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6" r:id="rId1"/>
  </p:sldMasterIdLst>
  <p:notesMasterIdLst>
    <p:notesMasterId r:id="rId104"/>
  </p:notesMasterIdLst>
  <p:sldIdLst>
    <p:sldId id="350" r:id="rId2"/>
    <p:sldId id="359" r:id="rId3"/>
    <p:sldId id="360" r:id="rId4"/>
    <p:sldId id="265" r:id="rId5"/>
    <p:sldId id="370" r:id="rId6"/>
    <p:sldId id="369" r:id="rId7"/>
    <p:sldId id="371" r:id="rId8"/>
    <p:sldId id="372" r:id="rId9"/>
    <p:sldId id="374" r:id="rId10"/>
    <p:sldId id="379" r:id="rId11"/>
    <p:sldId id="353" r:id="rId12"/>
    <p:sldId id="319" r:id="rId13"/>
    <p:sldId id="361" r:id="rId14"/>
    <p:sldId id="362" r:id="rId15"/>
    <p:sldId id="320" r:id="rId16"/>
    <p:sldId id="323" r:id="rId17"/>
    <p:sldId id="354" r:id="rId18"/>
    <p:sldId id="364" r:id="rId19"/>
    <p:sldId id="363" r:id="rId20"/>
    <p:sldId id="321" r:id="rId21"/>
    <p:sldId id="322" r:id="rId22"/>
    <p:sldId id="269" r:id="rId23"/>
    <p:sldId id="270" r:id="rId24"/>
    <p:sldId id="257" r:id="rId25"/>
    <p:sldId id="259" r:id="rId26"/>
    <p:sldId id="378" r:id="rId27"/>
    <p:sldId id="258" r:id="rId28"/>
    <p:sldId id="367" r:id="rId29"/>
    <p:sldId id="268" r:id="rId30"/>
    <p:sldId id="340" r:id="rId31"/>
    <p:sldId id="355" r:id="rId32"/>
    <p:sldId id="381" r:id="rId33"/>
    <p:sldId id="327" r:id="rId34"/>
    <p:sldId id="299" r:id="rId35"/>
    <p:sldId id="326" r:id="rId36"/>
    <p:sldId id="280" r:id="rId37"/>
    <p:sldId id="281" r:id="rId38"/>
    <p:sldId id="282" r:id="rId39"/>
    <p:sldId id="261" r:id="rId40"/>
    <p:sldId id="356" r:id="rId41"/>
    <p:sldId id="275" r:id="rId42"/>
    <p:sldId id="338" r:id="rId43"/>
    <p:sldId id="375" r:id="rId44"/>
    <p:sldId id="337" r:id="rId45"/>
    <p:sldId id="278" r:id="rId46"/>
    <p:sldId id="352" r:id="rId47"/>
    <p:sldId id="351" r:id="rId48"/>
    <p:sldId id="276" r:id="rId49"/>
    <p:sldId id="283" r:id="rId50"/>
    <p:sldId id="357" r:id="rId51"/>
    <p:sldId id="342" r:id="rId52"/>
    <p:sldId id="285" r:id="rId53"/>
    <p:sldId id="287" r:id="rId54"/>
    <p:sldId id="297" r:id="rId55"/>
    <p:sldId id="284" r:id="rId56"/>
    <p:sldId id="317" r:id="rId57"/>
    <p:sldId id="380" r:id="rId58"/>
    <p:sldId id="376" r:id="rId59"/>
    <p:sldId id="330" r:id="rId60"/>
    <p:sldId id="349" r:id="rId61"/>
    <p:sldId id="344" r:id="rId62"/>
    <p:sldId id="343" r:id="rId63"/>
    <p:sldId id="332" r:id="rId64"/>
    <p:sldId id="333" r:id="rId65"/>
    <p:sldId id="335" r:id="rId66"/>
    <p:sldId id="334" r:id="rId67"/>
    <p:sldId id="336" r:id="rId68"/>
    <p:sldId id="331" r:id="rId69"/>
    <p:sldId id="288" r:id="rId70"/>
    <p:sldId id="377" r:id="rId71"/>
    <p:sldId id="368" r:id="rId72"/>
    <p:sldId id="290" r:id="rId73"/>
    <p:sldId id="291" r:id="rId74"/>
    <p:sldId id="292" r:id="rId75"/>
    <p:sldId id="348" r:id="rId76"/>
    <p:sldId id="339" r:id="rId77"/>
    <p:sldId id="301" r:id="rId78"/>
    <p:sldId id="296" r:id="rId79"/>
    <p:sldId id="309" r:id="rId80"/>
    <p:sldId id="308" r:id="rId81"/>
    <p:sldId id="310" r:id="rId82"/>
    <p:sldId id="311" r:id="rId83"/>
    <p:sldId id="312" r:id="rId84"/>
    <p:sldId id="313" r:id="rId85"/>
    <p:sldId id="286" r:id="rId86"/>
    <p:sldId id="346" r:id="rId87"/>
    <p:sldId id="347" r:id="rId88"/>
    <p:sldId id="298" r:id="rId89"/>
    <p:sldId id="345" r:id="rId90"/>
    <p:sldId id="293" r:id="rId91"/>
    <p:sldId id="302" r:id="rId92"/>
    <p:sldId id="300" r:id="rId93"/>
    <p:sldId id="294" r:id="rId94"/>
    <p:sldId id="273" r:id="rId95"/>
    <p:sldId id="266" r:id="rId96"/>
    <p:sldId id="260" r:id="rId97"/>
    <p:sldId id="277" r:id="rId98"/>
    <p:sldId id="271" r:id="rId99"/>
    <p:sldId id="267" r:id="rId100"/>
    <p:sldId id="274" r:id="rId101"/>
    <p:sldId id="304" r:id="rId102"/>
    <p:sldId id="325"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5FA"/>
    <a:srgbClr val="E5EAF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81"/>
    <p:restoredTop sz="75211"/>
  </p:normalViewPr>
  <p:slideViewPr>
    <p:cSldViewPr snapToGrid="0">
      <p:cViewPr varScale="1">
        <p:scale>
          <a:sx n="67" d="100"/>
          <a:sy n="67" d="100"/>
        </p:scale>
        <p:origin x="17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88E7B-8FF6-E84E-AEBE-FB79F22A90E9}" type="datetimeFigureOut">
              <a:rPr lang="en-US" smtClean="0"/>
              <a:t>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179B8-9666-C948-98B8-1AE9690BC719}" type="slidenum">
              <a:rPr lang="en-US" smtClean="0"/>
              <a:t>‹#›</a:t>
            </a:fld>
            <a:endParaRPr lang="en-US"/>
          </a:p>
        </p:txBody>
      </p:sp>
    </p:spTree>
    <p:extLst>
      <p:ext uri="{BB962C8B-B14F-4D97-AF65-F5344CB8AC3E}">
        <p14:creationId xmlns:p14="http://schemas.microsoft.com/office/powerpoint/2010/main" val="147235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welcome, this is CS 7150. </a:t>
            </a:r>
            <a:r>
              <a:rPr lang="en-US" dirty="0" err="1"/>
              <a:t>Hhopefully</a:t>
            </a:r>
            <a:r>
              <a:rPr lang="en-US" dirty="0"/>
              <a:t> you’ve gotten to the right classroom.  Welcome.</a:t>
            </a:r>
          </a:p>
          <a:p>
            <a:endParaRPr lang="en-US" dirty="0"/>
          </a:p>
          <a:p>
            <a:r>
              <a:rPr lang="en-US" dirty="0"/>
              <a:t>How many do we have today?</a:t>
            </a:r>
          </a:p>
          <a:p>
            <a:endParaRPr lang="en-US" dirty="0"/>
          </a:p>
          <a:p>
            <a:r>
              <a:rPr lang="en-US" dirty="0"/>
              <a:t>Welcome.</a:t>
            </a:r>
          </a:p>
        </p:txBody>
      </p:sp>
      <p:sp>
        <p:nvSpPr>
          <p:cNvPr id="4" name="Slide Number Placeholder 3"/>
          <p:cNvSpPr>
            <a:spLocks noGrp="1"/>
          </p:cNvSpPr>
          <p:nvPr>
            <p:ph type="sldNum" sz="quarter" idx="5"/>
          </p:nvPr>
        </p:nvSpPr>
        <p:spPr/>
        <p:txBody>
          <a:bodyPr/>
          <a:lstStyle/>
          <a:p>
            <a:fld id="{292179B8-9666-C948-98B8-1AE9690BC719}" type="slidenum">
              <a:rPr lang="en-US" smtClean="0"/>
              <a:t>1</a:t>
            </a:fld>
            <a:endParaRPr lang="en-US"/>
          </a:p>
        </p:txBody>
      </p:sp>
    </p:spTree>
    <p:extLst>
      <p:ext uri="{BB962C8B-B14F-4D97-AF65-F5344CB8AC3E}">
        <p14:creationId xmlns:p14="http://schemas.microsoft.com/office/powerpoint/2010/main" val="398058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IDEA of making a COMPUTER out of NEURONS is NOT a new idea.</a:t>
            </a:r>
          </a:p>
          <a:p>
            <a:endParaRPr lang="en-US" dirty="0"/>
          </a:p>
          <a:p>
            <a:r>
              <a:rPr lang="en-US" dirty="0"/>
              <a:t>And it HISTORICALLY it has been DRIVEN  by and OLD, FUNDAMENTAL question that we will TALK about today.</a:t>
            </a:r>
          </a:p>
          <a:p>
            <a:endParaRPr lang="en-US" dirty="0"/>
          </a:p>
          <a:p>
            <a:r>
              <a:rPr lang="en-US" dirty="0"/>
              <a:t>Since the HUMAN BRAIN is a NETWORK of NEURONS, we can ask...</a:t>
            </a:r>
          </a:p>
          <a:p>
            <a:endParaRPr lang="en-US" dirty="0"/>
          </a:p>
          <a:p>
            <a:r>
              <a:rPr lang="en-US" dirty="0"/>
              <a:t>Can a Neural </a:t>
            </a:r>
            <a:r>
              <a:rPr lang="en-US" dirty="0" err="1"/>
              <a:t>NEtwork</a:t>
            </a:r>
            <a:r>
              <a:rPr lang="en-US" dirty="0"/>
              <a:t> THINK like a HUMAN?</a:t>
            </a:r>
          </a:p>
        </p:txBody>
      </p:sp>
      <p:sp>
        <p:nvSpPr>
          <p:cNvPr id="4" name="Slide Number Placeholder 3"/>
          <p:cNvSpPr>
            <a:spLocks noGrp="1"/>
          </p:cNvSpPr>
          <p:nvPr>
            <p:ph type="sldNum" sz="quarter" idx="5"/>
          </p:nvPr>
        </p:nvSpPr>
        <p:spPr/>
        <p:txBody>
          <a:bodyPr/>
          <a:lstStyle/>
          <a:p>
            <a:fld id="{292179B8-9666-C948-98B8-1AE9690BC719}" type="slidenum">
              <a:rPr lang="en-US" smtClean="0"/>
              <a:t>11</a:t>
            </a:fld>
            <a:endParaRPr lang="en-US"/>
          </a:p>
        </p:txBody>
      </p:sp>
    </p:spTree>
    <p:extLst>
      <p:ext uri="{BB962C8B-B14F-4D97-AF65-F5344CB8AC3E}">
        <p14:creationId xmlns:p14="http://schemas.microsoft.com/office/powerpoint/2010/main" val="6127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ask SPECIFIC questions like this.</a:t>
            </a:r>
          </a:p>
        </p:txBody>
      </p:sp>
      <p:sp>
        <p:nvSpPr>
          <p:cNvPr id="4" name="Slide Number Placeholder 3"/>
          <p:cNvSpPr>
            <a:spLocks noGrp="1"/>
          </p:cNvSpPr>
          <p:nvPr>
            <p:ph type="sldNum" sz="quarter" idx="5"/>
          </p:nvPr>
        </p:nvSpPr>
        <p:spPr/>
        <p:txBody>
          <a:bodyPr/>
          <a:lstStyle/>
          <a:p>
            <a:fld id="{292179B8-9666-C948-98B8-1AE9690BC719}" type="slidenum">
              <a:rPr lang="en-US" smtClean="0"/>
              <a:t>12</a:t>
            </a:fld>
            <a:endParaRPr lang="en-US"/>
          </a:p>
        </p:txBody>
      </p:sp>
    </p:spTree>
    <p:extLst>
      <p:ext uri="{BB962C8B-B14F-4D97-AF65-F5344CB8AC3E}">
        <p14:creationId xmlns:p14="http://schemas.microsoft.com/office/powerpoint/2010/main" val="242278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we can ASK if a COMPUTER can understand VISUAL input.</a:t>
            </a:r>
          </a:p>
          <a:p>
            <a:endParaRPr lang="en-US" dirty="0"/>
          </a:p>
          <a:p>
            <a:r>
              <a:rPr lang="en-US" dirty="0"/>
              <a:t> can it understand what it SEEs?</a:t>
            </a:r>
          </a:p>
          <a:p>
            <a:endParaRPr lang="en-US" dirty="0"/>
          </a:p>
          <a:p>
            <a:r>
              <a:rPr lang="en-US" dirty="0"/>
              <a:t>We could TEST this by SHOWING a COMPUTER program an IMAGE like THIS, or an IAMGE like THAT</a:t>
            </a:r>
          </a:p>
          <a:p>
            <a:r>
              <a:rPr lang="en-US" dirty="0"/>
              <a:t>and TESTING if it can OUTPUT, this is a DOG, or this is a DUCK.</a:t>
            </a:r>
          </a:p>
        </p:txBody>
      </p:sp>
      <p:sp>
        <p:nvSpPr>
          <p:cNvPr id="4" name="Slide Number Placeholder 3"/>
          <p:cNvSpPr>
            <a:spLocks noGrp="1"/>
          </p:cNvSpPr>
          <p:nvPr>
            <p:ph type="sldNum" sz="quarter" idx="5"/>
          </p:nvPr>
        </p:nvSpPr>
        <p:spPr/>
        <p:txBody>
          <a:bodyPr/>
          <a:lstStyle/>
          <a:p>
            <a:fld id="{292179B8-9666-C948-98B8-1AE9690BC719}" type="slidenum">
              <a:rPr lang="en-US" smtClean="0"/>
              <a:t>13</a:t>
            </a:fld>
            <a:endParaRPr lang="en-US"/>
          </a:p>
        </p:txBody>
      </p:sp>
    </p:spTree>
    <p:extLst>
      <p:ext uri="{BB962C8B-B14F-4D97-AF65-F5344CB8AC3E}">
        <p14:creationId xmlns:p14="http://schemas.microsoft.com/office/powerpoint/2010/main" val="158818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to ASK if a machine can THINK...</a:t>
            </a:r>
          </a:p>
        </p:txBody>
      </p:sp>
      <p:sp>
        <p:nvSpPr>
          <p:cNvPr id="4" name="Slide Number Placeholder 3"/>
          <p:cNvSpPr>
            <a:spLocks noGrp="1"/>
          </p:cNvSpPr>
          <p:nvPr>
            <p:ph type="sldNum" sz="quarter" idx="5"/>
          </p:nvPr>
        </p:nvSpPr>
        <p:spPr/>
        <p:txBody>
          <a:bodyPr/>
          <a:lstStyle/>
          <a:p>
            <a:fld id="{292179B8-9666-C948-98B8-1AE9690BC719}" type="slidenum">
              <a:rPr lang="en-US" smtClean="0"/>
              <a:t>14</a:t>
            </a:fld>
            <a:endParaRPr lang="en-US"/>
          </a:p>
        </p:txBody>
      </p:sp>
    </p:spTree>
    <p:extLst>
      <p:ext uri="{BB962C8B-B14F-4D97-AF65-F5344CB8AC3E}">
        <p14:creationId xmlns:p14="http://schemas.microsoft.com/office/powerpoint/2010/main" val="178845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ask, can a machine UNDERSTAND what it READS?</a:t>
            </a:r>
          </a:p>
          <a:p>
            <a:endParaRPr lang="en-US" dirty="0"/>
          </a:p>
          <a:p>
            <a:r>
              <a:rPr lang="en-US" dirty="0"/>
              <a:t>Not just checking the SPELLING of WORDS, but understanding the GIST and the MEANING of LANGUAGE.</a:t>
            </a:r>
          </a:p>
          <a:p>
            <a:r>
              <a:rPr lang="en-US" dirty="0"/>
              <a:t>We could TEST this by providing some TEXT</a:t>
            </a:r>
          </a:p>
          <a:p>
            <a:r>
              <a:rPr lang="en-US" dirty="0"/>
              <a:t>and ASKING the computer to TELL us what it MEANS.</a:t>
            </a:r>
          </a:p>
          <a:p>
            <a:r>
              <a:rPr lang="en-US" dirty="0"/>
              <a:t>For example, did the person HATE the movie?</a:t>
            </a:r>
          </a:p>
          <a:p>
            <a:r>
              <a:rPr lang="en-US" dirty="0"/>
              <a:t>Or did this person LIKE the movie VERY MUCH?</a:t>
            </a:r>
          </a:p>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15</a:t>
            </a:fld>
            <a:endParaRPr lang="en-US"/>
          </a:p>
        </p:txBody>
      </p:sp>
    </p:spTree>
    <p:extLst>
      <p:ext uri="{BB962C8B-B14F-4D97-AF65-F5344CB8AC3E}">
        <p14:creationId xmlns:p14="http://schemas.microsoft.com/office/powerpoint/2010/main" val="266517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I was TEACHING this COURSE a COUPLE years ago, I would STOP right HERE, because THESE problems are HARD.</a:t>
            </a:r>
          </a:p>
          <a:p>
            <a:r>
              <a:rPr lang="en-US" dirty="0"/>
              <a:t>Understanding VISION is hard.</a:t>
            </a:r>
          </a:p>
          <a:p>
            <a:r>
              <a:rPr lang="en-US" dirty="0"/>
              <a:t>Understanding LANGUAGE is hard.</a:t>
            </a:r>
          </a:p>
          <a:p>
            <a:endParaRPr lang="en-US" dirty="0"/>
          </a:p>
          <a:p>
            <a:r>
              <a:rPr lang="en-US" dirty="0"/>
              <a:t>But the METHODs you will LEARN about will show how DEEP LEARNING methods are making MANY of these problems much EASIER to SOLVE.</a:t>
            </a:r>
          </a:p>
          <a:p>
            <a:endParaRPr lang="en-US" dirty="0"/>
          </a:p>
          <a:p>
            <a:r>
              <a:rPr lang="en-US" dirty="0"/>
              <a:t>OBJECT CLASSIFICATION used to be HARD, but NOW it is QUITE straightforward.</a:t>
            </a:r>
          </a:p>
          <a:p>
            <a:r>
              <a:rPr lang="en-US" dirty="0"/>
              <a:t>The HARDER problem of IMAGE SEGMENTATION, </a:t>
            </a:r>
            <a:r>
              <a:rPr lang="en-US" dirty="0" err="1"/>
              <a:t>understaindg</a:t>
            </a:r>
            <a:r>
              <a:rPr lang="en-US" dirty="0"/>
              <a:t> ALL the objects in a SCENE, is ALSO being TACKLED.</a:t>
            </a:r>
          </a:p>
          <a:p>
            <a:endParaRPr lang="en-US" dirty="0"/>
          </a:p>
          <a:p>
            <a:r>
              <a:rPr lang="en-US" dirty="0"/>
              <a:t>TEXT CLASSIFICATION WORKS,  And NATURAL LANGUAGE TRANSLATION basically WORKS.</a:t>
            </a:r>
          </a:p>
          <a:p>
            <a:r>
              <a:rPr lang="en-US" dirty="0"/>
              <a:t>COMPETITIVE GAMES, like GO, have been BEATEN by NEURAL NETWORKS.  And NEURAL NETWORKS have solved some of the HARDEST PROBLEMS in COMUTATIONAL CHEMISTRY.</a:t>
            </a:r>
          </a:p>
        </p:txBody>
      </p:sp>
      <p:sp>
        <p:nvSpPr>
          <p:cNvPr id="4" name="Slide Number Placeholder 3"/>
          <p:cNvSpPr>
            <a:spLocks noGrp="1"/>
          </p:cNvSpPr>
          <p:nvPr>
            <p:ph type="sldNum" sz="quarter" idx="5"/>
          </p:nvPr>
        </p:nvSpPr>
        <p:spPr/>
        <p:txBody>
          <a:bodyPr/>
          <a:lstStyle/>
          <a:p>
            <a:fld id="{292179B8-9666-C948-98B8-1AE9690BC719}" type="slidenum">
              <a:rPr lang="en-US" smtClean="0"/>
              <a:t>16</a:t>
            </a:fld>
            <a:endParaRPr lang="en-US"/>
          </a:p>
        </p:txBody>
      </p:sp>
    </p:spTree>
    <p:extLst>
      <p:ext uri="{BB962C8B-B14F-4D97-AF65-F5344CB8AC3E}">
        <p14:creationId xmlns:p14="http://schemas.microsoft.com/office/powerpoint/2010/main" val="383102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we go ON, I want to STOP HERE and ASK you to MEET your NEIGHBOR.</a:t>
            </a:r>
          </a:p>
          <a:p>
            <a:r>
              <a:rPr lang="en-US" dirty="0"/>
              <a:t>Gather in SMALL GROUPS and ANSWER THIS QUESTION.</a:t>
            </a:r>
          </a:p>
          <a:p>
            <a:endParaRPr lang="en-US" dirty="0"/>
          </a:p>
          <a:p>
            <a:r>
              <a:rPr lang="en-US" dirty="0"/>
              <a:t>IS there a BENCHMARK TASK, that YOU THINK would be a good YARDSTICK for HUMAN-like THINKING?</a:t>
            </a:r>
          </a:p>
          <a:p>
            <a:r>
              <a:rPr lang="en-US" dirty="0"/>
              <a:t>SOMETHING that might SEPARATE a COMPUTER from a HUMAN?</a:t>
            </a:r>
          </a:p>
        </p:txBody>
      </p:sp>
      <p:sp>
        <p:nvSpPr>
          <p:cNvPr id="4" name="Slide Number Placeholder 3"/>
          <p:cNvSpPr>
            <a:spLocks noGrp="1"/>
          </p:cNvSpPr>
          <p:nvPr>
            <p:ph type="sldNum" sz="quarter" idx="5"/>
          </p:nvPr>
        </p:nvSpPr>
        <p:spPr/>
        <p:txBody>
          <a:bodyPr/>
          <a:lstStyle/>
          <a:p>
            <a:fld id="{292179B8-9666-C948-98B8-1AE9690BC719}" type="slidenum">
              <a:rPr lang="en-US" smtClean="0"/>
              <a:t>17</a:t>
            </a:fld>
            <a:endParaRPr lang="en-US"/>
          </a:p>
        </p:txBody>
      </p:sp>
    </p:spTree>
    <p:extLst>
      <p:ext uri="{BB962C8B-B14F-4D97-AF65-F5344CB8AC3E}">
        <p14:creationId xmlns:p14="http://schemas.microsoft.com/office/powerpoint/2010/main" val="134651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is there a GAP?  Is there a GAP between what a COMPUTER can DO and what a HUMAN can THINK?</a:t>
            </a:r>
          </a:p>
        </p:txBody>
      </p:sp>
      <p:sp>
        <p:nvSpPr>
          <p:cNvPr id="4" name="Slide Number Placeholder 3"/>
          <p:cNvSpPr>
            <a:spLocks noGrp="1"/>
          </p:cNvSpPr>
          <p:nvPr>
            <p:ph type="sldNum" sz="quarter" idx="5"/>
          </p:nvPr>
        </p:nvSpPr>
        <p:spPr/>
        <p:txBody>
          <a:bodyPr/>
          <a:lstStyle/>
          <a:p>
            <a:fld id="{292179B8-9666-C948-98B8-1AE9690BC719}" type="slidenum">
              <a:rPr lang="en-US" smtClean="0"/>
              <a:t>18</a:t>
            </a:fld>
            <a:endParaRPr lang="en-US"/>
          </a:p>
        </p:txBody>
      </p:sp>
    </p:spTree>
    <p:extLst>
      <p:ext uri="{BB962C8B-B14F-4D97-AF65-F5344CB8AC3E}">
        <p14:creationId xmlns:p14="http://schemas.microsoft.com/office/powerpoint/2010/main" val="3363311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were to ask ADA LOVELACE this question, HERE is what SHE would SAY.</a:t>
            </a:r>
          </a:p>
          <a:p>
            <a:endParaRPr lang="en-US" dirty="0"/>
          </a:p>
          <a:p>
            <a:r>
              <a:rPr lang="en-US" dirty="0"/>
              <a:t>There will ALWAYS be a GAP.  Because COMPUTERs only DO what we PROGRAM them to DO.</a:t>
            </a:r>
          </a:p>
          <a:p>
            <a:r>
              <a:rPr lang="en-US" dirty="0"/>
              <a:t>SHE would argue, a COMPUTER can never SUPRISE us.  Or CREATE something NEW.</a:t>
            </a:r>
          </a:p>
          <a:p>
            <a:endParaRPr lang="en-US" dirty="0"/>
          </a:p>
          <a:p>
            <a:r>
              <a:rPr lang="en-US" dirty="0"/>
              <a:t>CAN a MACHINE be CREATIVE?</a:t>
            </a:r>
          </a:p>
        </p:txBody>
      </p:sp>
      <p:sp>
        <p:nvSpPr>
          <p:cNvPr id="4" name="Slide Number Placeholder 3"/>
          <p:cNvSpPr>
            <a:spLocks noGrp="1"/>
          </p:cNvSpPr>
          <p:nvPr>
            <p:ph type="sldNum" sz="quarter" idx="5"/>
          </p:nvPr>
        </p:nvSpPr>
        <p:spPr/>
        <p:txBody>
          <a:bodyPr/>
          <a:lstStyle/>
          <a:p>
            <a:fld id="{292179B8-9666-C948-98B8-1AE9690BC719}" type="slidenum">
              <a:rPr lang="en-US" smtClean="0"/>
              <a:t>19</a:t>
            </a:fld>
            <a:endParaRPr lang="en-US"/>
          </a:p>
        </p:txBody>
      </p:sp>
    </p:spTree>
    <p:extLst>
      <p:ext uri="{BB962C8B-B14F-4D97-AF65-F5344CB8AC3E}">
        <p14:creationId xmlns:p14="http://schemas.microsoft.com/office/powerpoint/2010/main" val="4114438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STUNNING developments in the last TWO years, to ME, has been to SEE the BEGINNINGS of an ANSWER to THAT question.</a:t>
            </a:r>
          </a:p>
          <a:p>
            <a:endParaRPr lang="en-US" dirty="0"/>
          </a:p>
          <a:p>
            <a:r>
              <a:rPr lang="en-US" dirty="0"/>
              <a:t>For EXAMPLE, you can TRAIN a NEURAL NETWORK to CONTINUE a piece of TEXT.</a:t>
            </a:r>
          </a:p>
          <a:p>
            <a:r>
              <a:rPr lang="en-US" dirty="0"/>
              <a:t>If you DO this, and then INVENT a TOTALLY NOVEL sequence of STARTING words, you can SEE what it PREDICTS.</a:t>
            </a:r>
          </a:p>
          <a:p>
            <a:endParaRPr lang="en-US" dirty="0"/>
          </a:p>
          <a:p>
            <a:r>
              <a:rPr lang="en-US" dirty="0"/>
              <a:t>It READS like a NEW piece of FICTION.</a:t>
            </a:r>
          </a:p>
        </p:txBody>
      </p:sp>
      <p:sp>
        <p:nvSpPr>
          <p:cNvPr id="4" name="Slide Number Placeholder 3"/>
          <p:cNvSpPr>
            <a:spLocks noGrp="1"/>
          </p:cNvSpPr>
          <p:nvPr>
            <p:ph type="sldNum" sz="quarter" idx="5"/>
          </p:nvPr>
        </p:nvSpPr>
        <p:spPr/>
        <p:txBody>
          <a:bodyPr/>
          <a:lstStyle/>
          <a:p>
            <a:fld id="{292179B8-9666-C948-98B8-1AE9690BC719}" type="slidenum">
              <a:rPr lang="en-US" smtClean="0"/>
              <a:t>20</a:t>
            </a:fld>
            <a:endParaRPr lang="en-US"/>
          </a:p>
        </p:txBody>
      </p:sp>
    </p:spTree>
    <p:extLst>
      <p:ext uri="{BB962C8B-B14F-4D97-AF65-F5344CB8AC3E}">
        <p14:creationId xmlns:p14="http://schemas.microsoft.com/office/powerpoint/2010/main" val="221923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at CS 7150, Deep Learning.  </a:t>
            </a:r>
            <a:r>
              <a:rPr lang="en-US" dirty="0" err="1"/>
              <a:t>Hopefuly</a:t>
            </a:r>
            <a:r>
              <a:rPr lang="en-US" dirty="0"/>
              <a:t> this is the right place.</a:t>
            </a:r>
          </a:p>
          <a:p>
            <a:endParaRPr lang="en-US" dirty="0"/>
          </a:p>
          <a:p>
            <a:r>
              <a:rPr lang="en-US" dirty="0"/>
              <a:t>Here’s my name, I am David Bau.  Also in this class we have two TAs, </a:t>
            </a:r>
            <a:r>
              <a:rPr lang="en-US" dirty="0" err="1"/>
              <a:t>Koyena</a:t>
            </a:r>
            <a:r>
              <a:rPr lang="en-US" dirty="0"/>
              <a:t> and Rohit.  They’re not able to make it to lecture, but we have posted office hours on Canvas.</a:t>
            </a:r>
          </a:p>
          <a:p>
            <a:endParaRPr lang="en-US" dirty="0"/>
          </a:p>
          <a:p>
            <a:r>
              <a:rPr lang="en-US" dirty="0"/>
              <a:t>It looks like we have a full classroom.  What kind of students do we have today, how many of you are PhD students?</a:t>
            </a:r>
          </a:p>
          <a:p>
            <a:r>
              <a:rPr lang="en-US" dirty="0"/>
              <a:t>How many masters students?</a:t>
            </a:r>
          </a:p>
          <a:p>
            <a:endParaRPr lang="en-US" dirty="0"/>
          </a:p>
          <a:p>
            <a:r>
              <a:rPr lang="en-US" dirty="0"/>
              <a:t>OK.  Let me introduce myself a little bit too.</a:t>
            </a:r>
          </a:p>
        </p:txBody>
      </p:sp>
      <p:sp>
        <p:nvSpPr>
          <p:cNvPr id="4" name="Slide Number Placeholder 3"/>
          <p:cNvSpPr>
            <a:spLocks noGrp="1"/>
          </p:cNvSpPr>
          <p:nvPr>
            <p:ph type="sldNum" sz="quarter" idx="5"/>
          </p:nvPr>
        </p:nvSpPr>
        <p:spPr/>
        <p:txBody>
          <a:bodyPr/>
          <a:lstStyle/>
          <a:p>
            <a:fld id="{292179B8-9666-C948-98B8-1AE9690BC719}" type="slidenum">
              <a:rPr lang="en-US" smtClean="0"/>
              <a:t>2</a:t>
            </a:fld>
            <a:endParaRPr lang="en-US"/>
          </a:p>
        </p:txBody>
      </p:sp>
    </p:spTree>
    <p:extLst>
      <p:ext uri="{BB962C8B-B14F-4D97-AF65-F5344CB8AC3E}">
        <p14:creationId xmlns:p14="http://schemas.microsoft.com/office/powerpoint/2010/main" val="3245649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you can TRAIN a neural NETWORK to SYNTHESIZE the IMAGE corresponding to a piece of TEXT.</a:t>
            </a:r>
          </a:p>
          <a:p>
            <a:endParaRPr lang="en-US" dirty="0"/>
          </a:p>
          <a:p>
            <a:r>
              <a:rPr lang="en-US" dirty="0"/>
              <a:t>If you GIVE it a TOTALLY NOVEL idea for an IMAGE you can SEE what it DOES.</a:t>
            </a:r>
          </a:p>
          <a:p>
            <a:endParaRPr lang="en-US" dirty="0"/>
          </a:p>
          <a:p>
            <a:r>
              <a:rPr lang="en-US" dirty="0"/>
              <a:t>Is this the SAME as CREATIVITY?</a:t>
            </a:r>
          </a:p>
        </p:txBody>
      </p:sp>
      <p:sp>
        <p:nvSpPr>
          <p:cNvPr id="4" name="Slide Number Placeholder 3"/>
          <p:cNvSpPr>
            <a:spLocks noGrp="1"/>
          </p:cNvSpPr>
          <p:nvPr>
            <p:ph type="sldNum" sz="quarter" idx="5"/>
          </p:nvPr>
        </p:nvSpPr>
        <p:spPr/>
        <p:txBody>
          <a:bodyPr/>
          <a:lstStyle/>
          <a:p>
            <a:fld id="{292179B8-9666-C948-98B8-1AE9690BC719}" type="slidenum">
              <a:rPr lang="en-US" smtClean="0"/>
              <a:t>21</a:t>
            </a:fld>
            <a:endParaRPr lang="en-US"/>
          </a:p>
        </p:txBody>
      </p:sp>
    </p:spTree>
    <p:extLst>
      <p:ext uri="{BB962C8B-B14F-4D97-AF65-F5344CB8AC3E}">
        <p14:creationId xmlns:p14="http://schemas.microsoft.com/office/powerpoint/2010/main" val="283056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22</a:t>
            </a:fld>
            <a:endParaRPr lang="en-US"/>
          </a:p>
        </p:txBody>
      </p:sp>
    </p:spTree>
    <p:extLst>
      <p:ext uri="{BB962C8B-B14F-4D97-AF65-F5344CB8AC3E}">
        <p14:creationId xmlns:p14="http://schemas.microsoft.com/office/powerpoint/2010/main" val="2794174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2179B8-9666-C948-98B8-1AE9690BC719}" type="slidenum">
              <a:rPr lang="en-US" smtClean="0"/>
              <a:t>27</a:t>
            </a:fld>
            <a:endParaRPr lang="en-US"/>
          </a:p>
        </p:txBody>
      </p:sp>
    </p:spTree>
    <p:extLst>
      <p:ext uri="{BB962C8B-B14F-4D97-AF65-F5344CB8AC3E}">
        <p14:creationId xmlns:p14="http://schemas.microsoft.com/office/powerpoint/2010/main" val="2862244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28</a:t>
            </a:fld>
            <a:endParaRPr lang="en-US"/>
          </a:p>
        </p:txBody>
      </p:sp>
    </p:spTree>
    <p:extLst>
      <p:ext uri="{BB962C8B-B14F-4D97-AF65-F5344CB8AC3E}">
        <p14:creationId xmlns:p14="http://schemas.microsoft.com/office/powerpoint/2010/main" val="3259773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36</a:t>
            </a:fld>
            <a:endParaRPr lang="en-US"/>
          </a:p>
        </p:txBody>
      </p:sp>
    </p:spTree>
    <p:extLst>
      <p:ext uri="{BB962C8B-B14F-4D97-AF65-F5344CB8AC3E}">
        <p14:creationId xmlns:p14="http://schemas.microsoft.com/office/powerpoint/2010/main" val="2905100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42</a:t>
            </a:fld>
            <a:endParaRPr lang="en-US"/>
          </a:p>
        </p:txBody>
      </p:sp>
    </p:spTree>
    <p:extLst>
      <p:ext uri="{BB962C8B-B14F-4D97-AF65-F5344CB8AC3E}">
        <p14:creationId xmlns:p14="http://schemas.microsoft.com/office/powerpoint/2010/main" val="900495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49</a:t>
            </a:fld>
            <a:endParaRPr lang="en-US"/>
          </a:p>
        </p:txBody>
      </p:sp>
    </p:spTree>
    <p:extLst>
      <p:ext uri="{BB962C8B-B14F-4D97-AF65-F5344CB8AC3E}">
        <p14:creationId xmlns:p14="http://schemas.microsoft.com/office/powerpoint/2010/main" val="2593394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58</a:t>
            </a:fld>
            <a:endParaRPr lang="en-US"/>
          </a:p>
        </p:txBody>
      </p:sp>
    </p:spTree>
    <p:extLst>
      <p:ext uri="{BB962C8B-B14F-4D97-AF65-F5344CB8AC3E}">
        <p14:creationId xmlns:p14="http://schemas.microsoft.com/office/powerpoint/2010/main" val="1254155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70</a:t>
            </a:fld>
            <a:endParaRPr lang="en-US"/>
          </a:p>
        </p:txBody>
      </p:sp>
    </p:spTree>
    <p:extLst>
      <p:ext uri="{BB962C8B-B14F-4D97-AF65-F5344CB8AC3E}">
        <p14:creationId xmlns:p14="http://schemas.microsoft.com/office/powerpoint/2010/main" val="3159164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179B8-9666-C948-98B8-1AE9690BC719}" type="slidenum">
              <a:rPr lang="en-US" smtClean="0"/>
              <a:t>75</a:t>
            </a:fld>
            <a:endParaRPr lang="en-US"/>
          </a:p>
        </p:txBody>
      </p:sp>
    </p:spTree>
    <p:extLst>
      <p:ext uri="{BB962C8B-B14F-4D97-AF65-F5344CB8AC3E}">
        <p14:creationId xmlns:p14="http://schemas.microsoft.com/office/powerpoint/2010/main" val="198560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am a new professor, new to Northeastern.</a:t>
            </a:r>
          </a:p>
          <a:p>
            <a:r>
              <a:rPr lang="en-US" dirty="0"/>
              <a:t>I am a researcher in deep network interpretability, which means I try to make he MECHANISMS inside</a:t>
            </a:r>
          </a:p>
          <a:p>
            <a:r>
              <a:rPr lang="en-US" dirty="0"/>
              <a:t>large deep networks UNDERSTANDABLE to people.</a:t>
            </a:r>
          </a:p>
          <a:p>
            <a:endParaRPr lang="en-US" dirty="0"/>
          </a:p>
          <a:p>
            <a:r>
              <a:rPr lang="en-US" dirty="0"/>
              <a:t>I study both IMAGE and LANGAUGE networks, and my research enables people to DIRECTLY make CHANGES to those NETWORKS, to CHANGE their BEHAVIOR without new TRAINING data.</a:t>
            </a:r>
          </a:p>
          <a:p>
            <a:endParaRPr lang="en-US" dirty="0"/>
          </a:p>
          <a:p>
            <a:r>
              <a:rPr lang="en-US" dirty="0"/>
              <a:t>OK, so, that’s my little subfield of Deep Learning.  We can talk about it more later in the course.</a:t>
            </a:r>
          </a:p>
        </p:txBody>
      </p:sp>
      <p:sp>
        <p:nvSpPr>
          <p:cNvPr id="4" name="Slide Number Placeholder 3"/>
          <p:cNvSpPr>
            <a:spLocks noGrp="1"/>
          </p:cNvSpPr>
          <p:nvPr>
            <p:ph type="sldNum" sz="quarter" idx="5"/>
          </p:nvPr>
        </p:nvSpPr>
        <p:spPr/>
        <p:txBody>
          <a:bodyPr/>
          <a:lstStyle/>
          <a:p>
            <a:fld id="{292179B8-9666-C948-98B8-1AE9690BC719}" type="slidenum">
              <a:rPr lang="en-US" smtClean="0"/>
              <a:t>3</a:t>
            </a:fld>
            <a:endParaRPr lang="en-US"/>
          </a:p>
        </p:txBody>
      </p:sp>
    </p:spTree>
    <p:extLst>
      <p:ext uri="{BB962C8B-B14F-4D97-AF65-F5344CB8AC3E}">
        <p14:creationId xmlns:p14="http://schemas.microsoft.com/office/powerpoint/2010/main" val="356345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learn the fundamentals of Deep Learning.</a:t>
            </a:r>
          </a:p>
          <a:p>
            <a:endParaRPr lang="en-US" dirty="0"/>
          </a:p>
          <a:p>
            <a:r>
              <a:rPr lang="en-US" dirty="0"/>
              <a:t>What the heck is this subject?  What are we learning in deep learning?</a:t>
            </a:r>
          </a:p>
          <a:p>
            <a:endParaRPr lang="en-US" dirty="0"/>
          </a:p>
          <a:p>
            <a:r>
              <a:rPr lang="en-US" dirty="0"/>
              <a:t>It’s a specialized field of machine learning that asks,</a:t>
            </a:r>
          </a:p>
          <a:p>
            <a:r>
              <a:rPr lang="en-US" dirty="0"/>
              <a:t>What can be computed by a neural network.</a:t>
            </a:r>
          </a:p>
        </p:txBody>
      </p:sp>
      <p:sp>
        <p:nvSpPr>
          <p:cNvPr id="4" name="Slide Number Placeholder 3"/>
          <p:cNvSpPr>
            <a:spLocks noGrp="1"/>
          </p:cNvSpPr>
          <p:nvPr>
            <p:ph type="sldNum" sz="quarter" idx="5"/>
          </p:nvPr>
        </p:nvSpPr>
        <p:spPr/>
        <p:txBody>
          <a:bodyPr/>
          <a:lstStyle/>
          <a:p>
            <a:fld id="{292179B8-9666-C948-98B8-1AE9690BC719}" type="slidenum">
              <a:rPr lang="en-US" smtClean="0"/>
              <a:t>4</a:t>
            </a:fld>
            <a:endParaRPr lang="en-US"/>
          </a:p>
        </p:txBody>
      </p:sp>
    </p:spTree>
    <p:extLst>
      <p:ext uri="{BB962C8B-B14F-4D97-AF65-F5344CB8AC3E}">
        <p14:creationId xmlns:p14="http://schemas.microsoft.com/office/powerpoint/2010/main" val="381155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learn the fundamentals of Deep Learning.</a:t>
            </a:r>
          </a:p>
          <a:p>
            <a:endParaRPr lang="en-US" dirty="0"/>
          </a:p>
          <a:p>
            <a:r>
              <a:rPr lang="en-US" dirty="0"/>
              <a:t>What the heck is this subject?  What are we learning in deep learning?</a:t>
            </a:r>
          </a:p>
          <a:p>
            <a:endParaRPr lang="en-US" dirty="0"/>
          </a:p>
          <a:p>
            <a:r>
              <a:rPr lang="en-US" dirty="0"/>
              <a:t>It’s a specialized field of machine learning that asks,</a:t>
            </a:r>
          </a:p>
          <a:p>
            <a:r>
              <a:rPr lang="en-US" dirty="0"/>
              <a:t>What can be computed by a neural network.</a:t>
            </a:r>
          </a:p>
        </p:txBody>
      </p:sp>
      <p:sp>
        <p:nvSpPr>
          <p:cNvPr id="4" name="Slide Number Placeholder 3"/>
          <p:cNvSpPr>
            <a:spLocks noGrp="1"/>
          </p:cNvSpPr>
          <p:nvPr>
            <p:ph type="sldNum" sz="quarter" idx="5"/>
          </p:nvPr>
        </p:nvSpPr>
        <p:spPr/>
        <p:txBody>
          <a:bodyPr/>
          <a:lstStyle/>
          <a:p>
            <a:fld id="{292179B8-9666-C948-98B8-1AE9690BC719}" type="slidenum">
              <a:rPr lang="en-US" smtClean="0"/>
              <a:t>5</a:t>
            </a:fld>
            <a:endParaRPr lang="en-US"/>
          </a:p>
        </p:txBody>
      </p:sp>
    </p:spTree>
    <p:extLst>
      <p:ext uri="{BB962C8B-B14F-4D97-AF65-F5344CB8AC3E}">
        <p14:creationId xmlns:p14="http://schemas.microsoft.com/office/powerpoint/2010/main" val="377593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learn the fundamentals of Deep Learning.</a:t>
            </a:r>
          </a:p>
          <a:p>
            <a:endParaRPr lang="en-US" dirty="0"/>
          </a:p>
          <a:p>
            <a:r>
              <a:rPr lang="en-US" dirty="0"/>
              <a:t>What the heck is this subject?  What are we learning in deep learning?</a:t>
            </a:r>
          </a:p>
          <a:p>
            <a:endParaRPr lang="en-US" dirty="0"/>
          </a:p>
          <a:p>
            <a:r>
              <a:rPr lang="en-US" dirty="0"/>
              <a:t>It’s a specialized field of machine learning that asks,</a:t>
            </a:r>
          </a:p>
          <a:p>
            <a:r>
              <a:rPr lang="en-US" dirty="0"/>
              <a:t>What can be computed by a neural network.</a:t>
            </a:r>
          </a:p>
        </p:txBody>
      </p:sp>
      <p:sp>
        <p:nvSpPr>
          <p:cNvPr id="4" name="Slide Number Placeholder 3"/>
          <p:cNvSpPr>
            <a:spLocks noGrp="1"/>
          </p:cNvSpPr>
          <p:nvPr>
            <p:ph type="sldNum" sz="quarter" idx="5"/>
          </p:nvPr>
        </p:nvSpPr>
        <p:spPr/>
        <p:txBody>
          <a:bodyPr/>
          <a:lstStyle/>
          <a:p>
            <a:fld id="{292179B8-9666-C948-98B8-1AE9690BC719}" type="slidenum">
              <a:rPr lang="en-US" smtClean="0"/>
              <a:t>6</a:t>
            </a:fld>
            <a:endParaRPr lang="en-US"/>
          </a:p>
        </p:txBody>
      </p:sp>
    </p:spTree>
    <p:extLst>
      <p:ext uri="{BB962C8B-B14F-4D97-AF65-F5344CB8AC3E}">
        <p14:creationId xmlns:p14="http://schemas.microsoft.com/office/powerpoint/2010/main" val="1079267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learn the fundamentals of Deep Learning.</a:t>
            </a:r>
          </a:p>
          <a:p>
            <a:endParaRPr lang="en-US" dirty="0"/>
          </a:p>
          <a:p>
            <a:r>
              <a:rPr lang="en-US" dirty="0"/>
              <a:t>What the heck is this subject?  What are we learning in deep learning?</a:t>
            </a:r>
          </a:p>
          <a:p>
            <a:endParaRPr lang="en-US" dirty="0"/>
          </a:p>
          <a:p>
            <a:r>
              <a:rPr lang="en-US" dirty="0"/>
              <a:t>It’s a specialized field of machine learning that asks,</a:t>
            </a:r>
          </a:p>
          <a:p>
            <a:r>
              <a:rPr lang="en-US" dirty="0"/>
              <a:t>What can be computed by a neural network.</a:t>
            </a:r>
          </a:p>
        </p:txBody>
      </p:sp>
      <p:sp>
        <p:nvSpPr>
          <p:cNvPr id="4" name="Slide Number Placeholder 3"/>
          <p:cNvSpPr>
            <a:spLocks noGrp="1"/>
          </p:cNvSpPr>
          <p:nvPr>
            <p:ph type="sldNum" sz="quarter" idx="5"/>
          </p:nvPr>
        </p:nvSpPr>
        <p:spPr/>
        <p:txBody>
          <a:bodyPr/>
          <a:lstStyle/>
          <a:p>
            <a:fld id="{292179B8-9666-C948-98B8-1AE9690BC719}" type="slidenum">
              <a:rPr lang="en-US" smtClean="0"/>
              <a:t>7</a:t>
            </a:fld>
            <a:endParaRPr lang="en-US"/>
          </a:p>
        </p:txBody>
      </p:sp>
    </p:spTree>
    <p:extLst>
      <p:ext uri="{BB962C8B-B14F-4D97-AF65-F5344CB8AC3E}">
        <p14:creationId xmlns:p14="http://schemas.microsoft.com/office/powerpoint/2010/main" val="3635032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learn the fundamentals of Deep Learning.</a:t>
            </a:r>
          </a:p>
          <a:p>
            <a:endParaRPr lang="en-US" dirty="0"/>
          </a:p>
          <a:p>
            <a:r>
              <a:rPr lang="en-US" dirty="0"/>
              <a:t>What the heck is this subject?  What are we learning in deep learning?</a:t>
            </a:r>
          </a:p>
          <a:p>
            <a:endParaRPr lang="en-US" dirty="0"/>
          </a:p>
          <a:p>
            <a:r>
              <a:rPr lang="en-US" dirty="0"/>
              <a:t>It’s a specialized field of machine learning that asks,</a:t>
            </a:r>
          </a:p>
          <a:p>
            <a:r>
              <a:rPr lang="en-US" dirty="0"/>
              <a:t>What can be computed by a neural network.</a:t>
            </a:r>
          </a:p>
        </p:txBody>
      </p:sp>
      <p:sp>
        <p:nvSpPr>
          <p:cNvPr id="4" name="Slide Number Placeholder 3"/>
          <p:cNvSpPr>
            <a:spLocks noGrp="1"/>
          </p:cNvSpPr>
          <p:nvPr>
            <p:ph type="sldNum" sz="quarter" idx="5"/>
          </p:nvPr>
        </p:nvSpPr>
        <p:spPr/>
        <p:txBody>
          <a:bodyPr/>
          <a:lstStyle/>
          <a:p>
            <a:fld id="{292179B8-9666-C948-98B8-1AE9690BC719}" type="slidenum">
              <a:rPr lang="en-US" smtClean="0"/>
              <a:t>8</a:t>
            </a:fld>
            <a:endParaRPr lang="en-US"/>
          </a:p>
        </p:txBody>
      </p:sp>
    </p:spTree>
    <p:extLst>
      <p:ext uri="{BB962C8B-B14F-4D97-AF65-F5344CB8AC3E}">
        <p14:creationId xmlns:p14="http://schemas.microsoft.com/office/powerpoint/2010/main" val="1433465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learn the fundamentals of Deep Learning.</a:t>
            </a:r>
          </a:p>
          <a:p>
            <a:endParaRPr lang="en-US" dirty="0"/>
          </a:p>
          <a:p>
            <a:r>
              <a:rPr lang="en-US" dirty="0"/>
              <a:t>What the heck is this subject?  What are we learning in deep learning?</a:t>
            </a:r>
          </a:p>
          <a:p>
            <a:endParaRPr lang="en-US" dirty="0"/>
          </a:p>
          <a:p>
            <a:r>
              <a:rPr lang="en-US" dirty="0"/>
              <a:t>It’s a specialized field of machine learning that asks,</a:t>
            </a:r>
          </a:p>
          <a:p>
            <a:r>
              <a:rPr lang="en-US" dirty="0"/>
              <a:t>What can be computed by a neural network.</a:t>
            </a:r>
          </a:p>
        </p:txBody>
      </p:sp>
      <p:sp>
        <p:nvSpPr>
          <p:cNvPr id="4" name="Slide Number Placeholder 3"/>
          <p:cNvSpPr>
            <a:spLocks noGrp="1"/>
          </p:cNvSpPr>
          <p:nvPr>
            <p:ph type="sldNum" sz="quarter" idx="5"/>
          </p:nvPr>
        </p:nvSpPr>
        <p:spPr/>
        <p:txBody>
          <a:bodyPr/>
          <a:lstStyle/>
          <a:p>
            <a:fld id="{292179B8-9666-C948-98B8-1AE9690BC719}" type="slidenum">
              <a:rPr lang="en-US" smtClean="0"/>
              <a:t>9</a:t>
            </a:fld>
            <a:endParaRPr lang="en-US"/>
          </a:p>
        </p:txBody>
      </p:sp>
    </p:spTree>
    <p:extLst>
      <p:ext uri="{BB962C8B-B14F-4D97-AF65-F5344CB8AC3E}">
        <p14:creationId xmlns:p14="http://schemas.microsoft.com/office/powerpoint/2010/main" val="194455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2550-E544-C4C1-5FC5-6C8CE7749F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FE0960-93DB-4758-9AA2-91E78FB72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DF8DC-DA72-43DF-DECC-2134CB7A2E9A}"/>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1/8/24</a:t>
            </a:fld>
            <a:endParaRPr lang="en-US" dirty="0"/>
          </a:p>
        </p:txBody>
      </p:sp>
      <p:sp>
        <p:nvSpPr>
          <p:cNvPr id="5" name="Footer Placeholder 4">
            <a:extLst>
              <a:ext uri="{FF2B5EF4-FFF2-40B4-BE49-F238E27FC236}">
                <a16:creationId xmlns:a16="http://schemas.microsoft.com/office/drawing/2014/main" id="{FAB8AF1C-4E65-6530-4671-9E98F7140E7A}"/>
              </a:ext>
            </a:extLst>
          </p:cNvPr>
          <p:cNvSpPr>
            <a:spLocks noGrp="1"/>
          </p:cNvSpPr>
          <p:nvPr>
            <p:ph type="ftr" sz="quarter" idx="11"/>
          </p:nvPr>
        </p:nvSpPr>
        <p:spPr>
          <a:xfrm>
            <a:off x="4038600" y="6477373"/>
            <a:ext cx="4114800" cy="365125"/>
          </a:xfrm>
        </p:spPr>
        <p:txBody>
          <a:bodyPr/>
          <a:lstStyle/>
          <a:p>
            <a:endParaRPr lang="en-US" dirty="0">
              <a:solidFill>
                <a:schemeClr val="bg1"/>
              </a:solidFill>
            </a:endParaRPr>
          </a:p>
        </p:txBody>
      </p:sp>
      <p:sp>
        <p:nvSpPr>
          <p:cNvPr id="6" name="Slide Number Placeholder 5">
            <a:extLst>
              <a:ext uri="{FF2B5EF4-FFF2-40B4-BE49-F238E27FC236}">
                <a16:creationId xmlns:a16="http://schemas.microsoft.com/office/drawing/2014/main" id="{4A721CD6-56C4-7121-FE51-EC50E1887B63}"/>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086777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4C43-76A7-5239-5744-F854AFB1B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9D718-E267-83B1-B7C8-E8665DCC85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438F8-0EF5-806D-946E-87B2DEC4A95C}"/>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1/8/24</a:t>
            </a:fld>
            <a:endParaRPr lang="en-US" spc="50" dirty="0"/>
          </a:p>
        </p:txBody>
      </p:sp>
      <p:sp>
        <p:nvSpPr>
          <p:cNvPr id="5" name="Footer Placeholder 4">
            <a:extLst>
              <a:ext uri="{FF2B5EF4-FFF2-40B4-BE49-F238E27FC236}">
                <a16:creationId xmlns:a16="http://schemas.microsoft.com/office/drawing/2014/main" id="{AFC77F8C-F396-A4A5-8B89-D83C694640A3}"/>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51DA5D31-1877-131B-D287-0DA35F86E374}"/>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7339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B4EFD-5F11-02A2-D17D-752AB34BF7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2E2DF1-ADCD-429E-881D-7C26DD67BF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9D2F3-D8AA-01FA-3F65-F819E19B64E8}"/>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1/8/24</a:t>
            </a:fld>
            <a:endParaRPr lang="en-US" spc="50" dirty="0"/>
          </a:p>
        </p:txBody>
      </p:sp>
      <p:sp>
        <p:nvSpPr>
          <p:cNvPr id="5" name="Footer Placeholder 4">
            <a:extLst>
              <a:ext uri="{FF2B5EF4-FFF2-40B4-BE49-F238E27FC236}">
                <a16:creationId xmlns:a16="http://schemas.microsoft.com/office/drawing/2014/main" id="{65876C3E-DC8E-C64A-308F-17C4ACCD4FDA}"/>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ED23FD9E-8CAD-B1CF-7C1B-5C2D9FF043D2}"/>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8628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1127-9E15-A445-AD8D-C387316BADC7}"/>
              </a:ext>
            </a:extLst>
          </p:cNvPr>
          <p:cNvSpPr>
            <a:spLocks noGrp="1"/>
          </p:cNvSpPr>
          <p:nvPr>
            <p:ph type="title"/>
          </p:nvPr>
        </p:nvSpPr>
        <p:spPr>
          <a:xfrm>
            <a:off x="17929" y="18256"/>
            <a:ext cx="12192000" cy="1165086"/>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54C2E2B-F9BF-62F4-7059-E250882AA735}"/>
              </a:ext>
            </a:extLst>
          </p:cNvPr>
          <p:cNvSpPr>
            <a:spLocks noGrp="1"/>
          </p:cNvSpPr>
          <p:nvPr>
            <p:ph idx="1"/>
          </p:nvPr>
        </p:nvSpPr>
        <p:spPr>
          <a:xfrm>
            <a:off x="838200" y="1183342"/>
            <a:ext cx="10515600" cy="52940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37677-D3CE-55C2-2C83-26E0E98D6BC5}"/>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1/8/24</a:t>
            </a:fld>
            <a:endParaRPr lang="en-US" spc="50" dirty="0"/>
          </a:p>
        </p:txBody>
      </p:sp>
      <p:sp>
        <p:nvSpPr>
          <p:cNvPr id="5" name="Footer Placeholder 4">
            <a:extLst>
              <a:ext uri="{FF2B5EF4-FFF2-40B4-BE49-F238E27FC236}">
                <a16:creationId xmlns:a16="http://schemas.microsoft.com/office/drawing/2014/main" id="{AA17F0FE-6A21-41A1-99DD-07CF5EEE4BBF}"/>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38C6DE35-0251-72C1-B5A9-52CF0498C536}"/>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8240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C184-1113-E3CB-6698-AE6B64AE4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5CE6A-B41E-1E3F-8247-E454D32D7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8E0A8-EE8C-5BB0-5609-DA4878640D70}"/>
              </a:ext>
            </a:extLst>
          </p:cNvPr>
          <p:cNvSpPr>
            <a:spLocks noGrp="1"/>
          </p:cNvSpPr>
          <p:nvPr>
            <p:ph type="dt" sz="half" idx="10"/>
          </p:nvPr>
        </p:nvSpPr>
        <p:spPr>
          <a:xfrm>
            <a:off x="838200" y="6504267"/>
            <a:ext cx="2743200" cy="365125"/>
          </a:xfrm>
        </p:spPr>
        <p:txBody>
          <a:bodyPr/>
          <a:lstStyle/>
          <a:p>
            <a:pPr algn="r"/>
            <a:fld id="{A37D6D71-8B28-4ED6-B932-04B197003D23}" type="datetimeFigureOut">
              <a:rPr lang="en-US" smtClean="0"/>
              <a:pPr algn="r"/>
              <a:t>1/8/24</a:t>
            </a:fld>
            <a:endParaRPr lang="en-US" dirty="0"/>
          </a:p>
        </p:txBody>
      </p:sp>
      <p:sp>
        <p:nvSpPr>
          <p:cNvPr id="5" name="Footer Placeholder 4">
            <a:extLst>
              <a:ext uri="{FF2B5EF4-FFF2-40B4-BE49-F238E27FC236}">
                <a16:creationId xmlns:a16="http://schemas.microsoft.com/office/drawing/2014/main" id="{397C42A6-A709-A5D1-160E-F932FF3A4885}"/>
              </a:ext>
            </a:extLst>
          </p:cNvPr>
          <p:cNvSpPr>
            <a:spLocks noGrp="1"/>
          </p:cNvSpPr>
          <p:nvPr>
            <p:ph type="ftr" sz="quarter" idx="11"/>
          </p:nvPr>
        </p:nvSpPr>
        <p:spPr>
          <a:xfrm>
            <a:off x="4038600" y="6504267"/>
            <a:ext cx="4114800" cy="365125"/>
          </a:xfrm>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94D55955-04DC-82E8-AAAE-EED31E44935E}"/>
              </a:ext>
            </a:extLst>
          </p:cNvPr>
          <p:cNvSpPr>
            <a:spLocks noGrp="1"/>
          </p:cNvSpPr>
          <p:nvPr>
            <p:ph type="sldNum" sz="quarter" idx="12"/>
          </p:nvPr>
        </p:nvSpPr>
        <p:spPr>
          <a:xfrm>
            <a:off x="8610600" y="6504267"/>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43183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3AAF-6391-7040-2263-BF68C96DCCE6}"/>
              </a:ext>
            </a:extLst>
          </p:cNvPr>
          <p:cNvSpPr>
            <a:spLocks noGrp="1"/>
          </p:cNvSpPr>
          <p:nvPr>
            <p:ph type="title"/>
          </p:nvPr>
        </p:nvSpPr>
        <p:spPr>
          <a:xfrm>
            <a:off x="0" y="0"/>
            <a:ext cx="12192000" cy="1116106"/>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232517F-2220-509E-7312-10D5DC459BD1}"/>
              </a:ext>
            </a:extLst>
          </p:cNvPr>
          <p:cNvSpPr>
            <a:spLocks noGrp="1"/>
          </p:cNvSpPr>
          <p:nvPr>
            <p:ph sz="half" idx="1"/>
          </p:nvPr>
        </p:nvSpPr>
        <p:spPr>
          <a:xfrm>
            <a:off x="838200" y="1116106"/>
            <a:ext cx="5181600" cy="53747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203871B-734E-1442-D40E-6522769673A0}"/>
              </a:ext>
            </a:extLst>
          </p:cNvPr>
          <p:cNvSpPr>
            <a:spLocks noGrp="1"/>
          </p:cNvSpPr>
          <p:nvPr>
            <p:ph sz="half" idx="2"/>
          </p:nvPr>
        </p:nvSpPr>
        <p:spPr>
          <a:xfrm>
            <a:off x="6172200" y="1116106"/>
            <a:ext cx="5181600" cy="537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A94864-78BB-A1C6-E916-CF91AB5012BF}"/>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1/8/24</a:t>
            </a:fld>
            <a:endParaRPr lang="en-US" spc="50" dirty="0"/>
          </a:p>
        </p:txBody>
      </p:sp>
      <p:sp>
        <p:nvSpPr>
          <p:cNvPr id="6" name="Footer Placeholder 5">
            <a:extLst>
              <a:ext uri="{FF2B5EF4-FFF2-40B4-BE49-F238E27FC236}">
                <a16:creationId xmlns:a16="http://schemas.microsoft.com/office/drawing/2014/main" id="{2FD84D58-6C3A-2F4B-C6B7-E5BAF2509E66}"/>
              </a:ext>
            </a:extLst>
          </p:cNvPr>
          <p:cNvSpPr>
            <a:spLocks noGrp="1"/>
          </p:cNvSpPr>
          <p:nvPr>
            <p:ph type="ftr" sz="quarter" idx="11"/>
          </p:nvPr>
        </p:nvSpPr>
        <p:spPr>
          <a:xfrm>
            <a:off x="4038600" y="6490820"/>
            <a:ext cx="4114800" cy="365125"/>
          </a:xfrm>
        </p:spPr>
        <p:txBody>
          <a:bodyPr/>
          <a:lstStyle/>
          <a:p>
            <a:endParaRPr lang="en-US" spc="50" dirty="0"/>
          </a:p>
        </p:txBody>
      </p:sp>
      <p:sp>
        <p:nvSpPr>
          <p:cNvPr id="7" name="Slide Number Placeholder 6">
            <a:extLst>
              <a:ext uri="{FF2B5EF4-FFF2-40B4-BE49-F238E27FC236}">
                <a16:creationId xmlns:a16="http://schemas.microsoft.com/office/drawing/2014/main" id="{F9518FBE-FB37-20F4-DA80-1FB5F055D542}"/>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5810640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08AF-F2BA-3E3D-6B58-FEE824818F53}"/>
              </a:ext>
            </a:extLst>
          </p:cNvPr>
          <p:cNvSpPr>
            <a:spLocks noGrp="1"/>
          </p:cNvSpPr>
          <p:nvPr>
            <p:ph type="title"/>
          </p:nvPr>
        </p:nvSpPr>
        <p:spPr>
          <a:xfrm>
            <a:off x="0" y="5556"/>
            <a:ext cx="12192000" cy="1097104"/>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A5FFB0BA-CE4D-4FDE-9F9E-171E0DF10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97405-D98E-D99F-6DE2-315D6F1450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9CA83A-5ACB-F097-BB93-1E47D5FAC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FAFDD-D093-24FB-61D7-F4FE269048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C8139-FFDB-469D-90BA-E449847600E1}"/>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1/8/24</a:t>
            </a:fld>
            <a:endParaRPr lang="en-US" spc="50" dirty="0"/>
          </a:p>
        </p:txBody>
      </p:sp>
      <p:sp>
        <p:nvSpPr>
          <p:cNvPr id="8" name="Footer Placeholder 7">
            <a:extLst>
              <a:ext uri="{FF2B5EF4-FFF2-40B4-BE49-F238E27FC236}">
                <a16:creationId xmlns:a16="http://schemas.microsoft.com/office/drawing/2014/main" id="{AD486573-A6B0-1127-6838-2D25A9F7856B}"/>
              </a:ext>
            </a:extLst>
          </p:cNvPr>
          <p:cNvSpPr>
            <a:spLocks noGrp="1"/>
          </p:cNvSpPr>
          <p:nvPr>
            <p:ph type="ftr" sz="quarter" idx="11"/>
          </p:nvPr>
        </p:nvSpPr>
        <p:spPr>
          <a:xfrm>
            <a:off x="4038600" y="6477373"/>
            <a:ext cx="4114800" cy="365125"/>
          </a:xfrm>
        </p:spPr>
        <p:txBody>
          <a:bodyPr/>
          <a:lstStyle/>
          <a:p>
            <a:endParaRPr lang="en-US" spc="50" dirty="0"/>
          </a:p>
        </p:txBody>
      </p:sp>
      <p:sp>
        <p:nvSpPr>
          <p:cNvPr id="9" name="Slide Number Placeholder 8">
            <a:extLst>
              <a:ext uri="{FF2B5EF4-FFF2-40B4-BE49-F238E27FC236}">
                <a16:creationId xmlns:a16="http://schemas.microsoft.com/office/drawing/2014/main" id="{53F30504-5C68-A03D-7E11-BC775F162266}"/>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7705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2668-3D8C-2EE9-4AE9-54407704DA97}"/>
              </a:ext>
            </a:extLst>
          </p:cNvPr>
          <p:cNvSpPr>
            <a:spLocks noGrp="1"/>
          </p:cNvSpPr>
          <p:nvPr>
            <p:ph type="title"/>
          </p:nvPr>
        </p:nvSpPr>
        <p:spPr>
          <a:xfrm>
            <a:off x="0" y="0"/>
            <a:ext cx="12192000" cy="112955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C084B263-9F32-7328-F41B-39B4379BCEE9}"/>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1/8/24</a:t>
            </a:fld>
            <a:endParaRPr lang="en-US" dirty="0"/>
          </a:p>
        </p:txBody>
      </p:sp>
      <p:sp>
        <p:nvSpPr>
          <p:cNvPr id="4" name="Footer Placeholder 3">
            <a:extLst>
              <a:ext uri="{FF2B5EF4-FFF2-40B4-BE49-F238E27FC236}">
                <a16:creationId xmlns:a16="http://schemas.microsoft.com/office/drawing/2014/main" id="{7F1B3EF2-8FA0-4DDD-FD31-71860E55DD3C}"/>
              </a:ext>
            </a:extLst>
          </p:cNvPr>
          <p:cNvSpPr>
            <a:spLocks noGrp="1"/>
          </p:cNvSpPr>
          <p:nvPr>
            <p:ph type="ftr" sz="quarter" idx="11"/>
          </p:nvPr>
        </p:nvSpPr>
        <p:spPr>
          <a:xfrm>
            <a:off x="4038600" y="6490820"/>
            <a:ext cx="4114800" cy="365125"/>
          </a:xfrm>
        </p:spPr>
        <p:txBody>
          <a:bodyPr/>
          <a:lstStyle/>
          <a:p>
            <a:endParaRPr lang="en-US" dirty="0">
              <a:solidFill>
                <a:schemeClr val="tx1"/>
              </a:solidFill>
            </a:endParaRPr>
          </a:p>
        </p:txBody>
      </p:sp>
      <p:sp>
        <p:nvSpPr>
          <p:cNvPr id="5" name="Slide Number Placeholder 4">
            <a:extLst>
              <a:ext uri="{FF2B5EF4-FFF2-40B4-BE49-F238E27FC236}">
                <a16:creationId xmlns:a16="http://schemas.microsoft.com/office/drawing/2014/main" id="{CDEB27B7-A705-6709-3F35-77286BD23CBF}"/>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46243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82A62D-9C23-A8CE-57F1-CB207298FE9B}"/>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1/8/24</a:t>
            </a:fld>
            <a:endParaRPr lang="en-US" dirty="0"/>
          </a:p>
        </p:txBody>
      </p:sp>
      <p:sp>
        <p:nvSpPr>
          <p:cNvPr id="3" name="Footer Placeholder 2">
            <a:extLst>
              <a:ext uri="{FF2B5EF4-FFF2-40B4-BE49-F238E27FC236}">
                <a16:creationId xmlns:a16="http://schemas.microsoft.com/office/drawing/2014/main" id="{49D73FBA-0C0A-D13F-927A-A349671AD1E6}"/>
              </a:ext>
            </a:extLst>
          </p:cNvPr>
          <p:cNvSpPr>
            <a:spLocks noGrp="1"/>
          </p:cNvSpPr>
          <p:nvPr>
            <p:ph type="ftr" sz="quarter" idx="11"/>
          </p:nvPr>
        </p:nvSpPr>
        <p:spPr>
          <a:xfrm>
            <a:off x="4038600" y="6477373"/>
            <a:ext cx="4114800" cy="365125"/>
          </a:xfrm>
        </p:spPr>
        <p:txBody>
          <a:bodyPr/>
          <a:lstStyle/>
          <a:p>
            <a:endParaRPr lang="en-US" dirty="0">
              <a:solidFill>
                <a:schemeClr val="tx1"/>
              </a:solidFill>
            </a:endParaRPr>
          </a:p>
        </p:txBody>
      </p:sp>
      <p:sp>
        <p:nvSpPr>
          <p:cNvPr id="4" name="Slide Number Placeholder 3">
            <a:extLst>
              <a:ext uri="{FF2B5EF4-FFF2-40B4-BE49-F238E27FC236}">
                <a16:creationId xmlns:a16="http://schemas.microsoft.com/office/drawing/2014/main" id="{7AABE2E4-F4A2-F6AE-1C91-803AD0999751}"/>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5197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E85A-9674-535B-0C2E-8B41B7E6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10853F-03D7-E335-16CB-4F04EF9DC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37758-B4C5-5EB0-8C65-266E3BD2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55628-FCF9-0648-6E6E-F5826FDD0EC4}"/>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1/8/24</a:t>
            </a:fld>
            <a:endParaRPr lang="en-US" spc="50" dirty="0"/>
          </a:p>
        </p:txBody>
      </p:sp>
      <p:sp>
        <p:nvSpPr>
          <p:cNvPr id="6" name="Footer Placeholder 5">
            <a:extLst>
              <a:ext uri="{FF2B5EF4-FFF2-40B4-BE49-F238E27FC236}">
                <a16:creationId xmlns:a16="http://schemas.microsoft.com/office/drawing/2014/main" id="{CED8F0B0-F0F1-150B-7C74-478CD1C76D5A}"/>
              </a:ext>
            </a:extLst>
          </p:cNvPr>
          <p:cNvSpPr>
            <a:spLocks noGrp="1"/>
          </p:cNvSpPr>
          <p:nvPr>
            <p:ph type="ftr" sz="quarter" idx="11"/>
          </p:nvPr>
        </p:nvSpPr>
        <p:spPr>
          <a:xfrm>
            <a:off x="4038600" y="6490820"/>
            <a:ext cx="4114800" cy="365125"/>
          </a:xfrm>
        </p:spPr>
        <p:txBody>
          <a:bodyPr/>
          <a:lstStyle/>
          <a:p>
            <a:endParaRPr lang="en-US" spc="50" dirty="0"/>
          </a:p>
        </p:txBody>
      </p:sp>
      <p:sp>
        <p:nvSpPr>
          <p:cNvPr id="7" name="Slide Number Placeholder 6">
            <a:extLst>
              <a:ext uri="{FF2B5EF4-FFF2-40B4-BE49-F238E27FC236}">
                <a16:creationId xmlns:a16="http://schemas.microsoft.com/office/drawing/2014/main" id="{B72CD0F4-37B4-1EA2-DEE6-BF7BE965197E}"/>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8167343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2BD80-5E74-286D-A88A-B5001C289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C1A3AF-CA86-8237-DBD8-C630A8B219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805A9B-1015-6176-54B5-A587E13A5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523F17-BA6A-5168-3B4B-3A442DEA3205}"/>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1/8/24</a:t>
            </a:fld>
            <a:endParaRPr lang="en-US" dirty="0"/>
          </a:p>
        </p:txBody>
      </p:sp>
      <p:sp>
        <p:nvSpPr>
          <p:cNvPr id="6" name="Footer Placeholder 5">
            <a:extLst>
              <a:ext uri="{FF2B5EF4-FFF2-40B4-BE49-F238E27FC236}">
                <a16:creationId xmlns:a16="http://schemas.microsoft.com/office/drawing/2014/main" id="{818175C6-A770-589A-284B-886004CDD1EC}"/>
              </a:ext>
            </a:extLst>
          </p:cNvPr>
          <p:cNvSpPr>
            <a:spLocks noGrp="1"/>
          </p:cNvSpPr>
          <p:nvPr>
            <p:ph type="ftr" sz="quarter" idx="11"/>
          </p:nvPr>
        </p:nvSpPr>
        <p:spPr>
          <a:xfrm>
            <a:off x="4038600" y="6477373"/>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CB8610A3-AD90-569D-B9E6-7033E619F227}"/>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65822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3A4E1-0773-ADC5-080E-4F3900428E60}"/>
              </a:ext>
            </a:extLst>
          </p:cNvPr>
          <p:cNvSpPr>
            <a:spLocks noGrp="1"/>
          </p:cNvSpPr>
          <p:nvPr>
            <p:ph type="title"/>
          </p:nvPr>
        </p:nvSpPr>
        <p:spPr>
          <a:xfrm>
            <a:off x="0" y="0"/>
            <a:ext cx="12192000" cy="118334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07F95F-8165-7ED2-8E01-2D73B745BC55}"/>
              </a:ext>
            </a:extLst>
          </p:cNvPr>
          <p:cNvSpPr>
            <a:spLocks noGrp="1"/>
          </p:cNvSpPr>
          <p:nvPr>
            <p:ph type="body" idx="1"/>
          </p:nvPr>
        </p:nvSpPr>
        <p:spPr>
          <a:xfrm>
            <a:off x="838200" y="1183341"/>
            <a:ext cx="10515600" cy="5320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2F3B3-0700-07AD-2545-BEBAEC3848CC}"/>
              </a:ext>
            </a:extLst>
          </p:cNvPr>
          <p:cNvSpPr>
            <a:spLocks noGrp="1"/>
          </p:cNvSpPr>
          <p:nvPr>
            <p:ph type="dt" sz="half" idx="2"/>
          </p:nvPr>
        </p:nvSpPr>
        <p:spPr>
          <a:xfrm>
            <a:off x="838200" y="650426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37D6D71-8B28-4ED6-B932-04B197003D23}" type="datetimeFigureOut">
              <a:rPr lang="en-US" smtClean="0"/>
              <a:pPr algn="r"/>
              <a:t>1/8/24</a:t>
            </a:fld>
            <a:endParaRPr lang="en-US" spc="50" dirty="0"/>
          </a:p>
        </p:txBody>
      </p:sp>
      <p:sp>
        <p:nvSpPr>
          <p:cNvPr id="5" name="Footer Placeholder 4">
            <a:extLst>
              <a:ext uri="{FF2B5EF4-FFF2-40B4-BE49-F238E27FC236}">
                <a16:creationId xmlns:a16="http://schemas.microsoft.com/office/drawing/2014/main" id="{F8FFE4B2-9AED-B741-9160-02E502A9CBFA}"/>
              </a:ext>
            </a:extLst>
          </p:cNvPr>
          <p:cNvSpPr>
            <a:spLocks noGrp="1"/>
          </p:cNvSpPr>
          <p:nvPr>
            <p:ph type="ftr" sz="quarter" idx="3"/>
          </p:nvPr>
        </p:nvSpPr>
        <p:spPr>
          <a:xfrm>
            <a:off x="4038600" y="650426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pc="50" dirty="0"/>
          </a:p>
        </p:txBody>
      </p:sp>
      <p:sp>
        <p:nvSpPr>
          <p:cNvPr id="6" name="Slide Number Placeholder 5">
            <a:extLst>
              <a:ext uri="{FF2B5EF4-FFF2-40B4-BE49-F238E27FC236}">
                <a16:creationId xmlns:a16="http://schemas.microsoft.com/office/drawing/2014/main" id="{B2D1CF50-2EC9-079F-9B5F-274765093C14}"/>
              </a:ext>
            </a:extLst>
          </p:cNvPr>
          <p:cNvSpPr>
            <a:spLocks noGrp="1"/>
          </p:cNvSpPr>
          <p:nvPr>
            <p:ph type="sldNum" sz="quarter" idx="4"/>
          </p:nvPr>
        </p:nvSpPr>
        <p:spPr>
          <a:xfrm>
            <a:off x="8610600" y="650426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63325182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V830_Tauri_b#cite_note-5" TargetMode="External"/><Relationship Id="rId3" Type="http://schemas.openxmlformats.org/officeDocument/2006/relationships/image" Target="../media/image6.jpeg"/><Relationship Id="rId7" Type="http://schemas.openxmlformats.org/officeDocument/2006/relationships/hyperlink" Target="https://en.wikipedia.org/wiki/T_Tauri_sta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davidbau@northeastern.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sensharma.a@northeastern.edu" TargetMode="External"/><Relationship Id="rId4" Type="http://schemas.openxmlformats.org/officeDocument/2006/relationships/hyperlink" Target="mailto:todd.er@northeastern.ed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github.com/cs715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ds4440.baulab.info/"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74.png"/><Relationship Id="rId7" Type="http://schemas.openxmlformats.org/officeDocument/2006/relationships/image" Target="../media/image11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50.png"/><Relationship Id="rId5" Type="http://schemas.openxmlformats.org/officeDocument/2006/relationships/image" Target="../media/image90.png"/><Relationship Id="rId10" Type="http://schemas.openxmlformats.org/officeDocument/2006/relationships/image" Target="../media/image140.png"/><Relationship Id="rId4" Type="http://schemas.openxmlformats.org/officeDocument/2006/relationships/image" Target="../media/image80.png"/><Relationship Id="rId9" Type="http://schemas.openxmlformats.org/officeDocument/2006/relationships/image" Target="../media/image1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37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0.png"/><Relationship Id="rId4" Type="http://schemas.openxmlformats.org/officeDocument/2006/relationships/image" Target="../media/image260.png"/></Relationships>
</file>

<file path=ppt/slides/_rels/slide56.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380.png"/><Relationship Id="rId7" Type="http://schemas.openxmlformats.org/officeDocument/2006/relationships/image" Target="../media/image41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400.png"/><Relationship Id="rId4" Type="http://schemas.openxmlformats.org/officeDocument/2006/relationships/image" Target="../media/image390.png"/></Relationships>
</file>

<file path=ppt/slides/_rels/slide57.xml.rels><?xml version="1.0" encoding="UTF-8" standalone="yes"?>
<Relationships xmlns="http://schemas.openxmlformats.org/package/2006/relationships"><Relationship Id="rId2" Type="http://schemas.openxmlformats.org/officeDocument/2006/relationships/hyperlink" Target="https://ds4440.baulab.info/"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55.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390.png"/></Relationships>
</file>

<file path=ppt/slides/_rels/slide59.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440.png"/><Relationship Id="rId7" Type="http://schemas.openxmlformats.org/officeDocument/2006/relationships/image" Target="../media/image480.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png"/><Relationship Id="rId4" Type="http://schemas.openxmlformats.org/officeDocument/2006/relationships/image" Target="../media/image4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png"/><Relationship Id="rId4" Type="http://schemas.openxmlformats.org/officeDocument/2006/relationships/image" Target="../media/image450.png"/></Relationships>
</file>

<file path=ppt/slides/_rels/slide61.xml.rels><?xml version="1.0" encoding="UTF-8" standalone="yes"?>
<Relationships xmlns="http://schemas.openxmlformats.org/package/2006/relationships"><Relationship Id="rId8" Type="http://schemas.openxmlformats.org/officeDocument/2006/relationships/image" Target="../media/image510.png"/><Relationship Id="rId13" Type="http://schemas.openxmlformats.org/officeDocument/2006/relationships/image" Target="../media/image560.png"/><Relationship Id="rId3" Type="http://schemas.openxmlformats.org/officeDocument/2006/relationships/image" Target="../media/image440.png"/><Relationship Id="rId7" Type="http://schemas.openxmlformats.org/officeDocument/2006/relationships/image" Target="../media/image500.png"/><Relationship Id="rId12" Type="http://schemas.openxmlformats.org/officeDocument/2006/relationships/image" Target="../media/image550.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70.png"/><Relationship Id="rId11" Type="http://schemas.openxmlformats.org/officeDocument/2006/relationships/image" Target="../media/image54.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50.png"/><Relationship Id="rId9" Type="http://schemas.openxmlformats.org/officeDocument/2006/relationships/image" Target="../media/image52.png"/></Relationships>
</file>

<file path=ppt/slides/_rels/slide62.xml.rels><?xml version="1.0" encoding="UTF-8" standalone="yes"?>
<Relationships xmlns="http://schemas.openxmlformats.org/package/2006/relationships"><Relationship Id="rId8" Type="http://schemas.openxmlformats.org/officeDocument/2006/relationships/image" Target="../media/image570.png"/><Relationship Id="rId13" Type="http://schemas.openxmlformats.org/officeDocument/2006/relationships/image" Target="../media/image62.png"/><Relationship Id="rId18" Type="http://schemas.openxmlformats.org/officeDocument/2006/relationships/image" Target="../media/image54.png"/><Relationship Id="rId3" Type="http://schemas.openxmlformats.org/officeDocument/2006/relationships/image" Target="../media/image440.png"/><Relationship Id="rId7" Type="http://schemas.openxmlformats.org/officeDocument/2006/relationships/image" Target="../media/image500.png"/><Relationship Id="rId12" Type="http://schemas.openxmlformats.org/officeDocument/2006/relationships/image" Target="../media/image61.png"/><Relationship Id="rId17" Type="http://schemas.openxmlformats.org/officeDocument/2006/relationships/image" Target="../media/image53.png"/><Relationship Id="rId2" Type="http://schemas.openxmlformats.org/officeDocument/2006/relationships/image" Target="../media/image430.png"/><Relationship Id="rId16" Type="http://schemas.openxmlformats.org/officeDocument/2006/relationships/image" Target="../media/image52.png"/><Relationship Id="rId20"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470.png"/><Relationship Id="rId11" Type="http://schemas.openxmlformats.org/officeDocument/2006/relationships/image" Target="../media/image60.png"/><Relationship Id="rId5" Type="http://schemas.openxmlformats.org/officeDocument/2006/relationships/image" Target="../media/image46.png"/><Relationship Id="rId15" Type="http://schemas.openxmlformats.org/officeDocument/2006/relationships/image" Target="../media/image510.png"/><Relationship Id="rId10" Type="http://schemas.openxmlformats.org/officeDocument/2006/relationships/image" Target="../media/image59.png"/><Relationship Id="rId19" Type="http://schemas.openxmlformats.org/officeDocument/2006/relationships/image" Target="../media/image550.png"/><Relationship Id="rId4" Type="http://schemas.openxmlformats.org/officeDocument/2006/relationships/image" Target="../media/image450.png"/><Relationship Id="rId9" Type="http://schemas.openxmlformats.org/officeDocument/2006/relationships/image" Target="../media/image580.png"/><Relationship Id="rId1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png"/><Relationship Id="rId4" Type="http://schemas.openxmlformats.org/officeDocument/2006/relationships/image" Target="../media/image450.png"/></Relationships>
</file>

<file path=ppt/slides/_rels/slide6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png"/><Relationship Id="rId4" Type="http://schemas.openxmlformats.org/officeDocument/2006/relationships/image" Target="../media/image450.png"/></Relationships>
</file>

<file path=ppt/slides/_rels/slide65.xml.rels><?xml version="1.0" encoding="UTF-8" standalone="yes"?>
<Relationships xmlns="http://schemas.openxmlformats.org/package/2006/relationships"><Relationship Id="rId3" Type="http://schemas.openxmlformats.org/officeDocument/2006/relationships/image" Target="../media/image440.png"/><Relationship Id="rId7" Type="http://schemas.openxmlformats.org/officeDocument/2006/relationships/image" Target="../media/image64.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png"/><Relationship Id="rId4" Type="http://schemas.openxmlformats.org/officeDocument/2006/relationships/image" Target="../media/image450.png"/></Relationships>
</file>

<file path=ppt/slides/_rels/slide6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40.png"/><Relationship Id="rId7" Type="http://schemas.openxmlformats.org/officeDocument/2006/relationships/image" Target="../media/image64.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png"/><Relationship Id="rId4" Type="http://schemas.openxmlformats.org/officeDocument/2006/relationships/image" Target="../media/image450.png"/></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40.png"/><Relationship Id="rId7" Type="http://schemas.openxmlformats.org/officeDocument/2006/relationships/image" Target="../media/image66.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70.png"/><Relationship Id="rId11" Type="http://schemas.openxmlformats.org/officeDocument/2006/relationships/image" Target="../media/image69.png"/><Relationship Id="rId5" Type="http://schemas.openxmlformats.org/officeDocument/2006/relationships/image" Target="../media/image46.png"/><Relationship Id="rId10" Type="http://schemas.openxmlformats.org/officeDocument/2006/relationships/image" Target="../media/image68.png"/><Relationship Id="rId4" Type="http://schemas.openxmlformats.org/officeDocument/2006/relationships/image" Target="../media/image450.png"/><Relationship Id="rId9" Type="http://schemas.openxmlformats.org/officeDocument/2006/relationships/image" Target="../media/image64.png"/></Relationships>
</file>

<file path=ppt/slides/_rels/slide6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50.png"/><Relationship Id="rId7" Type="http://schemas.openxmlformats.org/officeDocument/2006/relationships/image" Target="../media/image70.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470.png"/><Relationship Id="rId10" Type="http://schemas.openxmlformats.org/officeDocument/2006/relationships/image" Target="../media/image67.png"/><Relationship Id="rId4" Type="http://schemas.openxmlformats.org/officeDocument/2006/relationships/image" Target="../media/image46.png"/><Relationship Id="rId9"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0.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1.png"/><Relationship Id="rId4" Type="http://schemas.openxmlformats.org/officeDocument/2006/relationships/image" Target="../media/image7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01EDA5-7436-4F2F-B35F-B242CACC3BC2}"/>
              </a:ext>
            </a:extLst>
          </p:cNvPr>
          <p:cNvGrpSpPr/>
          <p:nvPr/>
        </p:nvGrpSpPr>
        <p:grpSpPr>
          <a:xfrm>
            <a:off x="3523488" y="0"/>
            <a:ext cx="8668513" cy="6858000"/>
            <a:chOff x="3523488" y="0"/>
            <a:chExt cx="8668513" cy="6858000"/>
          </a:xfrm>
        </p:grpSpPr>
        <p:pic>
          <p:nvPicPr>
            <p:cNvPr id="4" name="Picture 3">
              <a:extLst>
                <a:ext uri="{FF2B5EF4-FFF2-40B4-BE49-F238E27FC236}">
                  <a16:creationId xmlns:a16="http://schemas.microsoft.com/office/drawing/2014/main" id="{F28EA485-F7E3-771F-D2AA-7017D5F4B203}"/>
                </a:ext>
              </a:extLst>
            </p:cNvPr>
            <p:cNvPicPr>
              <a:picLocks noChangeAspect="1"/>
            </p:cNvPicPr>
            <p:nvPr/>
          </p:nvPicPr>
          <p:blipFill rotWithShape="1">
            <a:blip r:embed="rId3"/>
            <a:srcRect t="7697" r="23298" b="1394"/>
            <a:stretch/>
          </p:blipFill>
          <p:spPr>
            <a:xfrm>
              <a:off x="3523488" y="10"/>
              <a:ext cx="8668512" cy="6857990"/>
            </a:xfrm>
            <a:prstGeom prst="rect">
              <a:avLst/>
            </a:prstGeom>
            <a:gradFill>
              <a:gsLst>
                <a:gs pos="0">
                  <a:schemeClr val="accent1">
                    <a:lumMod val="0"/>
                    <a:lumOff val="100000"/>
                  </a:schemeClr>
                </a:gs>
                <a:gs pos="0">
                  <a:schemeClr val="accent1">
                    <a:lumMod val="0"/>
                    <a:lumOff val="100000"/>
                  </a:schemeClr>
                </a:gs>
                <a:gs pos="100000">
                  <a:schemeClr val="accent1">
                    <a:lumMod val="45083"/>
                    <a:lumOff val="54917"/>
                  </a:schemeClr>
                </a:gs>
              </a:gsLst>
              <a:lin ang="10800000" scaled="1"/>
            </a:gradFill>
          </p:spPr>
        </p:pic>
        <p:sp>
          <p:nvSpPr>
            <p:cNvPr id="5" name="Rectangle 4">
              <a:extLst>
                <a:ext uri="{FF2B5EF4-FFF2-40B4-BE49-F238E27FC236}">
                  <a16:creationId xmlns:a16="http://schemas.microsoft.com/office/drawing/2014/main" id="{BEAFA9A4-FA8B-799A-0480-FAA0B384B866}"/>
                </a:ext>
              </a:extLst>
            </p:cNvPr>
            <p:cNvSpPr/>
            <p:nvPr/>
          </p:nvSpPr>
          <p:spPr>
            <a:xfrm>
              <a:off x="3523488" y="0"/>
              <a:ext cx="8668513" cy="6858000"/>
            </a:xfrm>
            <a:prstGeom prst="rect">
              <a:avLst/>
            </a:prstGeom>
            <a:gradFill>
              <a:gsLst>
                <a:gs pos="0">
                  <a:schemeClr val="accent1">
                    <a:lumMod val="0"/>
                    <a:lumOff val="100000"/>
                  </a:schemeClr>
                </a:gs>
                <a:gs pos="0">
                  <a:schemeClr val="accent1">
                    <a:lumMod val="0"/>
                    <a:lumOff val="100000"/>
                    <a:alpha val="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 name="Title 1">
            <a:extLst>
              <a:ext uri="{FF2B5EF4-FFF2-40B4-BE49-F238E27FC236}">
                <a16:creationId xmlns:a16="http://schemas.microsoft.com/office/drawing/2014/main" id="{A50134F6-7F25-885D-06A7-B9426E014C45}"/>
              </a:ext>
            </a:extLst>
          </p:cNvPr>
          <p:cNvSpPr>
            <a:spLocks noGrp="1"/>
          </p:cNvSpPr>
          <p:nvPr>
            <p:ph type="ctrTitle"/>
          </p:nvPr>
        </p:nvSpPr>
        <p:spPr>
          <a:xfrm>
            <a:off x="477981" y="1122363"/>
            <a:ext cx="4023360" cy="3204134"/>
          </a:xfrm>
        </p:spPr>
        <p:txBody>
          <a:bodyPr anchor="b">
            <a:normAutofit/>
          </a:bodyPr>
          <a:lstStyle/>
          <a:p>
            <a:pPr algn="l"/>
            <a:r>
              <a:rPr lang="en-US" sz="4800" dirty="0"/>
              <a:t>DS 4440</a:t>
            </a:r>
          </a:p>
        </p:txBody>
      </p:sp>
      <p:sp>
        <p:nvSpPr>
          <p:cNvPr id="3" name="Subtitle 2">
            <a:extLst>
              <a:ext uri="{FF2B5EF4-FFF2-40B4-BE49-F238E27FC236}">
                <a16:creationId xmlns:a16="http://schemas.microsoft.com/office/drawing/2014/main" id="{14EF45E0-C019-97D5-23A8-3C1D8C3ACB9D}"/>
              </a:ext>
            </a:extLst>
          </p:cNvPr>
          <p:cNvSpPr>
            <a:spLocks noGrp="1"/>
          </p:cNvSpPr>
          <p:nvPr>
            <p:ph type="subTitle" idx="1"/>
          </p:nvPr>
        </p:nvSpPr>
        <p:spPr>
          <a:xfrm>
            <a:off x="477980" y="4872922"/>
            <a:ext cx="4023359" cy="1208141"/>
          </a:xfrm>
        </p:spPr>
        <p:txBody>
          <a:bodyPr>
            <a:normAutofit/>
          </a:bodyPr>
          <a:lstStyle/>
          <a:p>
            <a:pPr algn="l"/>
            <a:r>
              <a:rPr lang="en-US" sz="2000" dirty="0"/>
              <a:t>Welcome to Practical Deep Networks</a:t>
            </a:r>
          </a:p>
        </p:txBody>
      </p:sp>
    </p:spTree>
    <p:extLst>
      <p:ext uri="{BB962C8B-B14F-4D97-AF65-F5344CB8AC3E}">
        <p14:creationId xmlns:p14="http://schemas.microsoft.com/office/powerpoint/2010/main" val="162793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7392-98A4-4FA7-756F-BC8DA34CAAE8}"/>
              </a:ext>
            </a:extLst>
          </p:cNvPr>
          <p:cNvSpPr>
            <a:spLocks noGrp="1"/>
          </p:cNvSpPr>
          <p:nvPr>
            <p:ph type="title"/>
          </p:nvPr>
        </p:nvSpPr>
        <p:spPr/>
        <p:txBody>
          <a:bodyPr/>
          <a:lstStyle/>
          <a:p>
            <a:r>
              <a:rPr lang="en-US" dirty="0"/>
              <a:t>Practical Neural Networks Joins Three Traditions</a:t>
            </a:r>
          </a:p>
        </p:txBody>
      </p:sp>
      <p:sp>
        <p:nvSpPr>
          <p:cNvPr id="4" name="Rectangle 3">
            <a:extLst>
              <a:ext uri="{FF2B5EF4-FFF2-40B4-BE49-F238E27FC236}">
                <a16:creationId xmlns:a16="http://schemas.microsoft.com/office/drawing/2014/main" id="{172CE003-0F8B-7B19-73BE-D398F787046C}"/>
              </a:ext>
            </a:extLst>
          </p:cNvPr>
          <p:cNvSpPr/>
          <p:nvPr/>
        </p:nvSpPr>
        <p:spPr>
          <a:xfrm>
            <a:off x="4551829" y="4612342"/>
            <a:ext cx="3124200" cy="18478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Statistical Modeling</a:t>
            </a:r>
          </a:p>
          <a:p>
            <a:pPr algn="ctr"/>
            <a:r>
              <a:rPr lang="en-US" sz="2000" dirty="0"/>
              <a:t>How to reason about p(x)</a:t>
            </a:r>
          </a:p>
        </p:txBody>
      </p:sp>
      <p:sp>
        <p:nvSpPr>
          <p:cNvPr id="5" name="Rectangle 4">
            <a:extLst>
              <a:ext uri="{FF2B5EF4-FFF2-40B4-BE49-F238E27FC236}">
                <a16:creationId xmlns:a16="http://schemas.microsoft.com/office/drawing/2014/main" id="{C69F5C0D-8758-59D0-4C4F-A399928C875B}"/>
              </a:ext>
            </a:extLst>
          </p:cNvPr>
          <p:cNvSpPr/>
          <p:nvPr/>
        </p:nvSpPr>
        <p:spPr>
          <a:xfrm>
            <a:off x="713815" y="1183342"/>
            <a:ext cx="3124200" cy="18478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Neuroscience</a:t>
            </a:r>
          </a:p>
          <a:p>
            <a:pPr algn="ctr"/>
            <a:r>
              <a:rPr lang="en-US" sz="2000" dirty="0"/>
              <a:t>What is thinking?</a:t>
            </a:r>
          </a:p>
        </p:txBody>
      </p:sp>
      <p:sp>
        <p:nvSpPr>
          <p:cNvPr id="6" name="Rectangle 5">
            <a:extLst>
              <a:ext uri="{FF2B5EF4-FFF2-40B4-BE49-F238E27FC236}">
                <a16:creationId xmlns:a16="http://schemas.microsoft.com/office/drawing/2014/main" id="{FAAFCE6C-72F3-AA2D-BFB0-9429D8448D70}"/>
              </a:ext>
            </a:extLst>
          </p:cNvPr>
          <p:cNvSpPr/>
          <p:nvPr/>
        </p:nvSpPr>
        <p:spPr>
          <a:xfrm>
            <a:off x="8371914" y="1183342"/>
            <a:ext cx="3124200" cy="18478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Numerical Computing</a:t>
            </a:r>
          </a:p>
          <a:p>
            <a:pPr algn="ctr"/>
            <a:r>
              <a:rPr lang="en-US" sz="2000" dirty="0"/>
              <a:t>How to optimize f(x)</a:t>
            </a:r>
          </a:p>
        </p:txBody>
      </p:sp>
    </p:spTree>
    <p:extLst>
      <p:ext uri="{BB962C8B-B14F-4D97-AF65-F5344CB8AC3E}">
        <p14:creationId xmlns:p14="http://schemas.microsoft.com/office/powerpoint/2010/main" val="3725317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2AFC-2785-896B-63F2-870063017CB3}"/>
              </a:ext>
            </a:extLst>
          </p:cNvPr>
          <p:cNvSpPr>
            <a:spLocks noGrp="1"/>
          </p:cNvSpPr>
          <p:nvPr>
            <p:ph type="title"/>
          </p:nvPr>
        </p:nvSpPr>
        <p:spPr/>
        <p:txBody>
          <a:bodyPr/>
          <a:lstStyle/>
          <a:p>
            <a:r>
              <a:rPr lang="en-US" dirty="0"/>
              <a:t>The Power of a McCullough-Pitts Neuron</a:t>
            </a:r>
          </a:p>
        </p:txBody>
      </p:sp>
      <p:sp>
        <p:nvSpPr>
          <p:cNvPr id="7" name="Oval 6">
            <a:extLst>
              <a:ext uri="{FF2B5EF4-FFF2-40B4-BE49-F238E27FC236}">
                <a16:creationId xmlns:a16="http://schemas.microsoft.com/office/drawing/2014/main" id="{374DCBF7-DBB9-C2AD-0485-68C2DC5B5D4E}"/>
              </a:ext>
            </a:extLst>
          </p:cNvPr>
          <p:cNvSpPr/>
          <p:nvPr/>
        </p:nvSpPr>
        <p:spPr>
          <a:xfrm>
            <a:off x="3292468" y="2543549"/>
            <a:ext cx="398975" cy="3989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8" name="Straight Arrow Connector 7">
            <a:extLst>
              <a:ext uri="{FF2B5EF4-FFF2-40B4-BE49-F238E27FC236}">
                <a16:creationId xmlns:a16="http://schemas.microsoft.com/office/drawing/2014/main" id="{7DD4E212-7C79-ADAF-2A7D-64BA64F2704B}"/>
              </a:ext>
            </a:extLst>
          </p:cNvPr>
          <p:cNvCxnSpPr>
            <a:cxnSpLocks/>
            <a:stCxn id="10" idx="3"/>
            <a:endCxn id="7" idx="1"/>
          </p:cNvCxnSpPr>
          <p:nvPr/>
        </p:nvCxnSpPr>
        <p:spPr>
          <a:xfrm>
            <a:off x="1352473" y="1572054"/>
            <a:ext cx="1998424" cy="102992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EA2F02-4805-24BE-EA77-9686C0C5F9FF}"/>
              </a:ext>
            </a:extLst>
          </p:cNvPr>
          <p:cNvCxnSpPr>
            <a:cxnSpLocks/>
            <a:stCxn id="11" idx="3"/>
            <a:endCxn id="7" idx="3"/>
          </p:cNvCxnSpPr>
          <p:nvPr/>
        </p:nvCxnSpPr>
        <p:spPr>
          <a:xfrm flipV="1">
            <a:off x="1352473" y="2884095"/>
            <a:ext cx="1998424" cy="1120347"/>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D364A3-DFA5-BABC-6774-3B47AD0EAA88}"/>
              </a:ext>
            </a:extLst>
          </p:cNvPr>
          <p:cNvSpPr txBox="1"/>
          <p:nvPr/>
        </p:nvSpPr>
        <p:spPr>
          <a:xfrm>
            <a:off x="382336" y="1341221"/>
            <a:ext cx="970137" cy="461665"/>
          </a:xfrm>
          <a:prstGeom prst="rect">
            <a:avLst/>
          </a:prstGeom>
          <a:noFill/>
        </p:spPr>
        <p:txBody>
          <a:bodyPr wrap="none" rtlCol="0">
            <a:spAutoFit/>
          </a:bodyPr>
          <a:lstStyle/>
          <a:p>
            <a:pPr algn="ctr"/>
            <a:r>
              <a:rPr lang="en-US" sz="2400" dirty="0">
                <a:latin typeface="Times" pitchFamily="2" charset="0"/>
              </a:rPr>
              <a:t>a = ±1</a:t>
            </a:r>
          </a:p>
        </p:txBody>
      </p:sp>
      <p:sp>
        <p:nvSpPr>
          <p:cNvPr id="11" name="TextBox 10">
            <a:extLst>
              <a:ext uri="{FF2B5EF4-FFF2-40B4-BE49-F238E27FC236}">
                <a16:creationId xmlns:a16="http://schemas.microsoft.com/office/drawing/2014/main" id="{BFD30D6B-CB3D-F9EB-F87C-FDD734F61BE8}"/>
              </a:ext>
            </a:extLst>
          </p:cNvPr>
          <p:cNvSpPr txBox="1"/>
          <p:nvPr/>
        </p:nvSpPr>
        <p:spPr>
          <a:xfrm>
            <a:off x="364702" y="3773609"/>
            <a:ext cx="987771" cy="461665"/>
          </a:xfrm>
          <a:prstGeom prst="rect">
            <a:avLst/>
          </a:prstGeom>
          <a:noFill/>
        </p:spPr>
        <p:txBody>
          <a:bodyPr wrap="none" rtlCol="0">
            <a:spAutoFit/>
          </a:bodyPr>
          <a:lstStyle/>
          <a:p>
            <a:pPr algn="ctr"/>
            <a:r>
              <a:rPr lang="en-US" sz="2400" dirty="0">
                <a:latin typeface="Times" pitchFamily="2" charset="0"/>
              </a:rPr>
              <a:t>c = ±1</a:t>
            </a:r>
          </a:p>
        </p:txBody>
      </p:sp>
      <p:sp>
        <p:nvSpPr>
          <p:cNvPr id="12" name="TextBox 11">
            <a:extLst>
              <a:ext uri="{FF2B5EF4-FFF2-40B4-BE49-F238E27FC236}">
                <a16:creationId xmlns:a16="http://schemas.microsoft.com/office/drawing/2014/main" id="{EA39D0F8-E019-A4A6-CBA9-76852560E363}"/>
              </a:ext>
            </a:extLst>
          </p:cNvPr>
          <p:cNvSpPr txBox="1"/>
          <p:nvPr/>
        </p:nvSpPr>
        <p:spPr>
          <a:xfrm>
            <a:off x="4837873" y="2984192"/>
            <a:ext cx="3060453" cy="461665"/>
          </a:xfrm>
          <a:prstGeom prst="rect">
            <a:avLst/>
          </a:prstGeom>
          <a:noFill/>
        </p:spPr>
        <p:txBody>
          <a:bodyPr wrap="none" rtlCol="0">
            <a:spAutoFit/>
          </a:bodyPr>
          <a:lstStyle/>
          <a:p>
            <a:r>
              <a:rPr lang="en-US" sz="2400" dirty="0">
                <a:latin typeface="Times" pitchFamily="2" charset="0"/>
              </a:rPr>
              <a:t>= sign(2a – b + c – 2.5)</a:t>
            </a:r>
          </a:p>
        </p:txBody>
      </p:sp>
      <p:cxnSp>
        <p:nvCxnSpPr>
          <p:cNvPr id="13" name="Straight Arrow Connector 12">
            <a:extLst>
              <a:ext uri="{FF2B5EF4-FFF2-40B4-BE49-F238E27FC236}">
                <a16:creationId xmlns:a16="http://schemas.microsoft.com/office/drawing/2014/main" id="{94086E15-0330-E431-8367-2AEB95CC7626}"/>
              </a:ext>
            </a:extLst>
          </p:cNvPr>
          <p:cNvCxnSpPr>
            <a:cxnSpLocks/>
            <a:stCxn id="7" idx="6"/>
            <a:endCxn id="61" idx="1"/>
          </p:cNvCxnSpPr>
          <p:nvPr/>
        </p:nvCxnSpPr>
        <p:spPr>
          <a:xfrm flipV="1">
            <a:off x="3691443" y="2734853"/>
            <a:ext cx="2140397" cy="81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8028060-77D3-F7A0-67BF-20320A77FA40}"/>
              </a:ext>
            </a:extLst>
          </p:cNvPr>
          <p:cNvSpPr txBox="1"/>
          <p:nvPr/>
        </p:nvSpPr>
        <p:spPr>
          <a:xfrm>
            <a:off x="3351714" y="2170118"/>
            <a:ext cx="1622560" cy="461665"/>
          </a:xfrm>
          <a:prstGeom prst="rect">
            <a:avLst/>
          </a:prstGeom>
          <a:noFill/>
        </p:spPr>
        <p:txBody>
          <a:bodyPr wrap="none" rtlCol="0">
            <a:spAutoFit/>
          </a:bodyPr>
          <a:lstStyle/>
          <a:p>
            <a:pPr algn="ctr"/>
            <a:r>
              <a:rPr lang="en-US" sz="2400" dirty="0">
                <a:latin typeface="Times" pitchFamily="2" charset="0"/>
              </a:rPr>
              <a:t>bias = – 2.5</a:t>
            </a:r>
          </a:p>
        </p:txBody>
      </p:sp>
      <p:sp>
        <p:nvSpPr>
          <p:cNvPr id="15" name="TextBox 14">
            <a:extLst>
              <a:ext uri="{FF2B5EF4-FFF2-40B4-BE49-F238E27FC236}">
                <a16:creationId xmlns:a16="http://schemas.microsoft.com/office/drawing/2014/main" id="{123E2B47-7705-A208-B477-0247714E4A6C}"/>
              </a:ext>
            </a:extLst>
          </p:cNvPr>
          <p:cNvSpPr txBox="1"/>
          <p:nvPr/>
        </p:nvSpPr>
        <p:spPr>
          <a:xfrm>
            <a:off x="2207341" y="1587598"/>
            <a:ext cx="1204176"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a</a:t>
            </a:r>
            <a:r>
              <a:rPr lang="en-US" sz="2400" dirty="0">
                <a:latin typeface="Times" pitchFamily="2" charset="0"/>
              </a:rPr>
              <a:t> = 2.0</a:t>
            </a:r>
          </a:p>
        </p:txBody>
      </p:sp>
      <p:sp>
        <p:nvSpPr>
          <p:cNvPr id="16" name="TextBox 15">
            <a:extLst>
              <a:ext uri="{FF2B5EF4-FFF2-40B4-BE49-F238E27FC236}">
                <a16:creationId xmlns:a16="http://schemas.microsoft.com/office/drawing/2014/main" id="{C3EB2123-0065-D763-5EFB-517684A3BADC}"/>
              </a:ext>
            </a:extLst>
          </p:cNvPr>
          <p:cNvSpPr txBox="1"/>
          <p:nvPr/>
        </p:nvSpPr>
        <p:spPr>
          <a:xfrm>
            <a:off x="2289896" y="3387726"/>
            <a:ext cx="1192955"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c</a:t>
            </a:r>
            <a:r>
              <a:rPr lang="en-US" sz="2400" dirty="0">
                <a:latin typeface="Times" pitchFamily="2" charset="0"/>
              </a:rPr>
              <a:t> = 1.0</a:t>
            </a:r>
          </a:p>
        </p:txBody>
      </p:sp>
      <p:grpSp>
        <p:nvGrpSpPr>
          <p:cNvPr id="17" name="Group 16">
            <a:extLst>
              <a:ext uri="{FF2B5EF4-FFF2-40B4-BE49-F238E27FC236}">
                <a16:creationId xmlns:a16="http://schemas.microsoft.com/office/drawing/2014/main" id="{8F2E9F71-4437-957D-7EF3-8617F6B561D5}"/>
              </a:ext>
            </a:extLst>
          </p:cNvPr>
          <p:cNvGrpSpPr/>
          <p:nvPr/>
        </p:nvGrpSpPr>
        <p:grpSpPr>
          <a:xfrm>
            <a:off x="3792404" y="2621509"/>
            <a:ext cx="244213" cy="244213"/>
            <a:chOff x="6839166" y="4810672"/>
            <a:chExt cx="1006803" cy="1006803"/>
          </a:xfrm>
        </p:grpSpPr>
        <p:sp>
          <p:nvSpPr>
            <p:cNvPr id="18" name="Rectangle 17">
              <a:extLst>
                <a:ext uri="{FF2B5EF4-FFF2-40B4-BE49-F238E27FC236}">
                  <a16:creationId xmlns:a16="http://schemas.microsoft.com/office/drawing/2014/main" id="{E31A581D-50D6-4271-5978-AEED01FF819C}"/>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lbow Connector 18">
              <a:extLst>
                <a:ext uri="{FF2B5EF4-FFF2-40B4-BE49-F238E27FC236}">
                  <a16:creationId xmlns:a16="http://schemas.microsoft.com/office/drawing/2014/main" id="{521D4F45-339D-C940-E425-BA013D3990A0}"/>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8B1AF0A4-E3A8-65C8-ACBE-72C526FC121F}"/>
              </a:ext>
            </a:extLst>
          </p:cNvPr>
          <p:cNvSpPr txBox="1"/>
          <p:nvPr/>
        </p:nvSpPr>
        <p:spPr>
          <a:xfrm>
            <a:off x="3947900" y="2734633"/>
            <a:ext cx="697627" cy="461665"/>
          </a:xfrm>
          <a:prstGeom prst="rect">
            <a:avLst/>
          </a:prstGeom>
          <a:noFill/>
        </p:spPr>
        <p:txBody>
          <a:bodyPr wrap="none" rtlCol="0">
            <a:spAutoFit/>
          </a:bodyPr>
          <a:lstStyle/>
          <a:p>
            <a:pPr algn="ctr"/>
            <a:r>
              <a:rPr lang="en-US" sz="2400" dirty="0">
                <a:latin typeface="Times" pitchFamily="2" charset="0"/>
              </a:rPr>
              <a:t>sign</a:t>
            </a:r>
          </a:p>
        </p:txBody>
      </p:sp>
      <p:graphicFrame>
        <p:nvGraphicFramePr>
          <p:cNvPr id="21" name="Table 21">
            <a:extLst>
              <a:ext uri="{FF2B5EF4-FFF2-40B4-BE49-F238E27FC236}">
                <a16:creationId xmlns:a16="http://schemas.microsoft.com/office/drawing/2014/main" id="{65C6F94B-E8FC-C7F8-3292-C08F9C5177FE}"/>
              </a:ext>
            </a:extLst>
          </p:cNvPr>
          <p:cNvGraphicFramePr>
            <a:graphicFrameLocks noGrp="1"/>
          </p:cNvGraphicFramePr>
          <p:nvPr/>
        </p:nvGraphicFramePr>
        <p:xfrm>
          <a:off x="8180831" y="1193204"/>
          <a:ext cx="3747005" cy="4663440"/>
        </p:xfrm>
        <a:graphic>
          <a:graphicData uri="http://schemas.openxmlformats.org/drawingml/2006/table">
            <a:tbl>
              <a:tblPr firstRow="1" bandRow="1">
                <a:tableStyleId>{F5AB1C69-6EDB-4FF4-983F-18BD219EF322}</a:tableStyleId>
              </a:tblPr>
              <a:tblGrid>
                <a:gridCol w="655118">
                  <a:extLst>
                    <a:ext uri="{9D8B030D-6E8A-4147-A177-3AD203B41FA5}">
                      <a16:colId xmlns:a16="http://schemas.microsoft.com/office/drawing/2014/main" val="3183730843"/>
                    </a:ext>
                  </a:extLst>
                </a:gridCol>
                <a:gridCol w="683971">
                  <a:extLst>
                    <a:ext uri="{9D8B030D-6E8A-4147-A177-3AD203B41FA5}">
                      <a16:colId xmlns:a16="http://schemas.microsoft.com/office/drawing/2014/main" val="1547470039"/>
                    </a:ext>
                  </a:extLst>
                </a:gridCol>
                <a:gridCol w="670560">
                  <a:extLst>
                    <a:ext uri="{9D8B030D-6E8A-4147-A177-3AD203B41FA5}">
                      <a16:colId xmlns:a16="http://schemas.microsoft.com/office/drawing/2014/main" val="2564988487"/>
                    </a:ext>
                  </a:extLst>
                </a:gridCol>
                <a:gridCol w="987955">
                  <a:extLst>
                    <a:ext uri="{9D8B030D-6E8A-4147-A177-3AD203B41FA5}">
                      <a16:colId xmlns:a16="http://schemas.microsoft.com/office/drawing/2014/main" val="3602404192"/>
                    </a:ext>
                  </a:extLst>
                </a:gridCol>
                <a:gridCol w="749401">
                  <a:extLst>
                    <a:ext uri="{9D8B030D-6E8A-4147-A177-3AD203B41FA5}">
                      <a16:colId xmlns:a16="http://schemas.microsoft.com/office/drawing/2014/main" val="295383228"/>
                    </a:ext>
                  </a:extLst>
                </a:gridCol>
              </a:tblGrid>
              <a:tr h="499592">
                <a:tc>
                  <a:txBody>
                    <a:bodyPr/>
                    <a:lstStyle/>
                    <a:p>
                      <a:pPr algn="ctr"/>
                      <a:r>
                        <a:rPr lang="en-US" sz="2800" dirty="0"/>
                        <a:t>a</a:t>
                      </a:r>
                    </a:p>
                  </a:txBody>
                  <a:tcPr/>
                </a:tc>
                <a:tc>
                  <a:txBody>
                    <a:bodyPr/>
                    <a:lstStyle/>
                    <a:p>
                      <a:pPr algn="ctr"/>
                      <a:r>
                        <a:rPr lang="en-US" sz="2800" dirty="0"/>
                        <a:t>b</a:t>
                      </a:r>
                    </a:p>
                  </a:txBody>
                  <a:tcPr/>
                </a:tc>
                <a:tc>
                  <a:txBody>
                    <a:bodyPr/>
                    <a:lstStyle/>
                    <a:p>
                      <a:pPr algn="ctr"/>
                      <a:r>
                        <a:rPr lang="en-US" sz="2800" dirty="0"/>
                        <a:t>c</a:t>
                      </a:r>
                    </a:p>
                  </a:txBody>
                  <a:tcPr/>
                </a:tc>
                <a:tc>
                  <a:txBody>
                    <a:bodyPr/>
                    <a:lstStyle/>
                    <a:p>
                      <a:pPr algn="ctr"/>
                      <a:r>
                        <a:rPr lang="en-US" sz="2800" dirty="0"/>
                        <a:t>sum</a:t>
                      </a:r>
                    </a:p>
                  </a:txBody>
                  <a:tcPr/>
                </a:tc>
                <a:tc>
                  <a:txBody>
                    <a:bodyPr/>
                    <a:lstStyle/>
                    <a:p>
                      <a:pPr algn="ctr"/>
                      <a:r>
                        <a:rPr lang="en-US" sz="2800" dirty="0"/>
                        <a:t>out</a:t>
                      </a:r>
                    </a:p>
                  </a:txBody>
                  <a:tcPr/>
                </a:tc>
                <a:extLst>
                  <a:ext uri="{0D108BD9-81ED-4DB2-BD59-A6C34878D82A}">
                    <a16:rowId xmlns:a16="http://schemas.microsoft.com/office/drawing/2014/main" val="2336936466"/>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484778842"/>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97507782"/>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447089090"/>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123514281"/>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4076096070"/>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886917119"/>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4012049897"/>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570045905"/>
                  </a:ext>
                </a:extLst>
              </a:tr>
            </a:tbl>
          </a:graphicData>
        </a:graphic>
      </p:graphicFrame>
      <p:grpSp>
        <p:nvGrpSpPr>
          <p:cNvPr id="31" name="Group 30">
            <a:extLst>
              <a:ext uri="{FF2B5EF4-FFF2-40B4-BE49-F238E27FC236}">
                <a16:creationId xmlns:a16="http://schemas.microsoft.com/office/drawing/2014/main" id="{1893C688-A110-5974-12ED-D8DDB51A976B}"/>
              </a:ext>
            </a:extLst>
          </p:cNvPr>
          <p:cNvGrpSpPr/>
          <p:nvPr/>
        </p:nvGrpSpPr>
        <p:grpSpPr>
          <a:xfrm>
            <a:off x="3591560" y="4517853"/>
            <a:ext cx="3177540" cy="1555530"/>
            <a:chOff x="8653687" y="4004442"/>
            <a:chExt cx="2623913" cy="1555530"/>
          </a:xfrm>
        </p:grpSpPr>
        <p:sp>
          <p:nvSpPr>
            <p:cNvPr id="23" name="TextBox 22">
              <a:extLst>
                <a:ext uri="{FF2B5EF4-FFF2-40B4-BE49-F238E27FC236}">
                  <a16:creationId xmlns:a16="http://schemas.microsoft.com/office/drawing/2014/main" id="{6B6B9510-7819-3D2D-0775-82E8D27A50E5}"/>
                </a:ext>
              </a:extLst>
            </p:cNvPr>
            <p:cNvSpPr txBox="1"/>
            <p:nvPr/>
          </p:nvSpPr>
          <p:spPr>
            <a:xfrm>
              <a:off x="8653687" y="4004442"/>
              <a:ext cx="2614755" cy="523220"/>
            </a:xfrm>
            <a:prstGeom prst="rect">
              <a:avLst/>
            </a:prstGeom>
            <a:noFill/>
          </p:spPr>
          <p:txBody>
            <a:bodyPr wrap="none" rtlCol="0">
              <a:spAutoFit/>
            </a:bodyPr>
            <a:lstStyle/>
            <a:p>
              <a:pPr algn="ctr"/>
              <a:r>
                <a:rPr lang="en-US" sz="2800" b="1" dirty="0"/>
                <a:t>Logical Formula:</a:t>
              </a:r>
            </a:p>
          </p:txBody>
        </p:sp>
        <p:sp>
          <p:nvSpPr>
            <p:cNvPr id="24" name="Rectangle 23">
              <a:extLst>
                <a:ext uri="{FF2B5EF4-FFF2-40B4-BE49-F238E27FC236}">
                  <a16:creationId xmlns:a16="http://schemas.microsoft.com/office/drawing/2014/main" id="{163E62D3-CE68-5491-EBEC-AEAB0762D6CB}"/>
                </a:ext>
              </a:extLst>
            </p:cNvPr>
            <p:cNvSpPr/>
            <p:nvPr/>
          </p:nvSpPr>
          <p:spPr>
            <a:xfrm>
              <a:off x="8681643" y="4708634"/>
              <a:ext cx="2595957" cy="8513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FD67C3C7-5C3B-69A6-666E-C1FC3FA74E12}"/>
              </a:ext>
            </a:extLst>
          </p:cNvPr>
          <p:cNvSpPr txBox="1"/>
          <p:nvPr/>
        </p:nvSpPr>
        <p:spPr>
          <a:xfrm>
            <a:off x="3680712" y="5386104"/>
            <a:ext cx="3033089" cy="523220"/>
          </a:xfrm>
          <a:prstGeom prst="rect">
            <a:avLst/>
          </a:prstGeom>
          <a:noFill/>
        </p:spPr>
        <p:txBody>
          <a:bodyPr wrap="square">
            <a:spAutoFit/>
          </a:bodyPr>
          <a:lstStyle/>
          <a:p>
            <a:pPr algn="ctr"/>
            <a:r>
              <a:rPr lang="en-US" sz="2800" dirty="0">
                <a:latin typeface="Times" pitchFamily="2" charset="0"/>
              </a:rPr>
              <a:t>out = a ∧ (¬b ∨ c)</a:t>
            </a:r>
          </a:p>
        </p:txBody>
      </p:sp>
      <p:sp>
        <p:nvSpPr>
          <p:cNvPr id="27" name="TextBox 26">
            <a:extLst>
              <a:ext uri="{FF2B5EF4-FFF2-40B4-BE49-F238E27FC236}">
                <a16:creationId xmlns:a16="http://schemas.microsoft.com/office/drawing/2014/main" id="{50100935-4CFE-90FD-7CF0-611D06DB2438}"/>
              </a:ext>
            </a:extLst>
          </p:cNvPr>
          <p:cNvSpPr txBox="1"/>
          <p:nvPr/>
        </p:nvSpPr>
        <p:spPr>
          <a:xfrm>
            <a:off x="10299273" y="1712539"/>
            <a:ext cx="756938" cy="523220"/>
          </a:xfrm>
          <a:prstGeom prst="rect">
            <a:avLst/>
          </a:prstGeom>
          <a:noFill/>
        </p:spPr>
        <p:txBody>
          <a:bodyPr wrap="none" rtlCol="0">
            <a:spAutoFit/>
          </a:bodyPr>
          <a:lstStyle/>
          <a:p>
            <a:pPr algn="ctr"/>
            <a:r>
              <a:rPr lang="en-US" sz="2800" dirty="0"/>
              <a:t>-4.5</a:t>
            </a:r>
          </a:p>
        </p:txBody>
      </p:sp>
      <p:sp>
        <p:nvSpPr>
          <p:cNvPr id="5" name="TextBox 4">
            <a:extLst>
              <a:ext uri="{FF2B5EF4-FFF2-40B4-BE49-F238E27FC236}">
                <a16:creationId xmlns:a16="http://schemas.microsoft.com/office/drawing/2014/main" id="{2929ADD0-AC3E-7F55-0044-922ED0F751E5}"/>
              </a:ext>
            </a:extLst>
          </p:cNvPr>
          <p:cNvSpPr txBox="1"/>
          <p:nvPr/>
        </p:nvSpPr>
        <p:spPr>
          <a:xfrm>
            <a:off x="342320" y="2551861"/>
            <a:ext cx="987771" cy="461665"/>
          </a:xfrm>
          <a:prstGeom prst="rect">
            <a:avLst/>
          </a:prstGeom>
          <a:noFill/>
        </p:spPr>
        <p:txBody>
          <a:bodyPr wrap="none" rtlCol="0">
            <a:spAutoFit/>
          </a:bodyPr>
          <a:lstStyle/>
          <a:p>
            <a:pPr algn="ctr"/>
            <a:r>
              <a:rPr lang="en-US" sz="2400" dirty="0">
                <a:latin typeface="Times" pitchFamily="2" charset="0"/>
              </a:rPr>
              <a:t>b = ±1</a:t>
            </a:r>
          </a:p>
        </p:txBody>
      </p:sp>
      <p:cxnSp>
        <p:nvCxnSpPr>
          <p:cNvPr id="6" name="Straight Arrow Connector 5">
            <a:extLst>
              <a:ext uri="{FF2B5EF4-FFF2-40B4-BE49-F238E27FC236}">
                <a16:creationId xmlns:a16="http://schemas.microsoft.com/office/drawing/2014/main" id="{46FFCC3E-9938-EDFD-C483-9602E504DB50}"/>
              </a:ext>
            </a:extLst>
          </p:cNvPr>
          <p:cNvCxnSpPr>
            <a:cxnSpLocks/>
            <a:stCxn id="5" idx="3"/>
            <a:endCxn id="7" idx="2"/>
          </p:cNvCxnSpPr>
          <p:nvPr/>
        </p:nvCxnSpPr>
        <p:spPr>
          <a:xfrm flipV="1">
            <a:off x="1330091" y="2743037"/>
            <a:ext cx="1962377" cy="39657"/>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8C1A854-AB5F-BEB3-CCA9-A96CB78A6BB5}"/>
              </a:ext>
            </a:extLst>
          </p:cNvPr>
          <p:cNvSpPr txBox="1"/>
          <p:nvPr/>
        </p:nvSpPr>
        <p:spPr>
          <a:xfrm>
            <a:off x="1510302" y="2322027"/>
            <a:ext cx="1435008"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b</a:t>
            </a:r>
            <a:r>
              <a:rPr lang="en-US" sz="2400" dirty="0">
                <a:latin typeface="Times" pitchFamily="2" charset="0"/>
              </a:rPr>
              <a:t> = – 1.0</a:t>
            </a:r>
          </a:p>
        </p:txBody>
      </p:sp>
      <p:grpSp>
        <p:nvGrpSpPr>
          <p:cNvPr id="68" name="Group 67">
            <a:extLst>
              <a:ext uri="{FF2B5EF4-FFF2-40B4-BE49-F238E27FC236}">
                <a16:creationId xmlns:a16="http://schemas.microsoft.com/office/drawing/2014/main" id="{3DF335DF-73E1-6200-06EE-4801DE567316}"/>
              </a:ext>
            </a:extLst>
          </p:cNvPr>
          <p:cNvGrpSpPr/>
          <p:nvPr/>
        </p:nvGrpSpPr>
        <p:grpSpPr>
          <a:xfrm>
            <a:off x="8285546" y="2751565"/>
            <a:ext cx="1812851" cy="523220"/>
            <a:chOff x="8549706" y="2751565"/>
            <a:chExt cx="1812851" cy="523220"/>
          </a:xfrm>
        </p:grpSpPr>
        <p:sp>
          <p:nvSpPr>
            <p:cNvPr id="34" name="TextBox 33">
              <a:extLst>
                <a:ext uri="{FF2B5EF4-FFF2-40B4-BE49-F238E27FC236}">
                  <a16:creationId xmlns:a16="http://schemas.microsoft.com/office/drawing/2014/main" id="{791F3CEC-0DB8-E1AE-78C0-5EED755A1AC4}"/>
                </a:ext>
              </a:extLst>
            </p:cNvPr>
            <p:cNvSpPr txBox="1"/>
            <p:nvPr/>
          </p:nvSpPr>
          <p:spPr>
            <a:xfrm>
              <a:off x="9884541" y="2751565"/>
              <a:ext cx="478016" cy="523220"/>
            </a:xfrm>
            <a:prstGeom prst="rect">
              <a:avLst/>
            </a:prstGeom>
            <a:noFill/>
          </p:spPr>
          <p:txBody>
            <a:bodyPr wrap="none" rtlCol="0">
              <a:spAutoFit/>
            </a:bodyPr>
            <a:lstStyle/>
            <a:p>
              <a:pPr algn="ctr"/>
              <a:r>
                <a:rPr lang="en-US" sz="2800" dirty="0"/>
                <a:t>-1</a:t>
              </a:r>
            </a:p>
          </p:txBody>
        </p:sp>
        <p:sp>
          <p:nvSpPr>
            <p:cNvPr id="35" name="TextBox 34">
              <a:extLst>
                <a:ext uri="{FF2B5EF4-FFF2-40B4-BE49-F238E27FC236}">
                  <a16:creationId xmlns:a16="http://schemas.microsoft.com/office/drawing/2014/main" id="{92086147-9978-1BF1-99C4-CCA1DCC2807D}"/>
                </a:ext>
              </a:extLst>
            </p:cNvPr>
            <p:cNvSpPr txBox="1"/>
            <p:nvPr/>
          </p:nvSpPr>
          <p:spPr>
            <a:xfrm>
              <a:off x="9139292" y="2751565"/>
              <a:ext cx="546946" cy="523220"/>
            </a:xfrm>
            <a:prstGeom prst="rect">
              <a:avLst/>
            </a:prstGeom>
            <a:noFill/>
          </p:spPr>
          <p:txBody>
            <a:bodyPr wrap="none" rtlCol="0">
              <a:spAutoFit/>
            </a:bodyPr>
            <a:lstStyle/>
            <a:p>
              <a:pPr algn="ctr"/>
              <a:r>
                <a:rPr lang="en-US" sz="2800" dirty="0"/>
                <a:t>+1</a:t>
              </a:r>
            </a:p>
          </p:txBody>
        </p:sp>
        <p:sp>
          <p:nvSpPr>
            <p:cNvPr id="50" name="TextBox 49">
              <a:extLst>
                <a:ext uri="{FF2B5EF4-FFF2-40B4-BE49-F238E27FC236}">
                  <a16:creationId xmlns:a16="http://schemas.microsoft.com/office/drawing/2014/main" id="{5E621E60-FFFD-F43F-D33F-EC3F94F9D973}"/>
                </a:ext>
              </a:extLst>
            </p:cNvPr>
            <p:cNvSpPr txBox="1"/>
            <p:nvPr/>
          </p:nvSpPr>
          <p:spPr>
            <a:xfrm>
              <a:off x="8549706" y="2751565"/>
              <a:ext cx="478016" cy="523220"/>
            </a:xfrm>
            <a:prstGeom prst="rect">
              <a:avLst/>
            </a:prstGeom>
            <a:noFill/>
          </p:spPr>
          <p:txBody>
            <a:bodyPr wrap="none" rtlCol="0">
              <a:spAutoFit/>
            </a:bodyPr>
            <a:lstStyle/>
            <a:p>
              <a:pPr algn="ctr"/>
              <a:r>
                <a:rPr lang="en-US" sz="2800" dirty="0"/>
                <a:t>-1</a:t>
              </a:r>
            </a:p>
          </p:txBody>
        </p:sp>
      </p:grpSp>
      <p:grpSp>
        <p:nvGrpSpPr>
          <p:cNvPr id="67" name="Group 66">
            <a:extLst>
              <a:ext uri="{FF2B5EF4-FFF2-40B4-BE49-F238E27FC236}">
                <a16:creationId xmlns:a16="http://schemas.microsoft.com/office/drawing/2014/main" id="{BB278013-E676-196A-01DF-47C4404CA090}"/>
              </a:ext>
            </a:extLst>
          </p:cNvPr>
          <p:cNvGrpSpPr/>
          <p:nvPr/>
        </p:nvGrpSpPr>
        <p:grpSpPr>
          <a:xfrm>
            <a:off x="8285546" y="2235759"/>
            <a:ext cx="1812851" cy="523220"/>
            <a:chOff x="8549706" y="2235759"/>
            <a:chExt cx="1812851" cy="523220"/>
          </a:xfrm>
        </p:grpSpPr>
        <p:sp>
          <p:nvSpPr>
            <p:cNvPr id="32" name="TextBox 31">
              <a:extLst>
                <a:ext uri="{FF2B5EF4-FFF2-40B4-BE49-F238E27FC236}">
                  <a16:creationId xmlns:a16="http://schemas.microsoft.com/office/drawing/2014/main" id="{E3C0DD0D-1323-C2A2-A49F-844EA923AEED}"/>
                </a:ext>
              </a:extLst>
            </p:cNvPr>
            <p:cNvSpPr txBox="1"/>
            <p:nvPr/>
          </p:nvSpPr>
          <p:spPr>
            <a:xfrm>
              <a:off x="9815611" y="2235759"/>
              <a:ext cx="546946" cy="523220"/>
            </a:xfrm>
            <a:prstGeom prst="rect">
              <a:avLst/>
            </a:prstGeom>
            <a:noFill/>
          </p:spPr>
          <p:txBody>
            <a:bodyPr wrap="none" rtlCol="0">
              <a:spAutoFit/>
            </a:bodyPr>
            <a:lstStyle/>
            <a:p>
              <a:pPr algn="ctr"/>
              <a:r>
                <a:rPr lang="en-US" sz="2800" dirty="0"/>
                <a:t>+1</a:t>
              </a:r>
            </a:p>
          </p:txBody>
        </p:sp>
        <p:sp>
          <p:nvSpPr>
            <p:cNvPr id="33" name="TextBox 32">
              <a:extLst>
                <a:ext uri="{FF2B5EF4-FFF2-40B4-BE49-F238E27FC236}">
                  <a16:creationId xmlns:a16="http://schemas.microsoft.com/office/drawing/2014/main" id="{C273A360-258C-6B8F-474B-6EA51079E72D}"/>
                </a:ext>
              </a:extLst>
            </p:cNvPr>
            <p:cNvSpPr txBox="1"/>
            <p:nvPr/>
          </p:nvSpPr>
          <p:spPr>
            <a:xfrm>
              <a:off x="9208222" y="2235759"/>
              <a:ext cx="478016" cy="523220"/>
            </a:xfrm>
            <a:prstGeom prst="rect">
              <a:avLst/>
            </a:prstGeom>
            <a:noFill/>
          </p:spPr>
          <p:txBody>
            <a:bodyPr wrap="none" rtlCol="0">
              <a:spAutoFit/>
            </a:bodyPr>
            <a:lstStyle/>
            <a:p>
              <a:pPr algn="ctr"/>
              <a:r>
                <a:rPr lang="en-US" sz="2800" dirty="0"/>
                <a:t>-1</a:t>
              </a:r>
            </a:p>
          </p:txBody>
        </p:sp>
        <p:sp>
          <p:nvSpPr>
            <p:cNvPr id="51" name="TextBox 50">
              <a:extLst>
                <a:ext uri="{FF2B5EF4-FFF2-40B4-BE49-F238E27FC236}">
                  <a16:creationId xmlns:a16="http://schemas.microsoft.com/office/drawing/2014/main" id="{0809EB1E-5815-C2B5-7D9C-D0BAC92A4D9B}"/>
                </a:ext>
              </a:extLst>
            </p:cNvPr>
            <p:cNvSpPr txBox="1"/>
            <p:nvPr/>
          </p:nvSpPr>
          <p:spPr>
            <a:xfrm>
              <a:off x="8549706" y="2235759"/>
              <a:ext cx="478016" cy="523220"/>
            </a:xfrm>
            <a:prstGeom prst="rect">
              <a:avLst/>
            </a:prstGeom>
            <a:noFill/>
          </p:spPr>
          <p:txBody>
            <a:bodyPr wrap="none" rtlCol="0">
              <a:spAutoFit/>
            </a:bodyPr>
            <a:lstStyle/>
            <a:p>
              <a:pPr algn="ctr"/>
              <a:r>
                <a:rPr lang="en-US" sz="2800" dirty="0"/>
                <a:t>-1</a:t>
              </a:r>
            </a:p>
          </p:txBody>
        </p:sp>
      </p:grpSp>
      <p:grpSp>
        <p:nvGrpSpPr>
          <p:cNvPr id="69" name="Group 68">
            <a:extLst>
              <a:ext uri="{FF2B5EF4-FFF2-40B4-BE49-F238E27FC236}">
                <a16:creationId xmlns:a16="http://schemas.microsoft.com/office/drawing/2014/main" id="{DC0521B3-0041-0F43-B65D-42F5EA0AF18C}"/>
              </a:ext>
            </a:extLst>
          </p:cNvPr>
          <p:cNvGrpSpPr/>
          <p:nvPr/>
        </p:nvGrpSpPr>
        <p:grpSpPr>
          <a:xfrm>
            <a:off x="8285546" y="3267371"/>
            <a:ext cx="1812851" cy="523220"/>
            <a:chOff x="8549706" y="3267371"/>
            <a:chExt cx="1812851" cy="523220"/>
          </a:xfrm>
        </p:grpSpPr>
        <p:sp>
          <p:nvSpPr>
            <p:cNvPr id="36" name="TextBox 35">
              <a:extLst>
                <a:ext uri="{FF2B5EF4-FFF2-40B4-BE49-F238E27FC236}">
                  <a16:creationId xmlns:a16="http://schemas.microsoft.com/office/drawing/2014/main" id="{11E01251-9FC6-1738-E80E-04C73FBC599E}"/>
                </a:ext>
              </a:extLst>
            </p:cNvPr>
            <p:cNvSpPr txBox="1"/>
            <p:nvPr/>
          </p:nvSpPr>
          <p:spPr>
            <a:xfrm>
              <a:off x="9815611" y="3267371"/>
              <a:ext cx="546946" cy="523220"/>
            </a:xfrm>
            <a:prstGeom prst="rect">
              <a:avLst/>
            </a:prstGeom>
            <a:noFill/>
          </p:spPr>
          <p:txBody>
            <a:bodyPr wrap="none" rtlCol="0">
              <a:spAutoFit/>
            </a:bodyPr>
            <a:lstStyle/>
            <a:p>
              <a:pPr algn="ctr"/>
              <a:r>
                <a:rPr lang="en-US" sz="2800" dirty="0"/>
                <a:t>+1</a:t>
              </a:r>
            </a:p>
          </p:txBody>
        </p:sp>
        <p:sp>
          <p:nvSpPr>
            <p:cNvPr id="37" name="TextBox 36">
              <a:extLst>
                <a:ext uri="{FF2B5EF4-FFF2-40B4-BE49-F238E27FC236}">
                  <a16:creationId xmlns:a16="http://schemas.microsoft.com/office/drawing/2014/main" id="{A8017F6E-498F-0409-D8D7-7AEC2A77041C}"/>
                </a:ext>
              </a:extLst>
            </p:cNvPr>
            <p:cNvSpPr txBox="1"/>
            <p:nvPr/>
          </p:nvSpPr>
          <p:spPr>
            <a:xfrm>
              <a:off x="9139292" y="3267371"/>
              <a:ext cx="546946" cy="523220"/>
            </a:xfrm>
            <a:prstGeom prst="rect">
              <a:avLst/>
            </a:prstGeom>
            <a:noFill/>
          </p:spPr>
          <p:txBody>
            <a:bodyPr wrap="none" rtlCol="0">
              <a:spAutoFit/>
            </a:bodyPr>
            <a:lstStyle/>
            <a:p>
              <a:pPr algn="ctr"/>
              <a:r>
                <a:rPr lang="en-US" sz="2800" dirty="0"/>
                <a:t>+1</a:t>
              </a:r>
            </a:p>
          </p:txBody>
        </p:sp>
        <p:sp>
          <p:nvSpPr>
            <p:cNvPr id="52" name="TextBox 51">
              <a:extLst>
                <a:ext uri="{FF2B5EF4-FFF2-40B4-BE49-F238E27FC236}">
                  <a16:creationId xmlns:a16="http://schemas.microsoft.com/office/drawing/2014/main" id="{17950231-7ECA-8BCC-D206-A479B2AF4136}"/>
                </a:ext>
              </a:extLst>
            </p:cNvPr>
            <p:cNvSpPr txBox="1"/>
            <p:nvPr/>
          </p:nvSpPr>
          <p:spPr>
            <a:xfrm>
              <a:off x="8549706" y="3267371"/>
              <a:ext cx="478016" cy="523220"/>
            </a:xfrm>
            <a:prstGeom prst="rect">
              <a:avLst/>
            </a:prstGeom>
            <a:noFill/>
          </p:spPr>
          <p:txBody>
            <a:bodyPr wrap="none" rtlCol="0">
              <a:spAutoFit/>
            </a:bodyPr>
            <a:lstStyle/>
            <a:p>
              <a:pPr algn="ctr"/>
              <a:r>
                <a:rPr lang="en-US" sz="2800" dirty="0"/>
                <a:t>-1</a:t>
              </a:r>
            </a:p>
          </p:txBody>
        </p:sp>
      </p:grpSp>
      <p:grpSp>
        <p:nvGrpSpPr>
          <p:cNvPr id="72" name="Group 71">
            <a:extLst>
              <a:ext uri="{FF2B5EF4-FFF2-40B4-BE49-F238E27FC236}">
                <a16:creationId xmlns:a16="http://schemas.microsoft.com/office/drawing/2014/main" id="{EEE1D404-46DD-7E2F-A131-5C10D9CCA206}"/>
              </a:ext>
            </a:extLst>
          </p:cNvPr>
          <p:cNvGrpSpPr/>
          <p:nvPr/>
        </p:nvGrpSpPr>
        <p:grpSpPr>
          <a:xfrm>
            <a:off x="8216616" y="4814789"/>
            <a:ext cx="1881781" cy="523220"/>
            <a:chOff x="8480776" y="4814789"/>
            <a:chExt cx="1881781" cy="523220"/>
          </a:xfrm>
        </p:grpSpPr>
        <p:sp>
          <p:nvSpPr>
            <p:cNvPr id="43" name="TextBox 42">
              <a:extLst>
                <a:ext uri="{FF2B5EF4-FFF2-40B4-BE49-F238E27FC236}">
                  <a16:creationId xmlns:a16="http://schemas.microsoft.com/office/drawing/2014/main" id="{68E76C51-97DA-BE4F-B482-7D76A57E1B12}"/>
                </a:ext>
              </a:extLst>
            </p:cNvPr>
            <p:cNvSpPr txBox="1"/>
            <p:nvPr/>
          </p:nvSpPr>
          <p:spPr>
            <a:xfrm>
              <a:off x="9884541" y="4814789"/>
              <a:ext cx="478016" cy="523220"/>
            </a:xfrm>
            <a:prstGeom prst="rect">
              <a:avLst/>
            </a:prstGeom>
            <a:noFill/>
          </p:spPr>
          <p:txBody>
            <a:bodyPr wrap="none" rtlCol="0">
              <a:spAutoFit/>
            </a:bodyPr>
            <a:lstStyle/>
            <a:p>
              <a:pPr algn="ctr"/>
              <a:r>
                <a:rPr lang="en-US" sz="2800" dirty="0"/>
                <a:t>-1</a:t>
              </a:r>
            </a:p>
          </p:txBody>
        </p:sp>
        <p:sp>
          <p:nvSpPr>
            <p:cNvPr id="47" name="TextBox 46">
              <a:extLst>
                <a:ext uri="{FF2B5EF4-FFF2-40B4-BE49-F238E27FC236}">
                  <a16:creationId xmlns:a16="http://schemas.microsoft.com/office/drawing/2014/main" id="{12BBE3BE-2635-30EB-6465-D15D9EF49179}"/>
                </a:ext>
              </a:extLst>
            </p:cNvPr>
            <p:cNvSpPr txBox="1"/>
            <p:nvPr/>
          </p:nvSpPr>
          <p:spPr>
            <a:xfrm>
              <a:off x="9139292" y="4814789"/>
              <a:ext cx="546946" cy="523220"/>
            </a:xfrm>
            <a:prstGeom prst="rect">
              <a:avLst/>
            </a:prstGeom>
            <a:noFill/>
          </p:spPr>
          <p:txBody>
            <a:bodyPr wrap="none" rtlCol="0">
              <a:spAutoFit/>
            </a:bodyPr>
            <a:lstStyle/>
            <a:p>
              <a:pPr algn="ctr"/>
              <a:r>
                <a:rPr lang="en-US" sz="2800" dirty="0"/>
                <a:t>+1</a:t>
              </a:r>
            </a:p>
          </p:txBody>
        </p:sp>
        <p:sp>
          <p:nvSpPr>
            <p:cNvPr id="53" name="TextBox 52">
              <a:extLst>
                <a:ext uri="{FF2B5EF4-FFF2-40B4-BE49-F238E27FC236}">
                  <a16:creationId xmlns:a16="http://schemas.microsoft.com/office/drawing/2014/main" id="{18632AC0-551C-45FC-3210-5E2454544B01}"/>
                </a:ext>
              </a:extLst>
            </p:cNvPr>
            <p:cNvSpPr txBox="1"/>
            <p:nvPr/>
          </p:nvSpPr>
          <p:spPr>
            <a:xfrm>
              <a:off x="8480776" y="4814789"/>
              <a:ext cx="546946" cy="523220"/>
            </a:xfrm>
            <a:prstGeom prst="rect">
              <a:avLst/>
            </a:prstGeom>
            <a:noFill/>
          </p:spPr>
          <p:txBody>
            <a:bodyPr wrap="none" rtlCol="0">
              <a:spAutoFit/>
            </a:bodyPr>
            <a:lstStyle/>
            <a:p>
              <a:pPr algn="ctr"/>
              <a:r>
                <a:rPr lang="en-US" sz="2800" dirty="0"/>
                <a:t>+1</a:t>
              </a:r>
            </a:p>
          </p:txBody>
        </p:sp>
      </p:grpSp>
      <p:grpSp>
        <p:nvGrpSpPr>
          <p:cNvPr id="73" name="Group 72">
            <a:extLst>
              <a:ext uri="{FF2B5EF4-FFF2-40B4-BE49-F238E27FC236}">
                <a16:creationId xmlns:a16="http://schemas.microsoft.com/office/drawing/2014/main" id="{2A776266-22A8-261F-7AB6-0DB1B9B8DE17}"/>
              </a:ext>
            </a:extLst>
          </p:cNvPr>
          <p:cNvGrpSpPr/>
          <p:nvPr/>
        </p:nvGrpSpPr>
        <p:grpSpPr>
          <a:xfrm>
            <a:off x="8216616" y="5330593"/>
            <a:ext cx="1881781" cy="523220"/>
            <a:chOff x="8480776" y="5330593"/>
            <a:chExt cx="1881781" cy="523220"/>
          </a:xfrm>
        </p:grpSpPr>
        <p:sp>
          <p:nvSpPr>
            <p:cNvPr id="44" name="TextBox 43">
              <a:extLst>
                <a:ext uri="{FF2B5EF4-FFF2-40B4-BE49-F238E27FC236}">
                  <a16:creationId xmlns:a16="http://schemas.microsoft.com/office/drawing/2014/main" id="{B02EB420-C126-672C-0A75-319848592932}"/>
                </a:ext>
              </a:extLst>
            </p:cNvPr>
            <p:cNvSpPr txBox="1"/>
            <p:nvPr/>
          </p:nvSpPr>
          <p:spPr>
            <a:xfrm>
              <a:off x="9815611" y="5330593"/>
              <a:ext cx="546946" cy="523220"/>
            </a:xfrm>
            <a:prstGeom prst="rect">
              <a:avLst/>
            </a:prstGeom>
            <a:noFill/>
          </p:spPr>
          <p:txBody>
            <a:bodyPr wrap="none" rtlCol="0">
              <a:spAutoFit/>
            </a:bodyPr>
            <a:lstStyle/>
            <a:p>
              <a:pPr algn="ctr"/>
              <a:r>
                <a:rPr lang="en-US" sz="2800" dirty="0"/>
                <a:t>+1</a:t>
              </a:r>
            </a:p>
          </p:txBody>
        </p:sp>
        <p:sp>
          <p:nvSpPr>
            <p:cNvPr id="48" name="TextBox 47">
              <a:extLst>
                <a:ext uri="{FF2B5EF4-FFF2-40B4-BE49-F238E27FC236}">
                  <a16:creationId xmlns:a16="http://schemas.microsoft.com/office/drawing/2014/main" id="{DDDC1130-591D-20E9-3C2C-8541D28448DE}"/>
                </a:ext>
              </a:extLst>
            </p:cNvPr>
            <p:cNvSpPr txBox="1"/>
            <p:nvPr/>
          </p:nvSpPr>
          <p:spPr>
            <a:xfrm>
              <a:off x="9139292" y="5330593"/>
              <a:ext cx="546946" cy="523220"/>
            </a:xfrm>
            <a:prstGeom prst="rect">
              <a:avLst/>
            </a:prstGeom>
            <a:noFill/>
          </p:spPr>
          <p:txBody>
            <a:bodyPr wrap="none" rtlCol="0">
              <a:spAutoFit/>
            </a:bodyPr>
            <a:lstStyle/>
            <a:p>
              <a:pPr algn="ctr"/>
              <a:r>
                <a:rPr lang="en-US" sz="2800" dirty="0"/>
                <a:t>+1</a:t>
              </a:r>
            </a:p>
          </p:txBody>
        </p:sp>
        <p:sp>
          <p:nvSpPr>
            <p:cNvPr id="54" name="TextBox 53">
              <a:extLst>
                <a:ext uri="{FF2B5EF4-FFF2-40B4-BE49-F238E27FC236}">
                  <a16:creationId xmlns:a16="http://schemas.microsoft.com/office/drawing/2014/main" id="{BE67ADCD-4288-375D-489C-8ECC0F17D763}"/>
                </a:ext>
              </a:extLst>
            </p:cNvPr>
            <p:cNvSpPr txBox="1"/>
            <p:nvPr/>
          </p:nvSpPr>
          <p:spPr>
            <a:xfrm>
              <a:off x="8480776" y="5330593"/>
              <a:ext cx="546946" cy="523220"/>
            </a:xfrm>
            <a:prstGeom prst="rect">
              <a:avLst/>
            </a:prstGeom>
            <a:noFill/>
          </p:spPr>
          <p:txBody>
            <a:bodyPr wrap="none" rtlCol="0">
              <a:spAutoFit/>
            </a:bodyPr>
            <a:lstStyle/>
            <a:p>
              <a:pPr algn="ctr"/>
              <a:r>
                <a:rPr lang="en-US" sz="2800" dirty="0"/>
                <a:t>+1</a:t>
              </a:r>
            </a:p>
          </p:txBody>
        </p:sp>
      </p:grpSp>
      <p:grpSp>
        <p:nvGrpSpPr>
          <p:cNvPr id="70" name="Group 69">
            <a:extLst>
              <a:ext uri="{FF2B5EF4-FFF2-40B4-BE49-F238E27FC236}">
                <a16:creationId xmlns:a16="http://schemas.microsoft.com/office/drawing/2014/main" id="{67FAF915-A229-DA3A-F6AC-DA6DFBA2A0D0}"/>
              </a:ext>
            </a:extLst>
          </p:cNvPr>
          <p:cNvGrpSpPr/>
          <p:nvPr/>
        </p:nvGrpSpPr>
        <p:grpSpPr>
          <a:xfrm>
            <a:off x="8216616" y="3783177"/>
            <a:ext cx="1881781" cy="523220"/>
            <a:chOff x="8480776" y="3783177"/>
            <a:chExt cx="1881781" cy="523220"/>
          </a:xfrm>
        </p:grpSpPr>
        <p:sp>
          <p:nvSpPr>
            <p:cNvPr id="45" name="TextBox 44">
              <a:extLst>
                <a:ext uri="{FF2B5EF4-FFF2-40B4-BE49-F238E27FC236}">
                  <a16:creationId xmlns:a16="http://schemas.microsoft.com/office/drawing/2014/main" id="{2E13EF4C-6561-1E32-E325-D2B6403229B9}"/>
                </a:ext>
              </a:extLst>
            </p:cNvPr>
            <p:cNvSpPr txBox="1"/>
            <p:nvPr/>
          </p:nvSpPr>
          <p:spPr>
            <a:xfrm>
              <a:off x="9884541" y="3783177"/>
              <a:ext cx="478016" cy="523220"/>
            </a:xfrm>
            <a:prstGeom prst="rect">
              <a:avLst/>
            </a:prstGeom>
            <a:noFill/>
          </p:spPr>
          <p:txBody>
            <a:bodyPr wrap="none" rtlCol="0">
              <a:spAutoFit/>
            </a:bodyPr>
            <a:lstStyle/>
            <a:p>
              <a:pPr algn="ctr"/>
              <a:r>
                <a:rPr lang="en-US" sz="2800" dirty="0"/>
                <a:t>-1</a:t>
              </a:r>
            </a:p>
          </p:txBody>
        </p:sp>
        <p:sp>
          <p:nvSpPr>
            <p:cNvPr id="49" name="TextBox 48">
              <a:extLst>
                <a:ext uri="{FF2B5EF4-FFF2-40B4-BE49-F238E27FC236}">
                  <a16:creationId xmlns:a16="http://schemas.microsoft.com/office/drawing/2014/main" id="{FD463A66-5DA9-9FDF-6EFB-5AA3ABB301E2}"/>
                </a:ext>
              </a:extLst>
            </p:cNvPr>
            <p:cNvSpPr txBox="1"/>
            <p:nvPr/>
          </p:nvSpPr>
          <p:spPr>
            <a:xfrm>
              <a:off x="9208222" y="3783177"/>
              <a:ext cx="478016" cy="523220"/>
            </a:xfrm>
            <a:prstGeom prst="rect">
              <a:avLst/>
            </a:prstGeom>
            <a:noFill/>
          </p:spPr>
          <p:txBody>
            <a:bodyPr wrap="none" rtlCol="0">
              <a:spAutoFit/>
            </a:bodyPr>
            <a:lstStyle/>
            <a:p>
              <a:pPr algn="ctr"/>
              <a:r>
                <a:rPr lang="en-US" sz="2800" dirty="0"/>
                <a:t>-1</a:t>
              </a:r>
            </a:p>
          </p:txBody>
        </p:sp>
        <p:sp>
          <p:nvSpPr>
            <p:cNvPr id="55" name="TextBox 54">
              <a:extLst>
                <a:ext uri="{FF2B5EF4-FFF2-40B4-BE49-F238E27FC236}">
                  <a16:creationId xmlns:a16="http://schemas.microsoft.com/office/drawing/2014/main" id="{8543B3F7-3F56-1136-382E-85E3ABD65270}"/>
                </a:ext>
              </a:extLst>
            </p:cNvPr>
            <p:cNvSpPr txBox="1"/>
            <p:nvPr/>
          </p:nvSpPr>
          <p:spPr>
            <a:xfrm>
              <a:off x="8480776" y="3783177"/>
              <a:ext cx="546946" cy="523220"/>
            </a:xfrm>
            <a:prstGeom prst="rect">
              <a:avLst/>
            </a:prstGeom>
            <a:noFill/>
          </p:spPr>
          <p:txBody>
            <a:bodyPr wrap="none" rtlCol="0">
              <a:spAutoFit/>
            </a:bodyPr>
            <a:lstStyle/>
            <a:p>
              <a:pPr algn="ctr"/>
              <a:r>
                <a:rPr lang="en-US" sz="2800" dirty="0"/>
                <a:t>+1</a:t>
              </a:r>
            </a:p>
          </p:txBody>
        </p:sp>
      </p:grpSp>
      <p:grpSp>
        <p:nvGrpSpPr>
          <p:cNvPr id="71" name="Group 70">
            <a:extLst>
              <a:ext uri="{FF2B5EF4-FFF2-40B4-BE49-F238E27FC236}">
                <a16:creationId xmlns:a16="http://schemas.microsoft.com/office/drawing/2014/main" id="{8844F6F5-FC78-5E70-CD84-A94C63DA7DB4}"/>
              </a:ext>
            </a:extLst>
          </p:cNvPr>
          <p:cNvGrpSpPr/>
          <p:nvPr/>
        </p:nvGrpSpPr>
        <p:grpSpPr>
          <a:xfrm>
            <a:off x="8216616" y="4298983"/>
            <a:ext cx="1881781" cy="523220"/>
            <a:chOff x="8480776" y="4298983"/>
            <a:chExt cx="1881781" cy="523220"/>
          </a:xfrm>
        </p:grpSpPr>
        <p:sp>
          <p:nvSpPr>
            <p:cNvPr id="42" name="TextBox 41">
              <a:extLst>
                <a:ext uri="{FF2B5EF4-FFF2-40B4-BE49-F238E27FC236}">
                  <a16:creationId xmlns:a16="http://schemas.microsoft.com/office/drawing/2014/main" id="{3059D826-E3DA-7661-2D35-CDB5790DFC49}"/>
                </a:ext>
              </a:extLst>
            </p:cNvPr>
            <p:cNvSpPr txBox="1"/>
            <p:nvPr/>
          </p:nvSpPr>
          <p:spPr>
            <a:xfrm>
              <a:off x="9815611" y="4298983"/>
              <a:ext cx="546946" cy="523220"/>
            </a:xfrm>
            <a:prstGeom prst="rect">
              <a:avLst/>
            </a:prstGeom>
            <a:noFill/>
          </p:spPr>
          <p:txBody>
            <a:bodyPr wrap="none" rtlCol="0">
              <a:spAutoFit/>
            </a:bodyPr>
            <a:lstStyle/>
            <a:p>
              <a:pPr algn="ctr"/>
              <a:r>
                <a:rPr lang="en-US" sz="2800" dirty="0"/>
                <a:t>+1</a:t>
              </a:r>
            </a:p>
          </p:txBody>
        </p:sp>
        <p:sp>
          <p:nvSpPr>
            <p:cNvPr id="46" name="TextBox 45">
              <a:extLst>
                <a:ext uri="{FF2B5EF4-FFF2-40B4-BE49-F238E27FC236}">
                  <a16:creationId xmlns:a16="http://schemas.microsoft.com/office/drawing/2014/main" id="{8818E393-F8BF-5656-FA8C-FE9A37C41D38}"/>
                </a:ext>
              </a:extLst>
            </p:cNvPr>
            <p:cNvSpPr txBox="1"/>
            <p:nvPr/>
          </p:nvSpPr>
          <p:spPr>
            <a:xfrm>
              <a:off x="9208222" y="4298983"/>
              <a:ext cx="478016" cy="523220"/>
            </a:xfrm>
            <a:prstGeom prst="rect">
              <a:avLst/>
            </a:prstGeom>
            <a:noFill/>
          </p:spPr>
          <p:txBody>
            <a:bodyPr wrap="none" rtlCol="0">
              <a:spAutoFit/>
            </a:bodyPr>
            <a:lstStyle/>
            <a:p>
              <a:pPr algn="ctr"/>
              <a:r>
                <a:rPr lang="en-US" sz="2800" dirty="0"/>
                <a:t>-1</a:t>
              </a:r>
            </a:p>
          </p:txBody>
        </p:sp>
        <p:sp>
          <p:nvSpPr>
            <p:cNvPr id="56" name="TextBox 55">
              <a:extLst>
                <a:ext uri="{FF2B5EF4-FFF2-40B4-BE49-F238E27FC236}">
                  <a16:creationId xmlns:a16="http://schemas.microsoft.com/office/drawing/2014/main" id="{246A76B7-F6BF-5057-6BE0-887211E2D1E2}"/>
                </a:ext>
              </a:extLst>
            </p:cNvPr>
            <p:cNvSpPr txBox="1"/>
            <p:nvPr/>
          </p:nvSpPr>
          <p:spPr>
            <a:xfrm>
              <a:off x="8480776" y="4298983"/>
              <a:ext cx="546946" cy="523220"/>
            </a:xfrm>
            <a:prstGeom prst="rect">
              <a:avLst/>
            </a:prstGeom>
            <a:noFill/>
          </p:spPr>
          <p:txBody>
            <a:bodyPr wrap="none" rtlCol="0">
              <a:spAutoFit/>
            </a:bodyPr>
            <a:lstStyle/>
            <a:p>
              <a:pPr algn="ctr"/>
              <a:r>
                <a:rPr lang="en-US" sz="2800" dirty="0"/>
                <a:t>+1</a:t>
              </a:r>
            </a:p>
          </p:txBody>
        </p:sp>
      </p:grpSp>
      <p:sp>
        <p:nvSpPr>
          <p:cNvPr id="61" name="TextBox 60">
            <a:extLst>
              <a:ext uri="{FF2B5EF4-FFF2-40B4-BE49-F238E27FC236}">
                <a16:creationId xmlns:a16="http://schemas.microsoft.com/office/drawing/2014/main" id="{DF199623-4DE3-2CF5-6E6A-8C607A87584E}"/>
              </a:ext>
            </a:extLst>
          </p:cNvPr>
          <p:cNvSpPr txBox="1"/>
          <p:nvPr/>
        </p:nvSpPr>
        <p:spPr>
          <a:xfrm>
            <a:off x="5831840" y="2504020"/>
            <a:ext cx="577402" cy="461665"/>
          </a:xfrm>
          <a:prstGeom prst="rect">
            <a:avLst/>
          </a:prstGeom>
          <a:noFill/>
        </p:spPr>
        <p:txBody>
          <a:bodyPr wrap="none" rtlCol="0">
            <a:spAutoFit/>
          </a:bodyPr>
          <a:lstStyle/>
          <a:p>
            <a:pPr algn="ctr"/>
            <a:r>
              <a:rPr lang="en-US" sz="2400" dirty="0">
                <a:latin typeface="Times" pitchFamily="2" charset="0"/>
              </a:rPr>
              <a:t>out</a:t>
            </a:r>
          </a:p>
        </p:txBody>
      </p:sp>
      <p:sp>
        <p:nvSpPr>
          <p:cNvPr id="66" name="TextBox 65">
            <a:extLst>
              <a:ext uri="{FF2B5EF4-FFF2-40B4-BE49-F238E27FC236}">
                <a16:creationId xmlns:a16="http://schemas.microsoft.com/office/drawing/2014/main" id="{774D5EAE-06DC-E53F-F1B9-827FFDBA52EC}"/>
              </a:ext>
            </a:extLst>
          </p:cNvPr>
          <p:cNvSpPr txBox="1"/>
          <p:nvPr/>
        </p:nvSpPr>
        <p:spPr>
          <a:xfrm>
            <a:off x="11318768" y="1712539"/>
            <a:ext cx="478015" cy="523220"/>
          </a:xfrm>
          <a:prstGeom prst="rect">
            <a:avLst/>
          </a:prstGeom>
          <a:noFill/>
        </p:spPr>
        <p:txBody>
          <a:bodyPr wrap="none" rtlCol="0">
            <a:spAutoFit/>
          </a:bodyPr>
          <a:lstStyle/>
          <a:p>
            <a:pPr algn="ctr"/>
            <a:r>
              <a:rPr lang="en-US" sz="2800" b="1" dirty="0"/>
              <a:t>-1</a:t>
            </a:r>
          </a:p>
        </p:txBody>
      </p:sp>
      <p:sp>
        <p:nvSpPr>
          <p:cNvPr id="74" name="TextBox 73">
            <a:extLst>
              <a:ext uri="{FF2B5EF4-FFF2-40B4-BE49-F238E27FC236}">
                <a16:creationId xmlns:a16="http://schemas.microsoft.com/office/drawing/2014/main" id="{FBFE211F-E7BB-5BC8-8F87-1D4D14700167}"/>
              </a:ext>
            </a:extLst>
          </p:cNvPr>
          <p:cNvSpPr txBox="1"/>
          <p:nvPr/>
        </p:nvSpPr>
        <p:spPr>
          <a:xfrm>
            <a:off x="10304081" y="2229404"/>
            <a:ext cx="752130" cy="523220"/>
          </a:xfrm>
          <a:prstGeom prst="rect">
            <a:avLst/>
          </a:prstGeom>
          <a:noFill/>
        </p:spPr>
        <p:txBody>
          <a:bodyPr wrap="none" rtlCol="0">
            <a:spAutoFit/>
          </a:bodyPr>
          <a:lstStyle/>
          <a:p>
            <a:pPr algn="ctr"/>
            <a:r>
              <a:rPr lang="en-US" sz="2800" dirty="0"/>
              <a:t>-2.5</a:t>
            </a:r>
          </a:p>
        </p:txBody>
      </p:sp>
      <p:sp>
        <p:nvSpPr>
          <p:cNvPr id="75" name="TextBox 74">
            <a:extLst>
              <a:ext uri="{FF2B5EF4-FFF2-40B4-BE49-F238E27FC236}">
                <a16:creationId xmlns:a16="http://schemas.microsoft.com/office/drawing/2014/main" id="{31CDE419-F152-9183-0B21-9921F1139B90}"/>
              </a:ext>
            </a:extLst>
          </p:cNvPr>
          <p:cNvSpPr txBox="1"/>
          <p:nvPr/>
        </p:nvSpPr>
        <p:spPr>
          <a:xfrm>
            <a:off x="11318768" y="2229404"/>
            <a:ext cx="478015" cy="523220"/>
          </a:xfrm>
          <a:prstGeom prst="rect">
            <a:avLst/>
          </a:prstGeom>
          <a:noFill/>
        </p:spPr>
        <p:txBody>
          <a:bodyPr wrap="none" rtlCol="0">
            <a:spAutoFit/>
          </a:bodyPr>
          <a:lstStyle/>
          <a:p>
            <a:pPr algn="ctr"/>
            <a:r>
              <a:rPr lang="en-US" sz="2800" b="1" dirty="0"/>
              <a:t>-1</a:t>
            </a:r>
          </a:p>
        </p:txBody>
      </p:sp>
      <p:sp>
        <p:nvSpPr>
          <p:cNvPr id="76" name="TextBox 75">
            <a:extLst>
              <a:ext uri="{FF2B5EF4-FFF2-40B4-BE49-F238E27FC236}">
                <a16:creationId xmlns:a16="http://schemas.microsoft.com/office/drawing/2014/main" id="{DC458581-8638-59D0-67F1-D6D611043AA1}"/>
              </a:ext>
            </a:extLst>
          </p:cNvPr>
          <p:cNvSpPr txBox="1"/>
          <p:nvPr/>
        </p:nvSpPr>
        <p:spPr>
          <a:xfrm>
            <a:off x="10304081" y="2746269"/>
            <a:ext cx="752130" cy="523220"/>
          </a:xfrm>
          <a:prstGeom prst="rect">
            <a:avLst/>
          </a:prstGeom>
          <a:noFill/>
        </p:spPr>
        <p:txBody>
          <a:bodyPr wrap="none" rtlCol="0">
            <a:spAutoFit/>
          </a:bodyPr>
          <a:lstStyle/>
          <a:p>
            <a:pPr algn="ctr"/>
            <a:r>
              <a:rPr lang="en-US" sz="2800" dirty="0"/>
              <a:t>-2.5</a:t>
            </a:r>
          </a:p>
        </p:txBody>
      </p:sp>
      <p:sp>
        <p:nvSpPr>
          <p:cNvPr id="77" name="TextBox 76">
            <a:extLst>
              <a:ext uri="{FF2B5EF4-FFF2-40B4-BE49-F238E27FC236}">
                <a16:creationId xmlns:a16="http://schemas.microsoft.com/office/drawing/2014/main" id="{4606C3F4-860A-0BA8-1D4A-24D63C16290B}"/>
              </a:ext>
            </a:extLst>
          </p:cNvPr>
          <p:cNvSpPr txBox="1"/>
          <p:nvPr/>
        </p:nvSpPr>
        <p:spPr>
          <a:xfrm>
            <a:off x="11318768" y="2746269"/>
            <a:ext cx="478015" cy="523220"/>
          </a:xfrm>
          <a:prstGeom prst="rect">
            <a:avLst/>
          </a:prstGeom>
          <a:noFill/>
        </p:spPr>
        <p:txBody>
          <a:bodyPr wrap="none" rtlCol="0">
            <a:spAutoFit/>
          </a:bodyPr>
          <a:lstStyle/>
          <a:p>
            <a:pPr algn="ctr"/>
            <a:r>
              <a:rPr lang="en-US" sz="2800" b="1" dirty="0"/>
              <a:t>-1</a:t>
            </a:r>
          </a:p>
        </p:txBody>
      </p:sp>
      <p:sp>
        <p:nvSpPr>
          <p:cNvPr id="78" name="TextBox 77">
            <a:extLst>
              <a:ext uri="{FF2B5EF4-FFF2-40B4-BE49-F238E27FC236}">
                <a16:creationId xmlns:a16="http://schemas.microsoft.com/office/drawing/2014/main" id="{E6011E6A-5A55-24EE-739C-6A29976442BD}"/>
              </a:ext>
            </a:extLst>
          </p:cNvPr>
          <p:cNvSpPr txBox="1"/>
          <p:nvPr/>
        </p:nvSpPr>
        <p:spPr>
          <a:xfrm>
            <a:off x="10304081" y="3263134"/>
            <a:ext cx="752130" cy="523220"/>
          </a:xfrm>
          <a:prstGeom prst="rect">
            <a:avLst/>
          </a:prstGeom>
          <a:noFill/>
        </p:spPr>
        <p:txBody>
          <a:bodyPr wrap="none" rtlCol="0">
            <a:spAutoFit/>
          </a:bodyPr>
          <a:lstStyle/>
          <a:p>
            <a:pPr algn="ctr"/>
            <a:r>
              <a:rPr lang="en-US" sz="2800" dirty="0"/>
              <a:t>-0.5</a:t>
            </a:r>
          </a:p>
        </p:txBody>
      </p:sp>
      <p:sp>
        <p:nvSpPr>
          <p:cNvPr id="79" name="TextBox 78">
            <a:extLst>
              <a:ext uri="{FF2B5EF4-FFF2-40B4-BE49-F238E27FC236}">
                <a16:creationId xmlns:a16="http://schemas.microsoft.com/office/drawing/2014/main" id="{CE28503B-A025-11EA-902E-40BB69F31B6D}"/>
              </a:ext>
            </a:extLst>
          </p:cNvPr>
          <p:cNvSpPr txBox="1"/>
          <p:nvPr/>
        </p:nvSpPr>
        <p:spPr>
          <a:xfrm>
            <a:off x="11318768" y="3263134"/>
            <a:ext cx="478015" cy="523220"/>
          </a:xfrm>
          <a:prstGeom prst="rect">
            <a:avLst/>
          </a:prstGeom>
          <a:noFill/>
        </p:spPr>
        <p:txBody>
          <a:bodyPr wrap="none" rtlCol="0">
            <a:spAutoFit/>
          </a:bodyPr>
          <a:lstStyle/>
          <a:p>
            <a:pPr algn="ctr"/>
            <a:r>
              <a:rPr lang="en-US" sz="2800" b="1" dirty="0"/>
              <a:t>-1</a:t>
            </a:r>
          </a:p>
        </p:txBody>
      </p:sp>
      <p:sp>
        <p:nvSpPr>
          <p:cNvPr id="80" name="TextBox 79">
            <a:extLst>
              <a:ext uri="{FF2B5EF4-FFF2-40B4-BE49-F238E27FC236}">
                <a16:creationId xmlns:a16="http://schemas.microsoft.com/office/drawing/2014/main" id="{7E984F02-10AE-DB56-5257-CD91096B47A6}"/>
              </a:ext>
            </a:extLst>
          </p:cNvPr>
          <p:cNvSpPr txBox="1"/>
          <p:nvPr/>
        </p:nvSpPr>
        <p:spPr>
          <a:xfrm>
            <a:off x="10304081" y="3779999"/>
            <a:ext cx="752130" cy="523220"/>
          </a:xfrm>
          <a:prstGeom prst="rect">
            <a:avLst/>
          </a:prstGeom>
          <a:noFill/>
        </p:spPr>
        <p:txBody>
          <a:bodyPr wrap="none" rtlCol="0">
            <a:spAutoFit/>
          </a:bodyPr>
          <a:lstStyle/>
          <a:p>
            <a:pPr algn="ctr"/>
            <a:r>
              <a:rPr lang="en-US" sz="2800" dirty="0"/>
              <a:t>-0.5</a:t>
            </a:r>
          </a:p>
        </p:txBody>
      </p:sp>
      <p:sp>
        <p:nvSpPr>
          <p:cNvPr id="81" name="TextBox 80">
            <a:extLst>
              <a:ext uri="{FF2B5EF4-FFF2-40B4-BE49-F238E27FC236}">
                <a16:creationId xmlns:a16="http://schemas.microsoft.com/office/drawing/2014/main" id="{3C221DE5-10D7-50CD-1F2D-7C0CEBFD199D}"/>
              </a:ext>
            </a:extLst>
          </p:cNvPr>
          <p:cNvSpPr txBox="1"/>
          <p:nvPr/>
        </p:nvSpPr>
        <p:spPr>
          <a:xfrm>
            <a:off x="11318768" y="3779999"/>
            <a:ext cx="478015" cy="523220"/>
          </a:xfrm>
          <a:prstGeom prst="rect">
            <a:avLst/>
          </a:prstGeom>
          <a:noFill/>
        </p:spPr>
        <p:txBody>
          <a:bodyPr wrap="none" rtlCol="0">
            <a:spAutoFit/>
          </a:bodyPr>
          <a:lstStyle/>
          <a:p>
            <a:pPr algn="ctr"/>
            <a:r>
              <a:rPr lang="en-US" sz="2800" b="1" dirty="0"/>
              <a:t>-1</a:t>
            </a:r>
          </a:p>
        </p:txBody>
      </p:sp>
      <p:sp>
        <p:nvSpPr>
          <p:cNvPr id="82" name="TextBox 81">
            <a:extLst>
              <a:ext uri="{FF2B5EF4-FFF2-40B4-BE49-F238E27FC236}">
                <a16:creationId xmlns:a16="http://schemas.microsoft.com/office/drawing/2014/main" id="{182B2D3C-FD39-1CCE-C3D6-F92A16023C64}"/>
              </a:ext>
            </a:extLst>
          </p:cNvPr>
          <p:cNvSpPr txBox="1"/>
          <p:nvPr/>
        </p:nvSpPr>
        <p:spPr>
          <a:xfrm>
            <a:off x="10414689" y="4296864"/>
            <a:ext cx="641522" cy="523220"/>
          </a:xfrm>
          <a:prstGeom prst="rect">
            <a:avLst/>
          </a:prstGeom>
          <a:noFill/>
        </p:spPr>
        <p:txBody>
          <a:bodyPr wrap="none" rtlCol="0">
            <a:spAutoFit/>
          </a:bodyPr>
          <a:lstStyle/>
          <a:p>
            <a:pPr algn="ctr"/>
            <a:r>
              <a:rPr lang="en-US" sz="2800" dirty="0"/>
              <a:t>1.5</a:t>
            </a:r>
          </a:p>
        </p:txBody>
      </p:sp>
      <p:sp>
        <p:nvSpPr>
          <p:cNvPr id="83" name="TextBox 82">
            <a:extLst>
              <a:ext uri="{FF2B5EF4-FFF2-40B4-BE49-F238E27FC236}">
                <a16:creationId xmlns:a16="http://schemas.microsoft.com/office/drawing/2014/main" id="{E7AAE610-7D14-A95D-7EF0-1A2DA3619916}"/>
              </a:ext>
            </a:extLst>
          </p:cNvPr>
          <p:cNvSpPr txBox="1"/>
          <p:nvPr/>
        </p:nvSpPr>
        <p:spPr>
          <a:xfrm>
            <a:off x="11249837" y="4296864"/>
            <a:ext cx="546946" cy="523220"/>
          </a:xfrm>
          <a:prstGeom prst="rect">
            <a:avLst/>
          </a:prstGeom>
          <a:noFill/>
        </p:spPr>
        <p:txBody>
          <a:bodyPr wrap="none" rtlCol="0">
            <a:spAutoFit/>
          </a:bodyPr>
          <a:lstStyle/>
          <a:p>
            <a:pPr algn="ctr"/>
            <a:r>
              <a:rPr lang="en-US" sz="2800" b="1" dirty="0"/>
              <a:t>+1</a:t>
            </a:r>
          </a:p>
        </p:txBody>
      </p:sp>
      <p:sp>
        <p:nvSpPr>
          <p:cNvPr id="85" name="TextBox 84">
            <a:extLst>
              <a:ext uri="{FF2B5EF4-FFF2-40B4-BE49-F238E27FC236}">
                <a16:creationId xmlns:a16="http://schemas.microsoft.com/office/drawing/2014/main" id="{E102913B-8CF8-1D00-4478-DA7EBC47DC1E}"/>
              </a:ext>
            </a:extLst>
          </p:cNvPr>
          <p:cNvSpPr txBox="1"/>
          <p:nvPr/>
        </p:nvSpPr>
        <p:spPr>
          <a:xfrm>
            <a:off x="10414689" y="4813729"/>
            <a:ext cx="641522" cy="523220"/>
          </a:xfrm>
          <a:prstGeom prst="rect">
            <a:avLst/>
          </a:prstGeom>
          <a:noFill/>
        </p:spPr>
        <p:txBody>
          <a:bodyPr wrap="none" rtlCol="0">
            <a:spAutoFit/>
          </a:bodyPr>
          <a:lstStyle/>
          <a:p>
            <a:pPr algn="ctr"/>
            <a:r>
              <a:rPr lang="en-US" sz="2800" dirty="0"/>
              <a:t>1.5</a:t>
            </a:r>
          </a:p>
        </p:txBody>
      </p:sp>
      <p:sp>
        <p:nvSpPr>
          <p:cNvPr id="86" name="TextBox 85">
            <a:extLst>
              <a:ext uri="{FF2B5EF4-FFF2-40B4-BE49-F238E27FC236}">
                <a16:creationId xmlns:a16="http://schemas.microsoft.com/office/drawing/2014/main" id="{F797CE3F-A5F1-B6E6-3329-F8D9A9CEB46A}"/>
              </a:ext>
            </a:extLst>
          </p:cNvPr>
          <p:cNvSpPr txBox="1"/>
          <p:nvPr/>
        </p:nvSpPr>
        <p:spPr>
          <a:xfrm>
            <a:off x="11249837" y="4813729"/>
            <a:ext cx="546946" cy="523220"/>
          </a:xfrm>
          <a:prstGeom prst="rect">
            <a:avLst/>
          </a:prstGeom>
          <a:noFill/>
        </p:spPr>
        <p:txBody>
          <a:bodyPr wrap="none" rtlCol="0">
            <a:spAutoFit/>
          </a:bodyPr>
          <a:lstStyle/>
          <a:p>
            <a:pPr algn="ctr"/>
            <a:r>
              <a:rPr lang="en-US" sz="2800" b="1" dirty="0"/>
              <a:t>+1</a:t>
            </a:r>
          </a:p>
        </p:txBody>
      </p:sp>
      <p:sp>
        <p:nvSpPr>
          <p:cNvPr id="89" name="TextBox 88">
            <a:extLst>
              <a:ext uri="{FF2B5EF4-FFF2-40B4-BE49-F238E27FC236}">
                <a16:creationId xmlns:a16="http://schemas.microsoft.com/office/drawing/2014/main" id="{FA77280D-4196-CAAB-6114-3078DB5AD184}"/>
              </a:ext>
            </a:extLst>
          </p:cNvPr>
          <p:cNvSpPr txBox="1"/>
          <p:nvPr/>
        </p:nvSpPr>
        <p:spPr>
          <a:xfrm>
            <a:off x="10304081" y="5330593"/>
            <a:ext cx="752130" cy="523220"/>
          </a:xfrm>
          <a:prstGeom prst="rect">
            <a:avLst/>
          </a:prstGeom>
          <a:noFill/>
        </p:spPr>
        <p:txBody>
          <a:bodyPr wrap="none" rtlCol="0">
            <a:spAutoFit/>
          </a:bodyPr>
          <a:lstStyle/>
          <a:p>
            <a:pPr algn="ctr"/>
            <a:r>
              <a:rPr lang="en-US" sz="2800" dirty="0"/>
              <a:t>-0.5</a:t>
            </a:r>
          </a:p>
        </p:txBody>
      </p:sp>
      <p:sp>
        <p:nvSpPr>
          <p:cNvPr id="90" name="TextBox 89">
            <a:extLst>
              <a:ext uri="{FF2B5EF4-FFF2-40B4-BE49-F238E27FC236}">
                <a16:creationId xmlns:a16="http://schemas.microsoft.com/office/drawing/2014/main" id="{6D4A9C4B-39D2-D852-C2D6-B5815C417B76}"/>
              </a:ext>
            </a:extLst>
          </p:cNvPr>
          <p:cNvSpPr txBox="1"/>
          <p:nvPr/>
        </p:nvSpPr>
        <p:spPr>
          <a:xfrm>
            <a:off x="11318767" y="5330593"/>
            <a:ext cx="478016" cy="523220"/>
          </a:xfrm>
          <a:prstGeom prst="rect">
            <a:avLst/>
          </a:prstGeom>
          <a:noFill/>
        </p:spPr>
        <p:txBody>
          <a:bodyPr wrap="none" rtlCol="0">
            <a:spAutoFit/>
          </a:bodyPr>
          <a:lstStyle/>
          <a:p>
            <a:pPr algn="ctr"/>
            <a:r>
              <a:rPr lang="en-US" sz="2800" b="1" dirty="0"/>
              <a:t>-1</a:t>
            </a:r>
          </a:p>
        </p:txBody>
      </p:sp>
    </p:spTree>
    <p:extLst>
      <p:ext uri="{BB962C8B-B14F-4D97-AF65-F5344CB8AC3E}">
        <p14:creationId xmlns:p14="http://schemas.microsoft.com/office/powerpoint/2010/main" val="158617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P spid="26" grpId="0"/>
      <p:bldP spid="27" grpId="0"/>
      <p:bldP spid="41" grpId="0"/>
      <p:bldP spid="66" grpId="0"/>
      <p:bldP spid="74" grpId="0"/>
      <p:bldP spid="75" grpId="0"/>
      <p:bldP spid="76" grpId="0"/>
      <p:bldP spid="77" grpId="0"/>
      <p:bldP spid="78" grpId="0"/>
      <p:bldP spid="79" grpId="0"/>
      <p:bldP spid="80" grpId="0"/>
      <p:bldP spid="81" grpId="0"/>
      <p:bldP spid="82" grpId="0"/>
      <p:bldP spid="83" grpId="0"/>
      <p:bldP spid="85" grpId="0"/>
      <p:bldP spid="86" grpId="0"/>
      <p:bldP spid="89" grpId="0"/>
      <p:bldP spid="90"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021885-3B6C-C0B6-0412-CAEE01C17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 y="-641683"/>
            <a:ext cx="12203908" cy="813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82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021885-3B6C-C0B6-0412-CAEE01C17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 y="-641683"/>
            <a:ext cx="12203908" cy="81334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032197-3008-DA5B-7408-C3C126F95208}"/>
              </a:ext>
            </a:extLst>
          </p:cNvPr>
          <p:cNvSpPr txBox="1"/>
          <p:nvPr/>
        </p:nvSpPr>
        <p:spPr>
          <a:xfrm>
            <a:off x="4043263" y="5737419"/>
            <a:ext cx="8102346" cy="1754326"/>
          </a:xfrm>
          <a:prstGeom prst="rect">
            <a:avLst/>
          </a:prstGeom>
          <a:noFill/>
        </p:spPr>
        <p:txBody>
          <a:bodyPr wrap="none" rtlCol="0">
            <a:spAutoFit/>
          </a:bodyPr>
          <a:lstStyle/>
          <a:p>
            <a:pPr algn="r"/>
            <a:r>
              <a:rPr lang="en-US" sz="3600" dirty="0">
                <a:solidFill>
                  <a:schemeClr val="bg1"/>
                </a:solidFill>
              </a:rPr>
              <a:t>Théâtre </a:t>
            </a:r>
            <a:r>
              <a:rPr lang="en-US" sz="3600" dirty="0" err="1">
                <a:solidFill>
                  <a:schemeClr val="bg1"/>
                </a:solidFill>
              </a:rPr>
              <a:t>D'opéra</a:t>
            </a:r>
            <a:r>
              <a:rPr lang="en-US" sz="3600" dirty="0">
                <a:solidFill>
                  <a:schemeClr val="bg1"/>
                </a:solidFill>
              </a:rPr>
              <a:t> Spatial</a:t>
            </a:r>
            <a:br>
              <a:rPr lang="en-US" sz="3600" dirty="0">
                <a:solidFill>
                  <a:schemeClr val="bg1"/>
                </a:solidFill>
              </a:rPr>
            </a:br>
            <a:r>
              <a:rPr lang="en-US" sz="3600" dirty="0">
                <a:solidFill>
                  <a:schemeClr val="bg1"/>
                </a:solidFill>
              </a:rPr>
              <a:t>Generated by </a:t>
            </a:r>
            <a:r>
              <a:rPr lang="en-US" sz="3600" dirty="0" err="1">
                <a:solidFill>
                  <a:schemeClr val="bg1"/>
                </a:solidFill>
              </a:rPr>
              <a:t>Midjourney</a:t>
            </a:r>
            <a:r>
              <a:rPr lang="en-US" sz="3600" dirty="0">
                <a:solidFill>
                  <a:schemeClr val="bg1"/>
                </a:solidFill>
              </a:rPr>
              <a:t> Diffusion Model</a:t>
            </a:r>
            <a:br>
              <a:rPr lang="en-US" sz="3600" dirty="0">
                <a:solidFill>
                  <a:schemeClr val="bg1"/>
                </a:solidFill>
              </a:rPr>
            </a:br>
            <a:r>
              <a:rPr lang="en-US" sz="3600" dirty="0">
                <a:solidFill>
                  <a:schemeClr val="bg1"/>
                </a:solidFill>
              </a:rPr>
              <a:t>Prompted by Jason M. Allen</a:t>
            </a:r>
          </a:p>
        </p:txBody>
      </p:sp>
      <p:sp>
        <p:nvSpPr>
          <p:cNvPr id="3" name="TextBox 2">
            <a:extLst>
              <a:ext uri="{FF2B5EF4-FFF2-40B4-BE49-F238E27FC236}">
                <a16:creationId xmlns:a16="http://schemas.microsoft.com/office/drawing/2014/main" id="{0279FFBD-5585-E813-1208-06768CB9C2FD}"/>
              </a:ext>
            </a:extLst>
          </p:cNvPr>
          <p:cNvSpPr txBox="1"/>
          <p:nvPr/>
        </p:nvSpPr>
        <p:spPr>
          <a:xfrm>
            <a:off x="135976" y="-600165"/>
            <a:ext cx="10710945" cy="1200329"/>
          </a:xfrm>
          <a:prstGeom prst="rect">
            <a:avLst/>
          </a:prstGeom>
          <a:noFill/>
        </p:spPr>
        <p:txBody>
          <a:bodyPr wrap="none" rtlCol="0">
            <a:spAutoFit/>
          </a:bodyPr>
          <a:lstStyle/>
          <a:p>
            <a:r>
              <a:rPr lang="en-US" sz="3600" b="1" dirty="0">
                <a:solidFill>
                  <a:schemeClr val="bg1"/>
                </a:solidFill>
              </a:rPr>
              <a:t>Winner, digital arts category</a:t>
            </a:r>
            <a:br>
              <a:rPr lang="en-US" sz="3600" b="1" dirty="0">
                <a:solidFill>
                  <a:schemeClr val="bg1"/>
                </a:solidFill>
              </a:rPr>
            </a:br>
            <a:r>
              <a:rPr lang="en-US" sz="3600" b="1" dirty="0">
                <a:solidFill>
                  <a:schemeClr val="bg1"/>
                </a:solidFill>
              </a:rPr>
              <a:t>Colorado State Fair Fine Arts Competition, August 2022</a:t>
            </a:r>
            <a:endParaRPr lang="en-US" sz="3600" dirty="0">
              <a:solidFill>
                <a:schemeClr val="bg1"/>
              </a:solidFill>
            </a:endParaRPr>
          </a:p>
        </p:txBody>
      </p:sp>
    </p:spTree>
    <p:extLst>
      <p:ext uri="{BB962C8B-B14F-4D97-AF65-F5344CB8AC3E}">
        <p14:creationId xmlns:p14="http://schemas.microsoft.com/office/powerpoint/2010/main" val="152213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2745-8ECC-A45A-3C58-5854D95374A5}"/>
              </a:ext>
            </a:extLst>
          </p:cNvPr>
          <p:cNvSpPr>
            <a:spLocks noGrp="1"/>
          </p:cNvSpPr>
          <p:nvPr>
            <p:ph type="title"/>
          </p:nvPr>
        </p:nvSpPr>
        <p:spPr>
          <a:xfrm>
            <a:off x="1" y="0"/>
            <a:ext cx="6546272" cy="1124744"/>
          </a:xfrm>
        </p:spPr>
        <p:txBody>
          <a:bodyPr>
            <a:normAutofit fontScale="90000"/>
          </a:bodyPr>
          <a:lstStyle/>
          <a:p>
            <a:r>
              <a:rPr lang="en-US" dirty="0"/>
              <a:t>An old, fundamental question</a:t>
            </a:r>
          </a:p>
        </p:txBody>
      </p:sp>
      <p:sp>
        <p:nvSpPr>
          <p:cNvPr id="3" name="Content Placeholder 2">
            <a:extLst>
              <a:ext uri="{FF2B5EF4-FFF2-40B4-BE49-F238E27FC236}">
                <a16:creationId xmlns:a16="http://schemas.microsoft.com/office/drawing/2014/main" id="{C6904A13-0B72-1243-E8C6-0EF2EBED8A7A}"/>
              </a:ext>
            </a:extLst>
          </p:cNvPr>
          <p:cNvSpPr>
            <a:spLocks noGrp="1"/>
          </p:cNvSpPr>
          <p:nvPr>
            <p:ph idx="1"/>
          </p:nvPr>
        </p:nvSpPr>
        <p:spPr>
          <a:xfrm>
            <a:off x="838200" y="2524991"/>
            <a:ext cx="10515600" cy="3952382"/>
          </a:xfrm>
        </p:spPr>
        <p:txBody>
          <a:bodyPr>
            <a:normAutofit/>
          </a:bodyPr>
          <a:lstStyle/>
          <a:p>
            <a:pPr marL="0" indent="0" algn="ctr">
              <a:buNone/>
            </a:pPr>
            <a:r>
              <a:rPr lang="en-US" sz="3600" dirty="0">
                <a:solidFill>
                  <a:srgbClr val="7030A0"/>
                </a:solidFill>
              </a:rPr>
              <a:t>Since the </a:t>
            </a:r>
            <a:r>
              <a:rPr lang="en-US" sz="3600" b="1" dirty="0">
                <a:solidFill>
                  <a:srgbClr val="7030A0"/>
                </a:solidFill>
              </a:rPr>
              <a:t>human brain</a:t>
            </a:r>
            <a:r>
              <a:rPr lang="en-US" sz="3600" dirty="0">
                <a:solidFill>
                  <a:srgbClr val="7030A0"/>
                </a:solidFill>
              </a:rPr>
              <a:t> is a network of neurons...</a:t>
            </a:r>
          </a:p>
          <a:p>
            <a:pPr marL="0" indent="0">
              <a:buNone/>
            </a:pPr>
            <a:endParaRPr lang="en-US" sz="3600" dirty="0"/>
          </a:p>
          <a:p>
            <a:pPr marL="0" indent="0" algn="r">
              <a:buNone/>
            </a:pPr>
            <a:r>
              <a:rPr lang="en-US" sz="3600" dirty="0">
                <a:solidFill>
                  <a:srgbClr val="7030A0"/>
                </a:solidFill>
              </a:rPr>
              <a:t>Can a neural network </a:t>
            </a:r>
            <a:r>
              <a:rPr lang="en-US" sz="3600" b="1" dirty="0">
                <a:solidFill>
                  <a:srgbClr val="7030A0"/>
                </a:solidFill>
              </a:rPr>
              <a:t>think</a:t>
            </a:r>
            <a:r>
              <a:rPr lang="en-US" sz="3600" dirty="0">
                <a:solidFill>
                  <a:srgbClr val="7030A0"/>
                </a:solidFill>
              </a:rPr>
              <a:t> like a human?</a:t>
            </a:r>
          </a:p>
        </p:txBody>
      </p:sp>
    </p:spTree>
    <p:extLst>
      <p:ext uri="{BB962C8B-B14F-4D97-AF65-F5344CB8AC3E}">
        <p14:creationId xmlns:p14="http://schemas.microsoft.com/office/powerpoint/2010/main" val="100817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C507-2333-DA2E-A562-DD06B11E2797}"/>
              </a:ext>
            </a:extLst>
          </p:cNvPr>
          <p:cNvSpPr>
            <a:spLocks noGrp="1"/>
          </p:cNvSpPr>
          <p:nvPr>
            <p:ph type="title"/>
          </p:nvPr>
        </p:nvSpPr>
        <p:spPr/>
        <p:txBody>
          <a:bodyPr/>
          <a:lstStyle/>
          <a:p>
            <a:r>
              <a:rPr lang="en-US" dirty="0"/>
              <a:t>Can a machine think?</a:t>
            </a:r>
          </a:p>
        </p:txBody>
      </p:sp>
      <p:grpSp>
        <p:nvGrpSpPr>
          <p:cNvPr id="16" name="Group 15">
            <a:extLst>
              <a:ext uri="{FF2B5EF4-FFF2-40B4-BE49-F238E27FC236}">
                <a16:creationId xmlns:a16="http://schemas.microsoft.com/office/drawing/2014/main" id="{10BAE2BF-2A95-89E1-451D-079E934C0E38}"/>
              </a:ext>
            </a:extLst>
          </p:cNvPr>
          <p:cNvGrpSpPr/>
          <p:nvPr/>
        </p:nvGrpSpPr>
        <p:grpSpPr>
          <a:xfrm>
            <a:off x="5147480" y="3178376"/>
            <a:ext cx="1897040" cy="1770614"/>
            <a:chOff x="9362364" y="2442949"/>
            <a:chExt cx="1897040" cy="1770614"/>
          </a:xfrm>
        </p:grpSpPr>
        <p:sp>
          <p:nvSpPr>
            <p:cNvPr id="17" name="Oval 16">
              <a:extLst>
                <a:ext uri="{FF2B5EF4-FFF2-40B4-BE49-F238E27FC236}">
                  <a16:creationId xmlns:a16="http://schemas.microsoft.com/office/drawing/2014/main" id="{DAA5780B-B103-F2FB-0112-0A1B7E492895}"/>
                </a:ext>
              </a:extLst>
            </p:cNvPr>
            <p:cNvSpPr/>
            <p:nvPr/>
          </p:nvSpPr>
          <p:spPr>
            <a:xfrm>
              <a:off x="936236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75426B7C-23D7-AF10-27A5-EA793F074738}"/>
                </a:ext>
              </a:extLst>
            </p:cNvPr>
            <p:cNvSpPr/>
            <p:nvPr/>
          </p:nvSpPr>
          <p:spPr>
            <a:xfrm>
              <a:off x="991282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D5CECDC0-DFD9-2098-69E5-2EFD0119949E}"/>
                </a:ext>
              </a:extLst>
            </p:cNvPr>
            <p:cNvSpPr/>
            <p:nvPr/>
          </p:nvSpPr>
          <p:spPr>
            <a:xfrm>
              <a:off x="1046328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Oval 30">
              <a:extLst>
                <a:ext uri="{FF2B5EF4-FFF2-40B4-BE49-F238E27FC236}">
                  <a16:creationId xmlns:a16="http://schemas.microsoft.com/office/drawing/2014/main" id="{D6C126EA-E988-43D3-EC40-883C51E545A8}"/>
                </a:ext>
              </a:extLst>
            </p:cNvPr>
            <p:cNvSpPr/>
            <p:nvPr/>
          </p:nvSpPr>
          <p:spPr>
            <a:xfrm>
              <a:off x="1101374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B203D4AB-4F00-5ABA-7BD5-FF8E95691136}"/>
                </a:ext>
              </a:extLst>
            </p:cNvPr>
            <p:cNvSpPr/>
            <p:nvPr/>
          </p:nvSpPr>
          <p:spPr>
            <a:xfrm>
              <a:off x="966716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Oval 33">
              <a:extLst>
                <a:ext uri="{FF2B5EF4-FFF2-40B4-BE49-F238E27FC236}">
                  <a16:creationId xmlns:a16="http://schemas.microsoft.com/office/drawing/2014/main" id="{12775D99-E908-A871-7B7E-DD4FB66A0B6A}"/>
                </a:ext>
              </a:extLst>
            </p:cNvPr>
            <p:cNvSpPr/>
            <p:nvPr/>
          </p:nvSpPr>
          <p:spPr>
            <a:xfrm>
              <a:off x="1021762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Oval 38">
              <a:extLst>
                <a:ext uri="{FF2B5EF4-FFF2-40B4-BE49-F238E27FC236}">
                  <a16:creationId xmlns:a16="http://schemas.microsoft.com/office/drawing/2014/main" id="{CAFF695C-B327-DD95-6607-1AA39CE95A6F}"/>
                </a:ext>
              </a:extLst>
            </p:cNvPr>
            <p:cNvSpPr/>
            <p:nvPr/>
          </p:nvSpPr>
          <p:spPr>
            <a:xfrm>
              <a:off x="1076808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Oval 39">
              <a:extLst>
                <a:ext uri="{FF2B5EF4-FFF2-40B4-BE49-F238E27FC236}">
                  <a16:creationId xmlns:a16="http://schemas.microsoft.com/office/drawing/2014/main" id="{FDEBABDD-55C0-8570-2D48-19D0009C3A13}"/>
                </a:ext>
              </a:extLst>
            </p:cNvPr>
            <p:cNvSpPr/>
            <p:nvPr/>
          </p:nvSpPr>
          <p:spPr>
            <a:xfrm>
              <a:off x="997196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Oval 40">
              <a:extLst>
                <a:ext uri="{FF2B5EF4-FFF2-40B4-BE49-F238E27FC236}">
                  <a16:creationId xmlns:a16="http://schemas.microsoft.com/office/drawing/2014/main" id="{489B96E1-31DB-5BA7-124E-2E97C20A864A}"/>
                </a:ext>
              </a:extLst>
            </p:cNvPr>
            <p:cNvSpPr/>
            <p:nvPr/>
          </p:nvSpPr>
          <p:spPr>
            <a:xfrm>
              <a:off x="1052242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Oval 41">
              <a:extLst>
                <a:ext uri="{FF2B5EF4-FFF2-40B4-BE49-F238E27FC236}">
                  <a16:creationId xmlns:a16="http://schemas.microsoft.com/office/drawing/2014/main" id="{B38AB4C4-381C-81EA-39C5-5D095350027D}"/>
                </a:ext>
              </a:extLst>
            </p:cNvPr>
            <p:cNvSpPr/>
            <p:nvPr/>
          </p:nvSpPr>
          <p:spPr>
            <a:xfrm>
              <a:off x="10217624" y="3967903"/>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32909723-C042-14D7-C56D-F071C4A6A824}"/>
                </a:ext>
              </a:extLst>
            </p:cNvPr>
            <p:cNvCxnSpPr>
              <a:cxnSpLocks/>
            </p:cNvCxnSpPr>
            <p:nvPr/>
          </p:nvCxnSpPr>
          <p:spPr>
            <a:xfrm>
              <a:off x="9544388" y="267827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345F478-A173-DB08-EC53-5A37B570FF44}"/>
                </a:ext>
              </a:extLst>
            </p:cNvPr>
            <p:cNvCxnSpPr>
              <a:cxnSpLocks/>
            </p:cNvCxnSpPr>
            <p:nvPr/>
          </p:nvCxnSpPr>
          <p:spPr>
            <a:xfrm>
              <a:off x="10097486" y="266815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29795A-780E-9B97-0137-AA6EFF5C038F}"/>
                </a:ext>
              </a:extLst>
            </p:cNvPr>
            <p:cNvCxnSpPr>
              <a:cxnSpLocks/>
            </p:cNvCxnSpPr>
            <p:nvPr/>
          </p:nvCxnSpPr>
          <p:spPr>
            <a:xfrm>
              <a:off x="10667046" y="2664319"/>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6AE3774-3FA6-3BF7-209D-8D1C0DB5C36F}"/>
                </a:ext>
              </a:extLst>
            </p:cNvPr>
            <p:cNvCxnSpPr>
              <a:cxnSpLocks/>
            </p:cNvCxnSpPr>
            <p:nvPr/>
          </p:nvCxnSpPr>
          <p:spPr>
            <a:xfrm>
              <a:off x="9851813" y="3180694"/>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51D4DC1-F075-C763-5F86-C50D62203455}"/>
                </a:ext>
              </a:extLst>
            </p:cNvPr>
            <p:cNvCxnSpPr>
              <a:cxnSpLocks/>
            </p:cNvCxnSpPr>
            <p:nvPr/>
          </p:nvCxnSpPr>
          <p:spPr>
            <a:xfrm>
              <a:off x="10414591"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60DCF3C-EC91-1F94-3B8C-B51E03E8D4CA}"/>
                </a:ext>
              </a:extLst>
            </p:cNvPr>
            <p:cNvCxnSpPr>
              <a:cxnSpLocks/>
            </p:cNvCxnSpPr>
            <p:nvPr/>
          </p:nvCxnSpPr>
          <p:spPr>
            <a:xfrm>
              <a:off x="1013013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5B78C23-7162-B061-8C0C-CA82BA75DABE}"/>
                </a:ext>
              </a:extLst>
            </p:cNvPr>
            <p:cNvCxnSpPr>
              <a:cxnSpLocks/>
            </p:cNvCxnSpPr>
            <p:nvPr/>
          </p:nvCxnSpPr>
          <p:spPr>
            <a:xfrm flipH="1">
              <a:off x="9830742" y="265822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9B9B21A-084B-55B7-AB7A-A6F6A4B06167}"/>
                </a:ext>
              </a:extLst>
            </p:cNvPr>
            <p:cNvCxnSpPr>
              <a:cxnSpLocks/>
            </p:cNvCxnSpPr>
            <p:nvPr/>
          </p:nvCxnSpPr>
          <p:spPr>
            <a:xfrm flipH="1">
              <a:off x="10394662" y="266975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07DD6A5-DC57-4CE3-9254-C1AE66D510CB}"/>
                </a:ext>
              </a:extLst>
            </p:cNvPr>
            <p:cNvCxnSpPr>
              <a:cxnSpLocks/>
            </p:cNvCxnSpPr>
            <p:nvPr/>
          </p:nvCxnSpPr>
          <p:spPr>
            <a:xfrm flipH="1">
              <a:off x="10958811" y="267132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943BF1F-52FC-661B-F5D4-5DD675B83B14}"/>
                </a:ext>
              </a:extLst>
            </p:cNvPr>
            <p:cNvCxnSpPr>
              <a:cxnSpLocks/>
            </p:cNvCxnSpPr>
            <p:nvPr/>
          </p:nvCxnSpPr>
          <p:spPr>
            <a:xfrm flipH="1">
              <a:off x="10145394" y="316740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2F74BA2-EF48-F35D-2C40-C41E45F39B69}"/>
                </a:ext>
              </a:extLst>
            </p:cNvPr>
            <p:cNvCxnSpPr>
              <a:cxnSpLocks/>
            </p:cNvCxnSpPr>
            <p:nvPr/>
          </p:nvCxnSpPr>
          <p:spPr>
            <a:xfrm flipH="1">
              <a:off x="10709314"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81EB7ED-0388-1592-D180-E1D838D84A0B}"/>
                </a:ext>
              </a:extLst>
            </p:cNvPr>
            <p:cNvCxnSpPr>
              <a:cxnSpLocks/>
            </p:cNvCxnSpPr>
            <p:nvPr/>
          </p:nvCxnSpPr>
          <p:spPr>
            <a:xfrm flipH="1">
              <a:off x="1041459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7537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C507-2333-DA2E-A562-DD06B11E2797}"/>
              </a:ext>
            </a:extLst>
          </p:cNvPr>
          <p:cNvSpPr>
            <a:spLocks noGrp="1"/>
          </p:cNvSpPr>
          <p:nvPr>
            <p:ph type="title"/>
          </p:nvPr>
        </p:nvSpPr>
        <p:spPr/>
        <p:txBody>
          <a:bodyPr/>
          <a:lstStyle/>
          <a:p>
            <a:r>
              <a:rPr lang="en-US" dirty="0"/>
              <a:t>Can a machine think?</a:t>
            </a:r>
          </a:p>
        </p:txBody>
      </p:sp>
      <p:sp>
        <p:nvSpPr>
          <p:cNvPr id="3" name="Content Placeholder 2">
            <a:extLst>
              <a:ext uri="{FF2B5EF4-FFF2-40B4-BE49-F238E27FC236}">
                <a16:creationId xmlns:a16="http://schemas.microsoft.com/office/drawing/2014/main" id="{B07B6DB1-4DFD-B9C9-637E-4B05FB9C4317}"/>
              </a:ext>
            </a:extLst>
          </p:cNvPr>
          <p:cNvSpPr>
            <a:spLocks noGrp="1"/>
          </p:cNvSpPr>
          <p:nvPr>
            <p:ph idx="1"/>
          </p:nvPr>
        </p:nvSpPr>
        <p:spPr>
          <a:xfrm>
            <a:off x="838200" y="1183342"/>
            <a:ext cx="10515600" cy="725669"/>
          </a:xfrm>
        </p:spPr>
        <p:txBody>
          <a:bodyPr/>
          <a:lstStyle/>
          <a:p>
            <a:pPr marL="0" indent="0" algn="ctr">
              <a:buNone/>
            </a:pPr>
            <a:r>
              <a:rPr lang="en-US" dirty="0"/>
              <a:t>Can a machine understand </a:t>
            </a:r>
            <a:r>
              <a:rPr lang="en-US" u="sng" dirty="0"/>
              <a:t>visual</a:t>
            </a:r>
            <a:r>
              <a:rPr lang="en-US" dirty="0"/>
              <a:t> input?</a:t>
            </a:r>
          </a:p>
        </p:txBody>
      </p:sp>
      <p:pic>
        <p:nvPicPr>
          <p:cNvPr id="7170" name="Picture 2">
            <a:extLst>
              <a:ext uri="{FF2B5EF4-FFF2-40B4-BE49-F238E27FC236}">
                <a16:creationId xmlns:a16="http://schemas.microsoft.com/office/drawing/2014/main" id="{8D6135F3-7271-3038-E0A0-A91529A88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83" r="15817"/>
          <a:stretch/>
        </p:blipFill>
        <p:spPr bwMode="auto">
          <a:xfrm>
            <a:off x="739016" y="2192249"/>
            <a:ext cx="3557100" cy="35571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2212AC6-1B4B-3F9C-7907-70B6BA965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79" r="13333"/>
          <a:stretch/>
        </p:blipFill>
        <p:spPr bwMode="auto">
          <a:xfrm>
            <a:off x="7911921" y="2192249"/>
            <a:ext cx="3561261" cy="3557100"/>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4">
            <a:extLst>
              <a:ext uri="{FF2B5EF4-FFF2-40B4-BE49-F238E27FC236}">
                <a16:creationId xmlns:a16="http://schemas.microsoft.com/office/drawing/2014/main" id="{E563F57E-2AE0-85A8-4D36-F888EED058CB}"/>
              </a:ext>
            </a:extLst>
          </p:cNvPr>
          <p:cNvSpPr/>
          <p:nvPr/>
        </p:nvSpPr>
        <p:spPr>
          <a:xfrm>
            <a:off x="4258035" y="2348428"/>
            <a:ext cx="1459759" cy="3478042"/>
          </a:xfrm>
          <a:custGeom>
            <a:avLst/>
            <a:gdLst>
              <a:gd name="connsiteX0" fmla="*/ 0 w 1459759"/>
              <a:gd name="connsiteY0" fmla="*/ 6180 h 3478042"/>
              <a:gd name="connsiteX1" fmla="*/ 1443037 w 1459759"/>
              <a:gd name="connsiteY1" fmla="*/ 549105 h 3478042"/>
              <a:gd name="connsiteX2" fmla="*/ 657225 w 1459759"/>
              <a:gd name="connsiteY2" fmla="*/ 3478042 h 3478042"/>
            </a:gdLst>
            <a:ahLst/>
            <a:cxnLst>
              <a:cxn ang="0">
                <a:pos x="connsiteX0" y="connsiteY0"/>
              </a:cxn>
              <a:cxn ang="0">
                <a:pos x="connsiteX1" y="connsiteY1"/>
              </a:cxn>
              <a:cxn ang="0">
                <a:pos x="connsiteX2" y="connsiteY2"/>
              </a:cxn>
            </a:cxnLst>
            <a:rect l="l" t="t" r="r" b="b"/>
            <a:pathLst>
              <a:path w="1459759" h="3478042">
                <a:moveTo>
                  <a:pt x="0" y="6180"/>
                </a:moveTo>
                <a:cubicBezTo>
                  <a:pt x="666750" y="-11680"/>
                  <a:pt x="1333500" y="-29539"/>
                  <a:pt x="1443037" y="549105"/>
                </a:cubicBezTo>
                <a:cubicBezTo>
                  <a:pt x="1552574" y="1127749"/>
                  <a:pt x="1104899" y="2302895"/>
                  <a:pt x="657225" y="3478042"/>
                </a:cubicBezTo>
              </a:path>
            </a:pathLst>
          </a:custGeom>
          <a:noFill/>
          <a:ln w="190500">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389D50DA-3957-7B19-631B-6307BD55FBD2}"/>
              </a:ext>
            </a:extLst>
          </p:cNvPr>
          <p:cNvSpPr/>
          <p:nvPr/>
        </p:nvSpPr>
        <p:spPr>
          <a:xfrm flipH="1">
            <a:off x="6535928" y="2327124"/>
            <a:ext cx="1459759" cy="3478042"/>
          </a:xfrm>
          <a:custGeom>
            <a:avLst/>
            <a:gdLst>
              <a:gd name="connsiteX0" fmla="*/ 0 w 1459759"/>
              <a:gd name="connsiteY0" fmla="*/ 6180 h 3478042"/>
              <a:gd name="connsiteX1" fmla="*/ 1443037 w 1459759"/>
              <a:gd name="connsiteY1" fmla="*/ 549105 h 3478042"/>
              <a:gd name="connsiteX2" fmla="*/ 657225 w 1459759"/>
              <a:gd name="connsiteY2" fmla="*/ 3478042 h 3478042"/>
            </a:gdLst>
            <a:ahLst/>
            <a:cxnLst>
              <a:cxn ang="0">
                <a:pos x="connsiteX0" y="connsiteY0"/>
              </a:cxn>
              <a:cxn ang="0">
                <a:pos x="connsiteX1" y="connsiteY1"/>
              </a:cxn>
              <a:cxn ang="0">
                <a:pos x="connsiteX2" y="connsiteY2"/>
              </a:cxn>
            </a:cxnLst>
            <a:rect l="l" t="t" r="r" b="b"/>
            <a:pathLst>
              <a:path w="1459759" h="3478042">
                <a:moveTo>
                  <a:pt x="0" y="6180"/>
                </a:moveTo>
                <a:cubicBezTo>
                  <a:pt x="666750" y="-11680"/>
                  <a:pt x="1333500" y="-29539"/>
                  <a:pt x="1443037" y="549105"/>
                </a:cubicBezTo>
                <a:cubicBezTo>
                  <a:pt x="1552574" y="1127749"/>
                  <a:pt x="1104899" y="2302895"/>
                  <a:pt x="657225" y="3478042"/>
                </a:cubicBezTo>
              </a:path>
            </a:pathLst>
          </a:custGeom>
          <a:noFill/>
          <a:ln w="190500">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352A77D-9026-F3FC-A8C1-78813588BF08}"/>
              </a:ext>
            </a:extLst>
          </p:cNvPr>
          <p:cNvGrpSpPr/>
          <p:nvPr/>
        </p:nvGrpSpPr>
        <p:grpSpPr>
          <a:xfrm>
            <a:off x="5147480" y="3178376"/>
            <a:ext cx="1897040" cy="1770614"/>
            <a:chOff x="9362364" y="2442949"/>
            <a:chExt cx="1897040" cy="1770614"/>
          </a:xfrm>
        </p:grpSpPr>
        <p:sp>
          <p:nvSpPr>
            <p:cNvPr id="4" name="Oval 3">
              <a:extLst>
                <a:ext uri="{FF2B5EF4-FFF2-40B4-BE49-F238E27FC236}">
                  <a16:creationId xmlns:a16="http://schemas.microsoft.com/office/drawing/2014/main" id="{DF1BAFF5-446B-B27D-E6BB-647CCDBDB1C5}"/>
                </a:ext>
              </a:extLst>
            </p:cNvPr>
            <p:cNvSpPr/>
            <p:nvPr/>
          </p:nvSpPr>
          <p:spPr>
            <a:xfrm>
              <a:off x="936236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4BC6FCDC-13C0-B163-5AFB-4019FE3644FD}"/>
                </a:ext>
              </a:extLst>
            </p:cNvPr>
            <p:cNvSpPr/>
            <p:nvPr/>
          </p:nvSpPr>
          <p:spPr>
            <a:xfrm>
              <a:off x="991282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C6CD3C5B-CE0C-139C-B614-3988E4670FC1}"/>
                </a:ext>
              </a:extLst>
            </p:cNvPr>
            <p:cNvSpPr/>
            <p:nvPr/>
          </p:nvSpPr>
          <p:spPr>
            <a:xfrm>
              <a:off x="1046328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7A373D44-0076-AF89-A4A0-8634A72D2ACE}"/>
                </a:ext>
              </a:extLst>
            </p:cNvPr>
            <p:cNvSpPr/>
            <p:nvPr/>
          </p:nvSpPr>
          <p:spPr>
            <a:xfrm>
              <a:off x="1101374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48A3512F-A024-6A97-7ACF-20C13F30F65B}"/>
                </a:ext>
              </a:extLst>
            </p:cNvPr>
            <p:cNvSpPr/>
            <p:nvPr/>
          </p:nvSpPr>
          <p:spPr>
            <a:xfrm>
              <a:off x="966716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3A418EB6-DB79-4765-8CD8-F7856399F69B}"/>
                </a:ext>
              </a:extLst>
            </p:cNvPr>
            <p:cNvSpPr/>
            <p:nvPr/>
          </p:nvSpPr>
          <p:spPr>
            <a:xfrm>
              <a:off x="1021762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E8295369-3EC8-EDDA-8280-FAE4365EAC82}"/>
                </a:ext>
              </a:extLst>
            </p:cNvPr>
            <p:cNvSpPr/>
            <p:nvPr/>
          </p:nvSpPr>
          <p:spPr>
            <a:xfrm>
              <a:off x="1076808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2C3186DD-D3B8-2D8F-4F37-FCBF785CCF9A}"/>
                </a:ext>
              </a:extLst>
            </p:cNvPr>
            <p:cNvSpPr/>
            <p:nvPr/>
          </p:nvSpPr>
          <p:spPr>
            <a:xfrm>
              <a:off x="997196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A4C80109-B2E9-1270-2E8B-A384B18CFA4B}"/>
                </a:ext>
              </a:extLst>
            </p:cNvPr>
            <p:cNvSpPr/>
            <p:nvPr/>
          </p:nvSpPr>
          <p:spPr>
            <a:xfrm>
              <a:off x="1052242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74073BCA-F700-BEC2-539F-9B9495E31478}"/>
                </a:ext>
              </a:extLst>
            </p:cNvPr>
            <p:cNvSpPr/>
            <p:nvPr/>
          </p:nvSpPr>
          <p:spPr>
            <a:xfrm>
              <a:off x="10217624" y="3967903"/>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EF4AC7-D32B-9D4E-AD81-43272E5E55F4}"/>
                </a:ext>
              </a:extLst>
            </p:cNvPr>
            <p:cNvCxnSpPr>
              <a:cxnSpLocks/>
            </p:cNvCxnSpPr>
            <p:nvPr/>
          </p:nvCxnSpPr>
          <p:spPr>
            <a:xfrm>
              <a:off x="9544388" y="267827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71F732E-8684-ADBB-2C08-4E60F32B38C0}"/>
                </a:ext>
              </a:extLst>
            </p:cNvPr>
            <p:cNvCxnSpPr>
              <a:cxnSpLocks/>
            </p:cNvCxnSpPr>
            <p:nvPr/>
          </p:nvCxnSpPr>
          <p:spPr>
            <a:xfrm>
              <a:off x="10097486" y="266815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6FBC410-2177-491C-7D73-3B24AEDD9B7B}"/>
                </a:ext>
              </a:extLst>
            </p:cNvPr>
            <p:cNvCxnSpPr>
              <a:cxnSpLocks/>
            </p:cNvCxnSpPr>
            <p:nvPr/>
          </p:nvCxnSpPr>
          <p:spPr>
            <a:xfrm>
              <a:off x="10667046" y="2664319"/>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F776943-770F-6044-67B5-D75AD4640F9D}"/>
                </a:ext>
              </a:extLst>
            </p:cNvPr>
            <p:cNvCxnSpPr>
              <a:cxnSpLocks/>
            </p:cNvCxnSpPr>
            <p:nvPr/>
          </p:nvCxnSpPr>
          <p:spPr>
            <a:xfrm>
              <a:off x="9851813" y="3180694"/>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8C3E0C-6FE0-37EB-4FEE-BC803FD2FFF1}"/>
                </a:ext>
              </a:extLst>
            </p:cNvPr>
            <p:cNvCxnSpPr>
              <a:cxnSpLocks/>
            </p:cNvCxnSpPr>
            <p:nvPr/>
          </p:nvCxnSpPr>
          <p:spPr>
            <a:xfrm>
              <a:off x="10414591"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B48F9DD-04E9-CB15-0650-E379DE1A0457}"/>
                </a:ext>
              </a:extLst>
            </p:cNvPr>
            <p:cNvCxnSpPr>
              <a:cxnSpLocks/>
            </p:cNvCxnSpPr>
            <p:nvPr/>
          </p:nvCxnSpPr>
          <p:spPr>
            <a:xfrm>
              <a:off x="1013013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A0CC783-41F5-4874-5CEA-BC0EFF14A905}"/>
                </a:ext>
              </a:extLst>
            </p:cNvPr>
            <p:cNvCxnSpPr>
              <a:cxnSpLocks/>
            </p:cNvCxnSpPr>
            <p:nvPr/>
          </p:nvCxnSpPr>
          <p:spPr>
            <a:xfrm flipH="1">
              <a:off x="9830742" y="265822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E8DEE8D-D71F-27E5-2110-A84C835324DA}"/>
                </a:ext>
              </a:extLst>
            </p:cNvPr>
            <p:cNvCxnSpPr>
              <a:cxnSpLocks/>
            </p:cNvCxnSpPr>
            <p:nvPr/>
          </p:nvCxnSpPr>
          <p:spPr>
            <a:xfrm flipH="1">
              <a:off x="10394662" y="266975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0B39B5D-A32A-E0E5-91EA-BDD110ED6B6C}"/>
                </a:ext>
              </a:extLst>
            </p:cNvPr>
            <p:cNvCxnSpPr>
              <a:cxnSpLocks/>
            </p:cNvCxnSpPr>
            <p:nvPr/>
          </p:nvCxnSpPr>
          <p:spPr>
            <a:xfrm flipH="1">
              <a:off x="10958811" y="267132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6783A67-EF69-615B-4F1D-7F5AA5A759B2}"/>
                </a:ext>
              </a:extLst>
            </p:cNvPr>
            <p:cNvCxnSpPr>
              <a:cxnSpLocks/>
            </p:cNvCxnSpPr>
            <p:nvPr/>
          </p:nvCxnSpPr>
          <p:spPr>
            <a:xfrm flipH="1">
              <a:off x="10145394" y="316740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905A0BE-C6F2-DB97-CE36-895CB7009664}"/>
                </a:ext>
              </a:extLst>
            </p:cNvPr>
            <p:cNvCxnSpPr>
              <a:cxnSpLocks/>
            </p:cNvCxnSpPr>
            <p:nvPr/>
          </p:nvCxnSpPr>
          <p:spPr>
            <a:xfrm flipH="1">
              <a:off x="10709314"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16EBF6F-11CD-37D0-C881-8BE51E1A7BBD}"/>
                </a:ext>
              </a:extLst>
            </p:cNvPr>
            <p:cNvCxnSpPr>
              <a:cxnSpLocks/>
            </p:cNvCxnSpPr>
            <p:nvPr/>
          </p:nvCxnSpPr>
          <p:spPr>
            <a:xfrm flipH="1">
              <a:off x="1041459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8F00D1BC-1D02-BD67-CF71-AF3E9D658A01}"/>
              </a:ext>
            </a:extLst>
          </p:cNvPr>
          <p:cNvSpPr txBox="1"/>
          <p:nvPr/>
        </p:nvSpPr>
        <p:spPr>
          <a:xfrm>
            <a:off x="3060998" y="5982649"/>
            <a:ext cx="2268506" cy="523220"/>
          </a:xfrm>
          <a:prstGeom prst="rect">
            <a:avLst/>
          </a:prstGeom>
          <a:noFill/>
        </p:spPr>
        <p:txBody>
          <a:bodyPr wrap="none" rtlCol="0">
            <a:spAutoFit/>
          </a:bodyPr>
          <a:lstStyle/>
          <a:p>
            <a:pPr algn="ctr"/>
            <a:r>
              <a:rPr lang="en-US" sz="2800" dirty="0"/>
              <a:t>“This is a dog”</a:t>
            </a:r>
          </a:p>
        </p:txBody>
      </p:sp>
      <p:sp>
        <p:nvSpPr>
          <p:cNvPr id="38" name="TextBox 37">
            <a:extLst>
              <a:ext uri="{FF2B5EF4-FFF2-40B4-BE49-F238E27FC236}">
                <a16:creationId xmlns:a16="http://schemas.microsoft.com/office/drawing/2014/main" id="{98C48B91-F1F5-13A2-AA30-B6B8CBF70E50}"/>
              </a:ext>
            </a:extLst>
          </p:cNvPr>
          <p:cNvSpPr txBox="1"/>
          <p:nvPr/>
        </p:nvSpPr>
        <p:spPr>
          <a:xfrm>
            <a:off x="6785555" y="5977728"/>
            <a:ext cx="2422394" cy="523220"/>
          </a:xfrm>
          <a:prstGeom prst="rect">
            <a:avLst/>
          </a:prstGeom>
          <a:noFill/>
        </p:spPr>
        <p:txBody>
          <a:bodyPr wrap="none" rtlCol="0">
            <a:spAutoFit/>
          </a:bodyPr>
          <a:lstStyle/>
          <a:p>
            <a:pPr algn="ctr"/>
            <a:r>
              <a:rPr lang="en-US" sz="2800" dirty="0"/>
              <a:t>“This is a duck”</a:t>
            </a:r>
          </a:p>
        </p:txBody>
      </p:sp>
    </p:spTree>
    <p:extLst>
      <p:ext uri="{BB962C8B-B14F-4D97-AF65-F5344CB8AC3E}">
        <p14:creationId xmlns:p14="http://schemas.microsoft.com/office/powerpoint/2010/main" val="4551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C507-2333-DA2E-A562-DD06B11E2797}"/>
              </a:ext>
            </a:extLst>
          </p:cNvPr>
          <p:cNvSpPr>
            <a:spLocks noGrp="1"/>
          </p:cNvSpPr>
          <p:nvPr>
            <p:ph type="title"/>
          </p:nvPr>
        </p:nvSpPr>
        <p:spPr/>
        <p:txBody>
          <a:bodyPr/>
          <a:lstStyle/>
          <a:p>
            <a:r>
              <a:rPr lang="en-US" dirty="0"/>
              <a:t>Can a machine think?</a:t>
            </a:r>
          </a:p>
        </p:txBody>
      </p:sp>
      <p:grpSp>
        <p:nvGrpSpPr>
          <p:cNvPr id="16" name="Group 15">
            <a:extLst>
              <a:ext uri="{FF2B5EF4-FFF2-40B4-BE49-F238E27FC236}">
                <a16:creationId xmlns:a16="http://schemas.microsoft.com/office/drawing/2014/main" id="{10BAE2BF-2A95-89E1-451D-079E934C0E38}"/>
              </a:ext>
            </a:extLst>
          </p:cNvPr>
          <p:cNvGrpSpPr/>
          <p:nvPr/>
        </p:nvGrpSpPr>
        <p:grpSpPr>
          <a:xfrm>
            <a:off x="5147480" y="3178376"/>
            <a:ext cx="1897040" cy="1770614"/>
            <a:chOff x="9362364" y="2442949"/>
            <a:chExt cx="1897040" cy="1770614"/>
          </a:xfrm>
        </p:grpSpPr>
        <p:sp>
          <p:nvSpPr>
            <p:cNvPr id="17" name="Oval 16">
              <a:extLst>
                <a:ext uri="{FF2B5EF4-FFF2-40B4-BE49-F238E27FC236}">
                  <a16:creationId xmlns:a16="http://schemas.microsoft.com/office/drawing/2014/main" id="{DAA5780B-B103-F2FB-0112-0A1B7E492895}"/>
                </a:ext>
              </a:extLst>
            </p:cNvPr>
            <p:cNvSpPr/>
            <p:nvPr/>
          </p:nvSpPr>
          <p:spPr>
            <a:xfrm>
              <a:off x="936236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75426B7C-23D7-AF10-27A5-EA793F074738}"/>
                </a:ext>
              </a:extLst>
            </p:cNvPr>
            <p:cNvSpPr/>
            <p:nvPr/>
          </p:nvSpPr>
          <p:spPr>
            <a:xfrm>
              <a:off x="991282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D5CECDC0-DFD9-2098-69E5-2EFD0119949E}"/>
                </a:ext>
              </a:extLst>
            </p:cNvPr>
            <p:cNvSpPr/>
            <p:nvPr/>
          </p:nvSpPr>
          <p:spPr>
            <a:xfrm>
              <a:off x="1046328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Oval 30">
              <a:extLst>
                <a:ext uri="{FF2B5EF4-FFF2-40B4-BE49-F238E27FC236}">
                  <a16:creationId xmlns:a16="http://schemas.microsoft.com/office/drawing/2014/main" id="{D6C126EA-E988-43D3-EC40-883C51E545A8}"/>
                </a:ext>
              </a:extLst>
            </p:cNvPr>
            <p:cNvSpPr/>
            <p:nvPr/>
          </p:nvSpPr>
          <p:spPr>
            <a:xfrm>
              <a:off x="1101374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B203D4AB-4F00-5ABA-7BD5-FF8E95691136}"/>
                </a:ext>
              </a:extLst>
            </p:cNvPr>
            <p:cNvSpPr/>
            <p:nvPr/>
          </p:nvSpPr>
          <p:spPr>
            <a:xfrm>
              <a:off x="966716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Oval 33">
              <a:extLst>
                <a:ext uri="{FF2B5EF4-FFF2-40B4-BE49-F238E27FC236}">
                  <a16:creationId xmlns:a16="http://schemas.microsoft.com/office/drawing/2014/main" id="{12775D99-E908-A871-7B7E-DD4FB66A0B6A}"/>
                </a:ext>
              </a:extLst>
            </p:cNvPr>
            <p:cNvSpPr/>
            <p:nvPr/>
          </p:nvSpPr>
          <p:spPr>
            <a:xfrm>
              <a:off x="1021762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Oval 38">
              <a:extLst>
                <a:ext uri="{FF2B5EF4-FFF2-40B4-BE49-F238E27FC236}">
                  <a16:creationId xmlns:a16="http://schemas.microsoft.com/office/drawing/2014/main" id="{CAFF695C-B327-DD95-6607-1AA39CE95A6F}"/>
                </a:ext>
              </a:extLst>
            </p:cNvPr>
            <p:cNvSpPr/>
            <p:nvPr/>
          </p:nvSpPr>
          <p:spPr>
            <a:xfrm>
              <a:off x="1076808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Oval 39">
              <a:extLst>
                <a:ext uri="{FF2B5EF4-FFF2-40B4-BE49-F238E27FC236}">
                  <a16:creationId xmlns:a16="http://schemas.microsoft.com/office/drawing/2014/main" id="{FDEBABDD-55C0-8570-2D48-19D0009C3A13}"/>
                </a:ext>
              </a:extLst>
            </p:cNvPr>
            <p:cNvSpPr/>
            <p:nvPr/>
          </p:nvSpPr>
          <p:spPr>
            <a:xfrm>
              <a:off x="997196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Oval 40">
              <a:extLst>
                <a:ext uri="{FF2B5EF4-FFF2-40B4-BE49-F238E27FC236}">
                  <a16:creationId xmlns:a16="http://schemas.microsoft.com/office/drawing/2014/main" id="{489B96E1-31DB-5BA7-124E-2E97C20A864A}"/>
                </a:ext>
              </a:extLst>
            </p:cNvPr>
            <p:cNvSpPr/>
            <p:nvPr/>
          </p:nvSpPr>
          <p:spPr>
            <a:xfrm>
              <a:off x="1052242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Oval 41">
              <a:extLst>
                <a:ext uri="{FF2B5EF4-FFF2-40B4-BE49-F238E27FC236}">
                  <a16:creationId xmlns:a16="http://schemas.microsoft.com/office/drawing/2014/main" id="{B38AB4C4-381C-81EA-39C5-5D095350027D}"/>
                </a:ext>
              </a:extLst>
            </p:cNvPr>
            <p:cNvSpPr/>
            <p:nvPr/>
          </p:nvSpPr>
          <p:spPr>
            <a:xfrm>
              <a:off x="10217624" y="3967903"/>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32909723-C042-14D7-C56D-F071C4A6A824}"/>
                </a:ext>
              </a:extLst>
            </p:cNvPr>
            <p:cNvCxnSpPr>
              <a:cxnSpLocks/>
            </p:cNvCxnSpPr>
            <p:nvPr/>
          </p:nvCxnSpPr>
          <p:spPr>
            <a:xfrm>
              <a:off x="9544388" y="267827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345F478-A173-DB08-EC53-5A37B570FF44}"/>
                </a:ext>
              </a:extLst>
            </p:cNvPr>
            <p:cNvCxnSpPr>
              <a:cxnSpLocks/>
            </p:cNvCxnSpPr>
            <p:nvPr/>
          </p:nvCxnSpPr>
          <p:spPr>
            <a:xfrm>
              <a:off x="10097486" y="266815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29795A-780E-9B97-0137-AA6EFF5C038F}"/>
                </a:ext>
              </a:extLst>
            </p:cNvPr>
            <p:cNvCxnSpPr>
              <a:cxnSpLocks/>
            </p:cNvCxnSpPr>
            <p:nvPr/>
          </p:nvCxnSpPr>
          <p:spPr>
            <a:xfrm>
              <a:off x="10667046" y="2664319"/>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6AE3774-3FA6-3BF7-209D-8D1C0DB5C36F}"/>
                </a:ext>
              </a:extLst>
            </p:cNvPr>
            <p:cNvCxnSpPr>
              <a:cxnSpLocks/>
            </p:cNvCxnSpPr>
            <p:nvPr/>
          </p:nvCxnSpPr>
          <p:spPr>
            <a:xfrm>
              <a:off x="9851813" y="3180694"/>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51D4DC1-F075-C763-5F86-C50D62203455}"/>
                </a:ext>
              </a:extLst>
            </p:cNvPr>
            <p:cNvCxnSpPr>
              <a:cxnSpLocks/>
            </p:cNvCxnSpPr>
            <p:nvPr/>
          </p:nvCxnSpPr>
          <p:spPr>
            <a:xfrm>
              <a:off x="10414591"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60DCF3C-EC91-1F94-3B8C-B51E03E8D4CA}"/>
                </a:ext>
              </a:extLst>
            </p:cNvPr>
            <p:cNvCxnSpPr>
              <a:cxnSpLocks/>
            </p:cNvCxnSpPr>
            <p:nvPr/>
          </p:nvCxnSpPr>
          <p:spPr>
            <a:xfrm>
              <a:off x="1013013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5B78C23-7162-B061-8C0C-CA82BA75DABE}"/>
                </a:ext>
              </a:extLst>
            </p:cNvPr>
            <p:cNvCxnSpPr>
              <a:cxnSpLocks/>
            </p:cNvCxnSpPr>
            <p:nvPr/>
          </p:nvCxnSpPr>
          <p:spPr>
            <a:xfrm flipH="1">
              <a:off x="9830742" y="265822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9B9B21A-084B-55B7-AB7A-A6F6A4B06167}"/>
                </a:ext>
              </a:extLst>
            </p:cNvPr>
            <p:cNvCxnSpPr>
              <a:cxnSpLocks/>
            </p:cNvCxnSpPr>
            <p:nvPr/>
          </p:nvCxnSpPr>
          <p:spPr>
            <a:xfrm flipH="1">
              <a:off x="10394662" y="266975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07DD6A5-DC57-4CE3-9254-C1AE66D510CB}"/>
                </a:ext>
              </a:extLst>
            </p:cNvPr>
            <p:cNvCxnSpPr>
              <a:cxnSpLocks/>
            </p:cNvCxnSpPr>
            <p:nvPr/>
          </p:nvCxnSpPr>
          <p:spPr>
            <a:xfrm flipH="1">
              <a:off x="10958811" y="267132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943BF1F-52FC-661B-F5D4-5DD675B83B14}"/>
                </a:ext>
              </a:extLst>
            </p:cNvPr>
            <p:cNvCxnSpPr>
              <a:cxnSpLocks/>
            </p:cNvCxnSpPr>
            <p:nvPr/>
          </p:nvCxnSpPr>
          <p:spPr>
            <a:xfrm flipH="1">
              <a:off x="10145394" y="316740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2F74BA2-EF48-F35D-2C40-C41E45F39B69}"/>
                </a:ext>
              </a:extLst>
            </p:cNvPr>
            <p:cNvCxnSpPr>
              <a:cxnSpLocks/>
            </p:cNvCxnSpPr>
            <p:nvPr/>
          </p:nvCxnSpPr>
          <p:spPr>
            <a:xfrm flipH="1">
              <a:off x="10709314"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81EB7ED-0388-1592-D180-E1D838D84A0B}"/>
                </a:ext>
              </a:extLst>
            </p:cNvPr>
            <p:cNvCxnSpPr>
              <a:cxnSpLocks/>
            </p:cNvCxnSpPr>
            <p:nvPr/>
          </p:nvCxnSpPr>
          <p:spPr>
            <a:xfrm flipH="1">
              <a:off x="1041459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5594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C507-2333-DA2E-A562-DD06B11E2797}"/>
              </a:ext>
            </a:extLst>
          </p:cNvPr>
          <p:cNvSpPr>
            <a:spLocks noGrp="1"/>
          </p:cNvSpPr>
          <p:nvPr>
            <p:ph type="title"/>
          </p:nvPr>
        </p:nvSpPr>
        <p:spPr/>
        <p:txBody>
          <a:bodyPr/>
          <a:lstStyle/>
          <a:p>
            <a:r>
              <a:rPr lang="en-US" dirty="0"/>
              <a:t>Can a machine think?</a:t>
            </a:r>
          </a:p>
        </p:txBody>
      </p:sp>
      <p:sp>
        <p:nvSpPr>
          <p:cNvPr id="3" name="Content Placeholder 2">
            <a:extLst>
              <a:ext uri="{FF2B5EF4-FFF2-40B4-BE49-F238E27FC236}">
                <a16:creationId xmlns:a16="http://schemas.microsoft.com/office/drawing/2014/main" id="{B07B6DB1-4DFD-B9C9-637E-4B05FB9C4317}"/>
              </a:ext>
            </a:extLst>
          </p:cNvPr>
          <p:cNvSpPr>
            <a:spLocks noGrp="1"/>
          </p:cNvSpPr>
          <p:nvPr>
            <p:ph idx="1"/>
          </p:nvPr>
        </p:nvSpPr>
        <p:spPr>
          <a:xfrm>
            <a:off x="838200" y="1183342"/>
            <a:ext cx="10515600" cy="725669"/>
          </a:xfrm>
        </p:spPr>
        <p:txBody>
          <a:bodyPr/>
          <a:lstStyle/>
          <a:p>
            <a:pPr marL="0" indent="0" algn="ctr">
              <a:buNone/>
            </a:pPr>
            <a:r>
              <a:rPr lang="en-US" dirty="0"/>
              <a:t>Can a machine understand </a:t>
            </a:r>
            <a:r>
              <a:rPr lang="en-US" u="sng" dirty="0"/>
              <a:t>natural language</a:t>
            </a:r>
            <a:r>
              <a:rPr lang="en-US" dirty="0"/>
              <a:t>?</a:t>
            </a:r>
          </a:p>
        </p:txBody>
      </p:sp>
      <p:sp>
        <p:nvSpPr>
          <p:cNvPr id="8" name="Freeform 7">
            <a:extLst>
              <a:ext uri="{FF2B5EF4-FFF2-40B4-BE49-F238E27FC236}">
                <a16:creationId xmlns:a16="http://schemas.microsoft.com/office/drawing/2014/main" id="{57FEF99A-0A74-EFB0-8F9B-A59DF25CDAFD}"/>
              </a:ext>
            </a:extLst>
          </p:cNvPr>
          <p:cNvSpPr/>
          <p:nvPr/>
        </p:nvSpPr>
        <p:spPr>
          <a:xfrm>
            <a:off x="4258035" y="2348428"/>
            <a:ext cx="1459759" cy="3478042"/>
          </a:xfrm>
          <a:custGeom>
            <a:avLst/>
            <a:gdLst>
              <a:gd name="connsiteX0" fmla="*/ 0 w 1459759"/>
              <a:gd name="connsiteY0" fmla="*/ 6180 h 3478042"/>
              <a:gd name="connsiteX1" fmla="*/ 1443037 w 1459759"/>
              <a:gd name="connsiteY1" fmla="*/ 549105 h 3478042"/>
              <a:gd name="connsiteX2" fmla="*/ 657225 w 1459759"/>
              <a:gd name="connsiteY2" fmla="*/ 3478042 h 3478042"/>
            </a:gdLst>
            <a:ahLst/>
            <a:cxnLst>
              <a:cxn ang="0">
                <a:pos x="connsiteX0" y="connsiteY0"/>
              </a:cxn>
              <a:cxn ang="0">
                <a:pos x="connsiteX1" y="connsiteY1"/>
              </a:cxn>
              <a:cxn ang="0">
                <a:pos x="connsiteX2" y="connsiteY2"/>
              </a:cxn>
            </a:cxnLst>
            <a:rect l="l" t="t" r="r" b="b"/>
            <a:pathLst>
              <a:path w="1459759" h="3478042">
                <a:moveTo>
                  <a:pt x="0" y="6180"/>
                </a:moveTo>
                <a:cubicBezTo>
                  <a:pt x="666750" y="-11680"/>
                  <a:pt x="1333500" y="-29539"/>
                  <a:pt x="1443037" y="549105"/>
                </a:cubicBezTo>
                <a:cubicBezTo>
                  <a:pt x="1552574" y="1127749"/>
                  <a:pt x="1104899" y="2302895"/>
                  <a:pt x="657225" y="3478042"/>
                </a:cubicBezTo>
              </a:path>
            </a:pathLst>
          </a:custGeom>
          <a:noFill/>
          <a:ln w="190500">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4F0410A-B082-C7E9-E7E1-1C0D79D74F49}"/>
              </a:ext>
            </a:extLst>
          </p:cNvPr>
          <p:cNvSpPr/>
          <p:nvPr/>
        </p:nvSpPr>
        <p:spPr>
          <a:xfrm flipH="1">
            <a:off x="6535928" y="2327124"/>
            <a:ext cx="1459759" cy="3478042"/>
          </a:xfrm>
          <a:custGeom>
            <a:avLst/>
            <a:gdLst>
              <a:gd name="connsiteX0" fmla="*/ 0 w 1459759"/>
              <a:gd name="connsiteY0" fmla="*/ 6180 h 3478042"/>
              <a:gd name="connsiteX1" fmla="*/ 1443037 w 1459759"/>
              <a:gd name="connsiteY1" fmla="*/ 549105 h 3478042"/>
              <a:gd name="connsiteX2" fmla="*/ 657225 w 1459759"/>
              <a:gd name="connsiteY2" fmla="*/ 3478042 h 3478042"/>
            </a:gdLst>
            <a:ahLst/>
            <a:cxnLst>
              <a:cxn ang="0">
                <a:pos x="connsiteX0" y="connsiteY0"/>
              </a:cxn>
              <a:cxn ang="0">
                <a:pos x="connsiteX1" y="connsiteY1"/>
              </a:cxn>
              <a:cxn ang="0">
                <a:pos x="connsiteX2" y="connsiteY2"/>
              </a:cxn>
            </a:cxnLst>
            <a:rect l="l" t="t" r="r" b="b"/>
            <a:pathLst>
              <a:path w="1459759" h="3478042">
                <a:moveTo>
                  <a:pt x="0" y="6180"/>
                </a:moveTo>
                <a:cubicBezTo>
                  <a:pt x="666750" y="-11680"/>
                  <a:pt x="1333500" y="-29539"/>
                  <a:pt x="1443037" y="549105"/>
                </a:cubicBezTo>
                <a:cubicBezTo>
                  <a:pt x="1552574" y="1127749"/>
                  <a:pt x="1104899" y="2302895"/>
                  <a:pt x="657225" y="3478042"/>
                </a:cubicBezTo>
              </a:path>
            </a:pathLst>
          </a:custGeom>
          <a:noFill/>
          <a:ln w="190500">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407EC0E-3B5A-EC0C-59B1-EF1400A6B7C4}"/>
              </a:ext>
            </a:extLst>
          </p:cNvPr>
          <p:cNvGrpSpPr/>
          <p:nvPr/>
        </p:nvGrpSpPr>
        <p:grpSpPr>
          <a:xfrm>
            <a:off x="5147480" y="3178376"/>
            <a:ext cx="1897040" cy="1770614"/>
            <a:chOff x="9362364" y="2442949"/>
            <a:chExt cx="1897040" cy="1770614"/>
          </a:xfrm>
        </p:grpSpPr>
        <p:sp>
          <p:nvSpPr>
            <p:cNvPr id="11" name="Oval 10">
              <a:extLst>
                <a:ext uri="{FF2B5EF4-FFF2-40B4-BE49-F238E27FC236}">
                  <a16:creationId xmlns:a16="http://schemas.microsoft.com/office/drawing/2014/main" id="{F84B0CF6-9C0F-EFFF-C626-E2F9FD947CAF}"/>
                </a:ext>
              </a:extLst>
            </p:cNvPr>
            <p:cNvSpPr/>
            <p:nvPr/>
          </p:nvSpPr>
          <p:spPr>
            <a:xfrm>
              <a:off x="936236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E397D2F7-3160-6B40-458D-FD0FC5B68E52}"/>
                </a:ext>
              </a:extLst>
            </p:cNvPr>
            <p:cNvSpPr/>
            <p:nvPr/>
          </p:nvSpPr>
          <p:spPr>
            <a:xfrm>
              <a:off x="991282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4E4153C0-2287-C3FF-B914-959F367FD266}"/>
                </a:ext>
              </a:extLst>
            </p:cNvPr>
            <p:cNvSpPr/>
            <p:nvPr/>
          </p:nvSpPr>
          <p:spPr>
            <a:xfrm>
              <a:off x="1046328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9F54C572-8275-40EB-6942-8513E00593DA}"/>
                </a:ext>
              </a:extLst>
            </p:cNvPr>
            <p:cNvSpPr/>
            <p:nvPr/>
          </p:nvSpPr>
          <p:spPr>
            <a:xfrm>
              <a:off x="1101374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B1EA824B-3E0F-BE07-A2F8-A07F4BF1CFA5}"/>
                </a:ext>
              </a:extLst>
            </p:cNvPr>
            <p:cNvSpPr/>
            <p:nvPr/>
          </p:nvSpPr>
          <p:spPr>
            <a:xfrm>
              <a:off x="966716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EF7DC905-C964-5A55-4059-C081B4A2F081}"/>
                </a:ext>
              </a:extLst>
            </p:cNvPr>
            <p:cNvSpPr/>
            <p:nvPr/>
          </p:nvSpPr>
          <p:spPr>
            <a:xfrm>
              <a:off x="1021762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697772C9-6173-E45D-2D80-BCAC96D838D4}"/>
                </a:ext>
              </a:extLst>
            </p:cNvPr>
            <p:cNvSpPr/>
            <p:nvPr/>
          </p:nvSpPr>
          <p:spPr>
            <a:xfrm>
              <a:off x="1076808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55A7211A-90BE-86CE-D10F-7D629D429207}"/>
                </a:ext>
              </a:extLst>
            </p:cNvPr>
            <p:cNvSpPr/>
            <p:nvPr/>
          </p:nvSpPr>
          <p:spPr>
            <a:xfrm>
              <a:off x="997196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E8B8C1C3-00D2-A8AB-3E14-953B7E3BFECF}"/>
                </a:ext>
              </a:extLst>
            </p:cNvPr>
            <p:cNvSpPr/>
            <p:nvPr/>
          </p:nvSpPr>
          <p:spPr>
            <a:xfrm>
              <a:off x="1052242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D3554BFA-589D-37B1-A9EE-975508BB94A9}"/>
                </a:ext>
              </a:extLst>
            </p:cNvPr>
            <p:cNvSpPr/>
            <p:nvPr/>
          </p:nvSpPr>
          <p:spPr>
            <a:xfrm>
              <a:off x="10217624" y="3967903"/>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AC4DD26-4054-74AC-0302-6BDF74636BB7}"/>
                </a:ext>
              </a:extLst>
            </p:cNvPr>
            <p:cNvCxnSpPr>
              <a:cxnSpLocks/>
            </p:cNvCxnSpPr>
            <p:nvPr/>
          </p:nvCxnSpPr>
          <p:spPr>
            <a:xfrm>
              <a:off x="9544388" y="267827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E8B72AD-F510-5C3B-A73A-3284A6F280DC}"/>
                </a:ext>
              </a:extLst>
            </p:cNvPr>
            <p:cNvCxnSpPr>
              <a:cxnSpLocks/>
            </p:cNvCxnSpPr>
            <p:nvPr/>
          </p:nvCxnSpPr>
          <p:spPr>
            <a:xfrm>
              <a:off x="10097486" y="266815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F020F3-82EF-E751-B3A3-331E66D4ECA9}"/>
                </a:ext>
              </a:extLst>
            </p:cNvPr>
            <p:cNvCxnSpPr>
              <a:cxnSpLocks/>
            </p:cNvCxnSpPr>
            <p:nvPr/>
          </p:nvCxnSpPr>
          <p:spPr>
            <a:xfrm>
              <a:off x="10667046" y="2664319"/>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95C7B06-E1D8-7EDF-2DCB-CED63E26782E}"/>
                </a:ext>
              </a:extLst>
            </p:cNvPr>
            <p:cNvCxnSpPr>
              <a:cxnSpLocks/>
            </p:cNvCxnSpPr>
            <p:nvPr/>
          </p:nvCxnSpPr>
          <p:spPr>
            <a:xfrm>
              <a:off x="9851813" y="3180694"/>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BEAD875-9A23-B034-26CE-FB75EC236AC3}"/>
                </a:ext>
              </a:extLst>
            </p:cNvPr>
            <p:cNvCxnSpPr>
              <a:cxnSpLocks/>
            </p:cNvCxnSpPr>
            <p:nvPr/>
          </p:nvCxnSpPr>
          <p:spPr>
            <a:xfrm>
              <a:off x="10414591"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A060C0E-1B40-123F-7CD1-828C35C21DE8}"/>
                </a:ext>
              </a:extLst>
            </p:cNvPr>
            <p:cNvCxnSpPr>
              <a:cxnSpLocks/>
            </p:cNvCxnSpPr>
            <p:nvPr/>
          </p:nvCxnSpPr>
          <p:spPr>
            <a:xfrm>
              <a:off x="1013013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55B69AE-613C-DE48-B3DC-090E52E9D92D}"/>
                </a:ext>
              </a:extLst>
            </p:cNvPr>
            <p:cNvCxnSpPr>
              <a:cxnSpLocks/>
            </p:cNvCxnSpPr>
            <p:nvPr/>
          </p:nvCxnSpPr>
          <p:spPr>
            <a:xfrm flipH="1">
              <a:off x="9830742" y="265822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A9D5C07-9901-50D9-7036-75A393C65B31}"/>
                </a:ext>
              </a:extLst>
            </p:cNvPr>
            <p:cNvCxnSpPr>
              <a:cxnSpLocks/>
            </p:cNvCxnSpPr>
            <p:nvPr/>
          </p:nvCxnSpPr>
          <p:spPr>
            <a:xfrm flipH="1">
              <a:off x="10394662" y="266975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38FD6A0-2485-8C08-CBC0-6C71CC583F63}"/>
                </a:ext>
              </a:extLst>
            </p:cNvPr>
            <p:cNvCxnSpPr>
              <a:cxnSpLocks/>
            </p:cNvCxnSpPr>
            <p:nvPr/>
          </p:nvCxnSpPr>
          <p:spPr>
            <a:xfrm flipH="1">
              <a:off x="10958811" y="267132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4960872-86D5-F074-35DB-CEF4C22CD2D9}"/>
                </a:ext>
              </a:extLst>
            </p:cNvPr>
            <p:cNvCxnSpPr>
              <a:cxnSpLocks/>
            </p:cNvCxnSpPr>
            <p:nvPr/>
          </p:nvCxnSpPr>
          <p:spPr>
            <a:xfrm flipH="1">
              <a:off x="10145394" y="316740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4E9C303-7022-9A5F-4CC0-2EF6AFE6DA52}"/>
                </a:ext>
              </a:extLst>
            </p:cNvPr>
            <p:cNvCxnSpPr>
              <a:cxnSpLocks/>
            </p:cNvCxnSpPr>
            <p:nvPr/>
          </p:nvCxnSpPr>
          <p:spPr>
            <a:xfrm flipH="1">
              <a:off x="10709314"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FCEB5AB-576D-1680-1AAC-4DD0E0EF9D42}"/>
                </a:ext>
              </a:extLst>
            </p:cNvPr>
            <p:cNvCxnSpPr>
              <a:cxnSpLocks/>
            </p:cNvCxnSpPr>
            <p:nvPr/>
          </p:nvCxnSpPr>
          <p:spPr>
            <a:xfrm flipH="1">
              <a:off x="1041459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A59B5CB8-D475-B2FF-49D1-DB4660BA5561}"/>
              </a:ext>
            </a:extLst>
          </p:cNvPr>
          <p:cNvSpPr txBox="1"/>
          <p:nvPr/>
        </p:nvSpPr>
        <p:spPr>
          <a:xfrm>
            <a:off x="2180952" y="5982649"/>
            <a:ext cx="4028603" cy="523220"/>
          </a:xfrm>
          <a:prstGeom prst="rect">
            <a:avLst/>
          </a:prstGeom>
          <a:noFill/>
        </p:spPr>
        <p:txBody>
          <a:bodyPr wrap="none" rtlCol="0">
            <a:spAutoFit/>
          </a:bodyPr>
          <a:lstStyle/>
          <a:p>
            <a:pPr algn="ctr"/>
            <a:r>
              <a:rPr lang="en-US" sz="2800" dirty="0"/>
              <a:t>“This is a negative review”</a:t>
            </a:r>
          </a:p>
        </p:txBody>
      </p:sp>
      <p:sp>
        <p:nvSpPr>
          <p:cNvPr id="34" name="TextBox 33">
            <a:extLst>
              <a:ext uri="{FF2B5EF4-FFF2-40B4-BE49-F238E27FC236}">
                <a16:creationId xmlns:a16="http://schemas.microsoft.com/office/drawing/2014/main" id="{D0EEF12C-E4D6-8DCB-D57B-E8B29B537540}"/>
              </a:ext>
            </a:extLst>
          </p:cNvPr>
          <p:cNvSpPr txBox="1"/>
          <p:nvPr/>
        </p:nvSpPr>
        <p:spPr>
          <a:xfrm>
            <a:off x="6846759" y="5937251"/>
            <a:ext cx="3932808" cy="523220"/>
          </a:xfrm>
          <a:prstGeom prst="rect">
            <a:avLst/>
          </a:prstGeom>
          <a:noFill/>
        </p:spPr>
        <p:txBody>
          <a:bodyPr wrap="none" rtlCol="0">
            <a:spAutoFit/>
          </a:bodyPr>
          <a:lstStyle/>
          <a:p>
            <a:pPr algn="ctr"/>
            <a:r>
              <a:rPr lang="en-US" sz="2800" dirty="0"/>
              <a:t>“This is a positive review”</a:t>
            </a:r>
          </a:p>
        </p:txBody>
      </p:sp>
      <p:sp>
        <p:nvSpPr>
          <p:cNvPr id="5" name="TextBox 4">
            <a:extLst>
              <a:ext uri="{FF2B5EF4-FFF2-40B4-BE49-F238E27FC236}">
                <a16:creationId xmlns:a16="http://schemas.microsoft.com/office/drawing/2014/main" id="{6F000364-EE06-CD43-6DD2-56B20F987D9C}"/>
              </a:ext>
            </a:extLst>
          </p:cNvPr>
          <p:cNvSpPr txBox="1"/>
          <p:nvPr/>
        </p:nvSpPr>
        <p:spPr>
          <a:xfrm>
            <a:off x="701040" y="2228670"/>
            <a:ext cx="4095064" cy="3445988"/>
          </a:xfrm>
          <a:prstGeom prst="rect">
            <a:avLst/>
          </a:prstGeom>
          <a:noFill/>
          <a:ln w="38100">
            <a:solidFill>
              <a:schemeClr val="tx1"/>
            </a:solidFill>
          </a:ln>
        </p:spPr>
        <p:txBody>
          <a:bodyPr wrap="square">
            <a:noAutofit/>
          </a:bodyPr>
          <a:lstStyle/>
          <a:p>
            <a:r>
              <a:rPr lang="en-US" sz="2400" dirty="0">
                <a:latin typeface="Times" pitchFamily="2" charset="0"/>
              </a:rPr>
              <a:t>One of those quirky films where the humor is based around the oddness of everything rather than actual punchlines. At first it was very odd and pretty funny but as the movie progressed I didn't find the jokes or oddness funny anymore.</a:t>
            </a:r>
          </a:p>
        </p:txBody>
      </p:sp>
      <p:sp>
        <p:nvSpPr>
          <p:cNvPr id="7" name="TextBox 6">
            <a:extLst>
              <a:ext uri="{FF2B5EF4-FFF2-40B4-BE49-F238E27FC236}">
                <a16:creationId xmlns:a16="http://schemas.microsoft.com/office/drawing/2014/main" id="{13F66428-86CB-BC94-F1BE-DD66572E3FE6}"/>
              </a:ext>
            </a:extLst>
          </p:cNvPr>
          <p:cNvSpPr txBox="1"/>
          <p:nvPr/>
        </p:nvSpPr>
        <p:spPr>
          <a:xfrm>
            <a:off x="7530094" y="2228669"/>
            <a:ext cx="3960866" cy="3445987"/>
          </a:xfrm>
          <a:prstGeom prst="rect">
            <a:avLst/>
          </a:prstGeom>
          <a:noFill/>
          <a:ln w="38100">
            <a:solidFill>
              <a:schemeClr val="tx1"/>
            </a:solidFill>
          </a:ln>
        </p:spPr>
        <p:txBody>
          <a:bodyPr wrap="square">
            <a:noAutofit/>
          </a:bodyPr>
          <a:lstStyle/>
          <a:p>
            <a:r>
              <a:rPr lang="en-US" sz="2400" dirty="0">
                <a:latin typeface="Times" pitchFamily="2" charset="0"/>
              </a:rPr>
              <a:t>The helicopter pilot reluctantly leads the men trying to combat a lethal monstrosity that has infiltrated their base. My favorite scene in the whole film is when Macready tests everyone that’s still alive for infection, it is tense, scary and finally spectacular.</a:t>
            </a:r>
          </a:p>
        </p:txBody>
      </p:sp>
      <p:sp>
        <p:nvSpPr>
          <p:cNvPr id="35" name="TextBox 34">
            <a:extLst>
              <a:ext uri="{FF2B5EF4-FFF2-40B4-BE49-F238E27FC236}">
                <a16:creationId xmlns:a16="http://schemas.microsoft.com/office/drawing/2014/main" id="{6B69FE2E-51EB-6509-6764-6C358C2F0D58}"/>
              </a:ext>
            </a:extLst>
          </p:cNvPr>
          <p:cNvSpPr txBox="1"/>
          <p:nvPr/>
        </p:nvSpPr>
        <p:spPr>
          <a:xfrm>
            <a:off x="9510527" y="6474100"/>
            <a:ext cx="2717282" cy="400110"/>
          </a:xfrm>
          <a:prstGeom prst="rect">
            <a:avLst/>
          </a:prstGeom>
          <a:noFill/>
        </p:spPr>
        <p:txBody>
          <a:bodyPr wrap="none" rtlCol="0">
            <a:spAutoFit/>
          </a:bodyPr>
          <a:lstStyle/>
          <a:p>
            <a:pPr algn="ctr"/>
            <a:r>
              <a:rPr lang="en-US" sz="2000" dirty="0"/>
              <a:t>[IMDB Reviews data set]</a:t>
            </a:r>
          </a:p>
        </p:txBody>
      </p:sp>
    </p:spTree>
    <p:extLst>
      <p:ext uri="{BB962C8B-B14F-4D97-AF65-F5344CB8AC3E}">
        <p14:creationId xmlns:p14="http://schemas.microsoft.com/office/powerpoint/2010/main" val="35672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3" grpId="0"/>
      <p:bldP spid="34" grpId="0"/>
      <p:bldP spid="5" grpId="0" animBg="1"/>
      <p:bldP spid="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5A9A6A-7316-F7E4-38B4-FAC4751A8151}"/>
              </a:ext>
            </a:extLst>
          </p:cNvPr>
          <p:cNvSpPr>
            <a:spLocks noGrp="1"/>
          </p:cNvSpPr>
          <p:nvPr>
            <p:ph type="title"/>
          </p:nvPr>
        </p:nvSpPr>
        <p:spPr>
          <a:xfrm>
            <a:off x="17929" y="18256"/>
            <a:ext cx="12192000" cy="1165086"/>
          </a:xfrm>
        </p:spPr>
        <p:txBody>
          <a:bodyPr/>
          <a:lstStyle/>
          <a:p>
            <a:r>
              <a:rPr lang="en-US" dirty="0"/>
              <a:t>Can a machine think?</a:t>
            </a:r>
          </a:p>
        </p:txBody>
      </p:sp>
      <p:sp>
        <p:nvSpPr>
          <p:cNvPr id="29" name="Content Placeholder 28">
            <a:extLst>
              <a:ext uri="{FF2B5EF4-FFF2-40B4-BE49-F238E27FC236}">
                <a16:creationId xmlns:a16="http://schemas.microsoft.com/office/drawing/2014/main" id="{14BF8F83-7FD3-0D2C-2C28-6BBD31F90415}"/>
              </a:ext>
            </a:extLst>
          </p:cNvPr>
          <p:cNvSpPr>
            <a:spLocks noGrp="1"/>
          </p:cNvSpPr>
          <p:nvPr>
            <p:ph idx="1"/>
          </p:nvPr>
        </p:nvSpPr>
        <p:spPr>
          <a:xfrm>
            <a:off x="838200" y="1183342"/>
            <a:ext cx="10515600" cy="509991"/>
          </a:xfrm>
        </p:spPr>
        <p:txBody>
          <a:bodyPr/>
          <a:lstStyle/>
          <a:p>
            <a:pPr marL="0" indent="0" algn="ctr">
              <a:buNone/>
            </a:pPr>
            <a:r>
              <a:rPr lang="en-US" dirty="0"/>
              <a:t>Major problems in Artificial Intelligence have been falling.</a:t>
            </a:r>
          </a:p>
        </p:txBody>
      </p:sp>
      <p:grpSp>
        <p:nvGrpSpPr>
          <p:cNvPr id="54" name="Group 53">
            <a:extLst>
              <a:ext uri="{FF2B5EF4-FFF2-40B4-BE49-F238E27FC236}">
                <a16:creationId xmlns:a16="http://schemas.microsoft.com/office/drawing/2014/main" id="{74BFB57B-CBFE-81BA-C6C6-030D6B9548DF}"/>
              </a:ext>
            </a:extLst>
          </p:cNvPr>
          <p:cNvGrpSpPr/>
          <p:nvPr/>
        </p:nvGrpSpPr>
        <p:grpSpPr>
          <a:xfrm>
            <a:off x="573429" y="2152949"/>
            <a:ext cx="3087833" cy="1833392"/>
            <a:chOff x="573429" y="2152949"/>
            <a:chExt cx="3087833" cy="1833392"/>
          </a:xfrm>
        </p:grpSpPr>
        <p:grpSp>
          <p:nvGrpSpPr>
            <p:cNvPr id="35" name="Group 34">
              <a:extLst>
                <a:ext uri="{FF2B5EF4-FFF2-40B4-BE49-F238E27FC236}">
                  <a16:creationId xmlns:a16="http://schemas.microsoft.com/office/drawing/2014/main" id="{7FB29CF7-952C-0915-4F33-6CA1AE575561}"/>
                </a:ext>
              </a:extLst>
            </p:cNvPr>
            <p:cNvGrpSpPr/>
            <p:nvPr/>
          </p:nvGrpSpPr>
          <p:grpSpPr>
            <a:xfrm>
              <a:off x="838200" y="2152949"/>
              <a:ext cx="2531834" cy="1149745"/>
              <a:chOff x="838200" y="2152949"/>
              <a:chExt cx="2809970" cy="1276051"/>
            </a:xfrm>
          </p:grpSpPr>
          <p:pic>
            <p:nvPicPr>
              <p:cNvPr id="30" name="Picture 2">
                <a:extLst>
                  <a:ext uri="{FF2B5EF4-FFF2-40B4-BE49-F238E27FC236}">
                    <a16:creationId xmlns:a16="http://schemas.microsoft.com/office/drawing/2014/main" id="{A812DCE9-7C2A-F930-8B39-72EF90FF87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83" r="15817"/>
              <a:stretch/>
            </p:blipFill>
            <p:spPr bwMode="auto">
              <a:xfrm>
                <a:off x="838200" y="2152949"/>
                <a:ext cx="1276051" cy="12760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F5F73A63-DE5F-013C-4FE8-C7C3CA5048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79" r="13333"/>
              <a:stretch/>
            </p:blipFill>
            <p:spPr bwMode="auto">
              <a:xfrm>
                <a:off x="2370626" y="2152949"/>
                <a:ext cx="1277544" cy="1276051"/>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13EECEA7-68E0-7639-A6E2-09F54466F74F}"/>
                </a:ext>
              </a:extLst>
            </p:cNvPr>
            <p:cNvSpPr txBox="1"/>
            <p:nvPr/>
          </p:nvSpPr>
          <p:spPr>
            <a:xfrm>
              <a:off x="573429" y="3463121"/>
              <a:ext cx="3087833" cy="523220"/>
            </a:xfrm>
            <a:prstGeom prst="rect">
              <a:avLst/>
            </a:prstGeom>
            <a:noFill/>
          </p:spPr>
          <p:txBody>
            <a:bodyPr wrap="none" rtlCol="0">
              <a:spAutoFit/>
            </a:bodyPr>
            <a:lstStyle/>
            <a:p>
              <a:pPr algn="ctr"/>
              <a:r>
                <a:rPr lang="en-US" sz="2800" dirty="0"/>
                <a:t>Object classification</a:t>
              </a:r>
            </a:p>
          </p:txBody>
        </p:sp>
      </p:grpSp>
      <p:grpSp>
        <p:nvGrpSpPr>
          <p:cNvPr id="55" name="Group 54">
            <a:extLst>
              <a:ext uri="{FF2B5EF4-FFF2-40B4-BE49-F238E27FC236}">
                <a16:creationId xmlns:a16="http://schemas.microsoft.com/office/drawing/2014/main" id="{3FDDC780-63EB-8F18-0B22-A76427C7A0CB}"/>
              </a:ext>
            </a:extLst>
          </p:cNvPr>
          <p:cNvGrpSpPr/>
          <p:nvPr/>
        </p:nvGrpSpPr>
        <p:grpSpPr>
          <a:xfrm>
            <a:off x="6100997" y="2216101"/>
            <a:ext cx="2716449" cy="1770240"/>
            <a:chOff x="4838124" y="2216101"/>
            <a:chExt cx="2716449" cy="1770240"/>
          </a:xfrm>
        </p:grpSpPr>
        <p:grpSp>
          <p:nvGrpSpPr>
            <p:cNvPr id="38" name="Group 37">
              <a:extLst>
                <a:ext uri="{FF2B5EF4-FFF2-40B4-BE49-F238E27FC236}">
                  <a16:creationId xmlns:a16="http://schemas.microsoft.com/office/drawing/2014/main" id="{0DD21968-C4AF-1332-5F2B-9B998071407F}"/>
                </a:ext>
              </a:extLst>
            </p:cNvPr>
            <p:cNvGrpSpPr/>
            <p:nvPr/>
          </p:nvGrpSpPr>
          <p:grpSpPr>
            <a:xfrm>
              <a:off x="4880715" y="2216101"/>
              <a:ext cx="2569953" cy="1003592"/>
              <a:chOff x="4491247" y="2216100"/>
              <a:chExt cx="2944214" cy="1149745"/>
            </a:xfrm>
          </p:grpSpPr>
          <p:sp>
            <p:nvSpPr>
              <p:cNvPr id="32" name="TextBox 31">
                <a:extLst>
                  <a:ext uri="{FF2B5EF4-FFF2-40B4-BE49-F238E27FC236}">
                    <a16:creationId xmlns:a16="http://schemas.microsoft.com/office/drawing/2014/main" id="{5E4D4E30-D43A-431D-7AD9-1325D0275917}"/>
                  </a:ext>
                </a:extLst>
              </p:cNvPr>
              <p:cNvSpPr txBox="1"/>
              <p:nvPr/>
            </p:nvSpPr>
            <p:spPr>
              <a:xfrm>
                <a:off x="4491247" y="2216100"/>
                <a:ext cx="1366307" cy="1149745"/>
              </a:xfrm>
              <a:prstGeom prst="rect">
                <a:avLst/>
              </a:prstGeom>
              <a:noFill/>
              <a:ln w="38100">
                <a:solidFill>
                  <a:schemeClr val="tx1"/>
                </a:solidFill>
              </a:ln>
            </p:spPr>
            <p:txBody>
              <a:bodyPr wrap="square">
                <a:noAutofit/>
              </a:bodyPr>
              <a:lstStyle/>
              <a:p>
                <a:r>
                  <a:rPr lang="en-US" sz="600" dirty="0">
                    <a:latin typeface="Times" pitchFamily="2" charset="0"/>
                  </a:rPr>
                  <a:t>One of those quirky films where the humor is based around the oddness of everything rather than actual punchlines. At first it was very odd and pretty funny but as the movie progressed I didn't find the jokes or oddness funny anymore.</a:t>
                </a:r>
              </a:p>
            </p:txBody>
          </p:sp>
          <p:sp>
            <p:nvSpPr>
              <p:cNvPr id="33" name="TextBox 32">
                <a:extLst>
                  <a:ext uri="{FF2B5EF4-FFF2-40B4-BE49-F238E27FC236}">
                    <a16:creationId xmlns:a16="http://schemas.microsoft.com/office/drawing/2014/main" id="{BBF4B939-92FC-BC61-85C8-B4C881ADFAA3}"/>
                  </a:ext>
                </a:extLst>
              </p:cNvPr>
              <p:cNvSpPr txBox="1"/>
              <p:nvPr/>
            </p:nvSpPr>
            <p:spPr>
              <a:xfrm>
                <a:off x="6113929" y="2216101"/>
                <a:ext cx="1321532" cy="1149744"/>
              </a:xfrm>
              <a:prstGeom prst="rect">
                <a:avLst/>
              </a:prstGeom>
              <a:noFill/>
              <a:ln w="38100">
                <a:solidFill>
                  <a:schemeClr val="tx1"/>
                </a:solidFill>
              </a:ln>
            </p:spPr>
            <p:txBody>
              <a:bodyPr wrap="square">
                <a:noAutofit/>
              </a:bodyPr>
              <a:lstStyle/>
              <a:p>
                <a:r>
                  <a:rPr lang="en-US" sz="600" dirty="0">
                    <a:latin typeface="Times" pitchFamily="2" charset="0"/>
                  </a:rPr>
                  <a:t>The helicopter pilot reluctantly leads the men trying to combat a lethal monstrosity that has infiltrated their base. My favorite scene in the whole film is when Macready tests everyone that’s still alive for infection, it is tense, scary and finally spectacular.</a:t>
                </a:r>
              </a:p>
            </p:txBody>
          </p:sp>
        </p:grpSp>
        <p:sp>
          <p:nvSpPr>
            <p:cNvPr id="37" name="TextBox 36">
              <a:extLst>
                <a:ext uri="{FF2B5EF4-FFF2-40B4-BE49-F238E27FC236}">
                  <a16:creationId xmlns:a16="http://schemas.microsoft.com/office/drawing/2014/main" id="{EB2A9E38-8922-9B8A-50D0-889EA05AC0AD}"/>
                </a:ext>
              </a:extLst>
            </p:cNvPr>
            <p:cNvSpPr txBox="1"/>
            <p:nvPr/>
          </p:nvSpPr>
          <p:spPr>
            <a:xfrm>
              <a:off x="4838124" y="3463121"/>
              <a:ext cx="2716449" cy="523220"/>
            </a:xfrm>
            <a:prstGeom prst="rect">
              <a:avLst/>
            </a:prstGeom>
            <a:noFill/>
          </p:spPr>
          <p:txBody>
            <a:bodyPr wrap="none" rtlCol="0">
              <a:spAutoFit/>
            </a:bodyPr>
            <a:lstStyle/>
            <a:p>
              <a:pPr algn="ctr"/>
              <a:r>
                <a:rPr lang="en-US" sz="2800" dirty="0"/>
                <a:t>Text classification</a:t>
              </a:r>
            </a:p>
          </p:txBody>
        </p:sp>
      </p:grpSp>
      <p:grpSp>
        <p:nvGrpSpPr>
          <p:cNvPr id="56" name="Group 55">
            <a:extLst>
              <a:ext uri="{FF2B5EF4-FFF2-40B4-BE49-F238E27FC236}">
                <a16:creationId xmlns:a16="http://schemas.microsoft.com/office/drawing/2014/main" id="{EA7D64E5-5994-821C-B8D6-EBFCDC2302FF}"/>
              </a:ext>
            </a:extLst>
          </p:cNvPr>
          <p:cNvGrpSpPr/>
          <p:nvPr/>
        </p:nvGrpSpPr>
        <p:grpSpPr>
          <a:xfrm>
            <a:off x="2859617" y="4512850"/>
            <a:ext cx="3160289" cy="1781740"/>
            <a:chOff x="529192" y="4576565"/>
            <a:chExt cx="3160289" cy="1781740"/>
          </a:xfrm>
        </p:grpSpPr>
        <p:sp>
          <p:nvSpPr>
            <p:cNvPr id="43" name="TextBox 42">
              <a:extLst>
                <a:ext uri="{FF2B5EF4-FFF2-40B4-BE49-F238E27FC236}">
                  <a16:creationId xmlns:a16="http://schemas.microsoft.com/office/drawing/2014/main" id="{684EC3A8-16D2-B533-CF19-1E20AFC8F51D}"/>
                </a:ext>
              </a:extLst>
            </p:cNvPr>
            <p:cNvSpPr txBox="1"/>
            <p:nvPr/>
          </p:nvSpPr>
          <p:spPr>
            <a:xfrm>
              <a:off x="529192" y="5835085"/>
              <a:ext cx="3160289" cy="523220"/>
            </a:xfrm>
            <a:prstGeom prst="rect">
              <a:avLst/>
            </a:prstGeom>
            <a:noFill/>
          </p:spPr>
          <p:txBody>
            <a:bodyPr wrap="none" rtlCol="0">
              <a:spAutoFit/>
            </a:bodyPr>
            <a:lstStyle/>
            <a:p>
              <a:pPr algn="ctr"/>
              <a:r>
                <a:rPr lang="en-US" sz="2800" dirty="0"/>
                <a:t>Image segmentation</a:t>
              </a:r>
            </a:p>
          </p:txBody>
        </p:sp>
        <p:pic>
          <p:nvPicPr>
            <p:cNvPr id="44" name="Picture 43">
              <a:extLst>
                <a:ext uri="{FF2B5EF4-FFF2-40B4-BE49-F238E27FC236}">
                  <a16:creationId xmlns:a16="http://schemas.microsoft.com/office/drawing/2014/main" id="{D88B9507-BA02-62B5-C214-A6CAD7605F38}"/>
                </a:ext>
              </a:extLst>
            </p:cNvPr>
            <p:cNvPicPr>
              <a:picLocks noChangeAspect="1"/>
            </p:cNvPicPr>
            <p:nvPr/>
          </p:nvPicPr>
          <p:blipFill>
            <a:blip r:embed="rId5"/>
            <a:stretch>
              <a:fillRect/>
            </a:stretch>
          </p:blipFill>
          <p:spPr>
            <a:xfrm>
              <a:off x="838200" y="4576565"/>
              <a:ext cx="1149746" cy="1149746"/>
            </a:xfrm>
            <a:prstGeom prst="rect">
              <a:avLst/>
            </a:prstGeom>
          </p:spPr>
        </p:pic>
        <p:pic>
          <p:nvPicPr>
            <p:cNvPr id="45" name="Picture 44">
              <a:extLst>
                <a:ext uri="{FF2B5EF4-FFF2-40B4-BE49-F238E27FC236}">
                  <a16:creationId xmlns:a16="http://schemas.microsoft.com/office/drawing/2014/main" id="{036110A2-928D-FF3A-5E36-A5FA490F8FCE}"/>
                </a:ext>
              </a:extLst>
            </p:cNvPr>
            <p:cNvPicPr>
              <a:picLocks noChangeAspect="1"/>
            </p:cNvPicPr>
            <p:nvPr/>
          </p:nvPicPr>
          <p:blipFill>
            <a:blip r:embed="rId6"/>
            <a:stretch>
              <a:fillRect/>
            </a:stretch>
          </p:blipFill>
          <p:spPr>
            <a:xfrm>
              <a:off x="2218944" y="4576565"/>
              <a:ext cx="1155612" cy="1149746"/>
            </a:xfrm>
            <a:prstGeom prst="rect">
              <a:avLst/>
            </a:prstGeom>
          </p:spPr>
        </p:pic>
      </p:grpSp>
      <p:grpSp>
        <p:nvGrpSpPr>
          <p:cNvPr id="57" name="Group 56">
            <a:extLst>
              <a:ext uri="{FF2B5EF4-FFF2-40B4-BE49-F238E27FC236}">
                <a16:creationId xmlns:a16="http://schemas.microsoft.com/office/drawing/2014/main" id="{7EC4EF30-5F18-D893-45CF-033F265917FB}"/>
              </a:ext>
            </a:extLst>
          </p:cNvPr>
          <p:cNvGrpSpPr/>
          <p:nvPr/>
        </p:nvGrpSpPr>
        <p:grpSpPr>
          <a:xfrm>
            <a:off x="8458614" y="4512850"/>
            <a:ext cx="2662074" cy="2201127"/>
            <a:chOff x="4865316" y="4576565"/>
            <a:chExt cx="2662074" cy="2201127"/>
          </a:xfrm>
        </p:grpSpPr>
        <p:grpSp>
          <p:nvGrpSpPr>
            <p:cNvPr id="46" name="Group 45">
              <a:extLst>
                <a:ext uri="{FF2B5EF4-FFF2-40B4-BE49-F238E27FC236}">
                  <a16:creationId xmlns:a16="http://schemas.microsoft.com/office/drawing/2014/main" id="{216D962A-390B-C12F-52E9-4191AA5CB78E}"/>
                </a:ext>
              </a:extLst>
            </p:cNvPr>
            <p:cNvGrpSpPr/>
            <p:nvPr/>
          </p:nvGrpSpPr>
          <p:grpSpPr>
            <a:xfrm>
              <a:off x="4880715" y="4576565"/>
              <a:ext cx="2569953" cy="1003592"/>
              <a:chOff x="4491247" y="2216100"/>
              <a:chExt cx="2944214" cy="1149745"/>
            </a:xfrm>
          </p:grpSpPr>
          <p:sp>
            <p:nvSpPr>
              <p:cNvPr id="47" name="TextBox 46">
                <a:extLst>
                  <a:ext uri="{FF2B5EF4-FFF2-40B4-BE49-F238E27FC236}">
                    <a16:creationId xmlns:a16="http://schemas.microsoft.com/office/drawing/2014/main" id="{672270C3-B7BB-9A01-EDD5-A2767B4A0498}"/>
                  </a:ext>
                </a:extLst>
              </p:cNvPr>
              <p:cNvSpPr txBox="1"/>
              <p:nvPr/>
            </p:nvSpPr>
            <p:spPr>
              <a:xfrm>
                <a:off x="4491247" y="2216100"/>
                <a:ext cx="1366307" cy="1149745"/>
              </a:xfrm>
              <a:prstGeom prst="rect">
                <a:avLst/>
              </a:prstGeom>
              <a:noFill/>
              <a:ln w="38100">
                <a:solidFill>
                  <a:schemeClr val="tx1"/>
                </a:solidFill>
              </a:ln>
            </p:spPr>
            <p:txBody>
              <a:bodyPr wrap="square">
                <a:noAutofit/>
              </a:bodyPr>
              <a:lstStyle/>
              <a:p>
                <a:r>
                  <a:rPr lang="en-US" sz="600" dirty="0">
                    <a:latin typeface="Times" pitchFamily="2" charset="0"/>
                  </a:rPr>
                  <a:t>The host star, V830 Tauri, is a </a:t>
                </a:r>
                <a:r>
                  <a:rPr lang="en-US" sz="600" dirty="0">
                    <a:latin typeface="Times" pitchFamily="2" charset="0"/>
                    <a:hlinkClick r:id="rId7" tooltip="T Tauri star"/>
                  </a:rPr>
                  <a:t>T Tauri</a:t>
                </a:r>
                <a:r>
                  <a:rPr lang="en-US" sz="600" dirty="0">
                    <a:latin typeface="Times" pitchFamily="2" charset="0"/>
                  </a:rPr>
                  <a:t> star that is the same mass of the Sun, but twice the radius. It has a surface temperature of 4250 ± 50 K. In comparison, the Sun has a surface temperature of 5778 K.</a:t>
                </a:r>
                <a:r>
                  <a:rPr lang="en-US" sz="600" baseline="30000" dirty="0">
                    <a:latin typeface="Times" pitchFamily="2" charset="0"/>
                    <a:hlinkClick r:id="rId8"/>
                  </a:rPr>
                  <a:t>[5]</a:t>
                </a:r>
                <a:r>
                  <a:rPr lang="en-US" sz="600" dirty="0">
                    <a:latin typeface="Times" pitchFamily="2" charset="0"/>
                  </a:rPr>
                  <a:t> The star's age is estimated to be about 2 million years old, which makes it a very young star. For comparison, </a:t>
                </a:r>
              </a:p>
            </p:txBody>
          </p:sp>
          <p:sp>
            <p:nvSpPr>
              <p:cNvPr id="48" name="TextBox 47">
                <a:extLst>
                  <a:ext uri="{FF2B5EF4-FFF2-40B4-BE49-F238E27FC236}">
                    <a16:creationId xmlns:a16="http://schemas.microsoft.com/office/drawing/2014/main" id="{513C5724-6D6F-E00F-7E73-26D3A7B9BEE1}"/>
                  </a:ext>
                </a:extLst>
              </p:cNvPr>
              <p:cNvSpPr txBox="1"/>
              <p:nvPr/>
            </p:nvSpPr>
            <p:spPr>
              <a:xfrm>
                <a:off x="6113929" y="2216101"/>
                <a:ext cx="1321532" cy="1149744"/>
              </a:xfrm>
              <a:prstGeom prst="rect">
                <a:avLst/>
              </a:prstGeom>
              <a:noFill/>
              <a:ln w="38100">
                <a:solidFill>
                  <a:schemeClr val="tx1"/>
                </a:solidFill>
              </a:ln>
            </p:spPr>
            <p:txBody>
              <a:bodyPr wrap="square">
                <a:noAutofit/>
              </a:bodyPr>
              <a:lstStyle/>
              <a:p>
                <a:r>
                  <a:rPr lang="ja-JP" altLang="en-US" sz="600">
                    <a:latin typeface="Times" pitchFamily="2" charset="0"/>
                  </a:rPr>
                  <a:t>主星 </a:t>
                </a:r>
                <a:r>
                  <a:rPr lang="en-US" sz="600" dirty="0">
                    <a:latin typeface="Times" pitchFamily="2" charset="0"/>
                  </a:rPr>
                  <a:t>V830 Tauri </a:t>
                </a:r>
                <a:r>
                  <a:rPr lang="ja-JP" altLang="en-US" sz="600">
                    <a:latin typeface="Times" pitchFamily="2" charset="0"/>
                  </a:rPr>
                  <a:t>は、</a:t>
                </a:r>
                <a:r>
                  <a:rPr lang="en-US" sz="600" dirty="0">
                    <a:latin typeface="Times" pitchFamily="2" charset="0"/>
                  </a:rPr>
                  <a:t>T Tauri </a:t>
                </a:r>
                <a:r>
                  <a:rPr lang="ja-JP" altLang="en-US" sz="600">
                    <a:latin typeface="Times" pitchFamily="2" charset="0"/>
                  </a:rPr>
                  <a:t>星で、太陽と同じ質量ですが、半径は </a:t>
                </a:r>
                <a:r>
                  <a:rPr lang="en-US" altLang="ja-JP" sz="600" dirty="0">
                    <a:latin typeface="Times" pitchFamily="2" charset="0"/>
                  </a:rPr>
                  <a:t>2 </a:t>
                </a:r>
                <a:r>
                  <a:rPr lang="ja-JP" altLang="en-US" sz="600">
                    <a:latin typeface="Times" pitchFamily="2" charset="0"/>
                  </a:rPr>
                  <a:t>倍です。 表面温度は </a:t>
                </a:r>
                <a:r>
                  <a:rPr lang="en-US" altLang="ja-JP" sz="600" dirty="0">
                    <a:latin typeface="Times" pitchFamily="2" charset="0"/>
                  </a:rPr>
                  <a:t>4250 ± 50 </a:t>
                </a:r>
                <a:r>
                  <a:rPr lang="en-US" sz="600" dirty="0">
                    <a:latin typeface="Times" pitchFamily="2" charset="0"/>
                  </a:rPr>
                  <a:t>K </a:t>
                </a:r>
                <a:r>
                  <a:rPr lang="ja-JP" altLang="en-US" sz="600">
                    <a:latin typeface="Times" pitchFamily="2" charset="0"/>
                  </a:rPr>
                  <a:t>です。比較すると、太陽の表面温度は </a:t>
                </a:r>
                <a:r>
                  <a:rPr lang="en-US" altLang="ja-JP" sz="600" dirty="0">
                    <a:latin typeface="Times" pitchFamily="2" charset="0"/>
                  </a:rPr>
                  <a:t>5778 </a:t>
                </a:r>
                <a:r>
                  <a:rPr lang="en-US" sz="600" dirty="0">
                    <a:latin typeface="Times" pitchFamily="2" charset="0"/>
                  </a:rPr>
                  <a:t>K </a:t>
                </a:r>
                <a:r>
                  <a:rPr lang="ja-JP" altLang="en-US" sz="600">
                    <a:latin typeface="Times" pitchFamily="2" charset="0"/>
                  </a:rPr>
                  <a:t>です。</a:t>
                </a:r>
                <a:r>
                  <a:rPr lang="en-US" altLang="ja-JP" sz="600" dirty="0">
                    <a:latin typeface="Times" pitchFamily="2" charset="0"/>
                  </a:rPr>
                  <a:t>[5] </a:t>
                </a:r>
                <a:r>
                  <a:rPr lang="ja-JP" altLang="en-US" sz="600">
                    <a:latin typeface="Times" pitchFamily="2" charset="0"/>
                  </a:rPr>
                  <a:t>星の年齢は約</a:t>
                </a:r>
                <a:r>
                  <a:rPr lang="en-US" altLang="ja-JP" sz="600" dirty="0">
                    <a:latin typeface="Times" pitchFamily="2" charset="0"/>
                  </a:rPr>
                  <a:t>200</a:t>
                </a:r>
                <a:r>
                  <a:rPr lang="ja-JP" altLang="en-US" sz="600">
                    <a:latin typeface="Times" pitchFamily="2" charset="0"/>
                  </a:rPr>
                  <a:t>万歳と推定されており、非常に若い星です。 比較のために、太陽は</a:t>
                </a:r>
                <a:r>
                  <a:rPr lang="en-US" altLang="ja-JP" sz="600" dirty="0">
                    <a:latin typeface="Times" pitchFamily="2" charset="0"/>
                  </a:rPr>
                  <a:t>46</a:t>
                </a:r>
                <a:r>
                  <a:rPr lang="ja-JP" altLang="en-US" sz="600">
                    <a:latin typeface="Times" pitchFamily="2" charset="0"/>
                  </a:rPr>
                  <a:t>億歳です。</a:t>
                </a:r>
                <a:endParaRPr lang="en-US" sz="600" dirty="0">
                  <a:latin typeface="Times" pitchFamily="2" charset="0"/>
                </a:endParaRPr>
              </a:p>
            </p:txBody>
          </p:sp>
        </p:grpSp>
        <p:sp>
          <p:nvSpPr>
            <p:cNvPr id="49" name="TextBox 48">
              <a:extLst>
                <a:ext uri="{FF2B5EF4-FFF2-40B4-BE49-F238E27FC236}">
                  <a16:creationId xmlns:a16="http://schemas.microsoft.com/office/drawing/2014/main" id="{9D44C154-14B2-86BD-7E80-94B4A3B3F506}"/>
                </a:ext>
              </a:extLst>
            </p:cNvPr>
            <p:cNvSpPr txBox="1"/>
            <p:nvPr/>
          </p:nvSpPr>
          <p:spPr>
            <a:xfrm>
              <a:off x="4865316" y="5823585"/>
              <a:ext cx="2662074" cy="954107"/>
            </a:xfrm>
            <a:prstGeom prst="rect">
              <a:avLst/>
            </a:prstGeom>
            <a:noFill/>
          </p:spPr>
          <p:txBody>
            <a:bodyPr wrap="none" rtlCol="0">
              <a:spAutoFit/>
            </a:bodyPr>
            <a:lstStyle/>
            <a:p>
              <a:pPr algn="ctr"/>
              <a:r>
                <a:rPr lang="en-US" sz="2800" dirty="0"/>
                <a:t>Natural language</a:t>
              </a:r>
              <a:br>
                <a:rPr lang="en-US" sz="2800" dirty="0"/>
              </a:br>
              <a:r>
                <a:rPr lang="en-US" sz="2800" dirty="0"/>
                <a:t>translation</a:t>
              </a:r>
            </a:p>
          </p:txBody>
        </p:sp>
        <p:cxnSp>
          <p:nvCxnSpPr>
            <p:cNvPr id="51" name="Straight Arrow Connector 50">
              <a:extLst>
                <a:ext uri="{FF2B5EF4-FFF2-40B4-BE49-F238E27FC236}">
                  <a16:creationId xmlns:a16="http://schemas.microsoft.com/office/drawing/2014/main" id="{9F47C3BF-83DA-DEA1-EFA3-15F26DE49EE6}"/>
                </a:ext>
              </a:extLst>
            </p:cNvPr>
            <p:cNvCxnSpPr>
              <a:cxnSpLocks/>
            </p:cNvCxnSpPr>
            <p:nvPr/>
          </p:nvCxnSpPr>
          <p:spPr>
            <a:xfrm>
              <a:off x="5689598" y="5080000"/>
              <a:ext cx="1049867" cy="0"/>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D384861C-6896-C249-4C6F-83D421E81D9F}"/>
              </a:ext>
            </a:extLst>
          </p:cNvPr>
          <p:cNvSpPr txBox="1"/>
          <p:nvPr/>
        </p:nvSpPr>
        <p:spPr>
          <a:xfrm>
            <a:off x="1443247" y="2117498"/>
            <a:ext cx="1338829" cy="1938992"/>
          </a:xfrm>
          <a:prstGeom prst="rect">
            <a:avLst/>
          </a:prstGeom>
          <a:noFill/>
        </p:spPr>
        <p:txBody>
          <a:bodyPr wrap="none" rtlCol="0">
            <a:spAutoFit/>
          </a:bodyPr>
          <a:lstStyle/>
          <a:p>
            <a:pPr algn="ctr"/>
            <a:r>
              <a:rPr lang="en-US" sz="12000" b="1" dirty="0">
                <a:ln w="25400">
                  <a:solidFill>
                    <a:schemeClr val="bg1"/>
                  </a:solidFill>
                </a:ln>
                <a:solidFill>
                  <a:schemeClr val="accent6">
                    <a:lumMod val="75000"/>
                  </a:schemeClr>
                </a:solidFill>
              </a:rPr>
              <a:t>✓</a:t>
            </a:r>
          </a:p>
        </p:txBody>
      </p:sp>
      <p:sp>
        <p:nvSpPr>
          <p:cNvPr id="62" name="TextBox 61">
            <a:extLst>
              <a:ext uri="{FF2B5EF4-FFF2-40B4-BE49-F238E27FC236}">
                <a16:creationId xmlns:a16="http://schemas.microsoft.com/office/drawing/2014/main" id="{1F4C1BCC-0A8F-AEB2-F897-E1517C2A617C}"/>
              </a:ext>
            </a:extLst>
          </p:cNvPr>
          <p:cNvSpPr txBox="1"/>
          <p:nvPr/>
        </p:nvSpPr>
        <p:spPr>
          <a:xfrm>
            <a:off x="6773778" y="2051090"/>
            <a:ext cx="1338829" cy="1938992"/>
          </a:xfrm>
          <a:prstGeom prst="rect">
            <a:avLst/>
          </a:prstGeom>
          <a:noFill/>
        </p:spPr>
        <p:txBody>
          <a:bodyPr wrap="none" rtlCol="0">
            <a:spAutoFit/>
          </a:bodyPr>
          <a:lstStyle/>
          <a:p>
            <a:pPr algn="ctr"/>
            <a:r>
              <a:rPr lang="en-US" sz="12000" b="1" dirty="0">
                <a:ln w="25400">
                  <a:solidFill>
                    <a:schemeClr val="bg1"/>
                  </a:solidFill>
                </a:ln>
                <a:solidFill>
                  <a:schemeClr val="accent6">
                    <a:lumMod val="75000"/>
                  </a:schemeClr>
                </a:solidFill>
              </a:rPr>
              <a:t>✓</a:t>
            </a:r>
          </a:p>
        </p:txBody>
      </p:sp>
      <p:sp>
        <p:nvSpPr>
          <p:cNvPr id="2048" name="TextBox 2047">
            <a:extLst>
              <a:ext uri="{FF2B5EF4-FFF2-40B4-BE49-F238E27FC236}">
                <a16:creationId xmlns:a16="http://schemas.microsoft.com/office/drawing/2014/main" id="{97112762-9AFF-DE72-F9E9-B6DCDAE3349D}"/>
              </a:ext>
            </a:extLst>
          </p:cNvPr>
          <p:cNvSpPr txBox="1"/>
          <p:nvPr/>
        </p:nvSpPr>
        <p:spPr>
          <a:xfrm>
            <a:off x="3771412" y="4413626"/>
            <a:ext cx="1338829" cy="1938992"/>
          </a:xfrm>
          <a:prstGeom prst="rect">
            <a:avLst/>
          </a:prstGeom>
          <a:noFill/>
        </p:spPr>
        <p:txBody>
          <a:bodyPr wrap="none" rtlCol="0">
            <a:spAutoFit/>
          </a:bodyPr>
          <a:lstStyle/>
          <a:p>
            <a:pPr algn="ctr"/>
            <a:r>
              <a:rPr lang="en-US" sz="12000" b="1" dirty="0">
                <a:ln w="25400">
                  <a:solidFill>
                    <a:schemeClr val="bg1"/>
                  </a:solidFill>
                </a:ln>
                <a:solidFill>
                  <a:schemeClr val="accent6">
                    <a:lumMod val="75000"/>
                  </a:schemeClr>
                </a:solidFill>
              </a:rPr>
              <a:t>✓</a:t>
            </a:r>
          </a:p>
        </p:txBody>
      </p:sp>
      <p:sp>
        <p:nvSpPr>
          <p:cNvPr id="2049" name="TextBox 2048">
            <a:extLst>
              <a:ext uri="{FF2B5EF4-FFF2-40B4-BE49-F238E27FC236}">
                <a16:creationId xmlns:a16="http://schemas.microsoft.com/office/drawing/2014/main" id="{924F3380-73F2-4DF9-8822-5F50EED66914}"/>
              </a:ext>
            </a:extLst>
          </p:cNvPr>
          <p:cNvSpPr txBox="1"/>
          <p:nvPr/>
        </p:nvSpPr>
        <p:spPr>
          <a:xfrm>
            <a:off x="9117219" y="4413626"/>
            <a:ext cx="1338829" cy="1938992"/>
          </a:xfrm>
          <a:prstGeom prst="rect">
            <a:avLst/>
          </a:prstGeom>
          <a:noFill/>
        </p:spPr>
        <p:txBody>
          <a:bodyPr wrap="none" rtlCol="0">
            <a:spAutoFit/>
          </a:bodyPr>
          <a:lstStyle/>
          <a:p>
            <a:pPr algn="ctr"/>
            <a:r>
              <a:rPr lang="en-US" sz="12000" b="1" dirty="0">
                <a:ln w="25400">
                  <a:solidFill>
                    <a:schemeClr val="bg1"/>
                  </a:solidFill>
                </a:ln>
                <a:solidFill>
                  <a:schemeClr val="accent6">
                    <a:lumMod val="75000"/>
                  </a:schemeClr>
                </a:solidFill>
              </a:rPr>
              <a:t>✓</a:t>
            </a:r>
          </a:p>
        </p:txBody>
      </p:sp>
    </p:spTree>
    <p:extLst>
      <p:ext uri="{BB962C8B-B14F-4D97-AF65-F5344CB8AC3E}">
        <p14:creationId xmlns:p14="http://schemas.microsoft.com/office/powerpoint/2010/main" val="114622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2" grpId="0"/>
      <p:bldP spid="2048" grpId="0"/>
      <p:bldP spid="204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CB53-AF2B-4D9C-427B-8E983EDA2F2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413DD9A6-35DD-4BA4-A25B-D93D69C9D210}"/>
              </a:ext>
            </a:extLst>
          </p:cNvPr>
          <p:cNvSpPr>
            <a:spLocks noGrp="1"/>
          </p:cNvSpPr>
          <p:nvPr>
            <p:ph idx="1"/>
          </p:nvPr>
        </p:nvSpPr>
        <p:spPr>
          <a:xfrm>
            <a:off x="838200" y="2670463"/>
            <a:ext cx="10515600" cy="3806909"/>
          </a:xfrm>
        </p:spPr>
        <p:txBody>
          <a:bodyPr>
            <a:normAutofit/>
          </a:bodyPr>
          <a:lstStyle/>
          <a:p>
            <a:pPr marL="0" indent="0" algn="ctr">
              <a:buNone/>
            </a:pPr>
            <a:r>
              <a:rPr lang="en-US" sz="3600" dirty="0">
                <a:solidFill>
                  <a:srgbClr val="7030A0"/>
                </a:solidFill>
              </a:rPr>
              <a:t>What benchmark task do you think</a:t>
            </a:r>
            <a:br>
              <a:rPr lang="en-US" sz="3600" dirty="0">
                <a:solidFill>
                  <a:srgbClr val="7030A0"/>
                </a:solidFill>
              </a:rPr>
            </a:br>
            <a:r>
              <a:rPr lang="en-US" sz="3600" dirty="0">
                <a:solidFill>
                  <a:srgbClr val="7030A0"/>
                </a:solidFill>
              </a:rPr>
              <a:t>would be a yardstick for human thought?</a:t>
            </a:r>
          </a:p>
          <a:p>
            <a:pPr marL="0" indent="0" algn="ctr">
              <a:buNone/>
            </a:pPr>
            <a:endParaRPr lang="en-US" sz="3600" dirty="0">
              <a:solidFill>
                <a:srgbClr val="7030A0"/>
              </a:solidFill>
            </a:endParaRPr>
          </a:p>
        </p:txBody>
      </p:sp>
    </p:spTree>
    <p:extLst>
      <p:ext uri="{BB962C8B-B14F-4D97-AF65-F5344CB8AC3E}">
        <p14:creationId xmlns:p14="http://schemas.microsoft.com/office/powerpoint/2010/main" val="183854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5A9A6A-7316-F7E4-38B4-FAC4751A8151}"/>
              </a:ext>
            </a:extLst>
          </p:cNvPr>
          <p:cNvSpPr>
            <a:spLocks noGrp="1"/>
          </p:cNvSpPr>
          <p:nvPr>
            <p:ph type="title"/>
          </p:nvPr>
        </p:nvSpPr>
        <p:spPr>
          <a:xfrm>
            <a:off x="17929" y="18256"/>
            <a:ext cx="12192000" cy="1165086"/>
          </a:xfrm>
        </p:spPr>
        <p:txBody>
          <a:bodyPr/>
          <a:lstStyle/>
          <a:p>
            <a:r>
              <a:rPr lang="en-US" dirty="0"/>
              <a:t>Can a machine think?</a:t>
            </a:r>
          </a:p>
        </p:txBody>
      </p:sp>
      <p:sp>
        <p:nvSpPr>
          <p:cNvPr id="11" name="Content Placeholder 2">
            <a:extLst>
              <a:ext uri="{FF2B5EF4-FFF2-40B4-BE49-F238E27FC236}">
                <a16:creationId xmlns:a16="http://schemas.microsoft.com/office/drawing/2014/main" id="{5172F48E-51B3-7F91-3ACB-7AAF01449E2B}"/>
              </a:ext>
            </a:extLst>
          </p:cNvPr>
          <p:cNvSpPr>
            <a:spLocks noGrp="1"/>
          </p:cNvSpPr>
          <p:nvPr>
            <p:ph idx="1"/>
          </p:nvPr>
        </p:nvSpPr>
        <p:spPr>
          <a:xfrm>
            <a:off x="838200" y="1183342"/>
            <a:ext cx="10515600" cy="725669"/>
          </a:xfrm>
        </p:spPr>
        <p:txBody>
          <a:bodyPr>
            <a:normAutofit fontScale="92500"/>
          </a:bodyPr>
          <a:lstStyle/>
          <a:p>
            <a:pPr marL="0" indent="0" algn="ctr">
              <a:buNone/>
            </a:pPr>
            <a:r>
              <a:rPr lang="en-US" dirty="0"/>
              <a:t>Is there a gap between what a computer do and what a human can think?</a:t>
            </a:r>
          </a:p>
        </p:txBody>
      </p:sp>
      <p:grpSp>
        <p:nvGrpSpPr>
          <p:cNvPr id="2" name="Group 1">
            <a:extLst>
              <a:ext uri="{FF2B5EF4-FFF2-40B4-BE49-F238E27FC236}">
                <a16:creationId xmlns:a16="http://schemas.microsoft.com/office/drawing/2014/main" id="{16DD9CBB-1BF7-DB92-B8E0-9D1E54C2A835}"/>
              </a:ext>
            </a:extLst>
          </p:cNvPr>
          <p:cNvGrpSpPr/>
          <p:nvPr/>
        </p:nvGrpSpPr>
        <p:grpSpPr>
          <a:xfrm>
            <a:off x="5147480" y="3178376"/>
            <a:ext cx="1897040" cy="1770614"/>
            <a:chOff x="9362364" y="2442949"/>
            <a:chExt cx="1897040" cy="1770614"/>
          </a:xfrm>
        </p:grpSpPr>
        <p:sp>
          <p:nvSpPr>
            <p:cNvPr id="3" name="Oval 2">
              <a:extLst>
                <a:ext uri="{FF2B5EF4-FFF2-40B4-BE49-F238E27FC236}">
                  <a16:creationId xmlns:a16="http://schemas.microsoft.com/office/drawing/2014/main" id="{52FDB123-E8F4-A572-2125-313469783592}"/>
                </a:ext>
              </a:extLst>
            </p:cNvPr>
            <p:cNvSpPr/>
            <p:nvPr/>
          </p:nvSpPr>
          <p:spPr>
            <a:xfrm>
              <a:off x="936236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56A2F4FF-488E-2D4A-A50B-BF313F9277EA}"/>
                </a:ext>
              </a:extLst>
            </p:cNvPr>
            <p:cNvSpPr/>
            <p:nvPr/>
          </p:nvSpPr>
          <p:spPr>
            <a:xfrm>
              <a:off x="991282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C16A9469-925C-F6CC-6B5D-5546967C097F}"/>
                </a:ext>
              </a:extLst>
            </p:cNvPr>
            <p:cNvSpPr/>
            <p:nvPr/>
          </p:nvSpPr>
          <p:spPr>
            <a:xfrm>
              <a:off x="1046328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FA000EBD-D364-C4B9-3078-4D05150CA169}"/>
                </a:ext>
              </a:extLst>
            </p:cNvPr>
            <p:cNvSpPr/>
            <p:nvPr/>
          </p:nvSpPr>
          <p:spPr>
            <a:xfrm>
              <a:off x="1101374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F2F5712C-823D-B9A4-CC94-E9C5812C1C49}"/>
                </a:ext>
              </a:extLst>
            </p:cNvPr>
            <p:cNvSpPr/>
            <p:nvPr/>
          </p:nvSpPr>
          <p:spPr>
            <a:xfrm>
              <a:off x="966716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83EA184F-B559-B512-148C-DFE17C58A0E7}"/>
                </a:ext>
              </a:extLst>
            </p:cNvPr>
            <p:cNvSpPr/>
            <p:nvPr/>
          </p:nvSpPr>
          <p:spPr>
            <a:xfrm>
              <a:off x="1021762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7F2FA7C4-AF50-51FA-0CF5-30D064880DEC}"/>
                </a:ext>
              </a:extLst>
            </p:cNvPr>
            <p:cNvSpPr/>
            <p:nvPr/>
          </p:nvSpPr>
          <p:spPr>
            <a:xfrm>
              <a:off x="1076808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AA612F42-F3AD-2C64-A082-0D22B881C1A2}"/>
                </a:ext>
              </a:extLst>
            </p:cNvPr>
            <p:cNvSpPr/>
            <p:nvPr/>
          </p:nvSpPr>
          <p:spPr>
            <a:xfrm>
              <a:off x="997196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1F1247B7-FB3D-E839-0E59-31D626AECCCB}"/>
                </a:ext>
              </a:extLst>
            </p:cNvPr>
            <p:cNvSpPr/>
            <p:nvPr/>
          </p:nvSpPr>
          <p:spPr>
            <a:xfrm>
              <a:off x="1052242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027A82C7-27F5-3F4D-163B-D68DCA801771}"/>
                </a:ext>
              </a:extLst>
            </p:cNvPr>
            <p:cNvSpPr/>
            <p:nvPr/>
          </p:nvSpPr>
          <p:spPr>
            <a:xfrm>
              <a:off x="10217624" y="3967903"/>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5F2523BD-4877-2E19-23C2-A3CB8BAA2403}"/>
                </a:ext>
              </a:extLst>
            </p:cNvPr>
            <p:cNvCxnSpPr>
              <a:cxnSpLocks/>
            </p:cNvCxnSpPr>
            <p:nvPr/>
          </p:nvCxnSpPr>
          <p:spPr>
            <a:xfrm>
              <a:off x="9544388" y="267827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FE7C850-EA86-627D-F541-1AB29ECC87A8}"/>
                </a:ext>
              </a:extLst>
            </p:cNvPr>
            <p:cNvCxnSpPr>
              <a:cxnSpLocks/>
            </p:cNvCxnSpPr>
            <p:nvPr/>
          </p:nvCxnSpPr>
          <p:spPr>
            <a:xfrm>
              <a:off x="10097486" y="266815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431BDAB-B90A-E437-6B72-3FFB486C2D1A}"/>
                </a:ext>
              </a:extLst>
            </p:cNvPr>
            <p:cNvCxnSpPr>
              <a:cxnSpLocks/>
            </p:cNvCxnSpPr>
            <p:nvPr/>
          </p:nvCxnSpPr>
          <p:spPr>
            <a:xfrm>
              <a:off x="10667046" y="2664319"/>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40CDE9-61B5-86F4-5320-24C7AEDEDF00}"/>
                </a:ext>
              </a:extLst>
            </p:cNvPr>
            <p:cNvCxnSpPr>
              <a:cxnSpLocks/>
            </p:cNvCxnSpPr>
            <p:nvPr/>
          </p:nvCxnSpPr>
          <p:spPr>
            <a:xfrm>
              <a:off x="9851813" y="3180694"/>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AA2F899-D2F4-745D-84E8-7D548AF99DB0}"/>
                </a:ext>
              </a:extLst>
            </p:cNvPr>
            <p:cNvCxnSpPr>
              <a:cxnSpLocks/>
            </p:cNvCxnSpPr>
            <p:nvPr/>
          </p:nvCxnSpPr>
          <p:spPr>
            <a:xfrm>
              <a:off x="10414591"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4E80FEF-80E3-5DCB-75C0-5C6AC1012DB8}"/>
                </a:ext>
              </a:extLst>
            </p:cNvPr>
            <p:cNvCxnSpPr>
              <a:cxnSpLocks/>
            </p:cNvCxnSpPr>
            <p:nvPr/>
          </p:nvCxnSpPr>
          <p:spPr>
            <a:xfrm>
              <a:off x="1013013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F36FC14-5EB9-4933-E386-DCCAB36B11B4}"/>
                </a:ext>
              </a:extLst>
            </p:cNvPr>
            <p:cNvCxnSpPr>
              <a:cxnSpLocks/>
            </p:cNvCxnSpPr>
            <p:nvPr/>
          </p:nvCxnSpPr>
          <p:spPr>
            <a:xfrm flipH="1">
              <a:off x="9830742" y="265822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019F478-B0C8-7436-E412-E139E183666B}"/>
                </a:ext>
              </a:extLst>
            </p:cNvPr>
            <p:cNvCxnSpPr>
              <a:cxnSpLocks/>
            </p:cNvCxnSpPr>
            <p:nvPr/>
          </p:nvCxnSpPr>
          <p:spPr>
            <a:xfrm flipH="1">
              <a:off x="10394662" y="266975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73A3C0E-D286-EFEE-E05C-8014F689AB6F}"/>
                </a:ext>
              </a:extLst>
            </p:cNvPr>
            <p:cNvCxnSpPr>
              <a:cxnSpLocks/>
            </p:cNvCxnSpPr>
            <p:nvPr/>
          </p:nvCxnSpPr>
          <p:spPr>
            <a:xfrm flipH="1">
              <a:off x="10958811" y="267132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442A110-9310-F52D-5818-C31B3D7AE61C}"/>
                </a:ext>
              </a:extLst>
            </p:cNvPr>
            <p:cNvCxnSpPr>
              <a:cxnSpLocks/>
            </p:cNvCxnSpPr>
            <p:nvPr/>
          </p:nvCxnSpPr>
          <p:spPr>
            <a:xfrm flipH="1">
              <a:off x="10145394" y="316740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4FAC409-28AC-2A5E-1194-594E12E93D88}"/>
                </a:ext>
              </a:extLst>
            </p:cNvPr>
            <p:cNvCxnSpPr>
              <a:cxnSpLocks/>
            </p:cNvCxnSpPr>
            <p:nvPr/>
          </p:nvCxnSpPr>
          <p:spPr>
            <a:xfrm flipH="1">
              <a:off x="10709314"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3C00174-9D1D-64FF-52AE-3C093582930A}"/>
                </a:ext>
              </a:extLst>
            </p:cNvPr>
            <p:cNvCxnSpPr>
              <a:cxnSpLocks/>
            </p:cNvCxnSpPr>
            <p:nvPr/>
          </p:nvCxnSpPr>
          <p:spPr>
            <a:xfrm flipH="1">
              <a:off x="1041459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3040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68962-E4B4-29FC-AB8E-1C27B122AF3C}"/>
              </a:ext>
            </a:extLst>
          </p:cNvPr>
          <p:cNvSpPr txBox="1"/>
          <p:nvPr/>
        </p:nvSpPr>
        <p:spPr>
          <a:xfrm>
            <a:off x="1952625" y="2348428"/>
            <a:ext cx="8286750" cy="2862322"/>
          </a:xfrm>
          <a:prstGeom prst="rect">
            <a:avLst/>
          </a:prstGeom>
          <a:noFill/>
        </p:spPr>
        <p:txBody>
          <a:bodyPr wrap="square">
            <a:spAutoFit/>
          </a:bodyPr>
          <a:lstStyle/>
          <a:p>
            <a:r>
              <a:rPr lang="en-US" sz="3600" b="0" i="1" dirty="0">
                <a:solidFill>
                  <a:srgbClr val="292929"/>
                </a:solidFill>
                <a:effectLst/>
                <a:latin typeface="Charter" panose="02040503050506020203" pitchFamily="18" charset="0"/>
              </a:rPr>
              <a:t>“The Analytical Engine has no pretensions to originate anything. It can do whatever we know how to order it to perform.”</a:t>
            </a:r>
          </a:p>
          <a:p>
            <a:endParaRPr lang="en-US" sz="3600" i="1" dirty="0">
              <a:solidFill>
                <a:srgbClr val="292929"/>
              </a:solidFill>
              <a:latin typeface="Charter" panose="02040503050506020203" pitchFamily="18" charset="0"/>
            </a:endParaRPr>
          </a:p>
          <a:p>
            <a:pPr algn="r"/>
            <a:r>
              <a:rPr lang="en-US" sz="3600" i="1" dirty="0">
                <a:solidFill>
                  <a:srgbClr val="292929"/>
                </a:solidFill>
                <a:latin typeface="Charter" panose="02040503050506020203" pitchFamily="18" charset="0"/>
              </a:rPr>
              <a:t>Ada Lovelace, 1843</a:t>
            </a:r>
            <a:endParaRPr lang="en-US" sz="3600" dirty="0"/>
          </a:p>
        </p:txBody>
      </p:sp>
      <p:sp>
        <p:nvSpPr>
          <p:cNvPr id="10" name="Title 1">
            <a:extLst>
              <a:ext uri="{FF2B5EF4-FFF2-40B4-BE49-F238E27FC236}">
                <a16:creationId xmlns:a16="http://schemas.microsoft.com/office/drawing/2014/main" id="{975A9A6A-7316-F7E4-38B4-FAC4751A8151}"/>
              </a:ext>
            </a:extLst>
          </p:cNvPr>
          <p:cNvSpPr>
            <a:spLocks noGrp="1"/>
          </p:cNvSpPr>
          <p:nvPr>
            <p:ph type="title"/>
          </p:nvPr>
        </p:nvSpPr>
        <p:spPr>
          <a:xfrm>
            <a:off x="17929" y="18256"/>
            <a:ext cx="12192000" cy="1165086"/>
          </a:xfrm>
        </p:spPr>
        <p:txBody>
          <a:bodyPr/>
          <a:lstStyle/>
          <a:p>
            <a:r>
              <a:rPr lang="en-US" dirty="0"/>
              <a:t>Can a machine think?</a:t>
            </a:r>
          </a:p>
        </p:txBody>
      </p:sp>
      <p:sp>
        <p:nvSpPr>
          <p:cNvPr id="11" name="Content Placeholder 2">
            <a:extLst>
              <a:ext uri="{FF2B5EF4-FFF2-40B4-BE49-F238E27FC236}">
                <a16:creationId xmlns:a16="http://schemas.microsoft.com/office/drawing/2014/main" id="{5172F48E-51B3-7F91-3ACB-7AAF01449E2B}"/>
              </a:ext>
            </a:extLst>
          </p:cNvPr>
          <p:cNvSpPr>
            <a:spLocks noGrp="1"/>
          </p:cNvSpPr>
          <p:nvPr>
            <p:ph idx="1"/>
          </p:nvPr>
        </p:nvSpPr>
        <p:spPr>
          <a:xfrm>
            <a:off x="838200" y="1183342"/>
            <a:ext cx="10515600" cy="725669"/>
          </a:xfrm>
        </p:spPr>
        <p:txBody>
          <a:bodyPr/>
          <a:lstStyle/>
          <a:p>
            <a:pPr marL="0" indent="0" algn="ctr">
              <a:buNone/>
            </a:pPr>
            <a:r>
              <a:rPr lang="en-US" dirty="0"/>
              <a:t>Can a machine </a:t>
            </a:r>
            <a:r>
              <a:rPr lang="en-US" u="sng" dirty="0"/>
              <a:t>be creative</a:t>
            </a:r>
            <a:r>
              <a:rPr lang="en-US" dirty="0"/>
              <a:t>?</a:t>
            </a:r>
          </a:p>
        </p:txBody>
      </p:sp>
    </p:spTree>
    <p:extLst>
      <p:ext uri="{BB962C8B-B14F-4D97-AF65-F5344CB8AC3E}">
        <p14:creationId xmlns:p14="http://schemas.microsoft.com/office/powerpoint/2010/main" val="332910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46E8-6DB6-B54B-22D8-3E2A25C08884}"/>
              </a:ext>
            </a:extLst>
          </p:cNvPr>
          <p:cNvSpPr>
            <a:spLocks noGrp="1"/>
          </p:cNvSpPr>
          <p:nvPr>
            <p:ph type="title"/>
          </p:nvPr>
        </p:nvSpPr>
        <p:spPr>
          <a:xfrm>
            <a:off x="17929" y="18256"/>
            <a:ext cx="12192000" cy="6839744"/>
          </a:xfrm>
        </p:spPr>
        <p:txBody>
          <a:bodyPr>
            <a:normAutofit/>
          </a:bodyPr>
          <a:lstStyle/>
          <a:p>
            <a:r>
              <a:rPr lang="en-US" dirty="0"/>
              <a:t>CS 4440: Practical Deep Networks</a:t>
            </a:r>
            <a:br>
              <a:rPr lang="en-US" dirty="0"/>
            </a:br>
            <a:br>
              <a:rPr lang="en-US" dirty="0"/>
            </a:br>
            <a:br>
              <a:rPr lang="en-US" dirty="0"/>
            </a:br>
            <a:r>
              <a:rPr lang="en-US" dirty="0"/>
              <a:t>Professor: David Bau</a:t>
            </a:r>
            <a:br>
              <a:rPr lang="en-US" dirty="0"/>
            </a:br>
            <a:r>
              <a:rPr lang="en-US" sz="2800" dirty="0">
                <a:hlinkClick r:id="rId3"/>
              </a:rPr>
              <a:t>davidbau@northeastern.edu</a:t>
            </a:r>
            <a:br>
              <a:rPr lang="en-US" dirty="0"/>
            </a:br>
            <a:br>
              <a:rPr lang="en-US" dirty="0"/>
            </a:br>
            <a:r>
              <a:rPr lang="en-US" dirty="0"/>
              <a:t>TAs: Eric and Arnab</a:t>
            </a:r>
            <a:br>
              <a:rPr lang="en-US" dirty="0"/>
            </a:br>
            <a:r>
              <a:rPr lang="en-US" sz="2800" dirty="0">
                <a:hlinkClick r:id="rId4"/>
              </a:rPr>
              <a:t>todd.er@northeastern.edu</a:t>
            </a:r>
            <a:br>
              <a:rPr lang="en-US" sz="2800" dirty="0"/>
            </a:br>
            <a:r>
              <a:rPr lang="en-US" sz="2800" dirty="0">
                <a:hlinkClick r:id="rId5"/>
              </a:rPr>
              <a:t>sensharma.a@northeastern.edu</a:t>
            </a:r>
            <a:br>
              <a:rPr lang="en-US" sz="3600" dirty="0"/>
            </a:br>
            <a:endParaRPr lang="en-US" sz="3600" dirty="0"/>
          </a:p>
        </p:txBody>
      </p:sp>
    </p:spTree>
    <p:extLst>
      <p:ext uri="{BB962C8B-B14F-4D97-AF65-F5344CB8AC3E}">
        <p14:creationId xmlns:p14="http://schemas.microsoft.com/office/powerpoint/2010/main" val="11087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C507-2333-DA2E-A562-DD06B11E2797}"/>
              </a:ext>
            </a:extLst>
          </p:cNvPr>
          <p:cNvSpPr>
            <a:spLocks noGrp="1"/>
          </p:cNvSpPr>
          <p:nvPr>
            <p:ph type="title"/>
          </p:nvPr>
        </p:nvSpPr>
        <p:spPr/>
        <p:txBody>
          <a:bodyPr/>
          <a:lstStyle/>
          <a:p>
            <a:r>
              <a:rPr lang="en-US" dirty="0"/>
              <a:t>Can a machine think?</a:t>
            </a:r>
          </a:p>
        </p:txBody>
      </p:sp>
      <p:sp>
        <p:nvSpPr>
          <p:cNvPr id="3" name="Content Placeholder 2">
            <a:extLst>
              <a:ext uri="{FF2B5EF4-FFF2-40B4-BE49-F238E27FC236}">
                <a16:creationId xmlns:a16="http://schemas.microsoft.com/office/drawing/2014/main" id="{B07B6DB1-4DFD-B9C9-637E-4B05FB9C4317}"/>
              </a:ext>
            </a:extLst>
          </p:cNvPr>
          <p:cNvSpPr>
            <a:spLocks noGrp="1"/>
          </p:cNvSpPr>
          <p:nvPr>
            <p:ph idx="1"/>
          </p:nvPr>
        </p:nvSpPr>
        <p:spPr>
          <a:xfrm>
            <a:off x="838200" y="1183342"/>
            <a:ext cx="10515600" cy="725669"/>
          </a:xfrm>
        </p:spPr>
        <p:txBody>
          <a:bodyPr/>
          <a:lstStyle/>
          <a:p>
            <a:pPr marL="0" indent="0" algn="ctr">
              <a:buNone/>
            </a:pPr>
            <a:r>
              <a:rPr lang="en-US" dirty="0"/>
              <a:t>Can a machine </a:t>
            </a:r>
            <a:r>
              <a:rPr lang="en-US" i="1" dirty="0"/>
              <a:t>write</a:t>
            </a:r>
            <a:r>
              <a:rPr lang="en-US" dirty="0"/>
              <a:t>?</a:t>
            </a:r>
          </a:p>
        </p:txBody>
      </p:sp>
      <p:grpSp>
        <p:nvGrpSpPr>
          <p:cNvPr id="5" name="Group 4">
            <a:extLst>
              <a:ext uri="{FF2B5EF4-FFF2-40B4-BE49-F238E27FC236}">
                <a16:creationId xmlns:a16="http://schemas.microsoft.com/office/drawing/2014/main" id="{780CA036-4017-2764-6677-C0E9F2FB753C}"/>
              </a:ext>
            </a:extLst>
          </p:cNvPr>
          <p:cNvGrpSpPr/>
          <p:nvPr/>
        </p:nvGrpSpPr>
        <p:grpSpPr>
          <a:xfrm>
            <a:off x="5524225" y="3029797"/>
            <a:ext cx="1143549" cy="1067339"/>
            <a:chOff x="9362364" y="2442949"/>
            <a:chExt cx="1897040" cy="1770614"/>
          </a:xfrm>
        </p:grpSpPr>
        <p:sp>
          <p:nvSpPr>
            <p:cNvPr id="6" name="Oval 5">
              <a:extLst>
                <a:ext uri="{FF2B5EF4-FFF2-40B4-BE49-F238E27FC236}">
                  <a16:creationId xmlns:a16="http://schemas.microsoft.com/office/drawing/2014/main" id="{894EAD3B-A4BC-DAF2-CA6C-B416510B8B24}"/>
                </a:ext>
              </a:extLst>
            </p:cNvPr>
            <p:cNvSpPr/>
            <p:nvPr/>
          </p:nvSpPr>
          <p:spPr>
            <a:xfrm>
              <a:off x="936236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2673A978-C003-E896-7B2B-61474DC19865}"/>
                </a:ext>
              </a:extLst>
            </p:cNvPr>
            <p:cNvSpPr/>
            <p:nvPr/>
          </p:nvSpPr>
          <p:spPr>
            <a:xfrm>
              <a:off x="991282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6E8FE6C7-7FF6-3BAD-A5B1-A3D83A7997D0}"/>
                </a:ext>
              </a:extLst>
            </p:cNvPr>
            <p:cNvSpPr/>
            <p:nvPr/>
          </p:nvSpPr>
          <p:spPr>
            <a:xfrm>
              <a:off x="1046328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48764264-44BB-DCE9-6C60-96C4557FA508}"/>
                </a:ext>
              </a:extLst>
            </p:cNvPr>
            <p:cNvSpPr/>
            <p:nvPr/>
          </p:nvSpPr>
          <p:spPr>
            <a:xfrm>
              <a:off x="1101374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9977C083-671F-4B86-BB75-9B5ADDC532F5}"/>
                </a:ext>
              </a:extLst>
            </p:cNvPr>
            <p:cNvSpPr/>
            <p:nvPr/>
          </p:nvSpPr>
          <p:spPr>
            <a:xfrm>
              <a:off x="966716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D51B221B-F8DE-E667-67EB-CD1CD3E00DA1}"/>
                </a:ext>
              </a:extLst>
            </p:cNvPr>
            <p:cNvSpPr/>
            <p:nvPr/>
          </p:nvSpPr>
          <p:spPr>
            <a:xfrm>
              <a:off x="1021762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9D5519D3-4C88-CCEA-EA69-F47E9EC6ECA8}"/>
                </a:ext>
              </a:extLst>
            </p:cNvPr>
            <p:cNvSpPr/>
            <p:nvPr/>
          </p:nvSpPr>
          <p:spPr>
            <a:xfrm>
              <a:off x="1076808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0301BBF8-8332-0E56-F15F-6FB39EF7C63B}"/>
                </a:ext>
              </a:extLst>
            </p:cNvPr>
            <p:cNvSpPr/>
            <p:nvPr/>
          </p:nvSpPr>
          <p:spPr>
            <a:xfrm>
              <a:off x="997196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B5D2FEC9-B92B-3B1F-2167-3C8C4A1C6547}"/>
                </a:ext>
              </a:extLst>
            </p:cNvPr>
            <p:cNvSpPr/>
            <p:nvPr/>
          </p:nvSpPr>
          <p:spPr>
            <a:xfrm>
              <a:off x="1052242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CC39ECCF-7133-324A-C562-5FAABFBC64E8}"/>
                </a:ext>
              </a:extLst>
            </p:cNvPr>
            <p:cNvSpPr/>
            <p:nvPr/>
          </p:nvSpPr>
          <p:spPr>
            <a:xfrm>
              <a:off x="10217624" y="3967903"/>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A817E0A1-D6A1-6ADD-4FA6-2507BA0AEF38}"/>
                </a:ext>
              </a:extLst>
            </p:cNvPr>
            <p:cNvCxnSpPr>
              <a:cxnSpLocks/>
            </p:cNvCxnSpPr>
            <p:nvPr/>
          </p:nvCxnSpPr>
          <p:spPr>
            <a:xfrm>
              <a:off x="9544388" y="267827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AF3A158-B327-A00D-A150-A9298143D8CD}"/>
                </a:ext>
              </a:extLst>
            </p:cNvPr>
            <p:cNvCxnSpPr>
              <a:cxnSpLocks/>
            </p:cNvCxnSpPr>
            <p:nvPr/>
          </p:nvCxnSpPr>
          <p:spPr>
            <a:xfrm>
              <a:off x="10097486" y="266815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54A6F21-4E2E-98C8-5551-8AAB1BE92605}"/>
                </a:ext>
              </a:extLst>
            </p:cNvPr>
            <p:cNvCxnSpPr>
              <a:cxnSpLocks/>
            </p:cNvCxnSpPr>
            <p:nvPr/>
          </p:nvCxnSpPr>
          <p:spPr>
            <a:xfrm>
              <a:off x="10667046" y="2664319"/>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DEB3C81-02C7-BBCA-3B27-D504E6DE690D}"/>
                </a:ext>
              </a:extLst>
            </p:cNvPr>
            <p:cNvCxnSpPr>
              <a:cxnSpLocks/>
            </p:cNvCxnSpPr>
            <p:nvPr/>
          </p:nvCxnSpPr>
          <p:spPr>
            <a:xfrm>
              <a:off x="9851813" y="3180694"/>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0CDD292-874A-4B32-F33D-7AF3AB0DC8CD}"/>
                </a:ext>
              </a:extLst>
            </p:cNvPr>
            <p:cNvCxnSpPr>
              <a:cxnSpLocks/>
            </p:cNvCxnSpPr>
            <p:nvPr/>
          </p:nvCxnSpPr>
          <p:spPr>
            <a:xfrm>
              <a:off x="10414591"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DF793E3-7C5A-5DE2-A0DD-6095BFFEFEA2}"/>
                </a:ext>
              </a:extLst>
            </p:cNvPr>
            <p:cNvCxnSpPr>
              <a:cxnSpLocks/>
            </p:cNvCxnSpPr>
            <p:nvPr/>
          </p:nvCxnSpPr>
          <p:spPr>
            <a:xfrm>
              <a:off x="1013013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83F8AC7-8C6F-2C62-69F3-4465865A24D3}"/>
                </a:ext>
              </a:extLst>
            </p:cNvPr>
            <p:cNvCxnSpPr>
              <a:cxnSpLocks/>
            </p:cNvCxnSpPr>
            <p:nvPr/>
          </p:nvCxnSpPr>
          <p:spPr>
            <a:xfrm flipH="1">
              <a:off x="9830742" y="265822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D4401BC-B2F9-D021-9BBD-1F44C3E4104B}"/>
                </a:ext>
              </a:extLst>
            </p:cNvPr>
            <p:cNvCxnSpPr>
              <a:cxnSpLocks/>
            </p:cNvCxnSpPr>
            <p:nvPr/>
          </p:nvCxnSpPr>
          <p:spPr>
            <a:xfrm flipH="1">
              <a:off x="10394662" y="266975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BEEAAB-8956-A9BC-EACC-86AABEBB463F}"/>
                </a:ext>
              </a:extLst>
            </p:cNvPr>
            <p:cNvCxnSpPr>
              <a:cxnSpLocks/>
            </p:cNvCxnSpPr>
            <p:nvPr/>
          </p:nvCxnSpPr>
          <p:spPr>
            <a:xfrm flipH="1">
              <a:off x="10958811" y="267132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D8CDA9C-BC5F-4A53-820B-F60FCC91078D}"/>
                </a:ext>
              </a:extLst>
            </p:cNvPr>
            <p:cNvCxnSpPr>
              <a:cxnSpLocks/>
            </p:cNvCxnSpPr>
            <p:nvPr/>
          </p:nvCxnSpPr>
          <p:spPr>
            <a:xfrm flipH="1">
              <a:off x="10145394" y="316740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43856F0-880A-E343-7E61-1A3E73F0FDE7}"/>
                </a:ext>
              </a:extLst>
            </p:cNvPr>
            <p:cNvCxnSpPr>
              <a:cxnSpLocks/>
            </p:cNvCxnSpPr>
            <p:nvPr/>
          </p:nvCxnSpPr>
          <p:spPr>
            <a:xfrm flipH="1">
              <a:off x="10709314"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21D8303-6BE0-16D7-8996-BC4B6E9C7ED6}"/>
                </a:ext>
              </a:extLst>
            </p:cNvPr>
            <p:cNvCxnSpPr>
              <a:cxnSpLocks/>
            </p:cNvCxnSpPr>
            <p:nvPr/>
          </p:nvCxnSpPr>
          <p:spPr>
            <a:xfrm flipH="1">
              <a:off x="1041459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E7DDAE63-0BCC-ACD3-0467-3944C04BC35F}"/>
              </a:ext>
            </a:extLst>
          </p:cNvPr>
          <p:cNvSpPr txBox="1"/>
          <p:nvPr/>
        </p:nvSpPr>
        <p:spPr>
          <a:xfrm>
            <a:off x="757471" y="4252498"/>
            <a:ext cx="10652760" cy="1950181"/>
          </a:xfrm>
          <a:prstGeom prst="rect">
            <a:avLst/>
          </a:prstGeom>
          <a:noFill/>
          <a:ln w="38100">
            <a:solidFill>
              <a:schemeClr val="tx1"/>
            </a:solidFill>
          </a:ln>
        </p:spPr>
        <p:txBody>
          <a:bodyPr wrap="square">
            <a:noAutofit/>
          </a:bodyPr>
          <a:lstStyle/>
          <a:p>
            <a:r>
              <a:rPr lang="en-US" sz="2400" dirty="0">
                <a:latin typeface="Times" pitchFamily="2" charset="0"/>
              </a:rPr>
              <a:t>They also were found to have perfectly coiffed hair, and wore what appeared to be Dior makeup. “We were shocked to discover the unicorns,” said anthropologist Daniel St. Maurice. “They were like nothing we had ever seen before. We had heard legends of the unicorns, but never thought they actually existed.” When the scientists first arrived in the valley, the unicorns were surprised and startled by the presence</a:t>
            </a:r>
          </a:p>
        </p:txBody>
      </p:sp>
      <p:grpSp>
        <p:nvGrpSpPr>
          <p:cNvPr id="32" name="Group 31">
            <a:extLst>
              <a:ext uri="{FF2B5EF4-FFF2-40B4-BE49-F238E27FC236}">
                <a16:creationId xmlns:a16="http://schemas.microsoft.com/office/drawing/2014/main" id="{6F1BBB42-DA0A-E4A9-8D24-6B9B8D579B43}"/>
              </a:ext>
            </a:extLst>
          </p:cNvPr>
          <p:cNvGrpSpPr/>
          <p:nvPr/>
        </p:nvGrpSpPr>
        <p:grpSpPr>
          <a:xfrm>
            <a:off x="757471" y="1255043"/>
            <a:ext cx="10652760" cy="1666307"/>
            <a:chOff x="757471" y="1255043"/>
            <a:chExt cx="10652760" cy="1666307"/>
          </a:xfrm>
        </p:grpSpPr>
        <p:sp>
          <p:nvSpPr>
            <p:cNvPr id="4" name="TextBox 3">
              <a:extLst>
                <a:ext uri="{FF2B5EF4-FFF2-40B4-BE49-F238E27FC236}">
                  <a16:creationId xmlns:a16="http://schemas.microsoft.com/office/drawing/2014/main" id="{9F676BC1-B6D6-860D-69E0-85445C251018}"/>
                </a:ext>
              </a:extLst>
            </p:cNvPr>
            <p:cNvSpPr txBox="1"/>
            <p:nvPr/>
          </p:nvSpPr>
          <p:spPr>
            <a:xfrm>
              <a:off x="757471" y="1756264"/>
              <a:ext cx="10652760" cy="1165086"/>
            </a:xfrm>
            <a:prstGeom prst="rect">
              <a:avLst/>
            </a:prstGeom>
            <a:noFill/>
            <a:ln w="38100">
              <a:solidFill>
                <a:schemeClr val="tx1"/>
              </a:solidFill>
            </a:ln>
          </p:spPr>
          <p:txBody>
            <a:bodyPr wrap="square">
              <a:noAutofit/>
            </a:bodyPr>
            <a:lstStyle/>
            <a:p>
              <a:r>
                <a:rPr lang="en-US" sz="2400" dirty="0">
                  <a:latin typeface="Times" pitchFamily="2" charset="0"/>
                </a:rPr>
                <a:t>In a shocking finding, scientist discovered a herd of unicorns living in a remote, previously unexplored valley, in the Andes Mountains. Even more surprising to the researchers was the fact that the unicorns spoke perfect English.</a:t>
              </a:r>
            </a:p>
          </p:txBody>
        </p:sp>
        <p:sp>
          <p:nvSpPr>
            <p:cNvPr id="29" name="TextBox 28">
              <a:extLst>
                <a:ext uri="{FF2B5EF4-FFF2-40B4-BE49-F238E27FC236}">
                  <a16:creationId xmlns:a16="http://schemas.microsoft.com/office/drawing/2014/main" id="{D83F1F78-47B6-1CE7-73E1-42F708E1E366}"/>
                </a:ext>
              </a:extLst>
            </p:cNvPr>
            <p:cNvSpPr txBox="1"/>
            <p:nvPr/>
          </p:nvSpPr>
          <p:spPr>
            <a:xfrm>
              <a:off x="757471" y="1255043"/>
              <a:ext cx="962123" cy="523220"/>
            </a:xfrm>
            <a:prstGeom prst="rect">
              <a:avLst/>
            </a:prstGeom>
            <a:noFill/>
          </p:spPr>
          <p:txBody>
            <a:bodyPr wrap="none" rtlCol="0">
              <a:spAutoFit/>
            </a:bodyPr>
            <a:lstStyle/>
            <a:p>
              <a:pPr algn="ctr"/>
              <a:r>
                <a:rPr lang="en-US" sz="2800" dirty="0"/>
                <a:t>Input</a:t>
              </a:r>
            </a:p>
          </p:txBody>
        </p:sp>
      </p:grpSp>
      <p:sp>
        <p:nvSpPr>
          <p:cNvPr id="30" name="TextBox 29">
            <a:extLst>
              <a:ext uri="{FF2B5EF4-FFF2-40B4-BE49-F238E27FC236}">
                <a16:creationId xmlns:a16="http://schemas.microsoft.com/office/drawing/2014/main" id="{BC08CCA2-D05F-787B-3AA7-2AB6A6F46B1F}"/>
              </a:ext>
            </a:extLst>
          </p:cNvPr>
          <p:cNvSpPr txBox="1"/>
          <p:nvPr/>
        </p:nvSpPr>
        <p:spPr>
          <a:xfrm>
            <a:off x="757471" y="3698284"/>
            <a:ext cx="1229824" cy="523220"/>
          </a:xfrm>
          <a:prstGeom prst="rect">
            <a:avLst/>
          </a:prstGeom>
          <a:noFill/>
        </p:spPr>
        <p:txBody>
          <a:bodyPr wrap="none" rtlCol="0">
            <a:spAutoFit/>
          </a:bodyPr>
          <a:lstStyle/>
          <a:p>
            <a:pPr algn="ctr"/>
            <a:r>
              <a:rPr lang="en-US" sz="2800" dirty="0"/>
              <a:t>Output</a:t>
            </a:r>
          </a:p>
        </p:txBody>
      </p:sp>
      <p:sp>
        <p:nvSpPr>
          <p:cNvPr id="31" name="TextBox 30">
            <a:extLst>
              <a:ext uri="{FF2B5EF4-FFF2-40B4-BE49-F238E27FC236}">
                <a16:creationId xmlns:a16="http://schemas.microsoft.com/office/drawing/2014/main" id="{D413F4B4-6199-E635-2C98-219382046AB8}"/>
              </a:ext>
            </a:extLst>
          </p:cNvPr>
          <p:cNvSpPr txBox="1"/>
          <p:nvPr/>
        </p:nvSpPr>
        <p:spPr>
          <a:xfrm>
            <a:off x="9821839" y="6464403"/>
            <a:ext cx="2388090" cy="400110"/>
          </a:xfrm>
          <a:prstGeom prst="rect">
            <a:avLst/>
          </a:prstGeom>
          <a:noFill/>
        </p:spPr>
        <p:txBody>
          <a:bodyPr wrap="none" rtlCol="0">
            <a:spAutoFit/>
          </a:bodyPr>
          <a:lstStyle/>
          <a:p>
            <a:pPr algn="r"/>
            <a:r>
              <a:rPr lang="en-US" sz="2000" dirty="0"/>
              <a:t>[Brown 2020, GPT-3]</a:t>
            </a:r>
          </a:p>
        </p:txBody>
      </p:sp>
    </p:spTree>
    <p:extLst>
      <p:ext uri="{BB962C8B-B14F-4D97-AF65-F5344CB8AC3E}">
        <p14:creationId xmlns:p14="http://schemas.microsoft.com/office/powerpoint/2010/main" val="240131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C507-2333-DA2E-A562-DD06B11E2797}"/>
              </a:ext>
            </a:extLst>
          </p:cNvPr>
          <p:cNvSpPr>
            <a:spLocks noGrp="1"/>
          </p:cNvSpPr>
          <p:nvPr>
            <p:ph type="title"/>
          </p:nvPr>
        </p:nvSpPr>
        <p:spPr/>
        <p:txBody>
          <a:bodyPr/>
          <a:lstStyle/>
          <a:p>
            <a:r>
              <a:rPr lang="en-US" dirty="0"/>
              <a:t>Can a machine think?</a:t>
            </a:r>
          </a:p>
        </p:txBody>
      </p:sp>
      <p:sp>
        <p:nvSpPr>
          <p:cNvPr id="3" name="Content Placeholder 2">
            <a:extLst>
              <a:ext uri="{FF2B5EF4-FFF2-40B4-BE49-F238E27FC236}">
                <a16:creationId xmlns:a16="http://schemas.microsoft.com/office/drawing/2014/main" id="{B07B6DB1-4DFD-B9C9-637E-4B05FB9C4317}"/>
              </a:ext>
            </a:extLst>
          </p:cNvPr>
          <p:cNvSpPr>
            <a:spLocks noGrp="1"/>
          </p:cNvSpPr>
          <p:nvPr>
            <p:ph idx="1"/>
          </p:nvPr>
        </p:nvSpPr>
        <p:spPr>
          <a:xfrm>
            <a:off x="838200" y="1183342"/>
            <a:ext cx="10515600" cy="725669"/>
          </a:xfrm>
        </p:spPr>
        <p:txBody>
          <a:bodyPr/>
          <a:lstStyle/>
          <a:p>
            <a:pPr marL="0" indent="0" algn="ctr">
              <a:buNone/>
            </a:pPr>
            <a:r>
              <a:rPr lang="en-US" dirty="0"/>
              <a:t>Can a machine </a:t>
            </a:r>
            <a:r>
              <a:rPr lang="en-US" i="1" dirty="0"/>
              <a:t>draw</a:t>
            </a:r>
            <a:r>
              <a:rPr lang="en-US" dirty="0"/>
              <a:t>?</a:t>
            </a:r>
          </a:p>
        </p:txBody>
      </p:sp>
      <p:sp>
        <p:nvSpPr>
          <p:cNvPr id="4" name="TextBox 3">
            <a:extLst>
              <a:ext uri="{FF2B5EF4-FFF2-40B4-BE49-F238E27FC236}">
                <a16:creationId xmlns:a16="http://schemas.microsoft.com/office/drawing/2014/main" id="{2375E991-DC4A-325A-C900-97EA7FD8FEA0}"/>
              </a:ext>
            </a:extLst>
          </p:cNvPr>
          <p:cNvSpPr txBox="1"/>
          <p:nvPr/>
        </p:nvSpPr>
        <p:spPr>
          <a:xfrm>
            <a:off x="757471" y="1756264"/>
            <a:ext cx="10652760" cy="452303"/>
          </a:xfrm>
          <a:prstGeom prst="rect">
            <a:avLst/>
          </a:prstGeom>
          <a:noFill/>
          <a:ln w="38100">
            <a:solidFill>
              <a:schemeClr val="tx1"/>
            </a:solidFill>
          </a:ln>
        </p:spPr>
        <p:txBody>
          <a:bodyPr wrap="square">
            <a:noAutofit/>
          </a:bodyPr>
          <a:lstStyle/>
          <a:p>
            <a:pPr algn="ctr"/>
            <a:r>
              <a:rPr lang="en-US" sz="2400" dirty="0">
                <a:latin typeface="Times" pitchFamily="2" charset="0"/>
              </a:rPr>
              <a:t>A photo of an astronaut riding a horse on Mars.</a:t>
            </a:r>
          </a:p>
        </p:txBody>
      </p:sp>
      <p:grpSp>
        <p:nvGrpSpPr>
          <p:cNvPr id="5" name="Group 4">
            <a:extLst>
              <a:ext uri="{FF2B5EF4-FFF2-40B4-BE49-F238E27FC236}">
                <a16:creationId xmlns:a16="http://schemas.microsoft.com/office/drawing/2014/main" id="{8FC46C81-D40B-BF32-82E5-DFCB68E914BC}"/>
              </a:ext>
            </a:extLst>
          </p:cNvPr>
          <p:cNvGrpSpPr/>
          <p:nvPr/>
        </p:nvGrpSpPr>
        <p:grpSpPr>
          <a:xfrm>
            <a:off x="5667966" y="2332279"/>
            <a:ext cx="856067" cy="799016"/>
            <a:chOff x="9362364" y="2442949"/>
            <a:chExt cx="1897040" cy="1770614"/>
          </a:xfrm>
        </p:grpSpPr>
        <p:sp>
          <p:nvSpPr>
            <p:cNvPr id="6" name="Oval 5">
              <a:extLst>
                <a:ext uri="{FF2B5EF4-FFF2-40B4-BE49-F238E27FC236}">
                  <a16:creationId xmlns:a16="http://schemas.microsoft.com/office/drawing/2014/main" id="{FC165AAE-EED5-FF75-A18E-8C91F6E36F71}"/>
                </a:ext>
              </a:extLst>
            </p:cNvPr>
            <p:cNvSpPr/>
            <p:nvPr/>
          </p:nvSpPr>
          <p:spPr>
            <a:xfrm>
              <a:off x="936236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E108696F-3F73-0A9E-5D12-EB423D847649}"/>
                </a:ext>
              </a:extLst>
            </p:cNvPr>
            <p:cNvSpPr/>
            <p:nvPr/>
          </p:nvSpPr>
          <p:spPr>
            <a:xfrm>
              <a:off x="991282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057B9333-B0C6-7FBC-407D-0F57C38132C1}"/>
                </a:ext>
              </a:extLst>
            </p:cNvPr>
            <p:cNvSpPr/>
            <p:nvPr/>
          </p:nvSpPr>
          <p:spPr>
            <a:xfrm>
              <a:off x="1046328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93D010D1-DFF7-5720-1202-43CEBB7809AA}"/>
                </a:ext>
              </a:extLst>
            </p:cNvPr>
            <p:cNvSpPr/>
            <p:nvPr/>
          </p:nvSpPr>
          <p:spPr>
            <a:xfrm>
              <a:off x="1101374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53DB75E7-47DB-B846-3A95-A811B8312F20}"/>
                </a:ext>
              </a:extLst>
            </p:cNvPr>
            <p:cNvSpPr/>
            <p:nvPr/>
          </p:nvSpPr>
          <p:spPr>
            <a:xfrm>
              <a:off x="966716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F63D3C2E-F24E-3353-3FD1-D60377DF99D9}"/>
                </a:ext>
              </a:extLst>
            </p:cNvPr>
            <p:cNvSpPr/>
            <p:nvPr/>
          </p:nvSpPr>
          <p:spPr>
            <a:xfrm>
              <a:off x="1021762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A29B603E-A7B4-1DC2-A085-8FC332FF391D}"/>
                </a:ext>
              </a:extLst>
            </p:cNvPr>
            <p:cNvSpPr/>
            <p:nvPr/>
          </p:nvSpPr>
          <p:spPr>
            <a:xfrm>
              <a:off x="1076808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B51EE258-CF84-FCA4-B443-AC09075F6E8F}"/>
                </a:ext>
              </a:extLst>
            </p:cNvPr>
            <p:cNvSpPr/>
            <p:nvPr/>
          </p:nvSpPr>
          <p:spPr>
            <a:xfrm>
              <a:off x="997196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BFBA256C-C66C-BE06-7203-58BC295E7FC6}"/>
                </a:ext>
              </a:extLst>
            </p:cNvPr>
            <p:cNvSpPr/>
            <p:nvPr/>
          </p:nvSpPr>
          <p:spPr>
            <a:xfrm>
              <a:off x="1052242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D1615DBE-340F-54EE-EFFE-1DE36F6BF882}"/>
                </a:ext>
              </a:extLst>
            </p:cNvPr>
            <p:cNvSpPr/>
            <p:nvPr/>
          </p:nvSpPr>
          <p:spPr>
            <a:xfrm>
              <a:off x="10217624" y="3967903"/>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FD7C511-54FA-9291-F66B-42CE334234B2}"/>
                </a:ext>
              </a:extLst>
            </p:cNvPr>
            <p:cNvCxnSpPr>
              <a:cxnSpLocks/>
            </p:cNvCxnSpPr>
            <p:nvPr/>
          </p:nvCxnSpPr>
          <p:spPr>
            <a:xfrm>
              <a:off x="9544388" y="267827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D89B49-326C-D208-4D71-D2320E6EA9EE}"/>
                </a:ext>
              </a:extLst>
            </p:cNvPr>
            <p:cNvCxnSpPr>
              <a:cxnSpLocks/>
            </p:cNvCxnSpPr>
            <p:nvPr/>
          </p:nvCxnSpPr>
          <p:spPr>
            <a:xfrm>
              <a:off x="10097486" y="266815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768CCC6-A8BF-1651-6718-2FC9DFAFC604}"/>
                </a:ext>
              </a:extLst>
            </p:cNvPr>
            <p:cNvCxnSpPr>
              <a:cxnSpLocks/>
            </p:cNvCxnSpPr>
            <p:nvPr/>
          </p:nvCxnSpPr>
          <p:spPr>
            <a:xfrm>
              <a:off x="10667046" y="2664319"/>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E14059E-CC97-ED40-4C47-6BD432E702A8}"/>
                </a:ext>
              </a:extLst>
            </p:cNvPr>
            <p:cNvCxnSpPr>
              <a:cxnSpLocks/>
            </p:cNvCxnSpPr>
            <p:nvPr/>
          </p:nvCxnSpPr>
          <p:spPr>
            <a:xfrm>
              <a:off x="9851813" y="3180694"/>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6B10E94-A177-582D-AF06-9F7306D9A4AE}"/>
                </a:ext>
              </a:extLst>
            </p:cNvPr>
            <p:cNvCxnSpPr>
              <a:cxnSpLocks/>
            </p:cNvCxnSpPr>
            <p:nvPr/>
          </p:nvCxnSpPr>
          <p:spPr>
            <a:xfrm>
              <a:off x="10414591"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E48EC3A-94B9-D9A1-DFFF-00615C97D5A2}"/>
                </a:ext>
              </a:extLst>
            </p:cNvPr>
            <p:cNvCxnSpPr>
              <a:cxnSpLocks/>
            </p:cNvCxnSpPr>
            <p:nvPr/>
          </p:nvCxnSpPr>
          <p:spPr>
            <a:xfrm>
              <a:off x="1013013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1D1EFCA-B606-23D0-CCE5-5127B235CD85}"/>
                </a:ext>
              </a:extLst>
            </p:cNvPr>
            <p:cNvCxnSpPr>
              <a:cxnSpLocks/>
            </p:cNvCxnSpPr>
            <p:nvPr/>
          </p:nvCxnSpPr>
          <p:spPr>
            <a:xfrm flipH="1">
              <a:off x="9830742" y="265822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43313B-A76D-9A8F-1BDC-86923676D323}"/>
                </a:ext>
              </a:extLst>
            </p:cNvPr>
            <p:cNvCxnSpPr>
              <a:cxnSpLocks/>
            </p:cNvCxnSpPr>
            <p:nvPr/>
          </p:nvCxnSpPr>
          <p:spPr>
            <a:xfrm flipH="1">
              <a:off x="10394662" y="266975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197505-0241-5854-5F20-3F2926293578}"/>
                </a:ext>
              </a:extLst>
            </p:cNvPr>
            <p:cNvCxnSpPr>
              <a:cxnSpLocks/>
            </p:cNvCxnSpPr>
            <p:nvPr/>
          </p:nvCxnSpPr>
          <p:spPr>
            <a:xfrm flipH="1">
              <a:off x="10958811" y="267132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9277B67-FBBD-DAA0-0A77-C9026914A569}"/>
                </a:ext>
              </a:extLst>
            </p:cNvPr>
            <p:cNvCxnSpPr>
              <a:cxnSpLocks/>
            </p:cNvCxnSpPr>
            <p:nvPr/>
          </p:nvCxnSpPr>
          <p:spPr>
            <a:xfrm flipH="1">
              <a:off x="10145394" y="316740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6B6F5E5-F65B-43B3-DB52-D8D9A85B1951}"/>
                </a:ext>
              </a:extLst>
            </p:cNvPr>
            <p:cNvCxnSpPr>
              <a:cxnSpLocks/>
            </p:cNvCxnSpPr>
            <p:nvPr/>
          </p:nvCxnSpPr>
          <p:spPr>
            <a:xfrm flipH="1">
              <a:off x="10709314"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B683CF0-18E4-6945-E577-B04370756516}"/>
                </a:ext>
              </a:extLst>
            </p:cNvPr>
            <p:cNvCxnSpPr>
              <a:cxnSpLocks/>
            </p:cNvCxnSpPr>
            <p:nvPr/>
          </p:nvCxnSpPr>
          <p:spPr>
            <a:xfrm flipH="1">
              <a:off x="1041459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0D113D38-D3E8-6306-E47A-DE543EA9FC48}"/>
              </a:ext>
            </a:extLst>
          </p:cNvPr>
          <p:cNvSpPr txBox="1"/>
          <p:nvPr/>
        </p:nvSpPr>
        <p:spPr>
          <a:xfrm>
            <a:off x="757471" y="1233044"/>
            <a:ext cx="962123" cy="523220"/>
          </a:xfrm>
          <a:prstGeom prst="rect">
            <a:avLst/>
          </a:prstGeom>
          <a:noFill/>
        </p:spPr>
        <p:txBody>
          <a:bodyPr wrap="none" rtlCol="0">
            <a:spAutoFit/>
          </a:bodyPr>
          <a:lstStyle/>
          <a:p>
            <a:pPr algn="ctr"/>
            <a:r>
              <a:rPr lang="en-US" sz="2800" dirty="0"/>
              <a:t>Input</a:t>
            </a:r>
          </a:p>
        </p:txBody>
      </p:sp>
      <p:sp>
        <p:nvSpPr>
          <p:cNvPr id="30" name="TextBox 29">
            <a:extLst>
              <a:ext uri="{FF2B5EF4-FFF2-40B4-BE49-F238E27FC236}">
                <a16:creationId xmlns:a16="http://schemas.microsoft.com/office/drawing/2014/main" id="{09FD52B4-0F4D-E25B-2580-065346661971}"/>
              </a:ext>
            </a:extLst>
          </p:cNvPr>
          <p:cNvSpPr txBox="1"/>
          <p:nvPr/>
        </p:nvSpPr>
        <p:spPr>
          <a:xfrm>
            <a:off x="757471" y="2732619"/>
            <a:ext cx="1229824" cy="523220"/>
          </a:xfrm>
          <a:prstGeom prst="rect">
            <a:avLst/>
          </a:prstGeom>
          <a:noFill/>
        </p:spPr>
        <p:txBody>
          <a:bodyPr wrap="none" rtlCol="0">
            <a:spAutoFit/>
          </a:bodyPr>
          <a:lstStyle/>
          <a:p>
            <a:pPr algn="ctr"/>
            <a:r>
              <a:rPr lang="en-US" sz="2800" dirty="0"/>
              <a:t>Output</a:t>
            </a:r>
          </a:p>
        </p:txBody>
      </p:sp>
      <p:pic>
        <p:nvPicPr>
          <p:cNvPr id="10242" name="Picture 2">
            <a:extLst>
              <a:ext uri="{FF2B5EF4-FFF2-40B4-BE49-F238E27FC236}">
                <a16:creationId xmlns:a16="http://schemas.microsoft.com/office/drawing/2014/main" id="{F1A40AF2-C46E-4A6D-DDB6-EA1F572DED07}"/>
              </a:ext>
            </a:extLst>
          </p:cNvPr>
          <p:cNvPicPr>
            <a:picLocks noChangeAspect="1" noChangeArrowheads="1"/>
          </p:cNvPicPr>
          <p:nvPr/>
        </p:nvPicPr>
        <p:blipFill>
          <a:blip r:embed="rId3"/>
          <a:srcRect/>
          <a:stretch/>
        </p:blipFill>
        <p:spPr bwMode="auto">
          <a:xfrm>
            <a:off x="4566063" y="3210047"/>
            <a:ext cx="3095732" cy="30957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75E612F-B6E3-4A78-EE0A-CBEF15B43358}"/>
              </a:ext>
            </a:extLst>
          </p:cNvPr>
          <p:cNvPicPr>
            <a:picLocks noChangeAspect="1" noChangeArrowheads="1"/>
          </p:cNvPicPr>
          <p:nvPr/>
        </p:nvPicPr>
        <p:blipFill>
          <a:blip r:embed="rId4"/>
          <a:srcRect/>
          <a:stretch/>
        </p:blipFill>
        <p:spPr bwMode="auto">
          <a:xfrm>
            <a:off x="8314499" y="3210047"/>
            <a:ext cx="3095732" cy="309573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E79132F2-4DF4-17C2-FBF3-E6C134FE70A2}"/>
              </a:ext>
            </a:extLst>
          </p:cNvPr>
          <p:cNvPicPr>
            <a:picLocks noChangeAspect="1" noChangeArrowheads="1"/>
          </p:cNvPicPr>
          <p:nvPr/>
        </p:nvPicPr>
        <p:blipFill>
          <a:blip r:embed="rId5"/>
          <a:srcRect/>
          <a:stretch/>
        </p:blipFill>
        <p:spPr bwMode="auto">
          <a:xfrm>
            <a:off x="817229" y="3210047"/>
            <a:ext cx="3095733" cy="309573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2E0E206-332F-A369-AB9C-651C949EFDB4}"/>
              </a:ext>
            </a:extLst>
          </p:cNvPr>
          <p:cNvSpPr txBox="1"/>
          <p:nvPr/>
        </p:nvSpPr>
        <p:spPr>
          <a:xfrm>
            <a:off x="8897034" y="6464403"/>
            <a:ext cx="3312895" cy="400110"/>
          </a:xfrm>
          <a:prstGeom prst="rect">
            <a:avLst/>
          </a:prstGeom>
          <a:noFill/>
        </p:spPr>
        <p:txBody>
          <a:bodyPr wrap="none" rtlCol="0">
            <a:spAutoFit/>
          </a:bodyPr>
          <a:lstStyle/>
          <a:p>
            <a:pPr algn="r"/>
            <a:r>
              <a:rPr lang="en-US" sz="2000" dirty="0"/>
              <a:t>[</a:t>
            </a:r>
            <a:r>
              <a:rPr lang="en-US" sz="2000" dirty="0" err="1"/>
              <a:t>Esser</a:t>
            </a:r>
            <a:r>
              <a:rPr lang="en-US" sz="2000" dirty="0"/>
              <a:t> 2022, Stable Diffusion]</a:t>
            </a:r>
          </a:p>
        </p:txBody>
      </p:sp>
    </p:spTree>
    <p:extLst>
      <p:ext uri="{BB962C8B-B14F-4D97-AF65-F5344CB8AC3E}">
        <p14:creationId xmlns:p14="http://schemas.microsoft.com/office/powerpoint/2010/main" val="46936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99B3-D7CB-9D43-C975-84DFB3DC512F}"/>
              </a:ext>
            </a:extLst>
          </p:cNvPr>
          <p:cNvSpPr>
            <a:spLocks noGrp="1"/>
          </p:cNvSpPr>
          <p:nvPr>
            <p:ph type="title"/>
          </p:nvPr>
        </p:nvSpPr>
        <p:spPr/>
        <p:txBody>
          <a:bodyPr/>
          <a:lstStyle/>
          <a:p>
            <a:r>
              <a:rPr lang="en-US" dirty="0"/>
              <a:t>Map of what you will learn</a:t>
            </a:r>
          </a:p>
        </p:txBody>
      </p:sp>
      <p:sp>
        <p:nvSpPr>
          <p:cNvPr id="9" name="Rectangle 8">
            <a:extLst>
              <a:ext uri="{FF2B5EF4-FFF2-40B4-BE49-F238E27FC236}">
                <a16:creationId xmlns:a16="http://schemas.microsoft.com/office/drawing/2014/main" id="{9FD22D5B-098C-2A17-374B-C2B352E04F77}"/>
              </a:ext>
            </a:extLst>
          </p:cNvPr>
          <p:cNvSpPr/>
          <p:nvPr/>
        </p:nvSpPr>
        <p:spPr>
          <a:xfrm>
            <a:off x="5434458"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Image synthesis</a:t>
            </a:r>
          </a:p>
        </p:txBody>
      </p:sp>
      <p:sp>
        <p:nvSpPr>
          <p:cNvPr id="10" name="Rectangle 9">
            <a:extLst>
              <a:ext uri="{FF2B5EF4-FFF2-40B4-BE49-F238E27FC236}">
                <a16:creationId xmlns:a16="http://schemas.microsoft.com/office/drawing/2014/main" id="{D49533DD-4C70-F686-929E-AED90FCBD12D}"/>
              </a:ext>
            </a:extLst>
          </p:cNvPr>
          <p:cNvSpPr/>
          <p:nvPr/>
        </p:nvSpPr>
        <p:spPr>
          <a:xfrm>
            <a:off x="6945387"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Language modeling</a:t>
            </a:r>
          </a:p>
        </p:txBody>
      </p:sp>
      <p:sp>
        <p:nvSpPr>
          <p:cNvPr id="11" name="Rectangle 10">
            <a:extLst>
              <a:ext uri="{FF2B5EF4-FFF2-40B4-BE49-F238E27FC236}">
                <a16:creationId xmlns:a16="http://schemas.microsoft.com/office/drawing/2014/main" id="{A3D4796A-F161-010B-4DF4-666F4B5E4274}"/>
              </a:ext>
            </a:extLst>
          </p:cNvPr>
          <p:cNvSpPr/>
          <p:nvPr/>
        </p:nvSpPr>
        <p:spPr>
          <a:xfrm>
            <a:off x="3717635"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to Train a Deep Net</a:t>
            </a:r>
          </a:p>
        </p:txBody>
      </p:sp>
      <p:sp>
        <p:nvSpPr>
          <p:cNvPr id="13" name="TextBox 12">
            <a:extLst>
              <a:ext uri="{FF2B5EF4-FFF2-40B4-BE49-F238E27FC236}">
                <a16:creationId xmlns:a16="http://schemas.microsoft.com/office/drawing/2014/main" id="{0E4588DF-8163-004D-1C8E-C7A7794EFB3E}"/>
              </a:ext>
            </a:extLst>
          </p:cNvPr>
          <p:cNvSpPr txBox="1"/>
          <p:nvPr/>
        </p:nvSpPr>
        <p:spPr>
          <a:xfrm>
            <a:off x="3664486" y="1636655"/>
            <a:ext cx="1736351" cy="830997"/>
          </a:xfrm>
          <a:prstGeom prst="rect">
            <a:avLst/>
          </a:prstGeom>
          <a:noFill/>
        </p:spPr>
        <p:txBody>
          <a:bodyPr wrap="square">
            <a:spAutoFit/>
          </a:bodyPr>
          <a:lstStyle/>
          <a:p>
            <a:pPr algn="ctr"/>
            <a:r>
              <a:rPr lang="en-US" sz="2400" dirty="0"/>
              <a:t>Supervised</a:t>
            </a:r>
            <a:br>
              <a:rPr lang="en-US" sz="2400" dirty="0"/>
            </a:br>
            <a:r>
              <a:rPr lang="en-US" sz="2400" dirty="0"/>
              <a:t>Models</a:t>
            </a:r>
            <a:endParaRPr lang="en-US" sz="2400" dirty="0">
              <a:solidFill>
                <a:schemeClr val="tx1"/>
              </a:solidFill>
            </a:endParaRPr>
          </a:p>
        </p:txBody>
      </p:sp>
      <p:sp>
        <p:nvSpPr>
          <p:cNvPr id="14" name="Rectangle 13">
            <a:extLst>
              <a:ext uri="{FF2B5EF4-FFF2-40B4-BE49-F238E27FC236}">
                <a16:creationId xmlns:a16="http://schemas.microsoft.com/office/drawing/2014/main" id="{C733A28A-28F4-C4DE-528D-13393EBE0231}"/>
              </a:ext>
            </a:extLst>
          </p:cNvPr>
          <p:cNvSpPr/>
          <p:nvPr/>
        </p:nvSpPr>
        <p:spPr>
          <a:xfrm>
            <a:off x="1965593"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to use </a:t>
            </a:r>
            <a:r>
              <a:rPr lang="en-US" sz="2400" dirty="0" err="1">
                <a:solidFill>
                  <a:schemeClr val="tx1"/>
                </a:solidFill>
              </a:rPr>
              <a:t>Pytorch</a:t>
            </a:r>
            <a:endParaRPr lang="en-US" sz="2400" dirty="0">
              <a:solidFill>
                <a:schemeClr val="tx1"/>
              </a:solidFill>
            </a:endParaRPr>
          </a:p>
        </p:txBody>
      </p:sp>
      <p:sp>
        <p:nvSpPr>
          <p:cNvPr id="15" name="Rectangle 14">
            <a:extLst>
              <a:ext uri="{FF2B5EF4-FFF2-40B4-BE49-F238E27FC236}">
                <a16:creationId xmlns:a16="http://schemas.microsoft.com/office/drawing/2014/main" id="{838358D4-4A4A-6997-049C-A6592B58C30C}"/>
              </a:ext>
            </a:extLst>
          </p:cNvPr>
          <p:cNvSpPr/>
          <p:nvPr/>
        </p:nvSpPr>
        <p:spPr>
          <a:xfrm>
            <a:off x="8704070" y="2470259"/>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Deep Net Recent Topics</a:t>
            </a:r>
          </a:p>
        </p:txBody>
      </p:sp>
      <p:sp>
        <p:nvSpPr>
          <p:cNvPr id="16" name="Rectangle 15">
            <a:extLst>
              <a:ext uri="{FF2B5EF4-FFF2-40B4-BE49-F238E27FC236}">
                <a16:creationId xmlns:a16="http://schemas.microsoft.com/office/drawing/2014/main" id="{451193BE-8801-CBA4-98E3-5E5A005C90C8}"/>
              </a:ext>
            </a:extLst>
          </p:cNvPr>
          <p:cNvSpPr/>
          <p:nvPr/>
        </p:nvSpPr>
        <p:spPr>
          <a:xfrm>
            <a:off x="10456109"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Your Research Interest</a:t>
            </a:r>
          </a:p>
        </p:txBody>
      </p:sp>
      <p:sp>
        <p:nvSpPr>
          <p:cNvPr id="17" name="TextBox 16">
            <a:extLst>
              <a:ext uri="{FF2B5EF4-FFF2-40B4-BE49-F238E27FC236}">
                <a16:creationId xmlns:a16="http://schemas.microsoft.com/office/drawing/2014/main" id="{14B33E66-0115-744C-DAE0-35C29D8E30FD}"/>
              </a:ext>
            </a:extLst>
          </p:cNvPr>
          <p:cNvSpPr txBox="1"/>
          <p:nvPr/>
        </p:nvSpPr>
        <p:spPr>
          <a:xfrm>
            <a:off x="2307040" y="4182850"/>
            <a:ext cx="828037" cy="469669"/>
          </a:xfrm>
          <a:prstGeom prst="rect">
            <a:avLst/>
          </a:prstGeom>
          <a:noFill/>
        </p:spPr>
        <p:txBody>
          <a:bodyPr wrap="square" rtlCol="0">
            <a:spAutoFit/>
          </a:bodyPr>
          <a:lstStyle/>
          <a:p>
            <a:r>
              <a:rPr lang="en-US" sz="2400" dirty="0"/>
              <a:t>HW1</a:t>
            </a:r>
          </a:p>
        </p:txBody>
      </p:sp>
      <p:sp>
        <p:nvSpPr>
          <p:cNvPr id="18" name="TextBox 17">
            <a:extLst>
              <a:ext uri="{FF2B5EF4-FFF2-40B4-BE49-F238E27FC236}">
                <a16:creationId xmlns:a16="http://schemas.microsoft.com/office/drawing/2014/main" id="{8B507118-6DE8-E2A3-69F9-483257BBF2A5}"/>
              </a:ext>
            </a:extLst>
          </p:cNvPr>
          <p:cNvSpPr txBox="1"/>
          <p:nvPr/>
        </p:nvSpPr>
        <p:spPr>
          <a:xfrm>
            <a:off x="4059079" y="4182850"/>
            <a:ext cx="828037" cy="469669"/>
          </a:xfrm>
          <a:prstGeom prst="rect">
            <a:avLst/>
          </a:prstGeom>
          <a:noFill/>
        </p:spPr>
        <p:txBody>
          <a:bodyPr wrap="square" rtlCol="0">
            <a:spAutoFit/>
          </a:bodyPr>
          <a:lstStyle/>
          <a:p>
            <a:r>
              <a:rPr lang="en-US" sz="2400" dirty="0"/>
              <a:t>HW2</a:t>
            </a:r>
          </a:p>
        </p:txBody>
      </p:sp>
      <p:sp>
        <p:nvSpPr>
          <p:cNvPr id="19" name="TextBox 18">
            <a:extLst>
              <a:ext uri="{FF2B5EF4-FFF2-40B4-BE49-F238E27FC236}">
                <a16:creationId xmlns:a16="http://schemas.microsoft.com/office/drawing/2014/main" id="{F4ADC8C4-0A99-D099-0545-B162630A437A}"/>
              </a:ext>
            </a:extLst>
          </p:cNvPr>
          <p:cNvSpPr txBox="1"/>
          <p:nvPr/>
        </p:nvSpPr>
        <p:spPr>
          <a:xfrm>
            <a:off x="5775904" y="4201803"/>
            <a:ext cx="828037" cy="469669"/>
          </a:xfrm>
          <a:prstGeom prst="rect">
            <a:avLst/>
          </a:prstGeom>
          <a:noFill/>
        </p:spPr>
        <p:txBody>
          <a:bodyPr wrap="square" rtlCol="0">
            <a:spAutoFit/>
          </a:bodyPr>
          <a:lstStyle/>
          <a:p>
            <a:r>
              <a:rPr lang="en-US" sz="2400" dirty="0"/>
              <a:t>HW3</a:t>
            </a:r>
          </a:p>
        </p:txBody>
      </p:sp>
      <p:sp>
        <p:nvSpPr>
          <p:cNvPr id="20" name="TextBox 19">
            <a:extLst>
              <a:ext uri="{FF2B5EF4-FFF2-40B4-BE49-F238E27FC236}">
                <a16:creationId xmlns:a16="http://schemas.microsoft.com/office/drawing/2014/main" id="{B2267276-443D-B52C-A960-352742863F62}"/>
              </a:ext>
            </a:extLst>
          </p:cNvPr>
          <p:cNvSpPr txBox="1"/>
          <p:nvPr/>
        </p:nvSpPr>
        <p:spPr>
          <a:xfrm>
            <a:off x="7758905" y="4201803"/>
            <a:ext cx="828037" cy="469669"/>
          </a:xfrm>
          <a:prstGeom prst="rect">
            <a:avLst/>
          </a:prstGeom>
          <a:noFill/>
        </p:spPr>
        <p:txBody>
          <a:bodyPr wrap="square" rtlCol="0">
            <a:spAutoFit/>
          </a:bodyPr>
          <a:lstStyle/>
          <a:p>
            <a:r>
              <a:rPr lang="en-US" sz="2400" dirty="0"/>
              <a:t>HW4</a:t>
            </a:r>
          </a:p>
        </p:txBody>
      </p:sp>
      <p:sp>
        <p:nvSpPr>
          <p:cNvPr id="22" name="TextBox 21">
            <a:extLst>
              <a:ext uri="{FF2B5EF4-FFF2-40B4-BE49-F238E27FC236}">
                <a16:creationId xmlns:a16="http://schemas.microsoft.com/office/drawing/2014/main" id="{367AA135-DB1E-F461-3643-C5C797B694FC}"/>
              </a:ext>
            </a:extLst>
          </p:cNvPr>
          <p:cNvSpPr txBox="1"/>
          <p:nvPr/>
        </p:nvSpPr>
        <p:spPr>
          <a:xfrm>
            <a:off x="10673533" y="4106067"/>
            <a:ext cx="1076082" cy="830997"/>
          </a:xfrm>
          <a:prstGeom prst="rect">
            <a:avLst/>
          </a:prstGeom>
          <a:noFill/>
        </p:spPr>
        <p:txBody>
          <a:bodyPr wrap="square" rtlCol="0">
            <a:spAutoFit/>
          </a:bodyPr>
          <a:lstStyle/>
          <a:p>
            <a:pPr algn="ctr"/>
            <a:r>
              <a:rPr lang="en-US" sz="2400" dirty="0"/>
              <a:t>Final</a:t>
            </a:r>
            <a:br>
              <a:rPr lang="en-US" sz="2400" dirty="0"/>
            </a:br>
            <a:r>
              <a:rPr lang="en-US" sz="2400" dirty="0"/>
              <a:t>Project</a:t>
            </a:r>
          </a:p>
        </p:txBody>
      </p:sp>
      <p:sp>
        <p:nvSpPr>
          <p:cNvPr id="23" name="TextBox 22">
            <a:extLst>
              <a:ext uri="{FF2B5EF4-FFF2-40B4-BE49-F238E27FC236}">
                <a16:creationId xmlns:a16="http://schemas.microsoft.com/office/drawing/2014/main" id="{954A6C92-3F8B-F433-186B-4213EC14D5CD}"/>
              </a:ext>
            </a:extLst>
          </p:cNvPr>
          <p:cNvSpPr txBox="1"/>
          <p:nvPr/>
        </p:nvSpPr>
        <p:spPr>
          <a:xfrm>
            <a:off x="3135077" y="5144185"/>
            <a:ext cx="1285557" cy="469669"/>
          </a:xfrm>
          <a:prstGeom prst="rect">
            <a:avLst/>
          </a:prstGeom>
          <a:noFill/>
        </p:spPr>
        <p:txBody>
          <a:bodyPr wrap="square" rtlCol="0">
            <a:spAutoFit/>
          </a:bodyPr>
          <a:lstStyle/>
          <a:p>
            <a:pPr algn="ctr"/>
            <a:r>
              <a:rPr lang="en-US" sz="2400" dirty="0"/>
              <a:t>Midterm</a:t>
            </a:r>
          </a:p>
        </p:txBody>
      </p:sp>
      <p:sp>
        <p:nvSpPr>
          <p:cNvPr id="24" name="Right Brace 23">
            <a:extLst>
              <a:ext uri="{FF2B5EF4-FFF2-40B4-BE49-F238E27FC236}">
                <a16:creationId xmlns:a16="http://schemas.microsoft.com/office/drawing/2014/main" id="{025A1864-C350-0436-B670-5C97F94CF33F}"/>
              </a:ext>
            </a:extLst>
          </p:cNvPr>
          <p:cNvSpPr/>
          <p:nvPr/>
        </p:nvSpPr>
        <p:spPr>
          <a:xfrm rot="5400000">
            <a:off x="3558116" y="1208070"/>
            <a:ext cx="526906" cy="722931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5731DD5A-9C66-6E4B-A03A-80A69806081C}"/>
              </a:ext>
            </a:extLst>
          </p:cNvPr>
          <p:cNvSpPr/>
          <p:nvPr/>
        </p:nvSpPr>
        <p:spPr>
          <a:xfrm>
            <a:off x="206913"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Deep Net History</a:t>
            </a:r>
          </a:p>
        </p:txBody>
      </p:sp>
      <p:sp>
        <p:nvSpPr>
          <p:cNvPr id="3" name="TextBox 2">
            <a:extLst>
              <a:ext uri="{FF2B5EF4-FFF2-40B4-BE49-F238E27FC236}">
                <a16:creationId xmlns:a16="http://schemas.microsoft.com/office/drawing/2014/main" id="{FB556668-8923-911C-0F06-5181E8067D3A}"/>
              </a:ext>
            </a:extLst>
          </p:cNvPr>
          <p:cNvSpPr txBox="1"/>
          <p:nvPr/>
        </p:nvSpPr>
        <p:spPr>
          <a:xfrm>
            <a:off x="5949876" y="1636654"/>
            <a:ext cx="1964130" cy="830997"/>
          </a:xfrm>
          <a:prstGeom prst="rect">
            <a:avLst/>
          </a:prstGeom>
          <a:noFill/>
        </p:spPr>
        <p:txBody>
          <a:bodyPr wrap="square">
            <a:spAutoFit/>
          </a:bodyPr>
          <a:lstStyle/>
          <a:p>
            <a:pPr algn="ctr"/>
            <a:r>
              <a:rPr lang="en-US" sz="2400" dirty="0"/>
              <a:t>Unsupervised</a:t>
            </a:r>
            <a:br>
              <a:rPr lang="en-US" sz="2400" dirty="0"/>
            </a:br>
            <a:r>
              <a:rPr lang="en-US" sz="2400" dirty="0"/>
              <a:t>Models</a:t>
            </a:r>
            <a:endParaRPr lang="en-US" sz="2400" dirty="0">
              <a:solidFill>
                <a:schemeClr val="tx1"/>
              </a:solidFill>
            </a:endParaRPr>
          </a:p>
        </p:txBody>
      </p:sp>
    </p:spTree>
    <p:extLst>
      <p:ext uri="{BB962C8B-B14F-4D97-AF65-F5344CB8AC3E}">
        <p14:creationId xmlns:p14="http://schemas.microsoft.com/office/powerpoint/2010/main" val="2807967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0395-9DC7-B0E5-4070-94534D4F968F}"/>
              </a:ext>
            </a:extLst>
          </p:cNvPr>
          <p:cNvSpPr>
            <a:spLocks noGrp="1"/>
          </p:cNvSpPr>
          <p:nvPr>
            <p:ph type="title"/>
          </p:nvPr>
        </p:nvSpPr>
        <p:spPr>
          <a:xfrm>
            <a:off x="17929" y="18256"/>
            <a:ext cx="12192000" cy="624682"/>
          </a:xfrm>
        </p:spPr>
        <p:txBody>
          <a:bodyPr>
            <a:normAutofit fontScale="90000"/>
          </a:bodyPr>
          <a:lstStyle/>
          <a:p>
            <a:r>
              <a:rPr lang="en-US" dirty="0"/>
              <a:t>List of things to know after this course</a:t>
            </a:r>
          </a:p>
        </p:txBody>
      </p:sp>
      <p:graphicFrame>
        <p:nvGraphicFramePr>
          <p:cNvPr id="6" name="Table 6">
            <a:extLst>
              <a:ext uri="{FF2B5EF4-FFF2-40B4-BE49-F238E27FC236}">
                <a16:creationId xmlns:a16="http://schemas.microsoft.com/office/drawing/2014/main" id="{C01E6981-C40F-A228-1521-3584B747C80C}"/>
              </a:ext>
            </a:extLst>
          </p:cNvPr>
          <p:cNvGraphicFramePr>
            <a:graphicFrameLocks noGrp="1"/>
          </p:cNvGraphicFramePr>
          <p:nvPr>
            <p:extLst>
              <p:ext uri="{D42A27DB-BD31-4B8C-83A1-F6EECF244321}">
                <p14:modId xmlns:p14="http://schemas.microsoft.com/office/powerpoint/2010/main" val="1783862434"/>
              </p:ext>
            </p:extLst>
          </p:nvPr>
        </p:nvGraphicFramePr>
        <p:xfrm>
          <a:off x="146842" y="655320"/>
          <a:ext cx="11612564" cy="6202680"/>
        </p:xfrm>
        <a:graphic>
          <a:graphicData uri="http://schemas.openxmlformats.org/drawingml/2006/table">
            <a:tbl>
              <a:tblPr firstRow="1" bandRow="1">
                <a:tableStyleId>{5C22544A-7EE6-4342-B048-85BDC9FD1C3A}</a:tableStyleId>
              </a:tblPr>
              <a:tblGrid>
                <a:gridCol w="5806282">
                  <a:extLst>
                    <a:ext uri="{9D8B030D-6E8A-4147-A177-3AD203B41FA5}">
                      <a16:colId xmlns:a16="http://schemas.microsoft.com/office/drawing/2014/main" val="297458575"/>
                    </a:ext>
                  </a:extLst>
                </a:gridCol>
                <a:gridCol w="5806282">
                  <a:extLst>
                    <a:ext uri="{9D8B030D-6E8A-4147-A177-3AD203B41FA5}">
                      <a16:colId xmlns:a16="http://schemas.microsoft.com/office/drawing/2014/main" val="2669418123"/>
                    </a:ext>
                  </a:extLst>
                </a:gridCol>
              </a:tblGrid>
              <a:tr h="6196806">
                <a:tc>
                  <a:txBody>
                    <a:bodyPr/>
                    <a:lstStyle/>
                    <a:p>
                      <a:pPr rtl="0"/>
                      <a:r>
                        <a:rPr lang="en-US" sz="1100" b="0" i="0" u="none" strike="noStrike" kern="1200" dirty="0">
                          <a:solidFill>
                            <a:schemeClr val="tx1"/>
                          </a:solidFill>
                          <a:effectLst/>
                          <a:latin typeface="+mn-lt"/>
                          <a:ea typeface="+mn-ea"/>
                          <a:cs typeface="+mn-cs"/>
                        </a:rPr>
                        <a:t>Starred items * might be on the midterm</a:t>
                      </a:r>
                    </a:p>
                    <a:p>
                      <a:pPr rtl="0"/>
                      <a:endParaRPr lang="en-US" sz="1100" b="1" i="0" u="none" strike="noStrike" kern="1200" dirty="0">
                        <a:solidFill>
                          <a:schemeClr val="tx1"/>
                        </a:solidFill>
                        <a:effectLst/>
                        <a:latin typeface="+mn-lt"/>
                        <a:ea typeface="+mn-ea"/>
                        <a:cs typeface="+mn-cs"/>
                      </a:endParaRPr>
                    </a:p>
                    <a:p>
                      <a:pPr rtl="0"/>
                      <a:r>
                        <a:rPr lang="en-US" sz="1100" b="1" i="0" u="none" strike="noStrike" kern="1200" dirty="0">
                          <a:solidFill>
                            <a:schemeClr val="tx1"/>
                          </a:solidFill>
                          <a:effectLst/>
                          <a:latin typeface="+mn-lt"/>
                          <a:ea typeface="+mn-ea"/>
                          <a:cs typeface="+mn-cs"/>
                        </a:rPr>
                        <a:t>The historical and intellectual evolution of deep network methods:</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McCulloch-Pitts' Networks vs Turing’s Machines*</a:t>
                      </a:r>
                    </a:p>
                    <a:p>
                      <a:pPr rtl="0" fontAlgn="base"/>
                      <a:r>
                        <a:rPr lang="en-US" sz="1100" b="0" i="0" u="none" strike="noStrike" kern="1200" dirty="0">
                          <a:solidFill>
                            <a:schemeClr val="tx1"/>
                          </a:solidFill>
                          <a:effectLst/>
                          <a:latin typeface="+mn-lt"/>
                          <a:ea typeface="+mn-ea"/>
                          <a:cs typeface="+mn-cs"/>
                        </a:rPr>
                        <a:t>Rosenblatt’s Perceptron Learning vs Minsky’s Perceptron Limitations*</a:t>
                      </a:r>
                    </a:p>
                    <a:p>
                      <a:pPr rtl="0" fontAlgn="base"/>
                      <a:r>
                        <a:rPr lang="en-US" sz="1100" b="0" i="0" u="none" strike="noStrike" kern="1200" dirty="0">
                          <a:solidFill>
                            <a:schemeClr val="tx1"/>
                          </a:solidFill>
                          <a:effectLst/>
                          <a:latin typeface="+mn-lt"/>
                          <a:ea typeface="+mn-ea"/>
                          <a:cs typeface="+mn-cs"/>
                        </a:rPr>
                        <a:t>From Leibniz’ Chain Rule to </a:t>
                      </a:r>
                      <a:r>
                        <a:rPr lang="en-US" sz="1100" b="0" i="0" u="none" strike="noStrike" kern="1200" dirty="0" err="1">
                          <a:solidFill>
                            <a:schemeClr val="tx1"/>
                          </a:solidFill>
                          <a:effectLst/>
                          <a:latin typeface="+mn-lt"/>
                          <a:ea typeface="+mn-ea"/>
                          <a:cs typeface="+mn-cs"/>
                        </a:rPr>
                        <a:t>Rumelhart</a:t>
                      </a:r>
                      <a:r>
                        <a:rPr lang="en-US" sz="1100" b="0" i="0" u="none" strike="noStrike" kern="1200" dirty="0">
                          <a:solidFill>
                            <a:schemeClr val="tx1"/>
                          </a:solidFill>
                          <a:effectLst/>
                          <a:latin typeface="+mn-lt"/>
                          <a:ea typeface="+mn-ea"/>
                          <a:cs typeface="+mn-cs"/>
                        </a:rPr>
                        <a:t>-Hinton’s Backpropagation*</a:t>
                      </a:r>
                    </a:p>
                    <a:p>
                      <a:pPr rtl="0" fontAlgn="base"/>
                      <a:r>
                        <a:rPr lang="en-US" sz="1100" b="0" i="0" u="none" strike="noStrike" kern="1200" dirty="0" err="1">
                          <a:solidFill>
                            <a:schemeClr val="tx1"/>
                          </a:solidFill>
                          <a:effectLst/>
                          <a:latin typeface="+mn-lt"/>
                          <a:ea typeface="+mn-ea"/>
                          <a:cs typeface="+mn-cs"/>
                        </a:rPr>
                        <a:t>Lettvin’s</a:t>
                      </a:r>
                      <a:r>
                        <a:rPr lang="en-US" sz="1100" b="0" i="0" u="none" strike="noStrike" kern="1200" dirty="0">
                          <a:solidFill>
                            <a:schemeClr val="tx1"/>
                          </a:solidFill>
                          <a:effectLst/>
                          <a:latin typeface="+mn-lt"/>
                          <a:ea typeface="+mn-ea"/>
                          <a:cs typeface="+mn-cs"/>
                        </a:rPr>
                        <a:t> Grandmother Neuron idea vs Hinton’s Parallel Distributed Processing Model*</a:t>
                      </a:r>
                    </a:p>
                    <a:p>
                      <a:pPr rtl="0" fontAlgn="base"/>
                      <a:r>
                        <a:rPr lang="en-US" sz="1100" b="0" i="0" u="none" strike="noStrike" kern="1200" dirty="0">
                          <a:solidFill>
                            <a:schemeClr val="tx1"/>
                          </a:solidFill>
                          <a:effectLst/>
                          <a:latin typeface="+mn-lt"/>
                          <a:ea typeface="+mn-ea"/>
                          <a:cs typeface="+mn-cs"/>
                        </a:rPr>
                        <a:t>Hinton-</a:t>
                      </a:r>
                      <a:r>
                        <a:rPr lang="en-US" sz="1100" b="0" i="0" u="none" strike="noStrike" kern="1200" dirty="0" err="1">
                          <a:solidFill>
                            <a:schemeClr val="tx1"/>
                          </a:solidFill>
                          <a:effectLst/>
                          <a:latin typeface="+mn-lt"/>
                          <a:ea typeface="+mn-ea"/>
                          <a:cs typeface="+mn-cs"/>
                        </a:rPr>
                        <a:t>Salakhutdinov’s</a:t>
                      </a:r>
                      <a:r>
                        <a:rPr lang="en-US" sz="1100" b="0" i="0" u="none" strike="noStrike" kern="1200" dirty="0">
                          <a:solidFill>
                            <a:schemeClr val="tx1"/>
                          </a:solidFill>
                          <a:effectLst/>
                          <a:latin typeface="+mn-lt"/>
                          <a:ea typeface="+mn-ea"/>
                          <a:cs typeface="+mn-cs"/>
                        </a:rPr>
                        <a:t> </a:t>
                      </a:r>
                      <a:r>
                        <a:rPr lang="en-US" sz="1100" b="0" i="0" u="none" strike="noStrike" kern="1200" dirty="0" err="1">
                          <a:solidFill>
                            <a:schemeClr val="tx1"/>
                          </a:solidFill>
                          <a:effectLst/>
                          <a:latin typeface="+mn-lt"/>
                          <a:ea typeface="+mn-ea"/>
                          <a:cs typeface="+mn-cs"/>
                        </a:rPr>
                        <a:t>Layerwise</a:t>
                      </a:r>
                      <a:r>
                        <a:rPr lang="en-US" sz="1100" b="0" i="0" u="none" strike="noStrike" kern="1200" dirty="0">
                          <a:solidFill>
                            <a:schemeClr val="tx1"/>
                          </a:solidFill>
                          <a:effectLst/>
                          <a:latin typeface="+mn-lt"/>
                          <a:ea typeface="+mn-ea"/>
                          <a:cs typeface="+mn-cs"/>
                        </a:rPr>
                        <a:t> Pretraining vs </a:t>
                      </a:r>
                      <a:r>
                        <a:rPr lang="en-US" sz="1100" b="0" i="0" u="none" strike="noStrike" kern="1200" dirty="0" err="1">
                          <a:solidFill>
                            <a:schemeClr val="tx1"/>
                          </a:solidFill>
                          <a:effectLst/>
                          <a:latin typeface="+mn-lt"/>
                          <a:ea typeface="+mn-ea"/>
                          <a:cs typeface="+mn-cs"/>
                        </a:rPr>
                        <a:t>Glorot-Bengio’s</a:t>
                      </a:r>
                      <a:r>
                        <a:rPr lang="en-US" sz="1100" b="0" i="0" u="none" strike="noStrike" kern="1200" dirty="0">
                          <a:solidFill>
                            <a:schemeClr val="tx1"/>
                          </a:solidFill>
                          <a:effectLst/>
                          <a:latin typeface="+mn-lt"/>
                          <a:ea typeface="+mn-ea"/>
                          <a:cs typeface="+mn-cs"/>
                        </a:rPr>
                        <a:t> End-to-End Training*</a:t>
                      </a:r>
                    </a:p>
                    <a:p>
                      <a:pPr rtl="0" fontAlgn="base"/>
                      <a:r>
                        <a:rPr lang="en-US" sz="1100" b="0" i="0" u="none" strike="noStrike" kern="1200" dirty="0">
                          <a:solidFill>
                            <a:schemeClr val="tx1"/>
                          </a:solidFill>
                          <a:effectLst/>
                          <a:latin typeface="+mn-lt"/>
                          <a:ea typeface="+mn-ea"/>
                          <a:cs typeface="+mn-cs"/>
                        </a:rPr>
                        <a:t>From </a:t>
                      </a:r>
                      <a:r>
                        <a:rPr lang="en-US" sz="1100" b="0" i="0" u="none" strike="noStrike" kern="1200" dirty="0" err="1">
                          <a:solidFill>
                            <a:schemeClr val="tx1"/>
                          </a:solidFill>
                          <a:effectLst/>
                          <a:latin typeface="+mn-lt"/>
                          <a:ea typeface="+mn-ea"/>
                          <a:cs typeface="+mn-cs"/>
                        </a:rPr>
                        <a:t>LeCun’s</a:t>
                      </a:r>
                      <a:r>
                        <a:rPr lang="en-US" sz="1100" b="0" i="0" u="none" strike="noStrike" kern="1200" dirty="0">
                          <a:solidFill>
                            <a:schemeClr val="tx1"/>
                          </a:solidFill>
                          <a:effectLst/>
                          <a:latin typeface="+mn-lt"/>
                          <a:ea typeface="+mn-ea"/>
                          <a:cs typeface="+mn-cs"/>
                        </a:rPr>
                        <a:t> </a:t>
                      </a:r>
                      <a:r>
                        <a:rPr lang="en-US" sz="1100" b="0" i="0" u="none" strike="noStrike" kern="1200" dirty="0" err="1">
                          <a:solidFill>
                            <a:schemeClr val="tx1"/>
                          </a:solidFill>
                          <a:effectLst/>
                          <a:latin typeface="+mn-lt"/>
                          <a:ea typeface="+mn-ea"/>
                          <a:cs typeface="+mn-cs"/>
                        </a:rPr>
                        <a:t>LeNet</a:t>
                      </a:r>
                      <a:r>
                        <a:rPr lang="en-US" sz="1100" b="0" i="0" u="none" strike="noStrike" kern="1200" dirty="0">
                          <a:solidFill>
                            <a:schemeClr val="tx1"/>
                          </a:solidFill>
                          <a:effectLst/>
                          <a:latin typeface="+mn-lt"/>
                          <a:ea typeface="+mn-ea"/>
                          <a:cs typeface="+mn-cs"/>
                        </a:rPr>
                        <a:t> to </a:t>
                      </a:r>
                      <a:r>
                        <a:rPr lang="en-US" sz="1100" b="0" i="0" u="none" strike="noStrike" kern="1200" dirty="0" err="1">
                          <a:solidFill>
                            <a:schemeClr val="tx1"/>
                          </a:solidFill>
                          <a:effectLst/>
                          <a:latin typeface="+mn-lt"/>
                          <a:ea typeface="+mn-ea"/>
                          <a:cs typeface="+mn-cs"/>
                        </a:rPr>
                        <a:t>Krizhevsky’s</a:t>
                      </a:r>
                      <a:r>
                        <a:rPr lang="en-US" sz="1100" b="0" i="0" u="none" strike="noStrike" kern="1200" dirty="0">
                          <a:solidFill>
                            <a:schemeClr val="tx1"/>
                          </a:solidFill>
                          <a:effectLst/>
                          <a:latin typeface="+mn-lt"/>
                          <a:ea typeface="+mn-ea"/>
                          <a:cs typeface="+mn-cs"/>
                        </a:rPr>
                        <a:t> </a:t>
                      </a:r>
                      <a:r>
                        <a:rPr lang="en-US" sz="1100" b="0" i="0" u="none" strike="noStrike" kern="1200" dirty="0" err="1">
                          <a:solidFill>
                            <a:schemeClr val="tx1"/>
                          </a:solidFill>
                          <a:effectLst/>
                          <a:latin typeface="+mn-lt"/>
                          <a:ea typeface="+mn-ea"/>
                          <a:cs typeface="+mn-cs"/>
                        </a:rPr>
                        <a:t>AlexNet</a:t>
                      </a:r>
                      <a:r>
                        <a:rPr lang="en-US" sz="1100" b="0" i="0" u="none" strike="noStrike" kern="1200" dirty="0">
                          <a:solidFill>
                            <a:schemeClr val="tx1"/>
                          </a:solidFill>
                          <a:effectLst/>
                          <a:latin typeface="+mn-lt"/>
                          <a:ea typeface="+mn-ea"/>
                          <a:cs typeface="+mn-cs"/>
                        </a:rPr>
                        <a:t>*</a:t>
                      </a:r>
                    </a:p>
                    <a:p>
                      <a:pPr rtl="0" fontAlgn="base"/>
                      <a:r>
                        <a:rPr lang="en-US" sz="1100" b="0" i="0" u="none" strike="noStrike" kern="1200" dirty="0">
                          <a:solidFill>
                            <a:schemeClr val="tx1"/>
                          </a:solidFill>
                          <a:effectLst/>
                          <a:latin typeface="+mn-lt"/>
                          <a:ea typeface="+mn-ea"/>
                          <a:cs typeface="+mn-cs"/>
                        </a:rPr>
                        <a:t>From Ellman’s Structure in Time to GPT-3 Few-Shot Learning</a:t>
                      </a:r>
                    </a:p>
                    <a:p>
                      <a:pPr rtl="0"/>
                      <a:r>
                        <a:rPr lang="en-US" sz="1100" b="1" i="0" u="none" strike="noStrike" kern="1200" dirty="0">
                          <a:solidFill>
                            <a:schemeClr val="tx1"/>
                          </a:solidFill>
                          <a:effectLst/>
                          <a:latin typeface="+mn-lt"/>
                          <a:ea typeface="+mn-ea"/>
                          <a:cs typeface="+mn-cs"/>
                        </a:rPr>
                        <a:t>How to use deep network tools (</a:t>
                      </a:r>
                      <a:r>
                        <a:rPr lang="en-US" sz="1100" b="1" i="0" u="none" strike="noStrike" kern="1200" dirty="0" err="1">
                          <a:solidFill>
                            <a:schemeClr val="tx1"/>
                          </a:solidFill>
                          <a:effectLst/>
                          <a:latin typeface="+mn-lt"/>
                          <a:ea typeface="+mn-ea"/>
                          <a:cs typeface="+mn-cs"/>
                        </a:rPr>
                        <a:t>pytorch</a:t>
                      </a:r>
                      <a:r>
                        <a:rPr lang="en-US" sz="1100" b="1" i="0" u="none" strike="noStrike" kern="1200" dirty="0">
                          <a:solidFill>
                            <a:schemeClr val="tx1"/>
                          </a:solidFill>
                          <a:effectLst/>
                          <a:latin typeface="+mn-lt"/>
                          <a:ea typeface="+mn-ea"/>
                          <a:cs typeface="+mn-cs"/>
                        </a:rPr>
                        <a:t>)</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GPU tensors*</a:t>
                      </a:r>
                    </a:p>
                    <a:p>
                      <a:pPr rtl="0" fontAlgn="base"/>
                      <a:r>
                        <a:rPr lang="en-US" sz="1100" b="0" i="0" u="none" strike="noStrike" kern="1200" dirty="0" err="1">
                          <a:solidFill>
                            <a:schemeClr val="tx1"/>
                          </a:solidFill>
                          <a:effectLst/>
                          <a:latin typeface="+mn-lt"/>
                          <a:ea typeface="+mn-ea"/>
                          <a:cs typeface="+mn-cs"/>
                        </a:rPr>
                        <a:t>Autograd</a:t>
                      </a:r>
                      <a:r>
                        <a:rPr lang="en-US" sz="1100" b="0" i="0" u="none" strike="noStrike" kern="1200" dirty="0">
                          <a:solidFill>
                            <a:schemeClr val="tx1"/>
                          </a:solidFill>
                          <a:effectLst/>
                          <a:latin typeface="+mn-lt"/>
                          <a:ea typeface="+mn-ea"/>
                          <a:cs typeface="+mn-cs"/>
                        </a:rPr>
                        <a:t> / backpropagation*</a:t>
                      </a:r>
                    </a:p>
                    <a:p>
                      <a:pPr rtl="0" fontAlgn="base"/>
                      <a:r>
                        <a:rPr lang="en-US" sz="1100" b="0" i="0" u="none" strike="noStrike" kern="1200" dirty="0">
                          <a:solidFill>
                            <a:schemeClr val="tx1"/>
                          </a:solidFill>
                          <a:effectLst/>
                          <a:latin typeface="+mn-lt"/>
                          <a:ea typeface="+mn-ea"/>
                          <a:cs typeface="+mn-cs"/>
                        </a:rPr>
                        <a:t>SGD and Adam and other optimizers*</a:t>
                      </a:r>
                    </a:p>
                    <a:p>
                      <a:pPr rtl="0" fontAlgn="base"/>
                      <a:r>
                        <a:rPr lang="en-US" sz="1100" b="0" i="0" u="none" strike="noStrike" kern="1200" dirty="0">
                          <a:solidFill>
                            <a:schemeClr val="tx1"/>
                          </a:solidFill>
                          <a:effectLst/>
                          <a:latin typeface="+mn-lt"/>
                          <a:ea typeface="+mn-ea"/>
                          <a:cs typeface="+mn-cs"/>
                        </a:rPr>
                        <a:t>Network modules*</a:t>
                      </a:r>
                    </a:p>
                    <a:p>
                      <a:pPr rtl="0" fontAlgn="base"/>
                      <a:r>
                        <a:rPr lang="en-US" sz="1100" b="0" i="0" u="none" strike="noStrike" kern="1200" dirty="0">
                          <a:solidFill>
                            <a:schemeClr val="tx1"/>
                          </a:solidFill>
                          <a:effectLst/>
                          <a:latin typeface="+mn-lt"/>
                          <a:ea typeface="+mn-ea"/>
                          <a:cs typeface="+mn-cs"/>
                        </a:rPr>
                        <a:t>Fast data loading*</a:t>
                      </a:r>
                    </a:p>
                    <a:p>
                      <a:pPr rtl="0" fontAlgn="base"/>
                      <a:r>
                        <a:rPr lang="en-US" sz="1100" b="0" i="0" u="none" strike="noStrike" kern="1200" dirty="0">
                          <a:solidFill>
                            <a:schemeClr val="tx1"/>
                          </a:solidFill>
                          <a:effectLst/>
                          <a:latin typeface="+mn-lt"/>
                          <a:ea typeface="+mn-ea"/>
                          <a:cs typeface="+mn-cs"/>
                        </a:rPr>
                        <a:t>Using pretrained models*</a:t>
                      </a:r>
                    </a:p>
                    <a:p>
                      <a:pPr rtl="0"/>
                      <a:r>
                        <a:rPr lang="en-US" sz="1100" b="1" i="0" u="none" strike="noStrike" kern="1200" dirty="0">
                          <a:solidFill>
                            <a:schemeClr val="tx1"/>
                          </a:solidFill>
                          <a:effectLst/>
                          <a:latin typeface="+mn-lt"/>
                          <a:ea typeface="+mn-ea"/>
                          <a:cs typeface="+mn-cs"/>
                        </a:rPr>
                        <a:t>How to train a model deeper than a few layers</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The backpropagation algorithm**</a:t>
                      </a:r>
                    </a:p>
                    <a:p>
                      <a:pPr rtl="0" fontAlgn="base"/>
                      <a:r>
                        <a:rPr lang="en-US" sz="1100" b="0" i="0" u="none" strike="noStrike" kern="1200" dirty="0">
                          <a:solidFill>
                            <a:schemeClr val="tx1"/>
                          </a:solidFill>
                          <a:effectLst/>
                          <a:latin typeface="+mn-lt"/>
                          <a:ea typeface="+mn-ea"/>
                          <a:cs typeface="+mn-cs"/>
                        </a:rPr>
                        <a:t>Vanishing and exploding gradient*</a:t>
                      </a:r>
                    </a:p>
                    <a:p>
                      <a:pPr rtl="0" fontAlgn="base"/>
                      <a:r>
                        <a:rPr lang="en-US" sz="1100" b="0" i="0" u="none" strike="noStrike" kern="1200" dirty="0">
                          <a:solidFill>
                            <a:schemeClr val="tx1"/>
                          </a:solidFill>
                          <a:effectLst/>
                          <a:latin typeface="+mn-lt"/>
                          <a:ea typeface="+mn-ea"/>
                          <a:cs typeface="+mn-cs"/>
                        </a:rPr>
                        <a:t>Xavier or </a:t>
                      </a:r>
                      <a:r>
                        <a:rPr lang="en-US" sz="1100" b="0" i="0" u="none" strike="noStrike" kern="1200" dirty="0" err="1">
                          <a:solidFill>
                            <a:schemeClr val="tx1"/>
                          </a:solidFill>
                          <a:effectLst/>
                          <a:latin typeface="+mn-lt"/>
                          <a:ea typeface="+mn-ea"/>
                          <a:cs typeface="+mn-cs"/>
                        </a:rPr>
                        <a:t>Kaiming</a:t>
                      </a:r>
                      <a:r>
                        <a:rPr lang="en-US" sz="1100" b="0" i="0" u="none" strike="noStrike" kern="1200" dirty="0">
                          <a:solidFill>
                            <a:schemeClr val="tx1"/>
                          </a:solidFill>
                          <a:effectLst/>
                          <a:latin typeface="+mn-lt"/>
                          <a:ea typeface="+mn-ea"/>
                          <a:cs typeface="+mn-cs"/>
                        </a:rPr>
                        <a:t> initialization*</a:t>
                      </a:r>
                    </a:p>
                    <a:p>
                      <a:pPr rtl="0" fontAlgn="base"/>
                      <a:r>
                        <a:rPr lang="en-US" sz="1100" b="0" i="0" u="none" strike="noStrike" kern="1200" dirty="0" err="1">
                          <a:solidFill>
                            <a:schemeClr val="tx1"/>
                          </a:solidFill>
                          <a:effectLst/>
                          <a:latin typeface="+mn-lt"/>
                          <a:ea typeface="+mn-ea"/>
                          <a:cs typeface="+mn-cs"/>
                        </a:rPr>
                        <a:t>ReLU</a:t>
                      </a:r>
                      <a:r>
                        <a:rPr lang="en-US" sz="1100" b="0" i="0" u="none" strike="noStrike" kern="1200" dirty="0">
                          <a:solidFill>
                            <a:schemeClr val="tx1"/>
                          </a:solidFill>
                          <a:effectLst/>
                          <a:latin typeface="+mn-lt"/>
                          <a:ea typeface="+mn-ea"/>
                          <a:cs typeface="+mn-cs"/>
                        </a:rPr>
                        <a:t> vs Sigmoid vs Threshold nonlinearities*</a:t>
                      </a:r>
                    </a:p>
                    <a:p>
                      <a:pPr rtl="0" fontAlgn="base"/>
                      <a:r>
                        <a:rPr lang="en-US" sz="1100" b="0" i="0" u="none" strike="noStrike" kern="1200" dirty="0">
                          <a:solidFill>
                            <a:schemeClr val="tx1"/>
                          </a:solidFill>
                          <a:effectLst/>
                          <a:latin typeface="+mn-lt"/>
                          <a:ea typeface="+mn-ea"/>
                          <a:cs typeface="+mn-cs"/>
                        </a:rPr>
                        <a:t>Residual connections*</a:t>
                      </a:r>
                    </a:p>
                    <a:p>
                      <a:pPr rtl="0" fontAlgn="base"/>
                      <a:r>
                        <a:rPr lang="en-US" sz="1100" b="0" i="0" u="none" strike="noStrike" kern="1200" dirty="0">
                          <a:solidFill>
                            <a:schemeClr val="tx1"/>
                          </a:solidFill>
                          <a:effectLst/>
                          <a:latin typeface="+mn-lt"/>
                          <a:ea typeface="+mn-ea"/>
                          <a:cs typeface="+mn-cs"/>
                        </a:rPr>
                        <a:t>Batch normalization*</a:t>
                      </a:r>
                    </a:p>
                    <a:p>
                      <a:pPr rtl="0"/>
                      <a:r>
                        <a:rPr lang="en-US" sz="1100" b="1" i="0" u="none" strike="noStrike" kern="1200" dirty="0">
                          <a:solidFill>
                            <a:schemeClr val="tx1"/>
                          </a:solidFill>
                          <a:effectLst/>
                          <a:latin typeface="+mn-lt"/>
                          <a:ea typeface="+mn-ea"/>
                          <a:cs typeface="+mn-cs"/>
                        </a:rPr>
                        <a:t>How to improve generalization</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Holdout tests*</a:t>
                      </a:r>
                    </a:p>
                    <a:p>
                      <a:pPr rtl="0" fontAlgn="base"/>
                      <a:r>
                        <a:rPr lang="en-US" sz="1100" b="0" i="0" u="none" strike="noStrike" kern="1200" dirty="0">
                          <a:solidFill>
                            <a:schemeClr val="tx1"/>
                          </a:solidFill>
                          <a:effectLst/>
                          <a:latin typeface="+mn-lt"/>
                          <a:ea typeface="+mn-ea"/>
                          <a:cs typeface="+mn-cs"/>
                        </a:rPr>
                        <a:t>L2 weight decay*, L1 regularization*</a:t>
                      </a:r>
                    </a:p>
                    <a:p>
                      <a:pPr rtl="0" fontAlgn="base"/>
                      <a:r>
                        <a:rPr lang="en-US" sz="1100" b="0" i="0" u="none" strike="noStrike" kern="1200" dirty="0">
                          <a:solidFill>
                            <a:schemeClr val="tx1"/>
                          </a:solidFill>
                          <a:effectLst/>
                          <a:latin typeface="+mn-lt"/>
                          <a:ea typeface="+mn-ea"/>
                          <a:cs typeface="+mn-cs"/>
                        </a:rPr>
                        <a:t>Dropout*</a:t>
                      </a:r>
                    </a:p>
                    <a:p>
                      <a:pPr rtl="0" fontAlgn="base"/>
                      <a:r>
                        <a:rPr lang="en-US" sz="1100" b="0" i="0" u="none" strike="noStrike" kern="1200" dirty="0">
                          <a:solidFill>
                            <a:schemeClr val="tx1"/>
                          </a:solidFill>
                          <a:effectLst/>
                          <a:latin typeface="+mn-lt"/>
                          <a:ea typeface="+mn-ea"/>
                          <a:cs typeface="+mn-cs"/>
                        </a:rPr>
                        <a:t>Early stopping*</a:t>
                      </a:r>
                    </a:p>
                    <a:p>
                      <a:pPr rtl="0" fontAlgn="base"/>
                      <a:r>
                        <a:rPr lang="en-US" sz="1100" b="0" i="0" u="none" strike="noStrike" kern="1200" dirty="0">
                          <a:solidFill>
                            <a:schemeClr val="tx1"/>
                          </a:solidFill>
                          <a:effectLst/>
                          <a:latin typeface="+mn-lt"/>
                          <a:ea typeface="+mn-ea"/>
                          <a:cs typeface="+mn-cs"/>
                        </a:rPr>
                        <a:t>Data augmentation*</a:t>
                      </a:r>
                    </a:p>
                    <a:p>
                      <a:pPr rtl="0" fontAlgn="base"/>
                      <a:r>
                        <a:rPr lang="en-US" sz="1100" b="0" i="0" u="none" strike="noStrike" kern="1200" dirty="0">
                          <a:solidFill>
                            <a:schemeClr val="tx1"/>
                          </a:solidFill>
                          <a:effectLst/>
                          <a:latin typeface="+mn-lt"/>
                          <a:ea typeface="+mn-ea"/>
                          <a:cs typeface="+mn-cs"/>
                        </a:rPr>
                        <a:t>Denoising*</a:t>
                      </a:r>
                    </a:p>
                    <a:p>
                      <a:pPr rtl="0" fontAlgn="base"/>
                      <a:r>
                        <a:rPr lang="en-US" sz="1100" b="0" i="0" u="none" strike="noStrike" kern="1200" dirty="0">
                          <a:solidFill>
                            <a:schemeClr val="tx1"/>
                          </a:solidFill>
                          <a:effectLst/>
                          <a:latin typeface="+mn-lt"/>
                          <a:ea typeface="+mn-ea"/>
                          <a:cs typeface="+mn-cs"/>
                        </a:rPr>
                        <a:t>Weight sharing, invariants and equivariances*</a:t>
                      </a:r>
                    </a:p>
                    <a:p>
                      <a:pPr rtl="0" fontAlgn="base"/>
                      <a:r>
                        <a:rPr lang="en-US" sz="1100" b="0" i="0" u="none" strike="noStrike" kern="1200" dirty="0">
                          <a:solidFill>
                            <a:schemeClr val="tx1"/>
                          </a:solidFill>
                          <a:effectLst/>
                          <a:latin typeface="+mn-lt"/>
                          <a:ea typeface="+mn-ea"/>
                          <a:cs typeface="+mn-cs"/>
                        </a:rPr>
                        <a:t>Double-descent</a:t>
                      </a:r>
                    </a:p>
                    <a:p>
                      <a:pPr rtl="0"/>
                      <a:r>
                        <a:rPr lang="en-US" sz="1100" b="1" i="0" u="none" strike="noStrike" kern="1200" dirty="0">
                          <a:solidFill>
                            <a:schemeClr val="tx1"/>
                          </a:solidFill>
                          <a:effectLst/>
                          <a:latin typeface="+mn-lt"/>
                          <a:ea typeface="+mn-ea"/>
                          <a:cs typeface="+mn-cs"/>
                        </a:rPr>
                        <a:t>Learning to Learn</a:t>
                      </a:r>
                      <a:endParaRPr lang="en-US" sz="1100" b="1" dirty="0">
                        <a:solidFill>
                          <a:schemeClr val="tx1"/>
                        </a:solidFill>
                        <a:effectLst/>
                      </a:endParaRPr>
                    </a:p>
                    <a:p>
                      <a:pPr rtl="0" fontAlgn="base"/>
                      <a:r>
                        <a:rPr lang="en-US" sz="1100" b="0" i="0" u="none" strike="noStrike" kern="1200" dirty="0" err="1">
                          <a:solidFill>
                            <a:schemeClr val="tx1"/>
                          </a:solidFill>
                          <a:effectLst/>
                          <a:latin typeface="+mn-lt"/>
                          <a:ea typeface="+mn-ea"/>
                          <a:cs typeface="+mn-cs"/>
                        </a:rPr>
                        <a:t>Metalearning</a:t>
                      </a:r>
                      <a:endParaRPr lang="en-US" sz="1100" b="0" i="0" u="none" strike="noStrike" kern="1200" dirty="0">
                        <a:solidFill>
                          <a:schemeClr val="tx1"/>
                        </a:solidFill>
                        <a:effectLst/>
                        <a:latin typeface="+mn-lt"/>
                        <a:ea typeface="+mn-ea"/>
                        <a:cs typeface="+mn-cs"/>
                      </a:endParaRPr>
                    </a:p>
                    <a:p>
                      <a:pPr rtl="0" fontAlgn="base"/>
                      <a:r>
                        <a:rPr lang="en-US" sz="1100" b="0" i="0" u="none" strike="noStrike" kern="1200" dirty="0">
                          <a:solidFill>
                            <a:schemeClr val="tx1"/>
                          </a:solidFill>
                          <a:effectLst/>
                          <a:latin typeface="+mn-lt"/>
                          <a:ea typeface="+mn-ea"/>
                          <a:cs typeface="+mn-cs"/>
                        </a:rPr>
                        <a:t>Prompting</a:t>
                      </a:r>
                    </a:p>
                  </a:txBody>
                  <a:tcPr marL="0" marR="0" marT="0" marB="0">
                    <a:noFill/>
                  </a:tcPr>
                </a:tc>
                <a:tc>
                  <a:txBody>
                    <a:bodyPr/>
                    <a:lstStyle/>
                    <a:p>
                      <a:pPr rtl="0"/>
                      <a:r>
                        <a:rPr lang="en-US" sz="1100" b="1" i="0" u="none" strike="noStrike" kern="1200" dirty="0">
                          <a:solidFill>
                            <a:schemeClr val="tx1"/>
                          </a:solidFill>
                          <a:effectLst/>
                          <a:latin typeface="+mn-lt"/>
                          <a:ea typeface="+mn-ea"/>
                          <a:cs typeface="+mn-cs"/>
                        </a:rPr>
                        <a:t>How to design effective objectives</a:t>
                      </a:r>
                      <a:endParaRPr lang="en-US" sz="1100" b="1" dirty="0">
                        <a:solidFill>
                          <a:schemeClr val="tx1"/>
                        </a:solidFill>
                        <a:effectLst/>
                      </a:endParaRPr>
                    </a:p>
                    <a:p>
                      <a:pPr rtl="0" fontAlgn="base"/>
                      <a:r>
                        <a:rPr lang="en-US" sz="1100" b="0" i="0" u="none" strike="noStrike" kern="1200" dirty="0" err="1">
                          <a:solidFill>
                            <a:schemeClr val="tx1"/>
                          </a:solidFill>
                          <a:effectLst/>
                          <a:latin typeface="+mn-lt"/>
                          <a:ea typeface="+mn-ea"/>
                          <a:cs typeface="+mn-cs"/>
                        </a:rPr>
                        <a:t>Softmax</a:t>
                      </a:r>
                      <a:r>
                        <a:rPr lang="en-US" sz="1100" b="0" i="0" u="none" strike="noStrike" kern="1200" dirty="0">
                          <a:solidFill>
                            <a:schemeClr val="tx1"/>
                          </a:solidFill>
                          <a:effectLst/>
                          <a:latin typeface="+mn-lt"/>
                          <a:ea typeface="+mn-ea"/>
                          <a:cs typeface="+mn-cs"/>
                        </a:rPr>
                        <a:t> and classification objectives*</a:t>
                      </a:r>
                    </a:p>
                    <a:p>
                      <a:pPr rtl="0" fontAlgn="base"/>
                      <a:r>
                        <a:rPr lang="en-US" sz="1100" b="0" i="0" u="none" strike="noStrike" kern="1200" dirty="0">
                          <a:solidFill>
                            <a:schemeClr val="tx1"/>
                          </a:solidFill>
                          <a:effectLst/>
                          <a:latin typeface="+mn-lt"/>
                          <a:ea typeface="+mn-ea"/>
                          <a:cs typeface="+mn-cs"/>
                        </a:rPr>
                        <a:t>Cross-Entropy loss, KL divergence, and distribution-matching*</a:t>
                      </a:r>
                    </a:p>
                    <a:p>
                      <a:pPr rtl="0" fontAlgn="base"/>
                      <a:r>
                        <a:rPr lang="en-US" sz="1100" b="0" i="0" u="none" strike="noStrike" kern="1200" dirty="0">
                          <a:solidFill>
                            <a:schemeClr val="tx1"/>
                          </a:solidFill>
                          <a:effectLst/>
                          <a:latin typeface="+mn-lt"/>
                          <a:ea typeface="+mn-ea"/>
                          <a:cs typeface="+mn-cs"/>
                        </a:rPr>
                        <a:t>Autoencoders*, Denoising Autoencoders*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L2 reconstruction loss and L1 median-finding loss*</a:t>
                      </a:r>
                    </a:p>
                    <a:p>
                      <a:pPr rtl="0" fontAlgn="base"/>
                      <a:r>
                        <a:rPr lang="en-US" sz="1100" b="0" i="0" u="none" strike="noStrike" kern="1200" dirty="0">
                          <a:solidFill>
                            <a:schemeClr val="tx1"/>
                          </a:solidFill>
                          <a:effectLst/>
                          <a:latin typeface="+mn-lt"/>
                          <a:ea typeface="+mn-ea"/>
                          <a:cs typeface="+mn-cs"/>
                        </a:rPr>
                        <a:t>Contrastive learning</a:t>
                      </a:r>
                    </a:p>
                    <a:p>
                      <a:pPr rtl="0" fontAlgn="base"/>
                      <a:r>
                        <a:rPr lang="en-US" sz="1100" b="0" i="0" u="none" strike="noStrike" kern="1200" dirty="0">
                          <a:solidFill>
                            <a:schemeClr val="tx1"/>
                          </a:solidFill>
                          <a:effectLst/>
                          <a:latin typeface="+mn-lt"/>
                          <a:ea typeface="+mn-ea"/>
                          <a:cs typeface="+mn-cs"/>
                        </a:rPr>
                        <a:t>Variational Autoencoders</a:t>
                      </a:r>
                    </a:p>
                    <a:p>
                      <a:pPr rtl="0" fontAlgn="base"/>
                      <a:r>
                        <a:rPr lang="en-US" sz="1100" b="0" i="0" u="none" strike="noStrike" kern="1200" dirty="0">
                          <a:solidFill>
                            <a:schemeClr val="tx1"/>
                          </a:solidFill>
                          <a:effectLst/>
                          <a:latin typeface="+mn-lt"/>
                          <a:ea typeface="+mn-ea"/>
                          <a:cs typeface="+mn-cs"/>
                        </a:rPr>
                        <a:t>Diffusion Models</a:t>
                      </a:r>
                    </a:p>
                    <a:p>
                      <a:pPr rtl="0"/>
                      <a:r>
                        <a:rPr lang="en-US" sz="1100" b="1" i="0" u="none" strike="noStrike" kern="1200" dirty="0">
                          <a:solidFill>
                            <a:schemeClr val="tx1"/>
                          </a:solidFill>
                          <a:effectLst/>
                          <a:latin typeface="+mn-lt"/>
                          <a:ea typeface="+mn-ea"/>
                          <a:cs typeface="+mn-cs"/>
                        </a:rPr>
                        <a:t>How to input images</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Convolutional Layers*</a:t>
                      </a:r>
                    </a:p>
                    <a:p>
                      <a:pPr rtl="0" fontAlgn="base"/>
                      <a:r>
                        <a:rPr lang="en-US" sz="1100" b="0" i="0" u="none" strike="noStrike" kern="1200" dirty="0">
                          <a:solidFill>
                            <a:schemeClr val="tx1"/>
                          </a:solidFill>
                          <a:effectLst/>
                          <a:latin typeface="+mn-lt"/>
                          <a:ea typeface="+mn-ea"/>
                          <a:cs typeface="+mn-cs"/>
                        </a:rPr>
                        <a:t>Pooling*</a:t>
                      </a:r>
                    </a:p>
                    <a:p>
                      <a:pPr rtl="0" fontAlgn="base"/>
                      <a:r>
                        <a:rPr lang="en-US" sz="1100" b="0" i="0" u="none" strike="noStrike" kern="1200" dirty="0" err="1">
                          <a:solidFill>
                            <a:schemeClr val="tx1"/>
                          </a:solidFill>
                          <a:effectLst/>
                          <a:latin typeface="+mn-lt"/>
                          <a:ea typeface="+mn-ea"/>
                          <a:cs typeface="+mn-cs"/>
                        </a:rPr>
                        <a:t>AlexNet</a:t>
                      </a:r>
                      <a:r>
                        <a:rPr lang="en-US" sz="1100" b="0" i="0" u="none" strike="noStrike" kern="1200" dirty="0">
                          <a:solidFill>
                            <a:schemeClr val="tx1"/>
                          </a:solidFill>
                          <a:effectLst/>
                          <a:latin typeface="+mn-lt"/>
                          <a:ea typeface="+mn-ea"/>
                          <a:cs typeface="+mn-cs"/>
                        </a:rPr>
                        <a:t>, VGG, and </a:t>
                      </a:r>
                      <a:r>
                        <a:rPr lang="en-US" sz="1100" b="0" i="0" u="none" strike="noStrike" kern="1200" dirty="0" err="1">
                          <a:solidFill>
                            <a:schemeClr val="tx1"/>
                          </a:solidFill>
                          <a:effectLst/>
                          <a:latin typeface="+mn-lt"/>
                          <a:ea typeface="+mn-ea"/>
                          <a:cs typeface="+mn-cs"/>
                        </a:rPr>
                        <a:t>ResNet</a:t>
                      </a:r>
                      <a:r>
                        <a:rPr lang="en-US" sz="1100" b="0" i="0" u="none" strike="noStrike" kern="1200" dirty="0">
                          <a:solidFill>
                            <a:schemeClr val="tx1"/>
                          </a:solidFill>
                          <a:effectLst/>
                          <a:latin typeface="+mn-lt"/>
                          <a:ea typeface="+mn-ea"/>
                          <a:cs typeface="+mn-cs"/>
                        </a:rPr>
                        <a:t>*</a:t>
                      </a:r>
                    </a:p>
                    <a:p>
                      <a:pPr rtl="0"/>
                      <a:r>
                        <a:rPr lang="en-US" sz="1100" b="1" i="0" u="none" strike="noStrike" kern="1200" dirty="0">
                          <a:solidFill>
                            <a:schemeClr val="tx1"/>
                          </a:solidFill>
                          <a:effectLst/>
                          <a:latin typeface="+mn-lt"/>
                          <a:ea typeface="+mn-ea"/>
                          <a:cs typeface="+mn-cs"/>
                        </a:rPr>
                        <a:t>How to output images</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U-Nets*</a:t>
                      </a:r>
                    </a:p>
                    <a:p>
                      <a:pPr rtl="0" fontAlgn="base"/>
                      <a:r>
                        <a:rPr lang="en-US" sz="1100" b="0" i="0" u="none" strike="noStrike" kern="1200" dirty="0">
                          <a:solidFill>
                            <a:schemeClr val="tx1"/>
                          </a:solidFill>
                          <a:effectLst/>
                          <a:latin typeface="+mn-lt"/>
                          <a:ea typeface="+mn-ea"/>
                          <a:cs typeface="+mn-cs"/>
                        </a:rPr>
                        <a:t>Perceptual losses</a:t>
                      </a:r>
                    </a:p>
                    <a:p>
                      <a:pPr rtl="0" fontAlgn="base"/>
                      <a:r>
                        <a:rPr lang="en-US" sz="1100" b="0" i="0" u="none" strike="noStrike" kern="1200" dirty="0">
                          <a:solidFill>
                            <a:schemeClr val="tx1"/>
                          </a:solidFill>
                          <a:effectLst/>
                          <a:latin typeface="+mn-lt"/>
                          <a:ea typeface="+mn-ea"/>
                          <a:cs typeface="+mn-cs"/>
                        </a:rPr>
                        <a:t>Generative Adversarial Networks</a:t>
                      </a:r>
                    </a:p>
                    <a:p>
                      <a:pPr rtl="0"/>
                      <a:r>
                        <a:rPr lang="en-US" sz="1100" b="1" i="0" u="none" strike="noStrike" kern="1200" dirty="0">
                          <a:solidFill>
                            <a:schemeClr val="tx1"/>
                          </a:solidFill>
                          <a:effectLst/>
                          <a:latin typeface="+mn-lt"/>
                          <a:ea typeface="+mn-ea"/>
                          <a:cs typeface="+mn-cs"/>
                        </a:rPr>
                        <a:t>How to understand and visualize a convolutional network</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Adversarial examples</a:t>
                      </a:r>
                    </a:p>
                    <a:p>
                      <a:pPr rtl="0" fontAlgn="base"/>
                      <a:r>
                        <a:rPr lang="en-US" sz="1100" b="0" i="0" u="none" strike="noStrike" kern="1200" dirty="0">
                          <a:solidFill>
                            <a:schemeClr val="tx1"/>
                          </a:solidFill>
                          <a:effectLst/>
                          <a:latin typeface="+mn-lt"/>
                          <a:ea typeface="+mn-ea"/>
                          <a:cs typeface="+mn-cs"/>
                        </a:rPr>
                        <a:t>Gradient visualizations</a:t>
                      </a:r>
                    </a:p>
                    <a:p>
                      <a:pPr rtl="0" fontAlgn="base"/>
                      <a:r>
                        <a:rPr lang="en-US" sz="1100" b="0" i="0" u="none" strike="noStrike" kern="1200" dirty="0">
                          <a:solidFill>
                            <a:schemeClr val="tx1"/>
                          </a:solidFill>
                          <a:effectLst/>
                          <a:latin typeface="+mn-lt"/>
                          <a:ea typeface="+mn-ea"/>
                          <a:cs typeface="+mn-cs"/>
                        </a:rPr>
                        <a:t>Saliency maps</a:t>
                      </a:r>
                    </a:p>
                    <a:p>
                      <a:pPr rtl="0" fontAlgn="base"/>
                      <a:r>
                        <a:rPr lang="en-US" sz="1100" b="0" i="0" u="none" strike="noStrike" kern="1200" dirty="0">
                          <a:solidFill>
                            <a:schemeClr val="tx1"/>
                          </a:solidFill>
                          <a:effectLst/>
                          <a:latin typeface="+mn-lt"/>
                          <a:ea typeface="+mn-ea"/>
                          <a:cs typeface="+mn-cs"/>
                        </a:rPr>
                        <a:t>Feature visualizations and dissection</a:t>
                      </a:r>
                    </a:p>
                    <a:p>
                      <a:pPr rtl="0"/>
                      <a:r>
                        <a:rPr lang="en-US" sz="1100" b="1" i="0" u="none" strike="noStrike" kern="1200" dirty="0">
                          <a:solidFill>
                            <a:schemeClr val="tx1"/>
                          </a:solidFill>
                          <a:effectLst/>
                          <a:latin typeface="+mn-lt"/>
                          <a:ea typeface="+mn-ea"/>
                          <a:cs typeface="+mn-cs"/>
                        </a:rPr>
                        <a:t>How to input and output text</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Word embedding</a:t>
                      </a:r>
                    </a:p>
                    <a:p>
                      <a:pPr rtl="0" fontAlgn="base"/>
                      <a:r>
                        <a:rPr lang="en-US" sz="1100" b="0" i="0" u="none" strike="noStrike" kern="1200" dirty="0">
                          <a:solidFill>
                            <a:schemeClr val="tx1"/>
                          </a:solidFill>
                          <a:effectLst/>
                          <a:latin typeface="+mn-lt"/>
                          <a:ea typeface="+mn-ea"/>
                          <a:cs typeface="+mn-cs"/>
                        </a:rPr>
                        <a:t>Recurrent networks</a:t>
                      </a:r>
                    </a:p>
                    <a:p>
                      <a:pPr rtl="0" fontAlgn="base"/>
                      <a:r>
                        <a:rPr lang="en-US" sz="1100" b="0" i="0" u="none" strike="noStrike" kern="1200" dirty="0">
                          <a:solidFill>
                            <a:schemeClr val="tx1"/>
                          </a:solidFill>
                          <a:effectLst/>
                          <a:latin typeface="+mn-lt"/>
                          <a:ea typeface="+mn-ea"/>
                          <a:cs typeface="+mn-cs"/>
                        </a:rPr>
                        <a:t>Language models</a:t>
                      </a:r>
                    </a:p>
                    <a:p>
                      <a:pPr rtl="0" fontAlgn="base"/>
                      <a:r>
                        <a:rPr lang="en-US" sz="1100" b="0" i="0" u="none" strike="noStrike" kern="1200" dirty="0">
                          <a:solidFill>
                            <a:schemeClr val="tx1"/>
                          </a:solidFill>
                          <a:effectLst/>
                          <a:latin typeface="+mn-lt"/>
                          <a:ea typeface="+mn-ea"/>
                          <a:cs typeface="+mn-cs"/>
                        </a:rPr>
                        <a:t>Attention and Transformers</a:t>
                      </a:r>
                    </a:p>
                    <a:p>
                      <a:pPr rtl="0" fontAlgn="base"/>
                      <a:r>
                        <a:rPr lang="en-US" sz="1100" b="0" i="0" u="none" strike="noStrike" kern="1200" dirty="0">
                          <a:solidFill>
                            <a:schemeClr val="tx1"/>
                          </a:solidFill>
                          <a:effectLst/>
                          <a:latin typeface="+mn-lt"/>
                          <a:ea typeface="+mn-ea"/>
                          <a:cs typeface="+mn-cs"/>
                        </a:rPr>
                        <a:t>BERT, GPT, and T5</a:t>
                      </a:r>
                    </a:p>
                    <a:p>
                      <a:pPr rtl="0"/>
                      <a:r>
                        <a:rPr lang="en-US" sz="1100" b="1" i="0" u="none" strike="noStrike" kern="1200" dirty="0">
                          <a:solidFill>
                            <a:schemeClr val="tx1"/>
                          </a:solidFill>
                          <a:effectLst/>
                          <a:latin typeface="+mn-lt"/>
                          <a:ea typeface="+mn-ea"/>
                          <a:cs typeface="+mn-cs"/>
                        </a:rPr>
                        <a:t>How to understand and visualize a language model</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Probability visualization</a:t>
                      </a:r>
                    </a:p>
                    <a:p>
                      <a:pPr rtl="0" fontAlgn="base"/>
                      <a:r>
                        <a:rPr lang="en-US" sz="1100" b="0" i="0" u="none" strike="noStrike" kern="1200" dirty="0">
                          <a:solidFill>
                            <a:schemeClr val="tx1"/>
                          </a:solidFill>
                          <a:effectLst/>
                          <a:latin typeface="+mn-lt"/>
                          <a:ea typeface="+mn-ea"/>
                          <a:cs typeface="+mn-cs"/>
                        </a:rPr>
                        <a:t>Attention visualization</a:t>
                      </a:r>
                    </a:p>
                    <a:p>
                      <a:pPr rtl="0" fontAlgn="base"/>
                      <a:r>
                        <a:rPr lang="en-US" sz="1100" b="0" i="0" u="none" strike="noStrike" kern="1200" dirty="0">
                          <a:solidFill>
                            <a:schemeClr val="tx1"/>
                          </a:solidFill>
                          <a:effectLst/>
                          <a:latin typeface="+mn-lt"/>
                          <a:ea typeface="+mn-ea"/>
                          <a:cs typeface="+mn-cs"/>
                        </a:rPr>
                        <a:t>Probing classifiers</a:t>
                      </a:r>
                    </a:p>
                    <a:p>
                      <a:pPr rtl="0" fontAlgn="base"/>
                      <a:r>
                        <a:rPr lang="en-US" sz="1100" b="0" i="0" u="none" strike="noStrike" kern="1200" dirty="0">
                          <a:solidFill>
                            <a:schemeClr val="tx1"/>
                          </a:solidFill>
                          <a:effectLst/>
                          <a:latin typeface="+mn-lt"/>
                          <a:ea typeface="+mn-ea"/>
                          <a:cs typeface="+mn-cs"/>
                        </a:rPr>
                        <a:t>Logit lens, Causal traces</a:t>
                      </a:r>
                    </a:p>
                    <a:p>
                      <a:pPr rtl="0"/>
                      <a:r>
                        <a:rPr lang="en-US" sz="1100" b="1" i="0" u="none" strike="noStrike" kern="1200" dirty="0">
                          <a:solidFill>
                            <a:schemeClr val="tx1"/>
                          </a:solidFill>
                          <a:effectLst/>
                          <a:latin typeface="+mn-lt"/>
                          <a:ea typeface="+mn-ea"/>
                          <a:cs typeface="+mn-cs"/>
                        </a:rPr>
                        <a:t>What makes a good representation</a:t>
                      </a:r>
                      <a:endParaRPr lang="en-US" sz="1100" b="1" dirty="0">
                        <a:solidFill>
                          <a:schemeClr val="tx1"/>
                        </a:solidFill>
                        <a:effectLst/>
                      </a:endParaRPr>
                    </a:p>
                    <a:p>
                      <a:pPr rtl="0" fontAlgn="base"/>
                      <a:r>
                        <a:rPr lang="en-US" sz="1100" b="0" i="0" u="none" strike="noStrike" kern="1200" dirty="0">
                          <a:solidFill>
                            <a:schemeClr val="tx1"/>
                          </a:solidFill>
                          <a:effectLst/>
                          <a:latin typeface="+mn-lt"/>
                          <a:ea typeface="+mn-ea"/>
                          <a:cs typeface="+mn-cs"/>
                        </a:rPr>
                        <a:t>Semantic vector composition</a:t>
                      </a:r>
                    </a:p>
                    <a:p>
                      <a:pPr rtl="0" fontAlgn="base"/>
                      <a:r>
                        <a:rPr lang="en-US" sz="1100" b="0" i="0" u="none" strike="noStrike" kern="1200" dirty="0">
                          <a:solidFill>
                            <a:schemeClr val="tx1"/>
                          </a:solidFill>
                          <a:effectLst/>
                          <a:latin typeface="+mn-lt"/>
                          <a:ea typeface="+mn-ea"/>
                          <a:cs typeface="+mn-cs"/>
                        </a:rPr>
                        <a:t>Disentanglement</a:t>
                      </a:r>
                    </a:p>
                    <a:p>
                      <a:pPr rtl="0" fontAlgn="base"/>
                      <a:r>
                        <a:rPr lang="en-US" sz="1100" b="0" i="0" u="none" strike="noStrike" kern="1200" dirty="0">
                          <a:solidFill>
                            <a:schemeClr val="tx1"/>
                          </a:solidFill>
                          <a:effectLst/>
                          <a:latin typeface="+mn-lt"/>
                          <a:ea typeface="+mn-ea"/>
                          <a:cs typeface="+mn-cs"/>
                        </a:rPr>
                        <a:t>Transfer learning</a:t>
                      </a:r>
                    </a:p>
                    <a:p>
                      <a:endParaRPr lang="en-US" sz="1100" dirty="0">
                        <a:solidFill>
                          <a:schemeClr val="tx1"/>
                        </a:solidFill>
                      </a:endParaRPr>
                    </a:p>
                  </a:txBody>
                  <a:tcPr marL="0" marR="0" marT="0" marB="0">
                    <a:noFill/>
                  </a:tcPr>
                </a:tc>
                <a:extLst>
                  <a:ext uri="{0D108BD9-81ED-4DB2-BD59-A6C34878D82A}">
                    <a16:rowId xmlns:a16="http://schemas.microsoft.com/office/drawing/2014/main" val="418877777"/>
                  </a:ext>
                </a:extLst>
              </a:tr>
            </a:tbl>
          </a:graphicData>
        </a:graphic>
      </p:graphicFrame>
    </p:spTree>
    <p:extLst>
      <p:ext uri="{BB962C8B-B14F-4D97-AF65-F5344CB8AC3E}">
        <p14:creationId xmlns:p14="http://schemas.microsoft.com/office/powerpoint/2010/main" val="3578276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A0F5-A859-CC9B-5817-13CA6DDDF33D}"/>
              </a:ext>
            </a:extLst>
          </p:cNvPr>
          <p:cNvSpPr>
            <a:spLocks noGrp="1"/>
          </p:cNvSpPr>
          <p:nvPr>
            <p:ph type="title"/>
          </p:nvPr>
        </p:nvSpPr>
        <p:spPr/>
        <p:txBody>
          <a:bodyPr/>
          <a:lstStyle/>
          <a:p>
            <a:r>
              <a:rPr lang="en-US" dirty="0"/>
              <a:t>Course structure</a:t>
            </a:r>
          </a:p>
        </p:txBody>
      </p:sp>
      <p:sp>
        <p:nvSpPr>
          <p:cNvPr id="3" name="Content Placeholder 2">
            <a:extLst>
              <a:ext uri="{FF2B5EF4-FFF2-40B4-BE49-F238E27FC236}">
                <a16:creationId xmlns:a16="http://schemas.microsoft.com/office/drawing/2014/main" id="{5947F8FF-AA57-77D4-8DD6-B9E8D2A53230}"/>
              </a:ext>
            </a:extLst>
          </p:cNvPr>
          <p:cNvSpPr>
            <a:spLocks noGrp="1"/>
          </p:cNvSpPr>
          <p:nvPr>
            <p:ph idx="1"/>
          </p:nvPr>
        </p:nvSpPr>
        <p:spPr/>
        <p:txBody>
          <a:bodyPr>
            <a:normAutofit lnSpcReduction="10000"/>
          </a:bodyPr>
          <a:lstStyle/>
          <a:p>
            <a:pPr marL="0" indent="0">
              <a:buNone/>
            </a:pPr>
            <a:r>
              <a:rPr lang="en-US" dirty="0"/>
              <a:t>The goals of this course:</a:t>
            </a:r>
          </a:p>
          <a:p>
            <a:r>
              <a:rPr lang="en-US" dirty="0"/>
              <a:t>Learn the foundations of deep learning methods</a:t>
            </a:r>
          </a:p>
          <a:p>
            <a:r>
              <a:rPr lang="en-US" dirty="0"/>
              <a:t>Learn to read deep learning research papers</a:t>
            </a:r>
          </a:p>
          <a:p>
            <a:pPr marL="0" indent="0">
              <a:buNone/>
            </a:pPr>
            <a:endParaRPr lang="en-US" dirty="0"/>
          </a:p>
          <a:p>
            <a:pPr marL="0" indent="0">
              <a:buNone/>
            </a:pPr>
            <a:r>
              <a:rPr lang="en-US" b="1" dirty="0"/>
              <a:t>Prerequisites</a:t>
            </a:r>
            <a:r>
              <a:rPr lang="en-US" dirty="0"/>
              <a:t>: machine learning, python, linear algebra, calculus.</a:t>
            </a:r>
          </a:p>
          <a:p>
            <a:pPr marL="0" indent="0">
              <a:buNone/>
            </a:pPr>
            <a:endParaRPr lang="en-US" dirty="0"/>
          </a:p>
          <a:p>
            <a:pPr marL="0" indent="0">
              <a:buNone/>
            </a:pPr>
            <a:r>
              <a:rPr lang="en-US" b="1" dirty="0"/>
              <a:t>Grading</a:t>
            </a:r>
            <a:r>
              <a:rPr lang="en-US" dirty="0"/>
              <a:t>:</a:t>
            </a:r>
          </a:p>
          <a:p>
            <a:r>
              <a:rPr lang="en-US" dirty="0"/>
              <a:t>40 points: Reading and class participation (</a:t>
            </a:r>
            <a:r>
              <a:rPr lang="en-US" dirty="0" err="1"/>
              <a:t>notebooks+questions</a:t>
            </a:r>
            <a:r>
              <a:rPr lang="en-US" dirty="0"/>
              <a:t>)</a:t>
            </a:r>
          </a:p>
          <a:p>
            <a:r>
              <a:rPr lang="en-US" dirty="0"/>
              <a:t>40 points: Four homework assignments</a:t>
            </a:r>
          </a:p>
          <a:p>
            <a:r>
              <a:rPr lang="en-US" dirty="0"/>
              <a:t>40 points: Midterm exam</a:t>
            </a:r>
          </a:p>
          <a:p>
            <a:r>
              <a:rPr lang="en-US" dirty="0"/>
              <a:t>40 points: Final research project</a:t>
            </a:r>
          </a:p>
        </p:txBody>
      </p:sp>
    </p:spTree>
    <p:extLst>
      <p:ext uri="{BB962C8B-B14F-4D97-AF65-F5344CB8AC3E}">
        <p14:creationId xmlns:p14="http://schemas.microsoft.com/office/powerpoint/2010/main" val="1984949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D2CC-B1C7-10C8-69AB-7E70A13E83EA}"/>
              </a:ext>
            </a:extLst>
          </p:cNvPr>
          <p:cNvSpPr>
            <a:spLocks noGrp="1"/>
          </p:cNvSpPr>
          <p:nvPr>
            <p:ph type="title"/>
          </p:nvPr>
        </p:nvSpPr>
        <p:spPr/>
        <p:txBody>
          <a:bodyPr/>
          <a:lstStyle/>
          <a:p>
            <a:r>
              <a:rPr lang="en-US" dirty="0"/>
              <a:t>Class Participation: Reading and Notebooks</a:t>
            </a:r>
          </a:p>
        </p:txBody>
      </p:sp>
      <p:sp>
        <p:nvSpPr>
          <p:cNvPr id="3" name="Content Placeholder 2">
            <a:extLst>
              <a:ext uri="{FF2B5EF4-FFF2-40B4-BE49-F238E27FC236}">
                <a16:creationId xmlns:a16="http://schemas.microsoft.com/office/drawing/2014/main" id="{60637ADE-FA73-B50F-1320-AC1937D46F23}"/>
              </a:ext>
            </a:extLst>
          </p:cNvPr>
          <p:cNvSpPr>
            <a:spLocks noGrp="1"/>
          </p:cNvSpPr>
          <p:nvPr>
            <p:ph idx="1"/>
          </p:nvPr>
        </p:nvSpPr>
        <p:spPr/>
        <p:txBody>
          <a:bodyPr>
            <a:normAutofit/>
          </a:bodyPr>
          <a:lstStyle/>
          <a:p>
            <a:pPr marL="0" indent="0">
              <a:buNone/>
            </a:pPr>
            <a:r>
              <a:rPr lang="en-US" dirty="0"/>
              <a:t>25% points of course.</a:t>
            </a:r>
          </a:p>
          <a:p>
            <a:pPr marL="0" indent="0">
              <a:buNone/>
            </a:pPr>
            <a:endParaRPr lang="en-US" dirty="0"/>
          </a:p>
          <a:p>
            <a:r>
              <a:rPr lang="en-US" dirty="0"/>
              <a:t>Before each class, read the paper.</a:t>
            </a:r>
          </a:p>
          <a:p>
            <a:r>
              <a:rPr lang="en-US" dirty="0"/>
              <a:t>1 point: submit a question about the paper for us to discuss in class</a:t>
            </a:r>
          </a:p>
          <a:p>
            <a:endParaRPr lang="en-US" dirty="0"/>
          </a:p>
          <a:p>
            <a:r>
              <a:rPr lang="en-US" dirty="0"/>
              <a:t>Come to class and try the notebook</a:t>
            </a:r>
          </a:p>
          <a:p>
            <a:r>
              <a:rPr lang="en-US" dirty="0"/>
              <a:t>1 point: in class we will have notebook exercises.  Hand in your completed notebook (as a pdf)</a:t>
            </a:r>
          </a:p>
        </p:txBody>
      </p:sp>
    </p:spTree>
    <p:extLst>
      <p:ext uri="{BB962C8B-B14F-4D97-AF65-F5344CB8AC3E}">
        <p14:creationId xmlns:p14="http://schemas.microsoft.com/office/powerpoint/2010/main" val="380313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D2CC-B1C7-10C8-69AB-7E70A13E83EA}"/>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60637ADE-FA73-B50F-1320-AC1937D46F23}"/>
              </a:ext>
            </a:extLst>
          </p:cNvPr>
          <p:cNvSpPr>
            <a:spLocks noGrp="1"/>
          </p:cNvSpPr>
          <p:nvPr>
            <p:ph idx="1"/>
          </p:nvPr>
        </p:nvSpPr>
        <p:spPr/>
        <p:txBody>
          <a:bodyPr>
            <a:normAutofit/>
          </a:bodyPr>
          <a:lstStyle/>
          <a:p>
            <a:pPr marL="0" indent="0">
              <a:buNone/>
            </a:pPr>
            <a:r>
              <a:rPr lang="en-US" dirty="0"/>
              <a:t>25% points of course, four two-week programming and problem sets.</a:t>
            </a:r>
          </a:p>
          <a:p>
            <a:pPr marL="0" indent="0">
              <a:buNone/>
            </a:pPr>
            <a:endParaRPr lang="en-US" dirty="0"/>
          </a:p>
          <a:p>
            <a:r>
              <a:rPr lang="en-US" dirty="0" err="1"/>
              <a:t>Jupyter</a:t>
            </a:r>
            <a:r>
              <a:rPr lang="en-US" dirty="0"/>
              <a:t> notebooks with experiments for you to write.</a:t>
            </a:r>
          </a:p>
          <a:p>
            <a:r>
              <a:rPr lang="en-US" dirty="0"/>
              <a:t>Use the NEU Discovery cluster, or Google </a:t>
            </a:r>
            <a:r>
              <a:rPr lang="en-US" dirty="0" err="1"/>
              <a:t>Colab</a:t>
            </a:r>
            <a:r>
              <a:rPr lang="en-US" dirty="0"/>
              <a:t>, or on your own GPU.</a:t>
            </a:r>
          </a:p>
          <a:p>
            <a:r>
              <a:rPr lang="en-US" dirty="0"/>
              <a:t>Do it yourself, submit to the system by the deadline.</a:t>
            </a:r>
          </a:p>
          <a:p>
            <a:pPr marL="0" indent="0">
              <a:buNone/>
            </a:pPr>
            <a:endParaRPr lang="en-US" dirty="0"/>
          </a:p>
          <a:p>
            <a:pPr marL="0" indent="0">
              <a:buNone/>
            </a:pPr>
            <a:r>
              <a:rPr lang="en-US" dirty="0"/>
              <a:t>Late policy:</a:t>
            </a:r>
          </a:p>
          <a:p>
            <a:pPr marL="457200" lvl="1" indent="0">
              <a:buNone/>
            </a:pPr>
            <a:r>
              <a:rPr lang="en-US" dirty="0"/>
              <a:t>Submit online by 11am before due-date class.</a:t>
            </a:r>
          </a:p>
          <a:p>
            <a:pPr marL="457200" lvl="1" indent="0">
              <a:buNone/>
            </a:pPr>
            <a:r>
              <a:rPr lang="en-US" dirty="0"/>
              <a:t>You get a bank of 3 no-penalty late days (total) for emergencies.</a:t>
            </a:r>
          </a:p>
          <a:p>
            <a:pPr marL="457200" lvl="1" indent="0">
              <a:buNone/>
            </a:pPr>
            <a:r>
              <a:rPr lang="en-US" dirty="0"/>
              <a:t>Beyond that, 20% points off for each day late.</a:t>
            </a:r>
          </a:p>
        </p:txBody>
      </p:sp>
      <p:sp>
        <p:nvSpPr>
          <p:cNvPr id="4" name="TextBox 3">
            <a:extLst>
              <a:ext uri="{FF2B5EF4-FFF2-40B4-BE49-F238E27FC236}">
                <a16:creationId xmlns:a16="http://schemas.microsoft.com/office/drawing/2014/main" id="{7166AB02-5DB2-300D-40A6-AB57877FF724}"/>
              </a:ext>
            </a:extLst>
          </p:cNvPr>
          <p:cNvSpPr txBox="1"/>
          <p:nvPr/>
        </p:nvSpPr>
        <p:spPr>
          <a:xfrm>
            <a:off x="5614934" y="6295019"/>
            <a:ext cx="6438454" cy="523220"/>
          </a:xfrm>
          <a:prstGeom prst="rect">
            <a:avLst/>
          </a:prstGeom>
          <a:noFill/>
        </p:spPr>
        <p:txBody>
          <a:bodyPr wrap="square">
            <a:spAutoFit/>
          </a:bodyPr>
          <a:lstStyle/>
          <a:p>
            <a:r>
              <a:rPr lang="en-US" sz="2800" dirty="0"/>
              <a:t>HW1 out now: </a:t>
            </a:r>
            <a:r>
              <a:rPr lang="en-US" sz="2800" dirty="0">
                <a:hlinkClick r:id="rId2"/>
              </a:rPr>
              <a:t>https://</a:t>
            </a:r>
            <a:r>
              <a:rPr lang="en-US" sz="2800" dirty="0" err="1">
                <a:hlinkClick r:id="rId2"/>
              </a:rPr>
              <a:t>github.com</a:t>
            </a:r>
            <a:r>
              <a:rPr lang="en-US" sz="2800" dirty="0">
                <a:hlinkClick r:id="rId2"/>
              </a:rPr>
              <a:t>/cs7150</a:t>
            </a:r>
            <a:endParaRPr lang="en-US" sz="2800" dirty="0"/>
          </a:p>
        </p:txBody>
      </p:sp>
    </p:spTree>
    <p:extLst>
      <p:ext uri="{BB962C8B-B14F-4D97-AF65-F5344CB8AC3E}">
        <p14:creationId xmlns:p14="http://schemas.microsoft.com/office/powerpoint/2010/main" val="946842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A3BE-D671-B0EB-1730-C5AFD30378BE}"/>
              </a:ext>
            </a:extLst>
          </p:cNvPr>
          <p:cNvSpPr>
            <a:spLocks noGrp="1"/>
          </p:cNvSpPr>
          <p:nvPr>
            <p:ph type="title"/>
          </p:nvPr>
        </p:nvSpPr>
        <p:spPr/>
        <p:txBody>
          <a:bodyPr/>
          <a:lstStyle/>
          <a:p>
            <a:r>
              <a:rPr lang="en-US" dirty="0"/>
              <a:t>Midterm</a:t>
            </a:r>
          </a:p>
        </p:txBody>
      </p:sp>
      <p:sp>
        <p:nvSpPr>
          <p:cNvPr id="3" name="Content Placeholder 2">
            <a:extLst>
              <a:ext uri="{FF2B5EF4-FFF2-40B4-BE49-F238E27FC236}">
                <a16:creationId xmlns:a16="http://schemas.microsoft.com/office/drawing/2014/main" id="{253D9297-2227-7AE8-1217-54310B3CCAF8}"/>
              </a:ext>
            </a:extLst>
          </p:cNvPr>
          <p:cNvSpPr>
            <a:spLocks noGrp="1"/>
          </p:cNvSpPr>
          <p:nvPr>
            <p:ph idx="1"/>
          </p:nvPr>
        </p:nvSpPr>
        <p:spPr/>
        <p:txBody>
          <a:bodyPr>
            <a:normAutofit/>
          </a:bodyPr>
          <a:lstStyle/>
          <a:p>
            <a:r>
              <a:rPr lang="en-US" dirty="0"/>
              <a:t>25% of points of course</a:t>
            </a:r>
          </a:p>
          <a:p>
            <a:pPr marL="0" indent="0">
              <a:buNone/>
            </a:pPr>
            <a:endParaRPr lang="en-US" dirty="0"/>
          </a:p>
          <a:p>
            <a:r>
              <a:rPr lang="en-US" dirty="0"/>
              <a:t>Before spring break, in-class</a:t>
            </a:r>
          </a:p>
          <a:p>
            <a:r>
              <a:rPr lang="en-US" dirty="0"/>
              <a:t>Written paper exam</a:t>
            </a:r>
          </a:p>
          <a:p>
            <a:r>
              <a:rPr lang="en-US" dirty="0"/>
              <a:t>Closed-book</a:t>
            </a:r>
          </a:p>
          <a:p>
            <a:r>
              <a:rPr lang="en-US" dirty="0"/>
              <a:t>Tests foundational deep learning concepts</a:t>
            </a:r>
          </a:p>
          <a:p>
            <a:pPr marL="0" indent="0">
              <a:buNone/>
            </a:pPr>
            <a:endParaRPr lang="en-US" sz="2800" dirty="0"/>
          </a:p>
        </p:txBody>
      </p:sp>
    </p:spTree>
    <p:extLst>
      <p:ext uri="{BB962C8B-B14F-4D97-AF65-F5344CB8AC3E}">
        <p14:creationId xmlns:p14="http://schemas.microsoft.com/office/powerpoint/2010/main" val="2377953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A3BE-D671-B0EB-1730-C5AFD30378BE}"/>
              </a:ext>
            </a:extLst>
          </p:cNvPr>
          <p:cNvSpPr>
            <a:spLocks noGrp="1"/>
          </p:cNvSpPr>
          <p:nvPr>
            <p:ph type="title"/>
          </p:nvPr>
        </p:nvSpPr>
        <p:spPr/>
        <p:txBody>
          <a:bodyPr/>
          <a:lstStyle/>
          <a:p>
            <a:r>
              <a:rPr lang="en-US" dirty="0"/>
              <a:t>Final project</a:t>
            </a:r>
          </a:p>
        </p:txBody>
      </p:sp>
      <p:sp>
        <p:nvSpPr>
          <p:cNvPr id="3" name="Content Placeholder 2">
            <a:extLst>
              <a:ext uri="{FF2B5EF4-FFF2-40B4-BE49-F238E27FC236}">
                <a16:creationId xmlns:a16="http://schemas.microsoft.com/office/drawing/2014/main" id="{253D9297-2227-7AE8-1217-54310B3CCAF8}"/>
              </a:ext>
            </a:extLst>
          </p:cNvPr>
          <p:cNvSpPr>
            <a:spLocks noGrp="1"/>
          </p:cNvSpPr>
          <p:nvPr>
            <p:ph idx="1"/>
          </p:nvPr>
        </p:nvSpPr>
        <p:spPr/>
        <p:txBody>
          <a:bodyPr>
            <a:normAutofit/>
          </a:bodyPr>
          <a:lstStyle/>
          <a:p>
            <a:pPr marL="0" indent="0">
              <a:buNone/>
            </a:pPr>
            <a:r>
              <a:rPr lang="en-US" dirty="0"/>
              <a:t>Due at the end of the term.</a:t>
            </a:r>
          </a:p>
          <a:p>
            <a:r>
              <a:rPr lang="en-US" dirty="0"/>
              <a:t>Work with a partner</a:t>
            </a:r>
          </a:p>
          <a:p>
            <a:r>
              <a:rPr lang="en-US" dirty="0"/>
              <a:t>Implementation project</a:t>
            </a:r>
          </a:p>
          <a:p>
            <a:pPr marL="0" indent="0">
              <a:buNone/>
            </a:pPr>
            <a:endParaRPr lang="en-US" dirty="0"/>
          </a:p>
          <a:p>
            <a:pPr marL="0" indent="0">
              <a:buNone/>
            </a:pPr>
            <a:r>
              <a:rPr lang="en-US" dirty="0"/>
              <a:t>Question:</a:t>
            </a:r>
          </a:p>
          <a:p>
            <a:pPr marL="0" indent="0">
              <a:buNone/>
            </a:pPr>
            <a:r>
              <a:rPr lang="en-US" dirty="0"/>
              <a:t>Would you prefer to have a Kaggle-style contest or an open-ended project?</a:t>
            </a:r>
          </a:p>
        </p:txBody>
      </p:sp>
    </p:spTree>
    <p:extLst>
      <p:ext uri="{BB962C8B-B14F-4D97-AF65-F5344CB8AC3E}">
        <p14:creationId xmlns:p14="http://schemas.microsoft.com/office/powerpoint/2010/main" val="1699800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BBBEE-681A-A62D-FC82-4D965EBAB388}"/>
              </a:ext>
            </a:extLst>
          </p:cNvPr>
          <p:cNvSpPr>
            <a:spLocks noGrp="1"/>
          </p:cNvSpPr>
          <p:nvPr>
            <p:ph type="title"/>
          </p:nvPr>
        </p:nvSpPr>
        <p:spPr/>
        <p:txBody>
          <a:bodyPr/>
          <a:lstStyle/>
          <a:p>
            <a:r>
              <a:rPr lang="en-US" dirty="0"/>
              <a:t>Academic integrity summary</a:t>
            </a:r>
          </a:p>
        </p:txBody>
      </p:sp>
      <p:sp>
        <p:nvSpPr>
          <p:cNvPr id="3" name="Content Placeholder 2">
            <a:extLst>
              <a:ext uri="{FF2B5EF4-FFF2-40B4-BE49-F238E27FC236}">
                <a16:creationId xmlns:a16="http://schemas.microsoft.com/office/drawing/2014/main" id="{454BA006-6B0D-F1F4-16D2-10F986D03FE0}"/>
              </a:ext>
            </a:extLst>
          </p:cNvPr>
          <p:cNvSpPr>
            <a:spLocks noGrp="1"/>
          </p:cNvSpPr>
          <p:nvPr>
            <p:ph idx="1"/>
          </p:nvPr>
        </p:nvSpPr>
        <p:spPr>
          <a:xfrm>
            <a:off x="838200" y="1183342"/>
            <a:ext cx="10515600" cy="5470676"/>
          </a:xfrm>
        </p:spPr>
        <p:txBody>
          <a:bodyPr>
            <a:normAutofit fontScale="92500" lnSpcReduction="10000"/>
          </a:bodyPr>
          <a:lstStyle/>
          <a:p>
            <a:pPr marL="0" indent="0">
              <a:buNone/>
            </a:pPr>
            <a:r>
              <a:rPr lang="en-US" b="1" dirty="0"/>
              <a:t>Collaboration on homework is allowed. </a:t>
            </a:r>
            <a:r>
              <a:rPr lang="en-US" dirty="0"/>
              <a:t>But first, try it yourself. And:</a:t>
            </a:r>
          </a:p>
          <a:p>
            <a:pPr lvl="1"/>
            <a:r>
              <a:rPr lang="en-US" dirty="0"/>
              <a:t>You must understand and write up your own answers</a:t>
            </a:r>
          </a:p>
          <a:p>
            <a:pPr lvl="1"/>
            <a:r>
              <a:rPr lang="en-US" dirty="0"/>
              <a:t>Collaborators and AI help must be explicitly acknowledged and listed.</a:t>
            </a:r>
          </a:p>
          <a:p>
            <a:pPr marL="0" indent="0">
              <a:buNone/>
            </a:pPr>
            <a:r>
              <a:rPr lang="en-US" b="1" dirty="0"/>
              <a:t>No plagiarism, no outside guidance without citation.</a:t>
            </a:r>
          </a:p>
          <a:p>
            <a:pPr lvl="1"/>
            <a:r>
              <a:rPr lang="en-US" dirty="0"/>
              <a:t>Any outside ideas, code, methods, text, data, figures or images that are incorporated into your work must be acknowledged and properly cited.</a:t>
            </a:r>
          </a:p>
          <a:p>
            <a:pPr marL="0" indent="0">
              <a:buNone/>
            </a:pPr>
            <a:r>
              <a:rPr lang="en-US" b="1" dirty="0"/>
              <a:t>The midterm exam is closed-book.  </a:t>
            </a:r>
            <a:r>
              <a:rPr lang="en-US" dirty="0"/>
              <a:t>No notes or computers.</a:t>
            </a:r>
          </a:p>
          <a:p>
            <a:pPr marL="0" indent="0">
              <a:buNone/>
            </a:pPr>
            <a:r>
              <a:rPr lang="en-US" b="1" dirty="0"/>
              <a:t>Do not fabricate or falsify information.</a:t>
            </a:r>
          </a:p>
          <a:p>
            <a:pPr marL="0" indent="0">
              <a:buNone/>
            </a:pPr>
            <a:r>
              <a:rPr lang="en-US" b="1" dirty="0"/>
              <a:t>No double-submission.</a:t>
            </a:r>
          </a:p>
          <a:p>
            <a:pPr lvl="1"/>
            <a:r>
              <a:rPr lang="en-US" dirty="0"/>
              <a:t>Your project submissions must be new, not reused from another class.</a:t>
            </a:r>
          </a:p>
          <a:p>
            <a:pPr marL="0" indent="0">
              <a:buNone/>
            </a:pPr>
            <a:r>
              <a:rPr lang="en-US" b="1" dirty="0"/>
              <a:t>Fair recognition.</a:t>
            </a:r>
          </a:p>
          <a:p>
            <a:pPr lvl="1"/>
            <a:r>
              <a:rPr lang="en-US" dirty="0"/>
              <a:t>Contributions of all team members and collaborators must be acknowledged.</a:t>
            </a:r>
          </a:p>
          <a:p>
            <a:pPr marL="0" indent="0">
              <a:buNone/>
            </a:pPr>
            <a:r>
              <a:rPr lang="en-US" b="1" dirty="0"/>
              <a:t>Responsible use of AI.</a:t>
            </a:r>
          </a:p>
          <a:p>
            <a:pPr lvl="1"/>
            <a:r>
              <a:rPr lang="en-US" dirty="0"/>
              <a:t>No harassment, hateful content, porn, or personal or private data.</a:t>
            </a:r>
          </a:p>
        </p:txBody>
      </p:sp>
    </p:spTree>
    <p:extLst>
      <p:ext uri="{BB962C8B-B14F-4D97-AF65-F5344CB8AC3E}">
        <p14:creationId xmlns:p14="http://schemas.microsoft.com/office/powerpoint/2010/main" val="1940519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23BA-3B39-914A-9344-9BE5AEE282B2}"/>
              </a:ext>
            </a:extLst>
          </p:cNvPr>
          <p:cNvSpPr>
            <a:spLocks noGrp="1"/>
          </p:cNvSpPr>
          <p:nvPr>
            <p:ph type="title"/>
          </p:nvPr>
        </p:nvSpPr>
        <p:spPr/>
        <p:txBody>
          <a:bodyPr/>
          <a:lstStyle/>
          <a:p>
            <a:r>
              <a:rPr lang="en-US" dirty="0"/>
              <a:t>About your professor</a:t>
            </a:r>
          </a:p>
        </p:txBody>
      </p:sp>
      <p:sp>
        <p:nvSpPr>
          <p:cNvPr id="3" name="Content Placeholder 2">
            <a:extLst>
              <a:ext uri="{FF2B5EF4-FFF2-40B4-BE49-F238E27FC236}">
                <a16:creationId xmlns:a16="http://schemas.microsoft.com/office/drawing/2014/main" id="{B5FA2CA7-2FFF-64D9-E933-554A97640D30}"/>
              </a:ext>
            </a:extLst>
          </p:cNvPr>
          <p:cNvSpPr>
            <a:spLocks noGrp="1"/>
          </p:cNvSpPr>
          <p:nvPr>
            <p:ph idx="1"/>
          </p:nvPr>
        </p:nvSpPr>
        <p:spPr>
          <a:xfrm>
            <a:off x="838200" y="1183343"/>
            <a:ext cx="10515600" cy="525142"/>
          </a:xfrm>
        </p:spPr>
        <p:txBody>
          <a:bodyPr>
            <a:normAutofit/>
          </a:bodyPr>
          <a:lstStyle/>
          <a:p>
            <a:pPr marL="0" indent="0">
              <a:buNone/>
            </a:pPr>
            <a:r>
              <a:rPr lang="en-US" dirty="0"/>
              <a:t>David Bau, researcher in deep network interpretability</a:t>
            </a:r>
          </a:p>
        </p:txBody>
      </p:sp>
      <p:pic>
        <p:nvPicPr>
          <p:cNvPr id="1026" name="Picture 2">
            <a:extLst>
              <a:ext uri="{FF2B5EF4-FFF2-40B4-BE49-F238E27FC236}">
                <a16:creationId xmlns:a16="http://schemas.microsoft.com/office/drawing/2014/main" id="{EAC24789-3DC6-79A5-5B0F-11C15F0EE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613" y="2204702"/>
            <a:ext cx="3221720" cy="1860424"/>
          </a:xfrm>
          <a:prstGeom prst="rect">
            <a:avLst/>
          </a:prstGeom>
          <a:noFill/>
          <a:extLst>
            <a:ext uri="{909E8E84-426E-40DD-AFC4-6F175D3DCCD1}">
              <a14:hiddenFill xmlns:a14="http://schemas.microsoft.com/office/drawing/2010/main">
                <a:solidFill>
                  <a:srgbClr val="FFFFFF"/>
                </a:solidFill>
              </a14:hiddenFill>
            </a:ext>
          </a:extLst>
        </p:spPr>
      </p:pic>
      <p:pic>
        <p:nvPicPr>
          <p:cNvPr id="4" name="artistic-movie.mp4" descr="artistic-movie.mp4">
            <a:hlinkClick r:id="" action="ppaction://media"/>
            <a:extLst>
              <a:ext uri="{FF2B5EF4-FFF2-40B4-BE49-F238E27FC236}">
                <a16:creationId xmlns:a16="http://schemas.microsoft.com/office/drawing/2014/main" id="{B6264282-26AE-A716-2572-AFC16E46DD1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56400" y="2204702"/>
            <a:ext cx="2973384" cy="2213519"/>
          </a:xfrm>
          <a:prstGeom prst="rect">
            <a:avLst/>
          </a:prstGeom>
        </p:spPr>
      </p:pic>
      <p:pic>
        <p:nvPicPr>
          <p:cNvPr id="7" name="Picture 6">
            <a:extLst>
              <a:ext uri="{FF2B5EF4-FFF2-40B4-BE49-F238E27FC236}">
                <a16:creationId xmlns:a16="http://schemas.microsoft.com/office/drawing/2014/main" id="{504E2DB2-F691-E858-6FA2-7A3D9FF93D1E}"/>
              </a:ext>
            </a:extLst>
          </p:cNvPr>
          <p:cNvPicPr>
            <a:picLocks noChangeAspect="1"/>
          </p:cNvPicPr>
          <p:nvPr/>
        </p:nvPicPr>
        <p:blipFill>
          <a:blip r:embed="rId7"/>
          <a:stretch>
            <a:fillRect/>
          </a:stretch>
        </p:blipFill>
        <p:spPr>
          <a:xfrm>
            <a:off x="2974661" y="4744445"/>
            <a:ext cx="3117026" cy="1860424"/>
          </a:xfrm>
          <a:prstGeom prst="rect">
            <a:avLst/>
          </a:prstGeom>
        </p:spPr>
      </p:pic>
      <p:pic>
        <p:nvPicPr>
          <p:cNvPr id="8" name="Picture 7">
            <a:extLst>
              <a:ext uri="{FF2B5EF4-FFF2-40B4-BE49-F238E27FC236}">
                <a16:creationId xmlns:a16="http://schemas.microsoft.com/office/drawing/2014/main" id="{3DB9506A-54FC-A169-0A25-9DA33BCE53F8}"/>
              </a:ext>
            </a:extLst>
          </p:cNvPr>
          <p:cNvPicPr>
            <a:picLocks noChangeAspect="1"/>
          </p:cNvPicPr>
          <p:nvPr/>
        </p:nvPicPr>
        <p:blipFill>
          <a:blip r:embed="rId8"/>
          <a:stretch>
            <a:fillRect/>
          </a:stretch>
        </p:blipFill>
        <p:spPr>
          <a:xfrm>
            <a:off x="6690019" y="4909134"/>
            <a:ext cx="3073631" cy="1531045"/>
          </a:xfrm>
          <a:prstGeom prst="rect">
            <a:avLst/>
          </a:prstGeom>
        </p:spPr>
      </p:pic>
      <p:sp>
        <p:nvSpPr>
          <p:cNvPr id="9" name="TextBox 8">
            <a:extLst>
              <a:ext uri="{FF2B5EF4-FFF2-40B4-BE49-F238E27FC236}">
                <a16:creationId xmlns:a16="http://schemas.microsoft.com/office/drawing/2014/main" id="{BF903D31-9E0D-A13E-9898-5177FD3E42EE}"/>
              </a:ext>
            </a:extLst>
          </p:cNvPr>
          <p:cNvSpPr txBox="1"/>
          <p:nvPr/>
        </p:nvSpPr>
        <p:spPr>
          <a:xfrm>
            <a:off x="3789969" y="1684826"/>
            <a:ext cx="1861408" cy="523220"/>
          </a:xfrm>
          <a:prstGeom prst="rect">
            <a:avLst/>
          </a:prstGeom>
          <a:noFill/>
        </p:spPr>
        <p:txBody>
          <a:bodyPr wrap="none" rtlCol="0">
            <a:spAutoFit/>
          </a:bodyPr>
          <a:lstStyle/>
          <a:p>
            <a:pPr algn="ctr"/>
            <a:r>
              <a:rPr lang="en-US" sz="2800" dirty="0"/>
              <a:t>mechanism</a:t>
            </a:r>
          </a:p>
        </p:txBody>
      </p:sp>
      <p:sp>
        <p:nvSpPr>
          <p:cNvPr id="10" name="TextBox 9">
            <a:extLst>
              <a:ext uri="{FF2B5EF4-FFF2-40B4-BE49-F238E27FC236}">
                <a16:creationId xmlns:a16="http://schemas.microsoft.com/office/drawing/2014/main" id="{D6396E4B-29CD-DEC9-F950-6C0F18B3598B}"/>
              </a:ext>
            </a:extLst>
          </p:cNvPr>
          <p:cNvSpPr txBox="1"/>
          <p:nvPr/>
        </p:nvSpPr>
        <p:spPr>
          <a:xfrm>
            <a:off x="7254426" y="1673244"/>
            <a:ext cx="1977337" cy="523220"/>
          </a:xfrm>
          <a:prstGeom prst="rect">
            <a:avLst/>
          </a:prstGeom>
          <a:noFill/>
        </p:spPr>
        <p:txBody>
          <a:bodyPr wrap="none" rtlCol="0">
            <a:spAutoFit/>
          </a:bodyPr>
          <a:lstStyle/>
          <a:p>
            <a:pPr algn="ctr"/>
            <a:r>
              <a:rPr lang="en-US" sz="2800" dirty="0"/>
              <a:t>intervention</a:t>
            </a:r>
          </a:p>
        </p:txBody>
      </p:sp>
      <p:sp>
        <p:nvSpPr>
          <p:cNvPr id="11" name="TextBox 10">
            <a:extLst>
              <a:ext uri="{FF2B5EF4-FFF2-40B4-BE49-F238E27FC236}">
                <a16:creationId xmlns:a16="http://schemas.microsoft.com/office/drawing/2014/main" id="{A09587CF-927D-A983-F6BF-700578C3F3DC}"/>
              </a:ext>
            </a:extLst>
          </p:cNvPr>
          <p:cNvSpPr txBox="1"/>
          <p:nvPr/>
        </p:nvSpPr>
        <p:spPr>
          <a:xfrm>
            <a:off x="1120772" y="2634852"/>
            <a:ext cx="1538627" cy="954107"/>
          </a:xfrm>
          <a:prstGeom prst="rect">
            <a:avLst/>
          </a:prstGeom>
          <a:noFill/>
        </p:spPr>
        <p:txBody>
          <a:bodyPr wrap="none" rtlCol="0">
            <a:spAutoFit/>
          </a:bodyPr>
          <a:lstStyle/>
          <a:p>
            <a:pPr algn="r"/>
            <a:r>
              <a:rPr lang="en-US" sz="2800" dirty="0"/>
              <a:t>image</a:t>
            </a:r>
            <a:br>
              <a:rPr lang="en-US" sz="2800" dirty="0"/>
            </a:br>
            <a:r>
              <a:rPr lang="en-US" sz="2800" dirty="0"/>
              <a:t>networks</a:t>
            </a:r>
          </a:p>
        </p:txBody>
      </p:sp>
      <p:sp>
        <p:nvSpPr>
          <p:cNvPr id="12" name="TextBox 11">
            <a:extLst>
              <a:ext uri="{FF2B5EF4-FFF2-40B4-BE49-F238E27FC236}">
                <a16:creationId xmlns:a16="http://schemas.microsoft.com/office/drawing/2014/main" id="{62E67B1C-5082-C28A-2B8F-FCDAD2AAA0CC}"/>
              </a:ext>
            </a:extLst>
          </p:cNvPr>
          <p:cNvSpPr txBox="1"/>
          <p:nvPr/>
        </p:nvSpPr>
        <p:spPr>
          <a:xfrm>
            <a:off x="1053040" y="5151436"/>
            <a:ext cx="1538627" cy="954107"/>
          </a:xfrm>
          <a:prstGeom prst="rect">
            <a:avLst/>
          </a:prstGeom>
          <a:noFill/>
        </p:spPr>
        <p:txBody>
          <a:bodyPr wrap="none" rtlCol="0">
            <a:spAutoFit/>
          </a:bodyPr>
          <a:lstStyle/>
          <a:p>
            <a:pPr algn="r"/>
            <a:r>
              <a:rPr lang="en-US" sz="2800" dirty="0"/>
              <a:t>language</a:t>
            </a:r>
            <a:br>
              <a:rPr lang="en-US" sz="2800" dirty="0"/>
            </a:br>
            <a:r>
              <a:rPr lang="en-US" sz="2800" dirty="0"/>
              <a:t>networks</a:t>
            </a:r>
          </a:p>
        </p:txBody>
      </p:sp>
      <p:cxnSp>
        <p:nvCxnSpPr>
          <p:cNvPr id="14" name="Straight Connector 13">
            <a:extLst>
              <a:ext uri="{FF2B5EF4-FFF2-40B4-BE49-F238E27FC236}">
                <a16:creationId xmlns:a16="http://schemas.microsoft.com/office/drawing/2014/main" id="{86D06CF7-59A1-0FFE-6470-6AE90A6FD78F}"/>
              </a:ext>
            </a:extLst>
          </p:cNvPr>
          <p:cNvCxnSpPr>
            <a:cxnSpLocks/>
          </p:cNvCxnSpPr>
          <p:nvPr/>
        </p:nvCxnSpPr>
        <p:spPr>
          <a:xfrm>
            <a:off x="6400797" y="1708485"/>
            <a:ext cx="0" cy="4896384"/>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46B884E-A2EA-F463-CFDB-30C916AC39C4}"/>
              </a:ext>
            </a:extLst>
          </p:cNvPr>
          <p:cNvCxnSpPr>
            <a:cxnSpLocks/>
          </p:cNvCxnSpPr>
          <p:nvPr/>
        </p:nvCxnSpPr>
        <p:spPr>
          <a:xfrm flipH="1">
            <a:off x="1120772" y="4570618"/>
            <a:ext cx="8642878" cy="0"/>
          </a:xfrm>
          <a:prstGeom prst="line">
            <a:avLst/>
          </a:prstGeom>
          <a:ln w="38100">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70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533F-3F46-6221-0D9E-865451B68B09}"/>
              </a:ext>
            </a:extLst>
          </p:cNvPr>
          <p:cNvSpPr>
            <a:spLocks noGrp="1"/>
          </p:cNvSpPr>
          <p:nvPr>
            <p:ph type="title"/>
          </p:nvPr>
        </p:nvSpPr>
        <p:spPr/>
        <p:txBody>
          <a:bodyPr/>
          <a:lstStyle/>
          <a:p>
            <a:r>
              <a:rPr lang="en-US" dirty="0"/>
              <a:t>To Work On Today</a:t>
            </a:r>
          </a:p>
        </p:txBody>
      </p:sp>
      <p:sp>
        <p:nvSpPr>
          <p:cNvPr id="3" name="Content Placeholder 2">
            <a:extLst>
              <a:ext uri="{FF2B5EF4-FFF2-40B4-BE49-F238E27FC236}">
                <a16:creationId xmlns:a16="http://schemas.microsoft.com/office/drawing/2014/main" id="{A112EBFE-EE40-EEA0-D134-ED03CC1D0F7C}"/>
              </a:ext>
            </a:extLst>
          </p:cNvPr>
          <p:cNvSpPr>
            <a:spLocks noGrp="1"/>
          </p:cNvSpPr>
          <p:nvPr>
            <p:ph idx="1"/>
          </p:nvPr>
        </p:nvSpPr>
        <p:spPr/>
        <p:txBody>
          <a:bodyPr>
            <a:normAutofit/>
          </a:bodyPr>
          <a:lstStyle/>
          <a:p>
            <a:pPr marL="0" indent="0">
              <a:buNone/>
            </a:pPr>
            <a:r>
              <a:rPr lang="en-US" dirty="0"/>
              <a:t>Find the course website</a:t>
            </a:r>
          </a:p>
          <a:p>
            <a:pPr lvl="1"/>
            <a:r>
              <a:rPr lang="en-US" dirty="0"/>
              <a:t>https://ds4440.baulab.info</a:t>
            </a:r>
          </a:p>
          <a:p>
            <a:pPr marL="0" indent="0">
              <a:buNone/>
            </a:pPr>
            <a:r>
              <a:rPr lang="en-US" dirty="0"/>
              <a:t>Hand in the notebook from today</a:t>
            </a:r>
          </a:p>
          <a:p>
            <a:pPr lvl="1"/>
            <a:r>
              <a:rPr lang="en-US" dirty="0" err="1"/>
              <a:t>Perceptrons</a:t>
            </a:r>
            <a:r>
              <a:rPr lang="en-US" dirty="0"/>
              <a:t> notebook, in-class.</a:t>
            </a:r>
          </a:p>
          <a:p>
            <a:pPr marL="0" indent="0">
              <a:buNone/>
            </a:pPr>
            <a:r>
              <a:rPr lang="en-US" dirty="0"/>
              <a:t>Do the first nightly reading</a:t>
            </a:r>
          </a:p>
          <a:p>
            <a:pPr lvl="1"/>
            <a:r>
              <a:rPr lang="en-US" dirty="0" err="1"/>
              <a:t>Rumelhart</a:t>
            </a:r>
            <a:r>
              <a:rPr lang="en-US" dirty="0"/>
              <a:t> 1986.  Submit a question about it on canvas</a:t>
            </a:r>
          </a:p>
          <a:p>
            <a:pPr marL="0" indent="0">
              <a:buNone/>
            </a:pPr>
            <a:r>
              <a:rPr lang="en-US" dirty="0"/>
              <a:t>Homework 1</a:t>
            </a:r>
          </a:p>
          <a:p>
            <a:pPr lvl="1"/>
            <a:r>
              <a:rPr lang="en-US" dirty="0"/>
              <a:t>Basics, </a:t>
            </a:r>
            <a:r>
              <a:rPr lang="en-US" dirty="0" err="1"/>
              <a:t>pytorch</a:t>
            </a:r>
            <a:r>
              <a:rPr lang="en-US" dirty="0"/>
              <a:t>, and the backpropagation algorithm</a:t>
            </a:r>
          </a:p>
          <a:p>
            <a:pPr lvl="1"/>
            <a:r>
              <a:rPr lang="en-US" sz="2400" dirty="0" err="1"/>
              <a:t>Jupyter</a:t>
            </a:r>
            <a:r>
              <a:rPr lang="en-US" sz="2400" dirty="0"/>
              <a:t> notebooks linked from course website</a:t>
            </a:r>
          </a:p>
          <a:p>
            <a:pPr lvl="1"/>
            <a:r>
              <a:rPr lang="en-US" dirty="0"/>
              <a:t>Due in </a:t>
            </a:r>
            <a:r>
              <a:rPr lang="en-US" u="sng" dirty="0"/>
              <a:t>1.5 weeks via </a:t>
            </a:r>
            <a:r>
              <a:rPr lang="en-US" u="sng" dirty="0" err="1"/>
              <a:t>gradescope</a:t>
            </a:r>
            <a:r>
              <a:rPr lang="en-US" dirty="0"/>
              <a:t>.</a:t>
            </a:r>
          </a:p>
          <a:p>
            <a:pPr lvl="1"/>
            <a:r>
              <a:rPr lang="en-US" dirty="0"/>
              <a:t>Help via piazza and TA office hours</a:t>
            </a:r>
          </a:p>
        </p:txBody>
      </p:sp>
    </p:spTree>
    <p:extLst>
      <p:ext uri="{BB962C8B-B14F-4D97-AF65-F5344CB8AC3E}">
        <p14:creationId xmlns:p14="http://schemas.microsoft.com/office/powerpoint/2010/main" val="176646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CB53-AF2B-4D9C-427B-8E983EDA2F25}"/>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413DD9A6-35DD-4BA4-A25B-D93D69C9D210}"/>
              </a:ext>
            </a:extLst>
          </p:cNvPr>
          <p:cNvSpPr>
            <a:spLocks noGrp="1"/>
          </p:cNvSpPr>
          <p:nvPr>
            <p:ph idx="1"/>
          </p:nvPr>
        </p:nvSpPr>
        <p:spPr>
          <a:xfrm>
            <a:off x="838200" y="2670463"/>
            <a:ext cx="10515600" cy="3806909"/>
          </a:xfrm>
        </p:spPr>
        <p:txBody>
          <a:bodyPr>
            <a:normAutofit/>
          </a:bodyPr>
          <a:lstStyle/>
          <a:p>
            <a:pPr marL="0" indent="0" algn="ctr">
              <a:buNone/>
            </a:pPr>
            <a:r>
              <a:rPr lang="en-US" sz="3600" dirty="0">
                <a:solidFill>
                  <a:srgbClr val="7030A0"/>
                </a:solidFill>
              </a:rPr>
              <a:t>Any questions about the structure of the course?</a:t>
            </a:r>
          </a:p>
          <a:p>
            <a:pPr marL="0" indent="0" algn="ctr">
              <a:buNone/>
            </a:pPr>
            <a:endParaRPr lang="en-US" sz="3600" dirty="0">
              <a:solidFill>
                <a:srgbClr val="7030A0"/>
              </a:solidFill>
            </a:endParaRPr>
          </a:p>
        </p:txBody>
      </p:sp>
    </p:spTree>
    <p:extLst>
      <p:ext uri="{BB962C8B-B14F-4D97-AF65-F5344CB8AC3E}">
        <p14:creationId xmlns:p14="http://schemas.microsoft.com/office/powerpoint/2010/main" val="651694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ADD66D-9213-A9A3-4FB8-12F5BE831DE0}"/>
              </a:ext>
            </a:extLst>
          </p:cNvPr>
          <p:cNvSpPr/>
          <p:nvPr/>
        </p:nvSpPr>
        <p:spPr>
          <a:xfrm>
            <a:off x="0" y="-168812"/>
            <a:ext cx="12209929" cy="702681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0FCB53-AF2B-4D9C-427B-8E983EDA2F25}"/>
              </a:ext>
            </a:extLst>
          </p:cNvPr>
          <p:cNvSpPr>
            <a:spLocks noGrp="1"/>
          </p:cNvSpPr>
          <p:nvPr>
            <p:ph type="title"/>
          </p:nvPr>
        </p:nvSpPr>
        <p:spPr/>
        <p:txBody>
          <a:bodyPr/>
          <a:lstStyle/>
          <a:p>
            <a:r>
              <a:rPr lang="en-US" dirty="0"/>
              <a:t>In-class reading Activity</a:t>
            </a:r>
          </a:p>
        </p:txBody>
      </p:sp>
      <p:sp>
        <p:nvSpPr>
          <p:cNvPr id="3" name="Content Placeholder 2">
            <a:extLst>
              <a:ext uri="{FF2B5EF4-FFF2-40B4-BE49-F238E27FC236}">
                <a16:creationId xmlns:a16="http://schemas.microsoft.com/office/drawing/2014/main" id="{413DD9A6-35DD-4BA4-A25B-D93D69C9D210}"/>
              </a:ext>
            </a:extLst>
          </p:cNvPr>
          <p:cNvSpPr>
            <a:spLocks noGrp="1"/>
          </p:cNvSpPr>
          <p:nvPr>
            <p:ph idx="1"/>
          </p:nvPr>
        </p:nvSpPr>
        <p:spPr>
          <a:xfrm>
            <a:off x="838200" y="2670463"/>
            <a:ext cx="10515600" cy="3806909"/>
          </a:xfrm>
        </p:spPr>
        <p:txBody>
          <a:bodyPr>
            <a:normAutofit/>
          </a:bodyPr>
          <a:lstStyle/>
          <a:p>
            <a:pPr marL="0" indent="0" algn="ctr">
              <a:buNone/>
            </a:pPr>
            <a:r>
              <a:rPr lang="en-US" sz="3600" dirty="0">
                <a:solidFill>
                  <a:srgbClr val="7030A0"/>
                </a:solidFill>
              </a:rPr>
              <a:t>Visit the course website </a:t>
            </a:r>
            <a:r>
              <a:rPr lang="en-US" sz="3600" dirty="0">
                <a:solidFill>
                  <a:srgbClr val="7030A0"/>
                </a:solidFill>
                <a:hlinkClick r:id="rId2"/>
              </a:rPr>
              <a:t>https://ds4440.baulab.info/</a:t>
            </a:r>
            <a:endParaRPr lang="en-US" sz="3600" dirty="0">
              <a:solidFill>
                <a:srgbClr val="7030A0"/>
              </a:solidFill>
            </a:endParaRPr>
          </a:p>
          <a:p>
            <a:pPr marL="0" indent="0" algn="ctr">
              <a:buNone/>
            </a:pPr>
            <a:r>
              <a:rPr lang="en-US" sz="3600" dirty="0">
                <a:solidFill>
                  <a:srgbClr val="7030A0"/>
                </a:solidFill>
              </a:rPr>
              <a:t>Find the in-class reading (1958 New York Times article)</a:t>
            </a:r>
          </a:p>
          <a:p>
            <a:pPr marL="0" indent="0" algn="ctr">
              <a:buNone/>
            </a:pPr>
            <a:r>
              <a:rPr lang="en-US" sz="3600" dirty="0">
                <a:solidFill>
                  <a:srgbClr val="7030A0"/>
                </a:solidFill>
              </a:rPr>
              <a:t>Read it, and discuss:</a:t>
            </a:r>
          </a:p>
          <a:p>
            <a:pPr marL="742950" indent="-742950" algn="ctr">
              <a:buAutoNum type="arabicPeriod"/>
            </a:pPr>
            <a:r>
              <a:rPr lang="en-US" sz="3600" dirty="0">
                <a:solidFill>
                  <a:srgbClr val="7030A0"/>
                </a:solidFill>
              </a:rPr>
              <a:t>Why was Rosenblatt so excited?</a:t>
            </a:r>
          </a:p>
          <a:p>
            <a:pPr marL="742950" indent="-742950" algn="ctr">
              <a:buAutoNum type="arabicPeriod"/>
            </a:pPr>
            <a:r>
              <a:rPr lang="en-US" sz="3600" dirty="0">
                <a:solidFill>
                  <a:srgbClr val="7030A0"/>
                </a:solidFill>
              </a:rPr>
              <a:t>Was he right?</a:t>
            </a:r>
          </a:p>
        </p:txBody>
      </p:sp>
    </p:spTree>
    <p:extLst>
      <p:ext uri="{BB962C8B-B14F-4D97-AF65-F5344CB8AC3E}">
        <p14:creationId xmlns:p14="http://schemas.microsoft.com/office/powerpoint/2010/main" val="2646354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C507-2333-DA2E-A562-DD06B11E2797}"/>
              </a:ext>
            </a:extLst>
          </p:cNvPr>
          <p:cNvSpPr>
            <a:spLocks noGrp="1"/>
          </p:cNvSpPr>
          <p:nvPr>
            <p:ph type="title"/>
          </p:nvPr>
        </p:nvSpPr>
        <p:spPr/>
        <p:txBody>
          <a:bodyPr/>
          <a:lstStyle/>
          <a:p>
            <a:r>
              <a:rPr lang="en-US" dirty="0"/>
              <a:t>History of Deep Learning</a:t>
            </a:r>
          </a:p>
        </p:txBody>
      </p:sp>
      <p:sp>
        <p:nvSpPr>
          <p:cNvPr id="14" name="Content Placeholder 13">
            <a:extLst>
              <a:ext uri="{FF2B5EF4-FFF2-40B4-BE49-F238E27FC236}">
                <a16:creationId xmlns:a16="http://schemas.microsoft.com/office/drawing/2014/main" id="{69592D7B-804C-C139-5F3D-5DBEB8ADDA59}"/>
              </a:ext>
            </a:extLst>
          </p:cNvPr>
          <p:cNvSpPr>
            <a:spLocks noGrp="1"/>
          </p:cNvSpPr>
          <p:nvPr>
            <p:ph idx="1"/>
          </p:nvPr>
        </p:nvSpPr>
        <p:spPr/>
        <p:txBody>
          <a:bodyPr>
            <a:normAutofit/>
          </a:bodyPr>
          <a:lstStyle/>
          <a:p>
            <a:pPr marL="0" indent="0">
              <a:buNone/>
            </a:pPr>
            <a:r>
              <a:rPr lang="en-US" sz="3600" dirty="0"/>
              <a:t>Big questions:</a:t>
            </a:r>
          </a:p>
          <a:p>
            <a:pPr marL="0" indent="0">
              <a:buNone/>
            </a:pPr>
            <a:endParaRPr lang="en-US" sz="3600" dirty="0"/>
          </a:p>
          <a:p>
            <a:pPr marL="0" indent="0" algn="ctr">
              <a:buNone/>
            </a:pPr>
            <a:r>
              <a:rPr lang="en-US" sz="3600" dirty="0"/>
              <a:t>1. What can neural networks compute?</a:t>
            </a:r>
          </a:p>
          <a:p>
            <a:pPr marL="0" indent="0" algn="ctr">
              <a:buNone/>
            </a:pPr>
            <a:endParaRPr lang="en-US" sz="3600" dirty="0"/>
          </a:p>
          <a:p>
            <a:pPr marL="0" indent="0" algn="ctr">
              <a:buNone/>
            </a:pPr>
            <a:r>
              <a:rPr lang="en-US" sz="3600" dirty="0"/>
              <a:t>2. How can networks learn?</a:t>
            </a:r>
          </a:p>
          <a:p>
            <a:pPr marL="0" indent="0" algn="ctr">
              <a:buNone/>
            </a:pPr>
            <a:endParaRPr lang="en-US" sz="3600" dirty="0"/>
          </a:p>
          <a:p>
            <a:pPr marL="0" indent="0" algn="ctr">
              <a:buNone/>
            </a:pPr>
            <a:r>
              <a:rPr lang="en-US" sz="3600" dirty="0"/>
              <a:t>3. How can networks tackle hard problems?</a:t>
            </a:r>
          </a:p>
        </p:txBody>
      </p:sp>
    </p:spTree>
    <p:extLst>
      <p:ext uri="{BB962C8B-B14F-4D97-AF65-F5344CB8AC3E}">
        <p14:creationId xmlns:p14="http://schemas.microsoft.com/office/powerpoint/2010/main" val="426387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7D083-6EBC-B7CC-7E55-FCD2C9EDACF8}"/>
              </a:ext>
            </a:extLst>
          </p:cNvPr>
          <p:cNvSpPr>
            <a:spLocks noGrp="1"/>
          </p:cNvSpPr>
          <p:nvPr>
            <p:ph type="title"/>
          </p:nvPr>
        </p:nvSpPr>
        <p:spPr/>
        <p:txBody>
          <a:bodyPr/>
          <a:lstStyle/>
          <a:p>
            <a:r>
              <a:rPr lang="en-US" dirty="0"/>
              <a:t>Deep neural network learning</a:t>
            </a:r>
          </a:p>
        </p:txBody>
      </p:sp>
      <p:sp>
        <p:nvSpPr>
          <p:cNvPr id="4" name="Right Arrow 3">
            <a:extLst>
              <a:ext uri="{FF2B5EF4-FFF2-40B4-BE49-F238E27FC236}">
                <a16:creationId xmlns:a16="http://schemas.microsoft.com/office/drawing/2014/main" id="{C4D22524-D187-A545-F9EA-BF86E38FBF78}"/>
              </a:ext>
            </a:extLst>
          </p:cNvPr>
          <p:cNvSpPr/>
          <p:nvPr/>
        </p:nvSpPr>
        <p:spPr>
          <a:xfrm>
            <a:off x="279480" y="1572688"/>
            <a:ext cx="1160456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837DD21-D3BF-FBFA-8718-E5B3A7DAF251}"/>
              </a:ext>
            </a:extLst>
          </p:cNvPr>
          <p:cNvSpPr txBox="1"/>
          <p:nvPr/>
        </p:nvSpPr>
        <p:spPr>
          <a:xfrm>
            <a:off x="650783" y="4337139"/>
            <a:ext cx="184731" cy="369332"/>
          </a:xfrm>
          <a:prstGeom prst="rect">
            <a:avLst/>
          </a:prstGeom>
          <a:noFill/>
        </p:spPr>
        <p:txBody>
          <a:bodyPr wrap="none" rtlCol="0">
            <a:spAutoFit/>
          </a:bodyPr>
          <a:lstStyle/>
          <a:p>
            <a:pPr algn="l"/>
            <a:endParaRPr lang="en-US" dirty="0">
              <a:solidFill>
                <a:schemeClr val="tx1">
                  <a:alpha val="20099"/>
                </a:schemeClr>
              </a:solidFill>
            </a:endParaRPr>
          </a:p>
        </p:txBody>
      </p:sp>
      <p:sp>
        <p:nvSpPr>
          <p:cNvPr id="7" name="TextBox 6">
            <a:extLst>
              <a:ext uri="{FF2B5EF4-FFF2-40B4-BE49-F238E27FC236}">
                <a16:creationId xmlns:a16="http://schemas.microsoft.com/office/drawing/2014/main" id="{2317602F-AFE3-4F1B-606C-8BA262EC56E4}"/>
              </a:ext>
            </a:extLst>
          </p:cNvPr>
          <p:cNvSpPr txBox="1"/>
          <p:nvPr/>
        </p:nvSpPr>
        <p:spPr>
          <a:xfrm>
            <a:off x="186884" y="1977051"/>
            <a:ext cx="2326279" cy="954107"/>
          </a:xfrm>
          <a:prstGeom prst="rect">
            <a:avLst/>
          </a:prstGeom>
          <a:noFill/>
        </p:spPr>
        <p:txBody>
          <a:bodyPr wrap="none" rtlCol="0">
            <a:spAutoFit/>
          </a:bodyPr>
          <a:lstStyle/>
          <a:p>
            <a:pPr algn="ctr"/>
            <a:r>
              <a:rPr lang="en-US" sz="2800" dirty="0"/>
              <a:t>1888</a:t>
            </a:r>
          </a:p>
          <a:p>
            <a:pPr algn="ctr"/>
            <a:r>
              <a:rPr lang="en-US" sz="2800" dirty="0"/>
              <a:t>Ramon y </a:t>
            </a:r>
            <a:r>
              <a:rPr lang="en-US" sz="2800" dirty="0" err="1"/>
              <a:t>Cajal</a:t>
            </a:r>
            <a:r>
              <a:rPr lang="en-US" sz="2800" dirty="0"/>
              <a:t> </a:t>
            </a:r>
          </a:p>
        </p:txBody>
      </p:sp>
      <p:sp>
        <p:nvSpPr>
          <p:cNvPr id="8" name="TextBox 7">
            <a:extLst>
              <a:ext uri="{FF2B5EF4-FFF2-40B4-BE49-F238E27FC236}">
                <a16:creationId xmlns:a16="http://schemas.microsoft.com/office/drawing/2014/main" id="{14B805EC-6D65-CDD6-71F2-9FB0AF6B744D}"/>
              </a:ext>
            </a:extLst>
          </p:cNvPr>
          <p:cNvSpPr txBox="1"/>
          <p:nvPr/>
        </p:nvSpPr>
        <p:spPr>
          <a:xfrm>
            <a:off x="2432953" y="2010488"/>
            <a:ext cx="1090556" cy="954107"/>
          </a:xfrm>
          <a:prstGeom prst="rect">
            <a:avLst/>
          </a:prstGeom>
          <a:noFill/>
        </p:spPr>
        <p:txBody>
          <a:bodyPr wrap="none" rtlCol="0">
            <a:spAutoFit/>
          </a:bodyPr>
          <a:lstStyle/>
          <a:p>
            <a:pPr algn="ctr"/>
            <a:r>
              <a:rPr lang="en-US" sz="2800" dirty="0"/>
              <a:t>1936</a:t>
            </a:r>
          </a:p>
          <a:p>
            <a:pPr algn="ctr"/>
            <a:r>
              <a:rPr lang="en-US" sz="2800" dirty="0"/>
              <a:t>Turing</a:t>
            </a:r>
          </a:p>
        </p:txBody>
      </p:sp>
      <p:sp>
        <p:nvSpPr>
          <p:cNvPr id="9" name="TextBox 8">
            <a:extLst>
              <a:ext uri="{FF2B5EF4-FFF2-40B4-BE49-F238E27FC236}">
                <a16:creationId xmlns:a16="http://schemas.microsoft.com/office/drawing/2014/main" id="{39CC2364-A90F-C1FC-7141-765C495B0EC5}"/>
              </a:ext>
            </a:extLst>
          </p:cNvPr>
          <p:cNvSpPr txBox="1"/>
          <p:nvPr/>
        </p:nvSpPr>
        <p:spPr>
          <a:xfrm>
            <a:off x="186884" y="4338871"/>
            <a:ext cx="1744645" cy="954107"/>
          </a:xfrm>
          <a:prstGeom prst="rect">
            <a:avLst/>
          </a:prstGeom>
          <a:noFill/>
        </p:spPr>
        <p:txBody>
          <a:bodyPr wrap="none" rtlCol="0">
            <a:spAutoFit/>
          </a:bodyPr>
          <a:lstStyle/>
          <a:p>
            <a:pPr algn="ctr"/>
            <a:r>
              <a:rPr lang="en-US" sz="2800" dirty="0"/>
              <a:t>1958</a:t>
            </a:r>
          </a:p>
          <a:p>
            <a:pPr algn="ctr"/>
            <a:r>
              <a:rPr lang="en-US" sz="2800" dirty="0"/>
              <a:t>Rosenblatt</a:t>
            </a:r>
          </a:p>
        </p:txBody>
      </p:sp>
      <p:sp>
        <p:nvSpPr>
          <p:cNvPr id="10" name="TextBox 9">
            <a:extLst>
              <a:ext uri="{FF2B5EF4-FFF2-40B4-BE49-F238E27FC236}">
                <a16:creationId xmlns:a16="http://schemas.microsoft.com/office/drawing/2014/main" id="{14A550E6-A03C-6FFD-F9F9-A7C9FB2A180D}"/>
              </a:ext>
            </a:extLst>
          </p:cNvPr>
          <p:cNvSpPr txBox="1"/>
          <p:nvPr/>
        </p:nvSpPr>
        <p:spPr>
          <a:xfrm>
            <a:off x="3509729" y="2010488"/>
            <a:ext cx="2747612" cy="954107"/>
          </a:xfrm>
          <a:prstGeom prst="rect">
            <a:avLst/>
          </a:prstGeom>
          <a:noFill/>
        </p:spPr>
        <p:txBody>
          <a:bodyPr wrap="none" rtlCol="0">
            <a:spAutoFit/>
          </a:bodyPr>
          <a:lstStyle/>
          <a:p>
            <a:pPr algn="ctr"/>
            <a:r>
              <a:rPr lang="en-US" sz="2800" dirty="0"/>
              <a:t>1943</a:t>
            </a:r>
          </a:p>
          <a:p>
            <a:pPr algn="ctr"/>
            <a:r>
              <a:rPr lang="en-US" sz="2800" dirty="0" err="1"/>
              <a:t>McCullough+Pitts</a:t>
            </a:r>
            <a:endParaRPr lang="en-US" sz="2800" dirty="0"/>
          </a:p>
        </p:txBody>
      </p:sp>
      <p:sp>
        <p:nvSpPr>
          <p:cNvPr id="11" name="TextBox 10">
            <a:extLst>
              <a:ext uri="{FF2B5EF4-FFF2-40B4-BE49-F238E27FC236}">
                <a16:creationId xmlns:a16="http://schemas.microsoft.com/office/drawing/2014/main" id="{578A1050-9EF8-ECC9-5FBE-9208260ACDD9}"/>
              </a:ext>
            </a:extLst>
          </p:cNvPr>
          <p:cNvSpPr txBox="1"/>
          <p:nvPr/>
        </p:nvSpPr>
        <p:spPr>
          <a:xfrm>
            <a:off x="6259603" y="2006892"/>
            <a:ext cx="2371483" cy="954107"/>
          </a:xfrm>
          <a:prstGeom prst="rect">
            <a:avLst/>
          </a:prstGeom>
          <a:noFill/>
        </p:spPr>
        <p:txBody>
          <a:bodyPr wrap="none" rtlCol="0">
            <a:spAutoFit/>
          </a:bodyPr>
          <a:lstStyle/>
          <a:p>
            <a:pPr algn="ctr"/>
            <a:r>
              <a:rPr lang="en-US" sz="2800" dirty="0"/>
              <a:t>1969</a:t>
            </a:r>
          </a:p>
          <a:p>
            <a:pPr algn="ctr"/>
            <a:r>
              <a:rPr lang="en-US" sz="2800" dirty="0" err="1"/>
              <a:t>Minsky+Papert</a:t>
            </a:r>
            <a:endParaRPr lang="en-US" sz="2800" dirty="0"/>
          </a:p>
        </p:txBody>
      </p:sp>
      <p:sp>
        <p:nvSpPr>
          <p:cNvPr id="12" name="TextBox 11">
            <a:extLst>
              <a:ext uri="{FF2B5EF4-FFF2-40B4-BE49-F238E27FC236}">
                <a16:creationId xmlns:a16="http://schemas.microsoft.com/office/drawing/2014/main" id="{5507A835-455A-5C64-2CF9-7DD1171428C3}"/>
              </a:ext>
            </a:extLst>
          </p:cNvPr>
          <p:cNvSpPr txBox="1"/>
          <p:nvPr/>
        </p:nvSpPr>
        <p:spPr>
          <a:xfrm>
            <a:off x="2092422" y="4338870"/>
            <a:ext cx="2699329" cy="954107"/>
          </a:xfrm>
          <a:prstGeom prst="rect">
            <a:avLst/>
          </a:prstGeom>
          <a:noFill/>
        </p:spPr>
        <p:txBody>
          <a:bodyPr wrap="none" rtlCol="0">
            <a:spAutoFit/>
          </a:bodyPr>
          <a:lstStyle/>
          <a:p>
            <a:pPr algn="ctr"/>
            <a:r>
              <a:rPr lang="en-US" sz="2800" dirty="0"/>
              <a:t>1986</a:t>
            </a:r>
          </a:p>
          <a:p>
            <a:pPr algn="ctr"/>
            <a:r>
              <a:rPr lang="en-US" sz="2800" dirty="0" err="1"/>
              <a:t>Rumelart+Hinton</a:t>
            </a:r>
            <a:endParaRPr lang="en-US" sz="2800" dirty="0"/>
          </a:p>
        </p:txBody>
      </p:sp>
      <p:sp>
        <p:nvSpPr>
          <p:cNvPr id="13" name="TextBox 12">
            <a:extLst>
              <a:ext uri="{FF2B5EF4-FFF2-40B4-BE49-F238E27FC236}">
                <a16:creationId xmlns:a16="http://schemas.microsoft.com/office/drawing/2014/main" id="{F302A457-97E2-28C1-F16B-9D80DA348125}"/>
              </a:ext>
            </a:extLst>
          </p:cNvPr>
          <p:cNvSpPr txBox="1"/>
          <p:nvPr/>
        </p:nvSpPr>
        <p:spPr>
          <a:xfrm>
            <a:off x="9762226" y="4327719"/>
            <a:ext cx="2291654" cy="954107"/>
          </a:xfrm>
          <a:prstGeom prst="rect">
            <a:avLst/>
          </a:prstGeom>
          <a:noFill/>
        </p:spPr>
        <p:txBody>
          <a:bodyPr wrap="none" rtlCol="0">
            <a:spAutoFit/>
          </a:bodyPr>
          <a:lstStyle/>
          <a:p>
            <a:pPr algn="ctr"/>
            <a:r>
              <a:rPr lang="en-US" sz="2800" dirty="0"/>
              <a:t>2010</a:t>
            </a:r>
          </a:p>
          <a:p>
            <a:pPr algn="ctr"/>
            <a:r>
              <a:rPr lang="en-US" sz="2800" dirty="0" err="1"/>
              <a:t>Glorot+Bengio</a:t>
            </a:r>
            <a:endParaRPr lang="en-US" sz="2800" dirty="0"/>
          </a:p>
        </p:txBody>
      </p:sp>
      <p:sp>
        <p:nvSpPr>
          <p:cNvPr id="16" name="TextBox 15">
            <a:extLst>
              <a:ext uri="{FF2B5EF4-FFF2-40B4-BE49-F238E27FC236}">
                <a16:creationId xmlns:a16="http://schemas.microsoft.com/office/drawing/2014/main" id="{A9B2429F-CE6D-E168-7005-D76EA4295D11}"/>
              </a:ext>
            </a:extLst>
          </p:cNvPr>
          <p:cNvSpPr txBox="1"/>
          <p:nvPr/>
        </p:nvSpPr>
        <p:spPr>
          <a:xfrm>
            <a:off x="8637173" y="2014211"/>
            <a:ext cx="1570495" cy="954107"/>
          </a:xfrm>
          <a:prstGeom prst="rect">
            <a:avLst/>
          </a:prstGeom>
          <a:noFill/>
        </p:spPr>
        <p:txBody>
          <a:bodyPr wrap="none" rtlCol="0">
            <a:spAutoFit/>
          </a:bodyPr>
          <a:lstStyle/>
          <a:p>
            <a:pPr algn="ctr"/>
            <a:r>
              <a:rPr lang="en-US" sz="2800" dirty="0"/>
              <a:t>1970s</a:t>
            </a:r>
          </a:p>
          <a:p>
            <a:pPr algn="ctr"/>
            <a:r>
              <a:rPr lang="en-US" sz="2800" dirty="0"/>
              <a:t>AI Winter</a:t>
            </a:r>
          </a:p>
        </p:txBody>
      </p:sp>
      <p:sp>
        <p:nvSpPr>
          <p:cNvPr id="17" name="TextBox 16">
            <a:extLst>
              <a:ext uri="{FF2B5EF4-FFF2-40B4-BE49-F238E27FC236}">
                <a16:creationId xmlns:a16="http://schemas.microsoft.com/office/drawing/2014/main" id="{982B6CE8-761B-5E9F-9A13-894EECB612C2}"/>
              </a:ext>
            </a:extLst>
          </p:cNvPr>
          <p:cNvSpPr txBox="1"/>
          <p:nvPr/>
        </p:nvSpPr>
        <p:spPr>
          <a:xfrm>
            <a:off x="4791751" y="4335274"/>
            <a:ext cx="1570495" cy="954107"/>
          </a:xfrm>
          <a:prstGeom prst="rect">
            <a:avLst/>
          </a:prstGeom>
          <a:noFill/>
        </p:spPr>
        <p:txBody>
          <a:bodyPr wrap="none" rtlCol="0">
            <a:spAutoFit/>
          </a:bodyPr>
          <a:lstStyle/>
          <a:p>
            <a:pPr algn="ctr"/>
            <a:r>
              <a:rPr lang="en-US" sz="2800" dirty="0"/>
              <a:t>1990s</a:t>
            </a:r>
          </a:p>
          <a:p>
            <a:pPr algn="ctr"/>
            <a:r>
              <a:rPr lang="en-US" sz="2800" dirty="0"/>
              <a:t>AI Winter</a:t>
            </a:r>
          </a:p>
        </p:txBody>
      </p:sp>
      <p:sp>
        <p:nvSpPr>
          <p:cNvPr id="18" name="TextBox 17">
            <a:extLst>
              <a:ext uri="{FF2B5EF4-FFF2-40B4-BE49-F238E27FC236}">
                <a16:creationId xmlns:a16="http://schemas.microsoft.com/office/drawing/2014/main" id="{6A3DE979-0E45-77D1-965F-AB6C36A91E9B}"/>
              </a:ext>
            </a:extLst>
          </p:cNvPr>
          <p:cNvSpPr txBox="1"/>
          <p:nvPr/>
        </p:nvSpPr>
        <p:spPr>
          <a:xfrm>
            <a:off x="6326722" y="4331205"/>
            <a:ext cx="3408626" cy="954107"/>
          </a:xfrm>
          <a:prstGeom prst="rect">
            <a:avLst/>
          </a:prstGeom>
          <a:noFill/>
        </p:spPr>
        <p:txBody>
          <a:bodyPr wrap="none" rtlCol="0">
            <a:spAutoFit/>
          </a:bodyPr>
          <a:lstStyle/>
          <a:p>
            <a:pPr algn="ctr"/>
            <a:r>
              <a:rPr lang="en-US" sz="2800" dirty="0"/>
              <a:t>2006</a:t>
            </a:r>
          </a:p>
          <a:p>
            <a:pPr algn="ctr"/>
            <a:r>
              <a:rPr lang="en-US" sz="2800" dirty="0" err="1"/>
              <a:t>Hinton+Salakhutdinov</a:t>
            </a:r>
            <a:endParaRPr lang="en-US" sz="2800" dirty="0"/>
          </a:p>
        </p:txBody>
      </p:sp>
      <p:sp>
        <p:nvSpPr>
          <p:cNvPr id="21" name="TextBox 20">
            <a:extLst>
              <a:ext uri="{FF2B5EF4-FFF2-40B4-BE49-F238E27FC236}">
                <a16:creationId xmlns:a16="http://schemas.microsoft.com/office/drawing/2014/main" id="{5A199BDD-5BEF-DC71-7955-6CDE423D9CA0}"/>
              </a:ext>
            </a:extLst>
          </p:cNvPr>
          <p:cNvSpPr txBox="1"/>
          <p:nvPr/>
        </p:nvSpPr>
        <p:spPr>
          <a:xfrm>
            <a:off x="10207668" y="2006892"/>
            <a:ext cx="1434112" cy="954107"/>
          </a:xfrm>
          <a:prstGeom prst="rect">
            <a:avLst/>
          </a:prstGeom>
          <a:noFill/>
        </p:spPr>
        <p:txBody>
          <a:bodyPr wrap="none" rtlCol="0">
            <a:spAutoFit/>
          </a:bodyPr>
          <a:lstStyle/>
          <a:p>
            <a:pPr algn="ctr"/>
            <a:r>
              <a:rPr lang="en-US" sz="2800" dirty="0"/>
              <a:t>1989</a:t>
            </a:r>
          </a:p>
          <a:p>
            <a:pPr algn="ctr"/>
            <a:r>
              <a:rPr lang="en-US" sz="2800" dirty="0" err="1"/>
              <a:t>Cybenko</a:t>
            </a:r>
            <a:endParaRPr lang="en-US" sz="2800" dirty="0"/>
          </a:p>
        </p:txBody>
      </p:sp>
      <p:sp>
        <p:nvSpPr>
          <p:cNvPr id="23" name="Right Arrow 22">
            <a:extLst>
              <a:ext uri="{FF2B5EF4-FFF2-40B4-BE49-F238E27FC236}">
                <a16:creationId xmlns:a16="http://schemas.microsoft.com/office/drawing/2014/main" id="{A3707C88-689C-78F6-AE44-B055EC6949F0}"/>
              </a:ext>
            </a:extLst>
          </p:cNvPr>
          <p:cNvSpPr/>
          <p:nvPr/>
        </p:nvSpPr>
        <p:spPr>
          <a:xfrm>
            <a:off x="279480" y="3926843"/>
            <a:ext cx="1160456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A75A53D-A47D-9D55-DD20-971CC2053509}"/>
              </a:ext>
            </a:extLst>
          </p:cNvPr>
          <p:cNvSpPr txBox="1"/>
          <p:nvPr/>
        </p:nvSpPr>
        <p:spPr>
          <a:xfrm>
            <a:off x="3579029" y="1151173"/>
            <a:ext cx="5564152" cy="523220"/>
          </a:xfrm>
          <a:prstGeom prst="rect">
            <a:avLst/>
          </a:prstGeom>
          <a:noFill/>
        </p:spPr>
        <p:txBody>
          <a:bodyPr wrap="none" rtlCol="0">
            <a:spAutoFit/>
          </a:bodyPr>
          <a:lstStyle/>
          <a:p>
            <a:pPr algn="ctr"/>
            <a:r>
              <a:rPr lang="en-US" sz="2800" dirty="0"/>
              <a:t>What can neural networks compute?</a:t>
            </a:r>
          </a:p>
        </p:txBody>
      </p:sp>
      <p:sp>
        <p:nvSpPr>
          <p:cNvPr id="25" name="TextBox 24">
            <a:extLst>
              <a:ext uri="{FF2B5EF4-FFF2-40B4-BE49-F238E27FC236}">
                <a16:creationId xmlns:a16="http://schemas.microsoft.com/office/drawing/2014/main" id="{8ED2E494-345D-7694-2AB3-AC1AB72B38E5}"/>
              </a:ext>
            </a:extLst>
          </p:cNvPr>
          <p:cNvSpPr txBox="1"/>
          <p:nvPr/>
        </p:nvSpPr>
        <p:spPr>
          <a:xfrm>
            <a:off x="4144457" y="3512989"/>
            <a:ext cx="3874651" cy="523220"/>
          </a:xfrm>
          <a:prstGeom prst="rect">
            <a:avLst/>
          </a:prstGeom>
          <a:noFill/>
        </p:spPr>
        <p:txBody>
          <a:bodyPr wrap="none" rtlCol="0">
            <a:spAutoFit/>
          </a:bodyPr>
          <a:lstStyle/>
          <a:p>
            <a:pPr algn="ctr"/>
            <a:r>
              <a:rPr lang="en-US" sz="2800" dirty="0"/>
              <a:t>How can networks learn?</a:t>
            </a:r>
          </a:p>
        </p:txBody>
      </p:sp>
    </p:spTree>
    <p:extLst>
      <p:ext uri="{BB962C8B-B14F-4D97-AF65-F5344CB8AC3E}">
        <p14:creationId xmlns:p14="http://schemas.microsoft.com/office/powerpoint/2010/main" val="30094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3C7DF-62D6-B3F6-CB0C-F963B532C09F}"/>
              </a:ext>
            </a:extLst>
          </p:cNvPr>
          <p:cNvSpPr>
            <a:spLocks noGrp="1"/>
          </p:cNvSpPr>
          <p:nvPr>
            <p:ph type="title"/>
          </p:nvPr>
        </p:nvSpPr>
        <p:spPr>
          <a:xfrm>
            <a:off x="1888731" y="2374232"/>
            <a:ext cx="8414538" cy="1925052"/>
          </a:xfrm>
        </p:spPr>
        <p:txBody>
          <a:bodyPr anchor="b">
            <a:noAutofit/>
          </a:bodyPr>
          <a:lstStyle/>
          <a:p>
            <a:pPr>
              <a:lnSpc>
                <a:spcPct val="100000"/>
              </a:lnSpc>
            </a:pPr>
            <a:r>
              <a:rPr lang="en-US" sz="6000" dirty="0"/>
              <a:t>Is </a:t>
            </a:r>
            <a:r>
              <a:rPr lang="en-US" sz="6000" u="sng" dirty="0"/>
              <a:t>Thinking </a:t>
            </a:r>
            <a:r>
              <a:rPr lang="en-US" sz="6000" dirty="0"/>
              <a:t>the same</a:t>
            </a:r>
            <a:br>
              <a:rPr lang="en-US" sz="6000" dirty="0"/>
            </a:br>
            <a:r>
              <a:rPr lang="en-US" sz="6000" dirty="0"/>
              <a:t>as </a:t>
            </a:r>
            <a:r>
              <a:rPr lang="en-US" sz="6000" u="sng" dirty="0"/>
              <a:t>Computation</a:t>
            </a:r>
            <a:r>
              <a:rPr lang="en-US" sz="6000" dirty="0"/>
              <a:t>?</a:t>
            </a:r>
          </a:p>
        </p:txBody>
      </p:sp>
    </p:spTree>
    <p:extLst>
      <p:ext uri="{BB962C8B-B14F-4D97-AF65-F5344CB8AC3E}">
        <p14:creationId xmlns:p14="http://schemas.microsoft.com/office/powerpoint/2010/main" val="3228466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antiago Ramón y Cajal: The first to map the human brain | The UNESCO  Courier">
            <a:extLst>
              <a:ext uri="{FF2B5EF4-FFF2-40B4-BE49-F238E27FC236}">
                <a16:creationId xmlns:a16="http://schemas.microsoft.com/office/drawing/2014/main" id="{FF206637-F11C-6168-B5E8-D02AA644E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72" y="2938304"/>
            <a:ext cx="6759753" cy="3512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euron drawings by Santiago Ramón y Cajal">
            <a:extLst>
              <a:ext uri="{FF2B5EF4-FFF2-40B4-BE49-F238E27FC236}">
                <a16:creationId xmlns:a16="http://schemas.microsoft.com/office/drawing/2014/main" id="{F63C6AE1-D099-D5EB-6DE9-6DAAD000DE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4" r="1" b="335"/>
          <a:stretch/>
        </p:blipFill>
        <p:spPr bwMode="auto">
          <a:xfrm>
            <a:off x="7567469" y="16344"/>
            <a:ext cx="4624531" cy="6841656"/>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D28FDB8-BDF3-7D2F-4132-5EA84DD55381}"/>
              </a:ext>
            </a:extLst>
          </p:cNvPr>
          <p:cNvSpPr>
            <a:spLocks noGrp="1"/>
          </p:cNvSpPr>
          <p:nvPr>
            <p:ph type="title"/>
          </p:nvPr>
        </p:nvSpPr>
        <p:spPr>
          <a:xfrm>
            <a:off x="274603" y="126694"/>
            <a:ext cx="7217060" cy="2922031"/>
          </a:xfrm>
        </p:spPr>
        <p:txBody>
          <a:bodyPr>
            <a:noAutofit/>
          </a:bodyPr>
          <a:lstStyle/>
          <a:p>
            <a:r>
              <a:rPr lang="en-US" sz="5400" dirty="0"/>
              <a:t>1888:</a:t>
            </a:r>
            <a:br>
              <a:rPr lang="en-US" sz="5400" dirty="0"/>
            </a:br>
            <a:r>
              <a:rPr lang="en-US" sz="5400" dirty="0"/>
              <a:t>Santiago Ramon y </a:t>
            </a:r>
            <a:r>
              <a:rPr lang="en-US" sz="5400" dirty="0" err="1"/>
              <a:t>Cajal</a:t>
            </a:r>
            <a:r>
              <a:rPr lang="en-US" sz="5400" dirty="0"/>
              <a:t> characterizes the neuron</a:t>
            </a:r>
          </a:p>
        </p:txBody>
      </p:sp>
      <p:sp>
        <p:nvSpPr>
          <p:cNvPr id="9" name="TextBox 8">
            <a:extLst>
              <a:ext uri="{FF2B5EF4-FFF2-40B4-BE49-F238E27FC236}">
                <a16:creationId xmlns:a16="http://schemas.microsoft.com/office/drawing/2014/main" id="{562435A5-6EC1-F8CA-09FB-B2BAFED1FF35}"/>
              </a:ext>
            </a:extLst>
          </p:cNvPr>
          <p:cNvSpPr txBox="1"/>
          <p:nvPr/>
        </p:nvSpPr>
        <p:spPr>
          <a:xfrm>
            <a:off x="0" y="6451159"/>
            <a:ext cx="3748527" cy="369332"/>
          </a:xfrm>
          <a:prstGeom prst="rect">
            <a:avLst/>
          </a:prstGeom>
          <a:noFill/>
        </p:spPr>
        <p:txBody>
          <a:bodyPr wrap="none" rtlCol="0">
            <a:spAutoFit/>
          </a:bodyPr>
          <a:lstStyle/>
          <a:p>
            <a:pPr algn="l"/>
            <a:r>
              <a:rPr lang="en-US" dirty="0"/>
              <a:t>[Images from estate of Ramon y </a:t>
            </a:r>
            <a:r>
              <a:rPr lang="en-US" dirty="0" err="1"/>
              <a:t>Cajal</a:t>
            </a:r>
            <a:r>
              <a:rPr lang="en-US" dirty="0"/>
              <a:t>]</a:t>
            </a:r>
          </a:p>
        </p:txBody>
      </p:sp>
    </p:spTree>
    <p:extLst>
      <p:ext uri="{BB962C8B-B14F-4D97-AF65-F5344CB8AC3E}">
        <p14:creationId xmlns:p14="http://schemas.microsoft.com/office/powerpoint/2010/main" val="26781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D014-BAED-CE01-19FA-B97B5F1547F4}"/>
              </a:ext>
            </a:extLst>
          </p:cNvPr>
          <p:cNvSpPr>
            <a:spLocks noGrp="1"/>
          </p:cNvSpPr>
          <p:nvPr>
            <p:ph type="title"/>
          </p:nvPr>
        </p:nvSpPr>
        <p:spPr>
          <a:xfrm>
            <a:off x="274603" y="126694"/>
            <a:ext cx="7217060" cy="2922031"/>
          </a:xfrm>
        </p:spPr>
        <p:txBody>
          <a:bodyPr>
            <a:noAutofit/>
          </a:bodyPr>
          <a:lstStyle/>
          <a:p>
            <a:r>
              <a:rPr lang="en-US" sz="5400" dirty="0"/>
              <a:t>1936:</a:t>
            </a:r>
            <a:br>
              <a:rPr lang="en-US" sz="5400" dirty="0"/>
            </a:br>
            <a:r>
              <a:rPr lang="en-US" sz="5400" dirty="0"/>
              <a:t>Alan Turing characterizes computation</a:t>
            </a:r>
          </a:p>
        </p:txBody>
      </p:sp>
      <p:pic>
        <p:nvPicPr>
          <p:cNvPr id="7170" name="Picture 2" descr="Pardoning the dead is fine. Better to say sorry to the living | Catherine  Bennett | The Guardian">
            <a:extLst>
              <a:ext uri="{FF2B5EF4-FFF2-40B4-BE49-F238E27FC236}">
                <a16:creationId xmlns:a16="http://schemas.microsoft.com/office/drawing/2014/main" id="{0B978376-3938-0F9B-C7B2-16D116CB35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24"/>
          <a:stretch/>
        </p:blipFill>
        <p:spPr bwMode="auto">
          <a:xfrm>
            <a:off x="491318" y="2802860"/>
            <a:ext cx="6647209" cy="36950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27ACE2-560E-5106-F754-02D083D1B6E8}"/>
              </a:ext>
            </a:extLst>
          </p:cNvPr>
          <p:cNvPicPr>
            <a:picLocks noChangeAspect="1"/>
          </p:cNvPicPr>
          <p:nvPr/>
        </p:nvPicPr>
        <p:blipFill>
          <a:blip r:embed="rId3"/>
          <a:stretch>
            <a:fillRect/>
          </a:stretch>
        </p:blipFill>
        <p:spPr>
          <a:xfrm>
            <a:off x="7619959" y="126694"/>
            <a:ext cx="4309180" cy="6324465"/>
          </a:xfrm>
          <a:prstGeom prst="rect">
            <a:avLst/>
          </a:prstGeom>
        </p:spPr>
      </p:pic>
      <p:sp>
        <p:nvSpPr>
          <p:cNvPr id="8" name="TextBox 7">
            <a:extLst>
              <a:ext uri="{FF2B5EF4-FFF2-40B4-BE49-F238E27FC236}">
                <a16:creationId xmlns:a16="http://schemas.microsoft.com/office/drawing/2014/main" id="{397051AC-3FAB-430A-86D2-805689E1D940}"/>
              </a:ext>
            </a:extLst>
          </p:cNvPr>
          <p:cNvSpPr txBox="1"/>
          <p:nvPr/>
        </p:nvSpPr>
        <p:spPr>
          <a:xfrm>
            <a:off x="8204305" y="6471631"/>
            <a:ext cx="3987695" cy="369332"/>
          </a:xfrm>
          <a:prstGeom prst="rect">
            <a:avLst/>
          </a:prstGeom>
          <a:noFill/>
        </p:spPr>
        <p:txBody>
          <a:bodyPr wrap="none" rtlCol="0">
            <a:spAutoFit/>
          </a:bodyPr>
          <a:lstStyle/>
          <a:p>
            <a:pPr algn="r"/>
            <a:r>
              <a:rPr lang="en-US" dirty="0"/>
              <a:t>[Turing, On Computable Numbers, 1936]</a:t>
            </a:r>
          </a:p>
        </p:txBody>
      </p:sp>
    </p:spTree>
    <p:extLst>
      <p:ext uri="{BB962C8B-B14F-4D97-AF65-F5344CB8AC3E}">
        <p14:creationId xmlns:p14="http://schemas.microsoft.com/office/powerpoint/2010/main" val="207592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D014-BAED-CE01-19FA-B97B5F1547F4}"/>
              </a:ext>
            </a:extLst>
          </p:cNvPr>
          <p:cNvSpPr>
            <a:spLocks noGrp="1"/>
          </p:cNvSpPr>
          <p:nvPr>
            <p:ph type="title"/>
          </p:nvPr>
        </p:nvSpPr>
        <p:spPr>
          <a:xfrm>
            <a:off x="0" y="126694"/>
            <a:ext cx="7764379" cy="2922031"/>
          </a:xfrm>
        </p:spPr>
        <p:txBody>
          <a:bodyPr>
            <a:noAutofit/>
          </a:bodyPr>
          <a:lstStyle/>
          <a:p>
            <a:r>
              <a:rPr lang="en-US" sz="5400" dirty="0"/>
              <a:t>1943:</a:t>
            </a:r>
            <a:br>
              <a:rPr lang="en-US" sz="5400" dirty="0"/>
            </a:br>
            <a:r>
              <a:rPr lang="en-US" sz="5400" dirty="0"/>
              <a:t>McCullough and Pitts</a:t>
            </a:r>
            <a:br>
              <a:rPr lang="en-US" sz="5400" dirty="0"/>
            </a:br>
            <a:r>
              <a:rPr lang="en-US" sz="5400" dirty="0"/>
              <a:t>ask: do neurons compute?</a:t>
            </a:r>
          </a:p>
        </p:txBody>
      </p:sp>
      <p:pic>
        <p:nvPicPr>
          <p:cNvPr id="9222" name="Picture 6" descr="Emergence: Complexity &amp; Organization">
            <a:extLst>
              <a:ext uri="{FF2B5EF4-FFF2-40B4-BE49-F238E27FC236}">
                <a16:creationId xmlns:a16="http://schemas.microsoft.com/office/drawing/2014/main" id="{DC88C9DB-F8FC-5B3A-0BAB-4CBA688EF0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35"/>
          <a:stretch/>
        </p:blipFill>
        <p:spPr bwMode="auto">
          <a:xfrm>
            <a:off x="418765" y="2989031"/>
            <a:ext cx="3142582" cy="365042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Walter Pitts - Wikipedia">
            <a:extLst>
              <a:ext uri="{FF2B5EF4-FFF2-40B4-BE49-F238E27FC236}">
                <a16:creationId xmlns:a16="http://schemas.microsoft.com/office/drawing/2014/main" id="{89CA6278-F5A7-E717-5F8F-DA6D6DB62B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5" t="10885" r="-1215" b="12145"/>
          <a:stretch/>
        </p:blipFill>
        <p:spPr bwMode="auto">
          <a:xfrm>
            <a:off x="4172219" y="2989031"/>
            <a:ext cx="3142581" cy="365042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C280BB-7F3E-5806-FEE7-F31C7B365C74}"/>
              </a:ext>
            </a:extLst>
          </p:cNvPr>
          <p:cNvGrpSpPr/>
          <p:nvPr/>
        </p:nvGrpSpPr>
        <p:grpSpPr>
          <a:xfrm>
            <a:off x="8376636" y="973466"/>
            <a:ext cx="3396599" cy="5018265"/>
            <a:chOff x="8376636" y="973466"/>
            <a:chExt cx="3396599" cy="5018265"/>
          </a:xfrm>
        </p:grpSpPr>
        <p:pic>
          <p:nvPicPr>
            <p:cNvPr id="3" name="Picture 2">
              <a:extLst>
                <a:ext uri="{FF2B5EF4-FFF2-40B4-BE49-F238E27FC236}">
                  <a16:creationId xmlns:a16="http://schemas.microsoft.com/office/drawing/2014/main" id="{83359474-A143-223D-6B9A-66226F75F8FA}"/>
                </a:ext>
              </a:extLst>
            </p:cNvPr>
            <p:cNvPicPr>
              <a:picLocks noChangeAspect="1"/>
            </p:cNvPicPr>
            <p:nvPr/>
          </p:nvPicPr>
          <p:blipFill>
            <a:blip r:embed="rId4"/>
            <a:stretch>
              <a:fillRect/>
            </a:stretch>
          </p:blipFill>
          <p:spPr>
            <a:xfrm>
              <a:off x="8376636" y="973466"/>
              <a:ext cx="3396599" cy="2015565"/>
            </a:xfrm>
            <a:prstGeom prst="rect">
              <a:avLst/>
            </a:prstGeom>
          </p:spPr>
        </p:pic>
        <p:pic>
          <p:nvPicPr>
            <p:cNvPr id="5" name="Picture 4">
              <a:extLst>
                <a:ext uri="{FF2B5EF4-FFF2-40B4-BE49-F238E27FC236}">
                  <a16:creationId xmlns:a16="http://schemas.microsoft.com/office/drawing/2014/main" id="{A1A8180C-1A5B-24BA-A13E-BF52BB426C60}"/>
                </a:ext>
              </a:extLst>
            </p:cNvPr>
            <p:cNvPicPr>
              <a:picLocks noChangeAspect="1"/>
            </p:cNvPicPr>
            <p:nvPr/>
          </p:nvPicPr>
          <p:blipFill>
            <a:blip r:embed="rId5"/>
            <a:stretch>
              <a:fillRect/>
            </a:stretch>
          </p:blipFill>
          <p:spPr>
            <a:xfrm>
              <a:off x="8376636" y="3636755"/>
              <a:ext cx="3396599" cy="2354976"/>
            </a:xfrm>
            <a:prstGeom prst="rect">
              <a:avLst/>
            </a:prstGeom>
          </p:spPr>
        </p:pic>
      </p:grpSp>
      <p:sp>
        <p:nvSpPr>
          <p:cNvPr id="7" name="TextBox 6">
            <a:extLst>
              <a:ext uri="{FF2B5EF4-FFF2-40B4-BE49-F238E27FC236}">
                <a16:creationId xmlns:a16="http://schemas.microsoft.com/office/drawing/2014/main" id="{82059750-2C3A-7137-3D80-39957C19442A}"/>
              </a:ext>
            </a:extLst>
          </p:cNvPr>
          <p:cNvSpPr txBox="1"/>
          <p:nvPr/>
        </p:nvSpPr>
        <p:spPr>
          <a:xfrm>
            <a:off x="7533737" y="6471631"/>
            <a:ext cx="4658263" cy="369332"/>
          </a:xfrm>
          <a:prstGeom prst="rect">
            <a:avLst/>
          </a:prstGeom>
          <a:noFill/>
        </p:spPr>
        <p:txBody>
          <a:bodyPr wrap="none" rtlCol="0">
            <a:spAutoFit/>
          </a:bodyPr>
          <a:lstStyle/>
          <a:p>
            <a:pPr algn="r"/>
            <a:r>
              <a:rPr lang="en-US" dirty="0"/>
              <a:t>[McCullough and Pitts, A Logical Calculus, 1943]</a:t>
            </a:r>
          </a:p>
        </p:txBody>
      </p:sp>
    </p:spTree>
    <p:extLst>
      <p:ext uri="{BB962C8B-B14F-4D97-AF65-F5344CB8AC3E}">
        <p14:creationId xmlns:p14="http://schemas.microsoft.com/office/powerpoint/2010/main" val="286159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4E2A7-C2BB-7266-ACB7-18F6F146A10D}"/>
              </a:ext>
            </a:extLst>
          </p:cNvPr>
          <p:cNvSpPr>
            <a:spLocks noGrp="1"/>
          </p:cNvSpPr>
          <p:nvPr>
            <p:ph type="title"/>
          </p:nvPr>
        </p:nvSpPr>
        <p:spPr/>
        <p:txBody>
          <a:bodyPr/>
          <a:lstStyle/>
          <a:p>
            <a:r>
              <a:rPr lang="en-US" dirty="0"/>
              <a:t>McCullough-Pitts neuron</a:t>
            </a:r>
          </a:p>
        </p:txBody>
      </p:sp>
      <p:pic>
        <p:nvPicPr>
          <p:cNvPr id="4" name="Picture 8">
            <a:extLst>
              <a:ext uri="{FF2B5EF4-FFF2-40B4-BE49-F238E27FC236}">
                <a16:creationId xmlns:a16="http://schemas.microsoft.com/office/drawing/2014/main" id="{7C560737-EE6E-101C-1B8B-7164966C5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325" y="901126"/>
            <a:ext cx="10365350" cy="2303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0EA6D5-2720-D045-4F65-5791E3B9D09F}"/>
              </a:ext>
            </a:extLst>
          </p:cNvPr>
          <p:cNvSpPr txBox="1"/>
          <p:nvPr/>
        </p:nvSpPr>
        <p:spPr>
          <a:xfrm>
            <a:off x="3539407" y="1183342"/>
            <a:ext cx="5113196" cy="523220"/>
          </a:xfrm>
          <a:prstGeom prst="rect">
            <a:avLst/>
          </a:prstGeom>
          <a:noFill/>
        </p:spPr>
        <p:txBody>
          <a:bodyPr wrap="none" rtlCol="0">
            <a:spAutoFit/>
          </a:bodyPr>
          <a:lstStyle/>
          <a:p>
            <a:pPr algn="ctr"/>
            <a:r>
              <a:rPr lang="en-US" sz="2800" dirty="0"/>
              <a:t>Biological Neuron (Ramon y </a:t>
            </a:r>
            <a:r>
              <a:rPr lang="en-US" sz="2800" dirty="0" err="1"/>
              <a:t>Cajal</a:t>
            </a:r>
            <a:r>
              <a:rPr lang="en-US" sz="2800" dirty="0"/>
              <a:t>)</a:t>
            </a:r>
          </a:p>
        </p:txBody>
      </p:sp>
      <p:sp>
        <p:nvSpPr>
          <p:cNvPr id="6" name="TextBox 5">
            <a:extLst>
              <a:ext uri="{FF2B5EF4-FFF2-40B4-BE49-F238E27FC236}">
                <a16:creationId xmlns:a16="http://schemas.microsoft.com/office/drawing/2014/main" id="{C5460056-062E-8439-819D-A7F794549A17}"/>
              </a:ext>
            </a:extLst>
          </p:cNvPr>
          <p:cNvSpPr txBox="1"/>
          <p:nvPr/>
        </p:nvSpPr>
        <p:spPr>
          <a:xfrm>
            <a:off x="1537614" y="3247698"/>
            <a:ext cx="1878143" cy="369332"/>
          </a:xfrm>
          <a:prstGeom prst="rect">
            <a:avLst/>
          </a:prstGeom>
          <a:noFill/>
        </p:spPr>
        <p:txBody>
          <a:bodyPr wrap="none" rtlCol="0">
            <a:spAutoFit/>
          </a:bodyPr>
          <a:lstStyle/>
          <a:p>
            <a:r>
              <a:rPr lang="en-US" dirty="0"/>
              <a:t>Dendrites (inputs)</a:t>
            </a:r>
          </a:p>
        </p:txBody>
      </p:sp>
      <p:grpSp>
        <p:nvGrpSpPr>
          <p:cNvPr id="59" name="Group 58">
            <a:extLst>
              <a:ext uri="{FF2B5EF4-FFF2-40B4-BE49-F238E27FC236}">
                <a16:creationId xmlns:a16="http://schemas.microsoft.com/office/drawing/2014/main" id="{7A130F28-1F66-BCF2-A778-3A922A50A8F1}"/>
              </a:ext>
            </a:extLst>
          </p:cNvPr>
          <p:cNvGrpSpPr/>
          <p:nvPr/>
        </p:nvGrpSpPr>
        <p:grpSpPr>
          <a:xfrm>
            <a:off x="4022578" y="2435544"/>
            <a:ext cx="4497242" cy="553998"/>
            <a:chOff x="4022578" y="2435544"/>
            <a:chExt cx="4497242" cy="553998"/>
          </a:xfrm>
        </p:grpSpPr>
        <p:sp>
          <p:nvSpPr>
            <p:cNvPr id="15" name="Freeform 14">
              <a:extLst>
                <a:ext uri="{FF2B5EF4-FFF2-40B4-BE49-F238E27FC236}">
                  <a16:creationId xmlns:a16="http://schemas.microsoft.com/office/drawing/2014/main" id="{BA475E11-6822-1AA5-07BF-762727D3A39D}"/>
                </a:ext>
              </a:extLst>
            </p:cNvPr>
            <p:cNvSpPr/>
            <p:nvPr/>
          </p:nvSpPr>
          <p:spPr>
            <a:xfrm>
              <a:off x="4022578" y="2435544"/>
              <a:ext cx="4301616" cy="553387"/>
            </a:xfrm>
            <a:custGeom>
              <a:avLst/>
              <a:gdLst>
                <a:gd name="connsiteX0" fmla="*/ 0 w 5454869"/>
                <a:gd name="connsiteY0" fmla="*/ 346002 h 639575"/>
                <a:gd name="connsiteX1" fmla="*/ 1797269 w 5454869"/>
                <a:gd name="connsiteY1" fmla="*/ 629781 h 639575"/>
                <a:gd name="connsiteX2" fmla="*/ 3988676 w 5454869"/>
                <a:gd name="connsiteY2" fmla="*/ 30691 h 639575"/>
                <a:gd name="connsiteX3" fmla="*/ 5454869 w 5454869"/>
                <a:gd name="connsiteY3" fmla="*/ 141050 h 639575"/>
              </a:gdLst>
              <a:ahLst/>
              <a:cxnLst>
                <a:cxn ang="0">
                  <a:pos x="connsiteX0" y="connsiteY0"/>
                </a:cxn>
                <a:cxn ang="0">
                  <a:pos x="connsiteX1" y="connsiteY1"/>
                </a:cxn>
                <a:cxn ang="0">
                  <a:pos x="connsiteX2" y="connsiteY2"/>
                </a:cxn>
                <a:cxn ang="0">
                  <a:pos x="connsiteX3" y="connsiteY3"/>
                </a:cxn>
              </a:cxnLst>
              <a:rect l="l" t="t" r="r" b="b"/>
              <a:pathLst>
                <a:path w="5454869" h="639575">
                  <a:moveTo>
                    <a:pt x="0" y="346002"/>
                  </a:moveTo>
                  <a:cubicBezTo>
                    <a:pt x="566245" y="514167"/>
                    <a:pt x="1132490" y="682333"/>
                    <a:pt x="1797269" y="629781"/>
                  </a:cubicBezTo>
                  <a:cubicBezTo>
                    <a:pt x="2462048" y="577229"/>
                    <a:pt x="3379076" y="112146"/>
                    <a:pt x="3988676" y="30691"/>
                  </a:cubicBezTo>
                  <a:cubicBezTo>
                    <a:pt x="4598276" y="-50764"/>
                    <a:pt x="5026572" y="45143"/>
                    <a:pt x="5454869" y="14105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713EE5F-304A-6135-A1E6-12629FD36C4F}"/>
                </a:ext>
              </a:extLst>
            </p:cNvPr>
            <p:cNvSpPr txBox="1"/>
            <p:nvPr/>
          </p:nvSpPr>
          <p:spPr>
            <a:xfrm>
              <a:off x="6839167" y="2620210"/>
              <a:ext cx="1680653" cy="369332"/>
            </a:xfrm>
            <a:prstGeom prst="rect">
              <a:avLst/>
            </a:prstGeom>
            <a:noFill/>
          </p:spPr>
          <p:txBody>
            <a:bodyPr wrap="none" rtlCol="0">
              <a:spAutoFit/>
            </a:bodyPr>
            <a:lstStyle/>
            <a:p>
              <a:pPr algn="ctr"/>
              <a:r>
                <a:rPr lang="en-US" dirty="0"/>
                <a:t>Action Potential</a:t>
              </a:r>
            </a:p>
          </p:txBody>
        </p:sp>
      </p:grpSp>
      <p:sp>
        <p:nvSpPr>
          <p:cNvPr id="12" name="TextBox 11">
            <a:extLst>
              <a:ext uri="{FF2B5EF4-FFF2-40B4-BE49-F238E27FC236}">
                <a16:creationId xmlns:a16="http://schemas.microsoft.com/office/drawing/2014/main" id="{7867BA4B-94EF-F117-11B8-3D03524A93C2}"/>
              </a:ext>
            </a:extLst>
          </p:cNvPr>
          <p:cNvSpPr txBox="1"/>
          <p:nvPr/>
        </p:nvSpPr>
        <p:spPr>
          <a:xfrm>
            <a:off x="3653472" y="3724640"/>
            <a:ext cx="4885055" cy="523220"/>
          </a:xfrm>
          <a:prstGeom prst="rect">
            <a:avLst/>
          </a:prstGeom>
          <a:noFill/>
        </p:spPr>
        <p:txBody>
          <a:bodyPr wrap="none" rtlCol="0">
            <a:spAutoFit/>
          </a:bodyPr>
          <a:lstStyle/>
          <a:p>
            <a:pPr algn="ctr"/>
            <a:r>
              <a:rPr lang="en-US" sz="2800" dirty="0"/>
              <a:t>McCullough-Pitts Neuron Model</a:t>
            </a:r>
          </a:p>
        </p:txBody>
      </p:sp>
      <p:grpSp>
        <p:nvGrpSpPr>
          <p:cNvPr id="63" name="Group 62">
            <a:extLst>
              <a:ext uri="{FF2B5EF4-FFF2-40B4-BE49-F238E27FC236}">
                <a16:creationId xmlns:a16="http://schemas.microsoft.com/office/drawing/2014/main" id="{8707D6F5-7CAD-A50A-C77C-0B2486836CE0}"/>
              </a:ext>
            </a:extLst>
          </p:cNvPr>
          <p:cNvGrpSpPr/>
          <p:nvPr/>
        </p:nvGrpSpPr>
        <p:grpSpPr>
          <a:xfrm>
            <a:off x="5814287" y="4427792"/>
            <a:ext cx="3369470" cy="1389683"/>
            <a:chOff x="5814287" y="4427792"/>
            <a:chExt cx="3369470" cy="1389683"/>
          </a:xfrm>
        </p:grpSpPr>
        <p:cxnSp>
          <p:nvCxnSpPr>
            <p:cNvPr id="25" name="Straight Arrow Connector 24">
              <a:extLst>
                <a:ext uri="{FF2B5EF4-FFF2-40B4-BE49-F238E27FC236}">
                  <a16:creationId xmlns:a16="http://schemas.microsoft.com/office/drawing/2014/main" id="{976883B8-312B-4953-99AD-7E6CCD4F7C75}"/>
                </a:ext>
              </a:extLst>
            </p:cNvPr>
            <p:cNvCxnSpPr>
              <a:cxnSpLocks/>
              <a:stCxn id="8" idx="6"/>
            </p:cNvCxnSpPr>
            <p:nvPr/>
          </p:nvCxnSpPr>
          <p:spPr>
            <a:xfrm>
              <a:off x="5814287" y="5330544"/>
              <a:ext cx="336947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233A6B8E-F599-222E-D223-AB5DEC03B2A1}"/>
                </a:ext>
              </a:extLst>
            </p:cNvPr>
            <p:cNvGrpSpPr/>
            <p:nvPr/>
          </p:nvGrpSpPr>
          <p:grpSpPr>
            <a:xfrm>
              <a:off x="6839166" y="4810672"/>
              <a:ext cx="1006803" cy="1006803"/>
              <a:chOff x="6839166" y="4810672"/>
              <a:chExt cx="1006803" cy="1006803"/>
            </a:xfrm>
          </p:grpSpPr>
          <p:sp>
            <p:nvSpPr>
              <p:cNvPr id="30" name="Rectangle 29">
                <a:extLst>
                  <a:ext uri="{FF2B5EF4-FFF2-40B4-BE49-F238E27FC236}">
                    <a16:creationId xmlns:a16="http://schemas.microsoft.com/office/drawing/2014/main" id="{E9B1FF28-733E-6932-265D-76E6854D2625}"/>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a:extLst>
                  <a:ext uri="{FF2B5EF4-FFF2-40B4-BE49-F238E27FC236}">
                    <a16:creationId xmlns:a16="http://schemas.microsoft.com/office/drawing/2014/main" id="{094A7F1A-3692-9217-F88C-B8A9CC04C565}"/>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B508F01-DB38-F909-DBFC-D31D9A15EE53}"/>
                    </a:ext>
                  </a:extLst>
                </p:cNvPr>
                <p:cNvSpPr txBox="1"/>
                <p:nvPr/>
              </p:nvSpPr>
              <p:spPr>
                <a:xfrm>
                  <a:off x="6079533" y="4427792"/>
                  <a:ext cx="2526076" cy="369332"/>
                </a:xfrm>
                <a:prstGeom prst="rect">
                  <a:avLst/>
                </a:prstGeom>
                <a:noFill/>
              </p:spPr>
              <p:txBody>
                <a:bodyPr wrap="none" rtlCol="0">
                  <a:spAutoFit/>
                </a:bodyPr>
                <a:lstStyle/>
                <a:p>
                  <a:pPr algn="ctr"/>
                  <a:r>
                    <a:rPr lang="en-US" dirty="0"/>
                    <a:t>Threshold Nonlinearity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endParaRPr lang="en-US" dirty="0"/>
                </a:p>
              </p:txBody>
            </p:sp>
          </mc:Choice>
          <mc:Fallback xmlns="">
            <p:sp>
              <p:nvSpPr>
                <p:cNvPr id="31" name="TextBox 30">
                  <a:extLst>
                    <a:ext uri="{FF2B5EF4-FFF2-40B4-BE49-F238E27FC236}">
                      <a16:creationId xmlns:a16="http://schemas.microsoft.com/office/drawing/2014/main" id="{5B508F01-DB38-F909-DBFC-D31D9A15EE53}"/>
                    </a:ext>
                  </a:extLst>
                </p:cNvPr>
                <p:cNvSpPr txBox="1">
                  <a:spLocks noRot="1" noChangeAspect="1" noMove="1" noResize="1" noEditPoints="1" noAdjustHandles="1" noChangeArrowheads="1" noChangeShapeType="1" noTextEdit="1"/>
                </p:cNvSpPr>
                <p:nvPr/>
              </p:nvSpPr>
              <p:spPr>
                <a:xfrm>
                  <a:off x="6079533" y="4427792"/>
                  <a:ext cx="2526076" cy="369332"/>
                </a:xfrm>
                <a:prstGeom prst="rect">
                  <a:avLst/>
                </a:prstGeom>
                <a:blipFill>
                  <a:blip r:embed="rId3"/>
                  <a:stretch>
                    <a:fillRect l="-1500" t="-6667" b="-26667"/>
                  </a:stretch>
                </a:blipFill>
              </p:spPr>
              <p:txBody>
                <a:bodyPr/>
                <a:lstStyle/>
                <a:p>
                  <a:r>
                    <a:rPr lang="en-US">
                      <a:noFill/>
                    </a:rPr>
                    <a:t> </a:t>
                  </a:r>
                </a:p>
              </p:txBody>
            </p:sp>
          </mc:Fallback>
        </mc:AlternateContent>
      </p:grpSp>
      <p:grpSp>
        <p:nvGrpSpPr>
          <p:cNvPr id="65" name="Group 64">
            <a:extLst>
              <a:ext uri="{FF2B5EF4-FFF2-40B4-BE49-F238E27FC236}">
                <a16:creationId xmlns:a16="http://schemas.microsoft.com/office/drawing/2014/main" id="{F38301FE-13B4-2222-3D38-7DA45094EE5A}"/>
              </a:ext>
            </a:extLst>
          </p:cNvPr>
          <p:cNvGrpSpPr/>
          <p:nvPr/>
        </p:nvGrpSpPr>
        <p:grpSpPr>
          <a:xfrm>
            <a:off x="5610771" y="6084512"/>
            <a:ext cx="2866274" cy="421523"/>
            <a:chOff x="5610771" y="6084512"/>
            <a:chExt cx="2866274" cy="421523"/>
          </a:xfrm>
        </p:grpSpPr>
        <p:sp>
          <p:nvSpPr>
            <p:cNvPr id="39" name="Freeform 38">
              <a:extLst>
                <a:ext uri="{FF2B5EF4-FFF2-40B4-BE49-F238E27FC236}">
                  <a16:creationId xmlns:a16="http://schemas.microsoft.com/office/drawing/2014/main" id="{C94D88A0-F506-F2B7-6A1F-5D356D7887B0}"/>
                </a:ext>
              </a:extLst>
            </p:cNvPr>
            <p:cNvSpPr/>
            <p:nvPr/>
          </p:nvSpPr>
          <p:spPr>
            <a:xfrm>
              <a:off x="6185794" y="6161177"/>
              <a:ext cx="716492" cy="344858"/>
            </a:xfrm>
            <a:custGeom>
              <a:avLst/>
              <a:gdLst>
                <a:gd name="connsiteX0" fmla="*/ 0 w 788276"/>
                <a:gd name="connsiteY0" fmla="*/ 323892 h 351198"/>
                <a:gd name="connsiteX1" fmla="*/ 331076 w 788276"/>
                <a:gd name="connsiteY1" fmla="*/ 323892 h 351198"/>
                <a:gd name="connsiteX2" fmla="*/ 472966 w 788276"/>
                <a:gd name="connsiteY2" fmla="*/ 40113 h 351198"/>
                <a:gd name="connsiteX3" fmla="*/ 788276 w 788276"/>
                <a:gd name="connsiteY3" fmla="*/ 8582 h 351198"/>
                <a:gd name="connsiteX0" fmla="*/ 0 w 800802"/>
                <a:gd name="connsiteY0" fmla="*/ 361470 h 374167"/>
                <a:gd name="connsiteX1" fmla="*/ 343602 w 800802"/>
                <a:gd name="connsiteY1" fmla="*/ 323892 h 374167"/>
                <a:gd name="connsiteX2" fmla="*/ 485492 w 800802"/>
                <a:gd name="connsiteY2" fmla="*/ 40113 h 374167"/>
                <a:gd name="connsiteX3" fmla="*/ 800802 w 800802"/>
                <a:gd name="connsiteY3" fmla="*/ 8582 h 374167"/>
                <a:gd name="connsiteX0" fmla="*/ 0 w 783869"/>
                <a:gd name="connsiteY0" fmla="*/ 353003 h 367990"/>
                <a:gd name="connsiteX1" fmla="*/ 326669 w 783869"/>
                <a:gd name="connsiteY1" fmla="*/ 323892 h 367990"/>
                <a:gd name="connsiteX2" fmla="*/ 468559 w 783869"/>
                <a:gd name="connsiteY2" fmla="*/ 40113 h 367990"/>
                <a:gd name="connsiteX3" fmla="*/ 783869 w 783869"/>
                <a:gd name="connsiteY3" fmla="*/ 8582 h 367990"/>
                <a:gd name="connsiteX0" fmla="*/ 0 w 783869"/>
                <a:gd name="connsiteY0" fmla="*/ 353003 h 353003"/>
                <a:gd name="connsiteX1" fmla="*/ 326669 w 783869"/>
                <a:gd name="connsiteY1" fmla="*/ 323892 h 353003"/>
                <a:gd name="connsiteX2" fmla="*/ 468559 w 783869"/>
                <a:gd name="connsiteY2" fmla="*/ 40113 h 353003"/>
                <a:gd name="connsiteX3" fmla="*/ 783869 w 783869"/>
                <a:gd name="connsiteY3" fmla="*/ 8582 h 353003"/>
                <a:gd name="connsiteX0" fmla="*/ 0 w 783869"/>
                <a:gd name="connsiteY0" fmla="*/ 353003 h 357381"/>
                <a:gd name="connsiteX1" fmla="*/ 326669 w 783869"/>
                <a:gd name="connsiteY1" fmla="*/ 323892 h 357381"/>
                <a:gd name="connsiteX2" fmla="*/ 468559 w 783869"/>
                <a:gd name="connsiteY2" fmla="*/ 40113 h 357381"/>
                <a:gd name="connsiteX3" fmla="*/ 783869 w 783869"/>
                <a:gd name="connsiteY3" fmla="*/ 8582 h 357381"/>
                <a:gd name="connsiteX0" fmla="*/ 0 w 783869"/>
                <a:gd name="connsiteY0" fmla="*/ 353003 h 353003"/>
                <a:gd name="connsiteX1" fmla="*/ 335135 w 783869"/>
                <a:gd name="connsiteY1" fmla="*/ 298492 h 353003"/>
                <a:gd name="connsiteX2" fmla="*/ 468559 w 783869"/>
                <a:gd name="connsiteY2" fmla="*/ 40113 h 353003"/>
                <a:gd name="connsiteX3" fmla="*/ 783869 w 783869"/>
                <a:gd name="connsiteY3" fmla="*/ 8582 h 353003"/>
                <a:gd name="connsiteX0" fmla="*/ 0 w 783869"/>
                <a:gd name="connsiteY0" fmla="*/ 346886 h 346886"/>
                <a:gd name="connsiteX1" fmla="*/ 335135 w 783869"/>
                <a:gd name="connsiteY1" fmla="*/ 292375 h 346886"/>
                <a:gd name="connsiteX2" fmla="*/ 451626 w 783869"/>
                <a:gd name="connsiteY2" fmla="*/ 67863 h 346886"/>
                <a:gd name="connsiteX3" fmla="*/ 783869 w 783869"/>
                <a:gd name="connsiteY3" fmla="*/ 2465 h 346886"/>
                <a:gd name="connsiteX0" fmla="*/ 0 w 783869"/>
                <a:gd name="connsiteY0" fmla="*/ 346886 h 346886"/>
                <a:gd name="connsiteX1" fmla="*/ 335135 w 783869"/>
                <a:gd name="connsiteY1" fmla="*/ 292375 h 346886"/>
                <a:gd name="connsiteX2" fmla="*/ 451626 w 783869"/>
                <a:gd name="connsiteY2" fmla="*/ 67863 h 346886"/>
                <a:gd name="connsiteX3" fmla="*/ 783869 w 783869"/>
                <a:gd name="connsiteY3" fmla="*/ 2465 h 346886"/>
                <a:gd name="connsiteX0" fmla="*/ 0 w 745368"/>
                <a:gd name="connsiteY0" fmla="*/ 342432 h 342432"/>
                <a:gd name="connsiteX1" fmla="*/ 335135 w 745368"/>
                <a:gd name="connsiteY1" fmla="*/ 287921 h 342432"/>
                <a:gd name="connsiteX2" fmla="*/ 451626 w 745368"/>
                <a:gd name="connsiteY2" fmla="*/ 63409 h 342432"/>
                <a:gd name="connsiteX3" fmla="*/ 745368 w 745368"/>
                <a:gd name="connsiteY3" fmla="*/ 2824 h 342432"/>
                <a:gd name="connsiteX0" fmla="*/ 0 w 745368"/>
                <a:gd name="connsiteY0" fmla="*/ 339666 h 339666"/>
                <a:gd name="connsiteX1" fmla="*/ 335135 w 745368"/>
                <a:gd name="connsiteY1" fmla="*/ 285155 h 339666"/>
                <a:gd name="connsiteX2" fmla="*/ 451626 w 745368"/>
                <a:gd name="connsiteY2" fmla="*/ 60643 h 339666"/>
                <a:gd name="connsiteX3" fmla="*/ 745368 w 745368"/>
                <a:gd name="connsiteY3" fmla="*/ 58 h 339666"/>
                <a:gd name="connsiteX0" fmla="*/ 0 w 716492"/>
                <a:gd name="connsiteY0" fmla="*/ 344479 h 344479"/>
                <a:gd name="connsiteX1" fmla="*/ 306259 w 716492"/>
                <a:gd name="connsiteY1" fmla="*/ 285155 h 344479"/>
                <a:gd name="connsiteX2" fmla="*/ 422750 w 716492"/>
                <a:gd name="connsiteY2" fmla="*/ 60643 h 344479"/>
                <a:gd name="connsiteX3" fmla="*/ 716492 w 716492"/>
                <a:gd name="connsiteY3" fmla="*/ 58 h 344479"/>
                <a:gd name="connsiteX0" fmla="*/ 0 w 716492"/>
                <a:gd name="connsiteY0" fmla="*/ 344479 h 344858"/>
                <a:gd name="connsiteX1" fmla="*/ 306259 w 716492"/>
                <a:gd name="connsiteY1" fmla="*/ 285155 h 344858"/>
                <a:gd name="connsiteX2" fmla="*/ 422750 w 716492"/>
                <a:gd name="connsiteY2" fmla="*/ 60643 h 344858"/>
                <a:gd name="connsiteX3" fmla="*/ 716492 w 716492"/>
                <a:gd name="connsiteY3" fmla="*/ 58 h 344858"/>
              </a:gdLst>
              <a:ahLst/>
              <a:cxnLst>
                <a:cxn ang="0">
                  <a:pos x="connsiteX0" y="connsiteY0"/>
                </a:cxn>
                <a:cxn ang="0">
                  <a:pos x="connsiteX1" y="connsiteY1"/>
                </a:cxn>
                <a:cxn ang="0">
                  <a:pos x="connsiteX2" y="connsiteY2"/>
                </a:cxn>
                <a:cxn ang="0">
                  <a:pos x="connsiteX3" y="connsiteY3"/>
                </a:cxn>
              </a:cxnLst>
              <a:rect l="l" t="t" r="r" b="b"/>
              <a:pathLst>
                <a:path w="716492" h="344858">
                  <a:moveTo>
                    <a:pt x="0" y="344479"/>
                  </a:moveTo>
                  <a:cubicBezTo>
                    <a:pt x="144393" y="347540"/>
                    <a:pt x="235801" y="332461"/>
                    <a:pt x="306259" y="285155"/>
                  </a:cubicBezTo>
                  <a:cubicBezTo>
                    <a:pt x="376717" y="237849"/>
                    <a:pt x="346550" y="113195"/>
                    <a:pt x="422750" y="60643"/>
                  </a:cubicBezTo>
                  <a:cubicBezTo>
                    <a:pt x="498950" y="8091"/>
                    <a:pt x="558436" y="-828"/>
                    <a:pt x="716492" y="5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F0DD9081-282F-25F6-49EF-DC48923EE0AB}"/>
                </a:ext>
              </a:extLst>
            </p:cNvPr>
            <p:cNvSpPr/>
            <p:nvPr/>
          </p:nvSpPr>
          <p:spPr>
            <a:xfrm>
              <a:off x="7673258" y="6161177"/>
              <a:ext cx="803787" cy="317091"/>
            </a:xfrm>
            <a:custGeom>
              <a:avLst/>
              <a:gdLst>
                <a:gd name="connsiteX0" fmla="*/ 0 w 803787"/>
                <a:gd name="connsiteY0" fmla="*/ 317091 h 317091"/>
                <a:gd name="connsiteX1" fmla="*/ 405580 w 803787"/>
                <a:gd name="connsiteY1" fmla="*/ 317091 h 317091"/>
                <a:gd name="connsiteX2" fmla="*/ 803787 w 803787"/>
                <a:gd name="connsiteY2" fmla="*/ 0 h 317091"/>
              </a:gdLst>
              <a:ahLst/>
              <a:cxnLst>
                <a:cxn ang="0">
                  <a:pos x="connsiteX0" y="connsiteY0"/>
                </a:cxn>
                <a:cxn ang="0">
                  <a:pos x="connsiteX1" y="connsiteY1"/>
                </a:cxn>
                <a:cxn ang="0">
                  <a:pos x="connsiteX2" y="connsiteY2"/>
                </a:cxn>
              </a:cxnLst>
              <a:rect l="l" t="t" r="r" b="b"/>
              <a:pathLst>
                <a:path w="803787" h="317091">
                  <a:moveTo>
                    <a:pt x="0" y="317091"/>
                  </a:moveTo>
                  <a:lnTo>
                    <a:pt x="405580" y="317091"/>
                  </a:lnTo>
                  <a:lnTo>
                    <a:pt x="80378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7EE316D-D6AE-2E18-5C2D-4D42E951E012}"/>
                </a:ext>
              </a:extLst>
            </p:cNvPr>
            <p:cNvSpPr txBox="1"/>
            <p:nvPr/>
          </p:nvSpPr>
          <p:spPr>
            <a:xfrm>
              <a:off x="5610771" y="6091936"/>
              <a:ext cx="933269" cy="369332"/>
            </a:xfrm>
            <a:prstGeom prst="rect">
              <a:avLst/>
            </a:prstGeom>
            <a:noFill/>
          </p:spPr>
          <p:txBody>
            <a:bodyPr wrap="none" rtlCol="0">
              <a:spAutoFit/>
            </a:bodyPr>
            <a:lstStyle/>
            <a:p>
              <a:pPr algn="ctr"/>
              <a:r>
                <a:rPr lang="en-US" dirty="0"/>
                <a:t>Sigmoid</a:t>
              </a:r>
            </a:p>
          </p:txBody>
        </p:sp>
        <p:sp>
          <p:nvSpPr>
            <p:cNvPr id="44" name="TextBox 43">
              <a:extLst>
                <a:ext uri="{FF2B5EF4-FFF2-40B4-BE49-F238E27FC236}">
                  <a16:creationId xmlns:a16="http://schemas.microsoft.com/office/drawing/2014/main" id="{D32C8126-ABF0-D060-1158-AF5895B39A34}"/>
                </a:ext>
              </a:extLst>
            </p:cNvPr>
            <p:cNvSpPr txBox="1"/>
            <p:nvPr/>
          </p:nvSpPr>
          <p:spPr>
            <a:xfrm>
              <a:off x="7251583" y="6084512"/>
              <a:ext cx="1009380" cy="369332"/>
            </a:xfrm>
            <a:prstGeom prst="rect">
              <a:avLst/>
            </a:prstGeom>
            <a:noFill/>
          </p:spPr>
          <p:txBody>
            <a:bodyPr wrap="none" rtlCol="0">
              <a:spAutoFit/>
            </a:bodyPr>
            <a:lstStyle/>
            <a:p>
              <a:pPr algn="ctr"/>
              <a:r>
                <a:rPr lang="en-US" dirty="0"/>
                <a:t>Rectified</a:t>
              </a:r>
            </a:p>
          </p:txBody>
        </p:sp>
      </p:grpSp>
      <p:grpSp>
        <p:nvGrpSpPr>
          <p:cNvPr id="62" name="Group 61">
            <a:extLst>
              <a:ext uri="{FF2B5EF4-FFF2-40B4-BE49-F238E27FC236}">
                <a16:creationId xmlns:a16="http://schemas.microsoft.com/office/drawing/2014/main" id="{CB83CDC1-E7D2-EAF8-64E6-D40277200A02}"/>
              </a:ext>
            </a:extLst>
          </p:cNvPr>
          <p:cNvGrpSpPr/>
          <p:nvPr/>
        </p:nvGrpSpPr>
        <p:grpSpPr>
          <a:xfrm>
            <a:off x="697097" y="3849054"/>
            <a:ext cx="5117190" cy="2962981"/>
            <a:chOff x="697097" y="3849054"/>
            <a:chExt cx="5117190" cy="2962981"/>
          </a:xfrm>
        </p:grpSpPr>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54D6B311-E98D-D110-2C94-86E30FB60239}"/>
                    </a:ext>
                  </a:extLst>
                </p:cNvPr>
                <p:cNvSpPr/>
                <p:nvPr/>
              </p:nvSpPr>
              <p:spPr>
                <a:xfrm>
                  <a:off x="4066807" y="4456804"/>
                  <a:ext cx="1747480" cy="17474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14:m>
                    <m:oMathPara xmlns:m="http://schemas.openxmlformats.org/officeDocument/2006/math">
                      <m:oMathParaPr>
                        <m:jc m:val="centerGroup"/>
                      </m:oMathParaPr>
                      <m:oMath xmlns:m="http://schemas.openxmlformats.org/officeDocument/2006/math">
                        <m:nary>
                          <m:naryPr>
                            <m:chr m:val="∑"/>
                            <m:supHide m:val="on"/>
                            <m:ctrlPr>
                              <a:rPr lang="en-US" i="1" dirty="0" smtClean="0">
                                <a:solidFill>
                                  <a:schemeClr val="tx1"/>
                                </a:solidFill>
                                <a:latin typeface="Cambria Math" panose="02040503050406030204" pitchFamily="18" charset="0"/>
                              </a:rPr>
                            </m:ctrlPr>
                          </m:naryPr>
                          <m:sub>
                            <m:r>
                              <m:rPr>
                                <m:brk m:alnAt="7"/>
                              </m:rPr>
                              <a:rPr lang="en-US" b="0" i="1" dirty="0" smtClean="0">
                                <a:solidFill>
                                  <a:schemeClr val="tx1"/>
                                </a:solidFill>
                                <a:latin typeface="Cambria Math" panose="02040503050406030204" pitchFamily="18" charset="0"/>
                              </a:rPr>
                              <m:t>𝑖</m:t>
                            </m:r>
                          </m:sub>
                          <m:sup/>
                          <m:e>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𝑤</m:t>
                                </m:r>
                              </m:e>
                              <m:sub>
                                <m:r>
                                  <a:rPr lang="en-US" b="0" i="1" dirty="0" smtClean="0">
                                    <a:solidFill>
                                      <a:schemeClr val="tx1"/>
                                    </a:solidFill>
                                    <a:latin typeface="Cambria Math" panose="02040503050406030204" pitchFamily="18" charset="0"/>
                                  </a:rPr>
                                  <m:t>𝑖</m:t>
                                </m:r>
                              </m:sub>
                            </m:sSub>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𝑥</m:t>
                                </m:r>
                              </m:e>
                              <m:sub>
                                <m:r>
                                  <a:rPr lang="en-US" b="0" i="1" dirty="0" smtClean="0">
                                    <a:solidFill>
                                      <a:schemeClr val="tx1"/>
                                    </a:solidFill>
                                    <a:latin typeface="Cambria Math" panose="02040503050406030204" pitchFamily="18" charset="0"/>
                                  </a:rPr>
                                  <m:t>𝑖</m:t>
                                </m:r>
                              </m:sub>
                            </m:sSub>
                          </m:e>
                        </m:nary>
                        <m:r>
                          <a:rPr lang="en-US" b="0" i="1" dirty="0" smtClean="0">
                            <a:solidFill>
                              <a:schemeClr val="tx1"/>
                            </a:solidFill>
                            <a:latin typeface="Cambria Math" panose="02040503050406030204" pitchFamily="18" charset="0"/>
                          </a:rPr>
                          <m:t>+</m:t>
                        </m:r>
                        <m:r>
                          <m:rPr>
                            <m:sty m:val="p"/>
                          </m:rPr>
                          <a:rPr lang="en-US" b="0" i="0" dirty="0" smtClean="0">
                            <a:solidFill>
                              <a:schemeClr val="tx1"/>
                            </a:solidFill>
                            <a:latin typeface="Cambria Math" panose="02040503050406030204" pitchFamily="18" charset="0"/>
                          </a:rPr>
                          <m:t>bias</m:t>
                        </m:r>
                      </m:oMath>
                    </m:oMathPara>
                  </a14:m>
                  <a:endParaRPr lang="en-US" dirty="0">
                    <a:solidFill>
                      <a:schemeClr val="tx1"/>
                    </a:solidFill>
                  </a:endParaRPr>
                </a:p>
              </p:txBody>
            </p:sp>
          </mc:Choice>
          <mc:Fallback xmlns="">
            <p:sp>
              <p:nvSpPr>
                <p:cNvPr id="8" name="Oval 7">
                  <a:extLst>
                    <a:ext uri="{FF2B5EF4-FFF2-40B4-BE49-F238E27FC236}">
                      <a16:creationId xmlns:a16="http://schemas.microsoft.com/office/drawing/2014/main" id="{54D6B311-E98D-D110-2C94-86E30FB60239}"/>
                    </a:ext>
                  </a:extLst>
                </p:cNvPr>
                <p:cNvSpPr>
                  <a:spLocks noRot="1" noChangeAspect="1" noMove="1" noResize="1" noEditPoints="1" noAdjustHandles="1" noChangeArrowheads="1" noChangeShapeType="1" noTextEdit="1"/>
                </p:cNvSpPr>
                <p:nvPr/>
              </p:nvSpPr>
              <p:spPr>
                <a:xfrm>
                  <a:off x="4066807" y="4456804"/>
                  <a:ext cx="1747480" cy="1747480"/>
                </a:xfrm>
                <a:prstGeom prst="ellipse">
                  <a:avLst/>
                </a:prstGeom>
                <a:blipFill>
                  <a:blip r:embed="rId4"/>
                  <a:stretch>
                    <a:fillRect l="-39437" t="-23944" b="-44366"/>
                  </a:stretch>
                </a:blipFill>
                <a:ln w="38100">
                  <a:solidFill>
                    <a:schemeClr val="tx1"/>
                  </a:solidFill>
                </a:ln>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8DCB83CE-763A-DC89-A44E-631E10B643D8}"/>
                </a:ext>
              </a:extLst>
            </p:cNvPr>
            <p:cNvCxnSpPr>
              <a:cxnSpLocks/>
              <a:endCxn id="8" idx="1"/>
            </p:cNvCxnSpPr>
            <p:nvPr/>
          </p:nvCxnSpPr>
          <p:spPr>
            <a:xfrm>
              <a:off x="2364828" y="4130781"/>
              <a:ext cx="1957892" cy="581936"/>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89A8CA2-A490-E2CE-957F-BB2623298BB9}"/>
                </a:ext>
              </a:extLst>
            </p:cNvPr>
            <p:cNvCxnSpPr/>
            <p:nvPr/>
          </p:nvCxnSpPr>
          <p:spPr>
            <a:xfrm>
              <a:off x="1938462" y="5330544"/>
              <a:ext cx="2128345" cy="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2D79286-DCE6-E325-6BE3-9DF6D8CD7D17}"/>
                </a:ext>
              </a:extLst>
            </p:cNvPr>
            <p:cNvCxnSpPr>
              <a:cxnSpLocks/>
              <a:endCxn id="8" idx="3"/>
            </p:cNvCxnSpPr>
            <p:nvPr/>
          </p:nvCxnSpPr>
          <p:spPr>
            <a:xfrm flipV="1">
              <a:off x="2222938" y="5948371"/>
              <a:ext cx="2099782" cy="641615"/>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21BA04D-1BD1-57FF-ADB0-A202B6CBE47B}"/>
                    </a:ext>
                  </a:extLst>
                </p:cNvPr>
                <p:cNvSpPr txBox="1"/>
                <p:nvPr/>
              </p:nvSpPr>
              <p:spPr>
                <a:xfrm>
                  <a:off x="1916879" y="3849054"/>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46" name="TextBox 45">
                  <a:extLst>
                    <a:ext uri="{FF2B5EF4-FFF2-40B4-BE49-F238E27FC236}">
                      <a16:creationId xmlns:a16="http://schemas.microsoft.com/office/drawing/2014/main" id="{521BA04D-1BD1-57FF-ADB0-A202B6CBE47B}"/>
                    </a:ext>
                  </a:extLst>
                </p:cNvPr>
                <p:cNvSpPr txBox="1">
                  <a:spLocks noRot="1" noChangeAspect="1" noMove="1" noResize="1" noEditPoints="1" noAdjustHandles="1" noChangeArrowheads="1" noChangeShapeType="1" noTextEdit="1"/>
                </p:cNvSpPr>
                <p:nvPr/>
              </p:nvSpPr>
              <p:spPr>
                <a:xfrm>
                  <a:off x="1916879" y="3849054"/>
                  <a:ext cx="46076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9AC596C-E5D5-DD6E-643B-7327DEE95E1B}"/>
                    </a:ext>
                  </a:extLst>
                </p:cNvPr>
                <p:cNvSpPr txBox="1"/>
                <p:nvPr/>
              </p:nvSpPr>
              <p:spPr>
                <a:xfrm>
                  <a:off x="1507682" y="5101912"/>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47" name="TextBox 46">
                  <a:extLst>
                    <a:ext uri="{FF2B5EF4-FFF2-40B4-BE49-F238E27FC236}">
                      <a16:creationId xmlns:a16="http://schemas.microsoft.com/office/drawing/2014/main" id="{99AC596C-E5D5-DD6E-643B-7327DEE95E1B}"/>
                    </a:ext>
                  </a:extLst>
                </p:cNvPr>
                <p:cNvSpPr txBox="1">
                  <a:spLocks noRot="1" noChangeAspect="1" noMove="1" noResize="1" noEditPoints="1" noAdjustHandles="1" noChangeArrowheads="1" noChangeShapeType="1" noTextEdit="1"/>
                </p:cNvSpPr>
                <p:nvPr/>
              </p:nvSpPr>
              <p:spPr>
                <a:xfrm>
                  <a:off x="1507682" y="5101912"/>
                  <a:ext cx="46609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39D09D0-30A6-5B14-2047-EC0727EF5E91}"/>
                    </a:ext>
                  </a:extLst>
                </p:cNvPr>
                <p:cNvSpPr txBox="1"/>
                <p:nvPr/>
              </p:nvSpPr>
              <p:spPr>
                <a:xfrm>
                  <a:off x="1779056" y="6442703"/>
                  <a:ext cx="4660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US" dirty="0"/>
                </a:p>
              </p:txBody>
            </p:sp>
          </mc:Choice>
          <mc:Fallback xmlns="">
            <p:sp>
              <p:nvSpPr>
                <p:cNvPr id="48" name="TextBox 47">
                  <a:extLst>
                    <a:ext uri="{FF2B5EF4-FFF2-40B4-BE49-F238E27FC236}">
                      <a16:creationId xmlns:a16="http://schemas.microsoft.com/office/drawing/2014/main" id="{B39D09D0-30A6-5B14-2047-EC0727EF5E91}"/>
                    </a:ext>
                  </a:extLst>
                </p:cNvPr>
                <p:cNvSpPr txBox="1">
                  <a:spLocks noRot="1" noChangeAspect="1" noMove="1" noResize="1" noEditPoints="1" noAdjustHandles="1" noChangeArrowheads="1" noChangeShapeType="1" noTextEdit="1"/>
                </p:cNvSpPr>
                <p:nvPr/>
              </p:nvSpPr>
              <p:spPr>
                <a:xfrm>
                  <a:off x="1779056" y="6442703"/>
                  <a:ext cx="46608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D4740D3-A741-AE24-B2ED-721233C24160}"/>
                    </a:ext>
                  </a:extLst>
                </p:cNvPr>
                <p:cNvSpPr txBox="1"/>
                <p:nvPr/>
              </p:nvSpPr>
              <p:spPr>
                <a:xfrm>
                  <a:off x="3608073" y="4528051"/>
                  <a:ext cx="5018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49" name="TextBox 48">
                  <a:extLst>
                    <a:ext uri="{FF2B5EF4-FFF2-40B4-BE49-F238E27FC236}">
                      <a16:creationId xmlns:a16="http://schemas.microsoft.com/office/drawing/2014/main" id="{1D4740D3-A741-AE24-B2ED-721233C24160}"/>
                    </a:ext>
                  </a:extLst>
                </p:cNvPr>
                <p:cNvSpPr txBox="1">
                  <a:spLocks noRot="1" noChangeAspect="1" noMove="1" noResize="1" noEditPoints="1" noAdjustHandles="1" noChangeArrowheads="1" noChangeShapeType="1" noTextEdit="1"/>
                </p:cNvSpPr>
                <p:nvPr/>
              </p:nvSpPr>
              <p:spPr>
                <a:xfrm>
                  <a:off x="3608073" y="4528051"/>
                  <a:ext cx="50180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0E05A90-D536-A497-4EE8-06141D7C383B}"/>
                    </a:ext>
                  </a:extLst>
                </p:cNvPr>
                <p:cNvSpPr txBox="1"/>
                <p:nvPr/>
              </p:nvSpPr>
              <p:spPr>
                <a:xfrm>
                  <a:off x="3586538" y="5277793"/>
                  <a:ext cx="5071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50" name="TextBox 49">
                  <a:extLst>
                    <a:ext uri="{FF2B5EF4-FFF2-40B4-BE49-F238E27FC236}">
                      <a16:creationId xmlns:a16="http://schemas.microsoft.com/office/drawing/2014/main" id="{70E05A90-D536-A497-4EE8-06141D7C383B}"/>
                    </a:ext>
                  </a:extLst>
                </p:cNvPr>
                <p:cNvSpPr txBox="1">
                  <a:spLocks noRot="1" noChangeAspect="1" noMove="1" noResize="1" noEditPoints="1" noAdjustHandles="1" noChangeArrowheads="1" noChangeShapeType="1" noTextEdit="1"/>
                </p:cNvSpPr>
                <p:nvPr/>
              </p:nvSpPr>
              <p:spPr>
                <a:xfrm>
                  <a:off x="3586538" y="5277793"/>
                  <a:ext cx="507127"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82597F4-0D39-02F5-BA02-8571D7733AD9}"/>
                    </a:ext>
                  </a:extLst>
                </p:cNvPr>
                <p:cNvSpPr txBox="1"/>
                <p:nvPr/>
              </p:nvSpPr>
              <p:spPr>
                <a:xfrm>
                  <a:off x="3850725" y="6018538"/>
                  <a:ext cx="5071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51" name="TextBox 50">
                  <a:extLst>
                    <a:ext uri="{FF2B5EF4-FFF2-40B4-BE49-F238E27FC236}">
                      <a16:creationId xmlns:a16="http://schemas.microsoft.com/office/drawing/2014/main" id="{782597F4-0D39-02F5-BA02-8571D7733AD9}"/>
                    </a:ext>
                  </a:extLst>
                </p:cNvPr>
                <p:cNvSpPr txBox="1">
                  <a:spLocks noRot="1" noChangeAspect="1" noMove="1" noResize="1" noEditPoints="1" noAdjustHandles="1" noChangeArrowheads="1" noChangeShapeType="1" noTextEdit="1"/>
                </p:cNvSpPr>
                <p:nvPr/>
              </p:nvSpPr>
              <p:spPr>
                <a:xfrm>
                  <a:off x="3850725" y="6018538"/>
                  <a:ext cx="507127" cy="369332"/>
                </a:xfrm>
                <a:prstGeom prst="rect">
                  <a:avLst/>
                </a:prstGeom>
                <a:blipFill>
                  <a:blip r:embed="rId10"/>
                  <a:stretch>
                    <a:fillRect/>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39E2F298-5E96-DEAC-4ADB-CA4C24F17E80}"/>
                </a:ext>
              </a:extLst>
            </p:cNvPr>
            <p:cNvSpPr txBox="1"/>
            <p:nvPr/>
          </p:nvSpPr>
          <p:spPr>
            <a:xfrm>
              <a:off x="697097" y="5699876"/>
              <a:ext cx="1352165" cy="646331"/>
            </a:xfrm>
            <a:prstGeom prst="rect">
              <a:avLst/>
            </a:prstGeom>
            <a:noFill/>
          </p:spPr>
          <p:txBody>
            <a:bodyPr wrap="none" rtlCol="0">
              <a:spAutoFit/>
            </a:bodyPr>
            <a:lstStyle/>
            <a:p>
              <a:pPr algn="ctr"/>
              <a:r>
                <a:rPr lang="en-US" dirty="0"/>
                <a:t>Many inputs</a:t>
              </a:r>
              <a:br>
                <a:rPr lang="en-US" dirty="0"/>
              </a:br>
              <a:r>
                <a:rPr lang="en-US" dirty="0"/>
                <a:t>(numbers)</a:t>
              </a:r>
            </a:p>
          </p:txBody>
        </p:sp>
      </p:grpSp>
      <p:grpSp>
        <p:nvGrpSpPr>
          <p:cNvPr id="64" name="Group 63">
            <a:extLst>
              <a:ext uri="{FF2B5EF4-FFF2-40B4-BE49-F238E27FC236}">
                <a16:creationId xmlns:a16="http://schemas.microsoft.com/office/drawing/2014/main" id="{4166E17E-8EC5-839B-C890-CB766F5DB576}"/>
              </a:ext>
            </a:extLst>
          </p:cNvPr>
          <p:cNvGrpSpPr/>
          <p:nvPr/>
        </p:nvGrpSpPr>
        <p:grpSpPr>
          <a:xfrm>
            <a:off x="9298533" y="4916103"/>
            <a:ext cx="2624886" cy="1216934"/>
            <a:chOff x="9298533" y="4916103"/>
            <a:chExt cx="2624886" cy="1216934"/>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C30F696-3844-86C2-92FB-EFD0857C184F}"/>
                    </a:ext>
                  </a:extLst>
                </p:cNvPr>
                <p:cNvSpPr txBox="1"/>
                <p:nvPr/>
              </p:nvSpPr>
              <p:spPr>
                <a:xfrm>
                  <a:off x="9298533" y="4916103"/>
                  <a:ext cx="2624886" cy="8288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𝑦</m:t>
                        </m:r>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ea typeface="Cambria Math" panose="02040503050406030204" pitchFamily="18" charset="0"/>
                          </a:rPr>
                          <m:t>𝜎</m:t>
                        </m:r>
                        <m:d>
                          <m:dPr>
                            <m:ctrlPr>
                              <a:rPr lang="en-US" b="0" i="1" dirty="0" smtClean="0">
                                <a:solidFill>
                                  <a:schemeClr val="tx1"/>
                                </a:solidFill>
                                <a:latin typeface="Cambria Math" panose="02040503050406030204" pitchFamily="18" charset="0"/>
                              </a:rPr>
                            </m:ctrlPr>
                          </m:dPr>
                          <m:e>
                            <m:nary>
                              <m:naryPr>
                                <m:chr m:val="∑"/>
                                <m:supHide m:val="on"/>
                                <m:ctrlPr>
                                  <a:rPr lang="en-US" i="1" dirty="0" smtClean="0">
                                    <a:solidFill>
                                      <a:schemeClr val="tx1"/>
                                    </a:solidFill>
                                    <a:latin typeface="Cambria Math" panose="02040503050406030204" pitchFamily="18" charset="0"/>
                                  </a:rPr>
                                </m:ctrlPr>
                              </m:naryPr>
                              <m:sub>
                                <m:r>
                                  <m:rPr>
                                    <m:brk m:alnAt="7"/>
                                  </m:rPr>
                                  <a:rPr lang="en-US" b="0" i="1" dirty="0" smtClean="0">
                                    <a:solidFill>
                                      <a:schemeClr val="tx1"/>
                                    </a:solidFill>
                                    <a:latin typeface="Cambria Math" panose="02040503050406030204" pitchFamily="18" charset="0"/>
                                  </a:rPr>
                                  <m:t>𝑖</m:t>
                                </m:r>
                              </m:sub>
                              <m:sup/>
                              <m:e>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𝑤</m:t>
                                    </m:r>
                                  </m:e>
                                  <m:sub>
                                    <m:r>
                                      <a:rPr lang="en-US" b="0" i="1" dirty="0" smtClean="0">
                                        <a:solidFill>
                                          <a:schemeClr val="tx1"/>
                                        </a:solidFill>
                                        <a:latin typeface="Cambria Math" panose="02040503050406030204" pitchFamily="18" charset="0"/>
                                      </a:rPr>
                                      <m:t>𝑖</m:t>
                                    </m:r>
                                  </m:sub>
                                </m:sSub>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𝑥</m:t>
                                    </m:r>
                                  </m:e>
                                  <m:sub>
                                    <m:r>
                                      <a:rPr lang="en-US" b="0" i="1" dirty="0" smtClean="0">
                                        <a:solidFill>
                                          <a:schemeClr val="tx1"/>
                                        </a:solidFill>
                                        <a:latin typeface="Cambria Math" panose="02040503050406030204" pitchFamily="18" charset="0"/>
                                      </a:rPr>
                                      <m:t>𝑖</m:t>
                                    </m:r>
                                  </m:sub>
                                </m:sSub>
                              </m:e>
                            </m:nary>
                            <m:r>
                              <a:rPr lang="en-US" b="0" i="1" dirty="0" smtClean="0">
                                <a:solidFill>
                                  <a:schemeClr val="tx1"/>
                                </a:solidFill>
                                <a:latin typeface="Cambria Math" panose="02040503050406030204" pitchFamily="18" charset="0"/>
                              </a:rPr>
                              <m:t>+</m:t>
                            </m:r>
                            <m:r>
                              <m:rPr>
                                <m:sty m:val="p"/>
                              </m:rPr>
                              <a:rPr lang="en-US" b="0" i="0" dirty="0" smtClean="0">
                                <a:solidFill>
                                  <a:schemeClr val="tx1"/>
                                </a:solidFill>
                                <a:latin typeface="Cambria Math" panose="02040503050406030204" pitchFamily="18" charset="0"/>
                              </a:rPr>
                              <m:t>bias</m:t>
                            </m:r>
                          </m:e>
                        </m:d>
                      </m:oMath>
                    </m:oMathPara>
                  </a14:m>
                  <a:endParaRPr lang="en-US" dirty="0"/>
                </a:p>
              </p:txBody>
            </p:sp>
          </mc:Choice>
          <mc:Fallback xmlns="">
            <p:sp>
              <p:nvSpPr>
                <p:cNvPr id="52" name="TextBox 51">
                  <a:extLst>
                    <a:ext uri="{FF2B5EF4-FFF2-40B4-BE49-F238E27FC236}">
                      <a16:creationId xmlns:a16="http://schemas.microsoft.com/office/drawing/2014/main" id="{AC30F696-3844-86C2-92FB-EFD0857C184F}"/>
                    </a:ext>
                  </a:extLst>
                </p:cNvPr>
                <p:cNvSpPr txBox="1">
                  <a:spLocks noRot="1" noChangeAspect="1" noMove="1" noResize="1" noEditPoints="1" noAdjustHandles="1" noChangeArrowheads="1" noChangeShapeType="1" noTextEdit="1"/>
                </p:cNvSpPr>
                <p:nvPr/>
              </p:nvSpPr>
              <p:spPr>
                <a:xfrm>
                  <a:off x="9298533" y="4916103"/>
                  <a:ext cx="2624886" cy="828881"/>
                </a:xfrm>
                <a:prstGeom prst="rect">
                  <a:avLst/>
                </a:prstGeom>
                <a:blipFill>
                  <a:blip r:embed="rId11"/>
                  <a:stretch>
                    <a:fillRect t="-102985" b="-153731"/>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0D26C80C-A8AC-B095-E165-1514EBBC7AE4}"/>
                </a:ext>
              </a:extLst>
            </p:cNvPr>
            <p:cNvSpPr txBox="1"/>
            <p:nvPr/>
          </p:nvSpPr>
          <p:spPr>
            <a:xfrm>
              <a:off x="9462985" y="5763705"/>
              <a:ext cx="1436612" cy="369332"/>
            </a:xfrm>
            <a:prstGeom prst="rect">
              <a:avLst/>
            </a:prstGeom>
            <a:noFill/>
          </p:spPr>
          <p:txBody>
            <a:bodyPr wrap="none" rtlCol="0">
              <a:spAutoFit/>
            </a:bodyPr>
            <a:lstStyle/>
            <a:p>
              <a:r>
                <a:rPr lang="en-US" dirty="0"/>
                <a:t>Single output</a:t>
              </a:r>
            </a:p>
          </p:txBody>
        </p:sp>
      </p:grpSp>
      <p:grpSp>
        <p:nvGrpSpPr>
          <p:cNvPr id="61" name="Group 60">
            <a:extLst>
              <a:ext uri="{FF2B5EF4-FFF2-40B4-BE49-F238E27FC236}">
                <a16:creationId xmlns:a16="http://schemas.microsoft.com/office/drawing/2014/main" id="{9A0DC3F8-4BE6-D3D2-C326-CD3DE6401761}"/>
              </a:ext>
            </a:extLst>
          </p:cNvPr>
          <p:cNvGrpSpPr/>
          <p:nvPr/>
        </p:nvGrpSpPr>
        <p:grpSpPr>
          <a:xfrm>
            <a:off x="7845969" y="1595260"/>
            <a:ext cx="4045551" cy="1947461"/>
            <a:chOff x="7845969" y="1595260"/>
            <a:chExt cx="4045551" cy="1947461"/>
          </a:xfrm>
        </p:grpSpPr>
        <p:sp>
          <p:nvSpPr>
            <p:cNvPr id="7" name="TextBox 6">
              <a:extLst>
                <a:ext uri="{FF2B5EF4-FFF2-40B4-BE49-F238E27FC236}">
                  <a16:creationId xmlns:a16="http://schemas.microsoft.com/office/drawing/2014/main" id="{BC4F62E9-F912-BDA6-41E7-8F4FBD6FC63E}"/>
                </a:ext>
              </a:extLst>
            </p:cNvPr>
            <p:cNvSpPr txBox="1"/>
            <p:nvPr/>
          </p:nvSpPr>
          <p:spPr>
            <a:xfrm>
              <a:off x="9058629" y="3173389"/>
              <a:ext cx="2832891" cy="369332"/>
            </a:xfrm>
            <a:prstGeom prst="rect">
              <a:avLst/>
            </a:prstGeom>
            <a:noFill/>
          </p:spPr>
          <p:txBody>
            <a:bodyPr wrap="none" rtlCol="0">
              <a:spAutoFit/>
            </a:bodyPr>
            <a:lstStyle/>
            <a:p>
              <a:r>
                <a:rPr lang="en-US" dirty="0"/>
                <a:t>Synaptic terminals (outputs)</a:t>
              </a:r>
            </a:p>
          </p:txBody>
        </p:sp>
        <p:sp>
          <p:nvSpPr>
            <p:cNvPr id="60" name="TextBox 59">
              <a:extLst>
                <a:ext uri="{FF2B5EF4-FFF2-40B4-BE49-F238E27FC236}">
                  <a16:creationId xmlns:a16="http://schemas.microsoft.com/office/drawing/2014/main" id="{B5EAE53A-3E63-15AD-D9AA-24B00359A43E}"/>
                </a:ext>
              </a:extLst>
            </p:cNvPr>
            <p:cNvSpPr txBox="1"/>
            <p:nvPr/>
          </p:nvSpPr>
          <p:spPr>
            <a:xfrm>
              <a:off x="7845969" y="1595260"/>
              <a:ext cx="654538" cy="369332"/>
            </a:xfrm>
            <a:prstGeom prst="rect">
              <a:avLst/>
            </a:prstGeom>
            <a:noFill/>
          </p:spPr>
          <p:txBody>
            <a:bodyPr wrap="none" rtlCol="0">
              <a:spAutoFit/>
            </a:bodyPr>
            <a:lstStyle/>
            <a:p>
              <a:r>
                <a:rPr lang="en-US" dirty="0"/>
                <a:t>Axon</a:t>
              </a:r>
            </a:p>
          </p:txBody>
        </p:sp>
      </p:grpSp>
    </p:spTree>
    <p:extLst>
      <p:ext uri="{BB962C8B-B14F-4D97-AF65-F5344CB8AC3E}">
        <p14:creationId xmlns:p14="http://schemas.microsoft.com/office/powerpoint/2010/main" val="356506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D7A56F-62DC-9B97-FB6C-03576723E541}"/>
              </a:ext>
            </a:extLst>
          </p:cNvPr>
          <p:cNvSpPr/>
          <p:nvPr/>
        </p:nvSpPr>
        <p:spPr>
          <a:xfrm>
            <a:off x="-112542" y="-112542"/>
            <a:ext cx="12435840" cy="709011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2C7C57-97BF-5DA6-3C06-CC038BDEAB4D}"/>
              </a:ext>
            </a:extLst>
          </p:cNvPr>
          <p:cNvSpPr>
            <a:spLocks noGrp="1"/>
          </p:cNvSpPr>
          <p:nvPr>
            <p:ph type="title"/>
          </p:nvPr>
        </p:nvSpPr>
        <p:spPr>
          <a:xfrm>
            <a:off x="17929" y="18256"/>
            <a:ext cx="4648664" cy="6839744"/>
          </a:xfrm>
        </p:spPr>
        <p:txBody>
          <a:bodyPr>
            <a:normAutofit/>
          </a:bodyPr>
          <a:lstStyle/>
          <a:p>
            <a:r>
              <a:rPr lang="en-US" sz="6000" dirty="0"/>
              <a:t>What is</a:t>
            </a:r>
            <a:br>
              <a:rPr lang="en-US" sz="6000" dirty="0"/>
            </a:br>
            <a:r>
              <a:rPr lang="en-US" sz="6000" dirty="0"/>
              <a:t>Deep Learning?</a:t>
            </a:r>
          </a:p>
        </p:txBody>
      </p:sp>
      <p:cxnSp>
        <p:nvCxnSpPr>
          <p:cNvPr id="5" name="Straight Connector 4">
            <a:extLst>
              <a:ext uri="{FF2B5EF4-FFF2-40B4-BE49-F238E27FC236}">
                <a16:creationId xmlns:a16="http://schemas.microsoft.com/office/drawing/2014/main" id="{BA0783DC-6DDF-9ABF-2795-85A52F1CDB3C}"/>
              </a:ext>
            </a:extLst>
          </p:cNvPr>
          <p:cNvCxnSpPr/>
          <p:nvPr/>
        </p:nvCxnSpPr>
        <p:spPr>
          <a:xfrm>
            <a:off x="4871544" y="915645"/>
            <a:ext cx="0" cy="4934607"/>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36056F2D-BE83-0237-A6A4-59C9C101D662}"/>
              </a:ext>
            </a:extLst>
          </p:cNvPr>
          <p:cNvSpPr/>
          <p:nvPr/>
        </p:nvSpPr>
        <p:spPr>
          <a:xfrm>
            <a:off x="5983709" y="772509"/>
            <a:ext cx="5340056" cy="1874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 field of machine learning that asks:</a:t>
            </a:r>
          </a:p>
        </p:txBody>
      </p:sp>
      <p:sp>
        <p:nvSpPr>
          <p:cNvPr id="8" name="Rectangle 7">
            <a:extLst>
              <a:ext uri="{FF2B5EF4-FFF2-40B4-BE49-F238E27FC236}">
                <a16:creationId xmlns:a16="http://schemas.microsoft.com/office/drawing/2014/main" id="{EA7D4399-9BF6-2806-22FD-B33F41B2544D}"/>
              </a:ext>
            </a:extLst>
          </p:cNvPr>
          <p:cNvSpPr/>
          <p:nvPr/>
        </p:nvSpPr>
        <p:spPr>
          <a:xfrm>
            <a:off x="5983710" y="3429000"/>
            <a:ext cx="5340068" cy="28404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What?</a:t>
            </a:r>
          </a:p>
        </p:txBody>
      </p:sp>
    </p:spTree>
    <p:extLst>
      <p:ext uri="{BB962C8B-B14F-4D97-AF65-F5344CB8AC3E}">
        <p14:creationId xmlns:p14="http://schemas.microsoft.com/office/powerpoint/2010/main" val="327193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74BD-3DF8-D2A6-4F9F-33507525CF5C}"/>
              </a:ext>
            </a:extLst>
          </p:cNvPr>
          <p:cNvSpPr>
            <a:spLocks noGrp="1"/>
          </p:cNvSpPr>
          <p:nvPr>
            <p:ph type="title"/>
          </p:nvPr>
        </p:nvSpPr>
        <p:spPr/>
        <p:txBody>
          <a:bodyPr/>
          <a:lstStyle/>
          <a:p>
            <a:r>
              <a:rPr lang="en-US" dirty="0"/>
              <a:t>The McCullough-Pitts Neuron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FF702AB-5FE3-0308-75EB-0E2377657B2F}"/>
                  </a:ext>
                </a:extLst>
              </p:cNvPr>
              <p:cNvSpPr txBox="1"/>
              <p:nvPr/>
            </p:nvSpPr>
            <p:spPr>
              <a:xfrm>
                <a:off x="668135" y="1746199"/>
                <a:ext cx="10855729" cy="33656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8000" b="0" i="1" dirty="0" smtClean="0">
                          <a:solidFill>
                            <a:schemeClr val="tx1"/>
                          </a:solidFill>
                          <a:latin typeface="Cambria Math" panose="02040503050406030204" pitchFamily="18" charset="0"/>
                        </a:rPr>
                        <m:t>𝑦</m:t>
                      </m:r>
                      <m:r>
                        <a:rPr lang="en-US" sz="8000" b="0" i="1" dirty="0" smtClean="0">
                          <a:solidFill>
                            <a:schemeClr val="tx1"/>
                          </a:solidFill>
                          <a:latin typeface="Cambria Math" panose="02040503050406030204" pitchFamily="18" charset="0"/>
                        </a:rPr>
                        <m:t>=</m:t>
                      </m:r>
                      <m:r>
                        <a:rPr lang="en-US" sz="8000" b="0" i="1" dirty="0" smtClean="0">
                          <a:solidFill>
                            <a:schemeClr val="tx1"/>
                          </a:solidFill>
                          <a:latin typeface="Cambria Math" panose="02040503050406030204" pitchFamily="18" charset="0"/>
                          <a:ea typeface="Cambria Math" panose="02040503050406030204" pitchFamily="18" charset="0"/>
                        </a:rPr>
                        <m:t>𝜎</m:t>
                      </m:r>
                      <m:d>
                        <m:dPr>
                          <m:ctrlPr>
                            <a:rPr lang="en-US" sz="8000" b="0" i="1" dirty="0" smtClean="0">
                              <a:solidFill>
                                <a:schemeClr val="tx1"/>
                              </a:solidFill>
                              <a:latin typeface="Cambria Math" panose="02040503050406030204" pitchFamily="18" charset="0"/>
                            </a:rPr>
                          </m:ctrlPr>
                        </m:dPr>
                        <m:e>
                          <m:nary>
                            <m:naryPr>
                              <m:chr m:val="∑"/>
                              <m:supHide m:val="on"/>
                              <m:ctrlPr>
                                <a:rPr lang="en-US" sz="8000" i="1" dirty="0" smtClean="0">
                                  <a:solidFill>
                                    <a:schemeClr val="tx1"/>
                                  </a:solidFill>
                                  <a:latin typeface="Cambria Math" panose="02040503050406030204" pitchFamily="18" charset="0"/>
                                </a:rPr>
                              </m:ctrlPr>
                            </m:naryPr>
                            <m:sub>
                              <m:r>
                                <m:rPr>
                                  <m:brk m:alnAt="7"/>
                                </m:rPr>
                                <a:rPr lang="en-US" sz="8000" b="0" i="1" dirty="0" smtClean="0">
                                  <a:solidFill>
                                    <a:schemeClr val="tx1"/>
                                  </a:solidFill>
                                  <a:latin typeface="Cambria Math" panose="02040503050406030204" pitchFamily="18" charset="0"/>
                                </a:rPr>
                                <m:t>𝑖</m:t>
                              </m:r>
                            </m:sub>
                            <m:sup/>
                            <m:e>
                              <m:sSub>
                                <m:sSubPr>
                                  <m:ctrlPr>
                                    <a:rPr lang="en-US" sz="8000" i="1" dirty="0" smtClean="0">
                                      <a:solidFill>
                                        <a:schemeClr val="tx1"/>
                                      </a:solidFill>
                                      <a:latin typeface="Cambria Math" panose="02040503050406030204" pitchFamily="18" charset="0"/>
                                    </a:rPr>
                                  </m:ctrlPr>
                                </m:sSubPr>
                                <m:e>
                                  <m:r>
                                    <a:rPr lang="en-US" sz="8000" b="0" i="1" dirty="0" smtClean="0">
                                      <a:solidFill>
                                        <a:schemeClr val="tx1"/>
                                      </a:solidFill>
                                      <a:latin typeface="Cambria Math" panose="02040503050406030204" pitchFamily="18" charset="0"/>
                                    </a:rPr>
                                    <m:t>𝑤</m:t>
                                  </m:r>
                                </m:e>
                                <m:sub>
                                  <m:r>
                                    <a:rPr lang="en-US" sz="8000" b="0" i="1" dirty="0" smtClean="0">
                                      <a:solidFill>
                                        <a:schemeClr val="tx1"/>
                                      </a:solidFill>
                                      <a:latin typeface="Cambria Math" panose="02040503050406030204" pitchFamily="18" charset="0"/>
                                    </a:rPr>
                                    <m:t>𝑖</m:t>
                                  </m:r>
                                </m:sub>
                              </m:sSub>
                              <m:sSub>
                                <m:sSubPr>
                                  <m:ctrlPr>
                                    <a:rPr lang="en-US" sz="8000" i="1" dirty="0" smtClean="0">
                                      <a:solidFill>
                                        <a:schemeClr val="tx1"/>
                                      </a:solidFill>
                                      <a:latin typeface="Cambria Math" panose="02040503050406030204" pitchFamily="18" charset="0"/>
                                    </a:rPr>
                                  </m:ctrlPr>
                                </m:sSubPr>
                                <m:e>
                                  <m:r>
                                    <a:rPr lang="en-US" sz="8000" b="0" i="1" dirty="0" smtClean="0">
                                      <a:solidFill>
                                        <a:schemeClr val="tx1"/>
                                      </a:solidFill>
                                      <a:latin typeface="Cambria Math" panose="02040503050406030204" pitchFamily="18" charset="0"/>
                                    </a:rPr>
                                    <m:t>𝑥</m:t>
                                  </m:r>
                                </m:e>
                                <m:sub>
                                  <m:r>
                                    <a:rPr lang="en-US" sz="8000" b="0" i="1" dirty="0" smtClean="0">
                                      <a:solidFill>
                                        <a:schemeClr val="tx1"/>
                                      </a:solidFill>
                                      <a:latin typeface="Cambria Math" panose="02040503050406030204" pitchFamily="18" charset="0"/>
                                    </a:rPr>
                                    <m:t>𝑖</m:t>
                                  </m:r>
                                </m:sub>
                              </m:sSub>
                            </m:e>
                          </m:nary>
                          <m:r>
                            <a:rPr lang="en-US" sz="8000" b="0" i="1" dirty="0" smtClean="0">
                              <a:solidFill>
                                <a:schemeClr val="tx1"/>
                              </a:solidFill>
                              <a:latin typeface="Cambria Math" panose="02040503050406030204" pitchFamily="18" charset="0"/>
                            </a:rPr>
                            <m:t>+</m:t>
                          </m:r>
                          <m:r>
                            <m:rPr>
                              <m:sty m:val="p"/>
                            </m:rPr>
                            <a:rPr lang="en-US" sz="8000" b="0" i="0" dirty="0" smtClean="0">
                              <a:solidFill>
                                <a:schemeClr val="tx1"/>
                              </a:solidFill>
                              <a:latin typeface="Cambria Math" panose="02040503050406030204" pitchFamily="18" charset="0"/>
                            </a:rPr>
                            <m:t>bias</m:t>
                          </m:r>
                        </m:e>
                      </m:d>
                    </m:oMath>
                  </m:oMathPara>
                </a14:m>
                <a:endParaRPr lang="en-US" sz="8000" dirty="0"/>
              </a:p>
            </p:txBody>
          </p:sp>
        </mc:Choice>
        <mc:Fallback xmlns="">
          <p:sp>
            <p:nvSpPr>
              <p:cNvPr id="5" name="TextBox 4">
                <a:extLst>
                  <a:ext uri="{FF2B5EF4-FFF2-40B4-BE49-F238E27FC236}">
                    <a16:creationId xmlns:a16="http://schemas.microsoft.com/office/drawing/2014/main" id="{AFF702AB-5FE3-0308-75EB-0E2377657B2F}"/>
                  </a:ext>
                </a:extLst>
              </p:cNvPr>
              <p:cNvSpPr txBox="1">
                <a:spLocks noRot="1" noChangeAspect="1" noMove="1" noResize="1" noEditPoints="1" noAdjustHandles="1" noChangeArrowheads="1" noChangeShapeType="1" noTextEdit="1"/>
              </p:cNvSpPr>
              <p:nvPr/>
            </p:nvSpPr>
            <p:spPr>
              <a:xfrm>
                <a:off x="668135" y="1746199"/>
                <a:ext cx="10855729" cy="3365601"/>
              </a:xfrm>
              <a:prstGeom prst="rect">
                <a:avLst/>
              </a:prstGeom>
              <a:blipFill>
                <a:blip r:embed="rId2"/>
                <a:stretch>
                  <a:fillRect l="-2921" t="-122180" b="-18120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CE1ED87-2C7A-05A8-273E-02C916218757}"/>
              </a:ext>
            </a:extLst>
          </p:cNvPr>
          <p:cNvSpPr txBox="1"/>
          <p:nvPr/>
        </p:nvSpPr>
        <p:spPr>
          <a:xfrm>
            <a:off x="2605949" y="6316524"/>
            <a:ext cx="7015960" cy="523220"/>
          </a:xfrm>
          <a:prstGeom prst="rect">
            <a:avLst/>
          </a:prstGeom>
          <a:noFill/>
        </p:spPr>
        <p:txBody>
          <a:bodyPr wrap="none" rtlCol="0">
            <a:spAutoFit/>
          </a:bodyPr>
          <a:lstStyle/>
          <a:p>
            <a:pPr algn="ctr"/>
            <a:r>
              <a:rPr lang="en-US" sz="2800" dirty="0"/>
              <a:t>This is still the model of neurons we use today!</a:t>
            </a:r>
          </a:p>
        </p:txBody>
      </p:sp>
    </p:spTree>
    <p:extLst>
      <p:ext uri="{BB962C8B-B14F-4D97-AF65-F5344CB8AC3E}">
        <p14:creationId xmlns:p14="http://schemas.microsoft.com/office/powerpoint/2010/main" val="3461630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746015-2852-5D94-AC29-81860450E472}"/>
              </a:ext>
            </a:extLst>
          </p:cNvPr>
          <p:cNvSpPr txBox="1"/>
          <p:nvPr/>
        </p:nvSpPr>
        <p:spPr>
          <a:xfrm>
            <a:off x="3680293" y="5386104"/>
            <a:ext cx="3033089" cy="523220"/>
          </a:xfrm>
          <a:prstGeom prst="rect">
            <a:avLst/>
          </a:prstGeom>
          <a:noFill/>
        </p:spPr>
        <p:txBody>
          <a:bodyPr wrap="square">
            <a:spAutoFit/>
          </a:bodyPr>
          <a:lstStyle/>
          <a:p>
            <a:pPr algn="ctr"/>
            <a:r>
              <a:rPr lang="en-US" sz="2800" dirty="0">
                <a:latin typeface="Times" pitchFamily="2" charset="0"/>
              </a:rPr>
              <a:t>out = </a:t>
            </a:r>
            <a:r>
              <a:rPr lang="en-US" sz="2800" dirty="0">
                <a:solidFill>
                  <a:schemeClr val="bg1"/>
                </a:solidFill>
                <a:latin typeface="Times" pitchFamily="2" charset="0"/>
              </a:rPr>
              <a:t>(</a:t>
            </a:r>
            <a:r>
              <a:rPr lang="en-US" sz="2800" dirty="0">
                <a:latin typeface="Times" pitchFamily="2" charset="0"/>
              </a:rPr>
              <a:t>a </a:t>
            </a:r>
            <a:r>
              <a:rPr lang="en-US" sz="2800" dirty="0">
                <a:solidFill>
                  <a:schemeClr val="bg1"/>
                </a:solidFill>
                <a:latin typeface="Times" pitchFamily="2" charset="0"/>
              </a:rPr>
              <a:t>∨</a:t>
            </a:r>
            <a:r>
              <a:rPr lang="en-US" sz="2800" dirty="0">
                <a:latin typeface="Times" pitchFamily="2" charset="0"/>
              </a:rPr>
              <a:t> </a:t>
            </a:r>
            <a:r>
              <a:rPr lang="en-US" sz="2800" dirty="0">
                <a:solidFill>
                  <a:schemeClr val="bg1"/>
                </a:solidFill>
                <a:latin typeface="Times" pitchFamily="2" charset="0"/>
              </a:rPr>
              <a:t>¬</a:t>
            </a:r>
            <a:r>
              <a:rPr lang="en-US" sz="2800" dirty="0">
                <a:latin typeface="Times" pitchFamily="2" charset="0"/>
              </a:rPr>
              <a:t>b</a:t>
            </a:r>
            <a:r>
              <a:rPr lang="en-US" sz="2800" dirty="0">
                <a:solidFill>
                  <a:schemeClr val="bg1"/>
                </a:solidFill>
                <a:latin typeface="Times" pitchFamily="2" charset="0"/>
              </a:rPr>
              <a:t>) ∧ </a:t>
            </a:r>
            <a:r>
              <a:rPr lang="en-US" sz="2800" dirty="0">
                <a:latin typeface="Times" pitchFamily="2" charset="0"/>
              </a:rPr>
              <a:t>c</a:t>
            </a:r>
          </a:p>
        </p:txBody>
      </p:sp>
      <p:sp>
        <p:nvSpPr>
          <p:cNvPr id="26" name="TextBox 25">
            <a:extLst>
              <a:ext uri="{FF2B5EF4-FFF2-40B4-BE49-F238E27FC236}">
                <a16:creationId xmlns:a16="http://schemas.microsoft.com/office/drawing/2014/main" id="{FD67C3C7-5C3B-69A6-666E-C1FC3FA74E12}"/>
              </a:ext>
            </a:extLst>
          </p:cNvPr>
          <p:cNvSpPr txBox="1"/>
          <p:nvPr/>
        </p:nvSpPr>
        <p:spPr>
          <a:xfrm>
            <a:off x="3680293" y="5386104"/>
            <a:ext cx="3033089" cy="523220"/>
          </a:xfrm>
          <a:prstGeom prst="rect">
            <a:avLst/>
          </a:prstGeom>
          <a:noFill/>
        </p:spPr>
        <p:txBody>
          <a:bodyPr wrap="square">
            <a:spAutoFit/>
          </a:bodyPr>
          <a:lstStyle/>
          <a:p>
            <a:pPr algn="ctr"/>
            <a:r>
              <a:rPr lang="en-US" sz="2800" dirty="0">
                <a:latin typeface="Times" pitchFamily="2" charset="0"/>
              </a:rPr>
              <a:t>out = (a ∨ ¬b) ∧ c</a:t>
            </a:r>
          </a:p>
        </p:txBody>
      </p:sp>
      <p:sp>
        <p:nvSpPr>
          <p:cNvPr id="2" name="Title 1">
            <a:extLst>
              <a:ext uri="{FF2B5EF4-FFF2-40B4-BE49-F238E27FC236}">
                <a16:creationId xmlns:a16="http://schemas.microsoft.com/office/drawing/2014/main" id="{76F42AFC-2785-896B-63F2-870063017CB3}"/>
              </a:ext>
            </a:extLst>
          </p:cNvPr>
          <p:cNvSpPr>
            <a:spLocks noGrp="1"/>
          </p:cNvSpPr>
          <p:nvPr>
            <p:ph type="title"/>
          </p:nvPr>
        </p:nvSpPr>
        <p:spPr/>
        <p:txBody>
          <a:bodyPr/>
          <a:lstStyle/>
          <a:p>
            <a:r>
              <a:rPr lang="en-US" dirty="0"/>
              <a:t>The power of one McCullough-Pitts neuron</a:t>
            </a:r>
          </a:p>
        </p:txBody>
      </p:sp>
      <p:sp>
        <p:nvSpPr>
          <p:cNvPr id="7" name="Oval 6">
            <a:extLst>
              <a:ext uri="{FF2B5EF4-FFF2-40B4-BE49-F238E27FC236}">
                <a16:creationId xmlns:a16="http://schemas.microsoft.com/office/drawing/2014/main" id="{374DCBF7-DBB9-C2AD-0485-68C2DC5B5D4E}"/>
              </a:ext>
            </a:extLst>
          </p:cNvPr>
          <p:cNvSpPr/>
          <p:nvPr/>
        </p:nvSpPr>
        <p:spPr>
          <a:xfrm>
            <a:off x="3292468" y="2543549"/>
            <a:ext cx="398975" cy="3989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8" name="Straight Arrow Connector 7">
            <a:extLst>
              <a:ext uri="{FF2B5EF4-FFF2-40B4-BE49-F238E27FC236}">
                <a16:creationId xmlns:a16="http://schemas.microsoft.com/office/drawing/2014/main" id="{7DD4E212-7C79-ADAF-2A7D-64BA64F2704B}"/>
              </a:ext>
            </a:extLst>
          </p:cNvPr>
          <p:cNvCxnSpPr>
            <a:cxnSpLocks/>
            <a:stCxn id="10" idx="3"/>
            <a:endCxn id="7" idx="1"/>
          </p:cNvCxnSpPr>
          <p:nvPr/>
        </p:nvCxnSpPr>
        <p:spPr>
          <a:xfrm>
            <a:off x="1352473" y="1572054"/>
            <a:ext cx="1998424" cy="102992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EA2F02-4805-24BE-EA77-9686C0C5F9FF}"/>
              </a:ext>
            </a:extLst>
          </p:cNvPr>
          <p:cNvCxnSpPr>
            <a:cxnSpLocks/>
            <a:stCxn id="11" idx="3"/>
            <a:endCxn id="7" idx="3"/>
          </p:cNvCxnSpPr>
          <p:nvPr/>
        </p:nvCxnSpPr>
        <p:spPr>
          <a:xfrm flipV="1">
            <a:off x="1352473" y="2884095"/>
            <a:ext cx="1998424" cy="1120347"/>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D364A3-DFA5-BABC-6774-3B47AD0EAA88}"/>
              </a:ext>
            </a:extLst>
          </p:cNvPr>
          <p:cNvSpPr txBox="1"/>
          <p:nvPr/>
        </p:nvSpPr>
        <p:spPr>
          <a:xfrm>
            <a:off x="382336" y="1341221"/>
            <a:ext cx="970137" cy="461665"/>
          </a:xfrm>
          <a:prstGeom prst="rect">
            <a:avLst/>
          </a:prstGeom>
          <a:noFill/>
        </p:spPr>
        <p:txBody>
          <a:bodyPr wrap="none" rtlCol="0">
            <a:spAutoFit/>
          </a:bodyPr>
          <a:lstStyle/>
          <a:p>
            <a:pPr algn="ctr"/>
            <a:r>
              <a:rPr lang="en-US" sz="2400" dirty="0">
                <a:latin typeface="Times" pitchFamily="2" charset="0"/>
              </a:rPr>
              <a:t>a = ±1</a:t>
            </a:r>
          </a:p>
        </p:txBody>
      </p:sp>
      <p:sp>
        <p:nvSpPr>
          <p:cNvPr id="11" name="TextBox 10">
            <a:extLst>
              <a:ext uri="{FF2B5EF4-FFF2-40B4-BE49-F238E27FC236}">
                <a16:creationId xmlns:a16="http://schemas.microsoft.com/office/drawing/2014/main" id="{BFD30D6B-CB3D-F9EB-F87C-FDD734F61BE8}"/>
              </a:ext>
            </a:extLst>
          </p:cNvPr>
          <p:cNvSpPr txBox="1"/>
          <p:nvPr/>
        </p:nvSpPr>
        <p:spPr>
          <a:xfrm>
            <a:off x="364702" y="3773609"/>
            <a:ext cx="987771" cy="461665"/>
          </a:xfrm>
          <a:prstGeom prst="rect">
            <a:avLst/>
          </a:prstGeom>
          <a:noFill/>
        </p:spPr>
        <p:txBody>
          <a:bodyPr wrap="none" rtlCol="0">
            <a:spAutoFit/>
          </a:bodyPr>
          <a:lstStyle/>
          <a:p>
            <a:pPr algn="ctr"/>
            <a:r>
              <a:rPr lang="en-US" sz="2400" dirty="0">
                <a:latin typeface="Times" pitchFamily="2" charset="0"/>
              </a:rPr>
              <a:t>c = ±1</a:t>
            </a:r>
          </a:p>
        </p:txBody>
      </p:sp>
      <p:sp>
        <p:nvSpPr>
          <p:cNvPr id="12" name="TextBox 11">
            <a:extLst>
              <a:ext uri="{FF2B5EF4-FFF2-40B4-BE49-F238E27FC236}">
                <a16:creationId xmlns:a16="http://schemas.microsoft.com/office/drawing/2014/main" id="{EA39D0F8-E019-A4A6-CBA9-76852560E363}"/>
              </a:ext>
            </a:extLst>
          </p:cNvPr>
          <p:cNvSpPr txBox="1"/>
          <p:nvPr/>
        </p:nvSpPr>
        <p:spPr>
          <a:xfrm>
            <a:off x="4738123" y="2984192"/>
            <a:ext cx="2983509" cy="461665"/>
          </a:xfrm>
          <a:prstGeom prst="rect">
            <a:avLst/>
          </a:prstGeom>
          <a:noFill/>
        </p:spPr>
        <p:txBody>
          <a:bodyPr wrap="none" rtlCol="0">
            <a:spAutoFit/>
          </a:bodyPr>
          <a:lstStyle/>
          <a:p>
            <a:r>
              <a:rPr lang="en-US" sz="2400" dirty="0">
                <a:latin typeface="Times" pitchFamily="2" charset="0"/>
              </a:rPr>
              <a:t>= sign(2a – b + 3c – 1)</a:t>
            </a:r>
          </a:p>
        </p:txBody>
      </p:sp>
      <p:cxnSp>
        <p:nvCxnSpPr>
          <p:cNvPr id="13" name="Straight Arrow Connector 12">
            <a:extLst>
              <a:ext uri="{FF2B5EF4-FFF2-40B4-BE49-F238E27FC236}">
                <a16:creationId xmlns:a16="http://schemas.microsoft.com/office/drawing/2014/main" id="{94086E15-0330-E431-8367-2AEB95CC7626}"/>
              </a:ext>
            </a:extLst>
          </p:cNvPr>
          <p:cNvCxnSpPr>
            <a:cxnSpLocks/>
            <a:stCxn id="7" idx="6"/>
            <a:endCxn id="61" idx="1"/>
          </p:cNvCxnSpPr>
          <p:nvPr/>
        </p:nvCxnSpPr>
        <p:spPr>
          <a:xfrm flipV="1">
            <a:off x="3691443" y="2734853"/>
            <a:ext cx="2140397" cy="81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8028060-77D3-F7A0-67BF-20320A77FA40}"/>
              </a:ext>
            </a:extLst>
          </p:cNvPr>
          <p:cNvSpPr txBox="1"/>
          <p:nvPr/>
        </p:nvSpPr>
        <p:spPr>
          <a:xfrm>
            <a:off x="3351714" y="2170118"/>
            <a:ext cx="1622560" cy="461665"/>
          </a:xfrm>
          <a:prstGeom prst="rect">
            <a:avLst/>
          </a:prstGeom>
          <a:noFill/>
        </p:spPr>
        <p:txBody>
          <a:bodyPr wrap="none" rtlCol="0">
            <a:spAutoFit/>
          </a:bodyPr>
          <a:lstStyle/>
          <a:p>
            <a:pPr algn="ctr"/>
            <a:r>
              <a:rPr lang="en-US" sz="2400" dirty="0">
                <a:latin typeface="Times" pitchFamily="2" charset="0"/>
              </a:rPr>
              <a:t>bias = – 1.0</a:t>
            </a:r>
          </a:p>
        </p:txBody>
      </p:sp>
      <p:sp>
        <p:nvSpPr>
          <p:cNvPr id="15" name="TextBox 14">
            <a:extLst>
              <a:ext uri="{FF2B5EF4-FFF2-40B4-BE49-F238E27FC236}">
                <a16:creationId xmlns:a16="http://schemas.microsoft.com/office/drawing/2014/main" id="{123E2B47-7705-A208-B477-0247714E4A6C}"/>
              </a:ext>
            </a:extLst>
          </p:cNvPr>
          <p:cNvSpPr txBox="1"/>
          <p:nvPr/>
        </p:nvSpPr>
        <p:spPr>
          <a:xfrm>
            <a:off x="2207341" y="1587598"/>
            <a:ext cx="1204176"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a</a:t>
            </a:r>
            <a:r>
              <a:rPr lang="en-US" sz="2400" dirty="0">
                <a:latin typeface="Times" pitchFamily="2" charset="0"/>
              </a:rPr>
              <a:t> = 2.0</a:t>
            </a:r>
          </a:p>
        </p:txBody>
      </p:sp>
      <p:sp>
        <p:nvSpPr>
          <p:cNvPr id="16" name="TextBox 15">
            <a:extLst>
              <a:ext uri="{FF2B5EF4-FFF2-40B4-BE49-F238E27FC236}">
                <a16:creationId xmlns:a16="http://schemas.microsoft.com/office/drawing/2014/main" id="{C3EB2123-0065-D763-5EFB-517684A3BADC}"/>
              </a:ext>
            </a:extLst>
          </p:cNvPr>
          <p:cNvSpPr txBox="1"/>
          <p:nvPr/>
        </p:nvSpPr>
        <p:spPr>
          <a:xfrm>
            <a:off x="2289896" y="3387726"/>
            <a:ext cx="1192955"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c</a:t>
            </a:r>
            <a:r>
              <a:rPr lang="en-US" sz="2400" dirty="0">
                <a:latin typeface="Times" pitchFamily="2" charset="0"/>
              </a:rPr>
              <a:t> = 3.0</a:t>
            </a:r>
          </a:p>
        </p:txBody>
      </p:sp>
      <p:grpSp>
        <p:nvGrpSpPr>
          <p:cNvPr id="17" name="Group 16">
            <a:extLst>
              <a:ext uri="{FF2B5EF4-FFF2-40B4-BE49-F238E27FC236}">
                <a16:creationId xmlns:a16="http://schemas.microsoft.com/office/drawing/2014/main" id="{8F2E9F71-4437-957D-7EF3-8617F6B561D5}"/>
              </a:ext>
            </a:extLst>
          </p:cNvPr>
          <p:cNvGrpSpPr/>
          <p:nvPr/>
        </p:nvGrpSpPr>
        <p:grpSpPr>
          <a:xfrm>
            <a:off x="3792404" y="2621509"/>
            <a:ext cx="244213" cy="244213"/>
            <a:chOff x="6839166" y="4810672"/>
            <a:chExt cx="1006803" cy="1006803"/>
          </a:xfrm>
        </p:grpSpPr>
        <p:sp>
          <p:nvSpPr>
            <p:cNvPr id="18" name="Rectangle 17">
              <a:extLst>
                <a:ext uri="{FF2B5EF4-FFF2-40B4-BE49-F238E27FC236}">
                  <a16:creationId xmlns:a16="http://schemas.microsoft.com/office/drawing/2014/main" id="{E31A581D-50D6-4271-5978-AEED01FF819C}"/>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lbow Connector 18">
              <a:extLst>
                <a:ext uri="{FF2B5EF4-FFF2-40B4-BE49-F238E27FC236}">
                  <a16:creationId xmlns:a16="http://schemas.microsoft.com/office/drawing/2014/main" id="{521D4F45-339D-C940-E425-BA013D3990A0}"/>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8B1AF0A4-E3A8-65C8-ACBE-72C526FC121F}"/>
              </a:ext>
            </a:extLst>
          </p:cNvPr>
          <p:cNvSpPr txBox="1"/>
          <p:nvPr/>
        </p:nvSpPr>
        <p:spPr>
          <a:xfrm>
            <a:off x="3947900" y="2734633"/>
            <a:ext cx="697627" cy="461665"/>
          </a:xfrm>
          <a:prstGeom prst="rect">
            <a:avLst/>
          </a:prstGeom>
          <a:noFill/>
        </p:spPr>
        <p:txBody>
          <a:bodyPr wrap="none" rtlCol="0">
            <a:spAutoFit/>
          </a:bodyPr>
          <a:lstStyle/>
          <a:p>
            <a:pPr algn="ctr"/>
            <a:r>
              <a:rPr lang="en-US" sz="2400" dirty="0">
                <a:latin typeface="Times" pitchFamily="2" charset="0"/>
              </a:rPr>
              <a:t>sign</a:t>
            </a:r>
          </a:p>
        </p:txBody>
      </p:sp>
      <p:graphicFrame>
        <p:nvGraphicFramePr>
          <p:cNvPr id="21" name="Table 21">
            <a:extLst>
              <a:ext uri="{FF2B5EF4-FFF2-40B4-BE49-F238E27FC236}">
                <a16:creationId xmlns:a16="http://schemas.microsoft.com/office/drawing/2014/main" id="{65C6F94B-E8FC-C7F8-3292-C08F9C5177FE}"/>
              </a:ext>
            </a:extLst>
          </p:cNvPr>
          <p:cNvGraphicFramePr>
            <a:graphicFrameLocks noGrp="1"/>
          </p:cNvGraphicFramePr>
          <p:nvPr/>
        </p:nvGraphicFramePr>
        <p:xfrm>
          <a:off x="8180831" y="1193204"/>
          <a:ext cx="3747005" cy="4663440"/>
        </p:xfrm>
        <a:graphic>
          <a:graphicData uri="http://schemas.openxmlformats.org/drawingml/2006/table">
            <a:tbl>
              <a:tblPr firstRow="1" bandRow="1">
                <a:tableStyleId>{F5AB1C69-6EDB-4FF4-983F-18BD219EF322}</a:tableStyleId>
              </a:tblPr>
              <a:tblGrid>
                <a:gridCol w="655118">
                  <a:extLst>
                    <a:ext uri="{9D8B030D-6E8A-4147-A177-3AD203B41FA5}">
                      <a16:colId xmlns:a16="http://schemas.microsoft.com/office/drawing/2014/main" val="3183730843"/>
                    </a:ext>
                  </a:extLst>
                </a:gridCol>
                <a:gridCol w="683971">
                  <a:extLst>
                    <a:ext uri="{9D8B030D-6E8A-4147-A177-3AD203B41FA5}">
                      <a16:colId xmlns:a16="http://schemas.microsoft.com/office/drawing/2014/main" val="1547470039"/>
                    </a:ext>
                  </a:extLst>
                </a:gridCol>
                <a:gridCol w="670560">
                  <a:extLst>
                    <a:ext uri="{9D8B030D-6E8A-4147-A177-3AD203B41FA5}">
                      <a16:colId xmlns:a16="http://schemas.microsoft.com/office/drawing/2014/main" val="2564988487"/>
                    </a:ext>
                  </a:extLst>
                </a:gridCol>
                <a:gridCol w="987955">
                  <a:extLst>
                    <a:ext uri="{9D8B030D-6E8A-4147-A177-3AD203B41FA5}">
                      <a16:colId xmlns:a16="http://schemas.microsoft.com/office/drawing/2014/main" val="3602404192"/>
                    </a:ext>
                  </a:extLst>
                </a:gridCol>
                <a:gridCol w="749401">
                  <a:extLst>
                    <a:ext uri="{9D8B030D-6E8A-4147-A177-3AD203B41FA5}">
                      <a16:colId xmlns:a16="http://schemas.microsoft.com/office/drawing/2014/main" val="295383228"/>
                    </a:ext>
                  </a:extLst>
                </a:gridCol>
              </a:tblGrid>
              <a:tr h="499592">
                <a:tc>
                  <a:txBody>
                    <a:bodyPr/>
                    <a:lstStyle/>
                    <a:p>
                      <a:pPr algn="ctr"/>
                      <a:r>
                        <a:rPr lang="en-US" sz="2800" dirty="0"/>
                        <a:t>a</a:t>
                      </a:r>
                    </a:p>
                  </a:txBody>
                  <a:tcPr/>
                </a:tc>
                <a:tc>
                  <a:txBody>
                    <a:bodyPr/>
                    <a:lstStyle/>
                    <a:p>
                      <a:pPr algn="ctr"/>
                      <a:r>
                        <a:rPr lang="en-US" sz="2800" dirty="0"/>
                        <a:t>b</a:t>
                      </a:r>
                    </a:p>
                  </a:txBody>
                  <a:tcPr/>
                </a:tc>
                <a:tc>
                  <a:txBody>
                    <a:bodyPr/>
                    <a:lstStyle/>
                    <a:p>
                      <a:pPr algn="ctr"/>
                      <a:r>
                        <a:rPr lang="en-US" sz="2800" dirty="0"/>
                        <a:t>c</a:t>
                      </a:r>
                    </a:p>
                  </a:txBody>
                  <a:tcPr/>
                </a:tc>
                <a:tc>
                  <a:txBody>
                    <a:bodyPr/>
                    <a:lstStyle/>
                    <a:p>
                      <a:pPr algn="ctr"/>
                      <a:r>
                        <a:rPr lang="en-US" sz="2800" dirty="0"/>
                        <a:t>sum</a:t>
                      </a:r>
                    </a:p>
                  </a:txBody>
                  <a:tcPr/>
                </a:tc>
                <a:tc>
                  <a:txBody>
                    <a:bodyPr/>
                    <a:lstStyle/>
                    <a:p>
                      <a:pPr algn="ctr"/>
                      <a:r>
                        <a:rPr lang="en-US" sz="2800" dirty="0"/>
                        <a:t>out</a:t>
                      </a:r>
                    </a:p>
                  </a:txBody>
                  <a:tcPr/>
                </a:tc>
                <a:extLst>
                  <a:ext uri="{0D108BD9-81ED-4DB2-BD59-A6C34878D82A}">
                    <a16:rowId xmlns:a16="http://schemas.microsoft.com/office/drawing/2014/main" val="2336936466"/>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484778842"/>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97507782"/>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447089090"/>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123514281"/>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4076096070"/>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886917119"/>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4012049897"/>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570045905"/>
                  </a:ext>
                </a:extLst>
              </a:tr>
            </a:tbl>
          </a:graphicData>
        </a:graphic>
      </p:graphicFrame>
      <p:grpSp>
        <p:nvGrpSpPr>
          <p:cNvPr id="31" name="Group 30">
            <a:extLst>
              <a:ext uri="{FF2B5EF4-FFF2-40B4-BE49-F238E27FC236}">
                <a16:creationId xmlns:a16="http://schemas.microsoft.com/office/drawing/2014/main" id="{1893C688-A110-5974-12ED-D8DDB51A976B}"/>
              </a:ext>
            </a:extLst>
          </p:cNvPr>
          <p:cNvGrpSpPr/>
          <p:nvPr/>
        </p:nvGrpSpPr>
        <p:grpSpPr>
          <a:xfrm>
            <a:off x="3625413" y="4517853"/>
            <a:ext cx="3143685" cy="1555530"/>
            <a:chOff x="8681643" y="4004442"/>
            <a:chExt cx="2595957" cy="1555530"/>
          </a:xfrm>
        </p:grpSpPr>
        <p:sp>
          <p:nvSpPr>
            <p:cNvPr id="23" name="TextBox 22">
              <a:extLst>
                <a:ext uri="{FF2B5EF4-FFF2-40B4-BE49-F238E27FC236}">
                  <a16:creationId xmlns:a16="http://schemas.microsoft.com/office/drawing/2014/main" id="{6B6B9510-7819-3D2D-0775-82E8D27A50E5}"/>
                </a:ext>
              </a:extLst>
            </p:cNvPr>
            <p:cNvSpPr txBox="1"/>
            <p:nvPr/>
          </p:nvSpPr>
          <p:spPr>
            <a:xfrm>
              <a:off x="8903102" y="4004442"/>
              <a:ext cx="2115924" cy="523220"/>
            </a:xfrm>
            <a:prstGeom prst="rect">
              <a:avLst/>
            </a:prstGeom>
            <a:noFill/>
          </p:spPr>
          <p:txBody>
            <a:bodyPr wrap="none" rtlCol="0">
              <a:spAutoFit/>
            </a:bodyPr>
            <a:lstStyle/>
            <a:p>
              <a:pPr algn="ctr"/>
              <a:r>
                <a:rPr lang="en-US" sz="2800" b="1" dirty="0"/>
                <a:t>Logical formula:</a:t>
              </a:r>
            </a:p>
          </p:txBody>
        </p:sp>
        <p:sp>
          <p:nvSpPr>
            <p:cNvPr id="24" name="Rectangle 23">
              <a:extLst>
                <a:ext uri="{FF2B5EF4-FFF2-40B4-BE49-F238E27FC236}">
                  <a16:creationId xmlns:a16="http://schemas.microsoft.com/office/drawing/2014/main" id="{163E62D3-CE68-5491-EBEC-AEAB0762D6CB}"/>
                </a:ext>
              </a:extLst>
            </p:cNvPr>
            <p:cNvSpPr/>
            <p:nvPr/>
          </p:nvSpPr>
          <p:spPr>
            <a:xfrm>
              <a:off x="8681643" y="4708634"/>
              <a:ext cx="2595957" cy="8513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50100935-4CFE-90FD-7CF0-611D06DB2438}"/>
              </a:ext>
            </a:extLst>
          </p:cNvPr>
          <p:cNvSpPr txBox="1"/>
          <p:nvPr/>
        </p:nvSpPr>
        <p:spPr>
          <a:xfrm>
            <a:off x="10301677" y="1712539"/>
            <a:ext cx="752130" cy="523220"/>
          </a:xfrm>
          <a:prstGeom prst="rect">
            <a:avLst/>
          </a:prstGeom>
          <a:noFill/>
        </p:spPr>
        <p:txBody>
          <a:bodyPr wrap="none" rtlCol="0">
            <a:spAutoFit/>
          </a:bodyPr>
          <a:lstStyle/>
          <a:p>
            <a:pPr algn="ctr"/>
            <a:r>
              <a:rPr lang="en-US" sz="2800" dirty="0"/>
              <a:t>-5.0</a:t>
            </a:r>
          </a:p>
        </p:txBody>
      </p:sp>
      <p:sp>
        <p:nvSpPr>
          <p:cNvPr id="5" name="TextBox 4">
            <a:extLst>
              <a:ext uri="{FF2B5EF4-FFF2-40B4-BE49-F238E27FC236}">
                <a16:creationId xmlns:a16="http://schemas.microsoft.com/office/drawing/2014/main" id="{2929ADD0-AC3E-7F55-0044-922ED0F751E5}"/>
              </a:ext>
            </a:extLst>
          </p:cNvPr>
          <p:cNvSpPr txBox="1"/>
          <p:nvPr/>
        </p:nvSpPr>
        <p:spPr>
          <a:xfrm>
            <a:off x="342320" y="2551861"/>
            <a:ext cx="987771" cy="461665"/>
          </a:xfrm>
          <a:prstGeom prst="rect">
            <a:avLst/>
          </a:prstGeom>
          <a:noFill/>
        </p:spPr>
        <p:txBody>
          <a:bodyPr wrap="none" rtlCol="0">
            <a:spAutoFit/>
          </a:bodyPr>
          <a:lstStyle/>
          <a:p>
            <a:pPr algn="ctr"/>
            <a:r>
              <a:rPr lang="en-US" sz="2400" dirty="0">
                <a:latin typeface="Times" pitchFamily="2" charset="0"/>
              </a:rPr>
              <a:t>b = ±1</a:t>
            </a:r>
          </a:p>
        </p:txBody>
      </p:sp>
      <p:cxnSp>
        <p:nvCxnSpPr>
          <p:cNvPr id="6" name="Straight Arrow Connector 5">
            <a:extLst>
              <a:ext uri="{FF2B5EF4-FFF2-40B4-BE49-F238E27FC236}">
                <a16:creationId xmlns:a16="http://schemas.microsoft.com/office/drawing/2014/main" id="{46FFCC3E-9938-EDFD-C483-9602E504DB50}"/>
              </a:ext>
            </a:extLst>
          </p:cNvPr>
          <p:cNvCxnSpPr>
            <a:cxnSpLocks/>
            <a:stCxn id="5" idx="3"/>
            <a:endCxn id="7" idx="2"/>
          </p:cNvCxnSpPr>
          <p:nvPr/>
        </p:nvCxnSpPr>
        <p:spPr>
          <a:xfrm flipV="1">
            <a:off x="1330091" y="2743037"/>
            <a:ext cx="1962377" cy="39657"/>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8C1A854-AB5F-BEB3-CCA9-A96CB78A6BB5}"/>
              </a:ext>
            </a:extLst>
          </p:cNvPr>
          <p:cNvSpPr txBox="1"/>
          <p:nvPr/>
        </p:nvSpPr>
        <p:spPr>
          <a:xfrm>
            <a:off x="1510302" y="2322027"/>
            <a:ext cx="1435008"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b</a:t>
            </a:r>
            <a:r>
              <a:rPr lang="en-US" sz="2400" dirty="0">
                <a:latin typeface="Times" pitchFamily="2" charset="0"/>
              </a:rPr>
              <a:t> = – 1.0</a:t>
            </a:r>
          </a:p>
        </p:txBody>
      </p:sp>
      <p:grpSp>
        <p:nvGrpSpPr>
          <p:cNvPr id="68" name="Group 67">
            <a:extLst>
              <a:ext uri="{FF2B5EF4-FFF2-40B4-BE49-F238E27FC236}">
                <a16:creationId xmlns:a16="http://schemas.microsoft.com/office/drawing/2014/main" id="{3DF335DF-73E1-6200-06EE-4801DE567316}"/>
              </a:ext>
            </a:extLst>
          </p:cNvPr>
          <p:cNvGrpSpPr/>
          <p:nvPr/>
        </p:nvGrpSpPr>
        <p:grpSpPr>
          <a:xfrm>
            <a:off x="8285546" y="2751565"/>
            <a:ext cx="1812851" cy="523220"/>
            <a:chOff x="8549706" y="2751565"/>
            <a:chExt cx="1812851" cy="523220"/>
          </a:xfrm>
        </p:grpSpPr>
        <p:sp>
          <p:nvSpPr>
            <p:cNvPr id="34" name="TextBox 33">
              <a:extLst>
                <a:ext uri="{FF2B5EF4-FFF2-40B4-BE49-F238E27FC236}">
                  <a16:creationId xmlns:a16="http://schemas.microsoft.com/office/drawing/2014/main" id="{791F3CEC-0DB8-E1AE-78C0-5EED755A1AC4}"/>
                </a:ext>
              </a:extLst>
            </p:cNvPr>
            <p:cNvSpPr txBox="1"/>
            <p:nvPr/>
          </p:nvSpPr>
          <p:spPr>
            <a:xfrm>
              <a:off x="9884541" y="2751565"/>
              <a:ext cx="478016" cy="523220"/>
            </a:xfrm>
            <a:prstGeom prst="rect">
              <a:avLst/>
            </a:prstGeom>
            <a:noFill/>
          </p:spPr>
          <p:txBody>
            <a:bodyPr wrap="none" rtlCol="0">
              <a:spAutoFit/>
            </a:bodyPr>
            <a:lstStyle/>
            <a:p>
              <a:pPr algn="ctr"/>
              <a:r>
                <a:rPr lang="en-US" sz="2800" dirty="0"/>
                <a:t>-1</a:t>
              </a:r>
            </a:p>
          </p:txBody>
        </p:sp>
        <p:sp>
          <p:nvSpPr>
            <p:cNvPr id="35" name="TextBox 34">
              <a:extLst>
                <a:ext uri="{FF2B5EF4-FFF2-40B4-BE49-F238E27FC236}">
                  <a16:creationId xmlns:a16="http://schemas.microsoft.com/office/drawing/2014/main" id="{92086147-9978-1BF1-99C4-CCA1DCC2807D}"/>
                </a:ext>
              </a:extLst>
            </p:cNvPr>
            <p:cNvSpPr txBox="1"/>
            <p:nvPr/>
          </p:nvSpPr>
          <p:spPr>
            <a:xfrm>
              <a:off x="9139292" y="2751565"/>
              <a:ext cx="546946" cy="523220"/>
            </a:xfrm>
            <a:prstGeom prst="rect">
              <a:avLst/>
            </a:prstGeom>
            <a:noFill/>
          </p:spPr>
          <p:txBody>
            <a:bodyPr wrap="none" rtlCol="0">
              <a:spAutoFit/>
            </a:bodyPr>
            <a:lstStyle/>
            <a:p>
              <a:pPr algn="ctr"/>
              <a:r>
                <a:rPr lang="en-US" sz="2800" dirty="0"/>
                <a:t>+1</a:t>
              </a:r>
            </a:p>
          </p:txBody>
        </p:sp>
        <p:sp>
          <p:nvSpPr>
            <p:cNvPr id="50" name="TextBox 49">
              <a:extLst>
                <a:ext uri="{FF2B5EF4-FFF2-40B4-BE49-F238E27FC236}">
                  <a16:creationId xmlns:a16="http://schemas.microsoft.com/office/drawing/2014/main" id="{5E621E60-FFFD-F43F-D33F-EC3F94F9D973}"/>
                </a:ext>
              </a:extLst>
            </p:cNvPr>
            <p:cNvSpPr txBox="1"/>
            <p:nvPr/>
          </p:nvSpPr>
          <p:spPr>
            <a:xfrm>
              <a:off x="8549706" y="2751565"/>
              <a:ext cx="478016" cy="523220"/>
            </a:xfrm>
            <a:prstGeom prst="rect">
              <a:avLst/>
            </a:prstGeom>
            <a:noFill/>
          </p:spPr>
          <p:txBody>
            <a:bodyPr wrap="none" rtlCol="0">
              <a:spAutoFit/>
            </a:bodyPr>
            <a:lstStyle/>
            <a:p>
              <a:pPr algn="ctr"/>
              <a:r>
                <a:rPr lang="en-US" sz="2800" dirty="0"/>
                <a:t>-1</a:t>
              </a:r>
            </a:p>
          </p:txBody>
        </p:sp>
      </p:grpSp>
      <p:grpSp>
        <p:nvGrpSpPr>
          <p:cNvPr id="67" name="Group 66">
            <a:extLst>
              <a:ext uri="{FF2B5EF4-FFF2-40B4-BE49-F238E27FC236}">
                <a16:creationId xmlns:a16="http://schemas.microsoft.com/office/drawing/2014/main" id="{BB278013-E676-196A-01DF-47C4404CA090}"/>
              </a:ext>
            </a:extLst>
          </p:cNvPr>
          <p:cNvGrpSpPr/>
          <p:nvPr/>
        </p:nvGrpSpPr>
        <p:grpSpPr>
          <a:xfrm>
            <a:off x="8285546" y="2235759"/>
            <a:ext cx="1812851" cy="523220"/>
            <a:chOff x="8549706" y="2235759"/>
            <a:chExt cx="1812851" cy="523220"/>
          </a:xfrm>
        </p:grpSpPr>
        <p:sp>
          <p:nvSpPr>
            <p:cNvPr id="32" name="TextBox 31">
              <a:extLst>
                <a:ext uri="{FF2B5EF4-FFF2-40B4-BE49-F238E27FC236}">
                  <a16:creationId xmlns:a16="http://schemas.microsoft.com/office/drawing/2014/main" id="{E3C0DD0D-1323-C2A2-A49F-844EA923AEED}"/>
                </a:ext>
              </a:extLst>
            </p:cNvPr>
            <p:cNvSpPr txBox="1"/>
            <p:nvPr/>
          </p:nvSpPr>
          <p:spPr>
            <a:xfrm>
              <a:off x="9815611" y="2235759"/>
              <a:ext cx="546946" cy="523220"/>
            </a:xfrm>
            <a:prstGeom prst="rect">
              <a:avLst/>
            </a:prstGeom>
            <a:noFill/>
          </p:spPr>
          <p:txBody>
            <a:bodyPr wrap="none" rtlCol="0">
              <a:spAutoFit/>
            </a:bodyPr>
            <a:lstStyle/>
            <a:p>
              <a:pPr algn="ctr"/>
              <a:r>
                <a:rPr lang="en-US" sz="2800" dirty="0"/>
                <a:t>+1</a:t>
              </a:r>
            </a:p>
          </p:txBody>
        </p:sp>
        <p:sp>
          <p:nvSpPr>
            <p:cNvPr id="33" name="TextBox 32">
              <a:extLst>
                <a:ext uri="{FF2B5EF4-FFF2-40B4-BE49-F238E27FC236}">
                  <a16:creationId xmlns:a16="http://schemas.microsoft.com/office/drawing/2014/main" id="{C273A360-258C-6B8F-474B-6EA51079E72D}"/>
                </a:ext>
              </a:extLst>
            </p:cNvPr>
            <p:cNvSpPr txBox="1"/>
            <p:nvPr/>
          </p:nvSpPr>
          <p:spPr>
            <a:xfrm>
              <a:off x="9208222" y="2235759"/>
              <a:ext cx="478016" cy="523220"/>
            </a:xfrm>
            <a:prstGeom prst="rect">
              <a:avLst/>
            </a:prstGeom>
            <a:noFill/>
          </p:spPr>
          <p:txBody>
            <a:bodyPr wrap="none" rtlCol="0">
              <a:spAutoFit/>
            </a:bodyPr>
            <a:lstStyle/>
            <a:p>
              <a:pPr algn="ctr"/>
              <a:r>
                <a:rPr lang="en-US" sz="2800" dirty="0"/>
                <a:t>-1</a:t>
              </a:r>
            </a:p>
          </p:txBody>
        </p:sp>
        <p:sp>
          <p:nvSpPr>
            <p:cNvPr id="51" name="TextBox 50">
              <a:extLst>
                <a:ext uri="{FF2B5EF4-FFF2-40B4-BE49-F238E27FC236}">
                  <a16:creationId xmlns:a16="http://schemas.microsoft.com/office/drawing/2014/main" id="{0809EB1E-5815-C2B5-7D9C-D0BAC92A4D9B}"/>
                </a:ext>
              </a:extLst>
            </p:cNvPr>
            <p:cNvSpPr txBox="1"/>
            <p:nvPr/>
          </p:nvSpPr>
          <p:spPr>
            <a:xfrm>
              <a:off x="8549706" y="2235759"/>
              <a:ext cx="478016" cy="523220"/>
            </a:xfrm>
            <a:prstGeom prst="rect">
              <a:avLst/>
            </a:prstGeom>
            <a:noFill/>
          </p:spPr>
          <p:txBody>
            <a:bodyPr wrap="none" rtlCol="0">
              <a:spAutoFit/>
            </a:bodyPr>
            <a:lstStyle/>
            <a:p>
              <a:pPr algn="ctr"/>
              <a:r>
                <a:rPr lang="en-US" sz="2800" dirty="0"/>
                <a:t>-1</a:t>
              </a:r>
            </a:p>
          </p:txBody>
        </p:sp>
      </p:grpSp>
      <p:sp>
        <p:nvSpPr>
          <p:cNvPr id="61" name="TextBox 60">
            <a:extLst>
              <a:ext uri="{FF2B5EF4-FFF2-40B4-BE49-F238E27FC236}">
                <a16:creationId xmlns:a16="http://schemas.microsoft.com/office/drawing/2014/main" id="{DF199623-4DE3-2CF5-6E6A-8C607A87584E}"/>
              </a:ext>
            </a:extLst>
          </p:cNvPr>
          <p:cNvSpPr txBox="1"/>
          <p:nvPr/>
        </p:nvSpPr>
        <p:spPr>
          <a:xfrm>
            <a:off x="5831840" y="2504020"/>
            <a:ext cx="577402" cy="461665"/>
          </a:xfrm>
          <a:prstGeom prst="rect">
            <a:avLst/>
          </a:prstGeom>
          <a:noFill/>
        </p:spPr>
        <p:txBody>
          <a:bodyPr wrap="none" rtlCol="0">
            <a:spAutoFit/>
          </a:bodyPr>
          <a:lstStyle/>
          <a:p>
            <a:pPr algn="ctr"/>
            <a:r>
              <a:rPr lang="en-US" sz="2400" dirty="0">
                <a:latin typeface="Times" pitchFamily="2" charset="0"/>
              </a:rPr>
              <a:t>out</a:t>
            </a:r>
          </a:p>
        </p:txBody>
      </p:sp>
      <p:sp>
        <p:nvSpPr>
          <p:cNvPr id="66" name="TextBox 65">
            <a:extLst>
              <a:ext uri="{FF2B5EF4-FFF2-40B4-BE49-F238E27FC236}">
                <a16:creationId xmlns:a16="http://schemas.microsoft.com/office/drawing/2014/main" id="{774D5EAE-06DC-E53F-F1B9-827FFDBA52EC}"/>
              </a:ext>
            </a:extLst>
          </p:cNvPr>
          <p:cNvSpPr txBox="1"/>
          <p:nvPr/>
        </p:nvSpPr>
        <p:spPr>
          <a:xfrm>
            <a:off x="11316657" y="1712539"/>
            <a:ext cx="478015" cy="523220"/>
          </a:xfrm>
          <a:prstGeom prst="rect">
            <a:avLst/>
          </a:prstGeom>
          <a:noFill/>
        </p:spPr>
        <p:txBody>
          <a:bodyPr wrap="none" rtlCol="0">
            <a:spAutoFit/>
          </a:bodyPr>
          <a:lstStyle/>
          <a:p>
            <a:pPr algn="r"/>
            <a:r>
              <a:rPr lang="en-US" sz="2800" b="1" dirty="0"/>
              <a:t>-1</a:t>
            </a:r>
          </a:p>
        </p:txBody>
      </p:sp>
      <p:sp>
        <p:nvSpPr>
          <p:cNvPr id="74" name="TextBox 73">
            <a:extLst>
              <a:ext uri="{FF2B5EF4-FFF2-40B4-BE49-F238E27FC236}">
                <a16:creationId xmlns:a16="http://schemas.microsoft.com/office/drawing/2014/main" id="{FBFE211F-E7BB-5BC8-8F87-1D4D14700167}"/>
              </a:ext>
            </a:extLst>
          </p:cNvPr>
          <p:cNvSpPr txBox="1"/>
          <p:nvPr/>
        </p:nvSpPr>
        <p:spPr>
          <a:xfrm>
            <a:off x="10414689" y="2229404"/>
            <a:ext cx="641522" cy="523220"/>
          </a:xfrm>
          <a:prstGeom prst="rect">
            <a:avLst/>
          </a:prstGeom>
          <a:noFill/>
        </p:spPr>
        <p:txBody>
          <a:bodyPr wrap="none" rtlCol="0">
            <a:spAutoFit/>
          </a:bodyPr>
          <a:lstStyle/>
          <a:p>
            <a:pPr algn="r"/>
            <a:r>
              <a:rPr lang="en-US" sz="2800" dirty="0"/>
              <a:t>1.0</a:t>
            </a:r>
          </a:p>
        </p:txBody>
      </p:sp>
      <p:sp>
        <p:nvSpPr>
          <p:cNvPr id="75" name="TextBox 74">
            <a:extLst>
              <a:ext uri="{FF2B5EF4-FFF2-40B4-BE49-F238E27FC236}">
                <a16:creationId xmlns:a16="http://schemas.microsoft.com/office/drawing/2014/main" id="{31CDE419-F152-9183-0B21-9921F1139B90}"/>
              </a:ext>
            </a:extLst>
          </p:cNvPr>
          <p:cNvSpPr txBox="1"/>
          <p:nvPr/>
        </p:nvSpPr>
        <p:spPr>
          <a:xfrm>
            <a:off x="11247726" y="2229404"/>
            <a:ext cx="546946" cy="523220"/>
          </a:xfrm>
          <a:prstGeom prst="rect">
            <a:avLst/>
          </a:prstGeom>
          <a:noFill/>
        </p:spPr>
        <p:txBody>
          <a:bodyPr wrap="none" rtlCol="0">
            <a:spAutoFit/>
          </a:bodyPr>
          <a:lstStyle/>
          <a:p>
            <a:pPr algn="r"/>
            <a:r>
              <a:rPr lang="en-US" sz="2800" b="1" dirty="0"/>
              <a:t>+1</a:t>
            </a:r>
          </a:p>
        </p:txBody>
      </p:sp>
      <p:sp>
        <p:nvSpPr>
          <p:cNvPr id="76" name="TextBox 75">
            <a:extLst>
              <a:ext uri="{FF2B5EF4-FFF2-40B4-BE49-F238E27FC236}">
                <a16:creationId xmlns:a16="http://schemas.microsoft.com/office/drawing/2014/main" id="{DC458581-8638-59D0-67F1-D6D611043AA1}"/>
              </a:ext>
            </a:extLst>
          </p:cNvPr>
          <p:cNvSpPr txBox="1"/>
          <p:nvPr/>
        </p:nvSpPr>
        <p:spPr>
          <a:xfrm>
            <a:off x="10304081" y="2746269"/>
            <a:ext cx="752130" cy="523220"/>
          </a:xfrm>
          <a:prstGeom prst="rect">
            <a:avLst/>
          </a:prstGeom>
          <a:noFill/>
        </p:spPr>
        <p:txBody>
          <a:bodyPr wrap="none" rtlCol="0">
            <a:spAutoFit/>
          </a:bodyPr>
          <a:lstStyle/>
          <a:p>
            <a:pPr algn="r"/>
            <a:r>
              <a:rPr lang="en-US" sz="2800" dirty="0"/>
              <a:t>-7.0</a:t>
            </a:r>
          </a:p>
        </p:txBody>
      </p:sp>
      <p:sp>
        <p:nvSpPr>
          <p:cNvPr id="77" name="TextBox 76">
            <a:extLst>
              <a:ext uri="{FF2B5EF4-FFF2-40B4-BE49-F238E27FC236}">
                <a16:creationId xmlns:a16="http://schemas.microsoft.com/office/drawing/2014/main" id="{4606C3F4-860A-0BA8-1D4A-24D63C16290B}"/>
              </a:ext>
            </a:extLst>
          </p:cNvPr>
          <p:cNvSpPr txBox="1"/>
          <p:nvPr/>
        </p:nvSpPr>
        <p:spPr>
          <a:xfrm>
            <a:off x="11316657" y="2746269"/>
            <a:ext cx="478015" cy="523220"/>
          </a:xfrm>
          <a:prstGeom prst="rect">
            <a:avLst/>
          </a:prstGeom>
          <a:noFill/>
        </p:spPr>
        <p:txBody>
          <a:bodyPr wrap="none" rtlCol="0">
            <a:spAutoFit/>
          </a:bodyPr>
          <a:lstStyle/>
          <a:p>
            <a:pPr algn="r"/>
            <a:r>
              <a:rPr lang="en-US" sz="2800" b="1" dirty="0"/>
              <a:t>-1</a:t>
            </a:r>
          </a:p>
        </p:txBody>
      </p:sp>
      <p:grpSp>
        <p:nvGrpSpPr>
          <p:cNvPr id="25" name="Group 24">
            <a:extLst>
              <a:ext uri="{FF2B5EF4-FFF2-40B4-BE49-F238E27FC236}">
                <a16:creationId xmlns:a16="http://schemas.microsoft.com/office/drawing/2014/main" id="{914D30D0-26C7-0D84-2AD7-945730D56371}"/>
              </a:ext>
            </a:extLst>
          </p:cNvPr>
          <p:cNvGrpSpPr/>
          <p:nvPr/>
        </p:nvGrpSpPr>
        <p:grpSpPr>
          <a:xfrm>
            <a:off x="8216616" y="3263134"/>
            <a:ext cx="3578056" cy="2590679"/>
            <a:chOff x="8216616" y="3263134"/>
            <a:chExt cx="3578056" cy="2590679"/>
          </a:xfrm>
        </p:grpSpPr>
        <p:grpSp>
          <p:nvGrpSpPr>
            <p:cNvPr id="69" name="Group 68">
              <a:extLst>
                <a:ext uri="{FF2B5EF4-FFF2-40B4-BE49-F238E27FC236}">
                  <a16:creationId xmlns:a16="http://schemas.microsoft.com/office/drawing/2014/main" id="{DC0521B3-0041-0F43-B65D-42F5EA0AF18C}"/>
                </a:ext>
              </a:extLst>
            </p:cNvPr>
            <p:cNvGrpSpPr/>
            <p:nvPr/>
          </p:nvGrpSpPr>
          <p:grpSpPr>
            <a:xfrm>
              <a:off x="8285546" y="3267371"/>
              <a:ext cx="1812851" cy="523220"/>
              <a:chOff x="8549706" y="3267371"/>
              <a:chExt cx="1812851" cy="523220"/>
            </a:xfrm>
          </p:grpSpPr>
          <p:sp>
            <p:nvSpPr>
              <p:cNvPr id="36" name="TextBox 35">
                <a:extLst>
                  <a:ext uri="{FF2B5EF4-FFF2-40B4-BE49-F238E27FC236}">
                    <a16:creationId xmlns:a16="http://schemas.microsoft.com/office/drawing/2014/main" id="{11E01251-9FC6-1738-E80E-04C73FBC599E}"/>
                  </a:ext>
                </a:extLst>
              </p:cNvPr>
              <p:cNvSpPr txBox="1"/>
              <p:nvPr/>
            </p:nvSpPr>
            <p:spPr>
              <a:xfrm>
                <a:off x="9815611" y="3267371"/>
                <a:ext cx="546946" cy="523220"/>
              </a:xfrm>
              <a:prstGeom prst="rect">
                <a:avLst/>
              </a:prstGeom>
              <a:noFill/>
            </p:spPr>
            <p:txBody>
              <a:bodyPr wrap="none" rtlCol="0">
                <a:spAutoFit/>
              </a:bodyPr>
              <a:lstStyle/>
              <a:p>
                <a:pPr algn="ctr"/>
                <a:r>
                  <a:rPr lang="en-US" sz="2800" dirty="0"/>
                  <a:t>+1</a:t>
                </a:r>
              </a:p>
            </p:txBody>
          </p:sp>
          <p:sp>
            <p:nvSpPr>
              <p:cNvPr id="37" name="TextBox 36">
                <a:extLst>
                  <a:ext uri="{FF2B5EF4-FFF2-40B4-BE49-F238E27FC236}">
                    <a16:creationId xmlns:a16="http://schemas.microsoft.com/office/drawing/2014/main" id="{A8017F6E-498F-0409-D8D7-7AEC2A77041C}"/>
                  </a:ext>
                </a:extLst>
              </p:cNvPr>
              <p:cNvSpPr txBox="1"/>
              <p:nvPr/>
            </p:nvSpPr>
            <p:spPr>
              <a:xfrm>
                <a:off x="9139292" y="3267371"/>
                <a:ext cx="546946" cy="523220"/>
              </a:xfrm>
              <a:prstGeom prst="rect">
                <a:avLst/>
              </a:prstGeom>
              <a:noFill/>
            </p:spPr>
            <p:txBody>
              <a:bodyPr wrap="none" rtlCol="0">
                <a:spAutoFit/>
              </a:bodyPr>
              <a:lstStyle/>
              <a:p>
                <a:pPr algn="ctr"/>
                <a:r>
                  <a:rPr lang="en-US" sz="2800" dirty="0"/>
                  <a:t>+1</a:t>
                </a:r>
              </a:p>
            </p:txBody>
          </p:sp>
          <p:sp>
            <p:nvSpPr>
              <p:cNvPr id="52" name="TextBox 51">
                <a:extLst>
                  <a:ext uri="{FF2B5EF4-FFF2-40B4-BE49-F238E27FC236}">
                    <a16:creationId xmlns:a16="http://schemas.microsoft.com/office/drawing/2014/main" id="{17950231-7ECA-8BCC-D206-A479B2AF4136}"/>
                  </a:ext>
                </a:extLst>
              </p:cNvPr>
              <p:cNvSpPr txBox="1"/>
              <p:nvPr/>
            </p:nvSpPr>
            <p:spPr>
              <a:xfrm>
                <a:off x="8549706" y="3267371"/>
                <a:ext cx="478016" cy="523220"/>
              </a:xfrm>
              <a:prstGeom prst="rect">
                <a:avLst/>
              </a:prstGeom>
              <a:noFill/>
            </p:spPr>
            <p:txBody>
              <a:bodyPr wrap="none" rtlCol="0">
                <a:spAutoFit/>
              </a:bodyPr>
              <a:lstStyle/>
              <a:p>
                <a:pPr algn="ctr"/>
                <a:r>
                  <a:rPr lang="en-US" sz="2800" dirty="0"/>
                  <a:t>-1</a:t>
                </a:r>
              </a:p>
            </p:txBody>
          </p:sp>
        </p:grpSp>
        <p:sp>
          <p:nvSpPr>
            <p:cNvPr id="78" name="TextBox 77">
              <a:extLst>
                <a:ext uri="{FF2B5EF4-FFF2-40B4-BE49-F238E27FC236}">
                  <a16:creationId xmlns:a16="http://schemas.microsoft.com/office/drawing/2014/main" id="{E6011E6A-5A55-24EE-739C-6A29976442BD}"/>
                </a:ext>
              </a:extLst>
            </p:cNvPr>
            <p:cNvSpPr txBox="1"/>
            <p:nvPr/>
          </p:nvSpPr>
          <p:spPr>
            <a:xfrm>
              <a:off x="10304081" y="3263134"/>
              <a:ext cx="752130" cy="523220"/>
            </a:xfrm>
            <a:prstGeom prst="rect">
              <a:avLst/>
            </a:prstGeom>
            <a:noFill/>
          </p:spPr>
          <p:txBody>
            <a:bodyPr wrap="none" rtlCol="0">
              <a:spAutoFit/>
            </a:bodyPr>
            <a:lstStyle/>
            <a:p>
              <a:pPr algn="r"/>
              <a:r>
                <a:rPr lang="en-US" sz="2800" dirty="0"/>
                <a:t>-1.0</a:t>
              </a:r>
            </a:p>
          </p:txBody>
        </p:sp>
        <p:sp>
          <p:nvSpPr>
            <p:cNvPr id="79" name="TextBox 78">
              <a:extLst>
                <a:ext uri="{FF2B5EF4-FFF2-40B4-BE49-F238E27FC236}">
                  <a16:creationId xmlns:a16="http://schemas.microsoft.com/office/drawing/2014/main" id="{CE28503B-A025-11EA-902E-40BB69F31B6D}"/>
                </a:ext>
              </a:extLst>
            </p:cNvPr>
            <p:cNvSpPr txBox="1"/>
            <p:nvPr/>
          </p:nvSpPr>
          <p:spPr>
            <a:xfrm>
              <a:off x="11316657" y="3263134"/>
              <a:ext cx="478015" cy="523220"/>
            </a:xfrm>
            <a:prstGeom prst="rect">
              <a:avLst/>
            </a:prstGeom>
            <a:noFill/>
          </p:spPr>
          <p:txBody>
            <a:bodyPr wrap="none" rtlCol="0">
              <a:spAutoFit/>
            </a:bodyPr>
            <a:lstStyle/>
            <a:p>
              <a:pPr algn="r"/>
              <a:r>
                <a:rPr lang="en-US" sz="2800" b="1" dirty="0"/>
                <a:t>-1</a:t>
              </a:r>
            </a:p>
          </p:txBody>
        </p:sp>
        <p:grpSp>
          <p:nvGrpSpPr>
            <p:cNvPr id="4" name="Group 3">
              <a:extLst>
                <a:ext uri="{FF2B5EF4-FFF2-40B4-BE49-F238E27FC236}">
                  <a16:creationId xmlns:a16="http://schemas.microsoft.com/office/drawing/2014/main" id="{B34FF98F-E78C-F8AD-B077-15E39AFFF0E4}"/>
                </a:ext>
              </a:extLst>
            </p:cNvPr>
            <p:cNvGrpSpPr/>
            <p:nvPr/>
          </p:nvGrpSpPr>
          <p:grpSpPr>
            <a:xfrm>
              <a:off x="8216616" y="3779999"/>
              <a:ext cx="3578056" cy="2073814"/>
              <a:chOff x="8216616" y="3779999"/>
              <a:chExt cx="3578056" cy="2073814"/>
            </a:xfrm>
          </p:grpSpPr>
          <p:grpSp>
            <p:nvGrpSpPr>
              <p:cNvPr id="72" name="Group 71">
                <a:extLst>
                  <a:ext uri="{FF2B5EF4-FFF2-40B4-BE49-F238E27FC236}">
                    <a16:creationId xmlns:a16="http://schemas.microsoft.com/office/drawing/2014/main" id="{EEE1D404-46DD-7E2F-A131-5C10D9CCA206}"/>
                  </a:ext>
                </a:extLst>
              </p:cNvPr>
              <p:cNvGrpSpPr/>
              <p:nvPr/>
            </p:nvGrpSpPr>
            <p:grpSpPr>
              <a:xfrm>
                <a:off x="8216616" y="4814789"/>
                <a:ext cx="1881781" cy="523220"/>
                <a:chOff x="8480776" y="4814789"/>
                <a:chExt cx="1881781" cy="523220"/>
              </a:xfrm>
            </p:grpSpPr>
            <p:sp>
              <p:nvSpPr>
                <p:cNvPr id="43" name="TextBox 42">
                  <a:extLst>
                    <a:ext uri="{FF2B5EF4-FFF2-40B4-BE49-F238E27FC236}">
                      <a16:creationId xmlns:a16="http://schemas.microsoft.com/office/drawing/2014/main" id="{68E76C51-97DA-BE4F-B482-7D76A57E1B12}"/>
                    </a:ext>
                  </a:extLst>
                </p:cNvPr>
                <p:cNvSpPr txBox="1"/>
                <p:nvPr/>
              </p:nvSpPr>
              <p:spPr>
                <a:xfrm>
                  <a:off x="9884541" y="4814789"/>
                  <a:ext cx="478016" cy="523220"/>
                </a:xfrm>
                <a:prstGeom prst="rect">
                  <a:avLst/>
                </a:prstGeom>
                <a:noFill/>
              </p:spPr>
              <p:txBody>
                <a:bodyPr wrap="none" rtlCol="0">
                  <a:spAutoFit/>
                </a:bodyPr>
                <a:lstStyle/>
                <a:p>
                  <a:pPr algn="ctr"/>
                  <a:r>
                    <a:rPr lang="en-US" sz="2800" dirty="0"/>
                    <a:t>-1</a:t>
                  </a:r>
                </a:p>
              </p:txBody>
            </p:sp>
            <p:sp>
              <p:nvSpPr>
                <p:cNvPr id="47" name="TextBox 46">
                  <a:extLst>
                    <a:ext uri="{FF2B5EF4-FFF2-40B4-BE49-F238E27FC236}">
                      <a16:creationId xmlns:a16="http://schemas.microsoft.com/office/drawing/2014/main" id="{12BBE3BE-2635-30EB-6465-D15D9EF49179}"/>
                    </a:ext>
                  </a:extLst>
                </p:cNvPr>
                <p:cNvSpPr txBox="1"/>
                <p:nvPr/>
              </p:nvSpPr>
              <p:spPr>
                <a:xfrm>
                  <a:off x="9139292" y="4814789"/>
                  <a:ext cx="546946" cy="523220"/>
                </a:xfrm>
                <a:prstGeom prst="rect">
                  <a:avLst/>
                </a:prstGeom>
                <a:noFill/>
              </p:spPr>
              <p:txBody>
                <a:bodyPr wrap="none" rtlCol="0">
                  <a:spAutoFit/>
                </a:bodyPr>
                <a:lstStyle/>
                <a:p>
                  <a:pPr algn="ctr"/>
                  <a:r>
                    <a:rPr lang="en-US" sz="2800" dirty="0"/>
                    <a:t>+1</a:t>
                  </a:r>
                </a:p>
              </p:txBody>
            </p:sp>
            <p:sp>
              <p:nvSpPr>
                <p:cNvPr id="53" name="TextBox 52">
                  <a:extLst>
                    <a:ext uri="{FF2B5EF4-FFF2-40B4-BE49-F238E27FC236}">
                      <a16:creationId xmlns:a16="http://schemas.microsoft.com/office/drawing/2014/main" id="{18632AC0-551C-45FC-3210-5E2454544B01}"/>
                    </a:ext>
                  </a:extLst>
                </p:cNvPr>
                <p:cNvSpPr txBox="1"/>
                <p:nvPr/>
              </p:nvSpPr>
              <p:spPr>
                <a:xfrm>
                  <a:off x="8480776" y="4814789"/>
                  <a:ext cx="546946" cy="523220"/>
                </a:xfrm>
                <a:prstGeom prst="rect">
                  <a:avLst/>
                </a:prstGeom>
                <a:noFill/>
              </p:spPr>
              <p:txBody>
                <a:bodyPr wrap="none" rtlCol="0">
                  <a:spAutoFit/>
                </a:bodyPr>
                <a:lstStyle/>
                <a:p>
                  <a:pPr algn="ctr"/>
                  <a:r>
                    <a:rPr lang="en-US" sz="2800" dirty="0"/>
                    <a:t>+1</a:t>
                  </a:r>
                </a:p>
              </p:txBody>
            </p:sp>
          </p:grpSp>
          <p:grpSp>
            <p:nvGrpSpPr>
              <p:cNvPr id="73" name="Group 72">
                <a:extLst>
                  <a:ext uri="{FF2B5EF4-FFF2-40B4-BE49-F238E27FC236}">
                    <a16:creationId xmlns:a16="http://schemas.microsoft.com/office/drawing/2014/main" id="{2A776266-22A8-261F-7AB6-0DB1B9B8DE17}"/>
                  </a:ext>
                </a:extLst>
              </p:cNvPr>
              <p:cNvGrpSpPr/>
              <p:nvPr/>
            </p:nvGrpSpPr>
            <p:grpSpPr>
              <a:xfrm>
                <a:off x="8216616" y="5330593"/>
                <a:ext cx="1881781" cy="523220"/>
                <a:chOff x="8480776" y="5330593"/>
                <a:chExt cx="1881781" cy="523220"/>
              </a:xfrm>
            </p:grpSpPr>
            <p:sp>
              <p:nvSpPr>
                <p:cNvPr id="44" name="TextBox 43">
                  <a:extLst>
                    <a:ext uri="{FF2B5EF4-FFF2-40B4-BE49-F238E27FC236}">
                      <a16:creationId xmlns:a16="http://schemas.microsoft.com/office/drawing/2014/main" id="{B02EB420-C126-672C-0A75-319848592932}"/>
                    </a:ext>
                  </a:extLst>
                </p:cNvPr>
                <p:cNvSpPr txBox="1"/>
                <p:nvPr/>
              </p:nvSpPr>
              <p:spPr>
                <a:xfrm>
                  <a:off x="9815611" y="5330593"/>
                  <a:ext cx="546946" cy="523220"/>
                </a:xfrm>
                <a:prstGeom prst="rect">
                  <a:avLst/>
                </a:prstGeom>
                <a:noFill/>
              </p:spPr>
              <p:txBody>
                <a:bodyPr wrap="none" rtlCol="0">
                  <a:spAutoFit/>
                </a:bodyPr>
                <a:lstStyle/>
                <a:p>
                  <a:pPr algn="ctr"/>
                  <a:r>
                    <a:rPr lang="en-US" sz="2800" dirty="0"/>
                    <a:t>+1</a:t>
                  </a:r>
                </a:p>
              </p:txBody>
            </p:sp>
            <p:sp>
              <p:nvSpPr>
                <p:cNvPr id="48" name="TextBox 47">
                  <a:extLst>
                    <a:ext uri="{FF2B5EF4-FFF2-40B4-BE49-F238E27FC236}">
                      <a16:creationId xmlns:a16="http://schemas.microsoft.com/office/drawing/2014/main" id="{DDDC1130-591D-20E9-3C2C-8541D28448DE}"/>
                    </a:ext>
                  </a:extLst>
                </p:cNvPr>
                <p:cNvSpPr txBox="1"/>
                <p:nvPr/>
              </p:nvSpPr>
              <p:spPr>
                <a:xfrm>
                  <a:off x="9139292" y="5330593"/>
                  <a:ext cx="546946" cy="523220"/>
                </a:xfrm>
                <a:prstGeom prst="rect">
                  <a:avLst/>
                </a:prstGeom>
                <a:noFill/>
              </p:spPr>
              <p:txBody>
                <a:bodyPr wrap="none" rtlCol="0">
                  <a:spAutoFit/>
                </a:bodyPr>
                <a:lstStyle/>
                <a:p>
                  <a:pPr algn="ctr"/>
                  <a:r>
                    <a:rPr lang="en-US" sz="2800" dirty="0"/>
                    <a:t>+1</a:t>
                  </a:r>
                </a:p>
              </p:txBody>
            </p:sp>
            <p:sp>
              <p:nvSpPr>
                <p:cNvPr id="54" name="TextBox 53">
                  <a:extLst>
                    <a:ext uri="{FF2B5EF4-FFF2-40B4-BE49-F238E27FC236}">
                      <a16:creationId xmlns:a16="http://schemas.microsoft.com/office/drawing/2014/main" id="{BE67ADCD-4288-375D-489C-8ECC0F17D763}"/>
                    </a:ext>
                  </a:extLst>
                </p:cNvPr>
                <p:cNvSpPr txBox="1"/>
                <p:nvPr/>
              </p:nvSpPr>
              <p:spPr>
                <a:xfrm>
                  <a:off x="8480776" y="5330593"/>
                  <a:ext cx="546946" cy="523220"/>
                </a:xfrm>
                <a:prstGeom prst="rect">
                  <a:avLst/>
                </a:prstGeom>
                <a:noFill/>
              </p:spPr>
              <p:txBody>
                <a:bodyPr wrap="none" rtlCol="0">
                  <a:spAutoFit/>
                </a:bodyPr>
                <a:lstStyle/>
                <a:p>
                  <a:pPr algn="ctr"/>
                  <a:r>
                    <a:rPr lang="en-US" sz="2800" dirty="0"/>
                    <a:t>+1</a:t>
                  </a:r>
                </a:p>
              </p:txBody>
            </p:sp>
          </p:grpSp>
          <p:grpSp>
            <p:nvGrpSpPr>
              <p:cNvPr id="70" name="Group 69">
                <a:extLst>
                  <a:ext uri="{FF2B5EF4-FFF2-40B4-BE49-F238E27FC236}">
                    <a16:creationId xmlns:a16="http://schemas.microsoft.com/office/drawing/2014/main" id="{67FAF915-A229-DA3A-F6AC-DA6DFBA2A0D0}"/>
                  </a:ext>
                </a:extLst>
              </p:cNvPr>
              <p:cNvGrpSpPr/>
              <p:nvPr/>
            </p:nvGrpSpPr>
            <p:grpSpPr>
              <a:xfrm>
                <a:off x="8216616" y="3783177"/>
                <a:ext cx="1881781" cy="523220"/>
                <a:chOff x="8480776" y="3783177"/>
                <a:chExt cx="1881781" cy="523220"/>
              </a:xfrm>
            </p:grpSpPr>
            <p:sp>
              <p:nvSpPr>
                <p:cNvPr id="45" name="TextBox 44">
                  <a:extLst>
                    <a:ext uri="{FF2B5EF4-FFF2-40B4-BE49-F238E27FC236}">
                      <a16:creationId xmlns:a16="http://schemas.microsoft.com/office/drawing/2014/main" id="{2E13EF4C-6561-1E32-E325-D2B6403229B9}"/>
                    </a:ext>
                  </a:extLst>
                </p:cNvPr>
                <p:cNvSpPr txBox="1"/>
                <p:nvPr/>
              </p:nvSpPr>
              <p:spPr>
                <a:xfrm>
                  <a:off x="9884541" y="3783177"/>
                  <a:ext cx="478016" cy="523220"/>
                </a:xfrm>
                <a:prstGeom prst="rect">
                  <a:avLst/>
                </a:prstGeom>
                <a:noFill/>
              </p:spPr>
              <p:txBody>
                <a:bodyPr wrap="none" rtlCol="0">
                  <a:spAutoFit/>
                </a:bodyPr>
                <a:lstStyle/>
                <a:p>
                  <a:pPr algn="ctr"/>
                  <a:r>
                    <a:rPr lang="en-US" sz="2800" dirty="0"/>
                    <a:t>-1</a:t>
                  </a:r>
                </a:p>
              </p:txBody>
            </p:sp>
            <p:sp>
              <p:nvSpPr>
                <p:cNvPr id="49" name="TextBox 48">
                  <a:extLst>
                    <a:ext uri="{FF2B5EF4-FFF2-40B4-BE49-F238E27FC236}">
                      <a16:creationId xmlns:a16="http://schemas.microsoft.com/office/drawing/2014/main" id="{FD463A66-5DA9-9FDF-6EFB-5AA3ABB301E2}"/>
                    </a:ext>
                  </a:extLst>
                </p:cNvPr>
                <p:cNvSpPr txBox="1"/>
                <p:nvPr/>
              </p:nvSpPr>
              <p:spPr>
                <a:xfrm>
                  <a:off x="9208222" y="3783177"/>
                  <a:ext cx="478016" cy="523220"/>
                </a:xfrm>
                <a:prstGeom prst="rect">
                  <a:avLst/>
                </a:prstGeom>
                <a:noFill/>
              </p:spPr>
              <p:txBody>
                <a:bodyPr wrap="none" rtlCol="0">
                  <a:spAutoFit/>
                </a:bodyPr>
                <a:lstStyle/>
                <a:p>
                  <a:pPr algn="ctr"/>
                  <a:r>
                    <a:rPr lang="en-US" sz="2800" dirty="0"/>
                    <a:t>-1</a:t>
                  </a:r>
                </a:p>
              </p:txBody>
            </p:sp>
            <p:sp>
              <p:nvSpPr>
                <p:cNvPr id="55" name="TextBox 54">
                  <a:extLst>
                    <a:ext uri="{FF2B5EF4-FFF2-40B4-BE49-F238E27FC236}">
                      <a16:creationId xmlns:a16="http://schemas.microsoft.com/office/drawing/2014/main" id="{8543B3F7-3F56-1136-382E-85E3ABD65270}"/>
                    </a:ext>
                  </a:extLst>
                </p:cNvPr>
                <p:cNvSpPr txBox="1"/>
                <p:nvPr/>
              </p:nvSpPr>
              <p:spPr>
                <a:xfrm>
                  <a:off x="8480776" y="3783177"/>
                  <a:ext cx="546946" cy="523220"/>
                </a:xfrm>
                <a:prstGeom prst="rect">
                  <a:avLst/>
                </a:prstGeom>
                <a:noFill/>
              </p:spPr>
              <p:txBody>
                <a:bodyPr wrap="none" rtlCol="0">
                  <a:spAutoFit/>
                </a:bodyPr>
                <a:lstStyle/>
                <a:p>
                  <a:pPr algn="ctr"/>
                  <a:r>
                    <a:rPr lang="en-US" sz="2800" dirty="0"/>
                    <a:t>+1</a:t>
                  </a:r>
                </a:p>
              </p:txBody>
            </p:sp>
          </p:grpSp>
          <p:grpSp>
            <p:nvGrpSpPr>
              <p:cNvPr id="71" name="Group 70">
                <a:extLst>
                  <a:ext uri="{FF2B5EF4-FFF2-40B4-BE49-F238E27FC236}">
                    <a16:creationId xmlns:a16="http://schemas.microsoft.com/office/drawing/2014/main" id="{8844F6F5-FC78-5E70-CD84-A94C63DA7DB4}"/>
                  </a:ext>
                </a:extLst>
              </p:cNvPr>
              <p:cNvGrpSpPr/>
              <p:nvPr/>
            </p:nvGrpSpPr>
            <p:grpSpPr>
              <a:xfrm>
                <a:off x="8216616" y="4298983"/>
                <a:ext cx="1881781" cy="523220"/>
                <a:chOff x="8480776" y="4298983"/>
                <a:chExt cx="1881781" cy="523220"/>
              </a:xfrm>
            </p:grpSpPr>
            <p:sp>
              <p:nvSpPr>
                <p:cNvPr id="42" name="TextBox 41">
                  <a:extLst>
                    <a:ext uri="{FF2B5EF4-FFF2-40B4-BE49-F238E27FC236}">
                      <a16:creationId xmlns:a16="http://schemas.microsoft.com/office/drawing/2014/main" id="{3059D826-E3DA-7661-2D35-CDB5790DFC49}"/>
                    </a:ext>
                  </a:extLst>
                </p:cNvPr>
                <p:cNvSpPr txBox="1"/>
                <p:nvPr/>
              </p:nvSpPr>
              <p:spPr>
                <a:xfrm>
                  <a:off x="9815611" y="4298983"/>
                  <a:ext cx="546946" cy="523220"/>
                </a:xfrm>
                <a:prstGeom prst="rect">
                  <a:avLst/>
                </a:prstGeom>
                <a:noFill/>
              </p:spPr>
              <p:txBody>
                <a:bodyPr wrap="none" rtlCol="0">
                  <a:spAutoFit/>
                </a:bodyPr>
                <a:lstStyle/>
                <a:p>
                  <a:pPr algn="ctr"/>
                  <a:r>
                    <a:rPr lang="en-US" sz="2800" dirty="0"/>
                    <a:t>+1</a:t>
                  </a:r>
                </a:p>
              </p:txBody>
            </p:sp>
            <p:sp>
              <p:nvSpPr>
                <p:cNvPr id="46" name="TextBox 45">
                  <a:extLst>
                    <a:ext uri="{FF2B5EF4-FFF2-40B4-BE49-F238E27FC236}">
                      <a16:creationId xmlns:a16="http://schemas.microsoft.com/office/drawing/2014/main" id="{8818E393-F8BF-5656-FA8C-FE9A37C41D38}"/>
                    </a:ext>
                  </a:extLst>
                </p:cNvPr>
                <p:cNvSpPr txBox="1"/>
                <p:nvPr/>
              </p:nvSpPr>
              <p:spPr>
                <a:xfrm>
                  <a:off x="9208222" y="4298983"/>
                  <a:ext cx="478016" cy="523220"/>
                </a:xfrm>
                <a:prstGeom prst="rect">
                  <a:avLst/>
                </a:prstGeom>
                <a:noFill/>
              </p:spPr>
              <p:txBody>
                <a:bodyPr wrap="none" rtlCol="0">
                  <a:spAutoFit/>
                </a:bodyPr>
                <a:lstStyle/>
                <a:p>
                  <a:pPr algn="ctr"/>
                  <a:r>
                    <a:rPr lang="en-US" sz="2800" dirty="0"/>
                    <a:t>-1</a:t>
                  </a:r>
                </a:p>
              </p:txBody>
            </p:sp>
            <p:sp>
              <p:nvSpPr>
                <p:cNvPr id="56" name="TextBox 55">
                  <a:extLst>
                    <a:ext uri="{FF2B5EF4-FFF2-40B4-BE49-F238E27FC236}">
                      <a16:creationId xmlns:a16="http://schemas.microsoft.com/office/drawing/2014/main" id="{246A76B7-F6BF-5057-6BE0-887211E2D1E2}"/>
                    </a:ext>
                  </a:extLst>
                </p:cNvPr>
                <p:cNvSpPr txBox="1"/>
                <p:nvPr/>
              </p:nvSpPr>
              <p:spPr>
                <a:xfrm>
                  <a:off x="8480776" y="4298983"/>
                  <a:ext cx="546946" cy="523220"/>
                </a:xfrm>
                <a:prstGeom prst="rect">
                  <a:avLst/>
                </a:prstGeom>
                <a:noFill/>
              </p:spPr>
              <p:txBody>
                <a:bodyPr wrap="none" rtlCol="0">
                  <a:spAutoFit/>
                </a:bodyPr>
                <a:lstStyle/>
                <a:p>
                  <a:pPr algn="ctr"/>
                  <a:r>
                    <a:rPr lang="en-US" sz="2800" dirty="0"/>
                    <a:t>+1</a:t>
                  </a:r>
                </a:p>
              </p:txBody>
            </p:sp>
          </p:grpSp>
          <p:sp>
            <p:nvSpPr>
              <p:cNvPr id="80" name="TextBox 79">
                <a:extLst>
                  <a:ext uri="{FF2B5EF4-FFF2-40B4-BE49-F238E27FC236}">
                    <a16:creationId xmlns:a16="http://schemas.microsoft.com/office/drawing/2014/main" id="{7E984F02-10AE-DB56-5257-CD91096B47A6}"/>
                  </a:ext>
                </a:extLst>
              </p:cNvPr>
              <p:cNvSpPr txBox="1"/>
              <p:nvPr/>
            </p:nvSpPr>
            <p:spPr>
              <a:xfrm>
                <a:off x="10304081" y="3779999"/>
                <a:ext cx="752130" cy="523220"/>
              </a:xfrm>
              <a:prstGeom prst="rect">
                <a:avLst/>
              </a:prstGeom>
              <a:noFill/>
            </p:spPr>
            <p:txBody>
              <a:bodyPr wrap="none" rtlCol="0">
                <a:spAutoFit/>
              </a:bodyPr>
              <a:lstStyle/>
              <a:p>
                <a:pPr algn="r"/>
                <a:r>
                  <a:rPr lang="en-US" sz="2800" dirty="0"/>
                  <a:t>-1.0</a:t>
                </a:r>
              </a:p>
            </p:txBody>
          </p:sp>
          <p:sp>
            <p:nvSpPr>
              <p:cNvPr id="81" name="TextBox 80">
                <a:extLst>
                  <a:ext uri="{FF2B5EF4-FFF2-40B4-BE49-F238E27FC236}">
                    <a16:creationId xmlns:a16="http://schemas.microsoft.com/office/drawing/2014/main" id="{3C221DE5-10D7-50CD-1F2D-7C0CEBFD199D}"/>
                  </a:ext>
                </a:extLst>
              </p:cNvPr>
              <p:cNvSpPr txBox="1"/>
              <p:nvPr/>
            </p:nvSpPr>
            <p:spPr>
              <a:xfrm>
                <a:off x="11316657" y="3779999"/>
                <a:ext cx="478015" cy="523220"/>
              </a:xfrm>
              <a:prstGeom prst="rect">
                <a:avLst/>
              </a:prstGeom>
              <a:noFill/>
            </p:spPr>
            <p:txBody>
              <a:bodyPr wrap="none" rtlCol="0">
                <a:spAutoFit/>
              </a:bodyPr>
              <a:lstStyle/>
              <a:p>
                <a:pPr algn="r"/>
                <a:r>
                  <a:rPr lang="en-US" sz="2800" b="1" dirty="0"/>
                  <a:t>-1</a:t>
                </a:r>
              </a:p>
            </p:txBody>
          </p:sp>
          <p:sp>
            <p:nvSpPr>
              <p:cNvPr id="82" name="TextBox 81">
                <a:extLst>
                  <a:ext uri="{FF2B5EF4-FFF2-40B4-BE49-F238E27FC236}">
                    <a16:creationId xmlns:a16="http://schemas.microsoft.com/office/drawing/2014/main" id="{182B2D3C-FD39-1CCE-C3D6-F92A16023C64}"/>
                  </a:ext>
                </a:extLst>
              </p:cNvPr>
              <p:cNvSpPr txBox="1"/>
              <p:nvPr/>
            </p:nvSpPr>
            <p:spPr>
              <a:xfrm>
                <a:off x="10414689" y="4296864"/>
                <a:ext cx="641522" cy="523220"/>
              </a:xfrm>
              <a:prstGeom prst="rect">
                <a:avLst/>
              </a:prstGeom>
              <a:noFill/>
            </p:spPr>
            <p:txBody>
              <a:bodyPr wrap="none" rtlCol="0">
                <a:spAutoFit/>
              </a:bodyPr>
              <a:lstStyle/>
              <a:p>
                <a:pPr algn="r"/>
                <a:r>
                  <a:rPr lang="en-US" sz="2800" dirty="0"/>
                  <a:t>5.0</a:t>
                </a:r>
              </a:p>
            </p:txBody>
          </p:sp>
          <p:sp>
            <p:nvSpPr>
              <p:cNvPr id="83" name="TextBox 82">
                <a:extLst>
                  <a:ext uri="{FF2B5EF4-FFF2-40B4-BE49-F238E27FC236}">
                    <a16:creationId xmlns:a16="http://schemas.microsoft.com/office/drawing/2014/main" id="{E7AAE610-7D14-A95D-7EF0-1A2DA3619916}"/>
                  </a:ext>
                </a:extLst>
              </p:cNvPr>
              <p:cNvSpPr txBox="1"/>
              <p:nvPr/>
            </p:nvSpPr>
            <p:spPr>
              <a:xfrm>
                <a:off x="11247726" y="4296864"/>
                <a:ext cx="546946" cy="523220"/>
              </a:xfrm>
              <a:prstGeom prst="rect">
                <a:avLst/>
              </a:prstGeom>
              <a:noFill/>
            </p:spPr>
            <p:txBody>
              <a:bodyPr wrap="none" rtlCol="0">
                <a:spAutoFit/>
              </a:bodyPr>
              <a:lstStyle/>
              <a:p>
                <a:pPr algn="r"/>
                <a:r>
                  <a:rPr lang="en-US" sz="2800" b="1" dirty="0"/>
                  <a:t>+1</a:t>
                </a:r>
              </a:p>
            </p:txBody>
          </p:sp>
          <p:sp>
            <p:nvSpPr>
              <p:cNvPr id="85" name="TextBox 84">
                <a:extLst>
                  <a:ext uri="{FF2B5EF4-FFF2-40B4-BE49-F238E27FC236}">
                    <a16:creationId xmlns:a16="http://schemas.microsoft.com/office/drawing/2014/main" id="{E102913B-8CF8-1D00-4478-DA7EBC47DC1E}"/>
                  </a:ext>
                </a:extLst>
              </p:cNvPr>
              <p:cNvSpPr txBox="1"/>
              <p:nvPr/>
            </p:nvSpPr>
            <p:spPr>
              <a:xfrm>
                <a:off x="10304081" y="4813729"/>
                <a:ext cx="752130" cy="523220"/>
              </a:xfrm>
              <a:prstGeom prst="rect">
                <a:avLst/>
              </a:prstGeom>
              <a:noFill/>
            </p:spPr>
            <p:txBody>
              <a:bodyPr wrap="none" rtlCol="0">
                <a:spAutoFit/>
              </a:bodyPr>
              <a:lstStyle/>
              <a:p>
                <a:pPr algn="r"/>
                <a:r>
                  <a:rPr lang="en-US" sz="2800" dirty="0"/>
                  <a:t>-3.0</a:t>
                </a:r>
              </a:p>
            </p:txBody>
          </p:sp>
          <p:sp>
            <p:nvSpPr>
              <p:cNvPr id="86" name="TextBox 85">
                <a:extLst>
                  <a:ext uri="{FF2B5EF4-FFF2-40B4-BE49-F238E27FC236}">
                    <a16:creationId xmlns:a16="http://schemas.microsoft.com/office/drawing/2014/main" id="{F797CE3F-A5F1-B6E6-3329-F8D9A9CEB46A}"/>
                  </a:ext>
                </a:extLst>
              </p:cNvPr>
              <p:cNvSpPr txBox="1"/>
              <p:nvPr/>
            </p:nvSpPr>
            <p:spPr>
              <a:xfrm>
                <a:off x="11316656" y="4813729"/>
                <a:ext cx="478016" cy="523220"/>
              </a:xfrm>
              <a:prstGeom prst="rect">
                <a:avLst/>
              </a:prstGeom>
              <a:noFill/>
            </p:spPr>
            <p:txBody>
              <a:bodyPr wrap="none" rtlCol="0">
                <a:spAutoFit/>
              </a:bodyPr>
              <a:lstStyle/>
              <a:p>
                <a:pPr algn="r"/>
                <a:r>
                  <a:rPr lang="en-US" sz="2800" b="1" dirty="0"/>
                  <a:t>-1</a:t>
                </a:r>
              </a:p>
            </p:txBody>
          </p:sp>
          <p:sp>
            <p:nvSpPr>
              <p:cNvPr id="89" name="TextBox 88">
                <a:extLst>
                  <a:ext uri="{FF2B5EF4-FFF2-40B4-BE49-F238E27FC236}">
                    <a16:creationId xmlns:a16="http://schemas.microsoft.com/office/drawing/2014/main" id="{FA77280D-4196-CAAB-6114-3078DB5AD184}"/>
                  </a:ext>
                </a:extLst>
              </p:cNvPr>
              <p:cNvSpPr txBox="1"/>
              <p:nvPr/>
            </p:nvSpPr>
            <p:spPr>
              <a:xfrm>
                <a:off x="10414689" y="5330593"/>
                <a:ext cx="641522" cy="523220"/>
              </a:xfrm>
              <a:prstGeom prst="rect">
                <a:avLst/>
              </a:prstGeom>
              <a:noFill/>
            </p:spPr>
            <p:txBody>
              <a:bodyPr wrap="none" rtlCol="0">
                <a:spAutoFit/>
              </a:bodyPr>
              <a:lstStyle/>
              <a:p>
                <a:pPr algn="r"/>
                <a:r>
                  <a:rPr lang="en-US" sz="2800" dirty="0"/>
                  <a:t>3.0</a:t>
                </a:r>
              </a:p>
            </p:txBody>
          </p:sp>
          <p:sp>
            <p:nvSpPr>
              <p:cNvPr id="90" name="TextBox 89">
                <a:extLst>
                  <a:ext uri="{FF2B5EF4-FFF2-40B4-BE49-F238E27FC236}">
                    <a16:creationId xmlns:a16="http://schemas.microsoft.com/office/drawing/2014/main" id="{6D4A9C4B-39D2-D852-C2D6-B5815C417B76}"/>
                  </a:ext>
                </a:extLst>
              </p:cNvPr>
              <p:cNvSpPr txBox="1"/>
              <p:nvPr/>
            </p:nvSpPr>
            <p:spPr>
              <a:xfrm>
                <a:off x="11247727" y="5330593"/>
                <a:ext cx="546945" cy="523220"/>
              </a:xfrm>
              <a:prstGeom prst="rect">
                <a:avLst/>
              </a:prstGeom>
              <a:noFill/>
            </p:spPr>
            <p:txBody>
              <a:bodyPr wrap="none" rtlCol="0">
                <a:spAutoFit/>
              </a:bodyPr>
              <a:lstStyle/>
              <a:p>
                <a:pPr algn="r"/>
                <a:r>
                  <a:rPr lang="en-US" sz="2800" b="1" dirty="0"/>
                  <a:t>+1</a:t>
                </a:r>
              </a:p>
            </p:txBody>
          </p:sp>
        </p:grpSp>
      </p:grpSp>
    </p:spTree>
    <p:extLst>
      <p:ext uri="{BB962C8B-B14F-4D97-AF65-F5344CB8AC3E}">
        <p14:creationId xmlns:p14="http://schemas.microsoft.com/office/powerpoint/2010/main" val="259499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14" grpId="0"/>
      <p:bldP spid="15" grpId="0"/>
      <p:bldP spid="16" grpId="0"/>
      <p:bldP spid="20" grpId="0"/>
      <p:bldP spid="27" grpId="0"/>
      <p:bldP spid="41" grpId="0"/>
      <p:bldP spid="66" grpId="0"/>
      <p:bldP spid="74" grpId="0"/>
      <p:bldP spid="75" grpId="0"/>
      <p:bldP spid="76" grpId="0"/>
      <p:bldP spid="7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ECD9-8D77-869C-E4AB-3B79437E0426}"/>
              </a:ext>
            </a:extLst>
          </p:cNvPr>
          <p:cNvSpPr>
            <a:spLocks noGrp="1"/>
          </p:cNvSpPr>
          <p:nvPr>
            <p:ph type="title"/>
          </p:nvPr>
        </p:nvSpPr>
        <p:spPr/>
        <p:txBody>
          <a:bodyPr/>
          <a:lstStyle/>
          <a:p>
            <a:r>
              <a:rPr lang="en-US" dirty="0"/>
              <a:t>“Or” neuron is easy</a:t>
            </a:r>
          </a:p>
        </p:txBody>
      </p:sp>
      <p:sp>
        <p:nvSpPr>
          <p:cNvPr id="4" name="Oval 3">
            <a:extLst>
              <a:ext uri="{FF2B5EF4-FFF2-40B4-BE49-F238E27FC236}">
                <a16:creationId xmlns:a16="http://schemas.microsoft.com/office/drawing/2014/main" id="{D25085D2-3665-0558-605F-2056EDD8EA14}"/>
              </a:ext>
            </a:extLst>
          </p:cNvPr>
          <p:cNvSpPr/>
          <p:nvPr/>
        </p:nvSpPr>
        <p:spPr>
          <a:xfrm>
            <a:off x="3556628" y="3488945"/>
            <a:ext cx="398975" cy="3989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5" name="Straight Arrow Connector 4">
            <a:extLst>
              <a:ext uri="{FF2B5EF4-FFF2-40B4-BE49-F238E27FC236}">
                <a16:creationId xmlns:a16="http://schemas.microsoft.com/office/drawing/2014/main" id="{2E0E5393-9A08-0B4A-0838-557AC396F24D}"/>
              </a:ext>
            </a:extLst>
          </p:cNvPr>
          <p:cNvCxnSpPr>
            <a:cxnSpLocks/>
            <a:endCxn id="4" idx="1"/>
          </p:cNvCxnSpPr>
          <p:nvPr/>
        </p:nvCxnSpPr>
        <p:spPr>
          <a:xfrm>
            <a:off x="1616633" y="2517450"/>
            <a:ext cx="1998424" cy="102992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BF7F81F-79D8-19CA-9F81-285C6A9B44CE}"/>
              </a:ext>
            </a:extLst>
          </p:cNvPr>
          <p:cNvCxnSpPr>
            <a:cxnSpLocks/>
            <a:endCxn id="4" idx="3"/>
          </p:cNvCxnSpPr>
          <p:nvPr/>
        </p:nvCxnSpPr>
        <p:spPr>
          <a:xfrm flipV="1">
            <a:off x="1616633" y="3829491"/>
            <a:ext cx="1998424" cy="1120347"/>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52BC4F5-264F-DA71-0619-49E44BC37E2E}"/>
              </a:ext>
            </a:extLst>
          </p:cNvPr>
          <p:cNvCxnSpPr>
            <a:cxnSpLocks/>
            <a:stCxn id="4" idx="6"/>
            <a:endCxn id="17" idx="1"/>
          </p:cNvCxnSpPr>
          <p:nvPr/>
        </p:nvCxnSpPr>
        <p:spPr>
          <a:xfrm flipV="1">
            <a:off x="3955603" y="3680249"/>
            <a:ext cx="2140397" cy="81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DE66FDC-0F31-8622-010E-22665B425758}"/>
              </a:ext>
            </a:extLst>
          </p:cNvPr>
          <p:cNvSpPr txBox="1"/>
          <p:nvPr/>
        </p:nvSpPr>
        <p:spPr>
          <a:xfrm>
            <a:off x="3790572" y="3085709"/>
            <a:ext cx="930063" cy="461665"/>
          </a:xfrm>
          <a:prstGeom prst="rect">
            <a:avLst/>
          </a:prstGeom>
          <a:noFill/>
        </p:spPr>
        <p:txBody>
          <a:bodyPr wrap="none" rtlCol="0">
            <a:spAutoFit/>
          </a:bodyPr>
          <a:lstStyle/>
          <a:p>
            <a:pPr algn="ctr"/>
            <a:r>
              <a:rPr lang="en-US" sz="2400" dirty="0">
                <a:latin typeface="Times" pitchFamily="2" charset="0"/>
              </a:rPr>
              <a:t>bias =</a:t>
            </a:r>
          </a:p>
        </p:txBody>
      </p:sp>
      <p:sp>
        <p:nvSpPr>
          <p:cNvPr id="9" name="TextBox 8">
            <a:extLst>
              <a:ext uri="{FF2B5EF4-FFF2-40B4-BE49-F238E27FC236}">
                <a16:creationId xmlns:a16="http://schemas.microsoft.com/office/drawing/2014/main" id="{2547D01B-4DF1-9F68-6CFC-A30AF5E9943E}"/>
              </a:ext>
            </a:extLst>
          </p:cNvPr>
          <p:cNvSpPr txBox="1"/>
          <p:nvPr/>
        </p:nvSpPr>
        <p:spPr>
          <a:xfrm>
            <a:off x="2471501" y="2532994"/>
            <a:ext cx="973343"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a</a:t>
            </a:r>
            <a:r>
              <a:rPr lang="en-US" sz="2400" dirty="0">
                <a:latin typeface="Times" pitchFamily="2" charset="0"/>
              </a:rPr>
              <a:t> = 2</a:t>
            </a:r>
          </a:p>
        </p:txBody>
      </p:sp>
      <p:sp>
        <p:nvSpPr>
          <p:cNvPr id="10" name="TextBox 9">
            <a:extLst>
              <a:ext uri="{FF2B5EF4-FFF2-40B4-BE49-F238E27FC236}">
                <a16:creationId xmlns:a16="http://schemas.microsoft.com/office/drawing/2014/main" id="{4C24EC72-679A-3137-8F7E-854AFD53856E}"/>
              </a:ext>
            </a:extLst>
          </p:cNvPr>
          <p:cNvSpPr txBox="1"/>
          <p:nvPr/>
        </p:nvSpPr>
        <p:spPr>
          <a:xfrm>
            <a:off x="2554056" y="4333122"/>
            <a:ext cx="962123"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c</a:t>
            </a:r>
            <a:r>
              <a:rPr lang="en-US" sz="2400" dirty="0">
                <a:latin typeface="Times" pitchFamily="2" charset="0"/>
              </a:rPr>
              <a:t> = 2</a:t>
            </a:r>
          </a:p>
        </p:txBody>
      </p:sp>
      <p:grpSp>
        <p:nvGrpSpPr>
          <p:cNvPr id="11" name="Group 10">
            <a:extLst>
              <a:ext uri="{FF2B5EF4-FFF2-40B4-BE49-F238E27FC236}">
                <a16:creationId xmlns:a16="http://schemas.microsoft.com/office/drawing/2014/main" id="{2C4598FD-B2A0-7968-4202-D8B04DDB6318}"/>
              </a:ext>
            </a:extLst>
          </p:cNvPr>
          <p:cNvGrpSpPr/>
          <p:nvPr/>
        </p:nvGrpSpPr>
        <p:grpSpPr>
          <a:xfrm>
            <a:off x="4056564" y="3566905"/>
            <a:ext cx="244213" cy="244213"/>
            <a:chOff x="6839166" y="4810672"/>
            <a:chExt cx="1006803" cy="1006803"/>
          </a:xfrm>
        </p:grpSpPr>
        <p:sp>
          <p:nvSpPr>
            <p:cNvPr id="12" name="Rectangle 11">
              <a:extLst>
                <a:ext uri="{FF2B5EF4-FFF2-40B4-BE49-F238E27FC236}">
                  <a16:creationId xmlns:a16="http://schemas.microsoft.com/office/drawing/2014/main" id="{9F4387C2-FD79-F28D-20BD-C88E52ADAABE}"/>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lbow Connector 12">
              <a:extLst>
                <a:ext uri="{FF2B5EF4-FFF2-40B4-BE49-F238E27FC236}">
                  <a16:creationId xmlns:a16="http://schemas.microsoft.com/office/drawing/2014/main" id="{AD071BEF-143F-6516-E7BE-317DC9F5DDA3}"/>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1EB120D4-5BD3-66E3-86C0-CCE308839E16}"/>
              </a:ext>
            </a:extLst>
          </p:cNvPr>
          <p:cNvSpPr txBox="1"/>
          <p:nvPr/>
        </p:nvSpPr>
        <p:spPr>
          <a:xfrm>
            <a:off x="4212060" y="3680029"/>
            <a:ext cx="697627" cy="461665"/>
          </a:xfrm>
          <a:prstGeom prst="rect">
            <a:avLst/>
          </a:prstGeom>
          <a:noFill/>
        </p:spPr>
        <p:txBody>
          <a:bodyPr wrap="none" rtlCol="0">
            <a:spAutoFit/>
          </a:bodyPr>
          <a:lstStyle/>
          <a:p>
            <a:pPr algn="ctr"/>
            <a:r>
              <a:rPr lang="en-US" sz="2400" dirty="0">
                <a:latin typeface="Times" pitchFamily="2" charset="0"/>
              </a:rPr>
              <a:t>sign</a:t>
            </a:r>
          </a:p>
        </p:txBody>
      </p:sp>
      <p:cxnSp>
        <p:nvCxnSpPr>
          <p:cNvPr id="15" name="Straight Arrow Connector 14">
            <a:extLst>
              <a:ext uri="{FF2B5EF4-FFF2-40B4-BE49-F238E27FC236}">
                <a16:creationId xmlns:a16="http://schemas.microsoft.com/office/drawing/2014/main" id="{DC1C60D4-F014-C87A-B592-7C2D3D62C4FB}"/>
              </a:ext>
            </a:extLst>
          </p:cNvPr>
          <p:cNvCxnSpPr>
            <a:cxnSpLocks/>
            <a:endCxn id="4" idx="2"/>
          </p:cNvCxnSpPr>
          <p:nvPr/>
        </p:nvCxnSpPr>
        <p:spPr>
          <a:xfrm flipV="1">
            <a:off x="1594251" y="3688433"/>
            <a:ext cx="1962377" cy="39657"/>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75A0190-F8EC-53DD-9C1B-B0E44F25B348}"/>
              </a:ext>
            </a:extLst>
          </p:cNvPr>
          <p:cNvSpPr txBox="1"/>
          <p:nvPr/>
        </p:nvSpPr>
        <p:spPr>
          <a:xfrm>
            <a:off x="1774462" y="3267423"/>
            <a:ext cx="973343"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b</a:t>
            </a:r>
            <a:r>
              <a:rPr lang="en-US" sz="2400" dirty="0">
                <a:latin typeface="Times" pitchFamily="2" charset="0"/>
              </a:rPr>
              <a:t> = 2</a:t>
            </a:r>
          </a:p>
        </p:txBody>
      </p:sp>
      <p:sp>
        <p:nvSpPr>
          <p:cNvPr id="17" name="TextBox 16">
            <a:extLst>
              <a:ext uri="{FF2B5EF4-FFF2-40B4-BE49-F238E27FC236}">
                <a16:creationId xmlns:a16="http://schemas.microsoft.com/office/drawing/2014/main" id="{206E9869-BBFA-EAC3-6510-3557223CF4BD}"/>
              </a:ext>
            </a:extLst>
          </p:cNvPr>
          <p:cNvSpPr txBox="1"/>
          <p:nvPr/>
        </p:nvSpPr>
        <p:spPr>
          <a:xfrm>
            <a:off x="6096000" y="3449416"/>
            <a:ext cx="577402" cy="461665"/>
          </a:xfrm>
          <a:prstGeom prst="rect">
            <a:avLst/>
          </a:prstGeom>
          <a:noFill/>
        </p:spPr>
        <p:txBody>
          <a:bodyPr wrap="none" rtlCol="0">
            <a:spAutoFit/>
          </a:bodyPr>
          <a:lstStyle/>
          <a:p>
            <a:pPr algn="ctr"/>
            <a:r>
              <a:rPr lang="en-US" sz="2400" dirty="0">
                <a:latin typeface="Times" pitchFamily="2" charset="0"/>
              </a:rPr>
              <a:t>out</a:t>
            </a:r>
          </a:p>
        </p:txBody>
      </p:sp>
      <p:sp>
        <p:nvSpPr>
          <p:cNvPr id="18" name="TextBox 17">
            <a:extLst>
              <a:ext uri="{FF2B5EF4-FFF2-40B4-BE49-F238E27FC236}">
                <a16:creationId xmlns:a16="http://schemas.microsoft.com/office/drawing/2014/main" id="{0EF059E4-E84F-DCD3-BC11-0D8F99C71064}"/>
              </a:ext>
            </a:extLst>
          </p:cNvPr>
          <p:cNvSpPr txBox="1"/>
          <p:nvPr/>
        </p:nvSpPr>
        <p:spPr>
          <a:xfrm>
            <a:off x="1233306" y="2286617"/>
            <a:ext cx="320921" cy="461665"/>
          </a:xfrm>
          <a:prstGeom prst="rect">
            <a:avLst/>
          </a:prstGeom>
          <a:noFill/>
        </p:spPr>
        <p:txBody>
          <a:bodyPr wrap="none" rtlCol="0">
            <a:spAutoFit/>
          </a:bodyPr>
          <a:lstStyle/>
          <a:p>
            <a:pPr algn="r"/>
            <a:r>
              <a:rPr lang="en-US" sz="2400" dirty="0">
                <a:latin typeface="Times" pitchFamily="2" charset="0"/>
              </a:rPr>
              <a:t>a</a:t>
            </a:r>
          </a:p>
        </p:txBody>
      </p:sp>
      <p:sp>
        <p:nvSpPr>
          <p:cNvPr id="19" name="TextBox 18">
            <a:extLst>
              <a:ext uri="{FF2B5EF4-FFF2-40B4-BE49-F238E27FC236}">
                <a16:creationId xmlns:a16="http://schemas.microsoft.com/office/drawing/2014/main" id="{9E3C7F85-24B0-D432-96B2-730BEE0DA71D}"/>
              </a:ext>
            </a:extLst>
          </p:cNvPr>
          <p:cNvSpPr txBox="1"/>
          <p:nvPr/>
        </p:nvSpPr>
        <p:spPr>
          <a:xfrm>
            <a:off x="1233306" y="4719005"/>
            <a:ext cx="320921" cy="461665"/>
          </a:xfrm>
          <a:prstGeom prst="rect">
            <a:avLst/>
          </a:prstGeom>
          <a:noFill/>
        </p:spPr>
        <p:txBody>
          <a:bodyPr wrap="none" rtlCol="0">
            <a:spAutoFit/>
          </a:bodyPr>
          <a:lstStyle/>
          <a:p>
            <a:pPr algn="r"/>
            <a:r>
              <a:rPr lang="en-US" sz="2400" dirty="0">
                <a:latin typeface="Times" pitchFamily="2" charset="0"/>
              </a:rPr>
              <a:t>c</a:t>
            </a:r>
          </a:p>
        </p:txBody>
      </p:sp>
      <p:sp>
        <p:nvSpPr>
          <p:cNvPr id="20" name="TextBox 19">
            <a:extLst>
              <a:ext uri="{FF2B5EF4-FFF2-40B4-BE49-F238E27FC236}">
                <a16:creationId xmlns:a16="http://schemas.microsoft.com/office/drawing/2014/main" id="{444E1B29-6C2A-8344-2B55-4A2DD2FDCF7C}"/>
              </a:ext>
            </a:extLst>
          </p:cNvPr>
          <p:cNvSpPr txBox="1"/>
          <p:nvPr/>
        </p:nvSpPr>
        <p:spPr>
          <a:xfrm>
            <a:off x="1215673" y="3497257"/>
            <a:ext cx="338554" cy="461665"/>
          </a:xfrm>
          <a:prstGeom prst="rect">
            <a:avLst/>
          </a:prstGeom>
          <a:noFill/>
        </p:spPr>
        <p:txBody>
          <a:bodyPr wrap="none" rtlCol="0">
            <a:spAutoFit/>
          </a:bodyPr>
          <a:lstStyle/>
          <a:p>
            <a:pPr algn="r"/>
            <a:r>
              <a:rPr lang="en-US" sz="2400" dirty="0">
                <a:latin typeface="Times" pitchFamily="2" charset="0"/>
              </a:rPr>
              <a:t>b</a:t>
            </a:r>
          </a:p>
        </p:txBody>
      </p:sp>
      <p:graphicFrame>
        <p:nvGraphicFramePr>
          <p:cNvPr id="21" name="Table 21">
            <a:extLst>
              <a:ext uri="{FF2B5EF4-FFF2-40B4-BE49-F238E27FC236}">
                <a16:creationId xmlns:a16="http://schemas.microsoft.com/office/drawing/2014/main" id="{0F581E5A-7442-B57E-1CF5-DAD4D92FF6FC}"/>
              </a:ext>
            </a:extLst>
          </p:cNvPr>
          <p:cNvGraphicFramePr>
            <a:graphicFrameLocks noGrp="1"/>
          </p:cNvGraphicFramePr>
          <p:nvPr>
            <p:extLst>
              <p:ext uri="{D42A27DB-BD31-4B8C-83A1-F6EECF244321}">
                <p14:modId xmlns:p14="http://schemas.microsoft.com/office/powerpoint/2010/main" val="445165948"/>
              </p:ext>
            </p:extLst>
          </p:nvPr>
        </p:nvGraphicFramePr>
        <p:xfrm>
          <a:off x="7646385" y="1348309"/>
          <a:ext cx="3747005" cy="4663440"/>
        </p:xfrm>
        <a:graphic>
          <a:graphicData uri="http://schemas.openxmlformats.org/drawingml/2006/table">
            <a:tbl>
              <a:tblPr firstRow="1" bandRow="1">
                <a:tableStyleId>{F5AB1C69-6EDB-4FF4-983F-18BD219EF322}</a:tableStyleId>
              </a:tblPr>
              <a:tblGrid>
                <a:gridCol w="655118">
                  <a:extLst>
                    <a:ext uri="{9D8B030D-6E8A-4147-A177-3AD203B41FA5}">
                      <a16:colId xmlns:a16="http://schemas.microsoft.com/office/drawing/2014/main" val="3183730843"/>
                    </a:ext>
                  </a:extLst>
                </a:gridCol>
                <a:gridCol w="683971">
                  <a:extLst>
                    <a:ext uri="{9D8B030D-6E8A-4147-A177-3AD203B41FA5}">
                      <a16:colId xmlns:a16="http://schemas.microsoft.com/office/drawing/2014/main" val="1547470039"/>
                    </a:ext>
                  </a:extLst>
                </a:gridCol>
                <a:gridCol w="670560">
                  <a:extLst>
                    <a:ext uri="{9D8B030D-6E8A-4147-A177-3AD203B41FA5}">
                      <a16:colId xmlns:a16="http://schemas.microsoft.com/office/drawing/2014/main" val="2564988487"/>
                    </a:ext>
                  </a:extLst>
                </a:gridCol>
                <a:gridCol w="987955">
                  <a:extLst>
                    <a:ext uri="{9D8B030D-6E8A-4147-A177-3AD203B41FA5}">
                      <a16:colId xmlns:a16="http://schemas.microsoft.com/office/drawing/2014/main" val="3602404192"/>
                    </a:ext>
                  </a:extLst>
                </a:gridCol>
                <a:gridCol w="749401">
                  <a:extLst>
                    <a:ext uri="{9D8B030D-6E8A-4147-A177-3AD203B41FA5}">
                      <a16:colId xmlns:a16="http://schemas.microsoft.com/office/drawing/2014/main" val="295383228"/>
                    </a:ext>
                  </a:extLst>
                </a:gridCol>
              </a:tblGrid>
              <a:tr h="499592">
                <a:tc>
                  <a:txBody>
                    <a:bodyPr/>
                    <a:lstStyle/>
                    <a:p>
                      <a:pPr algn="ctr"/>
                      <a:r>
                        <a:rPr lang="en-US" sz="2800" dirty="0"/>
                        <a:t>a</a:t>
                      </a:r>
                    </a:p>
                  </a:txBody>
                  <a:tcPr/>
                </a:tc>
                <a:tc>
                  <a:txBody>
                    <a:bodyPr/>
                    <a:lstStyle/>
                    <a:p>
                      <a:pPr algn="ctr"/>
                      <a:r>
                        <a:rPr lang="en-US" sz="2800" dirty="0"/>
                        <a:t>b</a:t>
                      </a:r>
                    </a:p>
                  </a:txBody>
                  <a:tcPr/>
                </a:tc>
                <a:tc>
                  <a:txBody>
                    <a:bodyPr/>
                    <a:lstStyle/>
                    <a:p>
                      <a:pPr algn="ctr"/>
                      <a:r>
                        <a:rPr lang="en-US" sz="2800" dirty="0"/>
                        <a:t>c</a:t>
                      </a:r>
                    </a:p>
                  </a:txBody>
                  <a:tcPr/>
                </a:tc>
                <a:tc>
                  <a:txBody>
                    <a:bodyPr/>
                    <a:lstStyle/>
                    <a:p>
                      <a:pPr algn="ctr"/>
                      <a:r>
                        <a:rPr lang="en-US" sz="2800" dirty="0"/>
                        <a:t>sum</a:t>
                      </a:r>
                    </a:p>
                  </a:txBody>
                  <a:tcPr/>
                </a:tc>
                <a:tc>
                  <a:txBody>
                    <a:bodyPr/>
                    <a:lstStyle/>
                    <a:p>
                      <a:pPr algn="ctr"/>
                      <a:r>
                        <a:rPr lang="en-US" sz="2800" dirty="0"/>
                        <a:t>out</a:t>
                      </a:r>
                    </a:p>
                  </a:txBody>
                  <a:tcPr/>
                </a:tc>
                <a:extLst>
                  <a:ext uri="{0D108BD9-81ED-4DB2-BD59-A6C34878D82A}">
                    <a16:rowId xmlns:a16="http://schemas.microsoft.com/office/drawing/2014/main" val="2336936466"/>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484778842"/>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97507782"/>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1447089090"/>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123514281"/>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4076096070"/>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886917119"/>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4012049897"/>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570045905"/>
                  </a:ext>
                </a:extLst>
              </a:tr>
            </a:tbl>
          </a:graphicData>
        </a:graphic>
      </p:graphicFrame>
      <p:sp>
        <p:nvSpPr>
          <p:cNvPr id="22" name="TextBox 21">
            <a:extLst>
              <a:ext uri="{FF2B5EF4-FFF2-40B4-BE49-F238E27FC236}">
                <a16:creationId xmlns:a16="http://schemas.microsoft.com/office/drawing/2014/main" id="{DB907944-BA53-D8B7-F0B0-8AB7B98CC01F}"/>
              </a:ext>
            </a:extLst>
          </p:cNvPr>
          <p:cNvSpPr txBox="1"/>
          <p:nvPr/>
        </p:nvSpPr>
        <p:spPr>
          <a:xfrm>
            <a:off x="3680293" y="5386104"/>
            <a:ext cx="3033089" cy="523220"/>
          </a:xfrm>
          <a:prstGeom prst="rect">
            <a:avLst/>
          </a:prstGeom>
          <a:noFill/>
        </p:spPr>
        <p:txBody>
          <a:bodyPr wrap="square">
            <a:spAutoFit/>
          </a:bodyPr>
          <a:lstStyle/>
          <a:p>
            <a:pPr algn="ctr"/>
            <a:r>
              <a:rPr lang="en-US" sz="2800" dirty="0">
                <a:latin typeface="Times" pitchFamily="2" charset="0"/>
              </a:rPr>
              <a:t>out = a ∨ b ∨ c</a:t>
            </a:r>
          </a:p>
        </p:txBody>
      </p:sp>
      <p:sp>
        <p:nvSpPr>
          <p:cNvPr id="23" name="Freeform 22">
            <a:extLst>
              <a:ext uri="{FF2B5EF4-FFF2-40B4-BE49-F238E27FC236}">
                <a16:creationId xmlns:a16="http://schemas.microsoft.com/office/drawing/2014/main" id="{20502F7D-4875-A96E-F07F-BEAB103E1FEC}"/>
              </a:ext>
            </a:extLst>
          </p:cNvPr>
          <p:cNvSpPr/>
          <p:nvPr/>
        </p:nvSpPr>
        <p:spPr>
          <a:xfrm rot="11622011" flipH="1">
            <a:off x="4341658" y="1772688"/>
            <a:ext cx="477164" cy="1325863"/>
          </a:xfrm>
          <a:custGeom>
            <a:avLst/>
            <a:gdLst>
              <a:gd name="connsiteX0" fmla="*/ 2759825 w 2759825"/>
              <a:gd name="connsiteY0" fmla="*/ 1978429 h 1978429"/>
              <a:gd name="connsiteX1" fmla="*/ 914400 w 2759825"/>
              <a:gd name="connsiteY1" fmla="*/ 1413163 h 1978429"/>
              <a:gd name="connsiteX2" fmla="*/ 0 w 2759825"/>
              <a:gd name="connsiteY2" fmla="*/ 0 h 1978429"/>
            </a:gdLst>
            <a:ahLst/>
            <a:cxnLst>
              <a:cxn ang="0">
                <a:pos x="connsiteX0" y="connsiteY0"/>
              </a:cxn>
              <a:cxn ang="0">
                <a:pos x="connsiteX1" y="connsiteY1"/>
              </a:cxn>
              <a:cxn ang="0">
                <a:pos x="connsiteX2" y="connsiteY2"/>
              </a:cxn>
            </a:cxnLst>
            <a:rect l="l" t="t" r="r" b="b"/>
            <a:pathLst>
              <a:path w="2759825" h="1978429">
                <a:moveTo>
                  <a:pt x="2759825" y="1978429"/>
                </a:moveTo>
                <a:cubicBezTo>
                  <a:pt x="2067098" y="1860665"/>
                  <a:pt x="1374371" y="1742901"/>
                  <a:pt x="914400" y="1413163"/>
                </a:cubicBezTo>
                <a:cubicBezTo>
                  <a:pt x="454429" y="1083425"/>
                  <a:pt x="227214" y="541712"/>
                  <a:pt x="0"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4FBCFC3-E47A-D82B-4F30-C976BD97AEE8}"/>
              </a:ext>
            </a:extLst>
          </p:cNvPr>
          <p:cNvSpPr txBox="1"/>
          <p:nvPr/>
        </p:nvSpPr>
        <p:spPr>
          <a:xfrm>
            <a:off x="4938587" y="1126859"/>
            <a:ext cx="2410916" cy="954107"/>
          </a:xfrm>
          <a:prstGeom prst="rect">
            <a:avLst/>
          </a:prstGeom>
          <a:noFill/>
        </p:spPr>
        <p:txBody>
          <a:bodyPr wrap="none" rtlCol="0">
            <a:spAutoFit/>
          </a:bodyPr>
          <a:lstStyle/>
          <a:p>
            <a:pPr algn="ctr"/>
            <a:r>
              <a:rPr lang="en-US" sz="2800" dirty="0"/>
              <a:t>Pick a very</a:t>
            </a:r>
            <a:br>
              <a:rPr lang="en-US" sz="2800" dirty="0"/>
            </a:br>
            <a:r>
              <a:rPr lang="en-US" sz="2800" dirty="0"/>
              <a:t>permissive bias</a:t>
            </a:r>
          </a:p>
        </p:txBody>
      </p:sp>
      <p:sp>
        <p:nvSpPr>
          <p:cNvPr id="3" name="TextBox 2">
            <a:extLst>
              <a:ext uri="{FF2B5EF4-FFF2-40B4-BE49-F238E27FC236}">
                <a16:creationId xmlns:a16="http://schemas.microsoft.com/office/drawing/2014/main" id="{C23E3044-B407-4D60-9628-6DFAF864C2BF}"/>
              </a:ext>
            </a:extLst>
          </p:cNvPr>
          <p:cNvSpPr txBox="1"/>
          <p:nvPr/>
        </p:nvSpPr>
        <p:spPr>
          <a:xfrm>
            <a:off x="4630236" y="3082674"/>
            <a:ext cx="511680" cy="461665"/>
          </a:xfrm>
          <a:prstGeom prst="rect">
            <a:avLst/>
          </a:prstGeom>
          <a:noFill/>
        </p:spPr>
        <p:txBody>
          <a:bodyPr wrap="none" rtlCol="0">
            <a:spAutoFit/>
          </a:bodyPr>
          <a:lstStyle/>
          <a:p>
            <a:pPr algn="ctr"/>
            <a:r>
              <a:rPr lang="en-US" sz="2400" dirty="0">
                <a:latin typeface="Times" pitchFamily="2" charset="0"/>
              </a:rPr>
              <a:t>+5</a:t>
            </a:r>
          </a:p>
        </p:txBody>
      </p:sp>
      <p:sp>
        <p:nvSpPr>
          <p:cNvPr id="25" name="TextBox 24">
            <a:extLst>
              <a:ext uri="{FF2B5EF4-FFF2-40B4-BE49-F238E27FC236}">
                <a16:creationId xmlns:a16="http://schemas.microsoft.com/office/drawing/2014/main" id="{0767B982-6BFB-75D6-BB02-697BDD1FAED3}"/>
              </a:ext>
            </a:extLst>
          </p:cNvPr>
          <p:cNvSpPr txBox="1"/>
          <p:nvPr/>
        </p:nvSpPr>
        <p:spPr>
          <a:xfrm>
            <a:off x="9762484" y="1796459"/>
            <a:ext cx="729688" cy="4261936"/>
          </a:xfrm>
          <a:prstGeom prst="rect">
            <a:avLst/>
          </a:prstGeom>
          <a:noFill/>
        </p:spPr>
        <p:txBody>
          <a:bodyPr wrap="none" rtlCol="0">
            <a:spAutoFit/>
          </a:bodyPr>
          <a:lstStyle/>
          <a:p>
            <a:pPr algn="ctr">
              <a:lnSpc>
                <a:spcPts val="4050"/>
              </a:lnSpc>
            </a:pPr>
            <a:r>
              <a:rPr lang="en-US" sz="2800" dirty="0"/>
              <a:t>-1</a:t>
            </a:r>
            <a:br>
              <a:rPr lang="en-US" sz="2800" dirty="0"/>
            </a:br>
            <a:r>
              <a:rPr lang="en-US" sz="2800" dirty="0"/>
              <a:t>+3</a:t>
            </a:r>
            <a:br>
              <a:rPr lang="en-US" sz="2800" dirty="0"/>
            </a:br>
            <a:r>
              <a:rPr lang="en-US" sz="2800" dirty="0"/>
              <a:t>+3</a:t>
            </a:r>
            <a:br>
              <a:rPr lang="en-US" sz="2800" dirty="0"/>
            </a:br>
            <a:r>
              <a:rPr lang="en-US" sz="2800" dirty="0"/>
              <a:t>+7</a:t>
            </a:r>
            <a:br>
              <a:rPr lang="en-US" sz="2800" dirty="0"/>
            </a:br>
            <a:r>
              <a:rPr lang="en-US" sz="2800" dirty="0"/>
              <a:t>+3</a:t>
            </a:r>
            <a:br>
              <a:rPr lang="en-US" sz="2800" dirty="0"/>
            </a:br>
            <a:r>
              <a:rPr lang="en-US" sz="2800" dirty="0"/>
              <a:t>+7</a:t>
            </a:r>
            <a:br>
              <a:rPr lang="en-US" sz="2800" dirty="0"/>
            </a:br>
            <a:r>
              <a:rPr lang="en-US" sz="2800" dirty="0"/>
              <a:t>+7</a:t>
            </a:r>
            <a:br>
              <a:rPr lang="en-US" sz="2800" dirty="0"/>
            </a:br>
            <a:r>
              <a:rPr lang="en-US" sz="2800" dirty="0"/>
              <a:t>+11</a:t>
            </a:r>
          </a:p>
        </p:txBody>
      </p:sp>
    </p:spTree>
    <p:extLst>
      <p:ext uri="{BB962C8B-B14F-4D97-AF65-F5344CB8AC3E}">
        <p14:creationId xmlns:p14="http://schemas.microsoft.com/office/powerpoint/2010/main" val="32118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3"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8A8F13-BEB4-B2B0-651A-74F28C7F52A6}"/>
              </a:ext>
            </a:extLst>
          </p:cNvPr>
          <p:cNvSpPr/>
          <p:nvPr/>
        </p:nvSpPr>
        <p:spPr>
          <a:xfrm>
            <a:off x="0" y="-168812"/>
            <a:ext cx="12209929" cy="702681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0FCB53-AF2B-4D9C-427B-8E983EDA2F25}"/>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413DD9A6-35DD-4BA4-A25B-D93D69C9D210}"/>
              </a:ext>
            </a:extLst>
          </p:cNvPr>
          <p:cNvSpPr>
            <a:spLocks noGrp="1"/>
          </p:cNvSpPr>
          <p:nvPr>
            <p:ph idx="1"/>
          </p:nvPr>
        </p:nvSpPr>
        <p:spPr>
          <a:xfrm>
            <a:off x="838200" y="2670463"/>
            <a:ext cx="10515600" cy="3806909"/>
          </a:xfrm>
        </p:spPr>
        <p:txBody>
          <a:bodyPr>
            <a:normAutofit/>
          </a:bodyPr>
          <a:lstStyle/>
          <a:p>
            <a:pPr marL="0" indent="0" algn="ctr">
              <a:buNone/>
            </a:pPr>
            <a:r>
              <a:rPr lang="en-US" sz="3600" dirty="0">
                <a:solidFill>
                  <a:srgbClr val="7030A0"/>
                </a:solidFill>
              </a:rPr>
              <a:t>How would you create an “AND” neuron?</a:t>
            </a:r>
          </a:p>
          <a:p>
            <a:pPr marL="0" indent="0" algn="ctr">
              <a:buNone/>
            </a:pPr>
            <a:endParaRPr lang="en-US" sz="3600" dirty="0">
              <a:solidFill>
                <a:srgbClr val="7030A0"/>
              </a:solidFill>
            </a:endParaRPr>
          </a:p>
        </p:txBody>
      </p:sp>
    </p:spTree>
    <p:extLst>
      <p:ext uri="{BB962C8B-B14F-4D97-AF65-F5344CB8AC3E}">
        <p14:creationId xmlns:p14="http://schemas.microsoft.com/office/powerpoint/2010/main" val="1593285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ECD9-8D77-869C-E4AB-3B79437E0426}"/>
              </a:ext>
            </a:extLst>
          </p:cNvPr>
          <p:cNvSpPr>
            <a:spLocks noGrp="1"/>
          </p:cNvSpPr>
          <p:nvPr>
            <p:ph type="title"/>
          </p:nvPr>
        </p:nvSpPr>
        <p:spPr/>
        <p:txBody>
          <a:bodyPr/>
          <a:lstStyle/>
          <a:p>
            <a:r>
              <a:rPr lang="en-US" dirty="0"/>
              <a:t>“And” neuron like this</a:t>
            </a:r>
          </a:p>
        </p:txBody>
      </p:sp>
      <p:sp>
        <p:nvSpPr>
          <p:cNvPr id="4" name="Oval 3">
            <a:extLst>
              <a:ext uri="{FF2B5EF4-FFF2-40B4-BE49-F238E27FC236}">
                <a16:creationId xmlns:a16="http://schemas.microsoft.com/office/drawing/2014/main" id="{D25085D2-3665-0558-605F-2056EDD8EA14}"/>
              </a:ext>
            </a:extLst>
          </p:cNvPr>
          <p:cNvSpPr/>
          <p:nvPr/>
        </p:nvSpPr>
        <p:spPr>
          <a:xfrm>
            <a:off x="3556628" y="3488945"/>
            <a:ext cx="398975" cy="3989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5" name="Straight Arrow Connector 4">
            <a:extLst>
              <a:ext uri="{FF2B5EF4-FFF2-40B4-BE49-F238E27FC236}">
                <a16:creationId xmlns:a16="http://schemas.microsoft.com/office/drawing/2014/main" id="{2E0E5393-9A08-0B4A-0838-557AC396F24D}"/>
              </a:ext>
            </a:extLst>
          </p:cNvPr>
          <p:cNvCxnSpPr>
            <a:cxnSpLocks/>
            <a:endCxn id="4" idx="1"/>
          </p:cNvCxnSpPr>
          <p:nvPr/>
        </p:nvCxnSpPr>
        <p:spPr>
          <a:xfrm>
            <a:off x="1616633" y="2517450"/>
            <a:ext cx="1998424" cy="102992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BF7F81F-79D8-19CA-9F81-285C6A9B44CE}"/>
              </a:ext>
            </a:extLst>
          </p:cNvPr>
          <p:cNvCxnSpPr>
            <a:cxnSpLocks/>
            <a:endCxn id="4" idx="3"/>
          </p:cNvCxnSpPr>
          <p:nvPr/>
        </p:nvCxnSpPr>
        <p:spPr>
          <a:xfrm flipV="1">
            <a:off x="1616633" y="3829491"/>
            <a:ext cx="1998424" cy="1120347"/>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52BC4F5-264F-DA71-0619-49E44BC37E2E}"/>
              </a:ext>
            </a:extLst>
          </p:cNvPr>
          <p:cNvCxnSpPr>
            <a:cxnSpLocks/>
            <a:stCxn id="4" idx="6"/>
            <a:endCxn id="17" idx="1"/>
          </p:cNvCxnSpPr>
          <p:nvPr/>
        </p:nvCxnSpPr>
        <p:spPr>
          <a:xfrm flipV="1">
            <a:off x="3955603" y="3680249"/>
            <a:ext cx="2140397" cy="81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DE66FDC-0F31-8622-010E-22665B425758}"/>
              </a:ext>
            </a:extLst>
          </p:cNvPr>
          <p:cNvSpPr txBox="1"/>
          <p:nvPr/>
        </p:nvSpPr>
        <p:spPr>
          <a:xfrm>
            <a:off x="3816542" y="3105240"/>
            <a:ext cx="930063" cy="461665"/>
          </a:xfrm>
          <a:prstGeom prst="rect">
            <a:avLst/>
          </a:prstGeom>
          <a:noFill/>
        </p:spPr>
        <p:txBody>
          <a:bodyPr wrap="none" rtlCol="0">
            <a:spAutoFit/>
          </a:bodyPr>
          <a:lstStyle/>
          <a:p>
            <a:pPr algn="ctr"/>
            <a:r>
              <a:rPr lang="en-US" sz="2400" dirty="0">
                <a:latin typeface="Times" pitchFamily="2" charset="0"/>
              </a:rPr>
              <a:t>bias =</a:t>
            </a:r>
          </a:p>
        </p:txBody>
      </p:sp>
      <p:sp>
        <p:nvSpPr>
          <p:cNvPr id="9" name="TextBox 8">
            <a:extLst>
              <a:ext uri="{FF2B5EF4-FFF2-40B4-BE49-F238E27FC236}">
                <a16:creationId xmlns:a16="http://schemas.microsoft.com/office/drawing/2014/main" id="{2547D01B-4DF1-9F68-6CFC-A30AF5E9943E}"/>
              </a:ext>
            </a:extLst>
          </p:cNvPr>
          <p:cNvSpPr txBox="1"/>
          <p:nvPr/>
        </p:nvSpPr>
        <p:spPr>
          <a:xfrm>
            <a:off x="2471501" y="2532994"/>
            <a:ext cx="973343"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a</a:t>
            </a:r>
            <a:r>
              <a:rPr lang="en-US" sz="2400" dirty="0">
                <a:latin typeface="Times" pitchFamily="2" charset="0"/>
              </a:rPr>
              <a:t> = 2</a:t>
            </a:r>
          </a:p>
        </p:txBody>
      </p:sp>
      <p:sp>
        <p:nvSpPr>
          <p:cNvPr id="10" name="TextBox 9">
            <a:extLst>
              <a:ext uri="{FF2B5EF4-FFF2-40B4-BE49-F238E27FC236}">
                <a16:creationId xmlns:a16="http://schemas.microsoft.com/office/drawing/2014/main" id="{4C24EC72-679A-3137-8F7E-854AFD53856E}"/>
              </a:ext>
            </a:extLst>
          </p:cNvPr>
          <p:cNvSpPr txBox="1"/>
          <p:nvPr/>
        </p:nvSpPr>
        <p:spPr>
          <a:xfrm>
            <a:off x="2554056" y="4333122"/>
            <a:ext cx="962123"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c</a:t>
            </a:r>
            <a:r>
              <a:rPr lang="en-US" sz="2400" dirty="0">
                <a:latin typeface="Times" pitchFamily="2" charset="0"/>
              </a:rPr>
              <a:t> = 2</a:t>
            </a:r>
          </a:p>
        </p:txBody>
      </p:sp>
      <p:grpSp>
        <p:nvGrpSpPr>
          <p:cNvPr id="11" name="Group 10">
            <a:extLst>
              <a:ext uri="{FF2B5EF4-FFF2-40B4-BE49-F238E27FC236}">
                <a16:creationId xmlns:a16="http://schemas.microsoft.com/office/drawing/2014/main" id="{2C4598FD-B2A0-7968-4202-D8B04DDB6318}"/>
              </a:ext>
            </a:extLst>
          </p:cNvPr>
          <p:cNvGrpSpPr/>
          <p:nvPr/>
        </p:nvGrpSpPr>
        <p:grpSpPr>
          <a:xfrm>
            <a:off x="4056564" y="3566905"/>
            <a:ext cx="244213" cy="244213"/>
            <a:chOff x="6839166" y="4810672"/>
            <a:chExt cx="1006803" cy="1006803"/>
          </a:xfrm>
        </p:grpSpPr>
        <p:sp>
          <p:nvSpPr>
            <p:cNvPr id="12" name="Rectangle 11">
              <a:extLst>
                <a:ext uri="{FF2B5EF4-FFF2-40B4-BE49-F238E27FC236}">
                  <a16:creationId xmlns:a16="http://schemas.microsoft.com/office/drawing/2014/main" id="{9F4387C2-FD79-F28D-20BD-C88E52ADAABE}"/>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lbow Connector 12">
              <a:extLst>
                <a:ext uri="{FF2B5EF4-FFF2-40B4-BE49-F238E27FC236}">
                  <a16:creationId xmlns:a16="http://schemas.microsoft.com/office/drawing/2014/main" id="{AD071BEF-143F-6516-E7BE-317DC9F5DDA3}"/>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1EB120D4-5BD3-66E3-86C0-CCE308839E16}"/>
              </a:ext>
            </a:extLst>
          </p:cNvPr>
          <p:cNvSpPr txBox="1"/>
          <p:nvPr/>
        </p:nvSpPr>
        <p:spPr>
          <a:xfrm>
            <a:off x="4212060" y="3680029"/>
            <a:ext cx="697627" cy="461665"/>
          </a:xfrm>
          <a:prstGeom prst="rect">
            <a:avLst/>
          </a:prstGeom>
          <a:noFill/>
        </p:spPr>
        <p:txBody>
          <a:bodyPr wrap="none" rtlCol="0">
            <a:spAutoFit/>
          </a:bodyPr>
          <a:lstStyle/>
          <a:p>
            <a:pPr algn="ctr"/>
            <a:r>
              <a:rPr lang="en-US" sz="2400" dirty="0">
                <a:latin typeface="Times" pitchFamily="2" charset="0"/>
              </a:rPr>
              <a:t>sign</a:t>
            </a:r>
          </a:p>
        </p:txBody>
      </p:sp>
      <p:cxnSp>
        <p:nvCxnSpPr>
          <p:cNvPr id="15" name="Straight Arrow Connector 14">
            <a:extLst>
              <a:ext uri="{FF2B5EF4-FFF2-40B4-BE49-F238E27FC236}">
                <a16:creationId xmlns:a16="http://schemas.microsoft.com/office/drawing/2014/main" id="{DC1C60D4-F014-C87A-B592-7C2D3D62C4FB}"/>
              </a:ext>
            </a:extLst>
          </p:cNvPr>
          <p:cNvCxnSpPr>
            <a:cxnSpLocks/>
            <a:endCxn id="4" idx="2"/>
          </p:cNvCxnSpPr>
          <p:nvPr/>
        </p:nvCxnSpPr>
        <p:spPr>
          <a:xfrm flipV="1">
            <a:off x="1594251" y="3688433"/>
            <a:ext cx="1962377" cy="39657"/>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75A0190-F8EC-53DD-9C1B-B0E44F25B348}"/>
              </a:ext>
            </a:extLst>
          </p:cNvPr>
          <p:cNvSpPr txBox="1"/>
          <p:nvPr/>
        </p:nvSpPr>
        <p:spPr>
          <a:xfrm>
            <a:off x="1774462" y="3267423"/>
            <a:ext cx="973343"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b</a:t>
            </a:r>
            <a:r>
              <a:rPr lang="en-US" sz="2400" dirty="0">
                <a:latin typeface="Times" pitchFamily="2" charset="0"/>
              </a:rPr>
              <a:t> = 2</a:t>
            </a:r>
          </a:p>
        </p:txBody>
      </p:sp>
      <p:sp>
        <p:nvSpPr>
          <p:cNvPr id="17" name="TextBox 16">
            <a:extLst>
              <a:ext uri="{FF2B5EF4-FFF2-40B4-BE49-F238E27FC236}">
                <a16:creationId xmlns:a16="http://schemas.microsoft.com/office/drawing/2014/main" id="{206E9869-BBFA-EAC3-6510-3557223CF4BD}"/>
              </a:ext>
            </a:extLst>
          </p:cNvPr>
          <p:cNvSpPr txBox="1"/>
          <p:nvPr/>
        </p:nvSpPr>
        <p:spPr>
          <a:xfrm>
            <a:off x="6096000" y="3449416"/>
            <a:ext cx="577402" cy="461665"/>
          </a:xfrm>
          <a:prstGeom prst="rect">
            <a:avLst/>
          </a:prstGeom>
          <a:noFill/>
        </p:spPr>
        <p:txBody>
          <a:bodyPr wrap="none" rtlCol="0">
            <a:spAutoFit/>
          </a:bodyPr>
          <a:lstStyle/>
          <a:p>
            <a:pPr algn="ctr"/>
            <a:r>
              <a:rPr lang="en-US" sz="2400" dirty="0">
                <a:latin typeface="Times" pitchFamily="2" charset="0"/>
              </a:rPr>
              <a:t>out</a:t>
            </a:r>
          </a:p>
        </p:txBody>
      </p:sp>
      <p:sp>
        <p:nvSpPr>
          <p:cNvPr id="18" name="TextBox 17">
            <a:extLst>
              <a:ext uri="{FF2B5EF4-FFF2-40B4-BE49-F238E27FC236}">
                <a16:creationId xmlns:a16="http://schemas.microsoft.com/office/drawing/2014/main" id="{0EF059E4-E84F-DCD3-BC11-0D8F99C71064}"/>
              </a:ext>
            </a:extLst>
          </p:cNvPr>
          <p:cNvSpPr txBox="1"/>
          <p:nvPr/>
        </p:nvSpPr>
        <p:spPr>
          <a:xfrm>
            <a:off x="1233306" y="2286617"/>
            <a:ext cx="320921" cy="461665"/>
          </a:xfrm>
          <a:prstGeom prst="rect">
            <a:avLst/>
          </a:prstGeom>
          <a:noFill/>
        </p:spPr>
        <p:txBody>
          <a:bodyPr wrap="none" rtlCol="0">
            <a:spAutoFit/>
          </a:bodyPr>
          <a:lstStyle/>
          <a:p>
            <a:pPr algn="r"/>
            <a:r>
              <a:rPr lang="en-US" sz="2400" dirty="0">
                <a:latin typeface="Times" pitchFamily="2" charset="0"/>
              </a:rPr>
              <a:t>a</a:t>
            </a:r>
          </a:p>
        </p:txBody>
      </p:sp>
      <p:sp>
        <p:nvSpPr>
          <p:cNvPr id="19" name="TextBox 18">
            <a:extLst>
              <a:ext uri="{FF2B5EF4-FFF2-40B4-BE49-F238E27FC236}">
                <a16:creationId xmlns:a16="http://schemas.microsoft.com/office/drawing/2014/main" id="{9E3C7F85-24B0-D432-96B2-730BEE0DA71D}"/>
              </a:ext>
            </a:extLst>
          </p:cNvPr>
          <p:cNvSpPr txBox="1"/>
          <p:nvPr/>
        </p:nvSpPr>
        <p:spPr>
          <a:xfrm>
            <a:off x="1233306" y="4719005"/>
            <a:ext cx="320921" cy="461665"/>
          </a:xfrm>
          <a:prstGeom prst="rect">
            <a:avLst/>
          </a:prstGeom>
          <a:noFill/>
        </p:spPr>
        <p:txBody>
          <a:bodyPr wrap="none" rtlCol="0">
            <a:spAutoFit/>
          </a:bodyPr>
          <a:lstStyle/>
          <a:p>
            <a:pPr algn="r"/>
            <a:r>
              <a:rPr lang="en-US" sz="2400" dirty="0">
                <a:latin typeface="Times" pitchFamily="2" charset="0"/>
              </a:rPr>
              <a:t>c</a:t>
            </a:r>
          </a:p>
        </p:txBody>
      </p:sp>
      <p:sp>
        <p:nvSpPr>
          <p:cNvPr id="20" name="TextBox 19">
            <a:extLst>
              <a:ext uri="{FF2B5EF4-FFF2-40B4-BE49-F238E27FC236}">
                <a16:creationId xmlns:a16="http://schemas.microsoft.com/office/drawing/2014/main" id="{444E1B29-6C2A-8344-2B55-4A2DD2FDCF7C}"/>
              </a:ext>
            </a:extLst>
          </p:cNvPr>
          <p:cNvSpPr txBox="1"/>
          <p:nvPr/>
        </p:nvSpPr>
        <p:spPr>
          <a:xfrm>
            <a:off x="1215673" y="3497257"/>
            <a:ext cx="338554" cy="461665"/>
          </a:xfrm>
          <a:prstGeom prst="rect">
            <a:avLst/>
          </a:prstGeom>
          <a:noFill/>
        </p:spPr>
        <p:txBody>
          <a:bodyPr wrap="none" rtlCol="0">
            <a:spAutoFit/>
          </a:bodyPr>
          <a:lstStyle/>
          <a:p>
            <a:pPr algn="r"/>
            <a:r>
              <a:rPr lang="en-US" sz="2400" dirty="0">
                <a:latin typeface="Times" pitchFamily="2" charset="0"/>
              </a:rPr>
              <a:t>b</a:t>
            </a:r>
          </a:p>
        </p:txBody>
      </p:sp>
      <p:graphicFrame>
        <p:nvGraphicFramePr>
          <p:cNvPr id="21" name="Table 21">
            <a:extLst>
              <a:ext uri="{FF2B5EF4-FFF2-40B4-BE49-F238E27FC236}">
                <a16:creationId xmlns:a16="http://schemas.microsoft.com/office/drawing/2014/main" id="{0F581E5A-7442-B57E-1CF5-DAD4D92FF6FC}"/>
              </a:ext>
            </a:extLst>
          </p:cNvPr>
          <p:cNvGraphicFramePr>
            <a:graphicFrameLocks noGrp="1"/>
          </p:cNvGraphicFramePr>
          <p:nvPr>
            <p:extLst>
              <p:ext uri="{D42A27DB-BD31-4B8C-83A1-F6EECF244321}">
                <p14:modId xmlns:p14="http://schemas.microsoft.com/office/powerpoint/2010/main" val="3814530627"/>
              </p:ext>
            </p:extLst>
          </p:nvPr>
        </p:nvGraphicFramePr>
        <p:xfrm>
          <a:off x="7646385" y="1348309"/>
          <a:ext cx="3747005" cy="4663440"/>
        </p:xfrm>
        <a:graphic>
          <a:graphicData uri="http://schemas.openxmlformats.org/drawingml/2006/table">
            <a:tbl>
              <a:tblPr firstRow="1" bandRow="1">
                <a:tableStyleId>{F5AB1C69-6EDB-4FF4-983F-18BD219EF322}</a:tableStyleId>
              </a:tblPr>
              <a:tblGrid>
                <a:gridCol w="655118">
                  <a:extLst>
                    <a:ext uri="{9D8B030D-6E8A-4147-A177-3AD203B41FA5}">
                      <a16:colId xmlns:a16="http://schemas.microsoft.com/office/drawing/2014/main" val="3183730843"/>
                    </a:ext>
                  </a:extLst>
                </a:gridCol>
                <a:gridCol w="683971">
                  <a:extLst>
                    <a:ext uri="{9D8B030D-6E8A-4147-A177-3AD203B41FA5}">
                      <a16:colId xmlns:a16="http://schemas.microsoft.com/office/drawing/2014/main" val="1547470039"/>
                    </a:ext>
                  </a:extLst>
                </a:gridCol>
                <a:gridCol w="670560">
                  <a:extLst>
                    <a:ext uri="{9D8B030D-6E8A-4147-A177-3AD203B41FA5}">
                      <a16:colId xmlns:a16="http://schemas.microsoft.com/office/drawing/2014/main" val="2564988487"/>
                    </a:ext>
                  </a:extLst>
                </a:gridCol>
                <a:gridCol w="987955">
                  <a:extLst>
                    <a:ext uri="{9D8B030D-6E8A-4147-A177-3AD203B41FA5}">
                      <a16:colId xmlns:a16="http://schemas.microsoft.com/office/drawing/2014/main" val="3602404192"/>
                    </a:ext>
                  </a:extLst>
                </a:gridCol>
                <a:gridCol w="749401">
                  <a:extLst>
                    <a:ext uri="{9D8B030D-6E8A-4147-A177-3AD203B41FA5}">
                      <a16:colId xmlns:a16="http://schemas.microsoft.com/office/drawing/2014/main" val="295383228"/>
                    </a:ext>
                  </a:extLst>
                </a:gridCol>
              </a:tblGrid>
              <a:tr h="499592">
                <a:tc>
                  <a:txBody>
                    <a:bodyPr/>
                    <a:lstStyle/>
                    <a:p>
                      <a:pPr algn="ctr"/>
                      <a:r>
                        <a:rPr lang="en-US" sz="2800" dirty="0"/>
                        <a:t>a</a:t>
                      </a:r>
                    </a:p>
                  </a:txBody>
                  <a:tcPr/>
                </a:tc>
                <a:tc>
                  <a:txBody>
                    <a:bodyPr/>
                    <a:lstStyle/>
                    <a:p>
                      <a:pPr algn="ctr"/>
                      <a:r>
                        <a:rPr lang="en-US" sz="2800" dirty="0"/>
                        <a:t>b</a:t>
                      </a:r>
                    </a:p>
                  </a:txBody>
                  <a:tcPr/>
                </a:tc>
                <a:tc>
                  <a:txBody>
                    <a:bodyPr/>
                    <a:lstStyle/>
                    <a:p>
                      <a:pPr algn="ctr"/>
                      <a:r>
                        <a:rPr lang="en-US" sz="2800" dirty="0"/>
                        <a:t>c</a:t>
                      </a:r>
                    </a:p>
                  </a:txBody>
                  <a:tcPr/>
                </a:tc>
                <a:tc>
                  <a:txBody>
                    <a:bodyPr/>
                    <a:lstStyle/>
                    <a:p>
                      <a:pPr algn="ctr"/>
                      <a:r>
                        <a:rPr lang="en-US" sz="2800" dirty="0"/>
                        <a:t>sum</a:t>
                      </a:r>
                    </a:p>
                  </a:txBody>
                  <a:tcPr/>
                </a:tc>
                <a:tc>
                  <a:txBody>
                    <a:bodyPr/>
                    <a:lstStyle/>
                    <a:p>
                      <a:pPr algn="ctr"/>
                      <a:r>
                        <a:rPr lang="en-US" sz="2800" dirty="0"/>
                        <a:t>out</a:t>
                      </a:r>
                    </a:p>
                  </a:txBody>
                  <a:tcPr/>
                </a:tc>
                <a:extLst>
                  <a:ext uri="{0D108BD9-81ED-4DB2-BD59-A6C34878D82A}">
                    <a16:rowId xmlns:a16="http://schemas.microsoft.com/office/drawing/2014/main" val="2336936466"/>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484778842"/>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97507782"/>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1447089090"/>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123514281"/>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4076096070"/>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886917119"/>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4012049897"/>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tc>
                  <a:txBody>
                    <a:bodyPr/>
                    <a:lstStyle/>
                    <a:p>
                      <a:pPr algn="ctr"/>
                      <a:r>
                        <a:rPr lang="en-US" sz="2800" dirty="0"/>
                        <a:t>+1</a:t>
                      </a:r>
                    </a:p>
                  </a:txBody>
                  <a:tcPr/>
                </a:tc>
                <a:extLst>
                  <a:ext uri="{0D108BD9-81ED-4DB2-BD59-A6C34878D82A}">
                    <a16:rowId xmlns:a16="http://schemas.microsoft.com/office/drawing/2014/main" val="2570045905"/>
                  </a:ext>
                </a:extLst>
              </a:tr>
            </a:tbl>
          </a:graphicData>
        </a:graphic>
      </p:graphicFrame>
      <p:sp>
        <p:nvSpPr>
          <p:cNvPr id="22" name="TextBox 21">
            <a:extLst>
              <a:ext uri="{FF2B5EF4-FFF2-40B4-BE49-F238E27FC236}">
                <a16:creationId xmlns:a16="http://schemas.microsoft.com/office/drawing/2014/main" id="{DB907944-BA53-D8B7-F0B0-8AB7B98CC01F}"/>
              </a:ext>
            </a:extLst>
          </p:cNvPr>
          <p:cNvSpPr txBox="1"/>
          <p:nvPr/>
        </p:nvSpPr>
        <p:spPr>
          <a:xfrm>
            <a:off x="3680293" y="5386104"/>
            <a:ext cx="3033089" cy="523220"/>
          </a:xfrm>
          <a:prstGeom prst="rect">
            <a:avLst/>
          </a:prstGeom>
          <a:noFill/>
        </p:spPr>
        <p:txBody>
          <a:bodyPr wrap="square">
            <a:spAutoFit/>
          </a:bodyPr>
          <a:lstStyle/>
          <a:p>
            <a:pPr algn="ctr"/>
            <a:r>
              <a:rPr lang="en-US" sz="2800" dirty="0">
                <a:latin typeface="Times" pitchFamily="2" charset="0"/>
              </a:rPr>
              <a:t>out = a ∧ b ∧ c</a:t>
            </a:r>
          </a:p>
        </p:txBody>
      </p:sp>
      <p:sp>
        <p:nvSpPr>
          <p:cNvPr id="23" name="Freeform 22">
            <a:extLst>
              <a:ext uri="{FF2B5EF4-FFF2-40B4-BE49-F238E27FC236}">
                <a16:creationId xmlns:a16="http://schemas.microsoft.com/office/drawing/2014/main" id="{20502F7D-4875-A96E-F07F-BEAB103E1FEC}"/>
              </a:ext>
            </a:extLst>
          </p:cNvPr>
          <p:cNvSpPr/>
          <p:nvPr/>
        </p:nvSpPr>
        <p:spPr>
          <a:xfrm rot="11622011" flipH="1">
            <a:off x="4341658" y="1772688"/>
            <a:ext cx="477164" cy="1325863"/>
          </a:xfrm>
          <a:custGeom>
            <a:avLst/>
            <a:gdLst>
              <a:gd name="connsiteX0" fmla="*/ 2759825 w 2759825"/>
              <a:gd name="connsiteY0" fmla="*/ 1978429 h 1978429"/>
              <a:gd name="connsiteX1" fmla="*/ 914400 w 2759825"/>
              <a:gd name="connsiteY1" fmla="*/ 1413163 h 1978429"/>
              <a:gd name="connsiteX2" fmla="*/ 0 w 2759825"/>
              <a:gd name="connsiteY2" fmla="*/ 0 h 1978429"/>
            </a:gdLst>
            <a:ahLst/>
            <a:cxnLst>
              <a:cxn ang="0">
                <a:pos x="connsiteX0" y="connsiteY0"/>
              </a:cxn>
              <a:cxn ang="0">
                <a:pos x="connsiteX1" y="connsiteY1"/>
              </a:cxn>
              <a:cxn ang="0">
                <a:pos x="connsiteX2" y="connsiteY2"/>
              </a:cxn>
            </a:cxnLst>
            <a:rect l="l" t="t" r="r" b="b"/>
            <a:pathLst>
              <a:path w="2759825" h="1978429">
                <a:moveTo>
                  <a:pt x="2759825" y="1978429"/>
                </a:moveTo>
                <a:cubicBezTo>
                  <a:pt x="2067098" y="1860665"/>
                  <a:pt x="1374371" y="1742901"/>
                  <a:pt x="914400" y="1413163"/>
                </a:cubicBezTo>
                <a:cubicBezTo>
                  <a:pt x="454429" y="1083425"/>
                  <a:pt x="227214" y="541712"/>
                  <a:pt x="0"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4FBCFC3-E47A-D82B-4F30-C976BD97AEE8}"/>
              </a:ext>
            </a:extLst>
          </p:cNvPr>
          <p:cNvSpPr txBox="1"/>
          <p:nvPr/>
        </p:nvSpPr>
        <p:spPr>
          <a:xfrm>
            <a:off x="4771246" y="1126859"/>
            <a:ext cx="2621615" cy="1384995"/>
          </a:xfrm>
          <a:prstGeom prst="rect">
            <a:avLst/>
          </a:prstGeom>
          <a:noFill/>
        </p:spPr>
        <p:txBody>
          <a:bodyPr wrap="none" rtlCol="0">
            <a:spAutoFit/>
          </a:bodyPr>
          <a:lstStyle/>
          <a:p>
            <a:pPr algn="ctr"/>
            <a:r>
              <a:rPr lang="en-US" sz="2800" dirty="0"/>
              <a:t>Pick a very</a:t>
            </a:r>
            <a:br>
              <a:rPr lang="en-US" sz="2800" dirty="0"/>
            </a:br>
            <a:r>
              <a:rPr lang="en-US" sz="2800" dirty="0"/>
              <a:t>negative bias</a:t>
            </a:r>
            <a:br>
              <a:rPr lang="en-US" sz="2800" dirty="0"/>
            </a:br>
            <a:r>
              <a:rPr lang="en-US" sz="2800" dirty="0"/>
              <a:t>that is restrictive</a:t>
            </a:r>
          </a:p>
        </p:txBody>
      </p:sp>
      <p:sp>
        <p:nvSpPr>
          <p:cNvPr id="3" name="TextBox 2">
            <a:extLst>
              <a:ext uri="{FF2B5EF4-FFF2-40B4-BE49-F238E27FC236}">
                <a16:creationId xmlns:a16="http://schemas.microsoft.com/office/drawing/2014/main" id="{CC652BD8-15F4-47DA-085F-76E7946813F4}"/>
              </a:ext>
            </a:extLst>
          </p:cNvPr>
          <p:cNvSpPr txBox="1"/>
          <p:nvPr/>
        </p:nvSpPr>
        <p:spPr>
          <a:xfrm>
            <a:off x="4665503" y="3082674"/>
            <a:ext cx="441146" cy="461665"/>
          </a:xfrm>
          <a:prstGeom prst="rect">
            <a:avLst/>
          </a:prstGeom>
          <a:noFill/>
        </p:spPr>
        <p:txBody>
          <a:bodyPr wrap="none" rtlCol="0">
            <a:spAutoFit/>
          </a:bodyPr>
          <a:lstStyle/>
          <a:p>
            <a:pPr algn="ctr"/>
            <a:r>
              <a:rPr lang="en-US" sz="2400" dirty="0">
                <a:latin typeface="Times" pitchFamily="2" charset="0"/>
              </a:rPr>
              <a:t>-5</a:t>
            </a:r>
          </a:p>
        </p:txBody>
      </p:sp>
      <p:sp>
        <p:nvSpPr>
          <p:cNvPr id="25" name="TextBox 24">
            <a:extLst>
              <a:ext uri="{FF2B5EF4-FFF2-40B4-BE49-F238E27FC236}">
                <a16:creationId xmlns:a16="http://schemas.microsoft.com/office/drawing/2014/main" id="{4D92588B-C8FC-E4DF-3985-4EF3942B1C5D}"/>
              </a:ext>
            </a:extLst>
          </p:cNvPr>
          <p:cNvSpPr txBox="1"/>
          <p:nvPr/>
        </p:nvSpPr>
        <p:spPr>
          <a:xfrm>
            <a:off x="9796949" y="1796459"/>
            <a:ext cx="660758" cy="4261936"/>
          </a:xfrm>
          <a:prstGeom prst="rect">
            <a:avLst/>
          </a:prstGeom>
          <a:noFill/>
        </p:spPr>
        <p:txBody>
          <a:bodyPr wrap="none" rtlCol="0">
            <a:spAutoFit/>
          </a:bodyPr>
          <a:lstStyle/>
          <a:p>
            <a:pPr algn="ctr">
              <a:lnSpc>
                <a:spcPts val="4050"/>
              </a:lnSpc>
            </a:pPr>
            <a:r>
              <a:rPr lang="en-US" sz="2800" dirty="0"/>
              <a:t>-11</a:t>
            </a:r>
            <a:br>
              <a:rPr lang="en-US" sz="2800" dirty="0"/>
            </a:br>
            <a:r>
              <a:rPr lang="en-US" sz="2800" dirty="0"/>
              <a:t>-7</a:t>
            </a:r>
            <a:br>
              <a:rPr lang="en-US" sz="2800" dirty="0"/>
            </a:br>
            <a:r>
              <a:rPr lang="en-US" sz="2800" dirty="0"/>
              <a:t>-7</a:t>
            </a:r>
            <a:br>
              <a:rPr lang="en-US" sz="2800" dirty="0"/>
            </a:br>
            <a:r>
              <a:rPr lang="en-US" sz="2800" dirty="0"/>
              <a:t>-3</a:t>
            </a:r>
            <a:br>
              <a:rPr lang="en-US" sz="2800" dirty="0"/>
            </a:br>
            <a:r>
              <a:rPr lang="en-US" sz="2800" dirty="0"/>
              <a:t>-7</a:t>
            </a:r>
            <a:br>
              <a:rPr lang="en-US" sz="2800" dirty="0"/>
            </a:br>
            <a:r>
              <a:rPr lang="en-US" sz="2800" dirty="0"/>
              <a:t>-3</a:t>
            </a:r>
            <a:br>
              <a:rPr lang="en-US" sz="2800" dirty="0"/>
            </a:br>
            <a:r>
              <a:rPr lang="en-US" sz="2800" dirty="0"/>
              <a:t>-3</a:t>
            </a:r>
            <a:br>
              <a:rPr lang="en-US" sz="2800" dirty="0"/>
            </a:br>
            <a:r>
              <a:rPr lang="en-US" sz="2800" dirty="0"/>
              <a:t>+1</a:t>
            </a:r>
          </a:p>
        </p:txBody>
      </p:sp>
    </p:spTree>
    <p:extLst>
      <p:ext uri="{BB962C8B-B14F-4D97-AF65-F5344CB8AC3E}">
        <p14:creationId xmlns:p14="http://schemas.microsoft.com/office/powerpoint/2010/main" val="17622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3" grpId="0"/>
      <p:bldP spid="25" grpId="0"/>
      <p:bldP spid="2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750D-256D-8259-CC91-7BFFC2BCB979}"/>
              </a:ext>
            </a:extLst>
          </p:cNvPr>
          <p:cNvSpPr>
            <a:spLocks noGrp="1"/>
          </p:cNvSpPr>
          <p:nvPr>
            <p:ph type="title"/>
          </p:nvPr>
        </p:nvSpPr>
        <p:spPr/>
        <p:txBody>
          <a:bodyPr/>
          <a:lstStyle/>
          <a:p>
            <a:r>
              <a:rPr lang="en-US" dirty="0"/>
              <a:t>What logic can be learned by one neuron?</a:t>
            </a:r>
          </a:p>
        </p:txBody>
      </p:sp>
      <p:grpSp>
        <p:nvGrpSpPr>
          <p:cNvPr id="48" name="Group 47">
            <a:extLst>
              <a:ext uri="{FF2B5EF4-FFF2-40B4-BE49-F238E27FC236}">
                <a16:creationId xmlns:a16="http://schemas.microsoft.com/office/drawing/2014/main" id="{DC8EF99B-703D-F515-2539-3313D6EF7794}"/>
              </a:ext>
            </a:extLst>
          </p:cNvPr>
          <p:cNvGrpSpPr/>
          <p:nvPr/>
        </p:nvGrpSpPr>
        <p:grpSpPr>
          <a:xfrm>
            <a:off x="7307647" y="2356106"/>
            <a:ext cx="3169787" cy="3191988"/>
            <a:chOff x="8336346" y="2066544"/>
            <a:chExt cx="3169787" cy="3191988"/>
          </a:xfrm>
        </p:grpSpPr>
        <p:sp>
          <p:nvSpPr>
            <p:cNvPr id="22" name="Rectangle 21">
              <a:extLst>
                <a:ext uri="{FF2B5EF4-FFF2-40B4-BE49-F238E27FC236}">
                  <a16:creationId xmlns:a16="http://schemas.microsoft.com/office/drawing/2014/main" id="{EC5E85E5-D1D3-FDCA-0937-FB49F3D05FD9}"/>
                </a:ext>
              </a:extLst>
            </p:cNvPr>
            <p:cNvSpPr/>
            <p:nvPr/>
          </p:nvSpPr>
          <p:spPr>
            <a:xfrm>
              <a:off x="8595360" y="2347759"/>
              <a:ext cx="2651760" cy="26517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7B2D7E0-85B0-39BD-CCFA-51B242416121}"/>
                </a:ext>
              </a:extLst>
            </p:cNvPr>
            <p:cNvSpPr/>
            <p:nvPr/>
          </p:nvSpPr>
          <p:spPr>
            <a:xfrm>
              <a:off x="8339328" y="2066544"/>
              <a:ext cx="518026" cy="518026"/>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5" name="Oval 4">
              <a:extLst>
                <a:ext uri="{FF2B5EF4-FFF2-40B4-BE49-F238E27FC236}">
                  <a16:creationId xmlns:a16="http://schemas.microsoft.com/office/drawing/2014/main" id="{BA42A52F-49C7-B02C-8E53-1A6CD355BBC7}"/>
                </a:ext>
              </a:extLst>
            </p:cNvPr>
            <p:cNvSpPr/>
            <p:nvPr/>
          </p:nvSpPr>
          <p:spPr>
            <a:xfrm>
              <a:off x="10961561" y="2084833"/>
              <a:ext cx="518027" cy="518027"/>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11" name="Oval 10">
              <a:extLst>
                <a:ext uri="{FF2B5EF4-FFF2-40B4-BE49-F238E27FC236}">
                  <a16:creationId xmlns:a16="http://schemas.microsoft.com/office/drawing/2014/main" id="{24DA662A-6344-0F3C-BCCF-CBFE8083679F}"/>
                </a:ext>
              </a:extLst>
            </p:cNvPr>
            <p:cNvSpPr/>
            <p:nvPr/>
          </p:nvSpPr>
          <p:spPr>
            <a:xfrm>
              <a:off x="8336346" y="4740505"/>
              <a:ext cx="518027" cy="518027"/>
            </a:xfrm>
            <a:prstGeom prst="ellipse">
              <a:avLst/>
            </a:prstGeom>
            <a:solidFill>
              <a:schemeClr val="bg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12" name="Oval 11">
              <a:extLst>
                <a:ext uri="{FF2B5EF4-FFF2-40B4-BE49-F238E27FC236}">
                  <a16:creationId xmlns:a16="http://schemas.microsoft.com/office/drawing/2014/main" id="{A2C8F74F-A07E-8DAE-5580-B14F005690CB}"/>
                </a:ext>
              </a:extLst>
            </p:cNvPr>
            <p:cNvSpPr/>
            <p:nvPr/>
          </p:nvSpPr>
          <p:spPr>
            <a:xfrm>
              <a:off x="10988106" y="4740505"/>
              <a:ext cx="518027" cy="518027"/>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grpSp>
      <p:graphicFrame>
        <p:nvGraphicFramePr>
          <p:cNvPr id="13" name="Table 21">
            <a:extLst>
              <a:ext uri="{FF2B5EF4-FFF2-40B4-BE49-F238E27FC236}">
                <a16:creationId xmlns:a16="http://schemas.microsoft.com/office/drawing/2014/main" id="{D25DEA23-57C3-923B-28C7-00C3CD4F47CB}"/>
              </a:ext>
            </a:extLst>
          </p:cNvPr>
          <p:cNvGraphicFramePr>
            <a:graphicFrameLocks noGrp="1"/>
          </p:cNvGraphicFramePr>
          <p:nvPr>
            <p:extLst>
              <p:ext uri="{D42A27DB-BD31-4B8C-83A1-F6EECF244321}">
                <p14:modId xmlns:p14="http://schemas.microsoft.com/office/powerpoint/2010/main" val="3203192320"/>
              </p:ext>
            </p:extLst>
          </p:nvPr>
        </p:nvGraphicFramePr>
        <p:xfrm>
          <a:off x="3437564" y="2292467"/>
          <a:ext cx="2103932" cy="2590800"/>
        </p:xfrm>
        <a:graphic>
          <a:graphicData uri="http://schemas.openxmlformats.org/drawingml/2006/table">
            <a:tbl>
              <a:tblPr firstRow="1" bandRow="1">
                <a:tableStyleId>{F5AB1C69-6EDB-4FF4-983F-18BD219EF322}</a:tableStyleId>
              </a:tblPr>
              <a:tblGrid>
                <a:gridCol w="683971">
                  <a:extLst>
                    <a:ext uri="{9D8B030D-6E8A-4147-A177-3AD203B41FA5}">
                      <a16:colId xmlns:a16="http://schemas.microsoft.com/office/drawing/2014/main" val="1547470039"/>
                    </a:ext>
                  </a:extLst>
                </a:gridCol>
                <a:gridCol w="670560">
                  <a:extLst>
                    <a:ext uri="{9D8B030D-6E8A-4147-A177-3AD203B41FA5}">
                      <a16:colId xmlns:a16="http://schemas.microsoft.com/office/drawing/2014/main" val="2564988487"/>
                    </a:ext>
                  </a:extLst>
                </a:gridCol>
                <a:gridCol w="749401">
                  <a:extLst>
                    <a:ext uri="{9D8B030D-6E8A-4147-A177-3AD203B41FA5}">
                      <a16:colId xmlns:a16="http://schemas.microsoft.com/office/drawing/2014/main" val="295383228"/>
                    </a:ext>
                  </a:extLst>
                </a:gridCol>
              </a:tblGrid>
              <a:tr h="0">
                <a:tc>
                  <a:txBody>
                    <a:bodyPr/>
                    <a:lstStyle/>
                    <a:p>
                      <a:pPr algn="ctr"/>
                      <a:r>
                        <a:rPr lang="en-US" sz="2800" dirty="0"/>
                        <a:t>a</a:t>
                      </a:r>
                    </a:p>
                  </a:txBody>
                  <a:tcPr/>
                </a:tc>
                <a:tc>
                  <a:txBody>
                    <a:bodyPr/>
                    <a:lstStyle/>
                    <a:p>
                      <a:pPr algn="ctr"/>
                      <a:r>
                        <a:rPr lang="en-US" sz="2800" dirty="0"/>
                        <a:t>b</a:t>
                      </a:r>
                    </a:p>
                  </a:txBody>
                  <a:tcPr/>
                </a:tc>
                <a:tc>
                  <a:txBody>
                    <a:bodyPr/>
                    <a:lstStyle/>
                    <a:p>
                      <a:pPr algn="ctr"/>
                      <a:r>
                        <a:rPr lang="en-US" sz="2800" dirty="0"/>
                        <a:t>out</a:t>
                      </a:r>
                    </a:p>
                  </a:txBody>
                  <a:tcPr/>
                </a:tc>
                <a:extLst>
                  <a:ext uri="{0D108BD9-81ED-4DB2-BD59-A6C34878D82A}">
                    <a16:rowId xmlns:a16="http://schemas.microsoft.com/office/drawing/2014/main" val="2336936466"/>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extLst>
                  <a:ext uri="{0D108BD9-81ED-4DB2-BD59-A6C34878D82A}">
                    <a16:rowId xmlns:a16="http://schemas.microsoft.com/office/drawing/2014/main" val="2484778842"/>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extLst>
                  <a:ext uri="{0D108BD9-81ED-4DB2-BD59-A6C34878D82A}">
                    <a16:rowId xmlns:a16="http://schemas.microsoft.com/office/drawing/2014/main" val="297507782"/>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extLst>
                  <a:ext uri="{0D108BD9-81ED-4DB2-BD59-A6C34878D82A}">
                    <a16:rowId xmlns:a16="http://schemas.microsoft.com/office/drawing/2014/main" val="1447089090"/>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extLst>
                  <a:ext uri="{0D108BD9-81ED-4DB2-BD59-A6C34878D82A}">
                    <a16:rowId xmlns:a16="http://schemas.microsoft.com/office/drawing/2014/main" val="2123514281"/>
                  </a:ext>
                </a:extLst>
              </a:tr>
            </a:tbl>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B743BEB-F6C3-760B-DBD0-CBF684B6E2D7}"/>
                  </a:ext>
                </a:extLst>
              </p:cNvPr>
              <p:cNvSpPr txBox="1"/>
              <p:nvPr/>
            </p:nvSpPr>
            <p:spPr>
              <a:xfrm>
                <a:off x="3081708" y="1316736"/>
                <a:ext cx="3776227" cy="615553"/>
              </a:xfrm>
              <a:prstGeom prst="rect">
                <a:avLst/>
              </a:prstGeom>
              <a:noFill/>
            </p:spPr>
            <p:txBody>
              <a:bodyPr wrap="none" lIns="0" tIns="0" rIns="0" bIns="0" rtlCol="0">
                <a:spAutoFit/>
              </a:bodyPr>
              <a:lstStyle/>
              <a:p>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𝑎</m:t>
                        </m:r>
                      </m:sub>
                    </m:sSub>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𝑏</m:t>
                        </m:r>
                      </m:sub>
                    </m:sSub>
                    <m:r>
                      <a:rPr lang="en-US" sz="4000" b="0" i="1" smtClean="0">
                        <a:latin typeface="Cambria Math" panose="02040503050406030204" pitchFamily="18" charset="0"/>
                      </a:rPr>
                      <m:t>=[±1,±1</m:t>
                    </m:r>
                  </m:oMath>
                </a14:m>
                <a:r>
                  <a:rPr lang="en-US" sz="4000" b="0" dirty="0"/>
                  <a:t>]</a:t>
                </a:r>
              </a:p>
            </p:txBody>
          </p:sp>
        </mc:Choice>
        <mc:Fallback xmlns="">
          <p:sp>
            <p:nvSpPr>
              <p:cNvPr id="15" name="TextBox 14">
                <a:extLst>
                  <a:ext uri="{FF2B5EF4-FFF2-40B4-BE49-F238E27FC236}">
                    <a16:creationId xmlns:a16="http://schemas.microsoft.com/office/drawing/2014/main" id="{3B743BEB-F6C3-760B-DBD0-CBF684B6E2D7}"/>
                  </a:ext>
                </a:extLst>
              </p:cNvPr>
              <p:cNvSpPr txBox="1">
                <a:spLocks noRot="1" noChangeAspect="1" noMove="1" noResize="1" noEditPoints="1" noAdjustHandles="1" noChangeArrowheads="1" noChangeShapeType="1" noTextEdit="1"/>
              </p:cNvSpPr>
              <p:nvPr/>
            </p:nvSpPr>
            <p:spPr>
              <a:xfrm>
                <a:off x="3081708" y="1316736"/>
                <a:ext cx="3776227" cy="615553"/>
              </a:xfrm>
              <a:prstGeom prst="rect">
                <a:avLst/>
              </a:prstGeom>
              <a:blipFill>
                <a:blip r:embed="rId2"/>
                <a:stretch>
                  <a:fillRect l="-3356" t="-22000" r="-7383" b="-50000"/>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5E26B352-DA96-C6B3-1856-902381DC6F4A}"/>
              </a:ext>
            </a:extLst>
          </p:cNvPr>
          <p:cNvGrpSpPr/>
          <p:nvPr/>
        </p:nvGrpSpPr>
        <p:grpSpPr>
          <a:xfrm>
            <a:off x="7458608" y="1553388"/>
            <a:ext cx="4503026" cy="2178555"/>
            <a:chOff x="8476916" y="1356269"/>
            <a:chExt cx="4503026" cy="2178555"/>
          </a:xfrm>
        </p:grpSpPr>
        <p:cxnSp>
          <p:nvCxnSpPr>
            <p:cNvPr id="16" name="Straight Connector 15">
              <a:extLst>
                <a:ext uri="{FF2B5EF4-FFF2-40B4-BE49-F238E27FC236}">
                  <a16:creationId xmlns:a16="http://schemas.microsoft.com/office/drawing/2014/main" id="{ABEB6E02-05B4-7830-9F7D-780CBC78E31F}"/>
                </a:ext>
              </a:extLst>
            </p:cNvPr>
            <p:cNvCxnSpPr>
              <a:cxnSpLocks/>
            </p:cNvCxnSpPr>
            <p:nvPr/>
          </p:nvCxnSpPr>
          <p:spPr>
            <a:xfrm>
              <a:off x="9110405" y="1825820"/>
              <a:ext cx="3380299" cy="1709004"/>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7B17258-A0BF-9209-2D72-72B54AD64D23}"/>
                </a:ext>
              </a:extLst>
            </p:cNvPr>
            <p:cNvSpPr/>
            <p:nvPr/>
          </p:nvSpPr>
          <p:spPr>
            <a:xfrm rot="7005376">
              <a:off x="10130952" y="-297767"/>
              <a:ext cx="1194954" cy="4503026"/>
            </a:xfrm>
            <a:prstGeom prst="rect">
              <a:avLst/>
            </a:prstGeom>
            <a:gradFill flip="none" rotWithShape="1">
              <a:gsLst>
                <a:gs pos="0">
                  <a:srgbClr val="7030A0">
                    <a:alpha val="75097"/>
                  </a:srgbClr>
                </a:gs>
                <a:gs pos="59000">
                  <a:srgbClr val="EEE5FA">
                    <a:alpha val="15063"/>
                  </a:srgb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A53DE33-6FB6-D66B-0CFA-035CAD4DE4B2}"/>
                  </a:ext>
                </a:extLst>
              </p:cNvPr>
              <p:cNvSpPr txBox="1"/>
              <p:nvPr/>
            </p:nvSpPr>
            <p:spPr>
              <a:xfrm>
                <a:off x="8892541" y="1171170"/>
                <a:ext cx="2761975" cy="988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400" i="1" dirty="0">
                              <a:latin typeface="Cambria Math" panose="02040503050406030204" pitchFamily="18" charset="0"/>
                            </a:rPr>
                          </m:ctrlPr>
                        </m:naryPr>
                        <m:sub>
                          <m:r>
                            <m:rPr>
                              <m:brk m:alnAt="7"/>
                            </m:rPr>
                            <a:rPr lang="en-US" sz="2400" i="1" dirty="0">
                              <a:latin typeface="Cambria Math" panose="02040503050406030204" pitchFamily="18" charset="0"/>
                            </a:rPr>
                            <m:t>𝑖</m:t>
                          </m:r>
                        </m:sub>
                        <m:sup/>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𝑖</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𝑖</m:t>
                              </m:r>
                            </m:sub>
                          </m:sSub>
                        </m:e>
                      </m:nary>
                      <m:r>
                        <a:rPr lang="en-US" sz="2400" i="1" dirty="0">
                          <a:latin typeface="Cambria Math" panose="02040503050406030204" pitchFamily="18" charset="0"/>
                        </a:rPr>
                        <m:t>+</m:t>
                      </m:r>
                      <m:r>
                        <m:rPr>
                          <m:sty m:val="p"/>
                        </m:rPr>
                        <a:rPr lang="en-US" sz="2400" dirty="0">
                          <a:latin typeface="Cambria Math" panose="02040503050406030204" pitchFamily="18" charset="0"/>
                        </a:rPr>
                        <m:t>bias</m:t>
                      </m:r>
                      <m:r>
                        <a:rPr lang="en-US" sz="2400" i="1" dirty="0">
                          <a:latin typeface="Cambria Math" panose="02040503050406030204" pitchFamily="18" charset="0"/>
                        </a:rPr>
                        <m:t>&gt;0</m:t>
                      </m:r>
                    </m:oMath>
                  </m:oMathPara>
                </a14:m>
                <a:endParaRPr lang="en-US" sz="2400" dirty="0"/>
              </a:p>
            </p:txBody>
          </p:sp>
        </mc:Choice>
        <mc:Fallback xmlns="">
          <p:sp>
            <p:nvSpPr>
              <p:cNvPr id="23" name="TextBox 22">
                <a:extLst>
                  <a:ext uri="{FF2B5EF4-FFF2-40B4-BE49-F238E27FC236}">
                    <a16:creationId xmlns:a16="http://schemas.microsoft.com/office/drawing/2014/main" id="{3A53DE33-6FB6-D66B-0CFA-035CAD4DE4B2}"/>
                  </a:ext>
                </a:extLst>
              </p:cNvPr>
              <p:cNvSpPr txBox="1">
                <a:spLocks noRot="1" noChangeAspect="1" noMove="1" noResize="1" noEditPoints="1" noAdjustHandles="1" noChangeArrowheads="1" noChangeShapeType="1" noTextEdit="1"/>
              </p:cNvSpPr>
              <p:nvPr/>
            </p:nvSpPr>
            <p:spPr>
              <a:xfrm>
                <a:off x="8892541" y="1171170"/>
                <a:ext cx="2761975" cy="988540"/>
              </a:xfrm>
              <a:prstGeom prst="rect">
                <a:avLst/>
              </a:prstGeom>
              <a:blipFill>
                <a:blip r:embed="rId3"/>
                <a:stretch>
                  <a:fillRect l="-37615" t="-132051" b="-182051"/>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680136D9-E58D-69BC-0F08-468252B3395B}"/>
              </a:ext>
            </a:extLst>
          </p:cNvPr>
          <p:cNvCxnSpPr>
            <a:cxnSpLocks/>
          </p:cNvCxnSpPr>
          <p:nvPr/>
        </p:nvCxnSpPr>
        <p:spPr>
          <a:xfrm>
            <a:off x="8894618" y="1500188"/>
            <a:ext cx="0" cy="5368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0AB268-6592-71FF-41E5-58762D2EE0C5}"/>
              </a:ext>
            </a:extLst>
          </p:cNvPr>
          <p:cNvCxnSpPr>
            <a:cxnSpLocks/>
          </p:cNvCxnSpPr>
          <p:nvPr/>
        </p:nvCxnSpPr>
        <p:spPr>
          <a:xfrm>
            <a:off x="6546273" y="3917374"/>
            <a:ext cx="5953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614160-2635-470E-5C47-AB9539FEF2EF}"/>
              </a:ext>
            </a:extLst>
          </p:cNvPr>
          <p:cNvCxnSpPr>
            <a:cxnSpLocks/>
          </p:cNvCxnSpPr>
          <p:nvPr/>
        </p:nvCxnSpPr>
        <p:spPr>
          <a:xfrm>
            <a:off x="11482787" y="3865419"/>
            <a:ext cx="0" cy="103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1CE253-D061-790C-0229-AEC5297F9571}"/>
              </a:ext>
            </a:extLst>
          </p:cNvPr>
          <p:cNvCxnSpPr>
            <a:cxnSpLocks/>
          </p:cNvCxnSpPr>
          <p:nvPr/>
        </p:nvCxnSpPr>
        <p:spPr>
          <a:xfrm>
            <a:off x="8864361" y="6518360"/>
            <a:ext cx="8373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61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6043B5-E56A-9C61-9AA7-E08EB4CD683E}"/>
              </a:ext>
            </a:extLst>
          </p:cNvPr>
          <p:cNvSpPr/>
          <p:nvPr/>
        </p:nvSpPr>
        <p:spPr>
          <a:xfrm>
            <a:off x="0" y="-168812"/>
            <a:ext cx="12209929" cy="702681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93750D-256D-8259-CC91-7BFFC2BCB979}"/>
              </a:ext>
            </a:extLst>
          </p:cNvPr>
          <p:cNvSpPr>
            <a:spLocks noGrp="1"/>
          </p:cNvSpPr>
          <p:nvPr>
            <p:ph type="title"/>
          </p:nvPr>
        </p:nvSpPr>
        <p:spPr/>
        <p:txBody>
          <a:bodyPr/>
          <a:lstStyle/>
          <a:p>
            <a:r>
              <a:rPr lang="en-US" dirty="0"/>
              <a:t>What logic can be learned by one neuron?</a:t>
            </a:r>
          </a:p>
        </p:txBody>
      </p:sp>
      <p:graphicFrame>
        <p:nvGraphicFramePr>
          <p:cNvPr id="13" name="Table 21">
            <a:extLst>
              <a:ext uri="{FF2B5EF4-FFF2-40B4-BE49-F238E27FC236}">
                <a16:creationId xmlns:a16="http://schemas.microsoft.com/office/drawing/2014/main" id="{D25DEA23-57C3-923B-28C7-00C3CD4F47CB}"/>
              </a:ext>
            </a:extLst>
          </p:cNvPr>
          <p:cNvGraphicFramePr>
            <a:graphicFrameLocks noGrp="1"/>
          </p:cNvGraphicFramePr>
          <p:nvPr>
            <p:extLst>
              <p:ext uri="{D42A27DB-BD31-4B8C-83A1-F6EECF244321}">
                <p14:modId xmlns:p14="http://schemas.microsoft.com/office/powerpoint/2010/main" val="10612097"/>
              </p:ext>
            </p:extLst>
          </p:nvPr>
        </p:nvGraphicFramePr>
        <p:xfrm>
          <a:off x="3437564" y="2292467"/>
          <a:ext cx="2103932" cy="2590800"/>
        </p:xfrm>
        <a:graphic>
          <a:graphicData uri="http://schemas.openxmlformats.org/drawingml/2006/table">
            <a:tbl>
              <a:tblPr firstRow="1" bandRow="1">
                <a:tableStyleId>{F5AB1C69-6EDB-4FF4-983F-18BD219EF322}</a:tableStyleId>
              </a:tblPr>
              <a:tblGrid>
                <a:gridCol w="683971">
                  <a:extLst>
                    <a:ext uri="{9D8B030D-6E8A-4147-A177-3AD203B41FA5}">
                      <a16:colId xmlns:a16="http://schemas.microsoft.com/office/drawing/2014/main" val="1547470039"/>
                    </a:ext>
                  </a:extLst>
                </a:gridCol>
                <a:gridCol w="670560">
                  <a:extLst>
                    <a:ext uri="{9D8B030D-6E8A-4147-A177-3AD203B41FA5}">
                      <a16:colId xmlns:a16="http://schemas.microsoft.com/office/drawing/2014/main" val="2564988487"/>
                    </a:ext>
                  </a:extLst>
                </a:gridCol>
                <a:gridCol w="749401">
                  <a:extLst>
                    <a:ext uri="{9D8B030D-6E8A-4147-A177-3AD203B41FA5}">
                      <a16:colId xmlns:a16="http://schemas.microsoft.com/office/drawing/2014/main" val="295383228"/>
                    </a:ext>
                  </a:extLst>
                </a:gridCol>
              </a:tblGrid>
              <a:tr h="0">
                <a:tc>
                  <a:txBody>
                    <a:bodyPr/>
                    <a:lstStyle/>
                    <a:p>
                      <a:pPr algn="ctr"/>
                      <a:r>
                        <a:rPr lang="en-US" sz="2800" dirty="0"/>
                        <a:t>a</a:t>
                      </a:r>
                    </a:p>
                  </a:txBody>
                  <a:tcPr/>
                </a:tc>
                <a:tc>
                  <a:txBody>
                    <a:bodyPr/>
                    <a:lstStyle/>
                    <a:p>
                      <a:pPr algn="ctr"/>
                      <a:r>
                        <a:rPr lang="en-US" sz="2800" dirty="0"/>
                        <a:t>b</a:t>
                      </a:r>
                    </a:p>
                  </a:txBody>
                  <a:tcPr/>
                </a:tc>
                <a:tc>
                  <a:txBody>
                    <a:bodyPr/>
                    <a:lstStyle/>
                    <a:p>
                      <a:pPr algn="ctr"/>
                      <a:r>
                        <a:rPr lang="en-US" sz="2800" dirty="0"/>
                        <a:t>out</a:t>
                      </a:r>
                    </a:p>
                  </a:txBody>
                  <a:tcPr/>
                </a:tc>
                <a:extLst>
                  <a:ext uri="{0D108BD9-81ED-4DB2-BD59-A6C34878D82A}">
                    <a16:rowId xmlns:a16="http://schemas.microsoft.com/office/drawing/2014/main" val="2336936466"/>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extLst>
                  <a:ext uri="{0D108BD9-81ED-4DB2-BD59-A6C34878D82A}">
                    <a16:rowId xmlns:a16="http://schemas.microsoft.com/office/drawing/2014/main" val="2484778842"/>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extLst>
                  <a:ext uri="{0D108BD9-81ED-4DB2-BD59-A6C34878D82A}">
                    <a16:rowId xmlns:a16="http://schemas.microsoft.com/office/drawing/2014/main" val="297507782"/>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extLst>
                  <a:ext uri="{0D108BD9-81ED-4DB2-BD59-A6C34878D82A}">
                    <a16:rowId xmlns:a16="http://schemas.microsoft.com/office/drawing/2014/main" val="1447089090"/>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r>
                        <a:rPr lang="en-US" sz="2800" dirty="0"/>
                        <a:t>-1</a:t>
                      </a:r>
                    </a:p>
                  </a:txBody>
                  <a:tcPr/>
                </a:tc>
                <a:extLst>
                  <a:ext uri="{0D108BD9-81ED-4DB2-BD59-A6C34878D82A}">
                    <a16:rowId xmlns:a16="http://schemas.microsoft.com/office/drawing/2014/main" val="2123514281"/>
                  </a:ext>
                </a:extLst>
              </a:tr>
            </a:tbl>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B743BEB-F6C3-760B-DBD0-CBF684B6E2D7}"/>
                  </a:ext>
                </a:extLst>
              </p:cNvPr>
              <p:cNvSpPr txBox="1"/>
              <p:nvPr/>
            </p:nvSpPr>
            <p:spPr>
              <a:xfrm>
                <a:off x="3081708" y="1316736"/>
                <a:ext cx="3776227" cy="615553"/>
              </a:xfrm>
              <a:prstGeom prst="rect">
                <a:avLst/>
              </a:prstGeom>
              <a:noFill/>
            </p:spPr>
            <p:txBody>
              <a:bodyPr wrap="none" lIns="0" tIns="0" rIns="0" bIns="0" rtlCol="0">
                <a:spAutoFit/>
              </a:bodyPr>
              <a:lstStyle/>
              <a:p>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𝑎</m:t>
                        </m:r>
                      </m:sub>
                    </m:sSub>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𝑏</m:t>
                        </m:r>
                      </m:sub>
                    </m:sSub>
                    <m:r>
                      <a:rPr lang="en-US" sz="4000" b="0" i="1" smtClean="0">
                        <a:latin typeface="Cambria Math" panose="02040503050406030204" pitchFamily="18" charset="0"/>
                      </a:rPr>
                      <m:t>=[±1,±1</m:t>
                    </m:r>
                  </m:oMath>
                </a14:m>
                <a:r>
                  <a:rPr lang="en-US" sz="4000" b="0" dirty="0"/>
                  <a:t>]</a:t>
                </a:r>
              </a:p>
            </p:txBody>
          </p:sp>
        </mc:Choice>
        <mc:Fallback xmlns="">
          <p:sp>
            <p:nvSpPr>
              <p:cNvPr id="15" name="TextBox 14">
                <a:extLst>
                  <a:ext uri="{FF2B5EF4-FFF2-40B4-BE49-F238E27FC236}">
                    <a16:creationId xmlns:a16="http://schemas.microsoft.com/office/drawing/2014/main" id="{3B743BEB-F6C3-760B-DBD0-CBF684B6E2D7}"/>
                  </a:ext>
                </a:extLst>
              </p:cNvPr>
              <p:cNvSpPr txBox="1">
                <a:spLocks noRot="1" noChangeAspect="1" noMove="1" noResize="1" noEditPoints="1" noAdjustHandles="1" noChangeArrowheads="1" noChangeShapeType="1" noTextEdit="1"/>
              </p:cNvSpPr>
              <p:nvPr/>
            </p:nvSpPr>
            <p:spPr>
              <a:xfrm>
                <a:off x="3081708" y="1316736"/>
                <a:ext cx="3776227" cy="615553"/>
              </a:xfrm>
              <a:prstGeom prst="rect">
                <a:avLst/>
              </a:prstGeom>
              <a:blipFill>
                <a:blip r:embed="rId2"/>
                <a:stretch>
                  <a:fillRect l="-3356" t="-22000" r="-7383" b="-50000"/>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47E109B0-E367-AB81-42C6-0F6BAB97D232}"/>
              </a:ext>
            </a:extLst>
          </p:cNvPr>
          <p:cNvGrpSpPr/>
          <p:nvPr/>
        </p:nvGrpSpPr>
        <p:grpSpPr>
          <a:xfrm>
            <a:off x="7307647" y="2356106"/>
            <a:ext cx="3169787" cy="3191988"/>
            <a:chOff x="8336346" y="2066544"/>
            <a:chExt cx="3169787" cy="3191988"/>
          </a:xfrm>
        </p:grpSpPr>
        <p:sp>
          <p:nvSpPr>
            <p:cNvPr id="25" name="Rectangle 24">
              <a:extLst>
                <a:ext uri="{FF2B5EF4-FFF2-40B4-BE49-F238E27FC236}">
                  <a16:creationId xmlns:a16="http://schemas.microsoft.com/office/drawing/2014/main" id="{AD81BDA6-5084-E2D5-A2BF-5253D1C2A026}"/>
                </a:ext>
              </a:extLst>
            </p:cNvPr>
            <p:cNvSpPr/>
            <p:nvPr/>
          </p:nvSpPr>
          <p:spPr>
            <a:xfrm>
              <a:off x="8595360" y="2347759"/>
              <a:ext cx="2651760" cy="26517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4B71E33-050F-D8E7-9CA9-36F7DA29AD57}"/>
                </a:ext>
              </a:extLst>
            </p:cNvPr>
            <p:cNvSpPr/>
            <p:nvPr/>
          </p:nvSpPr>
          <p:spPr>
            <a:xfrm>
              <a:off x="8339328" y="2066544"/>
              <a:ext cx="518026" cy="518026"/>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27" name="Oval 26">
              <a:extLst>
                <a:ext uri="{FF2B5EF4-FFF2-40B4-BE49-F238E27FC236}">
                  <a16:creationId xmlns:a16="http://schemas.microsoft.com/office/drawing/2014/main" id="{219FE145-A873-3956-3FEA-20E0E22071ED}"/>
                </a:ext>
              </a:extLst>
            </p:cNvPr>
            <p:cNvSpPr/>
            <p:nvPr/>
          </p:nvSpPr>
          <p:spPr>
            <a:xfrm>
              <a:off x="10961561" y="2084833"/>
              <a:ext cx="518027" cy="518027"/>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28" name="Oval 27">
              <a:extLst>
                <a:ext uri="{FF2B5EF4-FFF2-40B4-BE49-F238E27FC236}">
                  <a16:creationId xmlns:a16="http://schemas.microsoft.com/office/drawing/2014/main" id="{2682C199-D522-1BA1-B22F-304280C13A73}"/>
                </a:ext>
              </a:extLst>
            </p:cNvPr>
            <p:cNvSpPr/>
            <p:nvPr/>
          </p:nvSpPr>
          <p:spPr>
            <a:xfrm>
              <a:off x="8336346" y="4740505"/>
              <a:ext cx="518027" cy="518027"/>
            </a:xfrm>
            <a:prstGeom prst="ellipse">
              <a:avLst/>
            </a:prstGeom>
            <a:solidFill>
              <a:schemeClr val="bg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29" name="Oval 28">
              <a:extLst>
                <a:ext uri="{FF2B5EF4-FFF2-40B4-BE49-F238E27FC236}">
                  <a16:creationId xmlns:a16="http://schemas.microsoft.com/office/drawing/2014/main" id="{76DCFEC1-A00C-CBC3-D7F2-6168DDCA9FBC}"/>
                </a:ext>
              </a:extLst>
            </p:cNvPr>
            <p:cNvSpPr/>
            <p:nvPr/>
          </p:nvSpPr>
          <p:spPr>
            <a:xfrm>
              <a:off x="10988106" y="4740505"/>
              <a:ext cx="518027" cy="518027"/>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grpSp>
      <p:cxnSp>
        <p:nvCxnSpPr>
          <p:cNvPr id="31" name="Straight Connector 30">
            <a:extLst>
              <a:ext uri="{FF2B5EF4-FFF2-40B4-BE49-F238E27FC236}">
                <a16:creationId xmlns:a16="http://schemas.microsoft.com/office/drawing/2014/main" id="{F5C77AB7-6C2F-84FF-0BE2-B852505F1800}"/>
              </a:ext>
            </a:extLst>
          </p:cNvPr>
          <p:cNvCxnSpPr>
            <a:cxnSpLocks/>
          </p:cNvCxnSpPr>
          <p:nvPr/>
        </p:nvCxnSpPr>
        <p:spPr>
          <a:xfrm>
            <a:off x="8092097" y="2022939"/>
            <a:ext cx="3380299" cy="1709004"/>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8F97D2F-95AD-5391-0598-D95A70798B5F}"/>
              </a:ext>
            </a:extLst>
          </p:cNvPr>
          <p:cNvSpPr/>
          <p:nvPr/>
        </p:nvSpPr>
        <p:spPr>
          <a:xfrm rot="17801848">
            <a:off x="8591779" y="1011218"/>
            <a:ext cx="1194954" cy="4503026"/>
          </a:xfrm>
          <a:prstGeom prst="rect">
            <a:avLst/>
          </a:prstGeom>
          <a:gradFill flip="none" rotWithShape="1">
            <a:gsLst>
              <a:gs pos="0">
                <a:srgbClr val="7030A0">
                  <a:alpha val="75097"/>
                </a:srgbClr>
              </a:gs>
              <a:gs pos="59000">
                <a:srgbClr val="EEE5FA">
                  <a:alpha val="15063"/>
                </a:srgb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F3A22B5-2373-5F30-848A-353427B94F98}"/>
                  </a:ext>
                </a:extLst>
              </p:cNvPr>
              <p:cNvSpPr txBox="1"/>
              <p:nvPr/>
            </p:nvSpPr>
            <p:spPr>
              <a:xfrm>
                <a:off x="7522308" y="2932201"/>
                <a:ext cx="2761974" cy="988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400" i="1" dirty="0" smtClean="0">
                              <a:latin typeface="Cambria Math" panose="02040503050406030204" pitchFamily="18" charset="0"/>
                            </a:rPr>
                          </m:ctrlPr>
                        </m:naryPr>
                        <m:sub>
                          <m:r>
                            <m:rPr>
                              <m:brk m:alnAt="7"/>
                            </m:rPr>
                            <a:rPr lang="en-US" sz="2400" i="1" dirty="0">
                              <a:latin typeface="Cambria Math" panose="02040503050406030204" pitchFamily="18" charset="0"/>
                            </a:rPr>
                            <m:t>𝑖</m:t>
                          </m:r>
                        </m:sub>
                        <m:sup/>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𝑖</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𝑖</m:t>
                              </m:r>
                            </m:sub>
                          </m:sSub>
                        </m:e>
                      </m:nary>
                      <m:r>
                        <a:rPr lang="en-US" sz="2400" i="1" dirty="0">
                          <a:latin typeface="Cambria Math" panose="02040503050406030204" pitchFamily="18" charset="0"/>
                        </a:rPr>
                        <m:t>+</m:t>
                      </m:r>
                      <m:r>
                        <m:rPr>
                          <m:sty m:val="p"/>
                        </m:rPr>
                        <a:rPr lang="en-US" sz="2400" dirty="0">
                          <a:latin typeface="Cambria Math" panose="02040503050406030204" pitchFamily="18" charset="0"/>
                        </a:rPr>
                        <m:t>bias</m:t>
                      </m:r>
                      <m:r>
                        <a:rPr lang="en-US" sz="2400" b="0" i="1" dirty="0" smtClean="0">
                          <a:latin typeface="Cambria Math" panose="02040503050406030204" pitchFamily="18" charset="0"/>
                        </a:rPr>
                        <m:t>&lt;</m:t>
                      </m:r>
                      <m:r>
                        <a:rPr lang="en-US" sz="2400" i="1" dirty="0">
                          <a:latin typeface="Cambria Math" panose="02040503050406030204" pitchFamily="18" charset="0"/>
                        </a:rPr>
                        <m:t>0</m:t>
                      </m:r>
                    </m:oMath>
                  </m:oMathPara>
                </a14:m>
                <a:endParaRPr lang="en-US" sz="2400" dirty="0"/>
              </a:p>
            </p:txBody>
          </p:sp>
        </mc:Choice>
        <mc:Fallback xmlns="">
          <p:sp>
            <p:nvSpPr>
              <p:cNvPr id="33" name="TextBox 32">
                <a:extLst>
                  <a:ext uri="{FF2B5EF4-FFF2-40B4-BE49-F238E27FC236}">
                    <a16:creationId xmlns:a16="http://schemas.microsoft.com/office/drawing/2014/main" id="{9F3A22B5-2373-5F30-848A-353427B94F98}"/>
                  </a:ext>
                </a:extLst>
              </p:cNvPr>
              <p:cNvSpPr txBox="1">
                <a:spLocks noRot="1" noChangeAspect="1" noMove="1" noResize="1" noEditPoints="1" noAdjustHandles="1" noChangeArrowheads="1" noChangeShapeType="1" noTextEdit="1"/>
              </p:cNvSpPr>
              <p:nvPr/>
            </p:nvSpPr>
            <p:spPr>
              <a:xfrm>
                <a:off x="7522308" y="2932201"/>
                <a:ext cx="2761974" cy="988540"/>
              </a:xfrm>
              <a:prstGeom prst="rect">
                <a:avLst/>
              </a:prstGeom>
              <a:blipFill>
                <a:blip r:embed="rId3"/>
                <a:stretch>
                  <a:fillRect l="-37156" t="-129114" b="-179747"/>
                </a:stretch>
              </a:blipFill>
            </p:spPr>
            <p:txBody>
              <a:bodyPr/>
              <a:lstStyle/>
              <a:p>
                <a:r>
                  <a:rPr lang="en-US">
                    <a:noFill/>
                  </a:rPr>
                  <a:t> </a:t>
                </a:r>
              </a:p>
            </p:txBody>
          </p:sp>
        </mc:Fallback>
      </mc:AlternateContent>
    </p:spTree>
    <p:extLst>
      <p:ext uri="{BB962C8B-B14F-4D97-AF65-F5344CB8AC3E}">
        <p14:creationId xmlns:p14="http://schemas.microsoft.com/office/powerpoint/2010/main" val="1155823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61068C-5696-417E-841E-EA2193446B49}"/>
              </a:ext>
            </a:extLst>
          </p:cNvPr>
          <p:cNvSpPr/>
          <p:nvPr/>
        </p:nvSpPr>
        <p:spPr>
          <a:xfrm>
            <a:off x="0" y="-168812"/>
            <a:ext cx="12209929" cy="702681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93750D-256D-8259-CC91-7BFFC2BCB979}"/>
              </a:ext>
            </a:extLst>
          </p:cNvPr>
          <p:cNvSpPr>
            <a:spLocks noGrp="1"/>
          </p:cNvSpPr>
          <p:nvPr>
            <p:ph type="title"/>
          </p:nvPr>
        </p:nvSpPr>
        <p:spPr/>
        <p:txBody>
          <a:bodyPr/>
          <a:lstStyle/>
          <a:p>
            <a:r>
              <a:rPr lang="en-US" dirty="0"/>
              <a:t>What logic can be learned by one neuron?</a:t>
            </a:r>
          </a:p>
        </p:txBody>
      </p:sp>
      <p:cxnSp>
        <p:nvCxnSpPr>
          <p:cNvPr id="24" name="Straight Connector 23">
            <a:extLst>
              <a:ext uri="{FF2B5EF4-FFF2-40B4-BE49-F238E27FC236}">
                <a16:creationId xmlns:a16="http://schemas.microsoft.com/office/drawing/2014/main" id="{49BED1B0-9137-76F9-4FC5-39B3BFC4C2F6}"/>
              </a:ext>
            </a:extLst>
          </p:cNvPr>
          <p:cNvCxnSpPr>
            <a:cxnSpLocks/>
          </p:cNvCxnSpPr>
          <p:nvPr/>
        </p:nvCxnSpPr>
        <p:spPr>
          <a:xfrm flipV="1">
            <a:off x="6625347" y="1573907"/>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634532-A5E8-07E4-D412-AD8AA6289DBA}"/>
              </a:ext>
            </a:extLst>
          </p:cNvPr>
          <p:cNvCxnSpPr>
            <a:cxnSpLocks/>
          </p:cNvCxnSpPr>
          <p:nvPr/>
        </p:nvCxnSpPr>
        <p:spPr>
          <a:xfrm flipV="1">
            <a:off x="8159624" y="3067998"/>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AF6726-1739-DD29-6925-9E3BBD4AEA40}"/>
              </a:ext>
            </a:extLst>
          </p:cNvPr>
          <p:cNvCxnSpPr>
            <a:cxnSpLocks/>
          </p:cNvCxnSpPr>
          <p:nvPr/>
        </p:nvCxnSpPr>
        <p:spPr>
          <a:xfrm>
            <a:off x="8124115" y="2082991"/>
            <a:ext cx="3380299" cy="1709004"/>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794F7D-73F4-3F4A-98FA-BA967A6BACD3}"/>
              </a:ext>
            </a:extLst>
          </p:cNvPr>
          <p:cNvCxnSpPr>
            <a:cxnSpLocks/>
          </p:cNvCxnSpPr>
          <p:nvPr/>
        </p:nvCxnSpPr>
        <p:spPr>
          <a:xfrm>
            <a:off x="6625347" y="4066636"/>
            <a:ext cx="3380299" cy="1709004"/>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E94923-A352-21BF-7190-C6B6A2548691}"/>
              </a:ext>
            </a:extLst>
          </p:cNvPr>
          <p:cNvCxnSpPr>
            <a:cxnSpLocks/>
          </p:cNvCxnSpPr>
          <p:nvPr/>
        </p:nvCxnSpPr>
        <p:spPr>
          <a:xfrm>
            <a:off x="6651952" y="3845038"/>
            <a:ext cx="4920718" cy="27726"/>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B34A08E-191A-21E1-5F8C-4169AB1CB6B6}"/>
              </a:ext>
            </a:extLst>
          </p:cNvPr>
          <p:cNvCxnSpPr>
            <a:cxnSpLocks/>
          </p:cNvCxnSpPr>
          <p:nvPr/>
        </p:nvCxnSpPr>
        <p:spPr>
          <a:xfrm>
            <a:off x="8524768" y="1389241"/>
            <a:ext cx="0" cy="5366696"/>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EC18C61-C42B-3358-C508-F0236B936726}"/>
              </a:ext>
            </a:extLst>
          </p:cNvPr>
          <p:cNvCxnSpPr>
            <a:cxnSpLocks/>
          </p:cNvCxnSpPr>
          <p:nvPr/>
        </p:nvCxnSpPr>
        <p:spPr>
          <a:xfrm flipH="1">
            <a:off x="7815542" y="5053879"/>
            <a:ext cx="3757128" cy="2425131"/>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64E5413-BD20-E3E5-7731-A701822AD3A5}"/>
              </a:ext>
            </a:extLst>
          </p:cNvPr>
          <p:cNvSpPr txBox="1"/>
          <p:nvPr/>
        </p:nvSpPr>
        <p:spPr>
          <a:xfrm>
            <a:off x="647906" y="2343846"/>
            <a:ext cx="6599885" cy="1200329"/>
          </a:xfrm>
          <a:prstGeom prst="rect">
            <a:avLst/>
          </a:prstGeom>
          <a:noFill/>
        </p:spPr>
        <p:txBody>
          <a:bodyPr wrap="none" rtlCol="0">
            <a:spAutoFit/>
          </a:bodyPr>
          <a:lstStyle/>
          <a:p>
            <a:pPr algn="ctr"/>
            <a:r>
              <a:rPr lang="en-US" sz="3600" dirty="0"/>
              <a:t>How many ways can a </a:t>
            </a:r>
            <a:r>
              <a:rPr lang="en-US" sz="3600" u="sng" dirty="0"/>
              <a:t>straight line</a:t>
            </a:r>
            <a:br>
              <a:rPr lang="en-US" sz="3600" dirty="0"/>
            </a:br>
            <a:r>
              <a:rPr lang="en-US" sz="3600" dirty="0"/>
              <a:t>partition corners of a square?</a:t>
            </a:r>
          </a:p>
        </p:txBody>
      </p:sp>
      <p:sp>
        <p:nvSpPr>
          <p:cNvPr id="49" name="TextBox 48">
            <a:extLst>
              <a:ext uri="{FF2B5EF4-FFF2-40B4-BE49-F238E27FC236}">
                <a16:creationId xmlns:a16="http://schemas.microsoft.com/office/drawing/2014/main" id="{DCB094F1-F30E-2FDA-D9AD-DA4100489040}"/>
              </a:ext>
            </a:extLst>
          </p:cNvPr>
          <p:cNvSpPr txBox="1"/>
          <p:nvPr/>
        </p:nvSpPr>
        <p:spPr>
          <a:xfrm>
            <a:off x="389311" y="6120437"/>
            <a:ext cx="7650941" cy="646331"/>
          </a:xfrm>
          <a:prstGeom prst="rect">
            <a:avLst/>
          </a:prstGeom>
          <a:noFill/>
        </p:spPr>
        <p:txBody>
          <a:bodyPr wrap="none" rtlCol="0">
            <a:spAutoFit/>
          </a:bodyPr>
          <a:lstStyle/>
          <a:p>
            <a:pPr algn="ctr"/>
            <a:r>
              <a:rPr lang="en-US" sz="3600" dirty="0"/>
              <a:t>How many d-variable truth-tables exist?</a:t>
            </a:r>
          </a:p>
        </p:txBody>
      </p:sp>
      <p:grpSp>
        <p:nvGrpSpPr>
          <p:cNvPr id="13" name="Group 12">
            <a:extLst>
              <a:ext uri="{FF2B5EF4-FFF2-40B4-BE49-F238E27FC236}">
                <a16:creationId xmlns:a16="http://schemas.microsoft.com/office/drawing/2014/main" id="{6DEB0CC3-6133-BC11-FD5B-8B71DED4AFAD}"/>
              </a:ext>
            </a:extLst>
          </p:cNvPr>
          <p:cNvGrpSpPr/>
          <p:nvPr/>
        </p:nvGrpSpPr>
        <p:grpSpPr>
          <a:xfrm>
            <a:off x="7307647" y="2356106"/>
            <a:ext cx="3169787" cy="3191988"/>
            <a:chOff x="8336346" y="2066544"/>
            <a:chExt cx="3169787" cy="3191988"/>
          </a:xfrm>
        </p:grpSpPr>
        <p:sp>
          <p:nvSpPr>
            <p:cNvPr id="14" name="Rectangle 13">
              <a:extLst>
                <a:ext uri="{FF2B5EF4-FFF2-40B4-BE49-F238E27FC236}">
                  <a16:creationId xmlns:a16="http://schemas.microsoft.com/office/drawing/2014/main" id="{E94272A1-805C-9F3B-3112-53F1BC91D21F}"/>
                </a:ext>
              </a:extLst>
            </p:cNvPr>
            <p:cNvSpPr/>
            <p:nvPr/>
          </p:nvSpPr>
          <p:spPr>
            <a:xfrm>
              <a:off x="8595360" y="2347759"/>
              <a:ext cx="2651760" cy="26517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5F9AC34-B423-C12B-95F7-C6E3B376DBFD}"/>
                </a:ext>
              </a:extLst>
            </p:cNvPr>
            <p:cNvSpPr/>
            <p:nvPr/>
          </p:nvSpPr>
          <p:spPr>
            <a:xfrm>
              <a:off x="8339328" y="2066544"/>
              <a:ext cx="518026" cy="518026"/>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16" name="Oval 15">
              <a:extLst>
                <a:ext uri="{FF2B5EF4-FFF2-40B4-BE49-F238E27FC236}">
                  <a16:creationId xmlns:a16="http://schemas.microsoft.com/office/drawing/2014/main" id="{DC7076A9-AF84-DED2-2809-3C8A6252E9B3}"/>
                </a:ext>
              </a:extLst>
            </p:cNvPr>
            <p:cNvSpPr/>
            <p:nvPr/>
          </p:nvSpPr>
          <p:spPr>
            <a:xfrm>
              <a:off x="10961561" y="2084833"/>
              <a:ext cx="518027" cy="518027"/>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17" name="Oval 16">
              <a:extLst>
                <a:ext uri="{FF2B5EF4-FFF2-40B4-BE49-F238E27FC236}">
                  <a16:creationId xmlns:a16="http://schemas.microsoft.com/office/drawing/2014/main" id="{8BD09A33-D442-1DF1-9DBC-DD9B3617BB37}"/>
                </a:ext>
              </a:extLst>
            </p:cNvPr>
            <p:cNvSpPr/>
            <p:nvPr/>
          </p:nvSpPr>
          <p:spPr>
            <a:xfrm>
              <a:off x="8336346" y="4740505"/>
              <a:ext cx="518027" cy="518027"/>
            </a:xfrm>
            <a:prstGeom prst="ellipse">
              <a:avLst/>
            </a:prstGeom>
            <a:solidFill>
              <a:schemeClr val="bg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sp>
          <p:nvSpPr>
            <p:cNvPr id="18" name="Oval 17">
              <a:extLst>
                <a:ext uri="{FF2B5EF4-FFF2-40B4-BE49-F238E27FC236}">
                  <a16:creationId xmlns:a16="http://schemas.microsoft.com/office/drawing/2014/main" id="{5220C327-64E9-DB05-CD7C-378039FC9565}"/>
                </a:ext>
              </a:extLst>
            </p:cNvPr>
            <p:cNvSpPr/>
            <p:nvPr/>
          </p:nvSpPr>
          <p:spPr>
            <a:xfrm>
              <a:off x="10988106" y="4740505"/>
              <a:ext cx="518027" cy="518027"/>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latin typeface="Times" pitchFamily="2" charset="0"/>
                </a:rPr>
                <a:t>+ –</a:t>
              </a:r>
              <a:endParaRPr lang="en-US" dirty="0"/>
            </a:p>
          </p:txBody>
        </p:sp>
      </p:grpSp>
    </p:spTree>
    <p:extLst>
      <p:ext uri="{BB962C8B-B14F-4D97-AF65-F5344CB8AC3E}">
        <p14:creationId xmlns:p14="http://schemas.microsoft.com/office/powerpoint/2010/main" val="14080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Cross 1066">
            <a:extLst>
              <a:ext uri="{FF2B5EF4-FFF2-40B4-BE49-F238E27FC236}">
                <a16:creationId xmlns:a16="http://schemas.microsoft.com/office/drawing/2014/main" id="{E5793F8B-1C3B-FB9A-76D6-95EE36B3707F}"/>
              </a:ext>
            </a:extLst>
          </p:cNvPr>
          <p:cNvSpPr/>
          <p:nvPr/>
        </p:nvSpPr>
        <p:spPr>
          <a:xfrm rot="2705509">
            <a:off x="9797990" y="3670633"/>
            <a:ext cx="304800" cy="304800"/>
          </a:xfrm>
          <a:prstGeom prst="plus">
            <a:avLst>
              <a:gd name="adj" fmla="val 404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2" name="Straight Connector 1041">
            <a:extLst>
              <a:ext uri="{FF2B5EF4-FFF2-40B4-BE49-F238E27FC236}">
                <a16:creationId xmlns:a16="http://schemas.microsoft.com/office/drawing/2014/main" id="{0E6EBF24-7BF5-BF83-9A3B-31BCB9D7810F}"/>
              </a:ext>
            </a:extLst>
          </p:cNvPr>
          <p:cNvCxnSpPr>
            <a:cxnSpLocks/>
          </p:cNvCxnSpPr>
          <p:nvPr/>
        </p:nvCxnSpPr>
        <p:spPr>
          <a:xfrm flipH="1" flipV="1">
            <a:off x="9939012" y="3821963"/>
            <a:ext cx="1399624" cy="470168"/>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91A1EF69-A8D1-69EC-ED46-BC3FC8890437}"/>
              </a:ext>
            </a:extLst>
          </p:cNvPr>
          <p:cNvCxnSpPr>
            <a:cxnSpLocks/>
          </p:cNvCxnSpPr>
          <p:nvPr/>
        </p:nvCxnSpPr>
        <p:spPr>
          <a:xfrm flipH="1" flipV="1">
            <a:off x="9852250" y="2386787"/>
            <a:ext cx="82860" cy="1446412"/>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A077A720-6CF3-21D8-8375-54B22478507B}"/>
              </a:ext>
            </a:extLst>
          </p:cNvPr>
          <p:cNvCxnSpPr>
            <a:cxnSpLocks/>
          </p:cNvCxnSpPr>
          <p:nvPr/>
        </p:nvCxnSpPr>
        <p:spPr>
          <a:xfrm flipH="1">
            <a:off x="8964511" y="3817310"/>
            <a:ext cx="974501" cy="933813"/>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2" descr="combinatorics - Count the number of small cubes that are cut by having a  regular hexagonal cross-section of a large cube. - Mathematics Stack  Exchange">
            <a:extLst>
              <a:ext uri="{FF2B5EF4-FFF2-40B4-BE49-F238E27FC236}">
                <a16:creationId xmlns:a16="http://schemas.microsoft.com/office/drawing/2014/main" id="{56AF3667-22D0-22CE-B8EE-5C9015837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0091" y="2309662"/>
            <a:ext cx="2971800"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93750D-256D-8259-CC91-7BFFC2BCB979}"/>
              </a:ext>
            </a:extLst>
          </p:cNvPr>
          <p:cNvSpPr>
            <a:spLocks noGrp="1"/>
          </p:cNvSpPr>
          <p:nvPr>
            <p:ph type="title"/>
          </p:nvPr>
        </p:nvSpPr>
        <p:spPr/>
        <p:txBody>
          <a:bodyPr/>
          <a:lstStyle/>
          <a:p>
            <a:r>
              <a:rPr lang="en-US" dirty="0"/>
              <a:t>Not all d-variable truth tables are linearly separable</a:t>
            </a:r>
          </a:p>
        </p:txBody>
      </p:sp>
      <p:sp>
        <p:nvSpPr>
          <p:cNvPr id="14" name="TextBox 13">
            <a:extLst>
              <a:ext uri="{FF2B5EF4-FFF2-40B4-BE49-F238E27FC236}">
                <a16:creationId xmlns:a16="http://schemas.microsoft.com/office/drawing/2014/main" id="{413773C8-918E-0C52-0722-0F28927FAD4A}"/>
              </a:ext>
            </a:extLst>
          </p:cNvPr>
          <p:cNvSpPr txBox="1"/>
          <p:nvPr/>
        </p:nvSpPr>
        <p:spPr>
          <a:xfrm>
            <a:off x="9627518" y="2072744"/>
            <a:ext cx="508473" cy="369332"/>
          </a:xfrm>
          <a:prstGeom prst="rect">
            <a:avLst/>
          </a:prstGeom>
          <a:noFill/>
        </p:spPr>
        <p:txBody>
          <a:bodyPr wrap="none" rtlCol="0">
            <a:spAutoFit/>
          </a:bodyPr>
          <a:lstStyle/>
          <a:p>
            <a:r>
              <a:rPr lang="en-US" dirty="0"/>
              <a:t>FFT</a:t>
            </a:r>
          </a:p>
        </p:txBody>
      </p:sp>
      <p:sp>
        <p:nvSpPr>
          <p:cNvPr id="15" name="TextBox 14">
            <a:extLst>
              <a:ext uri="{FF2B5EF4-FFF2-40B4-BE49-F238E27FC236}">
                <a16:creationId xmlns:a16="http://schemas.microsoft.com/office/drawing/2014/main" id="{5A551983-F6A3-6CA2-7654-FAC8C359F031}"/>
              </a:ext>
            </a:extLst>
          </p:cNvPr>
          <p:cNvSpPr txBox="1"/>
          <p:nvPr/>
        </p:nvSpPr>
        <p:spPr>
          <a:xfrm>
            <a:off x="11504215" y="2442076"/>
            <a:ext cx="518027" cy="369332"/>
          </a:xfrm>
          <a:prstGeom prst="rect">
            <a:avLst/>
          </a:prstGeom>
          <a:noFill/>
        </p:spPr>
        <p:txBody>
          <a:bodyPr wrap="none" rtlCol="0">
            <a:spAutoFit/>
          </a:bodyPr>
          <a:lstStyle/>
          <a:p>
            <a:r>
              <a:rPr lang="en-US" dirty="0"/>
              <a:t>FTT</a:t>
            </a:r>
          </a:p>
        </p:txBody>
      </p:sp>
      <p:sp>
        <p:nvSpPr>
          <p:cNvPr id="16" name="TextBox 15">
            <a:extLst>
              <a:ext uri="{FF2B5EF4-FFF2-40B4-BE49-F238E27FC236}">
                <a16:creationId xmlns:a16="http://schemas.microsoft.com/office/drawing/2014/main" id="{E941ACCD-8B4F-6C13-D110-A4665903304E}"/>
              </a:ext>
            </a:extLst>
          </p:cNvPr>
          <p:cNvSpPr txBox="1"/>
          <p:nvPr/>
        </p:nvSpPr>
        <p:spPr>
          <a:xfrm>
            <a:off x="10363392" y="3391311"/>
            <a:ext cx="527580" cy="369332"/>
          </a:xfrm>
          <a:prstGeom prst="rect">
            <a:avLst/>
          </a:prstGeom>
          <a:noFill/>
        </p:spPr>
        <p:txBody>
          <a:bodyPr wrap="none" rtlCol="0">
            <a:spAutoFit/>
          </a:bodyPr>
          <a:lstStyle/>
          <a:p>
            <a:r>
              <a:rPr lang="en-US" dirty="0"/>
              <a:t>TTT</a:t>
            </a:r>
          </a:p>
        </p:txBody>
      </p:sp>
      <p:sp>
        <p:nvSpPr>
          <p:cNvPr id="17" name="TextBox 16">
            <a:extLst>
              <a:ext uri="{FF2B5EF4-FFF2-40B4-BE49-F238E27FC236}">
                <a16:creationId xmlns:a16="http://schemas.microsoft.com/office/drawing/2014/main" id="{B7E1D5EC-8372-0BA0-A9D3-EA4EC8FA5152}"/>
              </a:ext>
            </a:extLst>
          </p:cNvPr>
          <p:cNvSpPr txBox="1"/>
          <p:nvPr/>
        </p:nvSpPr>
        <p:spPr>
          <a:xfrm>
            <a:off x="8122511" y="3015447"/>
            <a:ext cx="514885" cy="369332"/>
          </a:xfrm>
          <a:prstGeom prst="rect">
            <a:avLst/>
          </a:prstGeom>
          <a:noFill/>
        </p:spPr>
        <p:txBody>
          <a:bodyPr wrap="none" rtlCol="0">
            <a:spAutoFit/>
          </a:bodyPr>
          <a:lstStyle/>
          <a:p>
            <a:r>
              <a:rPr lang="en-US" dirty="0"/>
              <a:t>TFT</a:t>
            </a:r>
          </a:p>
        </p:txBody>
      </p:sp>
      <p:sp>
        <p:nvSpPr>
          <p:cNvPr id="18" name="TextBox 17">
            <a:extLst>
              <a:ext uri="{FF2B5EF4-FFF2-40B4-BE49-F238E27FC236}">
                <a16:creationId xmlns:a16="http://schemas.microsoft.com/office/drawing/2014/main" id="{6D88734F-C5F3-7CC5-74BA-C81A279A4438}"/>
              </a:ext>
            </a:extLst>
          </p:cNvPr>
          <p:cNvSpPr txBox="1"/>
          <p:nvPr/>
        </p:nvSpPr>
        <p:spPr>
          <a:xfrm>
            <a:off x="8505322" y="4696201"/>
            <a:ext cx="508473" cy="369332"/>
          </a:xfrm>
          <a:prstGeom prst="rect">
            <a:avLst/>
          </a:prstGeom>
          <a:noFill/>
        </p:spPr>
        <p:txBody>
          <a:bodyPr wrap="none" rtlCol="0">
            <a:spAutoFit/>
          </a:bodyPr>
          <a:lstStyle/>
          <a:p>
            <a:r>
              <a:rPr lang="en-US" dirty="0"/>
              <a:t>TFF</a:t>
            </a:r>
          </a:p>
        </p:txBody>
      </p:sp>
      <p:sp>
        <p:nvSpPr>
          <p:cNvPr id="20" name="TextBox 19">
            <a:extLst>
              <a:ext uri="{FF2B5EF4-FFF2-40B4-BE49-F238E27FC236}">
                <a16:creationId xmlns:a16="http://schemas.microsoft.com/office/drawing/2014/main" id="{EF5CF226-3D74-5E86-2870-BB52BDC84791}"/>
              </a:ext>
            </a:extLst>
          </p:cNvPr>
          <p:cNvSpPr txBox="1"/>
          <p:nvPr/>
        </p:nvSpPr>
        <p:spPr>
          <a:xfrm>
            <a:off x="11375572" y="4169344"/>
            <a:ext cx="508473" cy="369332"/>
          </a:xfrm>
          <a:prstGeom prst="rect">
            <a:avLst/>
          </a:prstGeom>
          <a:noFill/>
        </p:spPr>
        <p:txBody>
          <a:bodyPr wrap="none" rtlCol="0">
            <a:spAutoFit/>
          </a:bodyPr>
          <a:lstStyle/>
          <a:p>
            <a:r>
              <a:rPr lang="en-US" dirty="0"/>
              <a:t>FTF</a:t>
            </a:r>
          </a:p>
        </p:txBody>
      </p:sp>
      <p:sp>
        <p:nvSpPr>
          <p:cNvPr id="31" name="Cross 30">
            <a:extLst>
              <a:ext uri="{FF2B5EF4-FFF2-40B4-BE49-F238E27FC236}">
                <a16:creationId xmlns:a16="http://schemas.microsoft.com/office/drawing/2014/main" id="{6201A6E5-6872-5C02-9D2C-DDEE7AC65F19}"/>
              </a:ext>
            </a:extLst>
          </p:cNvPr>
          <p:cNvSpPr/>
          <p:nvPr/>
        </p:nvSpPr>
        <p:spPr>
          <a:xfrm rot="2705509">
            <a:off x="9709228" y="2278365"/>
            <a:ext cx="304800" cy="304800"/>
          </a:xfrm>
          <a:prstGeom prst="plus">
            <a:avLst>
              <a:gd name="adj" fmla="val 404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ross 31">
            <a:extLst>
              <a:ext uri="{FF2B5EF4-FFF2-40B4-BE49-F238E27FC236}">
                <a16:creationId xmlns:a16="http://schemas.microsoft.com/office/drawing/2014/main" id="{F73D9FDF-D9D2-AD93-392B-8B0E471740FF}"/>
              </a:ext>
            </a:extLst>
          </p:cNvPr>
          <p:cNvSpPr/>
          <p:nvPr/>
        </p:nvSpPr>
        <p:spPr>
          <a:xfrm rot="2705509">
            <a:off x="11223173" y="4153026"/>
            <a:ext cx="304800" cy="304800"/>
          </a:xfrm>
          <a:prstGeom prst="plus">
            <a:avLst>
              <a:gd name="adj" fmla="val 404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83499412-DF1F-544E-5AC3-0B3BFE9401FD}"/>
              </a:ext>
            </a:extLst>
          </p:cNvPr>
          <p:cNvSpPr/>
          <p:nvPr/>
        </p:nvSpPr>
        <p:spPr>
          <a:xfrm rot="2705509">
            <a:off x="8812111" y="4598723"/>
            <a:ext cx="304800" cy="304800"/>
          </a:xfrm>
          <a:prstGeom prst="plus">
            <a:avLst>
              <a:gd name="adj" fmla="val 404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2201801-8AB0-8E68-4E8E-96EAEF2B1043}"/>
              </a:ext>
            </a:extLst>
          </p:cNvPr>
          <p:cNvSpPr/>
          <p:nvPr/>
        </p:nvSpPr>
        <p:spPr>
          <a:xfrm>
            <a:off x="8598176" y="3075129"/>
            <a:ext cx="239395" cy="23939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7B6DEF7-6E7F-2D02-6133-B25FA7BBDAB2}"/>
              </a:ext>
            </a:extLst>
          </p:cNvPr>
          <p:cNvSpPr/>
          <p:nvPr/>
        </p:nvSpPr>
        <p:spPr>
          <a:xfrm>
            <a:off x="11402956" y="2679486"/>
            <a:ext cx="239395" cy="23939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88E718A-1454-1821-F67E-B878BC936D69}"/>
              </a:ext>
            </a:extLst>
          </p:cNvPr>
          <p:cNvSpPr/>
          <p:nvPr/>
        </p:nvSpPr>
        <p:spPr>
          <a:xfrm>
            <a:off x="10507484" y="5296067"/>
            <a:ext cx="239395" cy="23939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69E9C47-F525-FE8C-EB55-F71B6F76D417}"/>
              </a:ext>
            </a:extLst>
          </p:cNvPr>
          <p:cNvSpPr/>
          <p:nvPr/>
        </p:nvSpPr>
        <p:spPr>
          <a:xfrm>
            <a:off x="8122511" y="3837888"/>
            <a:ext cx="2504670" cy="2092983"/>
          </a:xfrm>
          <a:custGeom>
            <a:avLst/>
            <a:gdLst>
              <a:gd name="connsiteX0" fmla="*/ 0 w 2791326"/>
              <a:gd name="connsiteY0" fmla="*/ 1443790 h 2092983"/>
              <a:gd name="connsiteX1" fmla="*/ 1475873 w 2791326"/>
              <a:gd name="connsiteY1" fmla="*/ 2021306 h 2092983"/>
              <a:gd name="connsiteX2" fmla="*/ 2791326 w 2791326"/>
              <a:gd name="connsiteY2" fmla="*/ 0 h 2092983"/>
            </a:gdLst>
            <a:ahLst/>
            <a:cxnLst>
              <a:cxn ang="0">
                <a:pos x="connsiteX0" y="connsiteY0"/>
              </a:cxn>
              <a:cxn ang="0">
                <a:pos x="connsiteX1" y="connsiteY1"/>
              </a:cxn>
              <a:cxn ang="0">
                <a:pos x="connsiteX2" y="connsiteY2"/>
              </a:cxn>
            </a:cxnLst>
            <a:rect l="l" t="t" r="r" b="b"/>
            <a:pathLst>
              <a:path w="2791326" h="2092983">
                <a:moveTo>
                  <a:pt x="0" y="1443790"/>
                </a:moveTo>
                <a:cubicBezTo>
                  <a:pt x="505326" y="1852864"/>
                  <a:pt x="1010652" y="2261938"/>
                  <a:pt x="1475873" y="2021306"/>
                </a:cubicBezTo>
                <a:cubicBezTo>
                  <a:pt x="1941094" y="1780674"/>
                  <a:pt x="2366210" y="890337"/>
                  <a:pt x="2791326" y="0"/>
                </a:cubicBezTo>
              </a:path>
            </a:pathLst>
          </a:custGeom>
          <a:noFill/>
          <a:ln w="2540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455B6A95-A354-B05F-93B6-A4D143315DFE}"/>
              </a:ext>
            </a:extLst>
          </p:cNvPr>
          <p:cNvCxnSpPr>
            <a:cxnSpLocks/>
          </p:cNvCxnSpPr>
          <p:nvPr/>
        </p:nvCxnSpPr>
        <p:spPr>
          <a:xfrm>
            <a:off x="8748985" y="3194826"/>
            <a:ext cx="1956492" cy="6133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FF4673-B1E3-F3ED-9F3E-029F9EC8FEDD}"/>
              </a:ext>
            </a:extLst>
          </p:cNvPr>
          <p:cNvCxnSpPr>
            <a:cxnSpLocks/>
          </p:cNvCxnSpPr>
          <p:nvPr/>
        </p:nvCxnSpPr>
        <p:spPr>
          <a:xfrm flipV="1">
            <a:off x="8736290" y="2396195"/>
            <a:ext cx="1125338" cy="7986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1F38A63-8BC4-15F6-BCE1-ADDE97647349}"/>
              </a:ext>
            </a:extLst>
          </p:cNvPr>
          <p:cNvCxnSpPr>
            <a:cxnSpLocks/>
          </p:cNvCxnSpPr>
          <p:nvPr/>
        </p:nvCxnSpPr>
        <p:spPr>
          <a:xfrm flipH="1" flipV="1">
            <a:off x="9851923" y="2389239"/>
            <a:ext cx="1699076" cy="390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6374202F-F1AD-C1A0-3442-CCE7CD77E062}"/>
              </a:ext>
            </a:extLst>
          </p:cNvPr>
          <p:cNvCxnSpPr>
            <a:cxnSpLocks/>
          </p:cNvCxnSpPr>
          <p:nvPr/>
        </p:nvCxnSpPr>
        <p:spPr>
          <a:xfrm flipH="1">
            <a:off x="10705477" y="2772829"/>
            <a:ext cx="839378" cy="10353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1E1D0F75-2D1A-EB51-C2BD-F731A5960930}"/>
              </a:ext>
            </a:extLst>
          </p:cNvPr>
          <p:cNvCxnSpPr>
            <a:cxnSpLocks/>
          </p:cNvCxnSpPr>
          <p:nvPr/>
        </p:nvCxnSpPr>
        <p:spPr>
          <a:xfrm flipV="1">
            <a:off x="10623929" y="3816302"/>
            <a:ext cx="94243" cy="16415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9748B1BC-3D46-53A5-0F66-6812487BABA1}"/>
              </a:ext>
            </a:extLst>
          </p:cNvPr>
          <p:cNvCxnSpPr>
            <a:cxnSpLocks/>
          </p:cNvCxnSpPr>
          <p:nvPr/>
        </p:nvCxnSpPr>
        <p:spPr>
          <a:xfrm flipV="1">
            <a:off x="10628956" y="4284007"/>
            <a:ext cx="715824" cy="11738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30C68493-E089-0CCF-3EDB-8096CC9D917A}"/>
              </a:ext>
            </a:extLst>
          </p:cNvPr>
          <p:cNvCxnSpPr>
            <a:cxnSpLocks/>
          </p:cNvCxnSpPr>
          <p:nvPr/>
        </p:nvCxnSpPr>
        <p:spPr>
          <a:xfrm flipV="1">
            <a:off x="11344780" y="2772829"/>
            <a:ext cx="200075" cy="15111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8A788996-AA98-3B2E-753E-A7B547F31EA1}"/>
              </a:ext>
            </a:extLst>
          </p:cNvPr>
          <p:cNvCxnSpPr>
            <a:cxnSpLocks/>
          </p:cNvCxnSpPr>
          <p:nvPr/>
        </p:nvCxnSpPr>
        <p:spPr>
          <a:xfrm flipH="1" flipV="1">
            <a:off x="8964511" y="4754175"/>
            <a:ext cx="1662670" cy="7023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7E7E897-D70F-C786-959E-B14B9051F519}"/>
              </a:ext>
            </a:extLst>
          </p:cNvPr>
          <p:cNvCxnSpPr>
            <a:cxnSpLocks/>
          </p:cNvCxnSpPr>
          <p:nvPr/>
        </p:nvCxnSpPr>
        <p:spPr>
          <a:xfrm flipH="1" flipV="1">
            <a:off x="8729358" y="3194826"/>
            <a:ext cx="235153" cy="15562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5A7D0C1-668C-2C23-4D02-F2D9AC44587E}"/>
              </a:ext>
            </a:extLst>
          </p:cNvPr>
          <p:cNvSpPr txBox="1"/>
          <p:nvPr/>
        </p:nvSpPr>
        <p:spPr>
          <a:xfrm>
            <a:off x="9408367" y="3692951"/>
            <a:ext cx="502061" cy="369332"/>
          </a:xfrm>
          <a:prstGeom prst="rect">
            <a:avLst/>
          </a:prstGeom>
          <a:noFill/>
        </p:spPr>
        <p:txBody>
          <a:bodyPr wrap="none" rtlCol="0">
            <a:spAutoFit/>
          </a:bodyPr>
          <a:lstStyle/>
          <a:p>
            <a:r>
              <a:rPr lang="en-US" dirty="0"/>
              <a:t>FFF</a:t>
            </a:r>
          </a:p>
        </p:txBody>
      </p:sp>
      <p:sp>
        <p:nvSpPr>
          <p:cNvPr id="1061" name="TextBox 1060">
            <a:extLst>
              <a:ext uri="{FF2B5EF4-FFF2-40B4-BE49-F238E27FC236}">
                <a16:creationId xmlns:a16="http://schemas.microsoft.com/office/drawing/2014/main" id="{388DF9DE-D96F-8C13-F1EF-12089917A86F}"/>
              </a:ext>
            </a:extLst>
          </p:cNvPr>
          <p:cNvSpPr txBox="1"/>
          <p:nvPr/>
        </p:nvSpPr>
        <p:spPr>
          <a:xfrm>
            <a:off x="93661" y="4751123"/>
            <a:ext cx="8428974" cy="2031325"/>
          </a:xfrm>
          <a:prstGeom prst="rect">
            <a:avLst/>
          </a:prstGeom>
          <a:noFill/>
        </p:spPr>
        <p:txBody>
          <a:bodyPr wrap="none" rtlCol="0">
            <a:spAutoFit/>
          </a:bodyPr>
          <a:lstStyle/>
          <a:p>
            <a:pPr algn="ctr"/>
            <a:r>
              <a:rPr lang="en-US" sz="2800" dirty="0"/>
              <a:t>In a linear model, some corners determine other corners</a:t>
            </a:r>
          </a:p>
          <a:p>
            <a:pPr algn="ctr"/>
            <a:endParaRPr lang="en-US" sz="1400" dirty="0"/>
          </a:p>
          <a:p>
            <a:pPr algn="ctr"/>
            <a:r>
              <a:rPr lang="en-US" sz="2800" dirty="0"/>
              <a:t>In d=2, 88% of predicates are linearly separable.</a:t>
            </a:r>
            <a:br>
              <a:rPr lang="en-US" sz="2800" dirty="0"/>
            </a:br>
            <a:r>
              <a:rPr lang="en-US" sz="2800" dirty="0"/>
              <a:t>In d=3, 41% of predicates are linearly separable.</a:t>
            </a:r>
            <a:br>
              <a:rPr lang="en-US" sz="2800" dirty="0"/>
            </a:br>
            <a:r>
              <a:rPr lang="en-US" sz="2800" dirty="0"/>
              <a:t>In d=4 it is only 2.9%.</a:t>
            </a:r>
          </a:p>
        </p:txBody>
      </p:sp>
      <p:sp>
        <p:nvSpPr>
          <p:cNvPr id="19" name="TextBox 18">
            <a:extLst>
              <a:ext uri="{FF2B5EF4-FFF2-40B4-BE49-F238E27FC236}">
                <a16:creationId xmlns:a16="http://schemas.microsoft.com/office/drawing/2014/main" id="{4C5A1FC5-4699-3757-CC97-3BF254B8CE11}"/>
              </a:ext>
            </a:extLst>
          </p:cNvPr>
          <p:cNvSpPr txBox="1"/>
          <p:nvPr/>
        </p:nvSpPr>
        <p:spPr>
          <a:xfrm>
            <a:off x="10382499" y="5519172"/>
            <a:ext cx="518027" cy="369332"/>
          </a:xfrm>
          <a:prstGeom prst="rect">
            <a:avLst/>
          </a:prstGeom>
          <a:noFill/>
        </p:spPr>
        <p:txBody>
          <a:bodyPr wrap="none" rtlCol="0">
            <a:spAutoFit/>
          </a:bodyPr>
          <a:lstStyle/>
          <a:p>
            <a:r>
              <a:rPr lang="en-US" dirty="0"/>
              <a:t>TTF</a:t>
            </a:r>
          </a:p>
        </p:txBody>
      </p:sp>
      <p:grpSp>
        <p:nvGrpSpPr>
          <p:cNvPr id="1064" name="Group 1063">
            <a:extLst>
              <a:ext uri="{FF2B5EF4-FFF2-40B4-BE49-F238E27FC236}">
                <a16:creationId xmlns:a16="http://schemas.microsoft.com/office/drawing/2014/main" id="{3F6221E9-C505-6DF2-E4E0-B84F0CCB93A7}"/>
              </a:ext>
            </a:extLst>
          </p:cNvPr>
          <p:cNvGrpSpPr/>
          <p:nvPr/>
        </p:nvGrpSpPr>
        <p:grpSpPr>
          <a:xfrm>
            <a:off x="1288350" y="900532"/>
            <a:ext cx="5882765" cy="3633588"/>
            <a:chOff x="689510" y="993282"/>
            <a:chExt cx="5882765" cy="3633588"/>
          </a:xfrm>
        </p:grpSpPr>
        <p:pic>
          <p:nvPicPr>
            <p:cNvPr id="1062" name="Picture 8">
              <a:extLst>
                <a:ext uri="{FF2B5EF4-FFF2-40B4-BE49-F238E27FC236}">
                  <a16:creationId xmlns:a16="http://schemas.microsoft.com/office/drawing/2014/main" id="{F53D80FC-410B-3F2E-C36D-1E362FEABFCA}"/>
                </a:ext>
              </a:extLst>
            </p:cNvPr>
            <p:cNvPicPr>
              <a:picLocks noChangeAspect="1" noChangeArrowheads="1"/>
            </p:cNvPicPr>
            <p:nvPr/>
          </p:nvPicPr>
          <p:blipFill>
            <a:blip r:embed="rId3"/>
            <a:srcRect/>
            <a:stretch/>
          </p:blipFill>
          <p:spPr bwMode="auto">
            <a:xfrm>
              <a:off x="1022103" y="1404023"/>
              <a:ext cx="5002977" cy="3222847"/>
            </a:xfrm>
            <a:prstGeom prst="rect">
              <a:avLst/>
            </a:prstGeom>
            <a:noFill/>
            <a:extLst>
              <a:ext uri="{909E8E84-426E-40DD-AFC4-6F175D3DCCD1}">
                <a14:hiddenFill xmlns:a14="http://schemas.microsoft.com/office/drawing/2010/main">
                  <a:solidFill>
                    <a:srgbClr val="FFFFFF"/>
                  </a:solidFill>
                </a14:hiddenFill>
              </a:ext>
            </a:extLst>
          </p:spPr>
        </p:pic>
        <p:sp>
          <p:nvSpPr>
            <p:cNvPr id="1063" name="TextBox 1062">
              <a:extLst>
                <a:ext uri="{FF2B5EF4-FFF2-40B4-BE49-F238E27FC236}">
                  <a16:creationId xmlns:a16="http://schemas.microsoft.com/office/drawing/2014/main" id="{CD71B182-61E3-E5C3-A23B-E357F86197AC}"/>
                </a:ext>
              </a:extLst>
            </p:cNvPr>
            <p:cNvSpPr txBox="1"/>
            <p:nvPr/>
          </p:nvSpPr>
          <p:spPr>
            <a:xfrm>
              <a:off x="689510" y="993282"/>
              <a:ext cx="5882765" cy="523220"/>
            </a:xfrm>
            <a:prstGeom prst="rect">
              <a:avLst/>
            </a:prstGeom>
            <a:noFill/>
          </p:spPr>
          <p:txBody>
            <a:bodyPr wrap="none" rtlCol="0">
              <a:spAutoFit/>
            </a:bodyPr>
            <a:lstStyle/>
            <a:p>
              <a:pPr algn="ctr"/>
              <a:r>
                <a:rPr lang="en-US" sz="2800" dirty="0"/>
                <a:t>Portion of linearly separable predicates</a:t>
              </a:r>
            </a:p>
          </p:txBody>
        </p:sp>
      </p:grpSp>
      <p:sp>
        <p:nvSpPr>
          <p:cNvPr id="1065" name="TextBox 1064">
            <a:extLst>
              <a:ext uri="{FF2B5EF4-FFF2-40B4-BE49-F238E27FC236}">
                <a16:creationId xmlns:a16="http://schemas.microsoft.com/office/drawing/2014/main" id="{E854122A-D7F9-16C3-68C1-E4FDD0A6F26D}"/>
              </a:ext>
            </a:extLst>
          </p:cNvPr>
          <p:cNvSpPr txBox="1"/>
          <p:nvPr/>
        </p:nvSpPr>
        <p:spPr>
          <a:xfrm>
            <a:off x="7277075" y="6420640"/>
            <a:ext cx="4955459" cy="461665"/>
          </a:xfrm>
          <a:prstGeom prst="rect">
            <a:avLst/>
          </a:prstGeom>
          <a:noFill/>
        </p:spPr>
        <p:txBody>
          <a:bodyPr wrap="none" rtlCol="0">
            <a:spAutoFit/>
          </a:bodyPr>
          <a:lstStyle/>
          <a:p>
            <a:pPr algn="r"/>
            <a:r>
              <a:rPr lang="en-US" sz="2400" dirty="0"/>
              <a:t>[counting for d&gt;10 remains unsolved!]</a:t>
            </a:r>
          </a:p>
        </p:txBody>
      </p:sp>
    </p:spTree>
    <p:extLst>
      <p:ext uri="{BB962C8B-B14F-4D97-AF65-F5344CB8AC3E}">
        <p14:creationId xmlns:p14="http://schemas.microsoft.com/office/powerpoint/2010/main" val="24512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ntr" presetSubtype="0" fill="hold" grpId="1" nodeType="withEffect">
                                  <p:stCondLst>
                                    <p:cond delay="0"/>
                                  </p:stCondLst>
                                  <p:childTnLst>
                                    <p:set>
                                      <p:cBhvr>
                                        <p:cTn id="42" dur="1" fill="hold">
                                          <p:stCondLst>
                                            <p:cond delay="0"/>
                                          </p:stCondLst>
                                        </p:cTn>
                                        <p:tgtEl>
                                          <p:spTgt spid="10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animBg="1"/>
      <p:bldP spid="31" grpId="0" animBg="1"/>
      <p:bldP spid="32" grpId="0" animBg="1"/>
      <p:bldP spid="33" grpId="0" animBg="1"/>
      <p:bldP spid="34" grpId="0" animBg="1"/>
      <p:bldP spid="35" grpId="0" animBg="1"/>
      <p:bldP spid="36" grpId="0" animBg="1"/>
      <p:bldP spid="52" grpId="0" animBg="1"/>
      <p:bldP spid="21" grpId="0"/>
      <p:bldP spid="1061" grpId="1"/>
      <p:bldP spid="106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BDC2-3324-EF36-8061-3C915C749AA8}"/>
              </a:ext>
            </a:extLst>
          </p:cNvPr>
          <p:cNvSpPr>
            <a:spLocks noGrp="1"/>
          </p:cNvSpPr>
          <p:nvPr>
            <p:ph type="title"/>
          </p:nvPr>
        </p:nvSpPr>
        <p:spPr/>
        <p:txBody>
          <a:bodyPr>
            <a:normAutofit/>
          </a:bodyPr>
          <a:lstStyle/>
          <a:p>
            <a:r>
              <a:rPr lang="en-US" b="1" dirty="0">
                <a:latin typeface="+mn-lt"/>
              </a:rPr>
              <a:t>Networks</a:t>
            </a:r>
            <a:r>
              <a:rPr lang="en-US" dirty="0"/>
              <a:t> of neurons give us all predicates</a:t>
            </a:r>
          </a:p>
        </p:txBody>
      </p:sp>
      <p:sp>
        <p:nvSpPr>
          <p:cNvPr id="3" name="Content Placeholder 2">
            <a:extLst>
              <a:ext uri="{FF2B5EF4-FFF2-40B4-BE49-F238E27FC236}">
                <a16:creationId xmlns:a16="http://schemas.microsoft.com/office/drawing/2014/main" id="{DC091325-7FF6-D95D-CC5E-377E25628851}"/>
              </a:ext>
            </a:extLst>
          </p:cNvPr>
          <p:cNvSpPr>
            <a:spLocks noGrp="1"/>
          </p:cNvSpPr>
          <p:nvPr>
            <p:ph idx="1"/>
          </p:nvPr>
        </p:nvSpPr>
        <p:spPr>
          <a:xfrm>
            <a:off x="718484" y="4326537"/>
            <a:ext cx="10515600" cy="2151033"/>
          </a:xfrm>
        </p:spPr>
        <p:txBody>
          <a:bodyPr/>
          <a:lstStyle/>
          <a:p>
            <a:pPr marL="0" indent="0">
              <a:buNone/>
            </a:pPr>
            <a:r>
              <a:rPr lang="en-US" dirty="0"/>
              <a:t>Puzzle for the whiteboard:</a:t>
            </a:r>
          </a:p>
          <a:p>
            <a:pPr marL="0" indent="0" algn="r">
              <a:buNone/>
            </a:pPr>
            <a:r>
              <a:rPr lang="en-US" dirty="0"/>
              <a:t>	</a:t>
            </a:r>
            <a:r>
              <a:rPr lang="en-US" u="sng" dirty="0"/>
              <a:t>How many layers</a:t>
            </a:r>
            <a:r>
              <a:rPr lang="en-US" dirty="0"/>
              <a:t> is enough to give all predicates on d inputs?</a:t>
            </a:r>
          </a:p>
          <a:p>
            <a:pPr marL="0" indent="0" algn="r">
              <a:buNone/>
            </a:pPr>
            <a:endParaRPr lang="en-US" dirty="0"/>
          </a:p>
          <a:p>
            <a:pPr marL="0" indent="0" algn="r">
              <a:buNone/>
            </a:pPr>
            <a:r>
              <a:rPr lang="en-US" dirty="0"/>
              <a:t>							And how can you do it?</a:t>
            </a:r>
          </a:p>
        </p:txBody>
      </p:sp>
      <p:grpSp>
        <p:nvGrpSpPr>
          <p:cNvPr id="46" name="Group 45">
            <a:extLst>
              <a:ext uri="{FF2B5EF4-FFF2-40B4-BE49-F238E27FC236}">
                <a16:creationId xmlns:a16="http://schemas.microsoft.com/office/drawing/2014/main" id="{35CF3CCB-998A-64FC-B1B3-2F758354AFB8}"/>
              </a:ext>
            </a:extLst>
          </p:cNvPr>
          <p:cNvGrpSpPr/>
          <p:nvPr/>
        </p:nvGrpSpPr>
        <p:grpSpPr>
          <a:xfrm rot="16200000">
            <a:off x="3422423" y="1394885"/>
            <a:ext cx="1836759" cy="2345603"/>
            <a:chOff x="-11810" y="1231704"/>
            <a:chExt cx="1134362" cy="1448618"/>
          </a:xfrm>
        </p:grpSpPr>
        <p:sp>
          <p:nvSpPr>
            <p:cNvPr id="47" name="Oval 46">
              <a:extLst>
                <a:ext uri="{FF2B5EF4-FFF2-40B4-BE49-F238E27FC236}">
                  <a16:creationId xmlns:a16="http://schemas.microsoft.com/office/drawing/2014/main" id="{635C8F3E-0467-6DD2-8CB4-E75F3D7BB72F}"/>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48" name="Straight Arrow Connector 47">
              <a:extLst>
                <a:ext uri="{FF2B5EF4-FFF2-40B4-BE49-F238E27FC236}">
                  <a16:creationId xmlns:a16="http://schemas.microsoft.com/office/drawing/2014/main" id="{42129EAA-36CE-281B-50C5-13A7FC91DC26}"/>
                </a:ext>
              </a:extLst>
            </p:cNvPr>
            <p:cNvCxnSpPr>
              <a:cxnSpLocks/>
              <a:endCxn id="47" idx="1"/>
            </p:cNvCxnSpPr>
            <p:nvPr/>
          </p:nvCxnSpPr>
          <p:spPr>
            <a:xfrm flipH="1">
              <a:off x="637757" y="1256691"/>
              <a:ext cx="484795" cy="658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139CDEC-F147-DC22-2E8E-24528E84A077}"/>
                </a:ext>
              </a:extLst>
            </p:cNvPr>
            <p:cNvCxnSpPr>
              <a:cxnSpLocks/>
              <a:endCxn id="47" idx="3"/>
            </p:cNvCxnSpPr>
            <p:nvPr/>
          </p:nvCxnSpPr>
          <p:spPr>
            <a:xfrm rot="5400000" flipV="1">
              <a:off x="-93939" y="1319055"/>
              <a:ext cx="678694" cy="514436"/>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A7BA1A3-DCA0-2D1D-93B3-77B6F3C0DCB5}"/>
                </a:ext>
              </a:extLst>
            </p:cNvPr>
            <p:cNvCxnSpPr>
              <a:cxnSpLocks/>
              <a:stCxn id="47" idx="6"/>
            </p:cNvCxnSpPr>
            <p:nvPr/>
          </p:nvCxnSpPr>
          <p:spPr>
            <a:xfrm>
              <a:off x="570192" y="2078738"/>
              <a:ext cx="18278" cy="6015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6E8E36DC-892E-0C9A-D88E-FB5E62F66FC2}"/>
                </a:ext>
              </a:extLst>
            </p:cNvPr>
            <p:cNvGrpSpPr/>
            <p:nvPr/>
          </p:nvGrpSpPr>
          <p:grpSpPr>
            <a:xfrm rot="5400000">
              <a:off x="511427" y="2127098"/>
              <a:ext cx="116975" cy="116975"/>
              <a:chOff x="6839166" y="4810672"/>
              <a:chExt cx="1006803" cy="1006803"/>
            </a:xfrm>
          </p:grpSpPr>
          <p:sp>
            <p:nvSpPr>
              <p:cNvPr id="53" name="Rectangle 52">
                <a:extLst>
                  <a:ext uri="{FF2B5EF4-FFF2-40B4-BE49-F238E27FC236}">
                    <a16:creationId xmlns:a16="http://schemas.microsoft.com/office/drawing/2014/main" id="{35C4F3C6-E4D9-6AAC-1B4E-FC65A3CCF401}"/>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Elbow Connector 53">
                <a:extLst>
                  <a:ext uri="{FF2B5EF4-FFF2-40B4-BE49-F238E27FC236}">
                    <a16:creationId xmlns:a16="http://schemas.microsoft.com/office/drawing/2014/main" id="{68D215EA-0518-C2E9-6669-A86E494C07D3}"/>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8448F4D4-8C16-BBF9-F647-E9E08BC37754}"/>
                </a:ext>
              </a:extLst>
            </p:cNvPr>
            <p:cNvCxnSpPr>
              <a:cxnSpLocks/>
              <a:endCxn id="47" idx="2"/>
            </p:cNvCxnSpPr>
            <p:nvPr/>
          </p:nvCxnSpPr>
          <p:spPr>
            <a:xfrm>
              <a:off x="569835" y="1231704"/>
              <a:ext cx="357" cy="655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BA58D060-0B3D-9068-5681-DC4DD0C9266C}"/>
              </a:ext>
            </a:extLst>
          </p:cNvPr>
          <p:cNvGrpSpPr/>
          <p:nvPr/>
        </p:nvGrpSpPr>
        <p:grpSpPr>
          <a:xfrm>
            <a:off x="3170425" y="1472514"/>
            <a:ext cx="2399660" cy="2646600"/>
            <a:chOff x="3170425" y="1472514"/>
            <a:chExt cx="2399660" cy="2646600"/>
          </a:xfrm>
        </p:grpSpPr>
        <p:grpSp>
          <p:nvGrpSpPr>
            <p:cNvPr id="55" name="Group 54">
              <a:extLst>
                <a:ext uri="{FF2B5EF4-FFF2-40B4-BE49-F238E27FC236}">
                  <a16:creationId xmlns:a16="http://schemas.microsoft.com/office/drawing/2014/main" id="{65D9A74A-93A8-2091-80B4-C1E754A8BA7F}"/>
                </a:ext>
              </a:extLst>
            </p:cNvPr>
            <p:cNvGrpSpPr/>
            <p:nvPr/>
          </p:nvGrpSpPr>
          <p:grpSpPr>
            <a:xfrm rot="16200000">
              <a:off x="3803012" y="1910528"/>
              <a:ext cx="1080430" cy="2345603"/>
              <a:chOff x="474640" y="1231704"/>
              <a:chExt cx="667261" cy="1448618"/>
            </a:xfrm>
          </p:grpSpPr>
          <p:sp>
            <p:nvSpPr>
              <p:cNvPr id="56" name="Oval 55">
                <a:extLst>
                  <a:ext uri="{FF2B5EF4-FFF2-40B4-BE49-F238E27FC236}">
                    <a16:creationId xmlns:a16="http://schemas.microsoft.com/office/drawing/2014/main" id="{2F607231-D521-EB98-8960-E621C6A2F2A1}"/>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57" name="Straight Arrow Connector 56">
                <a:extLst>
                  <a:ext uri="{FF2B5EF4-FFF2-40B4-BE49-F238E27FC236}">
                    <a16:creationId xmlns:a16="http://schemas.microsoft.com/office/drawing/2014/main" id="{B9841472-0C7C-1814-4D9D-8EB1EFEC451B}"/>
                  </a:ext>
                </a:extLst>
              </p:cNvPr>
              <p:cNvCxnSpPr>
                <a:cxnSpLocks/>
                <a:endCxn id="56" idx="1"/>
              </p:cNvCxnSpPr>
              <p:nvPr/>
            </p:nvCxnSpPr>
            <p:spPr>
              <a:xfrm rot="5400000">
                <a:off x="555093" y="1328812"/>
                <a:ext cx="669472" cy="504145"/>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19A3D1C-9A37-EA62-7A85-6CFE669BD30F}"/>
                  </a:ext>
                </a:extLst>
              </p:cNvPr>
              <p:cNvCxnSpPr>
                <a:cxnSpLocks/>
                <a:stCxn id="56" idx="6"/>
              </p:cNvCxnSpPr>
              <p:nvPr/>
            </p:nvCxnSpPr>
            <p:spPr>
              <a:xfrm>
                <a:off x="570192" y="2078738"/>
                <a:ext cx="18278" cy="6015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DA00C67D-3FA6-F1E7-657F-91ACDBCFA509}"/>
                  </a:ext>
                </a:extLst>
              </p:cNvPr>
              <p:cNvGrpSpPr/>
              <p:nvPr/>
            </p:nvGrpSpPr>
            <p:grpSpPr>
              <a:xfrm rot="5400000">
                <a:off x="511427" y="2127098"/>
                <a:ext cx="116975" cy="116975"/>
                <a:chOff x="6839166" y="4810672"/>
                <a:chExt cx="1006803" cy="1006803"/>
              </a:xfrm>
            </p:grpSpPr>
            <p:sp>
              <p:nvSpPr>
                <p:cNvPr id="61" name="Rectangle 60">
                  <a:extLst>
                    <a:ext uri="{FF2B5EF4-FFF2-40B4-BE49-F238E27FC236}">
                      <a16:creationId xmlns:a16="http://schemas.microsoft.com/office/drawing/2014/main" id="{23C83704-01EA-2CFD-17AB-656960F2D504}"/>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Elbow Connector 61">
                  <a:extLst>
                    <a:ext uri="{FF2B5EF4-FFF2-40B4-BE49-F238E27FC236}">
                      <a16:creationId xmlns:a16="http://schemas.microsoft.com/office/drawing/2014/main" id="{F9AD3D37-548B-DD07-F005-12397199EF4D}"/>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0" name="Straight Arrow Connector 59">
                <a:extLst>
                  <a:ext uri="{FF2B5EF4-FFF2-40B4-BE49-F238E27FC236}">
                    <a16:creationId xmlns:a16="http://schemas.microsoft.com/office/drawing/2014/main" id="{417E72CB-77A1-A464-87D8-C89D7A9E2C1B}"/>
                  </a:ext>
                </a:extLst>
              </p:cNvPr>
              <p:cNvCxnSpPr>
                <a:cxnSpLocks/>
                <a:endCxn id="56" idx="2"/>
              </p:cNvCxnSpPr>
              <p:nvPr/>
            </p:nvCxnSpPr>
            <p:spPr>
              <a:xfrm>
                <a:off x="569835" y="1231704"/>
                <a:ext cx="357" cy="655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0BF5FE88-A094-A2E3-71AB-402DCAB7EE4F}"/>
                </a:ext>
              </a:extLst>
            </p:cNvPr>
            <p:cNvGrpSpPr/>
            <p:nvPr/>
          </p:nvGrpSpPr>
          <p:grpSpPr>
            <a:xfrm rot="16200000">
              <a:off x="3839635" y="812661"/>
              <a:ext cx="1070598" cy="2390303"/>
              <a:chOff x="4555" y="1204098"/>
              <a:chExt cx="661189" cy="1476224"/>
            </a:xfrm>
          </p:grpSpPr>
          <p:sp>
            <p:nvSpPr>
              <p:cNvPr id="64" name="Oval 63">
                <a:extLst>
                  <a:ext uri="{FF2B5EF4-FFF2-40B4-BE49-F238E27FC236}">
                    <a16:creationId xmlns:a16="http://schemas.microsoft.com/office/drawing/2014/main" id="{C6434079-29CC-9C80-FDE4-8124ECAA11CE}"/>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65" name="Straight Arrow Connector 64">
                <a:extLst>
                  <a:ext uri="{FF2B5EF4-FFF2-40B4-BE49-F238E27FC236}">
                    <a16:creationId xmlns:a16="http://schemas.microsoft.com/office/drawing/2014/main" id="{9B2FEEC5-F723-27A6-0510-DEFA30130CF8}"/>
                  </a:ext>
                </a:extLst>
              </p:cNvPr>
              <p:cNvCxnSpPr>
                <a:cxnSpLocks/>
                <a:endCxn id="64" idx="3"/>
              </p:cNvCxnSpPr>
              <p:nvPr/>
            </p:nvCxnSpPr>
            <p:spPr>
              <a:xfrm rot="5400000" flipV="1">
                <a:off x="-102171" y="1310824"/>
                <a:ext cx="711523" cy="49807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27B166B-702D-C7A9-1083-BEDA2D3097BB}"/>
                  </a:ext>
                </a:extLst>
              </p:cNvPr>
              <p:cNvCxnSpPr>
                <a:cxnSpLocks/>
                <a:stCxn id="64" idx="6"/>
              </p:cNvCxnSpPr>
              <p:nvPr/>
            </p:nvCxnSpPr>
            <p:spPr>
              <a:xfrm>
                <a:off x="570192" y="2078738"/>
                <a:ext cx="18278" cy="6015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0B320F5-0505-132D-973A-2E56FC6BA6E2}"/>
                  </a:ext>
                </a:extLst>
              </p:cNvPr>
              <p:cNvGrpSpPr/>
              <p:nvPr/>
            </p:nvGrpSpPr>
            <p:grpSpPr>
              <a:xfrm rot="5400000">
                <a:off x="511427" y="2127098"/>
                <a:ext cx="116975" cy="116975"/>
                <a:chOff x="6839166" y="4810672"/>
                <a:chExt cx="1006803" cy="1006803"/>
              </a:xfrm>
            </p:grpSpPr>
            <p:sp>
              <p:nvSpPr>
                <p:cNvPr id="69" name="Rectangle 68">
                  <a:extLst>
                    <a:ext uri="{FF2B5EF4-FFF2-40B4-BE49-F238E27FC236}">
                      <a16:creationId xmlns:a16="http://schemas.microsoft.com/office/drawing/2014/main" id="{7E351A08-7075-BCC5-986D-DCC299EB308A}"/>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Elbow Connector 69">
                  <a:extLst>
                    <a:ext uri="{FF2B5EF4-FFF2-40B4-BE49-F238E27FC236}">
                      <a16:creationId xmlns:a16="http://schemas.microsoft.com/office/drawing/2014/main" id="{7F5C076F-1000-A765-4D73-C992FC9563CF}"/>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a:extLst>
                  <a:ext uri="{FF2B5EF4-FFF2-40B4-BE49-F238E27FC236}">
                    <a16:creationId xmlns:a16="http://schemas.microsoft.com/office/drawing/2014/main" id="{CAEE01C6-3013-D869-6C90-F8967403D17D}"/>
                  </a:ext>
                </a:extLst>
              </p:cNvPr>
              <p:cNvCxnSpPr>
                <a:cxnSpLocks/>
                <a:endCxn id="64" idx="2"/>
              </p:cNvCxnSpPr>
              <p:nvPr/>
            </p:nvCxnSpPr>
            <p:spPr>
              <a:xfrm>
                <a:off x="569835" y="1231704"/>
                <a:ext cx="357" cy="655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6AA9DFD7-63B2-B5DF-CF9A-6788CCE4FD74}"/>
                </a:ext>
              </a:extLst>
            </p:cNvPr>
            <p:cNvSpPr txBox="1"/>
            <p:nvPr/>
          </p:nvSpPr>
          <p:spPr>
            <a:xfrm>
              <a:off x="3762718" y="3595894"/>
              <a:ext cx="1225207" cy="523220"/>
            </a:xfrm>
            <a:prstGeom prst="rect">
              <a:avLst/>
            </a:prstGeom>
            <a:noFill/>
          </p:spPr>
          <p:txBody>
            <a:bodyPr wrap="none" rtlCol="0">
              <a:spAutoFit/>
            </a:bodyPr>
            <a:lstStyle/>
            <a:p>
              <a:pPr algn="l"/>
              <a:r>
                <a:rPr lang="en-US" sz="2800" dirty="0"/>
                <a:t>Layer 1</a:t>
              </a:r>
            </a:p>
          </p:txBody>
        </p:sp>
      </p:grpSp>
      <p:grpSp>
        <p:nvGrpSpPr>
          <p:cNvPr id="89" name="Group 88">
            <a:extLst>
              <a:ext uri="{FF2B5EF4-FFF2-40B4-BE49-F238E27FC236}">
                <a16:creationId xmlns:a16="http://schemas.microsoft.com/office/drawing/2014/main" id="{43333F9D-AEC3-5723-546F-F96A1A63FEBA}"/>
              </a:ext>
            </a:extLst>
          </p:cNvPr>
          <p:cNvGrpSpPr/>
          <p:nvPr/>
        </p:nvGrpSpPr>
        <p:grpSpPr>
          <a:xfrm>
            <a:off x="5501007" y="1439774"/>
            <a:ext cx="2402084" cy="2679340"/>
            <a:chOff x="5501007" y="1439774"/>
            <a:chExt cx="2402084" cy="2679340"/>
          </a:xfrm>
        </p:grpSpPr>
        <p:grpSp>
          <p:nvGrpSpPr>
            <p:cNvPr id="13" name="Group 12">
              <a:extLst>
                <a:ext uri="{FF2B5EF4-FFF2-40B4-BE49-F238E27FC236}">
                  <a16:creationId xmlns:a16="http://schemas.microsoft.com/office/drawing/2014/main" id="{3AEF480E-1FEB-AA7F-9FFC-D156E8CC858E}"/>
                </a:ext>
              </a:extLst>
            </p:cNvPr>
            <p:cNvGrpSpPr/>
            <p:nvPr/>
          </p:nvGrpSpPr>
          <p:grpSpPr>
            <a:xfrm rot="16200000">
              <a:off x="5755429" y="1362145"/>
              <a:ext cx="1836759" cy="2345603"/>
              <a:chOff x="-11810" y="1231704"/>
              <a:chExt cx="1134362" cy="1448618"/>
            </a:xfrm>
          </p:grpSpPr>
          <p:sp>
            <p:nvSpPr>
              <p:cNvPr id="14" name="Oval 13">
                <a:extLst>
                  <a:ext uri="{FF2B5EF4-FFF2-40B4-BE49-F238E27FC236}">
                    <a16:creationId xmlns:a16="http://schemas.microsoft.com/office/drawing/2014/main" id="{41817E26-7B0C-661C-45CA-5102F5BADE2E}"/>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15" name="Straight Arrow Connector 14">
                <a:extLst>
                  <a:ext uri="{FF2B5EF4-FFF2-40B4-BE49-F238E27FC236}">
                    <a16:creationId xmlns:a16="http://schemas.microsoft.com/office/drawing/2014/main" id="{9598BD43-FD91-2B4C-DB68-49DD2955E6F1}"/>
                  </a:ext>
                </a:extLst>
              </p:cNvPr>
              <p:cNvCxnSpPr>
                <a:cxnSpLocks/>
                <a:endCxn id="14" idx="1"/>
              </p:cNvCxnSpPr>
              <p:nvPr/>
            </p:nvCxnSpPr>
            <p:spPr>
              <a:xfrm flipH="1">
                <a:off x="637757" y="1256691"/>
                <a:ext cx="484795" cy="658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6C5A60-358F-83E2-B7D4-644478181919}"/>
                  </a:ext>
                </a:extLst>
              </p:cNvPr>
              <p:cNvCxnSpPr>
                <a:cxnSpLocks/>
                <a:endCxn id="14" idx="3"/>
              </p:cNvCxnSpPr>
              <p:nvPr/>
            </p:nvCxnSpPr>
            <p:spPr>
              <a:xfrm rot="5400000" flipV="1">
                <a:off x="-93939" y="1319055"/>
                <a:ext cx="678694" cy="514436"/>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F61B2EA-7589-FFED-6998-A8CF7B8EEBC2}"/>
                  </a:ext>
                </a:extLst>
              </p:cNvPr>
              <p:cNvCxnSpPr>
                <a:cxnSpLocks/>
                <a:stCxn id="14" idx="6"/>
              </p:cNvCxnSpPr>
              <p:nvPr/>
            </p:nvCxnSpPr>
            <p:spPr>
              <a:xfrm>
                <a:off x="570192" y="2078738"/>
                <a:ext cx="18278" cy="6015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5493500-DBE7-B43F-EC58-627F6D72089C}"/>
                  </a:ext>
                </a:extLst>
              </p:cNvPr>
              <p:cNvGrpSpPr/>
              <p:nvPr/>
            </p:nvGrpSpPr>
            <p:grpSpPr>
              <a:xfrm rot="5400000">
                <a:off x="511427" y="2127098"/>
                <a:ext cx="116975" cy="116975"/>
                <a:chOff x="6839166" y="4810672"/>
                <a:chExt cx="1006803" cy="1006803"/>
              </a:xfrm>
            </p:grpSpPr>
            <p:sp>
              <p:nvSpPr>
                <p:cNvPr id="20" name="Rectangle 19">
                  <a:extLst>
                    <a:ext uri="{FF2B5EF4-FFF2-40B4-BE49-F238E27FC236}">
                      <a16:creationId xmlns:a16="http://schemas.microsoft.com/office/drawing/2014/main" id="{DBAB0DC9-8B07-DD3E-6423-D53A131EB6A6}"/>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Elbow Connector 20">
                  <a:extLst>
                    <a:ext uri="{FF2B5EF4-FFF2-40B4-BE49-F238E27FC236}">
                      <a16:creationId xmlns:a16="http://schemas.microsoft.com/office/drawing/2014/main" id="{A22C07DD-B84D-0FBE-B43C-67845FE7FA75}"/>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889028F2-7DE6-E0B5-79C3-244B107A6DCF}"/>
                  </a:ext>
                </a:extLst>
              </p:cNvPr>
              <p:cNvCxnSpPr>
                <a:cxnSpLocks/>
                <a:endCxn id="14" idx="2"/>
              </p:cNvCxnSpPr>
              <p:nvPr/>
            </p:nvCxnSpPr>
            <p:spPr>
              <a:xfrm>
                <a:off x="569835" y="1231704"/>
                <a:ext cx="357" cy="655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C1676AD-4F4A-D183-12CE-41E4B6BE7B5F}"/>
                </a:ext>
              </a:extLst>
            </p:cNvPr>
            <p:cNvGrpSpPr/>
            <p:nvPr/>
          </p:nvGrpSpPr>
          <p:grpSpPr>
            <a:xfrm rot="16200000">
              <a:off x="6136018" y="1877788"/>
              <a:ext cx="1080430" cy="2345603"/>
              <a:chOff x="474640" y="1231704"/>
              <a:chExt cx="667261" cy="1448618"/>
            </a:xfrm>
          </p:grpSpPr>
          <p:sp>
            <p:nvSpPr>
              <p:cNvPr id="23" name="Oval 22">
                <a:extLst>
                  <a:ext uri="{FF2B5EF4-FFF2-40B4-BE49-F238E27FC236}">
                    <a16:creationId xmlns:a16="http://schemas.microsoft.com/office/drawing/2014/main" id="{996C2E70-2ABB-E1F6-5A0E-C727BD066720}"/>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24" name="Straight Arrow Connector 23">
                <a:extLst>
                  <a:ext uri="{FF2B5EF4-FFF2-40B4-BE49-F238E27FC236}">
                    <a16:creationId xmlns:a16="http://schemas.microsoft.com/office/drawing/2014/main" id="{2523F646-79C3-5D93-3083-F4C76667A758}"/>
                  </a:ext>
                </a:extLst>
              </p:cNvPr>
              <p:cNvCxnSpPr>
                <a:cxnSpLocks/>
                <a:endCxn id="23" idx="1"/>
              </p:cNvCxnSpPr>
              <p:nvPr/>
            </p:nvCxnSpPr>
            <p:spPr>
              <a:xfrm rot="5400000">
                <a:off x="555093" y="1328812"/>
                <a:ext cx="669472" cy="504145"/>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B90062B-3117-B260-95F9-D2935E3DE305}"/>
                  </a:ext>
                </a:extLst>
              </p:cNvPr>
              <p:cNvCxnSpPr>
                <a:cxnSpLocks/>
                <a:stCxn id="23" idx="6"/>
              </p:cNvCxnSpPr>
              <p:nvPr/>
            </p:nvCxnSpPr>
            <p:spPr>
              <a:xfrm>
                <a:off x="570192" y="2078738"/>
                <a:ext cx="18278" cy="6015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1902940-C07F-B483-4554-DA1A9DB75541}"/>
                  </a:ext>
                </a:extLst>
              </p:cNvPr>
              <p:cNvGrpSpPr/>
              <p:nvPr/>
            </p:nvGrpSpPr>
            <p:grpSpPr>
              <a:xfrm rot="5400000">
                <a:off x="511427" y="2127098"/>
                <a:ext cx="116975" cy="116975"/>
                <a:chOff x="6839166" y="4810672"/>
                <a:chExt cx="1006803" cy="1006803"/>
              </a:xfrm>
            </p:grpSpPr>
            <p:sp>
              <p:nvSpPr>
                <p:cNvPr id="29" name="Rectangle 28">
                  <a:extLst>
                    <a:ext uri="{FF2B5EF4-FFF2-40B4-BE49-F238E27FC236}">
                      <a16:creationId xmlns:a16="http://schemas.microsoft.com/office/drawing/2014/main" id="{8B3BF351-9EFB-4D97-DCB6-7352C02C045D}"/>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Elbow Connector 29">
                  <a:extLst>
                    <a:ext uri="{FF2B5EF4-FFF2-40B4-BE49-F238E27FC236}">
                      <a16:creationId xmlns:a16="http://schemas.microsoft.com/office/drawing/2014/main" id="{5625096D-EBA3-B746-E49A-60B3954AAECE}"/>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0F0AC05A-36C4-6665-19AD-B6024FCD6F6E}"/>
                  </a:ext>
                </a:extLst>
              </p:cNvPr>
              <p:cNvCxnSpPr>
                <a:cxnSpLocks/>
                <a:endCxn id="23" idx="2"/>
              </p:cNvCxnSpPr>
              <p:nvPr/>
            </p:nvCxnSpPr>
            <p:spPr>
              <a:xfrm>
                <a:off x="569835" y="1231704"/>
                <a:ext cx="357" cy="655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0DC2CDA-8425-AD46-75AE-0B70F3173891}"/>
                </a:ext>
              </a:extLst>
            </p:cNvPr>
            <p:cNvGrpSpPr/>
            <p:nvPr/>
          </p:nvGrpSpPr>
          <p:grpSpPr>
            <a:xfrm rot="16200000">
              <a:off x="6172641" y="779921"/>
              <a:ext cx="1070598" cy="2390303"/>
              <a:chOff x="4555" y="1204098"/>
              <a:chExt cx="661189" cy="1476224"/>
            </a:xfrm>
          </p:grpSpPr>
          <p:sp>
            <p:nvSpPr>
              <p:cNvPr id="32" name="Oval 31">
                <a:extLst>
                  <a:ext uri="{FF2B5EF4-FFF2-40B4-BE49-F238E27FC236}">
                    <a16:creationId xmlns:a16="http://schemas.microsoft.com/office/drawing/2014/main" id="{B4234F91-6F24-3A5A-A70D-EB54AF2B5F11}"/>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34" name="Straight Arrow Connector 33">
                <a:extLst>
                  <a:ext uri="{FF2B5EF4-FFF2-40B4-BE49-F238E27FC236}">
                    <a16:creationId xmlns:a16="http://schemas.microsoft.com/office/drawing/2014/main" id="{3FE85829-8719-E59F-640C-DCE8A7528497}"/>
                  </a:ext>
                </a:extLst>
              </p:cNvPr>
              <p:cNvCxnSpPr>
                <a:cxnSpLocks/>
                <a:endCxn id="32" idx="3"/>
              </p:cNvCxnSpPr>
              <p:nvPr/>
            </p:nvCxnSpPr>
            <p:spPr>
              <a:xfrm rot="5400000" flipV="1">
                <a:off x="-102171" y="1310824"/>
                <a:ext cx="711523" cy="49807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6DF5BFC-83AC-2A32-5027-37A5B961AA20}"/>
                  </a:ext>
                </a:extLst>
              </p:cNvPr>
              <p:cNvCxnSpPr>
                <a:cxnSpLocks/>
                <a:stCxn id="32" idx="6"/>
              </p:cNvCxnSpPr>
              <p:nvPr/>
            </p:nvCxnSpPr>
            <p:spPr>
              <a:xfrm>
                <a:off x="570192" y="2078738"/>
                <a:ext cx="18278" cy="6015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C004DBB-E7C5-C611-2323-9B4AA955FF0D}"/>
                  </a:ext>
                </a:extLst>
              </p:cNvPr>
              <p:cNvGrpSpPr/>
              <p:nvPr/>
            </p:nvGrpSpPr>
            <p:grpSpPr>
              <a:xfrm rot="5400000">
                <a:off x="511427" y="2127098"/>
                <a:ext cx="116975" cy="116975"/>
                <a:chOff x="6839166" y="4810672"/>
                <a:chExt cx="1006803" cy="1006803"/>
              </a:xfrm>
            </p:grpSpPr>
            <p:sp>
              <p:nvSpPr>
                <p:cNvPr id="38" name="Rectangle 37">
                  <a:extLst>
                    <a:ext uri="{FF2B5EF4-FFF2-40B4-BE49-F238E27FC236}">
                      <a16:creationId xmlns:a16="http://schemas.microsoft.com/office/drawing/2014/main" id="{0604AC49-B883-12BC-3B10-15834C73A130}"/>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Elbow Connector 38">
                  <a:extLst>
                    <a:ext uri="{FF2B5EF4-FFF2-40B4-BE49-F238E27FC236}">
                      <a16:creationId xmlns:a16="http://schemas.microsoft.com/office/drawing/2014/main" id="{3980B4C6-CBCA-7B40-E273-FAB47738B4F6}"/>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Arrow Connector 36">
                <a:extLst>
                  <a:ext uri="{FF2B5EF4-FFF2-40B4-BE49-F238E27FC236}">
                    <a16:creationId xmlns:a16="http://schemas.microsoft.com/office/drawing/2014/main" id="{ABF8A079-5438-1060-06CE-68E300537F94}"/>
                  </a:ext>
                </a:extLst>
              </p:cNvPr>
              <p:cNvCxnSpPr>
                <a:cxnSpLocks/>
                <a:endCxn id="32" idx="2"/>
              </p:cNvCxnSpPr>
              <p:nvPr/>
            </p:nvCxnSpPr>
            <p:spPr>
              <a:xfrm>
                <a:off x="569835" y="1231704"/>
                <a:ext cx="357" cy="655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D2924514-A7D8-C84A-F3A5-29DBFC7F9ACA}"/>
                </a:ext>
              </a:extLst>
            </p:cNvPr>
            <p:cNvSpPr txBox="1"/>
            <p:nvPr/>
          </p:nvSpPr>
          <p:spPr>
            <a:xfrm>
              <a:off x="6134361" y="3595894"/>
              <a:ext cx="1225207" cy="523220"/>
            </a:xfrm>
            <a:prstGeom prst="rect">
              <a:avLst/>
            </a:prstGeom>
            <a:noFill/>
          </p:spPr>
          <p:txBody>
            <a:bodyPr wrap="none" rtlCol="0">
              <a:spAutoFit/>
            </a:bodyPr>
            <a:lstStyle/>
            <a:p>
              <a:pPr algn="l"/>
              <a:r>
                <a:rPr lang="en-US" sz="2800" dirty="0"/>
                <a:t>Layer 2</a:t>
              </a:r>
            </a:p>
          </p:txBody>
        </p:sp>
      </p:grpSp>
      <p:grpSp>
        <p:nvGrpSpPr>
          <p:cNvPr id="90" name="Group 89">
            <a:extLst>
              <a:ext uri="{FF2B5EF4-FFF2-40B4-BE49-F238E27FC236}">
                <a16:creationId xmlns:a16="http://schemas.microsoft.com/office/drawing/2014/main" id="{60B04528-320F-3AA6-09A8-21F248E0EDC5}"/>
              </a:ext>
            </a:extLst>
          </p:cNvPr>
          <p:cNvGrpSpPr/>
          <p:nvPr/>
        </p:nvGrpSpPr>
        <p:grpSpPr>
          <a:xfrm>
            <a:off x="5501006" y="1583176"/>
            <a:ext cx="5510762" cy="2535938"/>
            <a:chOff x="5501006" y="1583176"/>
            <a:chExt cx="5510762" cy="2535938"/>
          </a:xfrm>
        </p:grpSpPr>
        <p:grpSp>
          <p:nvGrpSpPr>
            <p:cNvPr id="4" name="Group 3">
              <a:extLst>
                <a:ext uri="{FF2B5EF4-FFF2-40B4-BE49-F238E27FC236}">
                  <a16:creationId xmlns:a16="http://schemas.microsoft.com/office/drawing/2014/main" id="{BB500911-9204-DA67-35BB-863780934DC4}"/>
                </a:ext>
              </a:extLst>
            </p:cNvPr>
            <p:cNvGrpSpPr/>
            <p:nvPr/>
          </p:nvGrpSpPr>
          <p:grpSpPr>
            <a:xfrm rot="16200000">
              <a:off x="8085203" y="1320819"/>
              <a:ext cx="1823315" cy="2348029"/>
              <a:chOff x="-3507" y="1230206"/>
              <a:chExt cx="1126059" cy="1450116"/>
            </a:xfrm>
          </p:grpSpPr>
          <p:sp>
            <p:nvSpPr>
              <p:cNvPr id="5" name="Oval 4">
                <a:extLst>
                  <a:ext uri="{FF2B5EF4-FFF2-40B4-BE49-F238E27FC236}">
                    <a16:creationId xmlns:a16="http://schemas.microsoft.com/office/drawing/2014/main" id="{D785C16E-AF12-7D2D-3AC6-A2B0200888C5}"/>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6" name="Straight Arrow Connector 5">
                <a:extLst>
                  <a:ext uri="{FF2B5EF4-FFF2-40B4-BE49-F238E27FC236}">
                    <a16:creationId xmlns:a16="http://schemas.microsoft.com/office/drawing/2014/main" id="{A1884F8D-9A4E-2110-4993-F9EDB484FF8F}"/>
                  </a:ext>
                </a:extLst>
              </p:cNvPr>
              <p:cNvCxnSpPr>
                <a:cxnSpLocks/>
                <a:endCxn id="5" idx="1"/>
              </p:cNvCxnSpPr>
              <p:nvPr/>
            </p:nvCxnSpPr>
            <p:spPr>
              <a:xfrm flipH="1">
                <a:off x="637757" y="1256691"/>
                <a:ext cx="484795" cy="658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9F00ABC-C150-F3F9-7602-1223F86A4F39}"/>
                  </a:ext>
                </a:extLst>
              </p:cNvPr>
              <p:cNvCxnSpPr>
                <a:cxnSpLocks/>
                <a:endCxn id="5" idx="3"/>
              </p:cNvCxnSpPr>
              <p:nvPr/>
            </p:nvCxnSpPr>
            <p:spPr>
              <a:xfrm rot="5400000" flipV="1">
                <a:off x="-93148" y="1319847"/>
                <a:ext cx="685415" cy="506133"/>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8B93599-DA99-C54E-A529-13EA39F78CC9}"/>
                  </a:ext>
                </a:extLst>
              </p:cNvPr>
              <p:cNvCxnSpPr>
                <a:cxnSpLocks/>
                <a:stCxn id="5" idx="6"/>
              </p:cNvCxnSpPr>
              <p:nvPr/>
            </p:nvCxnSpPr>
            <p:spPr>
              <a:xfrm>
                <a:off x="570192" y="2078738"/>
                <a:ext cx="18278" cy="6015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F6D7397-AC39-C090-6F3F-0B04C0EACBD9}"/>
                  </a:ext>
                </a:extLst>
              </p:cNvPr>
              <p:cNvGrpSpPr/>
              <p:nvPr/>
            </p:nvGrpSpPr>
            <p:grpSpPr>
              <a:xfrm rot="5400000">
                <a:off x="511427" y="2127098"/>
                <a:ext cx="116975" cy="116975"/>
                <a:chOff x="6839166" y="4810672"/>
                <a:chExt cx="1006803" cy="1006803"/>
              </a:xfrm>
            </p:grpSpPr>
            <p:sp>
              <p:nvSpPr>
                <p:cNvPr id="11" name="Rectangle 10">
                  <a:extLst>
                    <a:ext uri="{FF2B5EF4-FFF2-40B4-BE49-F238E27FC236}">
                      <a16:creationId xmlns:a16="http://schemas.microsoft.com/office/drawing/2014/main" id="{B6E48E46-76AD-92DE-8C31-F3B927F5C9F8}"/>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a:extLst>
                    <a:ext uri="{FF2B5EF4-FFF2-40B4-BE49-F238E27FC236}">
                      <a16:creationId xmlns:a16="http://schemas.microsoft.com/office/drawing/2014/main" id="{33215B4C-7016-0E72-C26A-FC3E26D16AC9}"/>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CE282D36-97ED-6F52-6692-E292B0BC8E81}"/>
                  </a:ext>
                </a:extLst>
              </p:cNvPr>
              <p:cNvCxnSpPr>
                <a:cxnSpLocks/>
                <a:endCxn id="5" idx="2"/>
              </p:cNvCxnSpPr>
              <p:nvPr/>
            </p:nvCxnSpPr>
            <p:spPr>
              <a:xfrm>
                <a:off x="569835" y="1231704"/>
                <a:ext cx="357" cy="655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a:extLst>
                <a:ext uri="{FF2B5EF4-FFF2-40B4-BE49-F238E27FC236}">
                  <a16:creationId xmlns:a16="http://schemas.microsoft.com/office/drawing/2014/main" id="{496BD208-1A0A-6DC7-2C51-504C661220A1}"/>
                </a:ext>
              </a:extLst>
            </p:cNvPr>
            <p:cNvCxnSpPr>
              <a:cxnSpLocks/>
            </p:cNvCxnSpPr>
            <p:nvPr/>
          </p:nvCxnSpPr>
          <p:spPr>
            <a:xfrm>
              <a:off x="5570086" y="1607469"/>
              <a:ext cx="3178132" cy="75087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FD1120A-FF89-928A-08BF-5F2163D9917B}"/>
                </a:ext>
              </a:extLst>
            </p:cNvPr>
            <p:cNvCxnSpPr>
              <a:cxnSpLocks/>
            </p:cNvCxnSpPr>
            <p:nvPr/>
          </p:nvCxnSpPr>
          <p:spPr>
            <a:xfrm flipV="1">
              <a:off x="5501006" y="2590352"/>
              <a:ext cx="3260859" cy="861455"/>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A7B891E-46E9-C448-CC70-D88C75397CB0}"/>
                </a:ext>
              </a:extLst>
            </p:cNvPr>
            <p:cNvSpPr txBox="1"/>
            <p:nvPr/>
          </p:nvSpPr>
          <p:spPr>
            <a:xfrm>
              <a:off x="10328568" y="2172677"/>
              <a:ext cx="683200" cy="523220"/>
            </a:xfrm>
            <a:prstGeom prst="rect">
              <a:avLst/>
            </a:prstGeom>
            <a:noFill/>
          </p:spPr>
          <p:txBody>
            <a:bodyPr wrap="none" rtlCol="0">
              <a:spAutoFit/>
            </a:bodyPr>
            <a:lstStyle/>
            <a:p>
              <a:pPr algn="l"/>
              <a:r>
                <a:rPr lang="en-US" sz="2800" dirty="0"/>
                <a:t>out</a:t>
              </a:r>
            </a:p>
          </p:txBody>
        </p:sp>
        <p:sp>
          <p:nvSpPr>
            <p:cNvPr id="84" name="TextBox 83">
              <a:extLst>
                <a:ext uri="{FF2B5EF4-FFF2-40B4-BE49-F238E27FC236}">
                  <a16:creationId xmlns:a16="http://schemas.microsoft.com/office/drawing/2014/main" id="{1822C057-3FC5-917B-8FD9-CF4A2774295A}"/>
                </a:ext>
              </a:extLst>
            </p:cNvPr>
            <p:cNvSpPr txBox="1"/>
            <p:nvPr/>
          </p:nvSpPr>
          <p:spPr>
            <a:xfrm>
              <a:off x="8364803" y="3595894"/>
              <a:ext cx="1225207" cy="523220"/>
            </a:xfrm>
            <a:prstGeom prst="rect">
              <a:avLst/>
            </a:prstGeom>
            <a:noFill/>
          </p:spPr>
          <p:txBody>
            <a:bodyPr wrap="none" rtlCol="0">
              <a:spAutoFit/>
            </a:bodyPr>
            <a:lstStyle/>
            <a:p>
              <a:pPr algn="l"/>
              <a:r>
                <a:rPr lang="en-US" sz="2800" dirty="0"/>
                <a:t>Layer 3</a:t>
              </a:r>
            </a:p>
          </p:txBody>
        </p:sp>
      </p:grpSp>
      <p:sp>
        <p:nvSpPr>
          <p:cNvPr id="85" name="TextBox 84">
            <a:extLst>
              <a:ext uri="{FF2B5EF4-FFF2-40B4-BE49-F238E27FC236}">
                <a16:creationId xmlns:a16="http://schemas.microsoft.com/office/drawing/2014/main" id="{E24DBD34-EB7E-EE94-1F46-3314A67C63D7}"/>
              </a:ext>
            </a:extLst>
          </p:cNvPr>
          <p:cNvSpPr txBox="1"/>
          <p:nvPr/>
        </p:nvSpPr>
        <p:spPr>
          <a:xfrm>
            <a:off x="2444369" y="1340294"/>
            <a:ext cx="455574" cy="523220"/>
          </a:xfrm>
          <a:prstGeom prst="rect">
            <a:avLst/>
          </a:prstGeom>
          <a:noFill/>
        </p:spPr>
        <p:txBody>
          <a:bodyPr wrap="none" rtlCol="0">
            <a:spAutoFit/>
          </a:bodyPr>
          <a:lstStyle/>
          <a:p>
            <a:pPr algn="l"/>
            <a:r>
              <a:rPr lang="en-US" sz="2800" dirty="0"/>
              <a:t>in</a:t>
            </a:r>
          </a:p>
        </p:txBody>
      </p:sp>
      <p:sp>
        <p:nvSpPr>
          <p:cNvPr id="86" name="TextBox 85">
            <a:extLst>
              <a:ext uri="{FF2B5EF4-FFF2-40B4-BE49-F238E27FC236}">
                <a16:creationId xmlns:a16="http://schemas.microsoft.com/office/drawing/2014/main" id="{50AF4359-1B70-46DB-AA3D-24F1F563C65F}"/>
              </a:ext>
            </a:extLst>
          </p:cNvPr>
          <p:cNvSpPr txBox="1"/>
          <p:nvPr/>
        </p:nvSpPr>
        <p:spPr>
          <a:xfrm>
            <a:off x="2473407" y="2269853"/>
            <a:ext cx="455574" cy="523220"/>
          </a:xfrm>
          <a:prstGeom prst="rect">
            <a:avLst/>
          </a:prstGeom>
          <a:noFill/>
        </p:spPr>
        <p:txBody>
          <a:bodyPr wrap="none" rtlCol="0">
            <a:spAutoFit/>
          </a:bodyPr>
          <a:lstStyle/>
          <a:p>
            <a:pPr algn="l"/>
            <a:r>
              <a:rPr lang="en-US" sz="2800" dirty="0"/>
              <a:t>in</a:t>
            </a:r>
          </a:p>
        </p:txBody>
      </p:sp>
      <p:sp>
        <p:nvSpPr>
          <p:cNvPr id="87" name="TextBox 86">
            <a:extLst>
              <a:ext uri="{FF2B5EF4-FFF2-40B4-BE49-F238E27FC236}">
                <a16:creationId xmlns:a16="http://schemas.microsoft.com/office/drawing/2014/main" id="{8FBF0393-CB0E-26B8-4AFD-FA2791F97F65}"/>
              </a:ext>
            </a:extLst>
          </p:cNvPr>
          <p:cNvSpPr txBox="1"/>
          <p:nvPr/>
        </p:nvSpPr>
        <p:spPr>
          <a:xfrm>
            <a:off x="2503345" y="3205234"/>
            <a:ext cx="455574" cy="523220"/>
          </a:xfrm>
          <a:prstGeom prst="rect">
            <a:avLst/>
          </a:prstGeom>
          <a:noFill/>
        </p:spPr>
        <p:txBody>
          <a:bodyPr wrap="none" rtlCol="0">
            <a:spAutoFit/>
          </a:bodyPr>
          <a:lstStyle/>
          <a:p>
            <a:pPr algn="l"/>
            <a:r>
              <a:rPr lang="en-US" sz="2800" dirty="0"/>
              <a:t>in</a:t>
            </a:r>
          </a:p>
        </p:txBody>
      </p:sp>
      <p:sp>
        <p:nvSpPr>
          <p:cNvPr id="91" name="TextBox 90">
            <a:extLst>
              <a:ext uri="{FF2B5EF4-FFF2-40B4-BE49-F238E27FC236}">
                <a16:creationId xmlns:a16="http://schemas.microsoft.com/office/drawing/2014/main" id="{9EF26F36-625F-0587-181D-07A0F4DAF41E}"/>
              </a:ext>
            </a:extLst>
          </p:cNvPr>
          <p:cNvSpPr txBox="1"/>
          <p:nvPr/>
        </p:nvSpPr>
        <p:spPr>
          <a:xfrm>
            <a:off x="4915408" y="904644"/>
            <a:ext cx="3385992" cy="523220"/>
          </a:xfrm>
          <a:prstGeom prst="rect">
            <a:avLst/>
          </a:prstGeom>
          <a:noFill/>
        </p:spPr>
        <p:txBody>
          <a:bodyPr wrap="none" rtlCol="0">
            <a:spAutoFit/>
          </a:bodyPr>
          <a:lstStyle/>
          <a:p>
            <a:pPr algn="l"/>
            <a:r>
              <a:rPr lang="en-US" sz="2800" i="1" dirty="0"/>
              <a:t>feed-forward network</a:t>
            </a:r>
          </a:p>
        </p:txBody>
      </p:sp>
    </p:spTree>
    <p:extLst>
      <p:ext uri="{BB962C8B-B14F-4D97-AF65-F5344CB8AC3E}">
        <p14:creationId xmlns:p14="http://schemas.microsoft.com/office/powerpoint/2010/main" val="121479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7C57-97BF-5DA6-3C06-CC038BDEAB4D}"/>
              </a:ext>
            </a:extLst>
          </p:cNvPr>
          <p:cNvSpPr>
            <a:spLocks noGrp="1"/>
          </p:cNvSpPr>
          <p:nvPr>
            <p:ph type="title"/>
          </p:nvPr>
        </p:nvSpPr>
        <p:spPr>
          <a:xfrm>
            <a:off x="17929" y="18256"/>
            <a:ext cx="4648664" cy="6839744"/>
          </a:xfrm>
        </p:spPr>
        <p:txBody>
          <a:bodyPr>
            <a:normAutofit/>
          </a:bodyPr>
          <a:lstStyle/>
          <a:p>
            <a:r>
              <a:rPr lang="en-US" sz="6000" dirty="0"/>
              <a:t>What is</a:t>
            </a:r>
            <a:br>
              <a:rPr lang="en-US" sz="6000" dirty="0"/>
            </a:br>
            <a:r>
              <a:rPr lang="en-US" sz="6000" dirty="0"/>
              <a:t>Deep Learning?</a:t>
            </a:r>
          </a:p>
        </p:txBody>
      </p:sp>
      <p:cxnSp>
        <p:nvCxnSpPr>
          <p:cNvPr id="5" name="Straight Connector 4">
            <a:extLst>
              <a:ext uri="{FF2B5EF4-FFF2-40B4-BE49-F238E27FC236}">
                <a16:creationId xmlns:a16="http://schemas.microsoft.com/office/drawing/2014/main" id="{BA0783DC-6DDF-9ABF-2795-85A52F1CDB3C}"/>
              </a:ext>
            </a:extLst>
          </p:cNvPr>
          <p:cNvCxnSpPr/>
          <p:nvPr/>
        </p:nvCxnSpPr>
        <p:spPr>
          <a:xfrm>
            <a:off x="4871544" y="915645"/>
            <a:ext cx="0" cy="4934607"/>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36056F2D-BE83-0237-A6A4-59C9C101D662}"/>
              </a:ext>
            </a:extLst>
          </p:cNvPr>
          <p:cNvSpPr/>
          <p:nvPr/>
        </p:nvSpPr>
        <p:spPr>
          <a:xfrm>
            <a:off x="5983709" y="772509"/>
            <a:ext cx="5340056" cy="1874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 field of machine learning that asks:</a:t>
            </a:r>
          </a:p>
        </p:txBody>
      </p:sp>
      <p:sp>
        <p:nvSpPr>
          <p:cNvPr id="8" name="Rectangle 7">
            <a:extLst>
              <a:ext uri="{FF2B5EF4-FFF2-40B4-BE49-F238E27FC236}">
                <a16:creationId xmlns:a16="http://schemas.microsoft.com/office/drawing/2014/main" id="{EA7D4399-9BF6-2806-22FD-B33F41B2544D}"/>
              </a:ext>
            </a:extLst>
          </p:cNvPr>
          <p:cNvSpPr/>
          <p:nvPr/>
        </p:nvSpPr>
        <p:spPr>
          <a:xfrm>
            <a:off x="5983710" y="3429000"/>
            <a:ext cx="5340068" cy="28404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How to classify an image? How to summarize text?</a:t>
            </a:r>
          </a:p>
        </p:txBody>
      </p:sp>
    </p:spTree>
    <p:extLst>
      <p:ext uri="{BB962C8B-B14F-4D97-AF65-F5344CB8AC3E}">
        <p14:creationId xmlns:p14="http://schemas.microsoft.com/office/powerpoint/2010/main" val="16595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CB53-AF2B-4D9C-427B-8E983EDA2F25}"/>
              </a:ext>
            </a:extLst>
          </p:cNvPr>
          <p:cNvSpPr>
            <a:spLocks noGrp="1"/>
          </p:cNvSpPr>
          <p:nvPr>
            <p:ph type="title"/>
          </p:nvPr>
        </p:nvSpPr>
        <p:spPr/>
        <p:txBody>
          <a:bodyPr/>
          <a:lstStyle/>
          <a:p>
            <a:r>
              <a:rPr lang="en-US" dirty="0"/>
              <a:t>Puzzle</a:t>
            </a:r>
          </a:p>
        </p:txBody>
      </p:sp>
      <p:sp>
        <p:nvSpPr>
          <p:cNvPr id="3" name="Content Placeholder 2">
            <a:extLst>
              <a:ext uri="{FF2B5EF4-FFF2-40B4-BE49-F238E27FC236}">
                <a16:creationId xmlns:a16="http://schemas.microsoft.com/office/drawing/2014/main" id="{413DD9A6-35DD-4BA4-A25B-D93D69C9D210}"/>
              </a:ext>
            </a:extLst>
          </p:cNvPr>
          <p:cNvSpPr>
            <a:spLocks noGrp="1"/>
          </p:cNvSpPr>
          <p:nvPr>
            <p:ph idx="1"/>
          </p:nvPr>
        </p:nvSpPr>
        <p:spPr>
          <a:xfrm>
            <a:off x="838200" y="2670463"/>
            <a:ext cx="10515600" cy="3806909"/>
          </a:xfrm>
        </p:spPr>
        <p:txBody>
          <a:bodyPr>
            <a:normAutofit/>
          </a:bodyPr>
          <a:lstStyle/>
          <a:p>
            <a:pPr marL="0" indent="0" algn="ctr">
              <a:buNone/>
            </a:pPr>
            <a:r>
              <a:rPr lang="en-US" sz="3600" dirty="0">
                <a:solidFill>
                  <a:srgbClr val="7030A0"/>
                </a:solidFill>
              </a:rPr>
              <a:t>How many layers of McCullough-Pitts neurons</a:t>
            </a:r>
            <a:br>
              <a:rPr lang="en-US" sz="3600" dirty="0">
                <a:solidFill>
                  <a:srgbClr val="7030A0"/>
                </a:solidFill>
              </a:rPr>
            </a:br>
            <a:r>
              <a:rPr lang="en-US" sz="3600" dirty="0">
                <a:solidFill>
                  <a:srgbClr val="7030A0"/>
                </a:solidFill>
              </a:rPr>
              <a:t>are needed to be able to express</a:t>
            </a:r>
            <a:br>
              <a:rPr lang="en-US" sz="3600" dirty="0">
                <a:solidFill>
                  <a:srgbClr val="7030A0"/>
                </a:solidFill>
              </a:rPr>
            </a:br>
            <a:r>
              <a:rPr lang="en-US" sz="3600" b="1" u="sng" dirty="0">
                <a:solidFill>
                  <a:srgbClr val="7030A0"/>
                </a:solidFill>
              </a:rPr>
              <a:t>all</a:t>
            </a:r>
            <a:r>
              <a:rPr lang="en-US" sz="3600" dirty="0">
                <a:solidFill>
                  <a:srgbClr val="7030A0"/>
                </a:solidFill>
              </a:rPr>
              <a:t> truth tables on d inputs?</a:t>
            </a:r>
          </a:p>
          <a:p>
            <a:pPr marL="0" indent="0" algn="ctr">
              <a:buNone/>
            </a:pPr>
            <a:endParaRPr lang="en-US" sz="3600" dirty="0">
              <a:solidFill>
                <a:srgbClr val="7030A0"/>
              </a:solidFill>
            </a:endParaRPr>
          </a:p>
        </p:txBody>
      </p:sp>
    </p:spTree>
    <p:extLst>
      <p:ext uri="{BB962C8B-B14F-4D97-AF65-F5344CB8AC3E}">
        <p14:creationId xmlns:p14="http://schemas.microsoft.com/office/powerpoint/2010/main" val="3545075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3C7DF-62D6-B3F6-CB0C-F963B532C09F}"/>
              </a:ext>
            </a:extLst>
          </p:cNvPr>
          <p:cNvSpPr>
            <a:spLocks noGrp="1"/>
          </p:cNvSpPr>
          <p:nvPr>
            <p:ph type="title"/>
          </p:nvPr>
        </p:nvSpPr>
        <p:spPr>
          <a:xfrm>
            <a:off x="1888731" y="2374232"/>
            <a:ext cx="8414538" cy="1269720"/>
          </a:xfrm>
        </p:spPr>
        <p:txBody>
          <a:bodyPr anchor="b">
            <a:noAutofit/>
          </a:bodyPr>
          <a:lstStyle/>
          <a:p>
            <a:pPr>
              <a:lnSpc>
                <a:spcPct val="100000"/>
              </a:lnSpc>
            </a:pPr>
            <a:r>
              <a:rPr lang="en-US" sz="6000" dirty="0"/>
              <a:t>How does </a:t>
            </a:r>
            <a:r>
              <a:rPr lang="en-US" sz="6000" u="sng" dirty="0"/>
              <a:t>Learning</a:t>
            </a:r>
            <a:r>
              <a:rPr lang="en-US" sz="6000" dirty="0"/>
              <a:t> work?</a:t>
            </a:r>
          </a:p>
        </p:txBody>
      </p:sp>
    </p:spTree>
    <p:extLst>
      <p:ext uri="{BB962C8B-B14F-4D97-AF65-F5344CB8AC3E}">
        <p14:creationId xmlns:p14="http://schemas.microsoft.com/office/powerpoint/2010/main" val="2182016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28FDB8-BDF3-7D2F-4132-5EA84DD55381}"/>
              </a:ext>
            </a:extLst>
          </p:cNvPr>
          <p:cNvSpPr>
            <a:spLocks noGrp="1"/>
          </p:cNvSpPr>
          <p:nvPr>
            <p:ph type="title"/>
          </p:nvPr>
        </p:nvSpPr>
        <p:spPr>
          <a:xfrm>
            <a:off x="274603" y="126694"/>
            <a:ext cx="7217060" cy="2922031"/>
          </a:xfrm>
        </p:spPr>
        <p:txBody>
          <a:bodyPr>
            <a:noAutofit/>
          </a:bodyPr>
          <a:lstStyle/>
          <a:p>
            <a:r>
              <a:rPr lang="en-US" sz="5400" dirty="0"/>
              <a:t>1958:</a:t>
            </a:r>
            <a:br>
              <a:rPr lang="en-US" sz="5400" dirty="0"/>
            </a:br>
            <a:r>
              <a:rPr lang="en-US" sz="5400" dirty="0"/>
              <a:t>Frank Rosenblatt</a:t>
            </a:r>
            <a:br>
              <a:rPr lang="en-US" sz="5400" dirty="0"/>
            </a:br>
            <a:r>
              <a:rPr lang="en-US" sz="5400" dirty="0"/>
              <a:t>trains the Perceptron</a:t>
            </a:r>
          </a:p>
        </p:txBody>
      </p:sp>
      <p:pic>
        <p:nvPicPr>
          <p:cNvPr id="12290" name="Picture 2" descr="Professor's perceptron paved the way for AI – 60 years too soon | Cornell  Chronicle">
            <a:extLst>
              <a:ext uri="{FF2B5EF4-FFF2-40B4-BE49-F238E27FC236}">
                <a16:creationId xmlns:a16="http://schemas.microsoft.com/office/drawing/2014/main" id="{B273E4E3-E545-825F-D4C0-2BAE950DC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63"/>
          <a:stretch/>
        </p:blipFill>
        <p:spPr bwMode="auto">
          <a:xfrm>
            <a:off x="350409" y="2687237"/>
            <a:ext cx="7217060" cy="3945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D2645D-F550-F17A-812E-D55BA2B1D41F}"/>
              </a:ext>
            </a:extLst>
          </p:cNvPr>
          <p:cNvPicPr>
            <a:picLocks noChangeAspect="1"/>
          </p:cNvPicPr>
          <p:nvPr/>
        </p:nvPicPr>
        <p:blipFill>
          <a:blip r:embed="rId3"/>
          <a:stretch>
            <a:fillRect/>
          </a:stretch>
        </p:blipFill>
        <p:spPr>
          <a:xfrm>
            <a:off x="7678885" y="1825519"/>
            <a:ext cx="4367944" cy="1603481"/>
          </a:xfrm>
          <a:prstGeom prst="rect">
            <a:avLst/>
          </a:prstGeom>
        </p:spPr>
      </p:pic>
      <p:pic>
        <p:nvPicPr>
          <p:cNvPr id="3" name="Picture 2">
            <a:extLst>
              <a:ext uri="{FF2B5EF4-FFF2-40B4-BE49-F238E27FC236}">
                <a16:creationId xmlns:a16="http://schemas.microsoft.com/office/drawing/2014/main" id="{BEED8A3E-D5C1-5FA8-0B60-66D1231139EE}"/>
              </a:ext>
            </a:extLst>
          </p:cNvPr>
          <p:cNvPicPr>
            <a:picLocks noChangeAspect="1"/>
          </p:cNvPicPr>
          <p:nvPr/>
        </p:nvPicPr>
        <p:blipFill>
          <a:blip r:embed="rId4"/>
          <a:stretch>
            <a:fillRect/>
          </a:stretch>
        </p:blipFill>
        <p:spPr>
          <a:xfrm>
            <a:off x="7643275" y="204857"/>
            <a:ext cx="4413914" cy="1775087"/>
          </a:xfrm>
          <a:prstGeom prst="rect">
            <a:avLst/>
          </a:prstGeom>
        </p:spPr>
      </p:pic>
      <p:grpSp>
        <p:nvGrpSpPr>
          <p:cNvPr id="8" name="Group 7">
            <a:extLst>
              <a:ext uri="{FF2B5EF4-FFF2-40B4-BE49-F238E27FC236}">
                <a16:creationId xmlns:a16="http://schemas.microsoft.com/office/drawing/2014/main" id="{C38875C1-1840-D607-D0FD-4885751BC3DC}"/>
              </a:ext>
            </a:extLst>
          </p:cNvPr>
          <p:cNvGrpSpPr/>
          <p:nvPr/>
        </p:nvGrpSpPr>
        <p:grpSpPr>
          <a:xfrm>
            <a:off x="7699953" y="3733627"/>
            <a:ext cx="4370271" cy="2752473"/>
            <a:chOff x="7699953" y="3880339"/>
            <a:chExt cx="4370271" cy="2752473"/>
          </a:xfrm>
        </p:grpSpPr>
        <p:pic>
          <p:nvPicPr>
            <p:cNvPr id="4" name="Picture 3">
              <a:extLst>
                <a:ext uri="{FF2B5EF4-FFF2-40B4-BE49-F238E27FC236}">
                  <a16:creationId xmlns:a16="http://schemas.microsoft.com/office/drawing/2014/main" id="{BE0AB714-F2E1-3B34-15DC-2EAA5D7219B8}"/>
                </a:ext>
              </a:extLst>
            </p:cNvPr>
            <p:cNvPicPr>
              <a:picLocks noChangeAspect="1"/>
            </p:cNvPicPr>
            <p:nvPr/>
          </p:nvPicPr>
          <p:blipFill>
            <a:blip r:embed="rId5"/>
            <a:stretch>
              <a:fillRect/>
            </a:stretch>
          </p:blipFill>
          <p:spPr>
            <a:xfrm>
              <a:off x="7699953" y="3880339"/>
              <a:ext cx="4155286" cy="717409"/>
            </a:xfrm>
            <a:prstGeom prst="rect">
              <a:avLst/>
            </a:prstGeom>
          </p:spPr>
        </p:pic>
        <p:pic>
          <p:nvPicPr>
            <p:cNvPr id="6" name="Picture 5">
              <a:extLst>
                <a:ext uri="{FF2B5EF4-FFF2-40B4-BE49-F238E27FC236}">
                  <a16:creationId xmlns:a16="http://schemas.microsoft.com/office/drawing/2014/main" id="{84C2243F-65CB-DDB0-11B6-A6C3DD088B2A}"/>
                </a:ext>
              </a:extLst>
            </p:cNvPr>
            <p:cNvPicPr>
              <a:picLocks noChangeAspect="1"/>
            </p:cNvPicPr>
            <p:nvPr/>
          </p:nvPicPr>
          <p:blipFill>
            <a:blip r:embed="rId6"/>
            <a:stretch>
              <a:fillRect/>
            </a:stretch>
          </p:blipFill>
          <p:spPr>
            <a:xfrm>
              <a:off x="7740897" y="4636871"/>
              <a:ext cx="4329327" cy="1995941"/>
            </a:xfrm>
            <a:prstGeom prst="rect">
              <a:avLst/>
            </a:prstGeom>
          </p:spPr>
        </p:pic>
      </p:grpSp>
      <p:sp>
        <p:nvSpPr>
          <p:cNvPr id="9" name="TextBox 8">
            <a:extLst>
              <a:ext uri="{FF2B5EF4-FFF2-40B4-BE49-F238E27FC236}">
                <a16:creationId xmlns:a16="http://schemas.microsoft.com/office/drawing/2014/main" id="{08B5BC39-89FF-A31F-52EC-CD395AA78CC4}"/>
              </a:ext>
            </a:extLst>
          </p:cNvPr>
          <p:cNvSpPr txBox="1"/>
          <p:nvPr/>
        </p:nvSpPr>
        <p:spPr>
          <a:xfrm>
            <a:off x="7653267" y="6420640"/>
            <a:ext cx="4579267" cy="461665"/>
          </a:xfrm>
          <a:prstGeom prst="rect">
            <a:avLst/>
          </a:prstGeom>
          <a:noFill/>
        </p:spPr>
        <p:txBody>
          <a:bodyPr wrap="none" rtlCol="0">
            <a:spAutoFit/>
          </a:bodyPr>
          <a:lstStyle/>
          <a:p>
            <a:pPr algn="r"/>
            <a:r>
              <a:rPr lang="en-US" sz="2400" dirty="0"/>
              <a:t>[Rosenblatt, </a:t>
            </a:r>
            <a:r>
              <a:rPr lang="en-US" sz="2400" dirty="0" err="1"/>
              <a:t>Neurodynamics</a:t>
            </a:r>
            <a:r>
              <a:rPr lang="en-US" sz="2400" dirty="0"/>
              <a:t>, 1962]</a:t>
            </a:r>
          </a:p>
        </p:txBody>
      </p:sp>
    </p:spTree>
    <p:extLst>
      <p:ext uri="{BB962C8B-B14F-4D97-AF65-F5344CB8AC3E}">
        <p14:creationId xmlns:p14="http://schemas.microsoft.com/office/powerpoint/2010/main" val="19516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A439-E8F4-A25F-889E-CC734831CAA3}"/>
              </a:ext>
            </a:extLst>
          </p:cNvPr>
          <p:cNvSpPr>
            <a:spLocks noGrp="1"/>
          </p:cNvSpPr>
          <p:nvPr>
            <p:ph type="title"/>
          </p:nvPr>
        </p:nvSpPr>
        <p:spPr/>
        <p:txBody>
          <a:bodyPr/>
          <a:lstStyle/>
          <a:p>
            <a:r>
              <a:rPr lang="en-US" dirty="0"/>
              <a:t>Rosenblatt’s 1958 Perceptron AI Boom</a:t>
            </a:r>
          </a:p>
        </p:txBody>
      </p:sp>
      <p:pic>
        <p:nvPicPr>
          <p:cNvPr id="4" name="perceptron-video.mp4" descr="perceptron-video.mp4">
            <a:hlinkClick r:id="" action="ppaction://media"/>
            <a:extLst>
              <a:ext uri="{FF2B5EF4-FFF2-40B4-BE49-F238E27FC236}">
                <a16:creationId xmlns:a16="http://schemas.microsoft.com/office/drawing/2014/main" id="{FE7A5C89-CD7F-5972-4257-3803827778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0716" y="1506571"/>
            <a:ext cx="5358651" cy="4018989"/>
          </a:xfrm>
          <a:prstGeom prst="rect">
            <a:avLst/>
          </a:prstGeom>
        </p:spPr>
      </p:pic>
      <p:grpSp>
        <p:nvGrpSpPr>
          <p:cNvPr id="9" name="Group 8">
            <a:extLst>
              <a:ext uri="{FF2B5EF4-FFF2-40B4-BE49-F238E27FC236}">
                <a16:creationId xmlns:a16="http://schemas.microsoft.com/office/drawing/2014/main" id="{A4D27A6E-E271-7BDC-62A6-E7DAA3DF0B9E}"/>
              </a:ext>
            </a:extLst>
          </p:cNvPr>
          <p:cNvGrpSpPr/>
          <p:nvPr/>
        </p:nvGrpSpPr>
        <p:grpSpPr>
          <a:xfrm>
            <a:off x="5832074" y="1183342"/>
            <a:ext cx="6421567" cy="5162865"/>
            <a:chOff x="5240740" y="1003973"/>
            <a:chExt cx="7309133" cy="5876459"/>
          </a:xfrm>
        </p:grpSpPr>
        <p:pic>
          <p:nvPicPr>
            <p:cNvPr id="6" name="Picture 5">
              <a:extLst>
                <a:ext uri="{FF2B5EF4-FFF2-40B4-BE49-F238E27FC236}">
                  <a16:creationId xmlns:a16="http://schemas.microsoft.com/office/drawing/2014/main" id="{0A2F7C63-3DCA-52D9-59C7-F8FA2ADA2D13}"/>
                </a:ext>
              </a:extLst>
            </p:cNvPr>
            <p:cNvPicPr>
              <a:picLocks noChangeAspect="1"/>
            </p:cNvPicPr>
            <p:nvPr/>
          </p:nvPicPr>
          <p:blipFill rotWithShape="1">
            <a:blip r:embed="rId5"/>
            <a:srcRect t="-1" b="66016"/>
            <a:stretch/>
          </p:blipFill>
          <p:spPr>
            <a:xfrm>
              <a:off x="5240740" y="1003973"/>
              <a:ext cx="2653854" cy="5255096"/>
            </a:xfrm>
            <a:prstGeom prst="rect">
              <a:avLst/>
            </a:prstGeom>
          </p:spPr>
        </p:pic>
        <p:pic>
          <p:nvPicPr>
            <p:cNvPr id="7" name="Picture 6">
              <a:extLst>
                <a:ext uri="{FF2B5EF4-FFF2-40B4-BE49-F238E27FC236}">
                  <a16:creationId xmlns:a16="http://schemas.microsoft.com/office/drawing/2014/main" id="{9907D949-C585-DCFB-9BE4-0A36B47AF40D}"/>
                </a:ext>
              </a:extLst>
            </p:cNvPr>
            <p:cNvPicPr>
              <a:picLocks noChangeAspect="1"/>
            </p:cNvPicPr>
            <p:nvPr/>
          </p:nvPicPr>
          <p:blipFill rotWithShape="1">
            <a:blip r:embed="rId6"/>
            <a:srcRect t="33335" b="35160"/>
            <a:stretch/>
          </p:blipFill>
          <p:spPr>
            <a:xfrm>
              <a:off x="7552379" y="1371878"/>
              <a:ext cx="2653854" cy="4871657"/>
            </a:xfrm>
            <a:prstGeom prst="rect">
              <a:avLst/>
            </a:prstGeom>
          </p:spPr>
        </p:pic>
        <p:pic>
          <p:nvPicPr>
            <p:cNvPr id="8" name="Picture 7">
              <a:extLst>
                <a:ext uri="{FF2B5EF4-FFF2-40B4-BE49-F238E27FC236}">
                  <a16:creationId xmlns:a16="http://schemas.microsoft.com/office/drawing/2014/main" id="{D62748D0-3BD0-9772-3D6E-D1D3BC3E485E}"/>
                </a:ext>
              </a:extLst>
            </p:cNvPr>
            <p:cNvPicPr>
              <a:picLocks noChangeAspect="1"/>
            </p:cNvPicPr>
            <p:nvPr/>
          </p:nvPicPr>
          <p:blipFill rotWithShape="1">
            <a:blip r:embed="rId7"/>
            <a:srcRect t="64439"/>
            <a:stretch/>
          </p:blipFill>
          <p:spPr>
            <a:xfrm>
              <a:off x="9896020" y="1381359"/>
              <a:ext cx="2653853" cy="5499073"/>
            </a:xfrm>
            <a:prstGeom prst="rect">
              <a:avLst/>
            </a:prstGeom>
          </p:spPr>
        </p:pic>
      </p:grpSp>
    </p:spTree>
    <p:extLst>
      <p:ext uri="{BB962C8B-B14F-4D97-AF65-F5344CB8AC3E}">
        <p14:creationId xmlns:p14="http://schemas.microsoft.com/office/powerpoint/2010/main" val="20807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68A92-2BAF-A706-4B41-26CE736A2040}"/>
              </a:ext>
            </a:extLst>
          </p:cNvPr>
          <p:cNvSpPr>
            <a:spLocks noGrp="1"/>
          </p:cNvSpPr>
          <p:nvPr>
            <p:ph type="title"/>
          </p:nvPr>
        </p:nvSpPr>
        <p:spPr/>
        <p:txBody>
          <a:bodyPr/>
          <a:lstStyle/>
          <a:p>
            <a:r>
              <a:rPr lang="en-US" dirty="0"/>
              <a:t>Two key innovations in </a:t>
            </a:r>
            <a:r>
              <a:rPr lang="en-US" dirty="0" err="1"/>
              <a:t>perceptrons</a:t>
            </a:r>
            <a:endParaRPr lang="en-US" dirty="0"/>
          </a:p>
        </p:txBody>
      </p:sp>
      <p:sp>
        <p:nvSpPr>
          <p:cNvPr id="3" name="Content Placeholder 2">
            <a:extLst>
              <a:ext uri="{FF2B5EF4-FFF2-40B4-BE49-F238E27FC236}">
                <a16:creationId xmlns:a16="http://schemas.microsoft.com/office/drawing/2014/main" id="{55863D68-E9AC-CC71-E11C-4268EA7D6546}"/>
              </a:ext>
            </a:extLst>
          </p:cNvPr>
          <p:cNvSpPr>
            <a:spLocks noGrp="1"/>
          </p:cNvSpPr>
          <p:nvPr>
            <p:ph idx="1"/>
          </p:nvPr>
        </p:nvSpPr>
        <p:spPr>
          <a:xfrm>
            <a:off x="-1" y="2030278"/>
            <a:ext cx="12209929" cy="4380593"/>
          </a:xfrm>
        </p:spPr>
        <p:txBody>
          <a:bodyPr>
            <a:noAutofit/>
          </a:bodyPr>
          <a:lstStyle/>
          <a:p>
            <a:pPr marL="514350" indent="-514350" algn="ctr">
              <a:buAutoNum type="arabicPeriod"/>
            </a:pPr>
            <a:r>
              <a:rPr lang="en-US" sz="3600" u="sng" dirty="0"/>
              <a:t>Many dimensions</a:t>
            </a:r>
            <a:r>
              <a:rPr lang="en-US" sz="3600" dirty="0"/>
              <a:t> for x, not just a few.</a:t>
            </a:r>
          </a:p>
          <a:p>
            <a:pPr marL="514350" indent="-514350" algn="ctr">
              <a:buAutoNum type="arabicPeriod"/>
            </a:pPr>
            <a:endParaRPr lang="en-US" sz="3600" dirty="0"/>
          </a:p>
          <a:p>
            <a:pPr marL="514350" indent="-514350" algn="ctr">
              <a:buAutoNum type="arabicPeriod"/>
            </a:pPr>
            <a:endParaRPr lang="en-US" sz="3600" dirty="0"/>
          </a:p>
          <a:p>
            <a:pPr marL="514350" indent="-514350" algn="ctr">
              <a:buAutoNum type="arabicPeriod"/>
            </a:pPr>
            <a:r>
              <a:rPr lang="en-US" sz="3600" u="sng" dirty="0"/>
              <a:t>A learning procedure</a:t>
            </a:r>
            <a:r>
              <a:rPr lang="en-US" sz="3600" dirty="0"/>
              <a:t> for model weights.</a:t>
            </a:r>
          </a:p>
        </p:txBody>
      </p:sp>
    </p:spTree>
    <p:extLst>
      <p:ext uri="{BB962C8B-B14F-4D97-AF65-F5344CB8AC3E}">
        <p14:creationId xmlns:p14="http://schemas.microsoft.com/office/powerpoint/2010/main" val="3423171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F636384-0288-75BE-BBF9-0B3BBB9C111C}"/>
              </a:ext>
            </a:extLst>
          </p:cNvPr>
          <p:cNvPicPr>
            <a:picLocks noChangeAspect="1"/>
          </p:cNvPicPr>
          <p:nvPr/>
        </p:nvPicPr>
        <p:blipFill rotWithShape="1">
          <a:blip r:embed="rId2"/>
          <a:srcRect t="18439"/>
          <a:stretch/>
        </p:blipFill>
        <p:spPr>
          <a:xfrm>
            <a:off x="1699868" y="1183342"/>
            <a:ext cx="8606128" cy="2576784"/>
          </a:xfrm>
          <a:prstGeom prst="rect">
            <a:avLst/>
          </a:prstGeom>
        </p:spPr>
      </p:pic>
      <p:sp>
        <p:nvSpPr>
          <p:cNvPr id="2" name="Title 1">
            <a:extLst>
              <a:ext uri="{FF2B5EF4-FFF2-40B4-BE49-F238E27FC236}">
                <a16:creationId xmlns:a16="http://schemas.microsoft.com/office/drawing/2014/main" id="{901BFD47-88FE-6790-7357-2911F2E5C86C}"/>
              </a:ext>
            </a:extLst>
          </p:cNvPr>
          <p:cNvSpPr>
            <a:spLocks noGrp="1"/>
          </p:cNvSpPr>
          <p:nvPr>
            <p:ph type="title"/>
          </p:nvPr>
        </p:nvSpPr>
        <p:spPr/>
        <p:txBody>
          <a:bodyPr/>
          <a:lstStyle/>
          <a:p>
            <a:r>
              <a:rPr lang="en-US" dirty="0"/>
              <a:t>Perceptron Learning Algorithm</a:t>
            </a:r>
          </a:p>
        </p:txBody>
      </p:sp>
      <p:grpSp>
        <p:nvGrpSpPr>
          <p:cNvPr id="42" name="Group 41">
            <a:extLst>
              <a:ext uri="{FF2B5EF4-FFF2-40B4-BE49-F238E27FC236}">
                <a16:creationId xmlns:a16="http://schemas.microsoft.com/office/drawing/2014/main" id="{61FFDE9A-ADB0-E169-9E43-EF543F5331C3}"/>
              </a:ext>
            </a:extLst>
          </p:cNvPr>
          <p:cNvGrpSpPr/>
          <p:nvPr/>
        </p:nvGrpSpPr>
        <p:grpSpPr>
          <a:xfrm>
            <a:off x="1538569" y="3855658"/>
            <a:ext cx="4704814" cy="816478"/>
            <a:chOff x="1538569" y="3855658"/>
            <a:chExt cx="4704814" cy="816478"/>
          </a:xfrm>
        </p:grpSpPr>
        <p:sp>
          <p:nvSpPr>
            <p:cNvPr id="22" name="Left Brace 21">
              <a:extLst>
                <a:ext uri="{FF2B5EF4-FFF2-40B4-BE49-F238E27FC236}">
                  <a16:creationId xmlns:a16="http://schemas.microsoft.com/office/drawing/2014/main" id="{433B9A2E-D8D4-8D59-9DE1-2EAF58E27161}"/>
                </a:ext>
              </a:extLst>
            </p:cNvPr>
            <p:cNvSpPr/>
            <p:nvPr/>
          </p:nvSpPr>
          <p:spPr>
            <a:xfrm rot="16200000">
              <a:off x="3766904" y="1819818"/>
              <a:ext cx="293256" cy="436493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C01A80B-E68E-DC4A-328F-8B955AECC7B9}"/>
                    </a:ext>
                  </a:extLst>
                </p:cNvPr>
                <p:cNvSpPr txBox="1"/>
                <p:nvPr/>
              </p:nvSpPr>
              <p:spPr>
                <a:xfrm>
                  <a:off x="1538569" y="4148916"/>
                  <a:ext cx="4704814" cy="523220"/>
                </a:xfrm>
                <a:prstGeom prst="rect">
                  <a:avLst/>
                </a:prstGeom>
                <a:noFill/>
              </p:spPr>
              <p:txBody>
                <a:bodyPr wrap="none" rtlCol="0">
                  <a:spAutoFit/>
                </a:bodyPr>
                <a:lstStyle/>
                <a:p>
                  <a:pPr algn="ctr"/>
                  <a:r>
                    <a:rPr lang="en-US" sz="2800" dirty="0"/>
                    <a:t>Fixed layer provides features </a:t>
                  </a:r>
                  <a14:m>
                    <m:oMath xmlns:m="http://schemas.openxmlformats.org/officeDocument/2006/math">
                      <m:r>
                        <a:rPr lang="en-US" sz="2800" i="1" dirty="0">
                          <a:latin typeface="Cambria Math" panose="02040503050406030204" pitchFamily="18" charset="0"/>
                          <a:ea typeface="Cambria Math" panose="02040503050406030204" pitchFamily="18" charset="0"/>
                        </a:rPr>
                        <m:t>𝑥</m:t>
                      </m:r>
                    </m:oMath>
                  </a14:m>
                  <a:r>
                    <a:rPr lang="en-US" sz="2800" dirty="0"/>
                    <a:t> </a:t>
                  </a:r>
                </a:p>
              </p:txBody>
            </p:sp>
          </mc:Choice>
          <mc:Fallback xmlns="">
            <p:sp>
              <p:nvSpPr>
                <p:cNvPr id="24" name="TextBox 23">
                  <a:extLst>
                    <a:ext uri="{FF2B5EF4-FFF2-40B4-BE49-F238E27FC236}">
                      <a16:creationId xmlns:a16="http://schemas.microsoft.com/office/drawing/2014/main" id="{0C01A80B-E68E-DC4A-328F-8B955AECC7B9}"/>
                    </a:ext>
                  </a:extLst>
                </p:cNvPr>
                <p:cNvSpPr txBox="1">
                  <a:spLocks noRot="1" noChangeAspect="1" noMove="1" noResize="1" noEditPoints="1" noAdjustHandles="1" noChangeArrowheads="1" noChangeShapeType="1" noTextEdit="1"/>
                </p:cNvSpPr>
                <p:nvPr/>
              </p:nvSpPr>
              <p:spPr>
                <a:xfrm>
                  <a:off x="1538569" y="4148916"/>
                  <a:ext cx="4704814" cy="523220"/>
                </a:xfrm>
                <a:prstGeom prst="rect">
                  <a:avLst/>
                </a:prstGeom>
                <a:blipFill>
                  <a:blip r:embed="rId3"/>
                  <a:stretch>
                    <a:fillRect l="-2151" t="-11905" b="-30952"/>
                  </a:stretch>
                </a:blipFill>
              </p:spPr>
              <p:txBody>
                <a:bodyPr/>
                <a:lstStyle/>
                <a:p>
                  <a:r>
                    <a:rPr lang="en-US">
                      <a:noFill/>
                    </a:rPr>
                    <a:t> </a:t>
                  </a:r>
                </a:p>
              </p:txBody>
            </p:sp>
          </mc:Fallback>
        </mc:AlternateContent>
      </p:grpSp>
      <p:grpSp>
        <p:nvGrpSpPr>
          <p:cNvPr id="43" name="Group 42">
            <a:extLst>
              <a:ext uri="{FF2B5EF4-FFF2-40B4-BE49-F238E27FC236}">
                <a16:creationId xmlns:a16="http://schemas.microsoft.com/office/drawing/2014/main" id="{473440B3-C1E3-0CCA-D9E9-DCF8D7E7C057}"/>
              </a:ext>
            </a:extLst>
          </p:cNvPr>
          <p:cNvGrpSpPr/>
          <p:nvPr/>
        </p:nvGrpSpPr>
        <p:grpSpPr>
          <a:xfrm>
            <a:off x="6307212" y="3855656"/>
            <a:ext cx="2933047" cy="816479"/>
            <a:chOff x="6307212" y="3855656"/>
            <a:chExt cx="2933047" cy="816479"/>
          </a:xfrm>
        </p:grpSpPr>
        <p:sp>
          <p:nvSpPr>
            <p:cNvPr id="23" name="Left Brace 22">
              <a:extLst>
                <a:ext uri="{FF2B5EF4-FFF2-40B4-BE49-F238E27FC236}">
                  <a16:creationId xmlns:a16="http://schemas.microsoft.com/office/drawing/2014/main" id="{31515BFD-F3B3-423B-EF5A-451950036C47}"/>
                </a:ext>
              </a:extLst>
            </p:cNvPr>
            <p:cNvSpPr/>
            <p:nvPr/>
          </p:nvSpPr>
          <p:spPr>
            <a:xfrm rot="16200000">
              <a:off x="7059258" y="3196935"/>
              <a:ext cx="293259" cy="161070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AEA50AB-E220-0A61-A97E-B8069CCDFC29}"/>
                    </a:ext>
                  </a:extLst>
                </p:cNvPr>
                <p:cNvSpPr txBox="1"/>
                <p:nvPr/>
              </p:nvSpPr>
              <p:spPr>
                <a:xfrm>
                  <a:off x="6307212" y="4148915"/>
                  <a:ext cx="2933047" cy="523220"/>
                </a:xfrm>
                <a:prstGeom prst="rect">
                  <a:avLst/>
                </a:prstGeom>
                <a:noFill/>
              </p:spPr>
              <p:txBody>
                <a:bodyPr wrap="none" rtlCol="0">
                  <a:spAutoFit/>
                </a:bodyPr>
                <a:lstStyle/>
                <a:p>
                  <a:pPr algn="ctr"/>
                  <a:r>
                    <a:rPr lang="en-US" sz="2800" dirty="0"/>
                    <a:t>Learned weights</a:t>
                  </a:r>
                  <a:r>
                    <a:rPr lang="en-US" sz="2800" dirty="0">
                      <a:ea typeface="Cambria Math" panose="02040503050406030204" pitchFamily="18" charset="0"/>
                    </a:rPr>
                    <a:t> </a:t>
                  </a:r>
                  <a14:m>
                    <m:oMath xmlns:m="http://schemas.openxmlformats.org/officeDocument/2006/math">
                      <m:r>
                        <a:rPr lang="en-US" sz="2800" i="1" dirty="0">
                          <a:latin typeface="Cambria Math" panose="02040503050406030204" pitchFamily="18" charset="0"/>
                          <a:ea typeface="Cambria Math" panose="02040503050406030204" pitchFamily="18" charset="0"/>
                        </a:rPr>
                        <m:t>𝑤</m:t>
                      </m:r>
                    </m:oMath>
                  </a14:m>
                  <a:endParaRPr lang="en-US" sz="2800" i="1" dirty="0">
                    <a:latin typeface="Cambria Math" panose="02040503050406030204" pitchFamily="18" charset="0"/>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1AEA50AB-E220-0A61-A97E-B8069CCDFC29}"/>
                    </a:ext>
                  </a:extLst>
                </p:cNvPr>
                <p:cNvSpPr txBox="1">
                  <a:spLocks noRot="1" noChangeAspect="1" noMove="1" noResize="1" noEditPoints="1" noAdjustHandles="1" noChangeArrowheads="1" noChangeShapeType="1" noTextEdit="1"/>
                </p:cNvSpPr>
                <p:nvPr/>
              </p:nvSpPr>
              <p:spPr>
                <a:xfrm>
                  <a:off x="6307212" y="4148915"/>
                  <a:ext cx="2933047" cy="523220"/>
                </a:xfrm>
                <a:prstGeom prst="rect">
                  <a:avLst/>
                </a:prstGeom>
                <a:blipFill>
                  <a:blip r:embed="rId4"/>
                  <a:stretch>
                    <a:fillRect l="-3879" t="-11905" b="-3095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C5AEF02-5759-EEFF-6364-27CED6F501F0}"/>
                  </a:ext>
                </a:extLst>
              </p:cNvPr>
              <p:cNvSpPr txBox="1"/>
              <p:nvPr/>
            </p:nvSpPr>
            <p:spPr>
              <a:xfrm>
                <a:off x="7848307" y="3070831"/>
                <a:ext cx="2881494"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r>
                      <a:rPr lang="en-US" sz="2800" b="0" i="1" dirty="0" smtClean="0">
                        <a:solidFill>
                          <a:schemeClr val="tx1"/>
                        </a:solidFill>
                        <a:latin typeface="Cambria Math" panose="02040503050406030204" pitchFamily="18" charset="0"/>
                        <a:ea typeface="Cambria Math" panose="02040503050406030204" pitchFamily="18" charset="0"/>
                      </a:rPr>
                      <m:t>↔</m:t>
                    </m:r>
                  </m:oMath>
                </a14:m>
                <a:endParaRPr lang="en-US" sz="2800" dirty="0"/>
              </a:p>
            </p:txBody>
          </p:sp>
        </mc:Choice>
        <mc:Fallback xmlns="">
          <p:sp>
            <p:nvSpPr>
              <p:cNvPr id="29" name="TextBox 28">
                <a:extLst>
                  <a:ext uri="{FF2B5EF4-FFF2-40B4-BE49-F238E27FC236}">
                    <a16:creationId xmlns:a16="http://schemas.microsoft.com/office/drawing/2014/main" id="{8C5AEF02-5759-EEFF-6364-27CED6F501F0}"/>
                  </a:ext>
                </a:extLst>
              </p:cNvPr>
              <p:cNvSpPr txBox="1">
                <a:spLocks noRot="1" noChangeAspect="1" noMove="1" noResize="1" noEditPoints="1" noAdjustHandles="1" noChangeArrowheads="1" noChangeShapeType="1" noTextEdit="1"/>
              </p:cNvSpPr>
              <p:nvPr/>
            </p:nvSpPr>
            <p:spPr>
              <a:xfrm>
                <a:off x="7848307" y="3070831"/>
                <a:ext cx="2881494" cy="523220"/>
              </a:xfrm>
              <a:prstGeom prst="rect">
                <a:avLst/>
              </a:prstGeom>
              <a:blipFill>
                <a:blip r:embed="rId6"/>
                <a:stretch>
                  <a:fillRect l="-3947" t="-11628" b="-27907"/>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E7E6A063-2C4F-CA7B-E0CD-54CF962C84EE}"/>
              </a:ext>
            </a:extLst>
          </p:cNvPr>
          <p:cNvSpPr txBox="1"/>
          <p:nvPr/>
        </p:nvSpPr>
        <p:spPr>
          <a:xfrm>
            <a:off x="593818" y="2116724"/>
            <a:ext cx="1068178" cy="954107"/>
          </a:xfrm>
          <a:prstGeom prst="rect">
            <a:avLst/>
          </a:prstGeom>
          <a:noFill/>
        </p:spPr>
        <p:txBody>
          <a:bodyPr wrap="none" rtlCol="0">
            <a:spAutoFit/>
          </a:bodyPr>
          <a:lstStyle/>
          <a:p>
            <a:pPr algn="ctr"/>
            <a:r>
              <a:rPr lang="en-US" sz="2800" b="0" dirty="0">
                <a:solidFill>
                  <a:schemeClr val="tx1"/>
                </a:solidFill>
                <a:ea typeface="Cambria Math" panose="02040503050406030204" pitchFamily="18" charset="0"/>
              </a:rPr>
              <a:t>input</a:t>
            </a:r>
            <a:br>
              <a:rPr lang="en-US" sz="2800" b="0" dirty="0">
                <a:solidFill>
                  <a:schemeClr val="tx1"/>
                </a:solidFill>
                <a:ea typeface="Cambria Math" panose="02040503050406030204" pitchFamily="18" charset="0"/>
              </a:rPr>
            </a:br>
            <a:r>
              <a:rPr lang="en-US" sz="2800" b="0" dirty="0">
                <a:solidFill>
                  <a:schemeClr val="tx1"/>
                </a:solidFill>
                <a:ea typeface="Cambria Math" panose="02040503050406030204" pitchFamily="18" charset="0"/>
              </a:rPr>
              <a:t>image</a:t>
            </a:r>
            <a:endParaRPr lang="en-US" sz="2800" dirty="0"/>
          </a:p>
        </p:txBody>
      </p:sp>
      <p:grpSp>
        <p:nvGrpSpPr>
          <p:cNvPr id="4" name="Group 3">
            <a:extLst>
              <a:ext uri="{FF2B5EF4-FFF2-40B4-BE49-F238E27FC236}">
                <a16:creationId xmlns:a16="http://schemas.microsoft.com/office/drawing/2014/main" id="{FE6E9BE9-A4EA-4095-962C-7935D7D59BAB}"/>
              </a:ext>
            </a:extLst>
          </p:cNvPr>
          <p:cNvGrpSpPr/>
          <p:nvPr/>
        </p:nvGrpSpPr>
        <p:grpSpPr>
          <a:xfrm>
            <a:off x="1127906" y="1778169"/>
            <a:ext cx="11103784" cy="3632408"/>
            <a:chOff x="1127906" y="1778169"/>
            <a:chExt cx="11103784" cy="3632408"/>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3463BBC-FC0D-C65C-4D87-1AC75996B8AA}"/>
                    </a:ext>
                  </a:extLst>
                </p:cNvPr>
                <p:cNvSpPr txBox="1"/>
                <p:nvPr/>
              </p:nvSpPr>
              <p:spPr>
                <a:xfrm>
                  <a:off x="10848106" y="1778169"/>
                  <a:ext cx="1383584" cy="1815882"/>
                </a:xfrm>
                <a:prstGeom prst="rect">
                  <a:avLst/>
                </a:prstGeom>
                <a:noFill/>
              </p:spPr>
              <p:txBody>
                <a:bodyPr wrap="none" rtlCol="0">
                  <a:spAutoFit/>
                </a:bodyPr>
                <a:lstStyle/>
                <a:p>
                  <a:pPr algn="ctr"/>
                  <a:r>
                    <a:rPr lang="en-US" sz="2800" b="0" dirty="0">
                      <a:solidFill>
                        <a:schemeClr val="tx1"/>
                      </a:solidFill>
                      <a:ea typeface="Cambria Math" panose="02040503050406030204" pitchFamily="18" charset="0"/>
                    </a:rPr>
                    <a:t>true</a:t>
                  </a:r>
                  <a:br>
                    <a:rPr lang="en-US" sz="2800" b="0" dirty="0">
                      <a:solidFill>
                        <a:schemeClr val="tx1"/>
                      </a:solidFill>
                      <a:ea typeface="Cambria Math" panose="02040503050406030204" pitchFamily="18" charset="0"/>
                    </a:rPr>
                  </a:br>
                  <a:r>
                    <a:rPr lang="en-US" sz="2800" b="0" dirty="0">
                      <a:solidFill>
                        <a:schemeClr val="tx1"/>
                      </a:solidFill>
                      <a:ea typeface="Cambria Math" panose="02040503050406030204" pitchFamily="18" charset="0"/>
                    </a:rPr>
                    <a:t>training</a:t>
                  </a:r>
                  <a:br>
                    <a:rPr lang="en-US" sz="2800" b="0" dirty="0">
                      <a:solidFill>
                        <a:schemeClr val="tx1"/>
                      </a:solidFill>
                      <a:ea typeface="Cambria Math" panose="02040503050406030204" pitchFamily="18" charset="0"/>
                    </a:rPr>
                  </a:br>
                  <a:r>
                    <a:rPr lang="en-US" sz="2800" b="0" dirty="0">
                      <a:solidFill>
                        <a:schemeClr val="tx1"/>
                      </a:solidFill>
                      <a:ea typeface="Cambria Math" panose="02040503050406030204" pitchFamily="18" charset="0"/>
                    </a:rPr>
                    <a:t>class</a:t>
                  </a:r>
                  <a:br>
                    <a:rPr lang="en-US" sz="2800" b="0" dirty="0">
                      <a:solidFill>
                        <a:schemeClr val="tx1"/>
                      </a:solidFill>
                      <a:ea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n-US" sz="2800" dirty="0">
                            <a:latin typeface="Cambria Math" panose="02040503050406030204" pitchFamily="18" charset="0"/>
                          </a:rPr>
                          <m:t>y</m:t>
                        </m:r>
                        <m:r>
                          <a:rPr lang="en-US" sz="2800" b="0" i="0" dirty="0" smtClean="0">
                            <a:latin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±1</m:t>
                        </m:r>
                      </m:oMath>
                    </m:oMathPara>
                  </a14:m>
                  <a:endParaRPr lang="en-US" sz="2800" dirty="0"/>
                </a:p>
              </p:txBody>
            </p:sp>
          </mc:Choice>
          <mc:Fallback xmlns="">
            <p:sp>
              <p:nvSpPr>
                <p:cNvPr id="31" name="TextBox 30">
                  <a:extLst>
                    <a:ext uri="{FF2B5EF4-FFF2-40B4-BE49-F238E27FC236}">
                      <a16:creationId xmlns:a16="http://schemas.microsoft.com/office/drawing/2014/main" id="{73463BBC-FC0D-C65C-4D87-1AC75996B8AA}"/>
                    </a:ext>
                  </a:extLst>
                </p:cNvPr>
                <p:cNvSpPr txBox="1">
                  <a:spLocks noRot="1" noChangeAspect="1" noMove="1" noResize="1" noEditPoints="1" noAdjustHandles="1" noChangeArrowheads="1" noChangeShapeType="1" noTextEdit="1"/>
                </p:cNvSpPr>
                <p:nvPr/>
              </p:nvSpPr>
              <p:spPr>
                <a:xfrm>
                  <a:off x="10848106" y="1778169"/>
                  <a:ext cx="1383584" cy="1815882"/>
                </a:xfrm>
                <a:prstGeom prst="rect">
                  <a:avLst/>
                </a:prstGeom>
                <a:blipFill>
                  <a:blip r:embed="rId7"/>
                  <a:stretch>
                    <a:fillRect l="-9091" t="-4167" r="-2727" b="-2083"/>
                  </a:stretch>
                </a:blipFill>
              </p:spPr>
              <p:txBody>
                <a:bodyPr/>
                <a:lstStyle/>
                <a:p>
                  <a:r>
                    <a:rPr lang="en-US">
                      <a:noFill/>
                    </a:rPr>
                    <a:t> </a:t>
                  </a:r>
                </a:p>
              </p:txBody>
            </p:sp>
          </mc:Fallback>
        </mc:AlternateContent>
        <p:cxnSp>
          <p:nvCxnSpPr>
            <p:cNvPr id="33" name="Elbow Connector 32">
              <a:extLst>
                <a:ext uri="{FF2B5EF4-FFF2-40B4-BE49-F238E27FC236}">
                  <a16:creationId xmlns:a16="http://schemas.microsoft.com/office/drawing/2014/main" id="{C55C74AD-6EBC-01FC-E6D3-C7E29F0734FD}"/>
                </a:ext>
              </a:extLst>
            </p:cNvPr>
            <p:cNvCxnSpPr>
              <a:cxnSpLocks/>
              <a:stCxn id="30" idx="2"/>
              <a:endCxn id="31" idx="2"/>
            </p:cNvCxnSpPr>
            <p:nvPr/>
          </p:nvCxnSpPr>
          <p:spPr>
            <a:xfrm rot="16200000" flipH="1">
              <a:off x="6072292" y="-1873555"/>
              <a:ext cx="523220" cy="10411991"/>
            </a:xfrm>
            <a:prstGeom prst="bentConnector3">
              <a:avLst>
                <a:gd name="adj1" fmla="val 446268"/>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C3755F4-D199-131B-F814-C4026D367CFE}"/>
                </a:ext>
              </a:extLst>
            </p:cNvPr>
            <p:cNvSpPr txBox="1"/>
            <p:nvPr/>
          </p:nvSpPr>
          <p:spPr>
            <a:xfrm>
              <a:off x="1127906" y="4887357"/>
              <a:ext cx="4371711" cy="523220"/>
            </a:xfrm>
            <a:prstGeom prst="rect">
              <a:avLst/>
            </a:prstGeom>
            <a:noFill/>
          </p:spPr>
          <p:txBody>
            <a:bodyPr wrap="none" rtlCol="0">
              <a:spAutoFit/>
            </a:bodyPr>
            <a:lstStyle/>
            <a:p>
              <a:pPr algn="ctr"/>
              <a:r>
                <a:rPr lang="en-US" sz="2800" dirty="0"/>
                <a:t>Run on random training data</a:t>
              </a:r>
            </a:p>
          </p:txBody>
        </p:sp>
      </p:grpSp>
    </p:spTree>
    <p:extLst>
      <p:ext uri="{BB962C8B-B14F-4D97-AF65-F5344CB8AC3E}">
        <p14:creationId xmlns:p14="http://schemas.microsoft.com/office/powerpoint/2010/main" val="154063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F636384-0288-75BE-BBF9-0B3BBB9C111C}"/>
              </a:ext>
            </a:extLst>
          </p:cNvPr>
          <p:cNvPicPr>
            <a:picLocks noChangeAspect="1"/>
          </p:cNvPicPr>
          <p:nvPr/>
        </p:nvPicPr>
        <p:blipFill rotWithShape="1">
          <a:blip r:embed="rId2"/>
          <a:srcRect t="18439"/>
          <a:stretch/>
        </p:blipFill>
        <p:spPr>
          <a:xfrm>
            <a:off x="1699868" y="1183342"/>
            <a:ext cx="8606128" cy="2576784"/>
          </a:xfrm>
          <a:prstGeom prst="rect">
            <a:avLst/>
          </a:prstGeom>
        </p:spPr>
      </p:pic>
      <p:sp>
        <p:nvSpPr>
          <p:cNvPr id="2" name="Title 1">
            <a:extLst>
              <a:ext uri="{FF2B5EF4-FFF2-40B4-BE49-F238E27FC236}">
                <a16:creationId xmlns:a16="http://schemas.microsoft.com/office/drawing/2014/main" id="{901BFD47-88FE-6790-7357-2911F2E5C86C}"/>
              </a:ext>
            </a:extLst>
          </p:cNvPr>
          <p:cNvSpPr>
            <a:spLocks noGrp="1"/>
          </p:cNvSpPr>
          <p:nvPr>
            <p:ph type="title"/>
          </p:nvPr>
        </p:nvSpPr>
        <p:spPr/>
        <p:txBody>
          <a:bodyPr/>
          <a:lstStyle/>
          <a:p>
            <a:r>
              <a:rPr lang="en-US" dirty="0"/>
              <a:t>Perceptron Learning Algorithm</a:t>
            </a:r>
          </a:p>
        </p:txBody>
      </p:sp>
      <p:grpSp>
        <p:nvGrpSpPr>
          <p:cNvPr id="42" name="Group 41">
            <a:extLst>
              <a:ext uri="{FF2B5EF4-FFF2-40B4-BE49-F238E27FC236}">
                <a16:creationId xmlns:a16="http://schemas.microsoft.com/office/drawing/2014/main" id="{61FFDE9A-ADB0-E169-9E43-EF543F5331C3}"/>
              </a:ext>
            </a:extLst>
          </p:cNvPr>
          <p:cNvGrpSpPr/>
          <p:nvPr/>
        </p:nvGrpSpPr>
        <p:grpSpPr>
          <a:xfrm>
            <a:off x="5627922" y="3855657"/>
            <a:ext cx="468078" cy="729695"/>
            <a:chOff x="5627922" y="3855657"/>
            <a:chExt cx="468078" cy="729695"/>
          </a:xfrm>
        </p:grpSpPr>
        <p:sp>
          <p:nvSpPr>
            <p:cNvPr id="22" name="Left Brace 21">
              <a:extLst>
                <a:ext uri="{FF2B5EF4-FFF2-40B4-BE49-F238E27FC236}">
                  <a16:creationId xmlns:a16="http://schemas.microsoft.com/office/drawing/2014/main" id="{433B9A2E-D8D4-8D59-9DE1-2EAF58E27161}"/>
                </a:ext>
              </a:extLst>
            </p:cNvPr>
            <p:cNvSpPr/>
            <p:nvPr/>
          </p:nvSpPr>
          <p:spPr>
            <a:xfrm rot="16200000">
              <a:off x="5715332" y="3768247"/>
              <a:ext cx="293257" cy="46807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C01A80B-E68E-DC4A-328F-8B955AECC7B9}"/>
                    </a:ext>
                  </a:extLst>
                </p:cNvPr>
                <p:cNvSpPr txBox="1"/>
                <p:nvPr/>
              </p:nvSpPr>
              <p:spPr>
                <a:xfrm>
                  <a:off x="5627923" y="4062132"/>
                  <a:ext cx="468077" cy="523220"/>
                </a:xfrm>
                <a:prstGeom prst="rect">
                  <a:avLst/>
                </a:prstGeom>
                <a:noFill/>
              </p:spPr>
              <p:txBody>
                <a:bodyPr wrap="none" rtlCol="0">
                  <a:spAutoFit/>
                </a:bodyPr>
                <a:lstStyle/>
                <a:p>
                  <a:pPr algn="ctr"/>
                  <a14:m>
                    <m:oMath xmlns:m="http://schemas.openxmlformats.org/officeDocument/2006/math">
                      <m:r>
                        <a:rPr lang="en-US" sz="2800" i="1" dirty="0">
                          <a:latin typeface="Cambria Math" panose="02040503050406030204" pitchFamily="18" charset="0"/>
                          <a:ea typeface="Cambria Math" panose="02040503050406030204" pitchFamily="18" charset="0"/>
                        </a:rPr>
                        <m:t>𝑥</m:t>
                      </m:r>
                    </m:oMath>
                  </a14:m>
                  <a:r>
                    <a:rPr lang="en-US" sz="2800" dirty="0"/>
                    <a:t> </a:t>
                  </a:r>
                </a:p>
              </p:txBody>
            </p:sp>
          </mc:Choice>
          <mc:Fallback xmlns="">
            <p:sp>
              <p:nvSpPr>
                <p:cNvPr id="24" name="TextBox 23">
                  <a:extLst>
                    <a:ext uri="{FF2B5EF4-FFF2-40B4-BE49-F238E27FC236}">
                      <a16:creationId xmlns:a16="http://schemas.microsoft.com/office/drawing/2014/main" id="{0C01A80B-E68E-DC4A-328F-8B955AECC7B9}"/>
                    </a:ext>
                  </a:extLst>
                </p:cNvPr>
                <p:cNvSpPr txBox="1">
                  <a:spLocks noRot="1" noChangeAspect="1" noMove="1" noResize="1" noEditPoints="1" noAdjustHandles="1" noChangeArrowheads="1" noChangeShapeType="1" noTextEdit="1"/>
                </p:cNvSpPr>
                <p:nvPr/>
              </p:nvSpPr>
              <p:spPr>
                <a:xfrm>
                  <a:off x="5627923" y="4062132"/>
                  <a:ext cx="468077" cy="523220"/>
                </a:xfrm>
                <a:prstGeom prst="rect">
                  <a:avLst/>
                </a:prstGeom>
                <a:blipFill>
                  <a:blip r:embed="rId3"/>
                  <a:stretch>
                    <a:fillRect/>
                  </a:stretch>
                </a:blipFill>
              </p:spPr>
              <p:txBody>
                <a:bodyPr/>
                <a:lstStyle/>
                <a:p>
                  <a:r>
                    <a:rPr lang="en-US">
                      <a:noFill/>
                    </a:rPr>
                    <a:t> </a:t>
                  </a:r>
                </a:p>
              </p:txBody>
            </p:sp>
          </mc:Fallback>
        </mc:AlternateContent>
      </p:grpSp>
      <p:grpSp>
        <p:nvGrpSpPr>
          <p:cNvPr id="43" name="Group 42">
            <a:extLst>
              <a:ext uri="{FF2B5EF4-FFF2-40B4-BE49-F238E27FC236}">
                <a16:creationId xmlns:a16="http://schemas.microsoft.com/office/drawing/2014/main" id="{473440B3-C1E3-0CCA-D9E9-DCF8D7E7C057}"/>
              </a:ext>
            </a:extLst>
          </p:cNvPr>
          <p:cNvGrpSpPr/>
          <p:nvPr/>
        </p:nvGrpSpPr>
        <p:grpSpPr>
          <a:xfrm>
            <a:off x="6307212" y="3855656"/>
            <a:ext cx="2933047" cy="816479"/>
            <a:chOff x="6307212" y="3855656"/>
            <a:chExt cx="2933047" cy="816479"/>
          </a:xfrm>
        </p:grpSpPr>
        <p:sp>
          <p:nvSpPr>
            <p:cNvPr id="23" name="Left Brace 22">
              <a:extLst>
                <a:ext uri="{FF2B5EF4-FFF2-40B4-BE49-F238E27FC236}">
                  <a16:creationId xmlns:a16="http://schemas.microsoft.com/office/drawing/2014/main" id="{31515BFD-F3B3-423B-EF5A-451950036C47}"/>
                </a:ext>
              </a:extLst>
            </p:cNvPr>
            <p:cNvSpPr/>
            <p:nvPr/>
          </p:nvSpPr>
          <p:spPr>
            <a:xfrm rot="16200000">
              <a:off x="7059258" y="3196935"/>
              <a:ext cx="293259" cy="161070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AEA50AB-E220-0A61-A97E-B8069CCDFC29}"/>
                    </a:ext>
                  </a:extLst>
                </p:cNvPr>
                <p:cNvSpPr txBox="1"/>
                <p:nvPr/>
              </p:nvSpPr>
              <p:spPr>
                <a:xfrm>
                  <a:off x="6307212" y="4148915"/>
                  <a:ext cx="2933047" cy="523220"/>
                </a:xfrm>
                <a:prstGeom prst="rect">
                  <a:avLst/>
                </a:prstGeom>
                <a:noFill/>
              </p:spPr>
              <p:txBody>
                <a:bodyPr wrap="none" rtlCol="0">
                  <a:spAutoFit/>
                </a:bodyPr>
                <a:lstStyle/>
                <a:p>
                  <a:pPr algn="ctr"/>
                  <a:r>
                    <a:rPr lang="en-US" sz="2800" dirty="0"/>
                    <a:t>Learned weights</a:t>
                  </a:r>
                  <a:r>
                    <a:rPr lang="en-US" sz="2800" dirty="0">
                      <a:ea typeface="Cambria Math" panose="02040503050406030204" pitchFamily="18" charset="0"/>
                    </a:rPr>
                    <a:t> </a:t>
                  </a:r>
                  <a14:m>
                    <m:oMath xmlns:m="http://schemas.openxmlformats.org/officeDocument/2006/math">
                      <m:r>
                        <a:rPr lang="en-US" sz="2800" i="1" dirty="0">
                          <a:latin typeface="Cambria Math" panose="02040503050406030204" pitchFamily="18" charset="0"/>
                          <a:ea typeface="Cambria Math" panose="02040503050406030204" pitchFamily="18" charset="0"/>
                        </a:rPr>
                        <m:t>𝑤</m:t>
                      </m:r>
                    </m:oMath>
                  </a14:m>
                  <a:endParaRPr lang="en-US" sz="2800" i="1" dirty="0">
                    <a:latin typeface="Cambria Math" panose="02040503050406030204" pitchFamily="18" charset="0"/>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1AEA50AB-E220-0A61-A97E-B8069CCDFC29}"/>
                    </a:ext>
                  </a:extLst>
                </p:cNvPr>
                <p:cNvSpPr txBox="1">
                  <a:spLocks noRot="1" noChangeAspect="1" noMove="1" noResize="1" noEditPoints="1" noAdjustHandles="1" noChangeArrowheads="1" noChangeShapeType="1" noTextEdit="1"/>
                </p:cNvSpPr>
                <p:nvPr/>
              </p:nvSpPr>
              <p:spPr>
                <a:xfrm>
                  <a:off x="6307212" y="4148915"/>
                  <a:ext cx="2933047" cy="523220"/>
                </a:xfrm>
                <a:prstGeom prst="rect">
                  <a:avLst/>
                </a:prstGeom>
                <a:blipFill>
                  <a:blip r:embed="rId4"/>
                  <a:stretch>
                    <a:fillRect l="-3879" t="-11905" b="-30952"/>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A084362B-6001-F2DC-C20E-FD7140E07796}"/>
              </a:ext>
            </a:extLst>
          </p:cNvPr>
          <p:cNvSpPr txBox="1"/>
          <p:nvPr/>
        </p:nvSpPr>
        <p:spPr>
          <a:xfrm>
            <a:off x="1699868" y="4751426"/>
            <a:ext cx="2008114" cy="523220"/>
          </a:xfrm>
          <a:prstGeom prst="rect">
            <a:avLst/>
          </a:prstGeom>
          <a:noFill/>
        </p:spPr>
        <p:txBody>
          <a:bodyPr wrap="none" rtlCol="0">
            <a:spAutoFit/>
          </a:bodyPr>
          <a:lstStyle/>
          <a:p>
            <a:r>
              <a:rPr lang="en-US" sz="2800" dirty="0"/>
              <a:t>Update rule:</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C5AEF02-5759-EEFF-6364-27CED6F501F0}"/>
                  </a:ext>
                </a:extLst>
              </p:cNvPr>
              <p:cNvSpPr txBox="1"/>
              <p:nvPr/>
            </p:nvSpPr>
            <p:spPr>
              <a:xfrm>
                <a:off x="7848307" y="3070831"/>
                <a:ext cx="2881494"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r>
                      <a:rPr lang="en-US" sz="2800" b="0" i="1" dirty="0" smtClean="0">
                        <a:solidFill>
                          <a:schemeClr val="tx1"/>
                        </a:solidFill>
                        <a:latin typeface="Cambria Math" panose="02040503050406030204" pitchFamily="18" charset="0"/>
                        <a:ea typeface="Cambria Math" panose="02040503050406030204" pitchFamily="18" charset="0"/>
                      </a:rPr>
                      <m:t>↔</m:t>
                    </m:r>
                  </m:oMath>
                </a14:m>
                <a:endParaRPr lang="en-US" sz="2800" dirty="0"/>
              </a:p>
            </p:txBody>
          </p:sp>
        </mc:Choice>
        <mc:Fallback xmlns="">
          <p:sp>
            <p:nvSpPr>
              <p:cNvPr id="29" name="TextBox 28">
                <a:extLst>
                  <a:ext uri="{FF2B5EF4-FFF2-40B4-BE49-F238E27FC236}">
                    <a16:creationId xmlns:a16="http://schemas.microsoft.com/office/drawing/2014/main" id="{8C5AEF02-5759-EEFF-6364-27CED6F501F0}"/>
                  </a:ext>
                </a:extLst>
              </p:cNvPr>
              <p:cNvSpPr txBox="1">
                <a:spLocks noRot="1" noChangeAspect="1" noMove="1" noResize="1" noEditPoints="1" noAdjustHandles="1" noChangeArrowheads="1" noChangeShapeType="1" noTextEdit="1"/>
              </p:cNvSpPr>
              <p:nvPr/>
            </p:nvSpPr>
            <p:spPr>
              <a:xfrm>
                <a:off x="7848307" y="3070831"/>
                <a:ext cx="2881494" cy="523220"/>
              </a:xfrm>
              <a:prstGeom prst="rect">
                <a:avLst/>
              </a:prstGeom>
              <a:blipFill>
                <a:blip r:embed="rId5"/>
                <a:stretch>
                  <a:fillRect l="-3947" t="-11628" b="-27907"/>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E7E6A063-2C4F-CA7B-E0CD-54CF962C84EE}"/>
              </a:ext>
            </a:extLst>
          </p:cNvPr>
          <p:cNvSpPr txBox="1"/>
          <p:nvPr/>
        </p:nvSpPr>
        <p:spPr>
          <a:xfrm>
            <a:off x="593818" y="2116724"/>
            <a:ext cx="1068178" cy="954107"/>
          </a:xfrm>
          <a:prstGeom prst="rect">
            <a:avLst/>
          </a:prstGeom>
          <a:noFill/>
        </p:spPr>
        <p:txBody>
          <a:bodyPr wrap="none" rtlCol="0">
            <a:spAutoFit/>
          </a:bodyPr>
          <a:lstStyle/>
          <a:p>
            <a:pPr algn="ctr"/>
            <a:r>
              <a:rPr lang="en-US" sz="2800" b="0" dirty="0">
                <a:solidFill>
                  <a:schemeClr val="tx1"/>
                </a:solidFill>
                <a:ea typeface="Cambria Math" panose="02040503050406030204" pitchFamily="18" charset="0"/>
              </a:rPr>
              <a:t>input</a:t>
            </a:r>
            <a:br>
              <a:rPr lang="en-US" sz="2800" b="0" dirty="0">
                <a:solidFill>
                  <a:schemeClr val="tx1"/>
                </a:solidFill>
                <a:ea typeface="Cambria Math" panose="02040503050406030204" pitchFamily="18" charset="0"/>
              </a:rPr>
            </a:br>
            <a:r>
              <a:rPr lang="en-US" sz="2800" b="0" dirty="0">
                <a:solidFill>
                  <a:schemeClr val="tx1"/>
                </a:solidFill>
                <a:ea typeface="Cambria Math" panose="02040503050406030204" pitchFamily="18" charset="0"/>
              </a:rPr>
              <a:t>image</a:t>
            </a:r>
            <a:endParaRPr lang="en-US" sz="2800"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3463BBC-FC0D-C65C-4D87-1AC75996B8AA}"/>
                  </a:ext>
                </a:extLst>
              </p:cNvPr>
              <p:cNvSpPr txBox="1"/>
              <p:nvPr/>
            </p:nvSpPr>
            <p:spPr>
              <a:xfrm>
                <a:off x="10848106" y="1778169"/>
                <a:ext cx="1383584" cy="1815882"/>
              </a:xfrm>
              <a:prstGeom prst="rect">
                <a:avLst/>
              </a:prstGeom>
              <a:noFill/>
            </p:spPr>
            <p:txBody>
              <a:bodyPr wrap="none" rtlCol="0">
                <a:spAutoFit/>
              </a:bodyPr>
              <a:lstStyle/>
              <a:p>
                <a:pPr algn="ctr"/>
                <a:r>
                  <a:rPr lang="en-US" sz="2800" b="0" dirty="0">
                    <a:solidFill>
                      <a:schemeClr val="tx1"/>
                    </a:solidFill>
                    <a:ea typeface="Cambria Math" panose="02040503050406030204" pitchFamily="18" charset="0"/>
                  </a:rPr>
                  <a:t>true</a:t>
                </a:r>
                <a:br>
                  <a:rPr lang="en-US" sz="2800" b="0" dirty="0">
                    <a:solidFill>
                      <a:schemeClr val="tx1"/>
                    </a:solidFill>
                    <a:ea typeface="Cambria Math" panose="02040503050406030204" pitchFamily="18" charset="0"/>
                  </a:rPr>
                </a:br>
                <a:r>
                  <a:rPr lang="en-US" sz="2800" b="0" dirty="0">
                    <a:solidFill>
                      <a:schemeClr val="tx1"/>
                    </a:solidFill>
                    <a:ea typeface="Cambria Math" panose="02040503050406030204" pitchFamily="18" charset="0"/>
                  </a:rPr>
                  <a:t>training</a:t>
                </a:r>
                <a:br>
                  <a:rPr lang="en-US" sz="2800" b="0" dirty="0">
                    <a:solidFill>
                      <a:schemeClr val="tx1"/>
                    </a:solidFill>
                    <a:ea typeface="Cambria Math" panose="02040503050406030204" pitchFamily="18" charset="0"/>
                  </a:rPr>
                </a:br>
                <a:r>
                  <a:rPr lang="en-US" sz="2800" b="0" dirty="0">
                    <a:solidFill>
                      <a:schemeClr val="tx1"/>
                    </a:solidFill>
                    <a:ea typeface="Cambria Math" panose="02040503050406030204" pitchFamily="18" charset="0"/>
                  </a:rPr>
                  <a:t>class</a:t>
                </a:r>
                <a:br>
                  <a:rPr lang="en-US" sz="2800" b="0" dirty="0">
                    <a:solidFill>
                      <a:schemeClr val="tx1"/>
                    </a:solidFill>
                    <a:ea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n-US" sz="2800" dirty="0">
                          <a:latin typeface="Cambria Math" panose="02040503050406030204" pitchFamily="18" charset="0"/>
                        </a:rPr>
                        <m:t>y</m:t>
                      </m:r>
                      <m:r>
                        <a:rPr lang="en-US" sz="2800" b="0" i="0" dirty="0" smtClean="0">
                          <a:latin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±1</m:t>
                      </m:r>
                    </m:oMath>
                  </m:oMathPara>
                </a14:m>
                <a:endParaRPr lang="en-US" sz="2800" dirty="0"/>
              </a:p>
            </p:txBody>
          </p:sp>
        </mc:Choice>
        <mc:Fallback xmlns="">
          <p:sp>
            <p:nvSpPr>
              <p:cNvPr id="31" name="TextBox 30">
                <a:extLst>
                  <a:ext uri="{FF2B5EF4-FFF2-40B4-BE49-F238E27FC236}">
                    <a16:creationId xmlns:a16="http://schemas.microsoft.com/office/drawing/2014/main" id="{73463BBC-FC0D-C65C-4D87-1AC75996B8AA}"/>
                  </a:ext>
                </a:extLst>
              </p:cNvPr>
              <p:cNvSpPr txBox="1">
                <a:spLocks noRot="1" noChangeAspect="1" noMove="1" noResize="1" noEditPoints="1" noAdjustHandles="1" noChangeArrowheads="1" noChangeShapeType="1" noTextEdit="1"/>
              </p:cNvSpPr>
              <p:nvPr/>
            </p:nvSpPr>
            <p:spPr>
              <a:xfrm>
                <a:off x="10848106" y="1778169"/>
                <a:ext cx="1383584" cy="1815882"/>
              </a:xfrm>
              <a:prstGeom prst="rect">
                <a:avLst/>
              </a:prstGeom>
              <a:blipFill>
                <a:blip r:embed="rId6"/>
                <a:stretch>
                  <a:fillRect l="-9091" t="-4167" r="-2727" b="-2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7BD39A9-0577-6209-6650-DD071A067C78}"/>
                  </a:ext>
                </a:extLst>
              </p:cNvPr>
              <p:cNvSpPr txBox="1"/>
              <p:nvPr/>
            </p:nvSpPr>
            <p:spPr>
              <a:xfrm>
                <a:off x="4218478" y="5860493"/>
                <a:ext cx="4449423" cy="523220"/>
              </a:xfrm>
              <a:prstGeom prst="rect">
                <a:avLst/>
              </a:prstGeom>
              <a:noFill/>
              <a:ln w="38100">
                <a:noFill/>
              </a:ln>
            </p:spPr>
            <p:txBody>
              <a:bodyPr wrap="none" rtlCol="0">
                <a:spAutoFit/>
              </a:bodyPr>
              <a:lstStyle/>
              <a:p>
                <a:r>
                  <a:rPr lang="en-US" sz="2800" dirty="0">
                    <a:sym typeface="Wingdings" pitchFamily="2" charset="2"/>
                  </a:rPr>
                  <a:t>  </a:t>
                </a:r>
                <a:r>
                  <a:rPr lang="en-US" sz="2800" dirty="0"/>
                  <a:t>update </a:t>
                </a:r>
                <a14:m>
                  <m:oMath xmlns:m="http://schemas.openxmlformats.org/officeDocument/2006/math">
                    <m:sSub>
                      <m:sSubPr>
                        <m:ctrlPr>
                          <a:rPr lang="en-US" sz="2800" i="1" dirty="0" smtClean="0">
                            <a:latin typeface="Cambria Math" panose="02040503050406030204" pitchFamily="18" charset="0"/>
                            <a:ea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𝑤</m:t>
                        </m:r>
                      </m:e>
                      <m:sub>
                        <m:r>
                          <m:rPr>
                            <m:sty m:val="p"/>
                          </m:rPr>
                          <a:rPr lang="en-US" sz="2800" b="0" i="0" dirty="0" smtClean="0">
                            <a:latin typeface="Cambria Math" panose="02040503050406030204" pitchFamily="18" charset="0"/>
                            <a:ea typeface="Cambria Math" panose="02040503050406030204" pitchFamily="18" charset="0"/>
                          </a:rPr>
                          <m:t>new</m:t>
                        </m:r>
                      </m:sub>
                    </m:sSub>
                    <m:r>
                      <a:rPr lang="en-US" sz="2800" b="0" i="0"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𝑤</m:t>
                    </m:r>
                    <m:r>
                      <a:rPr lang="en-US" sz="2800" b="0" i="0" dirty="0" smtClean="0">
                        <a:latin typeface="Cambria Math" panose="02040503050406030204" pitchFamily="18" charset="0"/>
                        <a:ea typeface="Cambria Math" panose="02040503050406030204" pitchFamily="18" charset="0"/>
                      </a:rPr>
                      <m:t>+</m:t>
                    </m:r>
                    <m:r>
                      <m:rPr>
                        <m:sty m:val="p"/>
                      </m:rPr>
                      <a:rPr lang="en-US" sz="2800" b="0" i="0" dirty="0" smtClean="0">
                        <a:latin typeface="Cambria Math" panose="02040503050406030204" pitchFamily="18" charset="0"/>
                        <a:ea typeface="Cambria Math" panose="02040503050406030204" pitchFamily="18" charset="0"/>
                      </a:rPr>
                      <m:t>y</m:t>
                    </m:r>
                    <m:r>
                      <a:rPr lang="en-US" sz="2800" b="0" i="1" dirty="0" smtClean="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𝑥</m:t>
                    </m:r>
                  </m:oMath>
                </a14:m>
                <a:endParaRPr lang="en-US" sz="2800" dirty="0"/>
              </a:p>
            </p:txBody>
          </p:sp>
        </mc:Choice>
        <mc:Fallback xmlns="">
          <p:sp>
            <p:nvSpPr>
              <p:cNvPr id="44" name="TextBox 43">
                <a:extLst>
                  <a:ext uri="{FF2B5EF4-FFF2-40B4-BE49-F238E27FC236}">
                    <a16:creationId xmlns:a16="http://schemas.microsoft.com/office/drawing/2014/main" id="{77BD39A9-0577-6209-6650-DD071A067C78}"/>
                  </a:ext>
                </a:extLst>
              </p:cNvPr>
              <p:cNvSpPr txBox="1">
                <a:spLocks noRot="1" noChangeAspect="1" noMove="1" noResize="1" noEditPoints="1" noAdjustHandles="1" noChangeArrowheads="1" noChangeShapeType="1" noTextEdit="1"/>
              </p:cNvSpPr>
              <p:nvPr/>
            </p:nvSpPr>
            <p:spPr>
              <a:xfrm>
                <a:off x="4218478" y="5860493"/>
                <a:ext cx="4449423" cy="523220"/>
              </a:xfrm>
              <a:prstGeom prst="rect">
                <a:avLst/>
              </a:prstGeom>
              <a:blipFill>
                <a:blip r:embed="rId7"/>
                <a:stretch>
                  <a:fillRect l="-2849" t="-14286" b="-30952"/>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AADA2FE-B093-8CE8-47F3-B7B6AC64FA48}"/>
                  </a:ext>
                </a:extLst>
              </p:cNvPr>
              <p:cNvSpPr txBox="1"/>
              <p:nvPr/>
            </p:nvSpPr>
            <p:spPr>
              <a:xfrm>
                <a:off x="4218478" y="5278510"/>
                <a:ext cx="4717189" cy="523220"/>
              </a:xfrm>
              <a:prstGeom prst="rect">
                <a:avLst/>
              </a:prstGeom>
              <a:noFill/>
            </p:spPr>
            <p:txBody>
              <a:bodyPr wrap="none" rtlCol="0">
                <a:spAutoFit/>
              </a:bodyPr>
              <a:lstStyle/>
              <a:p>
                <a:r>
                  <a:rPr lang="en-US" sz="2800" dirty="0"/>
                  <a:t>when wrong, i.e., </a:t>
                </a:r>
                <a14:m>
                  <m:oMath xmlns:m="http://schemas.openxmlformats.org/officeDocument/2006/math">
                    <m:r>
                      <a:rPr lang="en-US" sz="2800" i="1" dirty="0">
                        <a:latin typeface="Cambria Math" panose="02040503050406030204" pitchFamily="18" charset="0"/>
                        <a:ea typeface="Cambria Math" panose="02040503050406030204" pitchFamily="18" charset="0"/>
                      </a:rPr>
                      <m:t>𝜎</m:t>
                    </m:r>
                    <m:d>
                      <m:dPr>
                        <m:ctrlPr>
                          <a:rPr lang="en-US" sz="2800" i="1" dirty="0">
                            <a:latin typeface="Cambria Math" panose="02040503050406030204" pitchFamily="18" charset="0"/>
                            <a:ea typeface="Cambria Math" panose="02040503050406030204" pitchFamily="18" charset="0"/>
                          </a:rPr>
                        </m:ctrlPr>
                      </m:dPr>
                      <m:e>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e>
                    </m:d>
                    <m:r>
                      <a:rPr lang="en-US" sz="2800" dirty="0">
                        <a:latin typeface="Cambria Math" panose="02040503050406030204" pitchFamily="18" charset="0"/>
                      </a:rPr>
                      <m:t>≠</m:t>
                    </m:r>
                    <m:r>
                      <m:rPr>
                        <m:sty m:val="p"/>
                      </m:rPr>
                      <a:rPr lang="en-US" sz="2800" b="0" i="0" dirty="0" smtClean="0">
                        <a:latin typeface="Cambria Math" panose="02040503050406030204" pitchFamily="18" charset="0"/>
                      </a:rPr>
                      <m:t>y</m:t>
                    </m:r>
                  </m:oMath>
                </a14:m>
                <a:r>
                  <a:rPr lang="en-US" sz="2800" dirty="0"/>
                  <a:t>,</a:t>
                </a:r>
              </a:p>
            </p:txBody>
          </p:sp>
        </mc:Choice>
        <mc:Fallback xmlns="">
          <p:sp>
            <p:nvSpPr>
              <p:cNvPr id="3" name="TextBox 2">
                <a:extLst>
                  <a:ext uri="{FF2B5EF4-FFF2-40B4-BE49-F238E27FC236}">
                    <a16:creationId xmlns:a16="http://schemas.microsoft.com/office/drawing/2014/main" id="{DAADA2FE-B093-8CE8-47F3-B7B6AC64FA48}"/>
                  </a:ext>
                </a:extLst>
              </p:cNvPr>
              <p:cNvSpPr txBox="1">
                <a:spLocks noRot="1" noChangeAspect="1" noMove="1" noResize="1" noEditPoints="1" noAdjustHandles="1" noChangeArrowheads="1" noChangeShapeType="1" noTextEdit="1"/>
              </p:cNvSpPr>
              <p:nvPr/>
            </p:nvSpPr>
            <p:spPr>
              <a:xfrm>
                <a:off x="4218478" y="5278510"/>
                <a:ext cx="4717189" cy="523220"/>
              </a:xfrm>
              <a:prstGeom prst="rect">
                <a:avLst/>
              </a:prstGeom>
              <a:blipFill>
                <a:blip r:embed="rId8"/>
                <a:stretch>
                  <a:fillRect l="-2688" t="-11905" r="-1613" b="-3095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35EAEBD-70A2-94B4-0C58-5FD55B4515DF}"/>
              </a:ext>
            </a:extLst>
          </p:cNvPr>
          <p:cNvSpPr txBox="1"/>
          <p:nvPr/>
        </p:nvSpPr>
        <p:spPr>
          <a:xfrm>
            <a:off x="4218478" y="4730898"/>
            <a:ext cx="3518784" cy="523220"/>
          </a:xfrm>
          <a:prstGeom prst="rect">
            <a:avLst/>
          </a:prstGeom>
          <a:noFill/>
        </p:spPr>
        <p:txBody>
          <a:bodyPr wrap="none" rtlCol="0">
            <a:spAutoFit/>
          </a:bodyPr>
          <a:lstStyle/>
          <a:p>
            <a:r>
              <a:rPr lang="en-US" sz="2800" dirty="0"/>
              <a:t>when right, do nothing</a:t>
            </a:r>
          </a:p>
        </p:txBody>
      </p:sp>
    </p:spTree>
    <p:extLst>
      <p:ext uri="{BB962C8B-B14F-4D97-AF65-F5344CB8AC3E}">
        <p14:creationId xmlns:p14="http://schemas.microsoft.com/office/powerpoint/2010/main" val="10816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ED710E-E0FB-E2D9-E15C-8A636F7C3548}"/>
              </a:ext>
            </a:extLst>
          </p:cNvPr>
          <p:cNvSpPr/>
          <p:nvPr/>
        </p:nvSpPr>
        <p:spPr>
          <a:xfrm>
            <a:off x="0" y="-168812"/>
            <a:ext cx="12209929" cy="702681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0FCB53-AF2B-4D9C-427B-8E983EDA2F25}"/>
              </a:ext>
            </a:extLst>
          </p:cNvPr>
          <p:cNvSpPr>
            <a:spLocks noGrp="1"/>
          </p:cNvSpPr>
          <p:nvPr>
            <p:ph type="title"/>
          </p:nvPr>
        </p:nvSpPr>
        <p:spPr/>
        <p:txBody>
          <a:bodyPr/>
          <a:lstStyle/>
          <a:p>
            <a:r>
              <a:rPr lang="en-US" dirty="0"/>
              <a:t>Notebook Activity</a:t>
            </a:r>
          </a:p>
        </p:txBody>
      </p:sp>
      <p:sp>
        <p:nvSpPr>
          <p:cNvPr id="3" name="Content Placeholder 2">
            <a:extLst>
              <a:ext uri="{FF2B5EF4-FFF2-40B4-BE49-F238E27FC236}">
                <a16:creationId xmlns:a16="http://schemas.microsoft.com/office/drawing/2014/main" id="{413DD9A6-35DD-4BA4-A25B-D93D69C9D210}"/>
              </a:ext>
            </a:extLst>
          </p:cNvPr>
          <p:cNvSpPr>
            <a:spLocks noGrp="1"/>
          </p:cNvSpPr>
          <p:nvPr>
            <p:ph idx="1"/>
          </p:nvPr>
        </p:nvSpPr>
        <p:spPr>
          <a:xfrm>
            <a:off x="838200" y="2670463"/>
            <a:ext cx="10515600" cy="3806909"/>
          </a:xfrm>
        </p:spPr>
        <p:txBody>
          <a:bodyPr>
            <a:normAutofit/>
          </a:bodyPr>
          <a:lstStyle/>
          <a:p>
            <a:pPr marL="0" indent="0" algn="ctr">
              <a:buNone/>
            </a:pPr>
            <a:r>
              <a:rPr lang="en-US" sz="3600" dirty="0">
                <a:solidFill>
                  <a:srgbClr val="7030A0"/>
                </a:solidFill>
              </a:rPr>
              <a:t>Try the </a:t>
            </a:r>
            <a:r>
              <a:rPr lang="en-US" sz="3600" dirty="0" err="1">
                <a:solidFill>
                  <a:srgbClr val="7030A0"/>
                </a:solidFill>
              </a:rPr>
              <a:t>Perceptrons</a:t>
            </a:r>
            <a:r>
              <a:rPr lang="en-US" sz="3600" dirty="0">
                <a:solidFill>
                  <a:srgbClr val="7030A0"/>
                </a:solidFill>
              </a:rPr>
              <a:t> Notebook together</a:t>
            </a:r>
          </a:p>
          <a:p>
            <a:pPr marL="0" indent="0" algn="ctr">
              <a:buNone/>
            </a:pPr>
            <a:r>
              <a:rPr lang="en-US" sz="3600" dirty="0">
                <a:solidFill>
                  <a:srgbClr val="7030A0"/>
                </a:solidFill>
                <a:hlinkClick r:id="rId2"/>
              </a:rPr>
              <a:t>https://ds4440.baulab.info/</a:t>
            </a:r>
            <a:r>
              <a:rPr lang="en-US" sz="3600" dirty="0">
                <a:solidFill>
                  <a:srgbClr val="7030A0"/>
                </a:solidFill>
              </a:rPr>
              <a:t> - find the link on lecture 1</a:t>
            </a:r>
          </a:p>
          <a:p>
            <a:pPr marL="0" indent="0" algn="ctr">
              <a:buNone/>
            </a:pPr>
            <a:endParaRPr lang="en-US" sz="3600" dirty="0">
              <a:solidFill>
                <a:srgbClr val="7030A0"/>
              </a:solidFill>
            </a:endParaRPr>
          </a:p>
        </p:txBody>
      </p:sp>
    </p:spTree>
    <p:extLst>
      <p:ext uri="{BB962C8B-B14F-4D97-AF65-F5344CB8AC3E}">
        <p14:creationId xmlns:p14="http://schemas.microsoft.com/office/powerpoint/2010/main" val="1933872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44E565-25CB-EF6C-0022-FBCEDF5C1649}"/>
              </a:ext>
            </a:extLst>
          </p:cNvPr>
          <p:cNvSpPr/>
          <p:nvPr/>
        </p:nvSpPr>
        <p:spPr>
          <a:xfrm>
            <a:off x="0" y="-168812"/>
            <a:ext cx="12209929" cy="702681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0FCB53-AF2B-4D9C-427B-8E983EDA2F25}"/>
              </a:ext>
            </a:extLst>
          </p:cNvPr>
          <p:cNvSpPr>
            <a:spLocks noGrp="1"/>
          </p:cNvSpPr>
          <p:nvPr>
            <p:ph type="title"/>
          </p:nvPr>
        </p:nvSpPr>
        <p:spPr/>
        <p:txBody>
          <a:bodyPr/>
          <a:lstStyle/>
          <a:p>
            <a:r>
              <a:rPr lang="en-US" dirty="0"/>
              <a:t>Puzzle</a:t>
            </a:r>
          </a:p>
        </p:txBody>
      </p:sp>
      <p:sp>
        <p:nvSpPr>
          <p:cNvPr id="3" name="Content Placeholder 2">
            <a:extLst>
              <a:ext uri="{FF2B5EF4-FFF2-40B4-BE49-F238E27FC236}">
                <a16:creationId xmlns:a16="http://schemas.microsoft.com/office/drawing/2014/main" id="{413DD9A6-35DD-4BA4-A25B-D93D69C9D210}"/>
              </a:ext>
            </a:extLst>
          </p:cNvPr>
          <p:cNvSpPr>
            <a:spLocks noGrp="1"/>
          </p:cNvSpPr>
          <p:nvPr>
            <p:ph idx="1"/>
          </p:nvPr>
        </p:nvSpPr>
        <p:spPr>
          <a:xfrm>
            <a:off x="838200" y="977888"/>
            <a:ext cx="10515600" cy="1233899"/>
          </a:xfrm>
        </p:spPr>
        <p:txBody>
          <a:bodyPr>
            <a:normAutofit/>
          </a:bodyPr>
          <a:lstStyle/>
          <a:p>
            <a:pPr marL="0" indent="0" algn="ctr">
              <a:buNone/>
            </a:pPr>
            <a:r>
              <a:rPr lang="en-US" sz="3600" dirty="0">
                <a:solidFill>
                  <a:srgbClr val="7030A0"/>
                </a:solidFill>
              </a:rPr>
              <a:t>Why does Rosenblatt’s</a:t>
            </a:r>
            <a:br>
              <a:rPr lang="en-US" sz="3600" dirty="0">
                <a:solidFill>
                  <a:srgbClr val="7030A0"/>
                </a:solidFill>
              </a:rPr>
            </a:br>
            <a:r>
              <a:rPr lang="en-US" sz="3600" dirty="0">
                <a:solidFill>
                  <a:srgbClr val="7030A0"/>
                </a:solidFill>
              </a:rPr>
              <a:t>Perceptron Learning Algorithm Work????</a:t>
            </a:r>
          </a:p>
          <a:p>
            <a:pPr marL="0" indent="0" algn="ctr">
              <a:buNone/>
            </a:pPr>
            <a:endParaRPr lang="en-US" sz="3600" dirty="0">
              <a:solidFill>
                <a:srgbClr val="7030A0"/>
              </a:solidFill>
            </a:endParaRPr>
          </a:p>
        </p:txBody>
      </p:sp>
      <p:sp>
        <p:nvSpPr>
          <p:cNvPr id="5" name="TextBox 4">
            <a:extLst>
              <a:ext uri="{FF2B5EF4-FFF2-40B4-BE49-F238E27FC236}">
                <a16:creationId xmlns:a16="http://schemas.microsoft.com/office/drawing/2014/main" id="{49FEF415-1E0F-3973-2589-2702868EF24E}"/>
              </a:ext>
            </a:extLst>
          </p:cNvPr>
          <p:cNvSpPr txBox="1"/>
          <p:nvPr/>
        </p:nvSpPr>
        <p:spPr>
          <a:xfrm>
            <a:off x="1699868" y="4751426"/>
            <a:ext cx="2008114" cy="523220"/>
          </a:xfrm>
          <a:prstGeom prst="rect">
            <a:avLst/>
          </a:prstGeom>
          <a:noFill/>
        </p:spPr>
        <p:txBody>
          <a:bodyPr wrap="none" rtlCol="0">
            <a:spAutoFit/>
          </a:bodyPr>
          <a:lstStyle/>
          <a:p>
            <a:r>
              <a:rPr lang="en-US" sz="2800" dirty="0"/>
              <a:t>Update rule: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76BEB0D-8DF6-C36D-AF0A-787129846DF1}"/>
                  </a:ext>
                </a:extLst>
              </p:cNvPr>
              <p:cNvSpPr txBox="1"/>
              <p:nvPr/>
            </p:nvSpPr>
            <p:spPr>
              <a:xfrm>
                <a:off x="4218478" y="5860493"/>
                <a:ext cx="4449423" cy="523220"/>
              </a:xfrm>
              <a:prstGeom prst="rect">
                <a:avLst/>
              </a:prstGeom>
              <a:noFill/>
              <a:ln w="38100">
                <a:noFill/>
              </a:ln>
            </p:spPr>
            <p:txBody>
              <a:bodyPr wrap="none" rtlCol="0">
                <a:spAutoFit/>
              </a:bodyPr>
              <a:lstStyle/>
              <a:p>
                <a:r>
                  <a:rPr lang="en-US" sz="2800" dirty="0">
                    <a:sym typeface="Wingdings" pitchFamily="2" charset="2"/>
                  </a:rPr>
                  <a:t>  </a:t>
                </a:r>
                <a:r>
                  <a:rPr lang="en-US" sz="2800" dirty="0"/>
                  <a:t>update </a:t>
                </a:r>
                <a14:m>
                  <m:oMath xmlns:m="http://schemas.openxmlformats.org/officeDocument/2006/math">
                    <m:sSub>
                      <m:sSubPr>
                        <m:ctrlPr>
                          <a:rPr lang="en-US" sz="2800" i="1" dirty="0" smtClean="0">
                            <a:latin typeface="Cambria Math" panose="02040503050406030204" pitchFamily="18" charset="0"/>
                            <a:ea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𝑤</m:t>
                        </m:r>
                      </m:e>
                      <m:sub>
                        <m:r>
                          <m:rPr>
                            <m:sty m:val="p"/>
                          </m:rPr>
                          <a:rPr lang="en-US" sz="2800" b="0" i="0" dirty="0" smtClean="0">
                            <a:latin typeface="Cambria Math" panose="02040503050406030204" pitchFamily="18" charset="0"/>
                            <a:ea typeface="Cambria Math" panose="02040503050406030204" pitchFamily="18" charset="0"/>
                          </a:rPr>
                          <m:t>new</m:t>
                        </m:r>
                      </m:sub>
                    </m:sSub>
                    <m:r>
                      <a:rPr lang="en-US" sz="2800" b="0" i="0"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𝑤</m:t>
                    </m:r>
                    <m:r>
                      <a:rPr lang="en-US" sz="2800" b="0" i="0" dirty="0" smtClean="0">
                        <a:latin typeface="Cambria Math" panose="02040503050406030204" pitchFamily="18" charset="0"/>
                        <a:ea typeface="Cambria Math" panose="02040503050406030204" pitchFamily="18" charset="0"/>
                      </a:rPr>
                      <m:t>+</m:t>
                    </m:r>
                    <m:r>
                      <m:rPr>
                        <m:sty m:val="p"/>
                      </m:rPr>
                      <a:rPr lang="en-US" sz="2800" b="0" i="0" dirty="0" smtClean="0">
                        <a:latin typeface="Cambria Math" panose="02040503050406030204" pitchFamily="18" charset="0"/>
                        <a:ea typeface="Cambria Math" panose="02040503050406030204" pitchFamily="18" charset="0"/>
                      </a:rPr>
                      <m:t>y</m:t>
                    </m:r>
                    <m:r>
                      <a:rPr lang="en-US" sz="2800" b="0" i="1" dirty="0" smtClean="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𝑥</m:t>
                    </m:r>
                  </m:oMath>
                </a14:m>
                <a:endParaRPr lang="en-US" sz="2800" dirty="0"/>
              </a:p>
            </p:txBody>
          </p:sp>
        </mc:Choice>
        <mc:Fallback xmlns="">
          <p:sp>
            <p:nvSpPr>
              <p:cNvPr id="6" name="TextBox 5">
                <a:extLst>
                  <a:ext uri="{FF2B5EF4-FFF2-40B4-BE49-F238E27FC236}">
                    <a16:creationId xmlns:a16="http://schemas.microsoft.com/office/drawing/2014/main" id="{876BEB0D-8DF6-C36D-AF0A-787129846DF1}"/>
                  </a:ext>
                </a:extLst>
              </p:cNvPr>
              <p:cNvSpPr txBox="1">
                <a:spLocks noRot="1" noChangeAspect="1" noMove="1" noResize="1" noEditPoints="1" noAdjustHandles="1" noChangeArrowheads="1" noChangeShapeType="1" noTextEdit="1"/>
              </p:cNvSpPr>
              <p:nvPr/>
            </p:nvSpPr>
            <p:spPr>
              <a:xfrm>
                <a:off x="4218478" y="5860493"/>
                <a:ext cx="4449423" cy="523220"/>
              </a:xfrm>
              <a:prstGeom prst="rect">
                <a:avLst/>
              </a:prstGeom>
              <a:blipFill>
                <a:blip r:embed="rId3"/>
                <a:stretch>
                  <a:fillRect l="-2849" t="-14286" b="-30952"/>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9BCCB0-3E2D-E8B6-9864-BD56EF8D8B50}"/>
                  </a:ext>
                </a:extLst>
              </p:cNvPr>
              <p:cNvSpPr txBox="1"/>
              <p:nvPr/>
            </p:nvSpPr>
            <p:spPr>
              <a:xfrm>
                <a:off x="4218478" y="5278510"/>
                <a:ext cx="4717189" cy="523220"/>
              </a:xfrm>
              <a:prstGeom prst="rect">
                <a:avLst/>
              </a:prstGeom>
              <a:noFill/>
            </p:spPr>
            <p:txBody>
              <a:bodyPr wrap="none" rtlCol="0">
                <a:spAutoFit/>
              </a:bodyPr>
              <a:lstStyle/>
              <a:p>
                <a:r>
                  <a:rPr lang="en-US" sz="2800" dirty="0"/>
                  <a:t>when wrong, i.e., </a:t>
                </a:r>
                <a14:m>
                  <m:oMath xmlns:m="http://schemas.openxmlformats.org/officeDocument/2006/math">
                    <m:r>
                      <a:rPr lang="en-US" sz="2800" i="1" dirty="0">
                        <a:latin typeface="Cambria Math" panose="02040503050406030204" pitchFamily="18" charset="0"/>
                        <a:ea typeface="Cambria Math" panose="02040503050406030204" pitchFamily="18" charset="0"/>
                      </a:rPr>
                      <m:t>𝜎</m:t>
                    </m:r>
                    <m:d>
                      <m:dPr>
                        <m:ctrlPr>
                          <a:rPr lang="en-US" sz="2800" i="1" dirty="0">
                            <a:latin typeface="Cambria Math" panose="02040503050406030204" pitchFamily="18" charset="0"/>
                            <a:ea typeface="Cambria Math" panose="02040503050406030204" pitchFamily="18" charset="0"/>
                          </a:rPr>
                        </m:ctrlPr>
                      </m:dPr>
                      <m:e>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e>
                    </m:d>
                    <m:r>
                      <a:rPr lang="en-US" sz="2800" dirty="0">
                        <a:latin typeface="Cambria Math" panose="02040503050406030204" pitchFamily="18" charset="0"/>
                      </a:rPr>
                      <m:t>≠</m:t>
                    </m:r>
                    <m:r>
                      <m:rPr>
                        <m:sty m:val="p"/>
                      </m:rPr>
                      <a:rPr lang="en-US" sz="2800" b="0" i="0" dirty="0" smtClean="0">
                        <a:latin typeface="Cambria Math" panose="02040503050406030204" pitchFamily="18" charset="0"/>
                      </a:rPr>
                      <m:t>y</m:t>
                    </m:r>
                  </m:oMath>
                </a14:m>
                <a:r>
                  <a:rPr lang="en-US" sz="2800" dirty="0"/>
                  <a:t>,</a:t>
                </a:r>
              </a:p>
            </p:txBody>
          </p:sp>
        </mc:Choice>
        <mc:Fallback xmlns="">
          <p:sp>
            <p:nvSpPr>
              <p:cNvPr id="7" name="TextBox 6">
                <a:extLst>
                  <a:ext uri="{FF2B5EF4-FFF2-40B4-BE49-F238E27FC236}">
                    <a16:creationId xmlns:a16="http://schemas.microsoft.com/office/drawing/2014/main" id="{3D9BCCB0-3E2D-E8B6-9864-BD56EF8D8B50}"/>
                  </a:ext>
                </a:extLst>
              </p:cNvPr>
              <p:cNvSpPr txBox="1">
                <a:spLocks noRot="1" noChangeAspect="1" noMove="1" noResize="1" noEditPoints="1" noAdjustHandles="1" noChangeArrowheads="1" noChangeShapeType="1" noTextEdit="1"/>
              </p:cNvSpPr>
              <p:nvPr/>
            </p:nvSpPr>
            <p:spPr>
              <a:xfrm>
                <a:off x="4218478" y="5278510"/>
                <a:ext cx="4717189" cy="523220"/>
              </a:xfrm>
              <a:prstGeom prst="rect">
                <a:avLst/>
              </a:prstGeom>
              <a:blipFill>
                <a:blip r:embed="rId4"/>
                <a:stretch>
                  <a:fillRect l="-2688" t="-11905" r="-1613" b="-3095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FD8B05B-E54A-8836-C6FB-004FA6043047}"/>
              </a:ext>
            </a:extLst>
          </p:cNvPr>
          <p:cNvSpPr txBox="1"/>
          <p:nvPr/>
        </p:nvSpPr>
        <p:spPr>
          <a:xfrm>
            <a:off x="4218478" y="4730898"/>
            <a:ext cx="3518784" cy="523220"/>
          </a:xfrm>
          <a:prstGeom prst="rect">
            <a:avLst/>
          </a:prstGeom>
          <a:noFill/>
        </p:spPr>
        <p:txBody>
          <a:bodyPr wrap="none" rtlCol="0">
            <a:spAutoFit/>
          </a:bodyPr>
          <a:lstStyle/>
          <a:p>
            <a:r>
              <a:rPr lang="en-US" sz="2800" dirty="0"/>
              <a:t>when right, do nothing</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8F7B2F3-ECA2-03AA-7CAA-021A8D5D4F16}"/>
                  </a:ext>
                </a:extLst>
              </p:cNvPr>
              <p:cNvSpPr txBox="1"/>
              <p:nvPr/>
            </p:nvSpPr>
            <p:spPr>
              <a:xfrm>
                <a:off x="7226215" y="2827618"/>
                <a:ext cx="2881494"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r>
                      <a:rPr lang="en-US" sz="2800" b="0" i="1" dirty="0" smtClean="0">
                        <a:solidFill>
                          <a:schemeClr val="tx1"/>
                        </a:solidFill>
                        <a:latin typeface="Cambria Math" panose="02040503050406030204" pitchFamily="18" charset="0"/>
                        <a:ea typeface="Cambria Math" panose="02040503050406030204" pitchFamily="18" charset="0"/>
                      </a:rPr>
                      <m:t>↔</m:t>
                    </m:r>
                  </m:oMath>
                </a14:m>
                <a:endParaRPr lang="en-US" sz="2800" dirty="0"/>
              </a:p>
            </p:txBody>
          </p:sp>
        </mc:Choice>
        <mc:Fallback xmlns="">
          <p:sp>
            <p:nvSpPr>
              <p:cNvPr id="9" name="TextBox 8">
                <a:extLst>
                  <a:ext uri="{FF2B5EF4-FFF2-40B4-BE49-F238E27FC236}">
                    <a16:creationId xmlns:a16="http://schemas.microsoft.com/office/drawing/2014/main" id="{28F7B2F3-ECA2-03AA-7CAA-021A8D5D4F16}"/>
                  </a:ext>
                </a:extLst>
              </p:cNvPr>
              <p:cNvSpPr txBox="1">
                <a:spLocks noRot="1" noChangeAspect="1" noMove="1" noResize="1" noEditPoints="1" noAdjustHandles="1" noChangeArrowheads="1" noChangeShapeType="1" noTextEdit="1"/>
              </p:cNvSpPr>
              <p:nvPr/>
            </p:nvSpPr>
            <p:spPr>
              <a:xfrm>
                <a:off x="7226215" y="2827618"/>
                <a:ext cx="2881494" cy="523220"/>
              </a:xfrm>
              <a:prstGeom prst="rect">
                <a:avLst/>
              </a:prstGeom>
              <a:blipFill>
                <a:blip r:embed="rId5"/>
                <a:stretch>
                  <a:fillRect l="-4386" t="-11905" b="-30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B372232-BEC7-9705-9499-416E256E319B}"/>
                  </a:ext>
                </a:extLst>
              </p:cNvPr>
              <p:cNvSpPr txBox="1"/>
              <p:nvPr/>
            </p:nvSpPr>
            <p:spPr>
              <a:xfrm>
                <a:off x="10226014" y="1534956"/>
                <a:ext cx="1383584" cy="1815882"/>
              </a:xfrm>
              <a:prstGeom prst="rect">
                <a:avLst/>
              </a:prstGeom>
              <a:noFill/>
            </p:spPr>
            <p:txBody>
              <a:bodyPr wrap="none" rtlCol="0">
                <a:spAutoFit/>
              </a:bodyPr>
              <a:lstStyle/>
              <a:p>
                <a:pPr algn="ctr"/>
                <a:r>
                  <a:rPr lang="en-US" sz="2800" b="0" dirty="0">
                    <a:solidFill>
                      <a:schemeClr val="tx1"/>
                    </a:solidFill>
                    <a:ea typeface="Cambria Math" panose="02040503050406030204" pitchFamily="18" charset="0"/>
                  </a:rPr>
                  <a:t>true</a:t>
                </a:r>
                <a:br>
                  <a:rPr lang="en-US" sz="2800" b="0" dirty="0">
                    <a:solidFill>
                      <a:schemeClr val="tx1"/>
                    </a:solidFill>
                    <a:ea typeface="Cambria Math" panose="02040503050406030204" pitchFamily="18" charset="0"/>
                  </a:rPr>
                </a:br>
                <a:r>
                  <a:rPr lang="en-US" sz="2800" b="0" dirty="0">
                    <a:solidFill>
                      <a:schemeClr val="tx1"/>
                    </a:solidFill>
                    <a:ea typeface="Cambria Math" panose="02040503050406030204" pitchFamily="18" charset="0"/>
                  </a:rPr>
                  <a:t>training</a:t>
                </a:r>
                <a:br>
                  <a:rPr lang="en-US" sz="2800" b="0" dirty="0">
                    <a:solidFill>
                      <a:schemeClr val="tx1"/>
                    </a:solidFill>
                    <a:ea typeface="Cambria Math" panose="02040503050406030204" pitchFamily="18" charset="0"/>
                  </a:rPr>
                </a:br>
                <a:r>
                  <a:rPr lang="en-US" sz="2800" b="0" dirty="0">
                    <a:solidFill>
                      <a:schemeClr val="tx1"/>
                    </a:solidFill>
                    <a:ea typeface="Cambria Math" panose="02040503050406030204" pitchFamily="18" charset="0"/>
                  </a:rPr>
                  <a:t>class</a:t>
                </a:r>
                <a:br>
                  <a:rPr lang="en-US" sz="2800" b="0" dirty="0">
                    <a:solidFill>
                      <a:schemeClr val="tx1"/>
                    </a:solidFill>
                    <a:ea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n-US" sz="2800" dirty="0">
                          <a:latin typeface="Cambria Math" panose="02040503050406030204" pitchFamily="18" charset="0"/>
                        </a:rPr>
                        <m:t>y</m:t>
                      </m:r>
                      <m:r>
                        <a:rPr lang="en-US" sz="2800" b="0" i="0" dirty="0" smtClean="0">
                          <a:latin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±1</m:t>
                      </m:r>
                    </m:oMath>
                  </m:oMathPara>
                </a14:m>
                <a:endParaRPr lang="en-US" sz="2800" dirty="0"/>
              </a:p>
            </p:txBody>
          </p:sp>
        </mc:Choice>
        <mc:Fallback xmlns="">
          <p:sp>
            <p:nvSpPr>
              <p:cNvPr id="10" name="TextBox 9">
                <a:extLst>
                  <a:ext uri="{FF2B5EF4-FFF2-40B4-BE49-F238E27FC236}">
                    <a16:creationId xmlns:a16="http://schemas.microsoft.com/office/drawing/2014/main" id="{6B372232-BEC7-9705-9499-416E256E319B}"/>
                  </a:ext>
                </a:extLst>
              </p:cNvPr>
              <p:cNvSpPr txBox="1">
                <a:spLocks noRot="1" noChangeAspect="1" noMove="1" noResize="1" noEditPoints="1" noAdjustHandles="1" noChangeArrowheads="1" noChangeShapeType="1" noTextEdit="1"/>
              </p:cNvSpPr>
              <p:nvPr/>
            </p:nvSpPr>
            <p:spPr>
              <a:xfrm>
                <a:off x="10226014" y="1534956"/>
                <a:ext cx="1383584" cy="1815882"/>
              </a:xfrm>
              <a:prstGeom prst="rect">
                <a:avLst/>
              </a:prstGeom>
              <a:blipFill>
                <a:blip r:embed="rId6"/>
                <a:stretch>
                  <a:fillRect l="-8182" t="-3472" r="-3636" b="-277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065E5E24-4F50-9D1F-BCBA-C8D99047F22A}"/>
              </a:ext>
            </a:extLst>
          </p:cNvPr>
          <p:cNvPicPr>
            <a:picLocks noChangeAspect="1"/>
          </p:cNvPicPr>
          <p:nvPr/>
        </p:nvPicPr>
        <p:blipFill rotWithShape="1">
          <a:blip r:embed="rId7"/>
          <a:srcRect t="18439"/>
          <a:stretch/>
        </p:blipFill>
        <p:spPr>
          <a:xfrm>
            <a:off x="1046145" y="2222422"/>
            <a:ext cx="6180069" cy="1656029"/>
          </a:xfrm>
          <a:prstGeom prst="rect">
            <a:avLst/>
          </a:prstGeom>
        </p:spPr>
      </p:pic>
      <p:grpSp>
        <p:nvGrpSpPr>
          <p:cNvPr id="12" name="Group 11">
            <a:extLst>
              <a:ext uri="{FF2B5EF4-FFF2-40B4-BE49-F238E27FC236}">
                <a16:creationId xmlns:a16="http://schemas.microsoft.com/office/drawing/2014/main" id="{F4D69851-F13E-17CF-B00F-1F004F9ECF5B}"/>
              </a:ext>
            </a:extLst>
          </p:cNvPr>
          <p:cNvGrpSpPr/>
          <p:nvPr/>
        </p:nvGrpSpPr>
        <p:grpSpPr>
          <a:xfrm>
            <a:off x="3750400" y="3937214"/>
            <a:ext cx="468078" cy="729695"/>
            <a:chOff x="5627922" y="3855657"/>
            <a:chExt cx="468078" cy="729695"/>
          </a:xfrm>
        </p:grpSpPr>
        <p:sp>
          <p:nvSpPr>
            <p:cNvPr id="13" name="Left Brace 12">
              <a:extLst>
                <a:ext uri="{FF2B5EF4-FFF2-40B4-BE49-F238E27FC236}">
                  <a16:creationId xmlns:a16="http://schemas.microsoft.com/office/drawing/2014/main" id="{75EDE9BA-02F2-4691-B202-0A79C350B765}"/>
                </a:ext>
              </a:extLst>
            </p:cNvPr>
            <p:cNvSpPr/>
            <p:nvPr/>
          </p:nvSpPr>
          <p:spPr>
            <a:xfrm rot="16200000">
              <a:off x="5715332" y="3768247"/>
              <a:ext cx="293257" cy="46807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19FD4D8-4FCC-35D3-4F1A-E6ACD39F4E57}"/>
                    </a:ext>
                  </a:extLst>
                </p:cNvPr>
                <p:cNvSpPr txBox="1"/>
                <p:nvPr/>
              </p:nvSpPr>
              <p:spPr>
                <a:xfrm>
                  <a:off x="5627923" y="4062132"/>
                  <a:ext cx="468077" cy="523220"/>
                </a:xfrm>
                <a:prstGeom prst="rect">
                  <a:avLst/>
                </a:prstGeom>
                <a:noFill/>
              </p:spPr>
              <p:txBody>
                <a:bodyPr wrap="none" rtlCol="0">
                  <a:spAutoFit/>
                </a:bodyPr>
                <a:lstStyle/>
                <a:p>
                  <a:pPr algn="ctr"/>
                  <a14:m>
                    <m:oMath xmlns:m="http://schemas.openxmlformats.org/officeDocument/2006/math">
                      <m:r>
                        <a:rPr lang="en-US" sz="2800" i="1" dirty="0">
                          <a:latin typeface="Cambria Math" panose="02040503050406030204" pitchFamily="18" charset="0"/>
                          <a:ea typeface="Cambria Math" panose="02040503050406030204" pitchFamily="18" charset="0"/>
                        </a:rPr>
                        <m:t>𝑥</m:t>
                      </m:r>
                    </m:oMath>
                  </a14:m>
                  <a:r>
                    <a:rPr lang="en-US" sz="2800" dirty="0"/>
                    <a:t> </a:t>
                  </a:r>
                </a:p>
              </p:txBody>
            </p:sp>
          </mc:Choice>
          <mc:Fallback xmlns="">
            <p:sp>
              <p:nvSpPr>
                <p:cNvPr id="24" name="TextBox 23">
                  <a:extLst>
                    <a:ext uri="{FF2B5EF4-FFF2-40B4-BE49-F238E27FC236}">
                      <a16:creationId xmlns:a16="http://schemas.microsoft.com/office/drawing/2014/main" id="{0C01A80B-E68E-DC4A-328F-8B955AECC7B9}"/>
                    </a:ext>
                  </a:extLst>
                </p:cNvPr>
                <p:cNvSpPr txBox="1">
                  <a:spLocks noRot="1" noChangeAspect="1" noMove="1" noResize="1" noEditPoints="1" noAdjustHandles="1" noChangeArrowheads="1" noChangeShapeType="1" noTextEdit="1"/>
                </p:cNvSpPr>
                <p:nvPr/>
              </p:nvSpPr>
              <p:spPr>
                <a:xfrm>
                  <a:off x="5627923" y="4062132"/>
                  <a:ext cx="468077" cy="523220"/>
                </a:xfrm>
                <a:prstGeom prst="rect">
                  <a:avLst/>
                </a:prstGeom>
                <a:blipFill>
                  <a:blip r:embed="rId8"/>
                  <a:stretch>
                    <a:fillRect/>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69308FFE-3724-DB7C-B023-15D2DEFCE3E2}"/>
              </a:ext>
            </a:extLst>
          </p:cNvPr>
          <p:cNvGrpSpPr/>
          <p:nvPr/>
        </p:nvGrpSpPr>
        <p:grpSpPr>
          <a:xfrm>
            <a:off x="4218478" y="3876185"/>
            <a:ext cx="2933047" cy="816479"/>
            <a:chOff x="6307212" y="3855656"/>
            <a:chExt cx="2933047" cy="816479"/>
          </a:xfrm>
        </p:grpSpPr>
        <p:sp>
          <p:nvSpPr>
            <p:cNvPr id="16" name="Left Brace 15">
              <a:extLst>
                <a:ext uri="{FF2B5EF4-FFF2-40B4-BE49-F238E27FC236}">
                  <a16:creationId xmlns:a16="http://schemas.microsoft.com/office/drawing/2014/main" id="{D19CD82D-82A7-960C-705D-9311C2D31AAD}"/>
                </a:ext>
              </a:extLst>
            </p:cNvPr>
            <p:cNvSpPr/>
            <p:nvPr/>
          </p:nvSpPr>
          <p:spPr>
            <a:xfrm rot="16200000">
              <a:off x="7059258" y="3196935"/>
              <a:ext cx="293259" cy="161070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299E118-578B-8999-1867-1341406091BD}"/>
                    </a:ext>
                  </a:extLst>
                </p:cNvPr>
                <p:cNvSpPr txBox="1"/>
                <p:nvPr/>
              </p:nvSpPr>
              <p:spPr>
                <a:xfrm>
                  <a:off x="6307212" y="4148915"/>
                  <a:ext cx="2933047" cy="523220"/>
                </a:xfrm>
                <a:prstGeom prst="rect">
                  <a:avLst/>
                </a:prstGeom>
                <a:noFill/>
              </p:spPr>
              <p:txBody>
                <a:bodyPr wrap="none" rtlCol="0">
                  <a:spAutoFit/>
                </a:bodyPr>
                <a:lstStyle/>
                <a:p>
                  <a:pPr algn="ctr"/>
                  <a:r>
                    <a:rPr lang="en-US" sz="2800" dirty="0"/>
                    <a:t>Learned weights</a:t>
                  </a:r>
                  <a:r>
                    <a:rPr lang="en-US" sz="2800" dirty="0">
                      <a:ea typeface="Cambria Math" panose="02040503050406030204" pitchFamily="18" charset="0"/>
                    </a:rPr>
                    <a:t> </a:t>
                  </a:r>
                  <a14:m>
                    <m:oMath xmlns:m="http://schemas.openxmlformats.org/officeDocument/2006/math">
                      <m:r>
                        <a:rPr lang="en-US" sz="2800" i="1" dirty="0">
                          <a:latin typeface="Cambria Math" panose="02040503050406030204" pitchFamily="18" charset="0"/>
                          <a:ea typeface="Cambria Math" panose="02040503050406030204" pitchFamily="18" charset="0"/>
                        </a:rPr>
                        <m:t>𝑤</m:t>
                      </m:r>
                    </m:oMath>
                  </a14:m>
                  <a:endParaRPr lang="en-US" sz="2800" i="1" dirty="0">
                    <a:latin typeface="Cambria Math" panose="02040503050406030204" pitchFamily="18" charset="0"/>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1AEA50AB-E220-0A61-A97E-B8069CCDFC29}"/>
                    </a:ext>
                  </a:extLst>
                </p:cNvPr>
                <p:cNvSpPr txBox="1">
                  <a:spLocks noRot="1" noChangeAspect="1" noMove="1" noResize="1" noEditPoints="1" noAdjustHandles="1" noChangeArrowheads="1" noChangeShapeType="1" noTextEdit="1"/>
                </p:cNvSpPr>
                <p:nvPr/>
              </p:nvSpPr>
              <p:spPr>
                <a:xfrm>
                  <a:off x="6307212" y="4148915"/>
                  <a:ext cx="2933047" cy="523220"/>
                </a:xfrm>
                <a:prstGeom prst="rect">
                  <a:avLst/>
                </a:prstGeom>
                <a:blipFill>
                  <a:blip r:embed="rId9"/>
                  <a:stretch>
                    <a:fillRect l="-3879" t="-11905" b="-30952"/>
                  </a:stretch>
                </a:blipFill>
              </p:spPr>
              <p:txBody>
                <a:bodyPr/>
                <a:lstStyle/>
                <a:p>
                  <a:r>
                    <a:rPr lang="en-US">
                      <a:noFill/>
                    </a:rPr>
                    <a:t> </a:t>
                  </a:r>
                </a:p>
              </p:txBody>
            </p:sp>
          </mc:Fallback>
        </mc:AlternateContent>
      </p:grpSp>
    </p:spTree>
    <p:extLst>
      <p:ext uri="{BB962C8B-B14F-4D97-AF65-F5344CB8AC3E}">
        <p14:creationId xmlns:p14="http://schemas.microsoft.com/office/powerpoint/2010/main" val="79081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Review of dot products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grpSp>
        <p:nvGrpSpPr>
          <p:cNvPr id="51" name="Group 50">
            <a:extLst>
              <a:ext uri="{FF2B5EF4-FFF2-40B4-BE49-F238E27FC236}">
                <a16:creationId xmlns:a16="http://schemas.microsoft.com/office/drawing/2014/main" id="{54D0A2BF-EDA3-AB00-F50A-DA31C650BFA7}"/>
              </a:ext>
            </a:extLst>
          </p:cNvPr>
          <p:cNvGrpSpPr/>
          <p:nvPr/>
        </p:nvGrpSpPr>
        <p:grpSpPr>
          <a:xfrm>
            <a:off x="4274879" y="1689014"/>
            <a:ext cx="3159995" cy="3479972"/>
            <a:chOff x="4274879" y="1689014"/>
            <a:chExt cx="3159995" cy="3479972"/>
          </a:xfrm>
        </p:grpSpPr>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26C61CF-EA25-49CD-12AB-6866EAE6CD49}"/>
                  </a:ext>
                </a:extLst>
              </p:cNvPr>
              <p:cNvSpPr txBox="1"/>
              <p:nvPr/>
            </p:nvSpPr>
            <p:spPr>
              <a:xfrm>
                <a:off x="3481839" y="4720258"/>
                <a:ext cx="6105524" cy="16798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r>
                        <a:rPr lang="en-US" sz="2800" b="0" i="1" dirty="0" smtClean="0">
                          <a:solidFill>
                            <a:schemeClr val="tx1"/>
                          </a:solidFill>
                          <a:latin typeface="Cambria Math" panose="02040503050406030204" pitchFamily="18" charset="0"/>
                          <a:ea typeface="Cambria Math" panose="02040503050406030204" pitchFamily="18" charset="0"/>
                        </a:rPr>
                        <m:t>= </m:t>
                      </m:r>
                      <m:d>
                        <m:dPr>
                          <m:begChr m:val="["/>
                          <m:endChr m:val="]"/>
                          <m:ctrlPr>
                            <a:rPr lang="en-US" sz="2800" b="0" i="1" dirty="0" smtClean="0">
                              <a:solidFill>
                                <a:schemeClr val="tx1"/>
                              </a:solidFill>
                              <a:latin typeface="Cambria Math" panose="02040503050406030204" pitchFamily="18" charset="0"/>
                              <a:ea typeface="Cambria Math" panose="02040503050406030204" pitchFamily="18" charset="0"/>
                            </a:rPr>
                          </m:ctrlPr>
                        </m:dPr>
                        <m:e>
                          <m:m>
                            <m:mPr>
                              <m:mcs>
                                <m:mc>
                                  <m:mcPr>
                                    <m:count m:val="4"/>
                                    <m:mcJc m:val="center"/>
                                  </m:mcPr>
                                </m:mc>
                              </m:mcs>
                              <m:ctrlPr>
                                <a:rPr lang="en-US" sz="2800" b="0" i="1" dirty="0" smtClean="0">
                                  <a:solidFill>
                                    <a:schemeClr val="tx1"/>
                                  </a:solidFill>
                                  <a:latin typeface="Cambria Math" panose="02040503050406030204" pitchFamily="18" charset="0"/>
                                  <a:ea typeface="Cambria Math" panose="02040503050406030204" pitchFamily="18" charset="0"/>
                                </a:rPr>
                              </m:ctrlPr>
                            </m:mPr>
                            <m:mr>
                              <m:e>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𝑤</m:t>
                                    </m:r>
                                  </m:e>
                                  <m:sub>
                                    <m:r>
                                      <a:rPr lang="en-US" sz="2800" b="0" i="1" dirty="0" smtClean="0">
                                        <a:solidFill>
                                          <a:schemeClr val="tx1"/>
                                        </a:solidFill>
                                        <a:latin typeface="Cambria Math" panose="02040503050406030204" pitchFamily="18" charset="0"/>
                                        <a:ea typeface="Cambria Math" panose="02040503050406030204" pitchFamily="18" charset="0"/>
                                      </a:rPr>
                                      <m:t>1</m:t>
                                    </m:r>
                                  </m:sub>
                                </m:sSub>
                              </m:e>
                              <m:e>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𝑤</m:t>
                                    </m:r>
                                  </m:e>
                                  <m:sub>
                                    <m:r>
                                      <a:rPr lang="en-US" sz="2800" b="0" i="1" dirty="0" smtClean="0">
                                        <a:solidFill>
                                          <a:schemeClr val="tx1"/>
                                        </a:solidFill>
                                        <a:latin typeface="Cambria Math" panose="02040503050406030204" pitchFamily="18" charset="0"/>
                                        <a:ea typeface="Cambria Math" panose="02040503050406030204" pitchFamily="18" charset="0"/>
                                      </a:rPr>
                                      <m:t>2</m:t>
                                    </m:r>
                                  </m:sub>
                                </m:sSub>
                              </m:e>
                              <m:e>
                                <m:r>
                                  <a:rPr lang="en-US" sz="2800" b="0" i="1" dirty="0" smtClean="0">
                                    <a:solidFill>
                                      <a:schemeClr val="tx1"/>
                                    </a:solidFill>
                                    <a:latin typeface="Cambria Math" panose="02040503050406030204" pitchFamily="18" charset="0"/>
                                    <a:ea typeface="Cambria Math" panose="02040503050406030204" pitchFamily="18" charset="0"/>
                                  </a:rPr>
                                  <m:t>⋯</m:t>
                                </m:r>
                              </m:e>
                              <m:e>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𝑤</m:t>
                                    </m:r>
                                  </m:e>
                                  <m:sub>
                                    <m:r>
                                      <a:rPr lang="en-US" sz="2800" b="0" i="1" dirty="0" smtClean="0">
                                        <a:solidFill>
                                          <a:schemeClr val="tx1"/>
                                        </a:solidFill>
                                        <a:latin typeface="Cambria Math" panose="02040503050406030204" pitchFamily="18" charset="0"/>
                                        <a:ea typeface="Cambria Math" panose="02040503050406030204" pitchFamily="18" charset="0"/>
                                      </a:rPr>
                                      <m:t>𝑛</m:t>
                                    </m:r>
                                  </m:sub>
                                </m:sSub>
                              </m:e>
                            </m:mr>
                          </m:m>
                        </m:e>
                      </m:d>
                      <m:d>
                        <m:dPr>
                          <m:begChr m:val="["/>
                          <m:endChr m:val="]"/>
                          <m:ctrlPr>
                            <a:rPr lang="en-US" sz="2800" b="0" i="1" dirty="0" smtClean="0">
                              <a:solidFill>
                                <a:schemeClr val="tx1"/>
                              </a:solidFill>
                              <a:latin typeface="Cambria Math" panose="02040503050406030204" pitchFamily="18" charset="0"/>
                              <a:ea typeface="Cambria Math" panose="02040503050406030204" pitchFamily="18" charset="0"/>
                            </a:rPr>
                          </m:ctrlPr>
                        </m:dPr>
                        <m:e>
                          <m:m>
                            <m:mPr>
                              <m:mcs>
                                <m:mc>
                                  <m:mcPr>
                                    <m:count m:val="1"/>
                                    <m:mcJc m:val="center"/>
                                  </m:mcPr>
                                </m:mc>
                              </m:mcs>
                              <m:ctrlPr>
                                <a:rPr lang="en-US" sz="2800" b="0" i="1" dirty="0" smtClean="0">
                                  <a:solidFill>
                                    <a:schemeClr val="tx1"/>
                                  </a:solidFill>
                                  <a:latin typeface="Cambria Math" panose="02040503050406030204" pitchFamily="18" charset="0"/>
                                  <a:ea typeface="Cambria Math" panose="02040503050406030204" pitchFamily="18" charset="0"/>
                                </a:rPr>
                              </m:ctrlPr>
                            </m:mPr>
                            <m:mr>
                              <m:e>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𝑥</m:t>
                                    </m:r>
                                  </m:e>
                                  <m:sub>
                                    <m:r>
                                      <a:rPr lang="en-US" sz="2800" b="0" i="1" dirty="0" smtClean="0">
                                        <a:solidFill>
                                          <a:schemeClr val="tx1"/>
                                        </a:solidFill>
                                        <a:latin typeface="Cambria Math" panose="02040503050406030204" pitchFamily="18" charset="0"/>
                                        <a:ea typeface="Cambria Math" panose="02040503050406030204" pitchFamily="18" charset="0"/>
                                      </a:rPr>
                                      <m:t>1</m:t>
                                    </m:r>
                                  </m:sub>
                                </m:sSub>
                              </m:e>
                            </m:mr>
                            <m:mr>
                              <m:e>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𝑥</m:t>
                                    </m:r>
                                  </m:e>
                                  <m:sub>
                                    <m:r>
                                      <a:rPr lang="en-US" sz="2800" b="0" i="1" dirty="0" smtClean="0">
                                        <a:solidFill>
                                          <a:schemeClr val="tx1"/>
                                        </a:solidFill>
                                        <a:latin typeface="Cambria Math" panose="02040503050406030204" pitchFamily="18" charset="0"/>
                                        <a:ea typeface="Cambria Math" panose="02040503050406030204" pitchFamily="18" charset="0"/>
                                      </a:rPr>
                                      <m:t>2</m:t>
                                    </m:r>
                                  </m:sub>
                                </m:sSub>
                              </m:e>
                            </m:mr>
                            <m:mr>
                              <m:e>
                                <m:r>
                                  <a:rPr lang="en-US" sz="2800" b="0" i="1" dirty="0" smtClean="0">
                                    <a:solidFill>
                                      <a:schemeClr val="tx1"/>
                                    </a:solidFill>
                                    <a:latin typeface="Cambria Math" panose="02040503050406030204" pitchFamily="18" charset="0"/>
                                    <a:ea typeface="Cambria Math" panose="02040503050406030204" pitchFamily="18" charset="0"/>
                                  </a:rPr>
                                  <m:t>⋮</m:t>
                                </m:r>
                              </m:e>
                            </m:mr>
                            <m:mr>
                              <m:e>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𝑥</m:t>
                                    </m:r>
                                  </m:e>
                                  <m:sub>
                                    <m:r>
                                      <a:rPr lang="en-US" sz="2800" b="0" i="1" dirty="0" smtClean="0">
                                        <a:solidFill>
                                          <a:schemeClr val="tx1"/>
                                        </a:solidFill>
                                        <a:latin typeface="Cambria Math" panose="02040503050406030204" pitchFamily="18" charset="0"/>
                                        <a:ea typeface="Cambria Math" panose="02040503050406030204" pitchFamily="18" charset="0"/>
                                      </a:rPr>
                                      <m:t>𝑛</m:t>
                                    </m:r>
                                  </m:sub>
                                </m:sSub>
                              </m:e>
                            </m:mr>
                          </m:m>
                        </m:e>
                      </m:d>
                    </m:oMath>
                  </m:oMathPara>
                </a14:m>
                <a:br>
                  <a:rPr lang="en-US" sz="2800" dirty="0"/>
                </a:br>
                <a:endParaRPr lang="en-US" sz="2800" dirty="0"/>
              </a:p>
            </p:txBody>
          </p:sp>
        </mc:Choice>
        <mc:Fallback xmlns="">
          <p:sp>
            <p:nvSpPr>
              <p:cNvPr id="49" name="TextBox 48">
                <a:extLst>
                  <a:ext uri="{FF2B5EF4-FFF2-40B4-BE49-F238E27FC236}">
                    <a16:creationId xmlns:a16="http://schemas.microsoft.com/office/drawing/2014/main" id="{D26C61CF-EA25-49CD-12AB-6866EAE6CD49}"/>
                  </a:ext>
                </a:extLst>
              </p:cNvPr>
              <p:cNvSpPr txBox="1">
                <a:spLocks noRot="1" noChangeAspect="1" noMove="1" noResize="1" noEditPoints="1" noAdjustHandles="1" noChangeArrowheads="1" noChangeShapeType="1" noTextEdit="1"/>
              </p:cNvSpPr>
              <p:nvPr/>
            </p:nvSpPr>
            <p:spPr>
              <a:xfrm>
                <a:off x="3481839" y="4720258"/>
                <a:ext cx="6105524" cy="167981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EC64CC6-6346-580F-A235-1CC9F6BE4AF7}"/>
                  </a:ext>
                </a:extLst>
              </p:cNvPr>
              <p:cNvSpPr txBox="1"/>
              <p:nvPr/>
            </p:nvSpPr>
            <p:spPr>
              <a:xfrm>
                <a:off x="621553" y="2819743"/>
                <a:ext cx="2860286" cy="11454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r>
                        <a:rPr lang="en-US" sz="2800" b="0" i="1" dirty="0" smtClean="0">
                          <a:solidFill>
                            <a:schemeClr val="tx1"/>
                          </a:solidFill>
                          <a:latin typeface="Cambria Math" panose="02040503050406030204" pitchFamily="18" charset="0"/>
                          <a:ea typeface="Cambria Math" panose="02040503050406030204" pitchFamily="18" charset="0"/>
                        </a:rPr>
                        <m:t>=</m:t>
                      </m:r>
                      <m:nary>
                        <m:naryPr>
                          <m:chr m:val="∑"/>
                          <m:supHide m:val="on"/>
                          <m:ctrlPr>
                            <a:rPr lang="en-US" sz="2800" b="0" i="1" dirty="0" smtClean="0">
                              <a:solidFill>
                                <a:schemeClr val="tx1"/>
                              </a:solidFill>
                              <a:latin typeface="Cambria Math" panose="02040503050406030204" pitchFamily="18" charset="0"/>
                              <a:ea typeface="Cambria Math" panose="02040503050406030204" pitchFamily="18" charset="0"/>
                            </a:rPr>
                          </m:ctrlPr>
                        </m:naryPr>
                        <m:sub>
                          <m:r>
                            <m:rPr>
                              <m:brk m:alnAt="7"/>
                            </m:rPr>
                            <a:rPr lang="en-US" sz="2800" b="0" i="1" dirty="0" smtClean="0">
                              <a:solidFill>
                                <a:schemeClr val="tx1"/>
                              </a:solidFill>
                              <a:latin typeface="Cambria Math" panose="02040503050406030204" pitchFamily="18" charset="0"/>
                              <a:ea typeface="Cambria Math" panose="02040503050406030204" pitchFamily="18" charset="0"/>
                            </a:rPr>
                            <m:t>𝑖</m:t>
                          </m:r>
                        </m:sub>
                        <m:sup/>
                        <m:e>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𝑤</m:t>
                              </m:r>
                            </m:e>
                            <m:sub>
                              <m:r>
                                <a:rPr lang="en-US" sz="2800" b="0" i="1" dirty="0" smtClean="0">
                                  <a:solidFill>
                                    <a:schemeClr val="tx1"/>
                                  </a:solidFill>
                                  <a:latin typeface="Cambria Math" panose="02040503050406030204" pitchFamily="18" charset="0"/>
                                  <a:ea typeface="Cambria Math" panose="02040503050406030204" pitchFamily="18" charset="0"/>
                                </a:rPr>
                                <m:t>𝑖</m:t>
                              </m:r>
                            </m:sub>
                          </m:sSub>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𝑥</m:t>
                              </m:r>
                            </m:e>
                            <m:sub>
                              <m:r>
                                <a:rPr lang="en-US" sz="2800" b="0" i="1" dirty="0" smtClean="0">
                                  <a:solidFill>
                                    <a:schemeClr val="tx1"/>
                                  </a:solidFill>
                                  <a:latin typeface="Cambria Math" panose="02040503050406030204" pitchFamily="18" charset="0"/>
                                  <a:ea typeface="Cambria Math" panose="02040503050406030204" pitchFamily="18" charset="0"/>
                                </a:rPr>
                                <m:t>𝑖</m:t>
                              </m:r>
                            </m:sub>
                          </m:sSub>
                        </m:e>
                      </m:nary>
                    </m:oMath>
                  </m:oMathPara>
                </a14:m>
                <a:br>
                  <a:rPr lang="en-US" sz="2800" dirty="0"/>
                </a:br>
                <a:endParaRPr lang="en-US" sz="2800" dirty="0"/>
              </a:p>
            </p:txBody>
          </p:sp>
        </mc:Choice>
        <mc:Fallback xmlns="">
          <p:sp>
            <p:nvSpPr>
              <p:cNvPr id="50" name="TextBox 49">
                <a:extLst>
                  <a:ext uri="{FF2B5EF4-FFF2-40B4-BE49-F238E27FC236}">
                    <a16:creationId xmlns:a16="http://schemas.microsoft.com/office/drawing/2014/main" id="{AEC64CC6-6346-580F-A235-1CC9F6BE4AF7}"/>
                  </a:ext>
                </a:extLst>
              </p:cNvPr>
              <p:cNvSpPr txBox="1">
                <a:spLocks noRot="1" noChangeAspect="1" noMove="1" noResize="1" noEditPoints="1" noAdjustHandles="1" noChangeArrowheads="1" noChangeShapeType="1" noTextEdit="1"/>
              </p:cNvSpPr>
              <p:nvPr/>
            </p:nvSpPr>
            <p:spPr>
              <a:xfrm>
                <a:off x="621553" y="2819743"/>
                <a:ext cx="2860286" cy="1145442"/>
              </a:xfrm>
              <a:prstGeom prst="rect">
                <a:avLst/>
              </a:prstGeom>
              <a:blipFill>
                <a:blip r:embed="rId8"/>
                <a:stretch>
                  <a:fillRect t="-131111" b="-182222"/>
                </a:stretch>
              </a:blipFill>
            </p:spPr>
            <p:txBody>
              <a:bodyPr/>
              <a:lstStyle/>
              <a:p>
                <a:r>
                  <a:rPr lang="en-US">
                    <a:noFill/>
                  </a:rPr>
                  <a:t> </a:t>
                </a:r>
              </a:p>
            </p:txBody>
          </p:sp>
        </mc:Fallback>
      </mc:AlternateContent>
    </p:spTree>
    <p:extLst>
      <p:ext uri="{BB962C8B-B14F-4D97-AF65-F5344CB8AC3E}">
        <p14:creationId xmlns:p14="http://schemas.microsoft.com/office/powerpoint/2010/main" val="295855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7C57-97BF-5DA6-3C06-CC038BDEAB4D}"/>
              </a:ext>
            </a:extLst>
          </p:cNvPr>
          <p:cNvSpPr>
            <a:spLocks noGrp="1"/>
          </p:cNvSpPr>
          <p:nvPr>
            <p:ph type="title"/>
          </p:nvPr>
        </p:nvSpPr>
        <p:spPr>
          <a:xfrm>
            <a:off x="17929" y="18256"/>
            <a:ext cx="4648664" cy="6839744"/>
          </a:xfrm>
        </p:spPr>
        <p:txBody>
          <a:bodyPr>
            <a:normAutofit/>
          </a:bodyPr>
          <a:lstStyle/>
          <a:p>
            <a:r>
              <a:rPr lang="en-US" sz="6000" dirty="0"/>
              <a:t>What is</a:t>
            </a:r>
            <a:br>
              <a:rPr lang="en-US" sz="6000" dirty="0"/>
            </a:br>
            <a:r>
              <a:rPr lang="en-US" sz="6000" dirty="0"/>
              <a:t>Deep Learning?</a:t>
            </a:r>
          </a:p>
        </p:txBody>
      </p:sp>
      <p:cxnSp>
        <p:nvCxnSpPr>
          <p:cNvPr id="5" name="Straight Connector 4">
            <a:extLst>
              <a:ext uri="{FF2B5EF4-FFF2-40B4-BE49-F238E27FC236}">
                <a16:creationId xmlns:a16="http://schemas.microsoft.com/office/drawing/2014/main" id="{BA0783DC-6DDF-9ABF-2795-85A52F1CDB3C}"/>
              </a:ext>
            </a:extLst>
          </p:cNvPr>
          <p:cNvCxnSpPr/>
          <p:nvPr/>
        </p:nvCxnSpPr>
        <p:spPr>
          <a:xfrm>
            <a:off x="4871544" y="915645"/>
            <a:ext cx="0" cy="4934607"/>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36056F2D-BE83-0237-A6A4-59C9C101D662}"/>
              </a:ext>
            </a:extLst>
          </p:cNvPr>
          <p:cNvSpPr/>
          <p:nvPr/>
        </p:nvSpPr>
        <p:spPr>
          <a:xfrm>
            <a:off x="5983709" y="772509"/>
            <a:ext cx="5340056" cy="1874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 field of machine learning that asks:</a:t>
            </a:r>
          </a:p>
        </p:txBody>
      </p:sp>
      <p:sp>
        <p:nvSpPr>
          <p:cNvPr id="8" name="Rectangle 7">
            <a:extLst>
              <a:ext uri="{FF2B5EF4-FFF2-40B4-BE49-F238E27FC236}">
                <a16:creationId xmlns:a16="http://schemas.microsoft.com/office/drawing/2014/main" id="{EA7D4399-9BF6-2806-22FD-B33F41B2544D}"/>
              </a:ext>
            </a:extLst>
          </p:cNvPr>
          <p:cNvSpPr/>
          <p:nvPr/>
        </p:nvSpPr>
        <p:spPr>
          <a:xfrm>
            <a:off x="5983710" y="3429000"/>
            <a:ext cx="5340068" cy="28404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How can we learn a model that </a:t>
            </a:r>
            <a:r>
              <a:rPr lang="en-US" sz="4800" b="1" dirty="0"/>
              <a:t>generalizes</a:t>
            </a:r>
            <a:r>
              <a:rPr lang="en-US" sz="4800" dirty="0"/>
              <a:t> data?</a:t>
            </a:r>
          </a:p>
        </p:txBody>
      </p:sp>
    </p:spTree>
    <p:extLst>
      <p:ext uri="{BB962C8B-B14F-4D97-AF65-F5344CB8AC3E}">
        <p14:creationId xmlns:p14="http://schemas.microsoft.com/office/powerpoint/2010/main" val="24684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Why perceptron learning works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p:spTree>
    <p:extLst>
      <p:ext uri="{BB962C8B-B14F-4D97-AF65-F5344CB8AC3E}">
        <p14:creationId xmlns:p14="http://schemas.microsoft.com/office/powerpoint/2010/main" val="3366598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How a perceptron makes decisions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1F0A773C-BE85-7762-795E-42055ADE0C76}"/>
              </a:ext>
            </a:extLst>
          </p:cNvPr>
          <p:cNvSpPr txBox="1"/>
          <p:nvPr/>
        </p:nvSpPr>
        <p:spPr>
          <a:xfrm>
            <a:off x="8131583" y="3392464"/>
            <a:ext cx="2777235" cy="954107"/>
          </a:xfrm>
          <a:prstGeom prst="rect">
            <a:avLst/>
          </a:prstGeom>
          <a:noFill/>
        </p:spPr>
        <p:txBody>
          <a:bodyPr wrap="none" rtlCol="0">
            <a:spAutoFit/>
          </a:bodyPr>
          <a:lstStyle/>
          <a:p>
            <a:pPr algn="ctr"/>
            <a:r>
              <a:rPr lang="en-US" sz="2800" dirty="0"/>
              <a:t>Positive when the</a:t>
            </a:r>
            <a:br>
              <a:rPr lang="en-US" sz="2800" dirty="0"/>
            </a:br>
            <a:r>
              <a:rPr lang="en-US" sz="2800" dirty="0"/>
              <a:t>angle is acute</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2ADDAEF-2A89-2ECA-708B-A790DC056B73}"/>
                  </a:ext>
                </a:extLst>
              </p:cNvPr>
              <p:cNvSpPr txBox="1"/>
              <p:nvPr/>
            </p:nvSpPr>
            <p:spPr>
              <a:xfrm>
                <a:off x="5093891" y="4537384"/>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26" name="TextBox 25">
                <a:extLst>
                  <a:ext uri="{FF2B5EF4-FFF2-40B4-BE49-F238E27FC236}">
                    <a16:creationId xmlns:a16="http://schemas.microsoft.com/office/drawing/2014/main" id="{92ADDAEF-2A89-2ECA-708B-A790DC056B73}"/>
                  </a:ext>
                </a:extLst>
              </p:cNvPr>
              <p:cNvSpPr txBox="1">
                <a:spLocks noRot="1" noChangeAspect="1" noMove="1" noResize="1" noEditPoints="1" noAdjustHandles="1" noChangeArrowheads="1" noChangeShapeType="1" noTextEdit="1"/>
              </p:cNvSpPr>
              <p:nvPr/>
            </p:nvSpPr>
            <p:spPr>
              <a:xfrm>
                <a:off x="5093891" y="4537384"/>
                <a:ext cx="534121" cy="523220"/>
              </a:xfrm>
              <a:prstGeom prst="rect">
                <a:avLst/>
              </a:prstGeom>
              <a:blipFill>
                <a:blip r:embed="rId7"/>
                <a:stretch>
                  <a:fillRect l="-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3F53D3-B1B0-8253-7298-FFD2D4BD03E8}"/>
                  </a:ext>
                </a:extLst>
              </p:cNvPr>
              <p:cNvSpPr txBox="1"/>
              <p:nvPr/>
            </p:nvSpPr>
            <p:spPr>
              <a:xfrm>
                <a:off x="5686576" y="5674658"/>
                <a:ext cx="53412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0" name="TextBox 39">
                <a:extLst>
                  <a:ext uri="{FF2B5EF4-FFF2-40B4-BE49-F238E27FC236}">
                    <a16:creationId xmlns:a16="http://schemas.microsoft.com/office/drawing/2014/main" id="{393F53D3-B1B0-8253-7298-FFD2D4BD03E8}"/>
                  </a:ext>
                </a:extLst>
              </p:cNvPr>
              <p:cNvSpPr txBox="1">
                <a:spLocks noRot="1" noChangeAspect="1" noMove="1" noResize="1" noEditPoints="1" noAdjustHandles="1" noChangeArrowheads="1" noChangeShapeType="1" noTextEdit="1"/>
              </p:cNvSpPr>
              <p:nvPr/>
            </p:nvSpPr>
            <p:spPr>
              <a:xfrm>
                <a:off x="5686576" y="5674658"/>
                <a:ext cx="534121" cy="523220"/>
              </a:xfrm>
              <a:prstGeom prst="rect">
                <a:avLst/>
              </a:prstGeom>
              <a:blipFill>
                <a:blip r:embed="rId8"/>
                <a:stretch>
                  <a:fillRect l="-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990389C-0C51-EFEA-9C3C-E171F0242E93}"/>
                  </a:ext>
                </a:extLst>
              </p:cNvPr>
              <p:cNvSpPr txBox="1"/>
              <p:nvPr/>
            </p:nvSpPr>
            <p:spPr>
              <a:xfrm>
                <a:off x="6626383" y="4604416"/>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1" name="TextBox 40">
                <a:extLst>
                  <a:ext uri="{FF2B5EF4-FFF2-40B4-BE49-F238E27FC236}">
                    <a16:creationId xmlns:a16="http://schemas.microsoft.com/office/drawing/2014/main" id="{9990389C-0C51-EFEA-9C3C-E171F0242E93}"/>
                  </a:ext>
                </a:extLst>
              </p:cNvPr>
              <p:cNvSpPr txBox="1">
                <a:spLocks noRot="1" noChangeAspect="1" noMove="1" noResize="1" noEditPoints="1" noAdjustHandles="1" noChangeArrowheads="1" noChangeShapeType="1" noTextEdit="1"/>
              </p:cNvSpPr>
              <p:nvPr/>
            </p:nvSpPr>
            <p:spPr>
              <a:xfrm>
                <a:off x="6626383" y="4604416"/>
                <a:ext cx="534121" cy="523220"/>
              </a:xfrm>
              <a:prstGeom prst="rect">
                <a:avLst/>
              </a:prstGeom>
              <a:blipFill>
                <a:blip r:embed="rId9"/>
                <a:stretch>
                  <a:fillRect l="-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9A8071E-7449-F2C7-8464-C92040E41B26}"/>
                  </a:ext>
                </a:extLst>
              </p:cNvPr>
              <p:cNvSpPr txBox="1"/>
              <p:nvPr/>
            </p:nvSpPr>
            <p:spPr>
              <a:xfrm>
                <a:off x="7516168" y="1955010"/>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2" name="TextBox 41">
                <a:extLst>
                  <a:ext uri="{FF2B5EF4-FFF2-40B4-BE49-F238E27FC236}">
                    <a16:creationId xmlns:a16="http://schemas.microsoft.com/office/drawing/2014/main" id="{D9A8071E-7449-F2C7-8464-C92040E41B26}"/>
                  </a:ext>
                </a:extLst>
              </p:cNvPr>
              <p:cNvSpPr txBox="1">
                <a:spLocks noRot="1" noChangeAspect="1" noMove="1" noResize="1" noEditPoints="1" noAdjustHandles="1" noChangeArrowheads="1" noChangeShapeType="1" noTextEdit="1"/>
              </p:cNvSpPr>
              <p:nvPr/>
            </p:nvSpPr>
            <p:spPr>
              <a:xfrm>
                <a:off x="7516168" y="1955010"/>
                <a:ext cx="534121" cy="523220"/>
              </a:xfrm>
              <a:prstGeom prst="rect">
                <a:avLst/>
              </a:prstGeom>
              <a:blipFill>
                <a:blip r:embed="rId10"/>
                <a:stretch>
                  <a:fillRect l="-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8C65B01-EBEE-7529-5782-0FAFC8CAF4B7}"/>
                  </a:ext>
                </a:extLst>
              </p:cNvPr>
              <p:cNvSpPr txBox="1"/>
              <p:nvPr/>
            </p:nvSpPr>
            <p:spPr>
              <a:xfrm>
                <a:off x="7175441" y="3078957"/>
                <a:ext cx="53412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3" name="TextBox 42">
                <a:extLst>
                  <a:ext uri="{FF2B5EF4-FFF2-40B4-BE49-F238E27FC236}">
                    <a16:creationId xmlns:a16="http://schemas.microsoft.com/office/drawing/2014/main" id="{08C65B01-EBEE-7529-5782-0FAFC8CAF4B7}"/>
                  </a:ext>
                </a:extLst>
              </p:cNvPr>
              <p:cNvSpPr txBox="1">
                <a:spLocks noRot="1" noChangeAspect="1" noMove="1" noResize="1" noEditPoints="1" noAdjustHandles="1" noChangeArrowheads="1" noChangeShapeType="1" noTextEdit="1"/>
              </p:cNvSpPr>
              <p:nvPr/>
            </p:nvSpPr>
            <p:spPr>
              <a:xfrm>
                <a:off x="7175441" y="3078957"/>
                <a:ext cx="534121" cy="523220"/>
              </a:xfrm>
              <a:prstGeom prst="rect">
                <a:avLst/>
              </a:prstGeom>
              <a:blipFill>
                <a:blip r:embed="rId11"/>
                <a:stretch>
                  <a:fillRect l="-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1D15797-D06E-A8DE-1643-D6E37FAF7B00}"/>
                  </a:ext>
                </a:extLst>
              </p:cNvPr>
              <p:cNvSpPr txBox="1"/>
              <p:nvPr/>
            </p:nvSpPr>
            <p:spPr>
              <a:xfrm>
                <a:off x="8623563" y="2478230"/>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4" name="TextBox 43">
                <a:extLst>
                  <a:ext uri="{FF2B5EF4-FFF2-40B4-BE49-F238E27FC236}">
                    <a16:creationId xmlns:a16="http://schemas.microsoft.com/office/drawing/2014/main" id="{91D15797-D06E-A8DE-1643-D6E37FAF7B00}"/>
                  </a:ext>
                </a:extLst>
              </p:cNvPr>
              <p:cNvSpPr txBox="1">
                <a:spLocks noRot="1" noChangeAspect="1" noMove="1" noResize="1" noEditPoints="1" noAdjustHandles="1" noChangeArrowheads="1" noChangeShapeType="1" noTextEdit="1"/>
              </p:cNvSpPr>
              <p:nvPr/>
            </p:nvSpPr>
            <p:spPr>
              <a:xfrm>
                <a:off x="8623563" y="2478230"/>
                <a:ext cx="534121" cy="523220"/>
              </a:xfrm>
              <a:prstGeom prst="rect">
                <a:avLst/>
              </a:prstGeom>
              <a:blipFill>
                <a:blip r:embed="rId12"/>
                <a:stretch>
                  <a:fillRect l="-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CD0D7CE-3D79-8AD4-6575-3FBA0EF2324D}"/>
                  </a:ext>
                </a:extLst>
              </p:cNvPr>
              <p:cNvSpPr txBox="1"/>
              <p:nvPr/>
            </p:nvSpPr>
            <p:spPr>
              <a:xfrm>
                <a:off x="8356503" y="4365363"/>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5" name="TextBox 44">
                <a:extLst>
                  <a:ext uri="{FF2B5EF4-FFF2-40B4-BE49-F238E27FC236}">
                    <a16:creationId xmlns:a16="http://schemas.microsoft.com/office/drawing/2014/main" id="{BCD0D7CE-3D79-8AD4-6575-3FBA0EF2324D}"/>
                  </a:ext>
                </a:extLst>
              </p:cNvPr>
              <p:cNvSpPr txBox="1">
                <a:spLocks noRot="1" noChangeAspect="1" noMove="1" noResize="1" noEditPoints="1" noAdjustHandles="1" noChangeArrowheads="1" noChangeShapeType="1" noTextEdit="1"/>
              </p:cNvSpPr>
              <p:nvPr/>
            </p:nvSpPr>
            <p:spPr>
              <a:xfrm>
                <a:off x="8356503" y="4365363"/>
                <a:ext cx="534121" cy="523220"/>
              </a:xfrm>
              <a:prstGeom prst="rect">
                <a:avLst/>
              </a:prstGeom>
              <a:blipFill>
                <a:blip r:embed="rId13"/>
                <a:stretch>
                  <a:fillRect l="-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969A088-B70E-9685-21DA-97014A57F090}"/>
                  </a:ext>
                </a:extLst>
              </p:cNvPr>
              <p:cNvSpPr txBox="1"/>
              <p:nvPr/>
            </p:nvSpPr>
            <p:spPr>
              <a:xfrm>
                <a:off x="8547604" y="5430596"/>
                <a:ext cx="53412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6" name="TextBox 45">
                <a:extLst>
                  <a:ext uri="{FF2B5EF4-FFF2-40B4-BE49-F238E27FC236}">
                    <a16:creationId xmlns:a16="http://schemas.microsoft.com/office/drawing/2014/main" id="{2969A088-B70E-9685-21DA-97014A57F090}"/>
                  </a:ext>
                </a:extLst>
              </p:cNvPr>
              <p:cNvSpPr txBox="1">
                <a:spLocks noRot="1" noChangeAspect="1" noMove="1" noResize="1" noEditPoints="1" noAdjustHandles="1" noChangeArrowheads="1" noChangeShapeType="1" noTextEdit="1"/>
              </p:cNvSpPr>
              <p:nvPr/>
            </p:nvSpPr>
            <p:spPr>
              <a:xfrm>
                <a:off x="8547604" y="5430596"/>
                <a:ext cx="534121" cy="523220"/>
              </a:xfrm>
              <a:prstGeom prst="rect">
                <a:avLst/>
              </a:prstGeom>
              <a:blipFill>
                <a:blip r:embed="rId11"/>
                <a:stretch>
                  <a:fillRect l="-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B3BC104-2E10-153A-6FBC-83D48A4F18DC}"/>
                  </a:ext>
                </a:extLst>
              </p:cNvPr>
              <p:cNvSpPr txBox="1"/>
              <p:nvPr/>
            </p:nvSpPr>
            <p:spPr>
              <a:xfrm>
                <a:off x="10043321" y="4477589"/>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7" name="TextBox 46">
                <a:extLst>
                  <a:ext uri="{FF2B5EF4-FFF2-40B4-BE49-F238E27FC236}">
                    <a16:creationId xmlns:a16="http://schemas.microsoft.com/office/drawing/2014/main" id="{2B3BC104-2E10-153A-6FBC-83D48A4F18DC}"/>
                  </a:ext>
                </a:extLst>
              </p:cNvPr>
              <p:cNvSpPr txBox="1">
                <a:spLocks noRot="1" noChangeAspect="1" noMove="1" noResize="1" noEditPoints="1" noAdjustHandles="1" noChangeArrowheads="1" noChangeShapeType="1" noTextEdit="1"/>
              </p:cNvSpPr>
              <p:nvPr/>
            </p:nvSpPr>
            <p:spPr>
              <a:xfrm>
                <a:off x="10043321" y="4477589"/>
                <a:ext cx="534121" cy="523220"/>
              </a:xfrm>
              <a:prstGeom prst="rect">
                <a:avLst/>
              </a:prstGeom>
              <a:blipFill>
                <a:blip r:embed="rId13"/>
                <a:stretch>
                  <a:fillRect l="-4762"/>
                </a:stretch>
              </a:blipFill>
            </p:spPr>
            <p:txBody>
              <a:bodyPr/>
              <a:lstStyle/>
              <a:p>
                <a:r>
                  <a:rPr lang="en-US">
                    <a:noFill/>
                  </a:rPr>
                  <a:t> </a:t>
                </a:r>
              </a:p>
            </p:txBody>
          </p:sp>
        </mc:Fallback>
      </mc:AlternateContent>
    </p:spTree>
    <p:extLst>
      <p:ext uri="{BB962C8B-B14F-4D97-AF65-F5344CB8AC3E}">
        <p14:creationId xmlns:p14="http://schemas.microsoft.com/office/powerpoint/2010/main" val="866311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How a perceptron makes decisions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1F0A773C-BE85-7762-795E-42055ADE0C76}"/>
              </a:ext>
            </a:extLst>
          </p:cNvPr>
          <p:cNvSpPr txBox="1"/>
          <p:nvPr/>
        </p:nvSpPr>
        <p:spPr>
          <a:xfrm>
            <a:off x="8131583" y="3392464"/>
            <a:ext cx="2777235" cy="954107"/>
          </a:xfrm>
          <a:prstGeom prst="rect">
            <a:avLst/>
          </a:prstGeom>
          <a:noFill/>
        </p:spPr>
        <p:txBody>
          <a:bodyPr wrap="none" rtlCol="0">
            <a:spAutoFit/>
          </a:bodyPr>
          <a:lstStyle/>
          <a:p>
            <a:pPr algn="ctr"/>
            <a:r>
              <a:rPr lang="en-US" sz="2800" dirty="0"/>
              <a:t>Positive when the</a:t>
            </a:r>
            <a:br>
              <a:rPr lang="en-US" sz="2800" dirty="0"/>
            </a:br>
            <a:r>
              <a:rPr lang="en-US" sz="2800" dirty="0"/>
              <a:t>angle is acute</a:t>
            </a:r>
          </a:p>
        </p:txBody>
      </p:sp>
      <p:sp>
        <p:nvSpPr>
          <p:cNvPr id="24" name="TextBox 23">
            <a:extLst>
              <a:ext uri="{FF2B5EF4-FFF2-40B4-BE49-F238E27FC236}">
                <a16:creationId xmlns:a16="http://schemas.microsoft.com/office/drawing/2014/main" id="{4752D6A8-7D52-8898-4A06-38522871A6A5}"/>
              </a:ext>
            </a:extLst>
          </p:cNvPr>
          <p:cNvSpPr txBox="1"/>
          <p:nvPr/>
        </p:nvSpPr>
        <p:spPr>
          <a:xfrm>
            <a:off x="1588124" y="3487617"/>
            <a:ext cx="2926699" cy="954107"/>
          </a:xfrm>
          <a:prstGeom prst="rect">
            <a:avLst/>
          </a:prstGeom>
          <a:noFill/>
        </p:spPr>
        <p:txBody>
          <a:bodyPr wrap="none" rtlCol="0">
            <a:spAutoFit/>
          </a:bodyPr>
          <a:lstStyle/>
          <a:p>
            <a:pPr algn="ctr"/>
            <a:r>
              <a:rPr lang="en-US" sz="2800" dirty="0"/>
              <a:t>Negative when the</a:t>
            </a:r>
            <a:br>
              <a:rPr lang="en-US" sz="2800" dirty="0"/>
            </a:br>
            <a:r>
              <a:rPr lang="en-US" sz="2800" dirty="0"/>
              <a:t>angle is obtuse</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2ADDAEF-2A89-2ECA-708B-A790DC056B73}"/>
                  </a:ext>
                </a:extLst>
              </p:cNvPr>
              <p:cNvSpPr txBox="1"/>
              <p:nvPr/>
            </p:nvSpPr>
            <p:spPr>
              <a:xfrm>
                <a:off x="5093891" y="4537384"/>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26" name="TextBox 25">
                <a:extLst>
                  <a:ext uri="{FF2B5EF4-FFF2-40B4-BE49-F238E27FC236}">
                    <a16:creationId xmlns:a16="http://schemas.microsoft.com/office/drawing/2014/main" id="{92ADDAEF-2A89-2ECA-708B-A790DC056B73}"/>
                  </a:ext>
                </a:extLst>
              </p:cNvPr>
              <p:cNvSpPr txBox="1">
                <a:spLocks noRot="1" noChangeAspect="1" noMove="1" noResize="1" noEditPoints="1" noAdjustHandles="1" noChangeArrowheads="1" noChangeShapeType="1" noTextEdit="1"/>
              </p:cNvSpPr>
              <p:nvPr/>
            </p:nvSpPr>
            <p:spPr>
              <a:xfrm>
                <a:off x="5093891" y="4537384"/>
                <a:ext cx="534121" cy="523220"/>
              </a:xfrm>
              <a:prstGeom prst="rect">
                <a:avLst/>
              </a:prstGeom>
              <a:blipFill>
                <a:blip r:embed="rId7"/>
                <a:stretch>
                  <a:fillRect l="-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065F74D-2DD6-BD17-066B-20FAE2A3F563}"/>
                  </a:ext>
                </a:extLst>
              </p:cNvPr>
              <p:cNvSpPr txBox="1"/>
              <p:nvPr/>
            </p:nvSpPr>
            <p:spPr>
              <a:xfrm>
                <a:off x="1977920" y="4703334"/>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30" name="TextBox 29">
                <a:extLst>
                  <a:ext uri="{FF2B5EF4-FFF2-40B4-BE49-F238E27FC236}">
                    <a16:creationId xmlns:a16="http://schemas.microsoft.com/office/drawing/2014/main" id="{7065F74D-2DD6-BD17-066B-20FAE2A3F563}"/>
                  </a:ext>
                </a:extLst>
              </p:cNvPr>
              <p:cNvSpPr txBox="1">
                <a:spLocks noRot="1" noChangeAspect="1" noMove="1" noResize="1" noEditPoints="1" noAdjustHandles="1" noChangeArrowheads="1" noChangeShapeType="1" noTextEdit="1"/>
              </p:cNvSpPr>
              <p:nvPr/>
            </p:nvSpPr>
            <p:spPr>
              <a:xfrm>
                <a:off x="1977920" y="4703334"/>
                <a:ext cx="534121"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E954E64-CBFC-5532-9C9B-CDF3B9717DBC}"/>
                  </a:ext>
                </a:extLst>
              </p:cNvPr>
              <p:cNvSpPr txBox="1"/>
              <p:nvPr/>
            </p:nvSpPr>
            <p:spPr>
              <a:xfrm>
                <a:off x="2244980" y="5317355"/>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31" name="TextBox 30">
                <a:extLst>
                  <a:ext uri="{FF2B5EF4-FFF2-40B4-BE49-F238E27FC236}">
                    <a16:creationId xmlns:a16="http://schemas.microsoft.com/office/drawing/2014/main" id="{8E954E64-CBFC-5532-9C9B-CDF3B9717DBC}"/>
                  </a:ext>
                </a:extLst>
              </p:cNvPr>
              <p:cNvSpPr txBox="1">
                <a:spLocks noRot="1" noChangeAspect="1" noMove="1" noResize="1" noEditPoints="1" noAdjustHandles="1" noChangeArrowheads="1" noChangeShapeType="1" noTextEdit="1"/>
              </p:cNvSpPr>
              <p:nvPr/>
            </p:nvSpPr>
            <p:spPr>
              <a:xfrm>
                <a:off x="2244980" y="5317355"/>
                <a:ext cx="534121"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F09D1AA-0E35-68E6-3EC7-2E1CD52FAAFD}"/>
                  </a:ext>
                </a:extLst>
              </p:cNvPr>
              <p:cNvSpPr txBox="1"/>
              <p:nvPr/>
            </p:nvSpPr>
            <p:spPr>
              <a:xfrm>
                <a:off x="3454789" y="4392738"/>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32" name="TextBox 31">
                <a:extLst>
                  <a:ext uri="{FF2B5EF4-FFF2-40B4-BE49-F238E27FC236}">
                    <a16:creationId xmlns:a16="http://schemas.microsoft.com/office/drawing/2014/main" id="{5F09D1AA-0E35-68E6-3EC7-2E1CD52FAAFD}"/>
                  </a:ext>
                </a:extLst>
              </p:cNvPr>
              <p:cNvSpPr txBox="1">
                <a:spLocks noRot="1" noChangeAspect="1" noMove="1" noResize="1" noEditPoints="1" noAdjustHandles="1" noChangeArrowheads="1" noChangeShapeType="1" noTextEdit="1"/>
              </p:cNvSpPr>
              <p:nvPr/>
            </p:nvSpPr>
            <p:spPr>
              <a:xfrm>
                <a:off x="3454789" y="4392738"/>
                <a:ext cx="534121"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0C0CFCA-2221-695F-0524-D57D704BF4E2}"/>
                  </a:ext>
                </a:extLst>
              </p:cNvPr>
              <p:cNvSpPr txBox="1"/>
              <p:nvPr/>
            </p:nvSpPr>
            <p:spPr>
              <a:xfrm>
                <a:off x="2673433" y="2406256"/>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33" name="TextBox 32">
                <a:extLst>
                  <a:ext uri="{FF2B5EF4-FFF2-40B4-BE49-F238E27FC236}">
                    <a16:creationId xmlns:a16="http://schemas.microsoft.com/office/drawing/2014/main" id="{70C0CFCA-2221-695F-0524-D57D704BF4E2}"/>
                  </a:ext>
                </a:extLst>
              </p:cNvPr>
              <p:cNvSpPr txBox="1">
                <a:spLocks noRot="1" noChangeAspect="1" noMove="1" noResize="1" noEditPoints="1" noAdjustHandles="1" noChangeArrowheads="1" noChangeShapeType="1" noTextEdit="1"/>
              </p:cNvSpPr>
              <p:nvPr/>
            </p:nvSpPr>
            <p:spPr>
              <a:xfrm>
                <a:off x="2673433" y="2406256"/>
                <a:ext cx="534121"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0E30EA4-AEC6-CB57-DE96-2B64E53A3BBD}"/>
                  </a:ext>
                </a:extLst>
              </p:cNvPr>
              <p:cNvSpPr txBox="1"/>
              <p:nvPr/>
            </p:nvSpPr>
            <p:spPr>
              <a:xfrm>
                <a:off x="3081071" y="3083645"/>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34" name="TextBox 33">
                <a:extLst>
                  <a:ext uri="{FF2B5EF4-FFF2-40B4-BE49-F238E27FC236}">
                    <a16:creationId xmlns:a16="http://schemas.microsoft.com/office/drawing/2014/main" id="{D0E30EA4-AEC6-CB57-DE96-2B64E53A3BBD}"/>
                  </a:ext>
                </a:extLst>
              </p:cNvPr>
              <p:cNvSpPr txBox="1">
                <a:spLocks noRot="1" noChangeAspect="1" noMove="1" noResize="1" noEditPoints="1" noAdjustHandles="1" noChangeArrowheads="1" noChangeShapeType="1" noTextEdit="1"/>
              </p:cNvSpPr>
              <p:nvPr/>
            </p:nvSpPr>
            <p:spPr>
              <a:xfrm>
                <a:off x="3081071" y="3083645"/>
                <a:ext cx="534121"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08CB166-C675-A1B1-B962-DEEAE0519B80}"/>
                  </a:ext>
                </a:extLst>
              </p:cNvPr>
              <p:cNvSpPr txBox="1"/>
              <p:nvPr/>
            </p:nvSpPr>
            <p:spPr>
              <a:xfrm>
                <a:off x="3972126" y="2263372"/>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35" name="TextBox 34">
                <a:extLst>
                  <a:ext uri="{FF2B5EF4-FFF2-40B4-BE49-F238E27FC236}">
                    <a16:creationId xmlns:a16="http://schemas.microsoft.com/office/drawing/2014/main" id="{B08CB166-C675-A1B1-B962-DEEAE0519B80}"/>
                  </a:ext>
                </a:extLst>
              </p:cNvPr>
              <p:cNvSpPr txBox="1">
                <a:spLocks noRot="1" noChangeAspect="1" noMove="1" noResize="1" noEditPoints="1" noAdjustHandles="1" noChangeArrowheads="1" noChangeShapeType="1" noTextEdit="1"/>
              </p:cNvSpPr>
              <p:nvPr/>
            </p:nvSpPr>
            <p:spPr>
              <a:xfrm>
                <a:off x="3972126" y="2263372"/>
                <a:ext cx="534121" cy="52322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D0D774E-1A1A-4E4C-8E9B-53720F2815F1}"/>
                  </a:ext>
                </a:extLst>
              </p:cNvPr>
              <p:cNvSpPr txBox="1"/>
              <p:nvPr/>
            </p:nvSpPr>
            <p:spPr>
              <a:xfrm>
                <a:off x="5360188" y="2196951"/>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39" name="TextBox 38">
                <a:extLst>
                  <a:ext uri="{FF2B5EF4-FFF2-40B4-BE49-F238E27FC236}">
                    <a16:creationId xmlns:a16="http://schemas.microsoft.com/office/drawing/2014/main" id="{6D0D774E-1A1A-4E4C-8E9B-53720F2815F1}"/>
                  </a:ext>
                </a:extLst>
              </p:cNvPr>
              <p:cNvSpPr txBox="1">
                <a:spLocks noRot="1" noChangeAspect="1" noMove="1" noResize="1" noEditPoints="1" noAdjustHandles="1" noChangeArrowheads="1" noChangeShapeType="1" noTextEdit="1"/>
              </p:cNvSpPr>
              <p:nvPr/>
            </p:nvSpPr>
            <p:spPr>
              <a:xfrm>
                <a:off x="5360188" y="2196951"/>
                <a:ext cx="534121" cy="52322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3F53D3-B1B0-8253-7298-FFD2D4BD03E8}"/>
                  </a:ext>
                </a:extLst>
              </p:cNvPr>
              <p:cNvSpPr txBox="1"/>
              <p:nvPr/>
            </p:nvSpPr>
            <p:spPr>
              <a:xfrm>
                <a:off x="5686576" y="5674658"/>
                <a:ext cx="53412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0" name="TextBox 39">
                <a:extLst>
                  <a:ext uri="{FF2B5EF4-FFF2-40B4-BE49-F238E27FC236}">
                    <a16:creationId xmlns:a16="http://schemas.microsoft.com/office/drawing/2014/main" id="{393F53D3-B1B0-8253-7298-FFD2D4BD03E8}"/>
                  </a:ext>
                </a:extLst>
              </p:cNvPr>
              <p:cNvSpPr txBox="1">
                <a:spLocks noRot="1" noChangeAspect="1" noMove="1" noResize="1" noEditPoints="1" noAdjustHandles="1" noChangeArrowheads="1" noChangeShapeType="1" noTextEdit="1"/>
              </p:cNvSpPr>
              <p:nvPr/>
            </p:nvSpPr>
            <p:spPr>
              <a:xfrm>
                <a:off x="5686576" y="5674658"/>
                <a:ext cx="534121" cy="523220"/>
              </a:xfrm>
              <a:prstGeom prst="rect">
                <a:avLst/>
              </a:prstGeom>
              <a:blipFill>
                <a:blip r:embed="rId15"/>
                <a:stretch>
                  <a:fillRect l="-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990389C-0C51-EFEA-9C3C-E171F0242E93}"/>
                  </a:ext>
                </a:extLst>
              </p:cNvPr>
              <p:cNvSpPr txBox="1"/>
              <p:nvPr/>
            </p:nvSpPr>
            <p:spPr>
              <a:xfrm>
                <a:off x="6626383" y="4604416"/>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1" name="TextBox 40">
                <a:extLst>
                  <a:ext uri="{FF2B5EF4-FFF2-40B4-BE49-F238E27FC236}">
                    <a16:creationId xmlns:a16="http://schemas.microsoft.com/office/drawing/2014/main" id="{9990389C-0C51-EFEA-9C3C-E171F0242E93}"/>
                  </a:ext>
                </a:extLst>
              </p:cNvPr>
              <p:cNvSpPr txBox="1">
                <a:spLocks noRot="1" noChangeAspect="1" noMove="1" noResize="1" noEditPoints="1" noAdjustHandles="1" noChangeArrowheads="1" noChangeShapeType="1" noTextEdit="1"/>
              </p:cNvSpPr>
              <p:nvPr/>
            </p:nvSpPr>
            <p:spPr>
              <a:xfrm>
                <a:off x="6626383" y="4604416"/>
                <a:ext cx="534121" cy="523220"/>
              </a:xfrm>
              <a:prstGeom prst="rect">
                <a:avLst/>
              </a:prstGeom>
              <a:blipFill>
                <a:blip r:embed="rId16"/>
                <a:stretch>
                  <a:fillRect l="-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9A8071E-7449-F2C7-8464-C92040E41B26}"/>
                  </a:ext>
                </a:extLst>
              </p:cNvPr>
              <p:cNvSpPr txBox="1"/>
              <p:nvPr/>
            </p:nvSpPr>
            <p:spPr>
              <a:xfrm>
                <a:off x="7516168" y="1955010"/>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2" name="TextBox 41">
                <a:extLst>
                  <a:ext uri="{FF2B5EF4-FFF2-40B4-BE49-F238E27FC236}">
                    <a16:creationId xmlns:a16="http://schemas.microsoft.com/office/drawing/2014/main" id="{D9A8071E-7449-F2C7-8464-C92040E41B26}"/>
                  </a:ext>
                </a:extLst>
              </p:cNvPr>
              <p:cNvSpPr txBox="1">
                <a:spLocks noRot="1" noChangeAspect="1" noMove="1" noResize="1" noEditPoints="1" noAdjustHandles="1" noChangeArrowheads="1" noChangeShapeType="1" noTextEdit="1"/>
              </p:cNvSpPr>
              <p:nvPr/>
            </p:nvSpPr>
            <p:spPr>
              <a:xfrm>
                <a:off x="7516168" y="1955010"/>
                <a:ext cx="534121" cy="523220"/>
              </a:xfrm>
              <a:prstGeom prst="rect">
                <a:avLst/>
              </a:prstGeom>
              <a:blipFill>
                <a:blip r:embed="rId17"/>
                <a:stretch>
                  <a:fillRect l="-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8C65B01-EBEE-7529-5782-0FAFC8CAF4B7}"/>
                  </a:ext>
                </a:extLst>
              </p:cNvPr>
              <p:cNvSpPr txBox="1"/>
              <p:nvPr/>
            </p:nvSpPr>
            <p:spPr>
              <a:xfrm>
                <a:off x="7175441" y="3078957"/>
                <a:ext cx="53412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3" name="TextBox 42">
                <a:extLst>
                  <a:ext uri="{FF2B5EF4-FFF2-40B4-BE49-F238E27FC236}">
                    <a16:creationId xmlns:a16="http://schemas.microsoft.com/office/drawing/2014/main" id="{08C65B01-EBEE-7529-5782-0FAFC8CAF4B7}"/>
                  </a:ext>
                </a:extLst>
              </p:cNvPr>
              <p:cNvSpPr txBox="1">
                <a:spLocks noRot="1" noChangeAspect="1" noMove="1" noResize="1" noEditPoints="1" noAdjustHandles="1" noChangeArrowheads="1" noChangeShapeType="1" noTextEdit="1"/>
              </p:cNvSpPr>
              <p:nvPr/>
            </p:nvSpPr>
            <p:spPr>
              <a:xfrm>
                <a:off x="7175441" y="3078957"/>
                <a:ext cx="534121" cy="523220"/>
              </a:xfrm>
              <a:prstGeom prst="rect">
                <a:avLst/>
              </a:prstGeom>
              <a:blipFill>
                <a:blip r:embed="rId18"/>
                <a:stretch>
                  <a:fillRect l="-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1D15797-D06E-A8DE-1643-D6E37FAF7B00}"/>
                  </a:ext>
                </a:extLst>
              </p:cNvPr>
              <p:cNvSpPr txBox="1"/>
              <p:nvPr/>
            </p:nvSpPr>
            <p:spPr>
              <a:xfrm>
                <a:off x="8623563" y="2478230"/>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4" name="TextBox 43">
                <a:extLst>
                  <a:ext uri="{FF2B5EF4-FFF2-40B4-BE49-F238E27FC236}">
                    <a16:creationId xmlns:a16="http://schemas.microsoft.com/office/drawing/2014/main" id="{91D15797-D06E-A8DE-1643-D6E37FAF7B00}"/>
                  </a:ext>
                </a:extLst>
              </p:cNvPr>
              <p:cNvSpPr txBox="1">
                <a:spLocks noRot="1" noChangeAspect="1" noMove="1" noResize="1" noEditPoints="1" noAdjustHandles="1" noChangeArrowheads="1" noChangeShapeType="1" noTextEdit="1"/>
              </p:cNvSpPr>
              <p:nvPr/>
            </p:nvSpPr>
            <p:spPr>
              <a:xfrm>
                <a:off x="8623563" y="2478230"/>
                <a:ext cx="534121" cy="523220"/>
              </a:xfrm>
              <a:prstGeom prst="rect">
                <a:avLst/>
              </a:prstGeom>
              <a:blipFill>
                <a:blip r:embed="rId19"/>
                <a:stretch>
                  <a:fillRect l="-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CD0D7CE-3D79-8AD4-6575-3FBA0EF2324D}"/>
                  </a:ext>
                </a:extLst>
              </p:cNvPr>
              <p:cNvSpPr txBox="1"/>
              <p:nvPr/>
            </p:nvSpPr>
            <p:spPr>
              <a:xfrm>
                <a:off x="8356503" y="4365363"/>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5" name="TextBox 44">
                <a:extLst>
                  <a:ext uri="{FF2B5EF4-FFF2-40B4-BE49-F238E27FC236}">
                    <a16:creationId xmlns:a16="http://schemas.microsoft.com/office/drawing/2014/main" id="{BCD0D7CE-3D79-8AD4-6575-3FBA0EF2324D}"/>
                  </a:ext>
                </a:extLst>
              </p:cNvPr>
              <p:cNvSpPr txBox="1">
                <a:spLocks noRot="1" noChangeAspect="1" noMove="1" noResize="1" noEditPoints="1" noAdjustHandles="1" noChangeArrowheads="1" noChangeShapeType="1" noTextEdit="1"/>
              </p:cNvSpPr>
              <p:nvPr/>
            </p:nvSpPr>
            <p:spPr>
              <a:xfrm>
                <a:off x="8356503" y="4365363"/>
                <a:ext cx="534121" cy="523220"/>
              </a:xfrm>
              <a:prstGeom prst="rect">
                <a:avLst/>
              </a:prstGeom>
              <a:blipFill>
                <a:blip r:embed="rId20"/>
                <a:stretch>
                  <a:fillRect l="-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969A088-B70E-9685-21DA-97014A57F090}"/>
                  </a:ext>
                </a:extLst>
              </p:cNvPr>
              <p:cNvSpPr txBox="1"/>
              <p:nvPr/>
            </p:nvSpPr>
            <p:spPr>
              <a:xfrm>
                <a:off x="8547604" y="5430596"/>
                <a:ext cx="53412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6" name="TextBox 45">
                <a:extLst>
                  <a:ext uri="{FF2B5EF4-FFF2-40B4-BE49-F238E27FC236}">
                    <a16:creationId xmlns:a16="http://schemas.microsoft.com/office/drawing/2014/main" id="{2969A088-B70E-9685-21DA-97014A57F090}"/>
                  </a:ext>
                </a:extLst>
              </p:cNvPr>
              <p:cNvSpPr txBox="1">
                <a:spLocks noRot="1" noChangeAspect="1" noMove="1" noResize="1" noEditPoints="1" noAdjustHandles="1" noChangeArrowheads="1" noChangeShapeType="1" noTextEdit="1"/>
              </p:cNvSpPr>
              <p:nvPr/>
            </p:nvSpPr>
            <p:spPr>
              <a:xfrm>
                <a:off x="8547604" y="5430596"/>
                <a:ext cx="534121" cy="523220"/>
              </a:xfrm>
              <a:prstGeom prst="rect">
                <a:avLst/>
              </a:prstGeom>
              <a:blipFill>
                <a:blip r:embed="rId18"/>
                <a:stretch>
                  <a:fillRect l="-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B3BC104-2E10-153A-6FBC-83D48A4F18DC}"/>
                  </a:ext>
                </a:extLst>
              </p:cNvPr>
              <p:cNvSpPr txBox="1"/>
              <p:nvPr/>
            </p:nvSpPr>
            <p:spPr>
              <a:xfrm>
                <a:off x="10043321" y="4477589"/>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7" name="TextBox 46">
                <a:extLst>
                  <a:ext uri="{FF2B5EF4-FFF2-40B4-BE49-F238E27FC236}">
                    <a16:creationId xmlns:a16="http://schemas.microsoft.com/office/drawing/2014/main" id="{2B3BC104-2E10-153A-6FBC-83D48A4F18DC}"/>
                  </a:ext>
                </a:extLst>
              </p:cNvPr>
              <p:cNvSpPr txBox="1">
                <a:spLocks noRot="1" noChangeAspect="1" noMove="1" noResize="1" noEditPoints="1" noAdjustHandles="1" noChangeArrowheads="1" noChangeShapeType="1" noTextEdit="1"/>
              </p:cNvSpPr>
              <p:nvPr/>
            </p:nvSpPr>
            <p:spPr>
              <a:xfrm>
                <a:off x="10043321" y="4477589"/>
                <a:ext cx="534121" cy="523220"/>
              </a:xfrm>
              <a:prstGeom prst="rect">
                <a:avLst/>
              </a:prstGeom>
              <a:blipFill>
                <a:blip r:embed="rId20"/>
                <a:stretch>
                  <a:fillRect l="-4762"/>
                </a:stretch>
              </a:blipFill>
            </p:spPr>
            <p:txBody>
              <a:bodyPr/>
              <a:lstStyle/>
              <a:p>
                <a:r>
                  <a:rPr lang="en-US">
                    <a:noFill/>
                  </a:rPr>
                  <a:t> </a:t>
                </a:r>
              </a:p>
            </p:txBody>
          </p:sp>
        </mc:Fallback>
      </mc:AlternateContent>
    </p:spTree>
    <p:extLst>
      <p:ext uri="{BB962C8B-B14F-4D97-AF65-F5344CB8AC3E}">
        <p14:creationId xmlns:p14="http://schemas.microsoft.com/office/powerpoint/2010/main" val="615500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Why perceptron learning works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122B76F-1543-C918-EFDB-E0B02DEE663C}"/>
              </a:ext>
            </a:extLst>
          </p:cNvPr>
          <p:cNvSpPr txBox="1"/>
          <p:nvPr/>
        </p:nvSpPr>
        <p:spPr>
          <a:xfrm>
            <a:off x="7887791" y="2258390"/>
            <a:ext cx="3649397" cy="1384995"/>
          </a:xfrm>
          <a:prstGeom prst="rect">
            <a:avLst/>
          </a:prstGeom>
          <a:noFill/>
        </p:spPr>
        <p:txBody>
          <a:bodyPr wrap="none" rtlCol="0">
            <a:spAutoFit/>
          </a:bodyPr>
          <a:lstStyle/>
          <a:p>
            <a:pPr algn="ctr"/>
            <a:r>
              <a:rPr lang="en-US" sz="2800" dirty="0"/>
              <a:t>Suppose it is wrong and</a:t>
            </a:r>
            <a:br>
              <a:rPr lang="en-US" sz="2800" dirty="0"/>
            </a:br>
            <a:r>
              <a:rPr lang="en-US" sz="2800" dirty="0"/>
              <a:t>it is negative when</a:t>
            </a:r>
            <a:br>
              <a:rPr lang="en-US" sz="2800" dirty="0"/>
            </a:br>
            <a:r>
              <a:rPr lang="en-US" sz="2800" dirty="0"/>
              <a:t>it </a:t>
            </a:r>
            <a:r>
              <a:rPr lang="en-US" sz="2800" u="sng" dirty="0"/>
              <a:t>should</a:t>
            </a:r>
            <a:r>
              <a:rPr lang="en-US" sz="2800" dirty="0"/>
              <a:t> be positive</a:t>
            </a:r>
          </a:p>
        </p:txBody>
      </p:sp>
    </p:spTree>
    <p:extLst>
      <p:ext uri="{BB962C8B-B14F-4D97-AF65-F5344CB8AC3E}">
        <p14:creationId xmlns:p14="http://schemas.microsoft.com/office/powerpoint/2010/main" val="1707274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Why perceptron learning works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122B76F-1543-C918-EFDB-E0B02DEE663C}"/>
              </a:ext>
            </a:extLst>
          </p:cNvPr>
          <p:cNvSpPr txBox="1"/>
          <p:nvPr/>
        </p:nvSpPr>
        <p:spPr>
          <a:xfrm>
            <a:off x="7887791" y="2258390"/>
            <a:ext cx="3649397" cy="1384995"/>
          </a:xfrm>
          <a:prstGeom prst="rect">
            <a:avLst/>
          </a:prstGeom>
          <a:noFill/>
        </p:spPr>
        <p:txBody>
          <a:bodyPr wrap="none" rtlCol="0">
            <a:spAutoFit/>
          </a:bodyPr>
          <a:lstStyle/>
          <a:p>
            <a:pPr algn="ctr"/>
            <a:r>
              <a:rPr lang="en-US" sz="2800" dirty="0"/>
              <a:t>Suppose it is wrong and</a:t>
            </a:r>
            <a:br>
              <a:rPr lang="en-US" sz="2800" dirty="0"/>
            </a:br>
            <a:r>
              <a:rPr lang="en-US" sz="2800" dirty="0"/>
              <a:t>it is negative when</a:t>
            </a:r>
            <a:br>
              <a:rPr lang="en-US" sz="2800" dirty="0"/>
            </a:br>
            <a:r>
              <a:rPr lang="en-US" sz="2800" dirty="0"/>
              <a:t>it </a:t>
            </a:r>
            <a:r>
              <a:rPr lang="en-US" sz="2800" u="sng" dirty="0"/>
              <a:t>should</a:t>
            </a:r>
            <a:r>
              <a:rPr lang="en-US" sz="2800" dirty="0"/>
              <a:t> be positive</a:t>
            </a:r>
          </a:p>
        </p:txBody>
      </p:sp>
      <p:cxnSp>
        <p:nvCxnSpPr>
          <p:cNvPr id="9" name="Straight Arrow Connector 8">
            <a:extLst>
              <a:ext uri="{FF2B5EF4-FFF2-40B4-BE49-F238E27FC236}">
                <a16:creationId xmlns:a16="http://schemas.microsoft.com/office/drawing/2014/main" id="{4F796BC1-568D-92CC-3644-269652220A08}"/>
              </a:ext>
            </a:extLst>
          </p:cNvPr>
          <p:cNvCxnSpPr>
            <a:cxnSpLocks/>
          </p:cNvCxnSpPr>
          <p:nvPr/>
        </p:nvCxnSpPr>
        <p:spPr>
          <a:xfrm flipH="1">
            <a:off x="6482226" y="4828676"/>
            <a:ext cx="841991" cy="365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68CACE-DDC2-1AC1-532F-BC77F1EAC590}"/>
              </a:ext>
            </a:extLst>
          </p:cNvPr>
          <p:cNvSpPr txBox="1"/>
          <p:nvPr/>
        </p:nvSpPr>
        <p:spPr>
          <a:xfrm>
            <a:off x="7692674" y="5016489"/>
            <a:ext cx="3844514" cy="954107"/>
          </a:xfrm>
          <a:prstGeom prst="rect">
            <a:avLst/>
          </a:prstGeom>
          <a:noFill/>
        </p:spPr>
        <p:txBody>
          <a:bodyPr wrap="none" rtlCol="0">
            <a:spAutoFit/>
          </a:bodyPr>
          <a:lstStyle/>
          <a:p>
            <a:pPr algn="ctr"/>
            <a:r>
              <a:rPr lang="en-US" sz="2800" dirty="0"/>
              <a:t>Then the perceptron rule</a:t>
            </a:r>
            <a:br>
              <a:rPr lang="en-US" sz="2800" dirty="0"/>
            </a:br>
            <a:r>
              <a:rPr lang="en-US" sz="2800" dirty="0"/>
              <a:t>is to add x to w</a:t>
            </a:r>
          </a:p>
        </p:txBody>
      </p:sp>
      <p:sp>
        <p:nvSpPr>
          <p:cNvPr id="13" name="Freeform 12">
            <a:extLst>
              <a:ext uri="{FF2B5EF4-FFF2-40B4-BE49-F238E27FC236}">
                <a16:creationId xmlns:a16="http://schemas.microsoft.com/office/drawing/2014/main" id="{2A838343-A8EF-6588-0B5A-44A6CE3F14A9}"/>
              </a:ext>
            </a:extLst>
          </p:cNvPr>
          <p:cNvSpPr/>
          <p:nvPr/>
        </p:nvSpPr>
        <p:spPr>
          <a:xfrm rot="20691172">
            <a:off x="7132967" y="4975829"/>
            <a:ext cx="926473" cy="834365"/>
          </a:xfrm>
          <a:custGeom>
            <a:avLst/>
            <a:gdLst>
              <a:gd name="connsiteX0" fmla="*/ 2759825 w 2759825"/>
              <a:gd name="connsiteY0" fmla="*/ 1978429 h 1978429"/>
              <a:gd name="connsiteX1" fmla="*/ 914400 w 2759825"/>
              <a:gd name="connsiteY1" fmla="*/ 1413163 h 1978429"/>
              <a:gd name="connsiteX2" fmla="*/ 0 w 2759825"/>
              <a:gd name="connsiteY2" fmla="*/ 0 h 1978429"/>
            </a:gdLst>
            <a:ahLst/>
            <a:cxnLst>
              <a:cxn ang="0">
                <a:pos x="connsiteX0" y="connsiteY0"/>
              </a:cxn>
              <a:cxn ang="0">
                <a:pos x="connsiteX1" y="connsiteY1"/>
              </a:cxn>
              <a:cxn ang="0">
                <a:pos x="connsiteX2" y="connsiteY2"/>
              </a:cxn>
            </a:cxnLst>
            <a:rect l="l" t="t" r="r" b="b"/>
            <a:pathLst>
              <a:path w="2759825" h="1978429">
                <a:moveTo>
                  <a:pt x="2759825" y="1978429"/>
                </a:moveTo>
                <a:cubicBezTo>
                  <a:pt x="2067098" y="1860665"/>
                  <a:pt x="1374371" y="1742901"/>
                  <a:pt x="914400" y="1413163"/>
                </a:cubicBezTo>
                <a:cubicBezTo>
                  <a:pt x="454429" y="1083425"/>
                  <a:pt x="227214" y="541712"/>
                  <a:pt x="0"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260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Why perceptron learning works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122B76F-1543-C918-EFDB-E0B02DEE663C}"/>
              </a:ext>
            </a:extLst>
          </p:cNvPr>
          <p:cNvSpPr txBox="1"/>
          <p:nvPr/>
        </p:nvSpPr>
        <p:spPr>
          <a:xfrm>
            <a:off x="7887791" y="2258390"/>
            <a:ext cx="3649397" cy="1384995"/>
          </a:xfrm>
          <a:prstGeom prst="rect">
            <a:avLst/>
          </a:prstGeom>
          <a:noFill/>
        </p:spPr>
        <p:txBody>
          <a:bodyPr wrap="none" rtlCol="0">
            <a:spAutoFit/>
          </a:bodyPr>
          <a:lstStyle/>
          <a:p>
            <a:pPr algn="ctr"/>
            <a:r>
              <a:rPr lang="en-US" sz="2800" dirty="0"/>
              <a:t>Suppose it is wrong and</a:t>
            </a:r>
            <a:br>
              <a:rPr lang="en-US" sz="2800" dirty="0"/>
            </a:br>
            <a:r>
              <a:rPr lang="en-US" sz="2800" dirty="0"/>
              <a:t>it is negative when</a:t>
            </a:r>
            <a:br>
              <a:rPr lang="en-US" sz="2800" dirty="0"/>
            </a:br>
            <a:r>
              <a:rPr lang="en-US" sz="2800" dirty="0"/>
              <a:t>it </a:t>
            </a:r>
            <a:r>
              <a:rPr lang="en-US" sz="2800" u="sng" dirty="0"/>
              <a:t>should</a:t>
            </a:r>
            <a:r>
              <a:rPr lang="en-US" sz="2800" dirty="0"/>
              <a:t> be positive</a:t>
            </a:r>
          </a:p>
        </p:txBody>
      </p:sp>
      <p:cxnSp>
        <p:nvCxnSpPr>
          <p:cNvPr id="9" name="Straight Arrow Connector 8">
            <a:extLst>
              <a:ext uri="{FF2B5EF4-FFF2-40B4-BE49-F238E27FC236}">
                <a16:creationId xmlns:a16="http://schemas.microsoft.com/office/drawing/2014/main" id="{4F796BC1-568D-92CC-3644-269652220A08}"/>
              </a:ext>
            </a:extLst>
          </p:cNvPr>
          <p:cNvCxnSpPr>
            <a:cxnSpLocks/>
          </p:cNvCxnSpPr>
          <p:nvPr/>
        </p:nvCxnSpPr>
        <p:spPr>
          <a:xfrm flipH="1">
            <a:off x="6482226" y="4828676"/>
            <a:ext cx="841991" cy="365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8081C2-36BB-4962-3CC3-BAF54DE675CA}"/>
                  </a:ext>
                </a:extLst>
              </p:cNvPr>
              <p:cNvSpPr txBox="1"/>
              <p:nvPr/>
            </p:nvSpPr>
            <p:spPr>
              <a:xfrm>
                <a:off x="658228" y="2197778"/>
                <a:ext cx="3059556"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b="0" i="1" dirty="0" smtClean="0">
                              <a:latin typeface="Cambria Math" panose="02040503050406030204" pitchFamily="18" charset="0"/>
                              <a:ea typeface="Cambria Math" panose="02040503050406030204" pitchFamily="18" charset="0"/>
                            </a:rPr>
                            <m:t>𝑤</m:t>
                          </m:r>
                          <m:r>
                            <a:rPr lang="en-US" sz="2800" b="0" i="1" dirty="0" smtClean="0">
                              <a:latin typeface="Cambria Math" panose="02040503050406030204" pitchFamily="18" charset="0"/>
                              <a:ea typeface="Cambria Math" panose="02040503050406030204" pitchFamily="18" charset="0"/>
                            </a:rPr>
                            <m:t>′</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𝑤</m:t>
                          </m:r>
                          <m:r>
                            <a:rPr lang="en-US" sz="2800" i="1" dirty="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𝑥</m:t>
                          </m:r>
                          <m:r>
                            <a:rPr lang="en-US" sz="2800" i="1" dirty="0">
                              <a:latin typeface="Cambria Math" panose="02040503050406030204" pitchFamily="18" charset="0"/>
                              <a:ea typeface="Cambria Math" panose="02040503050406030204" pitchFamily="18" charset="0"/>
                            </a:rPr>
                            <m:t>)</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m:oMathPara>
                </a14:m>
                <a:endParaRPr lang="en-US" sz="2800" i="1" dirty="0">
                  <a:latin typeface="Cambria Math" panose="02040503050406030204" pitchFamily="18"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9A8081C2-36BB-4962-3CC3-BAF54DE675CA}"/>
                  </a:ext>
                </a:extLst>
              </p:cNvPr>
              <p:cNvSpPr txBox="1">
                <a:spLocks noRot="1" noChangeAspect="1" noMove="1" noResize="1" noEditPoints="1" noAdjustHandles="1" noChangeArrowheads="1" noChangeShapeType="1" noTextEdit="1"/>
              </p:cNvSpPr>
              <p:nvPr/>
            </p:nvSpPr>
            <p:spPr>
              <a:xfrm>
                <a:off x="658228" y="2197778"/>
                <a:ext cx="3059556" cy="523220"/>
              </a:xfrm>
              <a:prstGeom prst="rect">
                <a:avLst/>
              </a:prstGeom>
              <a:blipFill>
                <a:blip r:embed="rId7"/>
                <a:stretch>
                  <a:fillRect l="-826" b="-1666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868CACE-DDC2-1AC1-532F-BC77F1EAC590}"/>
              </a:ext>
            </a:extLst>
          </p:cNvPr>
          <p:cNvSpPr txBox="1"/>
          <p:nvPr/>
        </p:nvSpPr>
        <p:spPr>
          <a:xfrm>
            <a:off x="7692674" y="5016489"/>
            <a:ext cx="3844514" cy="954107"/>
          </a:xfrm>
          <a:prstGeom prst="rect">
            <a:avLst/>
          </a:prstGeom>
          <a:noFill/>
        </p:spPr>
        <p:txBody>
          <a:bodyPr wrap="none" rtlCol="0">
            <a:spAutoFit/>
          </a:bodyPr>
          <a:lstStyle/>
          <a:p>
            <a:pPr algn="ctr"/>
            <a:r>
              <a:rPr lang="en-US" sz="2800" dirty="0"/>
              <a:t>Then the perceptron rule</a:t>
            </a:r>
            <a:br>
              <a:rPr lang="en-US" sz="2800" dirty="0"/>
            </a:br>
            <a:r>
              <a:rPr lang="en-US" sz="2800" dirty="0"/>
              <a:t>is to add x to w</a:t>
            </a:r>
          </a:p>
        </p:txBody>
      </p:sp>
      <p:sp>
        <p:nvSpPr>
          <p:cNvPr id="13" name="Freeform 12">
            <a:extLst>
              <a:ext uri="{FF2B5EF4-FFF2-40B4-BE49-F238E27FC236}">
                <a16:creationId xmlns:a16="http://schemas.microsoft.com/office/drawing/2014/main" id="{2A838343-A8EF-6588-0B5A-44A6CE3F14A9}"/>
              </a:ext>
            </a:extLst>
          </p:cNvPr>
          <p:cNvSpPr/>
          <p:nvPr/>
        </p:nvSpPr>
        <p:spPr>
          <a:xfrm rot="20691172">
            <a:off x="7132967" y="4975829"/>
            <a:ext cx="926473" cy="834365"/>
          </a:xfrm>
          <a:custGeom>
            <a:avLst/>
            <a:gdLst>
              <a:gd name="connsiteX0" fmla="*/ 2759825 w 2759825"/>
              <a:gd name="connsiteY0" fmla="*/ 1978429 h 1978429"/>
              <a:gd name="connsiteX1" fmla="*/ 914400 w 2759825"/>
              <a:gd name="connsiteY1" fmla="*/ 1413163 h 1978429"/>
              <a:gd name="connsiteX2" fmla="*/ 0 w 2759825"/>
              <a:gd name="connsiteY2" fmla="*/ 0 h 1978429"/>
            </a:gdLst>
            <a:ahLst/>
            <a:cxnLst>
              <a:cxn ang="0">
                <a:pos x="connsiteX0" y="connsiteY0"/>
              </a:cxn>
              <a:cxn ang="0">
                <a:pos x="connsiteX1" y="connsiteY1"/>
              </a:cxn>
              <a:cxn ang="0">
                <a:pos x="connsiteX2" y="connsiteY2"/>
              </a:cxn>
            </a:cxnLst>
            <a:rect l="l" t="t" r="r" b="b"/>
            <a:pathLst>
              <a:path w="2759825" h="1978429">
                <a:moveTo>
                  <a:pt x="2759825" y="1978429"/>
                </a:moveTo>
                <a:cubicBezTo>
                  <a:pt x="2067098" y="1860665"/>
                  <a:pt x="1374371" y="1742901"/>
                  <a:pt x="914400" y="1413163"/>
                </a:cubicBezTo>
                <a:cubicBezTo>
                  <a:pt x="454429" y="1083425"/>
                  <a:pt x="227214" y="541712"/>
                  <a:pt x="0"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2354BAFF-BE36-8F39-C2BF-D9F41EBB4D37}"/>
              </a:ext>
            </a:extLst>
          </p:cNvPr>
          <p:cNvSpPr/>
          <p:nvPr/>
        </p:nvSpPr>
        <p:spPr>
          <a:xfrm rot="20691172">
            <a:off x="2138508" y="2072053"/>
            <a:ext cx="5502662" cy="4644286"/>
          </a:xfrm>
          <a:custGeom>
            <a:avLst/>
            <a:gdLst>
              <a:gd name="connsiteX0" fmla="*/ 2759825 w 2759825"/>
              <a:gd name="connsiteY0" fmla="*/ 1978429 h 1978429"/>
              <a:gd name="connsiteX1" fmla="*/ 914400 w 2759825"/>
              <a:gd name="connsiteY1" fmla="*/ 1413163 h 1978429"/>
              <a:gd name="connsiteX2" fmla="*/ 0 w 2759825"/>
              <a:gd name="connsiteY2" fmla="*/ 0 h 1978429"/>
            </a:gdLst>
            <a:ahLst/>
            <a:cxnLst>
              <a:cxn ang="0">
                <a:pos x="connsiteX0" y="connsiteY0"/>
              </a:cxn>
              <a:cxn ang="0">
                <a:pos x="connsiteX1" y="connsiteY1"/>
              </a:cxn>
              <a:cxn ang="0">
                <a:pos x="connsiteX2" y="connsiteY2"/>
              </a:cxn>
            </a:cxnLst>
            <a:rect l="l" t="t" r="r" b="b"/>
            <a:pathLst>
              <a:path w="2759825" h="1978429">
                <a:moveTo>
                  <a:pt x="2759825" y="1978429"/>
                </a:moveTo>
                <a:cubicBezTo>
                  <a:pt x="2067098" y="1860665"/>
                  <a:pt x="1374371" y="1742901"/>
                  <a:pt x="914400" y="1413163"/>
                </a:cubicBezTo>
                <a:cubicBezTo>
                  <a:pt x="454429" y="1083425"/>
                  <a:pt x="227214" y="541712"/>
                  <a:pt x="0"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986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Why perceptron learning works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122B76F-1543-C918-EFDB-E0B02DEE663C}"/>
              </a:ext>
            </a:extLst>
          </p:cNvPr>
          <p:cNvSpPr txBox="1"/>
          <p:nvPr/>
        </p:nvSpPr>
        <p:spPr>
          <a:xfrm>
            <a:off x="7887791" y="2258390"/>
            <a:ext cx="3649397" cy="1384995"/>
          </a:xfrm>
          <a:prstGeom prst="rect">
            <a:avLst/>
          </a:prstGeom>
          <a:noFill/>
        </p:spPr>
        <p:txBody>
          <a:bodyPr wrap="none" rtlCol="0">
            <a:spAutoFit/>
          </a:bodyPr>
          <a:lstStyle/>
          <a:p>
            <a:pPr algn="ctr"/>
            <a:r>
              <a:rPr lang="en-US" sz="2800" dirty="0"/>
              <a:t>Suppose it is wrong and</a:t>
            </a:r>
            <a:br>
              <a:rPr lang="en-US" sz="2800" dirty="0"/>
            </a:br>
            <a:r>
              <a:rPr lang="en-US" sz="2800" dirty="0"/>
              <a:t>it is negative when</a:t>
            </a:r>
            <a:br>
              <a:rPr lang="en-US" sz="2800" dirty="0"/>
            </a:br>
            <a:r>
              <a:rPr lang="en-US" sz="2800" dirty="0"/>
              <a:t>it </a:t>
            </a:r>
            <a:r>
              <a:rPr lang="en-US" sz="2800" u="sng" dirty="0"/>
              <a:t>should</a:t>
            </a:r>
            <a:r>
              <a:rPr lang="en-US" sz="2800" dirty="0"/>
              <a:t> be positive</a:t>
            </a:r>
          </a:p>
        </p:txBody>
      </p:sp>
      <p:cxnSp>
        <p:nvCxnSpPr>
          <p:cNvPr id="9" name="Straight Arrow Connector 8">
            <a:extLst>
              <a:ext uri="{FF2B5EF4-FFF2-40B4-BE49-F238E27FC236}">
                <a16:creationId xmlns:a16="http://schemas.microsoft.com/office/drawing/2014/main" id="{4F796BC1-568D-92CC-3644-269652220A08}"/>
              </a:ext>
            </a:extLst>
          </p:cNvPr>
          <p:cNvCxnSpPr>
            <a:cxnSpLocks/>
          </p:cNvCxnSpPr>
          <p:nvPr/>
        </p:nvCxnSpPr>
        <p:spPr>
          <a:xfrm flipH="1">
            <a:off x="6482226" y="4828676"/>
            <a:ext cx="841991" cy="365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9A2D56-05A6-089A-5949-B5765EC49671}"/>
              </a:ext>
            </a:extLst>
          </p:cNvPr>
          <p:cNvCxnSpPr>
            <a:cxnSpLocks/>
          </p:cNvCxnSpPr>
          <p:nvPr/>
        </p:nvCxnSpPr>
        <p:spPr>
          <a:xfrm>
            <a:off x="5931918" y="3458023"/>
            <a:ext cx="550308" cy="171096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8081C2-36BB-4962-3CC3-BAF54DE675CA}"/>
                  </a:ext>
                </a:extLst>
              </p:cNvPr>
              <p:cNvSpPr txBox="1"/>
              <p:nvPr/>
            </p:nvSpPr>
            <p:spPr>
              <a:xfrm>
                <a:off x="658228" y="2197778"/>
                <a:ext cx="3059556"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b="0" i="1" dirty="0" smtClean="0">
                              <a:latin typeface="Cambria Math" panose="02040503050406030204" pitchFamily="18" charset="0"/>
                              <a:ea typeface="Cambria Math" panose="02040503050406030204" pitchFamily="18" charset="0"/>
                            </a:rPr>
                            <m:t>𝑤</m:t>
                          </m:r>
                          <m:r>
                            <a:rPr lang="en-US" sz="2800" b="0" i="1" dirty="0" smtClean="0">
                              <a:latin typeface="Cambria Math" panose="02040503050406030204" pitchFamily="18" charset="0"/>
                              <a:ea typeface="Cambria Math" panose="02040503050406030204" pitchFamily="18" charset="0"/>
                            </a:rPr>
                            <m:t>′</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𝑤</m:t>
                          </m:r>
                          <m:r>
                            <a:rPr lang="en-US" sz="2800" i="1" dirty="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𝑥</m:t>
                          </m:r>
                          <m:r>
                            <a:rPr lang="en-US" sz="2800" i="1" dirty="0">
                              <a:latin typeface="Cambria Math" panose="02040503050406030204" pitchFamily="18" charset="0"/>
                              <a:ea typeface="Cambria Math" panose="02040503050406030204" pitchFamily="18" charset="0"/>
                            </a:rPr>
                            <m:t>)</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m:oMathPara>
                </a14:m>
                <a:endParaRPr lang="en-US" sz="2800" i="1" dirty="0">
                  <a:latin typeface="Cambria Math" panose="02040503050406030204" pitchFamily="18"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9A8081C2-36BB-4962-3CC3-BAF54DE675CA}"/>
                  </a:ext>
                </a:extLst>
              </p:cNvPr>
              <p:cNvSpPr txBox="1">
                <a:spLocks noRot="1" noChangeAspect="1" noMove="1" noResize="1" noEditPoints="1" noAdjustHandles="1" noChangeArrowheads="1" noChangeShapeType="1" noTextEdit="1"/>
              </p:cNvSpPr>
              <p:nvPr/>
            </p:nvSpPr>
            <p:spPr>
              <a:xfrm>
                <a:off x="658228" y="2197778"/>
                <a:ext cx="3059556" cy="523220"/>
              </a:xfrm>
              <a:prstGeom prst="rect">
                <a:avLst/>
              </a:prstGeom>
              <a:blipFill>
                <a:blip r:embed="rId7"/>
                <a:stretch>
                  <a:fillRect l="-82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7C22BA5-6CD2-595F-5B19-B5209C0E8672}"/>
                  </a:ext>
                </a:extLst>
              </p:cNvPr>
              <p:cNvSpPr txBox="1"/>
              <p:nvPr/>
            </p:nvSpPr>
            <p:spPr>
              <a:xfrm>
                <a:off x="7773817" y="4196310"/>
                <a:ext cx="3877343" cy="1815882"/>
              </a:xfrm>
              <a:prstGeom prst="rect">
                <a:avLst/>
              </a:prstGeom>
              <a:noFill/>
            </p:spPr>
            <p:txBody>
              <a:bodyPr wrap="none" rtlCol="0">
                <a:spAutoFit/>
              </a:bodyPr>
              <a:lstStyle/>
              <a:p>
                <a:pPr algn="ctr"/>
                <a:r>
                  <a:rPr lang="en-US" sz="2800" dirty="0"/>
                  <a:t>Adding x to w</a:t>
                </a:r>
                <a:br>
                  <a:rPr lang="en-US" sz="2800" dirty="0"/>
                </a:br>
                <a:r>
                  <a:rPr lang="en-US" sz="2800" dirty="0"/>
                  <a:t>has two effects:</a:t>
                </a:r>
              </a:p>
              <a:p>
                <a:pPr marL="514350" indent="-514350" algn="ctr">
                  <a:buAutoNum type="arabicPeriod"/>
                </a:pPr>
                <a:r>
                  <a:rPr lang="en-US" sz="2800" dirty="0"/>
                  <a:t>It reduces the angle </a:t>
                </a:r>
                <a14:m>
                  <m:oMath xmlns:m="http://schemas.openxmlformats.org/officeDocument/2006/math">
                    <m:r>
                      <a:rPr lang="en-US" sz="2800" i="1" dirty="0">
                        <a:latin typeface="Cambria Math" panose="02040503050406030204" pitchFamily="18" charset="0"/>
                        <a:ea typeface="Cambria Math" panose="02040503050406030204" pitchFamily="18" charset="0"/>
                      </a:rPr>
                      <m:t>𝜃</m:t>
                    </m:r>
                  </m:oMath>
                </a14:m>
                <a:endParaRPr lang="en-US" sz="2800" dirty="0"/>
              </a:p>
              <a:p>
                <a:pPr algn="ctr"/>
                <a:endParaRPr lang="en-US" sz="2800" dirty="0"/>
              </a:p>
            </p:txBody>
          </p:sp>
        </mc:Choice>
        <mc:Fallback xmlns="">
          <p:sp>
            <p:nvSpPr>
              <p:cNvPr id="6" name="TextBox 5">
                <a:extLst>
                  <a:ext uri="{FF2B5EF4-FFF2-40B4-BE49-F238E27FC236}">
                    <a16:creationId xmlns:a16="http://schemas.microsoft.com/office/drawing/2014/main" id="{17C22BA5-6CD2-595F-5B19-B5209C0E8672}"/>
                  </a:ext>
                </a:extLst>
              </p:cNvPr>
              <p:cNvSpPr txBox="1">
                <a:spLocks noRot="1" noChangeAspect="1" noMove="1" noResize="1" noEditPoints="1" noAdjustHandles="1" noChangeArrowheads="1" noChangeShapeType="1" noTextEdit="1"/>
              </p:cNvSpPr>
              <p:nvPr/>
            </p:nvSpPr>
            <p:spPr>
              <a:xfrm>
                <a:off x="7773817" y="4196310"/>
                <a:ext cx="3877343" cy="1815882"/>
              </a:xfrm>
              <a:prstGeom prst="rect">
                <a:avLst/>
              </a:prstGeom>
              <a:blipFill>
                <a:blip r:embed="rId8"/>
                <a:stretch>
                  <a:fillRect l="-2941" t="-3472"/>
                </a:stretch>
              </a:blipFill>
            </p:spPr>
            <p:txBody>
              <a:bodyPr/>
              <a:lstStyle/>
              <a:p>
                <a:r>
                  <a:rPr lang="en-US">
                    <a:noFill/>
                  </a:rPr>
                  <a:t> </a:t>
                </a:r>
              </a:p>
            </p:txBody>
          </p:sp>
        </mc:Fallback>
      </mc:AlternateContent>
      <p:sp>
        <p:nvSpPr>
          <p:cNvPr id="14" name="Freeform 13">
            <a:extLst>
              <a:ext uri="{FF2B5EF4-FFF2-40B4-BE49-F238E27FC236}">
                <a16:creationId xmlns:a16="http://schemas.microsoft.com/office/drawing/2014/main" id="{B60CE5D1-DC4C-B725-BB36-9C95B5CB581A}"/>
              </a:ext>
            </a:extLst>
          </p:cNvPr>
          <p:cNvSpPr/>
          <p:nvPr/>
        </p:nvSpPr>
        <p:spPr>
          <a:xfrm rot="847527" flipH="1">
            <a:off x="5505405" y="4157406"/>
            <a:ext cx="2469661" cy="1591288"/>
          </a:xfrm>
          <a:custGeom>
            <a:avLst/>
            <a:gdLst>
              <a:gd name="connsiteX0" fmla="*/ 0 w 2791326"/>
              <a:gd name="connsiteY0" fmla="*/ 1443790 h 2092983"/>
              <a:gd name="connsiteX1" fmla="*/ 1475873 w 2791326"/>
              <a:gd name="connsiteY1" fmla="*/ 2021306 h 2092983"/>
              <a:gd name="connsiteX2" fmla="*/ 2791326 w 2791326"/>
              <a:gd name="connsiteY2" fmla="*/ 0 h 2092983"/>
            </a:gdLst>
            <a:ahLst/>
            <a:cxnLst>
              <a:cxn ang="0">
                <a:pos x="connsiteX0" y="connsiteY0"/>
              </a:cxn>
              <a:cxn ang="0">
                <a:pos x="connsiteX1" y="connsiteY1"/>
              </a:cxn>
              <a:cxn ang="0">
                <a:pos x="connsiteX2" y="connsiteY2"/>
              </a:cxn>
            </a:cxnLst>
            <a:rect l="l" t="t" r="r" b="b"/>
            <a:pathLst>
              <a:path w="2791326" h="2092983">
                <a:moveTo>
                  <a:pt x="0" y="1443790"/>
                </a:moveTo>
                <a:cubicBezTo>
                  <a:pt x="505326" y="1852864"/>
                  <a:pt x="1010652" y="2261938"/>
                  <a:pt x="1475873" y="2021306"/>
                </a:cubicBezTo>
                <a:cubicBezTo>
                  <a:pt x="1941094" y="1780674"/>
                  <a:pt x="2366210" y="890337"/>
                  <a:pt x="2791326"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26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Why perceptron learning works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274879" y="1689014"/>
            <a:ext cx="3159995" cy="3479972"/>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A95BDF-6AE6-5028-F48B-F597B88025E2}"/>
                  </a:ext>
                </a:extLst>
              </p:cNvPr>
              <p:cNvSpPr txBox="1"/>
              <p:nvPr/>
            </p:nvSpPr>
            <p:spPr>
              <a:xfrm>
                <a:off x="6893444" y="3869518"/>
                <a:ext cx="541430"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oMath>
                  </m:oMathPara>
                </a14:m>
                <a:endParaRPr lang="en-US" sz="2800" dirty="0"/>
              </a:p>
            </p:txBody>
          </p:sp>
        </mc:Choice>
        <mc:Fallback xmlns="">
          <p:sp>
            <p:nvSpPr>
              <p:cNvPr id="11" name="TextBox 10">
                <a:extLst>
                  <a:ext uri="{FF2B5EF4-FFF2-40B4-BE49-F238E27FC236}">
                    <a16:creationId xmlns:a16="http://schemas.microsoft.com/office/drawing/2014/main" id="{4AA95BDF-6AE6-5028-F48B-F597B88025E2}"/>
                  </a:ext>
                </a:extLst>
              </p:cNvPr>
              <p:cNvSpPr txBox="1">
                <a:spLocks noRot="1" noChangeAspect="1" noMove="1" noResize="1" noEditPoints="1" noAdjustHandles="1" noChangeArrowheads="1" noChangeShapeType="1" noTextEdit="1"/>
              </p:cNvSpPr>
              <p:nvPr/>
            </p:nvSpPr>
            <p:spPr>
              <a:xfrm>
                <a:off x="6893444" y="3869518"/>
                <a:ext cx="541430" cy="523220"/>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5"/>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6"/>
                <a:stretch>
                  <a:fillRect b="-2142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122B76F-1543-C918-EFDB-E0B02DEE663C}"/>
              </a:ext>
            </a:extLst>
          </p:cNvPr>
          <p:cNvSpPr txBox="1"/>
          <p:nvPr/>
        </p:nvSpPr>
        <p:spPr>
          <a:xfrm>
            <a:off x="7887791" y="2258390"/>
            <a:ext cx="3649397" cy="1384995"/>
          </a:xfrm>
          <a:prstGeom prst="rect">
            <a:avLst/>
          </a:prstGeom>
          <a:noFill/>
        </p:spPr>
        <p:txBody>
          <a:bodyPr wrap="none" rtlCol="0">
            <a:spAutoFit/>
          </a:bodyPr>
          <a:lstStyle/>
          <a:p>
            <a:pPr algn="ctr"/>
            <a:r>
              <a:rPr lang="en-US" sz="2800" dirty="0"/>
              <a:t>Suppose it is wrong and</a:t>
            </a:r>
            <a:br>
              <a:rPr lang="en-US" sz="2800" dirty="0"/>
            </a:br>
            <a:r>
              <a:rPr lang="en-US" sz="2800" dirty="0"/>
              <a:t>it is negative when</a:t>
            </a:r>
            <a:br>
              <a:rPr lang="en-US" sz="2800" dirty="0"/>
            </a:br>
            <a:r>
              <a:rPr lang="en-US" sz="2800" dirty="0"/>
              <a:t>it </a:t>
            </a:r>
            <a:r>
              <a:rPr lang="en-US" sz="2800" u="sng" dirty="0"/>
              <a:t>should</a:t>
            </a:r>
            <a:r>
              <a:rPr lang="en-US" sz="2800" dirty="0"/>
              <a:t> be positive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3A856AC-D84B-6478-57BD-A0D69CBC6BF5}"/>
                  </a:ext>
                </a:extLst>
              </p:cNvPr>
              <p:cNvSpPr txBox="1"/>
              <p:nvPr/>
            </p:nvSpPr>
            <p:spPr>
              <a:xfrm>
                <a:off x="1466959" y="2754190"/>
                <a:ext cx="2079864" cy="523220"/>
              </a:xfrm>
              <a:prstGeom prst="rect">
                <a:avLst/>
              </a:prstGeom>
              <a:noFill/>
            </p:spPr>
            <p:txBody>
              <a:bodyPr wrap="none" rtlCol="0">
                <a:spAutoFit/>
              </a:bodyPr>
              <a:lstStyle/>
              <a:p>
                <a:pPr algn="ctr"/>
                <a14:m>
                  <m:oMath xmlns:m="http://schemas.openxmlformats.org/officeDocument/2006/math">
                    <m:r>
                      <a:rPr lang="en-US" sz="2800" b="0" i="1" dirty="0" smtClean="0">
                        <a:latin typeface="Cambria Math" panose="02040503050406030204" pitchFamily="18" charset="0"/>
                        <a:ea typeface="Cambria Math" panose="02040503050406030204" pitchFamily="18" charset="0"/>
                      </a:rPr>
                      <m: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a14:m>
                <a:r>
                  <a:rPr lang="en-US" sz="2800" dirty="0"/>
                  <a:t>+</a:t>
                </a:r>
                <a:r>
                  <a:rPr lang="en-US" sz="2800" dirty="0">
                    <a:ea typeface="Cambria Math" panose="02040503050406030204" pitchFamily="18" charset="0"/>
                  </a:rPr>
                  <a:t> </a:t>
                </a:r>
                <a14:m>
                  <m:oMath xmlns:m="http://schemas.openxmlformats.org/officeDocument/2006/math">
                    <m:sSup>
                      <m:sSupPr>
                        <m:ctrlPr>
                          <a:rPr lang="en-US" sz="2800" i="1" dirty="0">
                            <a:latin typeface="Cambria Math" panose="02040503050406030204" pitchFamily="18" charset="0"/>
                            <a:ea typeface="Cambria Math" panose="02040503050406030204" pitchFamily="18" charset="0"/>
                          </a:rPr>
                        </m:ctrlPr>
                      </m:sSupPr>
                      <m:e>
                        <m:r>
                          <a:rPr lang="en-US" sz="2800" b="0" i="1" dirty="0" smtClean="0">
                            <a:latin typeface="Cambria Math" panose="02040503050406030204" pitchFamily="18" charset="0"/>
                            <a:ea typeface="Cambria Math" panose="02040503050406030204" pitchFamily="18" charset="0"/>
                          </a:rPr>
                          <m:t>𝑥</m:t>
                        </m:r>
                      </m:e>
                      <m:sup>
                        <m:r>
                          <a:rPr lang="en-US" sz="2800" i="1" dirty="0">
                            <a:latin typeface="Cambria Math" panose="02040503050406030204" pitchFamily="18" charset="0"/>
                            <a:ea typeface="Cambria Math" panose="02040503050406030204" pitchFamily="18" charset="0"/>
                          </a:rPr>
                          <m:t>𝑇</m:t>
                        </m:r>
                      </m:sup>
                    </m:sSup>
                    <m:r>
                      <a:rPr lang="en-US" sz="2800" i="1" dirty="0" smtClean="0">
                        <a:latin typeface="Cambria Math" panose="02040503050406030204" pitchFamily="18" charset="0"/>
                        <a:ea typeface="Cambria Math" panose="02040503050406030204" pitchFamily="18" charset="0"/>
                      </a:rPr>
                      <m:t>𝑥</m:t>
                    </m:r>
                  </m:oMath>
                </a14:m>
                <a:endParaRPr lang="en-US" sz="2800" i="1" dirty="0">
                  <a:latin typeface="Cambria Math" panose="02040503050406030204" pitchFamily="18" charset="0"/>
                  <a:ea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63A856AC-D84B-6478-57BD-A0D69CBC6BF5}"/>
                  </a:ext>
                </a:extLst>
              </p:cNvPr>
              <p:cNvSpPr txBox="1">
                <a:spLocks noRot="1" noChangeAspect="1" noMove="1" noResize="1" noEditPoints="1" noAdjustHandles="1" noChangeArrowheads="1" noChangeShapeType="1" noTextEdit="1"/>
              </p:cNvSpPr>
              <p:nvPr/>
            </p:nvSpPr>
            <p:spPr>
              <a:xfrm>
                <a:off x="1466959" y="2754190"/>
                <a:ext cx="2079864" cy="523220"/>
              </a:xfrm>
              <a:prstGeom prst="rect">
                <a:avLst/>
              </a:prstGeom>
              <a:blipFill>
                <a:blip r:embed="rId7"/>
                <a:stretch>
                  <a:fillRect t="-11628" b="-27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7E75D9-B891-4018-E59C-AC319A373AAE}"/>
                  </a:ext>
                </a:extLst>
              </p:cNvPr>
              <p:cNvSpPr txBox="1"/>
              <p:nvPr/>
            </p:nvSpPr>
            <p:spPr>
              <a:xfrm>
                <a:off x="1466959" y="3330466"/>
                <a:ext cx="2414700" cy="523220"/>
              </a:xfrm>
              <a:prstGeom prst="rect">
                <a:avLst/>
              </a:prstGeom>
              <a:noFill/>
            </p:spPr>
            <p:txBody>
              <a:bodyPr wrap="none" rtlCol="0">
                <a:spAutoFit/>
              </a:bodyPr>
              <a:lstStyle/>
              <a:p>
                <a:pPr algn="ctr"/>
                <a14:m>
                  <m:oMath xmlns:m="http://schemas.openxmlformats.org/officeDocument/2006/math">
                    <m:r>
                      <a:rPr lang="en-US" sz="2800" i="1" dirty="0">
                        <a:latin typeface="Cambria Math" panose="02040503050406030204" pitchFamily="18" charset="0"/>
                        <a:ea typeface="Cambria Math" panose="02040503050406030204" pitchFamily="18" charset="0"/>
                      </a:rPr>
                      <m: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i="1" dirty="0">
                        <a:latin typeface="Cambria Math" panose="02040503050406030204" pitchFamily="18" charset="0"/>
                        <a:ea typeface="Cambria Math" panose="02040503050406030204" pitchFamily="18" charset="0"/>
                      </a:rPr>
                      <m:t>+</m:t>
                    </m:r>
                    <m:d>
                      <m:dPr>
                        <m:begChr m:val="‖"/>
                        <m:endChr m:val="‖"/>
                        <m:ctrlPr>
                          <a:rPr lang="en-US" sz="2800" i="1" dirty="0">
                            <a:latin typeface="Cambria Math" panose="02040503050406030204" pitchFamily="18" charset="0"/>
                            <a:ea typeface="Cambria Math" panose="02040503050406030204" pitchFamily="18" charset="0"/>
                          </a:rPr>
                        </m:ctrlPr>
                      </m:dPr>
                      <m:e>
                        <m:r>
                          <a:rPr lang="en-US" sz="2800" i="1" dirty="0">
                            <a:latin typeface="Cambria Math" panose="02040503050406030204" pitchFamily="18" charset="0"/>
                            <a:ea typeface="Cambria Math" panose="02040503050406030204" pitchFamily="18" charset="0"/>
                          </a:rPr>
                          <m:t>𝑥</m:t>
                        </m:r>
                      </m:e>
                    </m:d>
                  </m:oMath>
                </a14:m>
                <a:r>
                  <a:rPr lang="en-US" sz="2800" baseline="30000" dirty="0">
                    <a:latin typeface="Cambria Math" panose="02040503050406030204" pitchFamily="18" charset="0"/>
                    <a:ea typeface="Cambria Math" panose="02040503050406030204" pitchFamily="18" charset="0"/>
                  </a:rPr>
                  <a:t>2</a:t>
                </a:r>
              </a:p>
            </p:txBody>
          </p:sp>
        </mc:Choice>
        <mc:Fallback xmlns="">
          <p:sp>
            <p:nvSpPr>
              <p:cNvPr id="8" name="TextBox 7">
                <a:extLst>
                  <a:ext uri="{FF2B5EF4-FFF2-40B4-BE49-F238E27FC236}">
                    <a16:creationId xmlns:a16="http://schemas.microsoft.com/office/drawing/2014/main" id="{8E7E75D9-B891-4018-E59C-AC319A373AAE}"/>
                  </a:ext>
                </a:extLst>
              </p:cNvPr>
              <p:cNvSpPr txBox="1">
                <a:spLocks noRot="1" noChangeAspect="1" noMove="1" noResize="1" noEditPoints="1" noAdjustHandles="1" noChangeArrowheads="1" noChangeShapeType="1" noTextEdit="1"/>
              </p:cNvSpPr>
              <p:nvPr/>
            </p:nvSpPr>
            <p:spPr>
              <a:xfrm>
                <a:off x="1466959" y="3330466"/>
                <a:ext cx="2414700" cy="523220"/>
              </a:xfrm>
              <a:prstGeom prst="rect">
                <a:avLst/>
              </a:prstGeom>
              <a:blipFill>
                <a:blip r:embed="rId8"/>
                <a:stretch>
                  <a:fillRect r="-524"/>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F796BC1-568D-92CC-3644-269652220A08}"/>
              </a:ext>
            </a:extLst>
          </p:cNvPr>
          <p:cNvCxnSpPr>
            <a:cxnSpLocks/>
          </p:cNvCxnSpPr>
          <p:nvPr/>
        </p:nvCxnSpPr>
        <p:spPr>
          <a:xfrm flipH="1">
            <a:off x="6482226" y="4828676"/>
            <a:ext cx="841991" cy="365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9A2D56-05A6-089A-5949-B5765EC49671}"/>
              </a:ext>
            </a:extLst>
          </p:cNvPr>
          <p:cNvCxnSpPr>
            <a:cxnSpLocks/>
          </p:cNvCxnSpPr>
          <p:nvPr/>
        </p:nvCxnSpPr>
        <p:spPr>
          <a:xfrm>
            <a:off x="5931918" y="3458023"/>
            <a:ext cx="550308" cy="171096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8081C2-36BB-4962-3CC3-BAF54DE675CA}"/>
                  </a:ext>
                </a:extLst>
              </p:cNvPr>
              <p:cNvSpPr txBox="1"/>
              <p:nvPr/>
            </p:nvSpPr>
            <p:spPr>
              <a:xfrm>
                <a:off x="658228" y="2197778"/>
                <a:ext cx="3059556"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b="0" i="1" dirty="0" smtClean="0">
                              <a:latin typeface="Cambria Math" panose="02040503050406030204" pitchFamily="18" charset="0"/>
                              <a:ea typeface="Cambria Math" panose="02040503050406030204" pitchFamily="18" charset="0"/>
                            </a:rPr>
                            <m:t>𝑤</m:t>
                          </m:r>
                          <m:r>
                            <a:rPr lang="en-US" sz="2800" b="0" i="1" dirty="0" smtClean="0">
                              <a:latin typeface="Cambria Math" panose="02040503050406030204" pitchFamily="18" charset="0"/>
                              <a:ea typeface="Cambria Math" panose="02040503050406030204" pitchFamily="18" charset="0"/>
                            </a:rPr>
                            <m:t>′</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𝑤</m:t>
                          </m:r>
                          <m:r>
                            <a:rPr lang="en-US" sz="2800" i="1" dirty="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𝑥</m:t>
                          </m:r>
                          <m:r>
                            <a:rPr lang="en-US" sz="2800" i="1" dirty="0">
                              <a:latin typeface="Cambria Math" panose="02040503050406030204" pitchFamily="18" charset="0"/>
                              <a:ea typeface="Cambria Math" panose="02040503050406030204" pitchFamily="18" charset="0"/>
                            </a:rPr>
                            <m:t>)</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m:oMathPara>
                </a14:m>
                <a:endParaRPr lang="en-US" sz="2800" i="1" dirty="0">
                  <a:latin typeface="Cambria Math" panose="02040503050406030204" pitchFamily="18"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9A8081C2-36BB-4962-3CC3-BAF54DE675CA}"/>
                  </a:ext>
                </a:extLst>
              </p:cNvPr>
              <p:cNvSpPr txBox="1">
                <a:spLocks noRot="1" noChangeAspect="1" noMove="1" noResize="1" noEditPoints="1" noAdjustHandles="1" noChangeArrowheads="1" noChangeShapeType="1" noTextEdit="1"/>
              </p:cNvSpPr>
              <p:nvPr/>
            </p:nvSpPr>
            <p:spPr>
              <a:xfrm>
                <a:off x="658228" y="2197778"/>
                <a:ext cx="3059556" cy="523220"/>
              </a:xfrm>
              <a:prstGeom prst="rect">
                <a:avLst/>
              </a:prstGeom>
              <a:blipFill>
                <a:blip r:embed="rId9"/>
                <a:stretch>
                  <a:fillRect l="-82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32B5A02-E724-79FB-309E-DE2205F58164}"/>
                  </a:ext>
                </a:extLst>
              </p:cNvPr>
              <p:cNvSpPr txBox="1"/>
              <p:nvPr/>
            </p:nvSpPr>
            <p:spPr>
              <a:xfrm>
                <a:off x="1466959" y="3908531"/>
                <a:ext cx="130670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ea typeface="Cambria Math" panose="02040503050406030204" pitchFamily="18" charset="0"/>
                        </a:rPr>
                        <m:t>&gt;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m:oMathPara>
                </a14:m>
                <a:endParaRPr lang="en-US" sz="2800" dirty="0"/>
              </a:p>
            </p:txBody>
          </p:sp>
        </mc:Choice>
        <mc:Fallback xmlns="">
          <p:sp>
            <p:nvSpPr>
              <p:cNvPr id="22" name="TextBox 21">
                <a:extLst>
                  <a:ext uri="{FF2B5EF4-FFF2-40B4-BE49-F238E27FC236}">
                    <a16:creationId xmlns:a16="http://schemas.microsoft.com/office/drawing/2014/main" id="{232B5A02-E724-79FB-309E-DE2205F58164}"/>
                  </a:ext>
                </a:extLst>
              </p:cNvPr>
              <p:cNvSpPr txBox="1">
                <a:spLocks noRot="1" noChangeAspect="1" noMove="1" noResize="1" noEditPoints="1" noAdjustHandles="1" noChangeArrowheads="1" noChangeShapeType="1" noTextEdit="1"/>
              </p:cNvSpPr>
              <p:nvPr/>
            </p:nvSpPr>
            <p:spPr>
              <a:xfrm>
                <a:off x="1466959" y="3908531"/>
                <a:ext cx="1306704"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7C22BA5-6CD2-595F-5B19-B5209C0E8672}"/>
                  </a:ext>
                </a:extLst>
              </p:cNvPr>
              <p:cNvSpPr txBox="1"/>
              <p:nvPr/>
            </p:nvSpPr>
            <p:spPr>
              <a:xfrm>
                <a:off x="7773817" y="4196310"/>
                <a:ext cx="3877343" cy="1815882"/>
              </a:xfrm>
              <a:prstGeom prst="rect">
                <a:avLst/>
              </a:prstGeom>
              <a:noFill/>
            </p:spPr>
            <p:txBody>
              <a:bodyPr wrap="none" rtlCol="0">
                <a:spAutoFit/>
              </a:bodyPr>
              <a:lstStyle/>
              <a:p>
                <a:pPr algn="ctr"/>
                <a:r>
                  <a:rPr lang="en-US" sz="2800" dirty="0"/>
                  <a:t>Adding x to w</a:t>
                </a:r>
                <a:br>
                  <a:rPr lang="en-US" sz="2800" dirty="0"/>
                </a:br>
                <a:r>
                  <a:rPr lang="en-US" sz="2800" dirty="0"/>
                  <a:t>has two effects:</a:t>
                </a:r>
              </a:p>
              <a:p>
                <a:pPr marL="514350" indent="-514350" algn="ctr">
                  <a:buAutoNum type="arabicPeriod"/>
                </a:pPr>
                <a:r>
                  <a:rPr lang="en-US" sz="2800" dirty="0"/>
                  <a:t>It reduces the angle </a:t>
                </a:r>
                <a14:m>
                  <m:oMath xmlns:m="http://schemas.openxmlformats.org/officeDocument/2006/math">
                    <m:r>
                      <a:rPr lang="en-US" sz="2800" i="1" dirty="0">
                        <a:latin typeface="Cambria Math" panose="02040503050406030204" pitchFamily="18" charset="0"/>
                        <a:ea typeface="Cambria Math" panose="02040503050406030204" pitchFamily="18" charset="0"/>
                      </a:rPr>
                      <m:t>𝜃</m:t>
                    </m:r>
                  </m:oMath>
                </a14:m>
                <a:endParaRPr lang="en-US" sz="2800" dirty="0"/>
              </a:p>
              <a:p>
                <a:pPr marL="514350" indent="-514350" algn="ctr">
                  <a:buAutoNum type="arabicPeriod"/>
                </a:pPr>
                <a:r>
                  <a:rPr lang="en-US" sz="2800" dirty="0"/>
                  <a:t>It increases </a:t>
                </a:r>
                <a14:m>
                  <m:oMath xmlns:m="http://schemas.openxmlformats.org/officeDocument/2006/math">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a14:m>
                <a:endParaRPr lang="en-US" sz="2800" dirty="0"/>
              </a:p>
            </p:txBody>
          </p:sp>
        </mc:Choice>
        <mc:Fallback xmlns="">
          <p:sp>
            <p:nvSpPr>
              <p:cNvPr id="6" name="TextBox 5">
                <a:extLst>
                  <a:ext uri="{FF2B5EF4-FFF2-40B4-BE49-F238E27FC236}">
                    <a16:creationId xmlns:a16="http://schemas.microsoft.com/office/drawing/2014/main" id="{17C22BA5-6CD2-595F-5B19-B5209C0E8672}"/>
                  </a:ext>
                </a:extLst>
              </p:cNvPr>
              <p:cNvSpPr txBox="1">
                <a:spLocks noRot="1" noChangeAspect="1" noMove="1" noResize="1" noEditPoints="1" noAdjustHandles="1" noChangeArrowheads="1" noChangeShapeType="1" noTextEdit="1"/>
              </p:cNvSpPr>
              <p:nvPr/>
            </p:nvSpPr>
            <p:spPr>
              <a:xfrm>
                <a:off x="7773817" y="4196310"/>
                <a:ext cx="3877343" cy="1815882"/>
              </a:xfrm>
              <a:prstGeom prst="rect">
                <a:avLst/>
              </a:prstGeom>
              <a:blipFill>
                <a:blip r:embed="rId11"/>
                <a:stretch>
                  <a:fillRect l="-2941" t="-3472" b="-9028"/>
                </a:stretch>
              </a:blipFill>
            </p:spPr>
            <p:txBody>
              <a:bodyPr/>
              <a:lstStyle/>
              <a:p>
                <a:r>
                  <a:rPr lang="en-US">
                    <a:noFill/>
                  </a:rPr>
                  <a:t> </a:t>
                </a:r>
              </a:p>
            </p:txBody>
          </p:sp>
        </mc:Fallback>
      </mc:AlternateContent>
      <p:sp>
        <p:nvSpPr>
          <p:cNvPr id="13" name="Freeform 12">
            <a:extLst>
              <a:ext uri="{FF2B5EF4-FFF2-40B4-BE49-F238E27FC236}">
                <a16:creationId xmlns:a16="http://schemas.microsoft.com/office/drawing/2014/main" id="{C0F3717B-99F2-0B9E-B5B2-ED592359C8AC}"/>
              </a:ext>
            </a:extLst>
          </p:cNvPr>
          <p:cNvSpPr/>
          <p:nvPr/>
        </p:nvSpPr>
        <p:spPr>
          <a:xfrm rot="19405055">
            <a:off x="3447462" y="2791415"/>
            <a:ext cx="3716617" cy="4596183"/>
          </a:xfrm>
          <a:custGeom>
            <a:avLst/>
            <a:gdLst>
              <a:gd name="connsiteX0" fmla="*/ 2759825 w 2759825"/>
              <a:gd name="connsiteY0" fmla="*/ 1978429 h 1978429"/>
              <a:gd name="connsiteX1" fmla="*/ 914400 w 2759825"/>
              <a:gd name="connsiteY1" fmla="*/ 1413163 h 1978429"/>
              <a:gd name="connsiteX2" fmla="*/ 0 w 2759825"/>
              <a:gd name="connsiteY2" fmla="*/ 0 h 1978429"/>
            </a:gdLst>
            <a:ahLst/>
            <a:cxnLst>
              <a:cxn ang="0">
                <a:pos x="connsiteX0" y="connsiteY0"/>
              </a:cxn>
              <a:cxn ang="0">
                <a:pos x="connsiteX1" y="connsiteY1"/>
              </a:cxn>
              <a:cxn ang="0">
                <a:pos x="connsiteX2" y="connsiteY2"/>
              </a:cxn>
            </a:cxnLst>
            <a:rect l="l" t="t" r="r" b="b"/>
            <a:pathLst>
              <a:path w="2759825" h="1978429">
                <a:moveTo>
                  <a:pt x="2759825" y="1978429"/>
                </a:moveTo>
                <a:cubicBezTo>
                  <a:pt x="2067098" y="1860665"/>
                  <a:pt x="1374371" y="1742901"/>
                  <a:pt x="914400" y="1413163"/>
                </a:cubicBezTo>
                <a:cubicBezTo>
                  <a:pt x="454429" y="1083425"/>
                  <a:pt x="227214" y="541712"/>
                  <a:pt x="0"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254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D7CC-2286-19C4-F637-A4236E9FA0EF}"/>
              </a:ext>
            </a:extLst>
          </p:cNvPr>
          <p:cNvSpPr>
            <a:spLocks noGrp="1"/>
          </p:cNvSpPr>
          <p:nvPr>
            <p:ph type="title"/>
          </p:nvPr>
        </p:nvSpPr>
        <p:spPr/>
        <p:txBody>
          <a:bodyPr/>
          <a:lstStyle/>
          <a:p>
            <a:r>
              <a:rPr lang="en-US" dirty="0"/>
              <a:t>Why perceptron learning works</a:t>
            </a:r>
          </a:p>
        </p:txBody>
      </p:sp>
      <p:cxnSp>
        <p:nvCxnSpPr>
          <p:cNvPr id="4" name="Straight Connector 3">
            <a:extLst>
              <a:ext uri="{FF2B5EF4-FFF2-40B4-BE49-F238E27FC236}">
                <a16:creationId xmlns:a16="http://schemas.microsoft.com/office/drawing/2014/main" id="{A8A242FE-D355-5FAD-07E1-F6C403A1F917}"/>
              </a:ext>
            </a:extLst>
          </p:cNvPr>
          <p:cNvCxnSpPr>
            <a:cxnSpLocks/>
          </p:cNvCxnSpPr>
          <p:nvPr/>
        </p:nvCxnSpPr>
        <p:spPr>
          <a:xfrm flipV="1">
            <a:off x="4304210" y="2867186"/>
            <a:ext cx="3429444" cy="1041345"/>
          </a:xfrm>
          <a:prstGeom prst="line">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7B9889-E56A-8B8A-F850-02186F08F487}"/>
                  </a:ext>
                </a:extLst>
              </p:cNvPr>
              <p:cNvSpPr txBox="1"/>
              <p:nvPr/>
            </p:nvSpPr>
            <p:spPr>
              <a:xfrm>
                <a:off x="654813" y="1183342"/>
                <a:ext cx="2451505" cy="523220"/>
              </a:xfrm>
              <a:prstGeom prst="rect">
                <a:avLst/>
              </a:prstGeom>
              <a:noFill/>
            </p:spPr>
            <p:txBody>
              <a:bodyPr wrap="none" rtlCol="0">
                <a:spAutoFit/>
              </a:bodyPr>
              <a:lstStyle/>
              <a:p>
                <a:r>
                  <a:rPr lang="en-US" sz="2800" b="0" dirty="0">
                    <a:solidFill>
                      <a:schemeClr val="tx1"/>
                    </a:solidFill>
                    <a:ea typeface="Cambria Math" panose="02040503050406030204" pitchFamily="18" charset="0"/>
                  </a:rPr>
                  <a:t>output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𝜎</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p:txBody>
          </p:sp>
        </mc:Choice>
        <mc:Fallback xmlns="">
          <p:sp>
            <p:nvSpPr>
              <p:cNvPr id="5" name="TextBox 4">
                <a:extLst>
                  <a:ext uri="{FF2B5EF4-FFF2-40B4-BE49-F238E27FC236}">
                    <a16:creationId xmlns:a16="http://schemas.microsoft.com/office/drawing/2014/main" id="{7F7B9889-E56A-8B8A-F850-02186F08F487}"/>
                  </a:ext>
                </a:extLst>
              </p:cNvPr>
              <p:cNvSpPr txBox="1">
                <a:spLocks noRot="1" noChangeAspect="1" noMove="1" noResize="1" noEditPoints="1" noAdjustHandles="1" noChangeArrowheads="1" noChangeShapeType="1" noTextEdit="1"/>
              </p:cNvSpPr>
              <p:nvPr/>
            </p:nvSpPr>
            <p:spPr>
              <a:xfrm>
                <a:off x="654813" y="1183342"/>
                <a:ext cx="2451505" cy="523220"/>
              </a:xfrm>
              <a:prstGeom prst="rect">
                <a:avLst/>
              </a:prstGeom>
              <a:blipFill>
                <a:blip r:embed="rId2"/>
                <a:stretch>
                  <a:fillRect l="-5155" t="-14286" b="-28571"/>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1F41CA6-2D11-33D2-6F3B-A4B22E1F1FA8}"/>
              </a:ext>
            </a:extLst>
          </p:cNvPr>
          <p:cNvCxnSpPr>
            <a:cxnSpLocks/>
          </p:cNvCxnSpPr>
          <p:nvPr/>
        </p:nvCxnSpPr>
        <p:spPr>
          <a:xfrm>
            <a:off x="5894614" y="3429000"/>
            <a:ext cx="1540260" cy="1404257"/>
          </a:xfrm>
          <a:prstGeom prst="straightConnector1">
            <a:avLst/>
          </a:prstGeom>
          <a:ln w="38100">
            <a:solidFill>
              <a:srgbClr val="7030A0">
                <a:alpha val="3413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33753D7-10CF-597D-6743-CBB4DA34FA98}"/>
              </a:ext>
            </a:extLst>
          </p:cNvPr>
          <p:cNvCxnSpPr>
            <a:cxnSpLocks/>
          </p:cNvCxnSpPr>
          <p:nvPr/>
        </p:nvCxnSpPr>
        <p:spPr>
          <a:xfrm flipH="1">
            <a:off x="5033068" y="3429000"/>
            <a:ext cx="861546" cy="286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020CDE-1E1A-0CB5-5794-D5FD72A85335}"/>
                  </a:ext>
                </a:extLst>
              </p:cNvPr>
              <p:cNvSpPr txBox="1"/>
              <p:nvPr/>
            </p:nvSpPr>
            <p:spPr>
              <a:xfrm>
                <a:off x="4995764" y="3130854"/>
                <a:ext cx="468077"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15" name="TextBox 14">
                <a:extLst>
                  <a:ext uri="{FF2B5EF4-FFF2-40B4-BE49-F238E27FC236}">
                    <a16:creationId xmlns:a16="http://schemas.microsoft.com/office/drawing/2014/main" id="{7A020CDE-1E1A-0CB5-5794-D5FD72A85335}"/>
                  </a:ext>
                </a:extLst>
              </p:cNvPr>
              <p:cNvSpPr txBox="1">
                <a:spLocks noRot="1" noChangeAspect="1" noMove="1" noResize="1" noEditPoints="1" noAdjustHandles="1" noChangeArrowheads="1" noChangeShapeType="1" noTextEdit="1"/>
              </p:cNvSpPr>
              <p:nvPr/>
            </p:nvSpPr>
            <p:spPr>
              <a:xfrm>
                <a:off x="4995764" y="3130854"/>
                <a:ext cx="468077"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9230AC-FBA6-B765-1868-74736A49486A}"/>
                  </a:ext>
                </a:extLst>
              </p:cNvPr>
              <p:cNvSpPr txBox="1"/>
              <p:nvPr/>
            </p:nvSpPr>
            <p:spPr>
              <a:xfrm>
                <a:off x="5549084" y="3489381"/>
                <a:ext cx="47891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16" name="TextBox 15">
                <a:extLst>
                  <a:ext uri="{FF2B5EF4-FFF2-40B4-BE49-F238E27FC236}">
                    <a16:creationId xmlns:a16="http://schemas.microsoft.com/office/drawing/2014/main" id="{5C9230AC-FBA6-B765-1868-74736A49486A}"/>
                  </a:ext>
                </a:extLst>
              </p:cNvPr>
              <p:cNvSpPr txBox="1">
                <a:spLocks noRot="1" noChangeAspect="1" noMove="1" noResize="1" noEditPoints="1" noAdjustHandles="1" noChangeArrowheads="1" noChangeShapeType="1" noTextEdit="1"/>
              </p:cNvSpPr>
              <p:nvPr/>
            </p:nvSpPr>
            <p:spPr>
              <a:xfrm>
                <a:off x="5549084" y="3489381"/>
                <a:ext cx="478914" cy="523220"/>
              </a:xfrm>
              <a:prstGeom prst="rect">
                <a:avLst/>
              </a:prstGeom>
              <a:blipFill>
                <a:blip r:embed="rId4"/>
                <a:stretch>
                  <a:fillRect l="-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02F2F4-2AC9-6A63-153E-D2B78CF61DF2}"/>
                  </a:ext>
                </a:extLst>
              </p:cNvPr>
              <p:cNvSpPr txBox="1"/>
              <p:nvPr/>
            </p:nvSpPr>
            <p:spPr>
              <a:xfrm>
                <a:off x="654813" y="1706562"/>
                <a:ext cx="361291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func>
                        <m:funcPr>
                          <m:ctrlPr>
                            <a:rPr lang="en-US" sz="2800" b="0" i="1" dirty="0" smtClean="0">
                              <a:latin typeface="Cambria Math" panose="02040503050406030204" pitchFamily="18" charset="0"/>
                              <a:ea typeface="Cambria Math" panose="02040503050406030204" pitchFamily="18" charset="0"/>
                            </a:rPr>
                          </m:ctrlPr>
                        </m:funcPr>
                        <m:fName>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𝑤</m:t>
                              </m:r>
                            </m:e>
                          </m:d>
                          <m:d>
                            <m:dPr>
                              <m:begChr m:val="‖"/>
                              <m:endChr m:val="‖"/>
                              <m:ctrlPr>
                                <a:rPr lang="en-US" sz="2800" b="0" i="1" dirty="0" smtClean="0">
                                  <a:latin typeface="Cambria Math" panose="02040503050406030204" pitchFamily="18" charset="0"/>
                                  <a:ea typeface="Cambria Math" panose="02040503050406030204" pitchFamily="18" charset="0"/>
                                </a:rPr>
                              </m:ctrlPr>
                            </m:dPr>
                            <m:e>
                              <m:r>
                                <a:rPr lang="en-US" sz="2800" b="0" i="1" dirty="0" smtClean="0">
                                  <a:latin typeface="Cambria Math" panose="02040503050406030204" pitchFamily="18" charset="0"/>
                                  <a:ea typeface="Cambria Math" panose="02040503050406030204" pitchFamily="18" charset="0"/>
                                </a:rPr>
                                <m:t>𝑥</m:t>
                              </m:r>
                            </m:e>
                          </m:d>
                          <m:r>
                            <a:rPr lang="en-US" sz="2800" b="0" i="0" dirty="0" smtClean="0">
                              <a:latin typeface="Cambria Math" panose="02040503050406030204" pitchFamily="18" charset="0"/>
                              <a:ea typeface="Cambria Math" panose="02040503050406030204" pitchFamily="18" charset="0"/>
                            </a:rPr>
                            <m:t> </m:t>
                          </m:r>
                          <m:r>
                            <m:rPr>
                              <m:sty m:val="p"/>
                            </m:rPr>
                            <a:rPr lang="en-US" sz="2800" b="0" i="0" dirty="0" smtClean="0">
                              <a:latin typeface="Cambria Math" panose="02040503050406030204" pitchFamily="18" charset="0"/>
                              <a:ea typeface="Cambria Math" panose="02040503050406030204" pitchFamily="18" charset="0"/>
                            </a:rPr>
                            <m:t>cos</m:t>
                          </m:r>
                        </m:fName>
                        <m:e>
                          <m:r>
                            <a:rPr lang="en-US" sz="2800" b="0" i="1" dirty="0" smtClean="0">
                              <a:latin typeface="Cambria Math" panose="02040503050406030204" pitchFamily="18" charset="0"/>
                              <a:ea typeface="Cambria Math" panose="02040503050406030204" pitchFamily="18" charset="0"/>
                            </a:rPr>
                            <m:t>𝜃</m:t>
                          </m:r>
                        </m:e>
                      </m:func>
                    </m:oMath>
                  </m:oMathPara>
                </a14:m>
                <a:endParaRPr lang="en-US" sz="2800" dirty="0"/>
              </a:p>
            </p:txBody>
          </p:sp>
        </mc:Choice>
        <mc:Fallback xmlns="">
          <p:sp>
            <p:nvSpPr>
              <p:cNvPr id="20" name="TextBox 19">
                <a:extLst>
                  <a:ext uri="{FF2B5EF4-FFF2-40B4-BE49-F238E27FC236}">
                    <a16:creationId xmlns:a16="http://schemas.microsoft.com/office/drawing/2014/main" id="{5A02F2F4-2AC9-6A63-153E-D2B78CF61DF2}"/>
                  </a:ext>
                </a:extLst>
              </p:cNvPr>
              <p:cNvSpPr txBox="1">
                <a:spLocks noRot="1" noChangeAspect="1" noMove="1" noResize="1" noEditPoints="1" noAdjustHandles="1" noChangeArrowheads="1" noChangeShapeType="1" noTextEdit="1"/>
              </p:cNvSpPr>
              <p:nvPr/>
            </p:nvSpPr>
            <p:spPr>
              <a:xfrm>
                <a:off x="654813" y="1706562"/>
                <a:ext cx="3612912" cy="523220"/>
              </a:xfrm>
              <a:prstGeom prst="rect">
                <a:avLst/>
              </a:prstGeom>
              <a:blipFill>
                <a:blip r:embed="rId5"/>
                <a:stretch>
                  <a:fillRect b="-21429"/>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F796BC1-568D-92CC-3644-269652220A08}"/>
              </a:ext>
            </a:extLst>
          </p:cNvPr>
          <p:cNvCxnSpPr>
            <a:cxnSpLocks/>
          </p:cNvCxnSpPr>
          <p:nvPr/>
        </p:nvCxnSpPr>
        <p:spPr>
          <a:xfrm flipH="1">
            <a:off x="6482226" y="4828676"/>
            <a:ext cx="841991" cy="365091"/>
          </a:xfrm>
          <a:prstGeom prst="straightConnector1">
            <a:avLst/>
          </a:prstGeom>
          <a:ln w="38100">
            <a:solidFill>
              <a:srgbClr val="FF0000">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9A2D56-05A6-089A-5949-B5765EC49671}"/>
              </a:ext>
            </a:extLst>
          </p:cNvPr>
          <p:cNvCxnSpPr>
            <a:cxnSpLocks/>
          </p:cNvCxnSpPr>
          <p:nvPr/>
        </p:nvCxnSpPr>
        <p:spPr>
          <a:xfrm>
            <a:off x="5931918" y="3458023"/>
            <a:ext cx="550308" cy="171096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8081C2-36BB-4962-3CC3-BAF54DE675CA}"/>
                  </a:ext>
                </a:extLst>
              </p:cNvPr>
              <p:cNvSpPr txBox="1"/>
              <p:nvPr/>
            </p:nvSpPr>
            <p:spPr>
              <a:xfrm>
                <a:off x="658228" y="2197778"/>
                <a:ext cx="3059556"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i="1" dirty="0" smtClean="0">
                              <a:latin typeface="Cambria Math" panose="02040503050406030204" pitchFamily="18" charset="0"/>
                              <a:ea typeface="Cambria Math" panose="02040503050406030204" pitchFamily="18" charset="0"/>
                            </a:rPr>
                          </m:ctrlPr>
                        </m:sSupPr>
                        <m:e>
                          <m:r>
                            <a:rPr lang="en-US" sz="2800" b="0" i="1" dirty="0" smtClean="0">
                              <a:latin typeface="Cambria Math" panose="02040503050406030204" pitchFamily="18" charset="0"/>
                              <a:ea typeface="Cambria Math" panose="02040503050406030204" pitchFamily="18" charset="0"/>
                            </a:rPr>
                            <m:t>𝑤</m:t>
                          </m:r>
                          <m:r>
                            <a:rPr lang="en-US" sz="2800" b="0" i="1" dirty="0" smtClean="0">
                              <a:latin typeface="Cambria Math" panose="02040503050406030204" pitchFamily="18" charset="0"/>
                              <a:ea typeface="Cambria Math" panose="02040503050406030204" pitchFamily="18" charset="0"/>
                            </a:rPr>
                            <m:t>′</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𝑤</m:t>
                          </m:r>
                          <m:r>
                            <a:rPr lang="en-US" sz="2800" i="1" dirty="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𝑥</m:t>
                          </m:r>
                          <m:r>
                            <a:rPr lang="en-US" sz="2800" i="1" dirty="0">
                              <a:latin typeface="Cambria Math" panose="02040503050406030204" pitchFamily="18" charset="0"/>
                              <a:ea typeface="Cambria Math" panose="02040503050406030204" pitchFamily="18" charset="0"/>
                            </a:rPr>
                            <m:t>)</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m:oMathPara>
                </a14:m>
                <a:endParaRPr lang="en-US" sz="2800" i="1" dirty="0">
                  <a:latin typeface="Cambria Math" panose="02040503050406030204" pitchFamily="18"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9A8081C2-36BB-4962-3CC3-BAF54DE675CA}"/>
                  </a:ext>
                </a:extLst>
              </p:cNvPr>
              <p:cNvSpPr txBox="1">
                <a:spLocks noRot="1" noChangeAspect="1" noMove="1" noResize="1" noEditPoints="1" noAdjustHandles="1" noChangeArrowheads="1" noChangeShapeType="1" noTextEdit="1"/>
              </p:cNvSpPr>
              <p:nvPr/>
            </p:nvSpPr>
            <p:spPr>
              <a:xfrm>
                <a:off x="658228" y="2197778"/>
                <a:ext cx="3059556" cy="523220"/>
              </a:xfrm>
              <a:prstGeom prst="rect">
                <a:avLst/>
              </a:prstGeom>
              <a:blipFill>
                <a:blip r:embed="rId6"/>
                <a:stretch>
                  <a:fillRect l="-82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910E930-EE5D-0972-F2E3-840E55436493}"/>
                  </a:ext>
                </a:extLst>
              </p:cNvPr>
              <p:cNvSpPr txBox="1"/>
              <p:nvPr/>
            </p:nvSpPr>
            <p:spPr>
              <a:xfrm>
                <a:off x="5706954" y="4567066"/>
                <a:ext cx="623889"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𝑤</m:t>
                      </m:r>
                      <m:r>
                        <a:rPr lang="en-US" sz="2800" b="0" i="1" smtClean="0">
                          <a:latin typeface="Cambria Math" panose="02040503050406030204" pitchFamily="18" charset="0"/>
                        </a:rPr>
                        <m:t>′</m:t>
                      </m:r>
                    </m:oMath>
                  </m:oMathPara>
                </a14:m>
                <a:endParaRPr lang="en-US" sz="2800" dirty="0"/>
              </a:p>
            </p:txBody>
          </p:sp>
        </mc:Choice>
        <mc:Fallback xmlns="">
          <p:sp>
            <p:nvSpPr>
              <p:cNvPr id="25" name="TextBox 24">
                <a:extLst>
                  <a:ext uri="{FF2B5EF4-FFF2-40B4-BE49-F238E27FC236}">
                    <a16:creationId xmlns:a16="http://schemas.microsoft.com/office/drawing/2014/main" id="{2910E930-EE5D-0972-F2E3-840E55436493}"/>
                  </a:ext>
                </a:extLst>
              </p:cNvPr>
              <p:cNvSpPr txBox="1">
                <a:spLocks noRot="1" noChangeAspect="1" noMove="1" noResize="1" noEditPoints="1" noAdjustHandles="1" noChangeArrowheads="1" noChangeShapeType="1" noTextEdit="1"/>
              </p:cNvSpPr>
              <p:nvPr/>
            </p:nvSpPr>
            <p:spPr>
              <a:xfrm>
                <a:off x="5706954" y="4567066"/>
                <a:ext cx="623889" cy="523220"/>
              </a:xfrm>
              <a:prstGeom prst="rect">
                <a:avLst/>
              </a:prstGeom>
              <a:blipFill>
                <a:blip r:embed="rId7"/>
                <a:stretch>
                  <a:fillRect l="-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CA7D809-C420-AEC5-DE58-A5B7AEDFCCA2}"/>
                  </a:ext>
                </a:extLst>
              </p:cNvPr>
              <p:cNvSpPr txBox="1"/>
              <p:nvPr/>
            </p:nvSpPr>
            <p:spPr>
              <a:xfrm>
                <a:off x="7773819" y="4196310"/>
                <a:ext cx="3877343" cy="2246769"/>
              </a:xfrm>
              <a:prstGeom prst="rect">
                <a:avLst/>
              </a:prstGeom>
              <a:noFill/>
            </p:spPr>
            <p:txBody>
              <a:bodyPr wrap="none" rtlCol="0">
                <a:spAutoFit/>
              </a:bodyPr>
              <a:lstStyle/>
              <a:p>
                <a:pPr algn="ctr"/>
                <a:r>
                  <a:rPr lang="en-US" sz="2800" dirty="0"/>
                  <a:t>Adding x to w</a:t>
                </a:r>
                <a:br>
                  <a:rPr lang="en-US" sz="2800" dirty="0"/>
                </a:br>
                <a:r>
                  <a:rPr lang="en-US" sz="2800" dirty="0"/>
                  <a:t>has two effects:</a:t>
                </a:r>
              </a:p>
              <a:p>
                <a:pPr marL="514350" indent="-514350" algn="ctr">
                  <a:buAutoNum type="arabicPeriod"/>
                </a:pPr>
                <a:r>
                  <a:rPr lang="en-US" sz="2800" dirty="0"/>
                  <a:t>It reduces the angle </a:t>
                </a:r>
                <a14:m>
                  <m:oMath xmlns:m="http://schemas.openxmlformats.org/officeDocument/2006/math">
                    <m:r>
                      <a:rPr lang="en-US" sz="2800" i="1" dirty="0">
                        <a:latin typeface="Cambria Math" panose="02040503050406030204" pitchFamily="18" charset="0"/>
                        <a:ea typeface="Cambria Math" panose="02040503050406030204" pitchFamily="18" charset="0"/>
                      </a:rPr>
                      <m:t>𝜃</m:t>
                    </m:r>
                  </m:oMath>
                </a14:m>
                <a:endParaRPr lang="en-US" sz="2800" dirty="0"/>
              </a:p>
              <a:p>
                <a:pPr marL="514350" indent="-514350" algn="ctr">
                  <a:buAutoNum type="arabicPeriod"/>
                </a:pPr>
                <a:r>
                  <a:rPr lang="en-US" sz="2800" dirty="0"/>
                  <a:t>It increases </a:t>
                </a:r>
                <a14:m>
                  <m:oMath xmlns:m="http://schemas.openxmlformats.org/officeDocument/2006/math">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a14:m>
                <a:endParaRPr lang="en-US" sz="2800" dirty="0"/>
              </a:p>
              <a:p>
                <a:pPr algn="ctr"/>
                <a:endParaRPr lang="en-US" sz="2800" dirty="0"/>
              </a:p>
            </p:txBody>
          </p:sp>
        </mc:Choice>
        <mc:Fallback xmlns="">
          <p:sp>
            <p:nvSpPr>
              <p:cNvPr id="26" name="TextBox 25">
                <a:extLst>
                  <a:ext uri="{FF2B5EF4-FFF2-40B4-BE49-F238E27FC236}">
                    <a16:creationId xmlns:a16="http://schemas.microsoft.com/office/drawing/2014/main" id="{FCA7D809-C420-AEC5-DE58-A5B7AEDFCCA2}"/>
                  </a:ext>
                </a:extLst>
              </p:cNvPr>
              <p:cNvSpPr txBox="1">
                <a:spLocks noRot="1" noChangeAspect="1" noMove="1" noResize="1" noEditPoints="1" noAdjustHandles="1" noChangeArrowheads="1" noChangeShapeType="1" noTextEdit="1"/>
              </p:cNvSpPr>
              <p:nvPr/>
            </p:nvSpPr>
            <p:spPr>
              <a:xfrm>
                <a:off x="7773819" y="4196310"/>
                <a:ext cx="3877343" cy="2246769"/>
              </a:xfrm>
              <a:prstGeom prst="rect">
                <a:avLst/>
              </a:prstGeom>
              <a:blipFill>
                <a:blip r:embed="rId8"/>
                <a:stretch>
                  <a:fillRect l="-2941" t="-2809"/>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0C8C117-C700-C733-5D70-766929B0F9E4}"/>
              </a:ext>
            </a:extLst>
          </p:cNvPr>
          <p:cNvSpPr txBox="1"/>
          <p:nvPr/>
        </p:nvSpPr>
        <p:spPr>
          <a:xfrm>
            <a:off x="7106641" y="1894581"/>
            <a:ext cx="3925306" cy="1384995"/>
          </a:xfrm>
          <a:prstGeom prst="rect">
            <a:avLst/>
          </a:prstGeom>
          <a:noFill/>
        </p:spPr>
        <p:txBody>
          <a:bodyPr wrap="none" rtlCol="0">
            <a:spAutoFit/>
          </a:bodyPr>
          <a:lstStyle/>
          <a:p>
            <a:pPr algn="ctr"/>
            <a:r>
              <a:rPr lang="en-US" sz="2800" dirty="0"/>
              <a:t>The update tilts the plane</a:t>
            </a:r>
            <a:br>
              <a:rPr lang="en-US" sz="2800" dirty="0"/>
            </a:br>
            <a:r>
              <a:rPr lang="en-US" sz="2800" dirty="0"/>
              <a:t>closer to including x</a:t>
            </a:r>
          </a:p>
          <a:p>
            <a:pPr algn="ctr"/>
            <a:endParaRPr lang="en-US" sz="2800"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FC5A4D7-23CB-496C-9B2A-21D9848454C2}"/>
                  </a:ext>
                </a:extLst>
              </p:cNvPr>
              <p:cNvSpPr txBox="1"/>
              <p:nvPr/>
            </p:nvSpPr>
            <p:spPr>
              <a:xfrm>
                <a:off x="1466959" y="2754190"/>
                <a:ext cx="2079864" cy="523220"/>
              </a:xfrm>
              <a:prstGeom prst="rect">
                <a:avLst/>
              </a:prstGeom>
              <a:noFill/>
            </p:spPr>
            <p:txBody>
              <a:bodyPr wrap="none" rtlCol="0">
                <a:spAutoFit/>
              </a:bodyPr>
              <a:lstStyle/>
              <a:p>
                <a:pPr algn="ctr"/>
                <a14:m>
                  <m:oMath xmlns:m="http://schemas.openxmlformats.org/officeDocument/2006/math">
                    <m:r>
                      <a:rPr lang="en-US" sz="2800" b="0" i="1" dirty="0" smtClean="0">
                        <a:latin typeface="Cambria Math" panose="02040503050406030204" pitchFamily="18" charset="0"/>
                        <a:ea typeface="Cambria Math" panose="02040503050406030204" pitchFamily="18" charset="0"/>
                      </a:rPr>
                      <m: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a14:m>
                <a:r>
                  <a:rPr lang="en-US" sz="2800" dirty="0"/>
                  <a:t>+</a:t>
                </a:r>
                <a:r>
                  <a:rPr lang="en-US" sz="2800" dirty="0">
                    <a:ea typeface="Cambria Math" panose="02040503050406030204" pitchFamily="18" charset="0"/>
                  </a:rPr>
                  <a:t> </a:t>
                </a:r>
                <a14:m>
                  <m:oMath xmlns:m="http://schemas.openxmlformats.org/officeDocument/2006/math">
                    <m:sSup>
                      <m:sSupPr>
                        <m:ctrlPr>
                          <a:rPr lang="en-US" sz="2800" i="1" dirty="0">
                            <a:latin typeface="Cambria Math" panose="02040503050406030204" pitchFamily="18" charset="0"/>
                            <a:ea typeface="Cambria Math" panose="02040503050406030204" pitchFamily="18" charset="0"/>
                          </a:rPr>
                        </m:ctrlPr>
                      </m:sSupPr>
                      <m:e>
                        <m:r>
                          <a:rPr lang="en-US" sz="2800" b="0" i="1" dirty="0" smtClean="0">
                            <a:latin typeface="Cambria Math" panose="02040503050406030204" pitchFamily="18" charset="0"/>
                            <a:ea typeface="Cambria Math" panose="02040503050406030204" pitchFamily="18" charset="0"/>
                          </a:rPr>
                          <m:t>𝑥</m:t>
                        </m:r>
                      </m:e>
                      <m:sup>
                        <m:r>
                          <a:rPr lang="en-US" sz="2800" i="1" dirty="0">
                            <a:latin typeface="Cambria Math" panose="02040503050406030204" pitchFamily="18" charset="0"/>
                            <a:ea typeface="Cambria Math" panose="02040503050406030204" pitchFamily="18" charset="0"/>
                          </a:rPr>
                          <m:t>𝑇</m:t>
                        </m:r>
                      </m:sup>
                    </m:sSup>
                    <m:r>
                      <a:rPr lang="en-US" sz="2800" i="1" dirty="0" smtClean="0">
                        <a:latin typeface="Cambria Math" panose="02040503050406030204" pitchFamily="18" charset="0"/>
                        <a:ea typeface="Cambria Math" panose="02040503050406030204" pitchFamily="18" charset="0"/>
                      </a:rPr>
                      <m:t>𝑥</m:t>
                    </m:r>
                  </m:oMath>
                </a14:m>
                <a:endParaRPr lang="en-US" sz="2800" i="1" dirty="0">
                  <a:latin typeface="Cambria Math" panose="02040503050406030204" pitchFamily="18" charset="0"/>
                  <a:ea typeface="Cambria Math" panose="02040503050406030204" pitchFamily="18" charset="0"/>
                </a:endParaRPr>
              </a:p>
            </p:txBody>
          </p:sp>
        </mc:Choice>
        <mc:Fallback xmlns="">
          <p:sp>
            <p:nvSpPr>
              <p:cNvPr id="28" name="TextBox 27">
                <a:extLst>
                  <a:ext uri="{FF2B5EF4-FFF2-40B4-BE49-F238E27FC236}">
                    <a16:creationId xmlns:a16="http://schemas.microsoft.com/office/drawing/2014/main" id="{4FC5A4D7-23CB-496C-9B2A-21D9848454C2}"/>
                  </a:ext>
                </a:extLst>
              </p:cNvPr>
              <p:cNvSpPr txBox="1">
                <a:spLocks noRot="1" noChangeAspect="1" noMove="1" noResize="1" noEditPoints="1" noAdjustHandles="1" noChangeArrowheads="1" noChangeShapeType="1" noTextEdit="1"/>
              </p:cNvSpPr>
              <p:nvPr/>
            </p:nvSpPr>
            <p:spPr>
              <a:xfrm>
                <a:off x="1466959" y="2754190"/>
                <a:ext cx="2079864" cy="523220"/>
              </a:xfrm>
              <a:prstGeom prst="rect">
                <a:avLst/>
              </a:prstGeom>
              <a:blipFill>
                <a:blip r:embed="rId9"/>
                <a:stretch>
                  <a:fillRect t="-11628" b="-27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414B2EB-8E8D-54ED-DD79-A08E1DF7F33B}"/>
                  </a:ext>
                </a:extLst>
              </p:cNvPr>
              <p:cNvSpPr txBox="1"/>
              <p:nvPr/>
            </p:nvSpPr>
            <p:spPr>
              <a:xfrm>
                <a:off x="1466959" y="3330466"/>
                <a:ext cx="2414700" cy="523220"/>
              </a:xfrm>
              <a:prstGeom prst="rect">
                <a:avLst/>
              </a:prstGeom>
              <a:noFill/>
            </p:spPr>
            <p:txBody>
              <a:bodyPr wrap="none" rtlCol="0">
                <a:spAutoFit/>
              </a:bodyPr>
              <a:lstStyle/>
              <a:p>
                <a:pPr algn="ctr"/>
                <a14:m>
                  <m:oMath xmlns:m="http://schemas.openxmlformats.org/officeDocument/2006/math">
                    <m:r>
                      <a:rPr lang="en-US" sz="2800" i="1" dirty="0">
                        <a:latin typeface="Cambria Math" panose="02040503050406030204" pitchFamily="18" charset="0"/>
                        <a:ea typeface="Cambria Math" panose="02040503050406030204" pitchFamily="18" charset="0"/>
                      </a:rPr>
                      <m: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r>
                      <a:rPr lang="en-US" sz="2800" i="1" dirty="0">
                        <a:latin typeface="Cambria Math" panose="02040503050406030204" pitchFamily="18" charset="0"/>
                        <a:ea typeface="Cambria Math" panose="02040503050406030204" pitchFamily="18" charset="0"/>
                      </a:rPr>
                      <m:t>+</m:t>
                    </m:r>
                    <m:d>
                      <m:dPr>
                        <m:begChr m:val="‖"/>
                        <m:endChr m:val="‖"/>
                        <m:ctrlPr>
                          <a:rPr lang="en-US" sz="2800" i="1" dirty="0">
                            <a:latin typeface="Cambria Math" panose="02040503050406030204" pitchFamily="18" charset="0"/>
                            <a:ea typeface="Cambria Math" panose="02040503050406030204" pitchFamily="18" charset="0"/>
                          </a:rPr>
                        </m:ctrlPr>
                      </m:dPr>
                      <m:e>
                        <m:r>
                          <a:rPr lang="en-US" sz="2800" i="1" dirty="0">
                            <a:latin typeface="Cambria Math" panose="02040503050406030204" pitchFamily="18" charset="0"/>
                            <a:ea typeface="Cambria Math" panose="02040503050406030204" pitchFamily="18" charset="0"/>
                          </a:rPr>
                          <m:t>𝑥</m:t>
                        </m:r>
                      </m:e>
                    </m:d>
                  </m:oMath>
                </a14:m>
                <a:r>
                  <a:rPr lang="en-US" sz="2800" baseline="30000" dirty="0">
                    <a:latin typeface="Cambria Math" panose="02040503050406030204" pitchFamily="18" charset="0"/>
                    <a:ea typeface="Cambria Math" panose="02040503050406030204" pitchFamily="18" charset="0"/>
                  </a:rPr>
                  <a:t>2</a:t>
                </a:r>
              </a:p>
            </p:txBody>
          </p:sp>
        </mc:Choice>
        <mc:Fallback xmlns="">
          <p:sp>
            <p:nvSpPr>
              <p:cNvPr id="29" name="TextBox 28">
                <a:extLst>
                  <a:ext uri="{FF2B5EF4-FFF2-40B4-BE49-F238E27FC236}">
                    <a16:creationId xmlns:a16="http://schemas.microsoft.com/office/drawing/2014/main" id="{3414B2EB-8E8D-54ED-DD79-A08E1DF7F33B}"/>
                  </a:ext>
                </a:extLst>
              </p:cNvPr>
              <p:cNvSpPr txBox="1">
                <a:spLocks noRot="1" noChangeAspect="1" noMove="1" noResize="1" noEditPoints="1" noAdjustHandles="1" noChangeArrowheads="1" noChangeShapeType="1" noTextEdit="1"/>
              </p:cNvSpPr>
              <p:nvPr/>
            </p:nvSpPr>
            <p:spPr>
              <a:xfrm>
                <a:off x="1466959" y="3330466"/>
                <a:ext cx="2414700" cy="523220"/>
              </a:xfrm>
              <a:prstGeom prst="rect">
                <a:avLst/>
              </a:prstGeom>
              <a:blipFill>
                <a:blip r:embed="rId10"/>
                <a:stretch>
                  <a:fillRect r="-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B1D8218-338C-ED96-BAA2-EFC46462D650}"/>
                  </a:ext>
                </a:extLst>
              </p:cNvPr>
              <p:cNvSpPr txBox="1"/>
              <p:nvPr/>
            </p:nvSpPr>
            <p:spPr>
              <a:xfrm>
                <a:off x="1466959" y="3908531"/>
                <a:ext cx="1306704"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ea typeface="Cambria Math" panose="02040503050406030204" pitchFamily="18" charset="0"/>
                        </a:rPr>
                        <m:t>&gt;</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oMath>
                  </m:oMathPara>
                </a14:m>
                <a:endParaRPr lang="en-US" sz="2800" dirty="0"/>
              </a:p>
            </p:txBody>
          </p:sp>
        </mc:Choice>
        <mc:Fallback xmlns="">
          <p:sp>
            <p:nvSpPr>
              <p:cNvPr id="30" name="TextBox 29">
                <a:extLst>
                  <a:ext uri="{FF2B5EF4-FFF2-40B4-BE49-F238E27FC236}">
                    <a16:creationId xmlns:a16="http://schemas.microsoft.com/office/drawing/2014/main" id="{9B1D8218-338C-ED96-BAA2-EFC46462D650}"/>
                  </a:ext>
                </a:extLst>
              </p:cNvPr>
              <p:cNvSpPr txBox="1">
                <a:spLocks noRot="1" noChangeAspect="1" noMove="1" noResize="1" noEditPoints="1" noAdjustHandles="1" noChangeArrowheads="1" noChangeShapeType="1" noTextEdit="1"/>
              </p:cNvSpPr>
              <p:nvPr/>
            </p:nvSpPr>
            <p:spPr>
              <a:xfrm>
                <a:off x="1466959" y="3908531"/>
                <a:ext cx="1306704" cy="52322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49854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9CD9-E602-9AF0-BB39-50CC62CC81D1}"/>
              </a:ext>
            </a:extLst>
          </p:cNvPr>
          <p:cNvSpPr>
            <a:spLocks noGrp="1"/>
          </p:cNvSpPr>
          <p:nvPr>
            <p:ph type="title"/>
          </p:nvPr>
        </p:nvSpPr>
        <p:spPr/>
        <p:txBody>
          <a:bodyPr/>
          <a:lstStyle/>
          <a:p>
            <a:r>
              <a:rPr lang="en-US" dirty="0"/>
              <a:t>Why perception learning works </a:t>
            </a:r>
          </a:p>
        </p:txBody>
      </p:sp>
      <p:sp>
        <p:nvSpPr>
          <p:cNvPr id="3" name="Content Placeholder 2">
            <a:extLst>
              <a:ext uri="{FF2B5EF4-FFF2-40B4-BE49-F238E27FC236}">
                <a16:creationId xmlns:a16="http://schemas.microsoft.com/office/drawing/2014/main" id="{1A0C5E9C-61DA-DF1D-7D88-D111DD189707}"/>
              </a:ext>
            </a:extLst>
          </p:cNvPr>
          <p:cNvSpPr>
            <a:spLocks noGrp="1"/>
          </p:cNvSpPr>
          <p:nvPr>
            <p:ph idx="1"/>
          </p:nvPr>
        </p:nvSpPr>
        <p:spPr>
          <a:xfrm>
            <a:off x="838200" y="5312287"/>
            <a:ext cx="10515600" cy="1165086"/>
          </a:xfrm>
        </p:spPr>
        <p:txBody>
          <a:bodyPr>
            <a:normAutofit lnSpcReduction="10000"/>
          </a:bodyPr>
          <a:lstStyle/>
          <a:p>
            <a:pPr marL="0" indent="0">
              <a:buNone/>
            </a:pPr>
            <a:r>
              <a:rPr lang="en-US" dirty="0"/>
              <a:t>Perceptron learning adjusts the normal vector of the plane in the direction of any incorrect case. Rosenblatt proved that it is </a:t>
            </a:r>
            <a:r>
              <a:rPr lang="en-US" u="sng" dirty="0"/>
              <a:t>guaranteed</a:t>
            </a:r>
            <a:r>
              <a:rPr lang="en-US" dirty="0"/>
              <a:t> to find a perfect linear separating plane </a:t>
            </a:r>
            <a:r>
              <a:rPr lang="en-US" u="sng" dirty="0"/>
              <a:t>if one exists</a:t>
            </a:r>
            <a:r>
              <a:rPr lang="en-US" dirty="0"/>
              <a:t>.</a:t>
            </a:r>
          </a:p>
        </p:txBody>
      </p:sp>
      <p:pic>
        <p:nvPicPr>
          <p:cNvPr id="5" name="perceptron-learning-auto.mov" descr="perceptron-learning-auto.mov">
            <a:hlinkClick r:id="" action="ppaction://media"/>
            <a:extLst>
              <a:ext uri="{FF2B5EF4-FFF2-40B4-BE49-F238E27FC236}">
                <a16:creationId xmlns:a16="http://schemas.microsoft.com/office/drawing/2014/main" id="{D9224099-98C6-92CC-B7EE-35D90DCB0A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9431" y="1118290"/>
            <a:ext cx="10993138" cy="4193997"/>
          </a:xfrm>
          <a:prstGeom prst="rect">
            <a:avLst/>
          </a:prstGeom>
        </p:spPr>
      </p:pic>
    </p:spTree>
    <p:extLst>
      <p:ext uri="{BB962C8B-B14F-4D97-AF65-F5344CB8AC3E}">
        <p14:creationId xmlns:p14="http://schemas.microsoft.com/office/powerpoint/2010/main" val="12493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7C57-97BF-5DA6-3C06-CC038BDEAB4D}"/>
              </a:ext>
            </a:extLst>
          </p:cNvPr>
          <p:cNvSpPr>
            <a:spLocks noGrp="1"/>
          </p:cNvSpPr>
          <p:nvPr>
            <p:ph type="title"/>
          </p:nvPr>
        </p:nvSpPr>
        <p:spPr>
          <a:xfrm>
            <a:off x="17929" y="18256"/>
            <a:ext cx="4648664" cy="6839744"/>
          </a:xfrm>
        </p:spPr>
        <p:txBody>
          <a:bodyPr>
            <a:normAutofit/>
          </a:bodyPr>
          <a:lstStyle/>
          <a:p>
            <a:r>
              <a:rPr lang="en-US" sz="6000" dirty="0"/>
              <a:t>What is</a:t>
            </a:r>
            <a:br>
              <a:rPr lang="en-US" sz="6000" dirty="0"/>
            </a:br>
            <a:r>
              <a:rPr lang="en-US" sz="6000" dirty="0"/>
              <a:t>Deep Learning?</a:t>
            </a:r>
          </a:p>
        </p:txBody>
      </p:sp>
      <p:cxnSp>
        <p:nvCxnSpPr>
          <p:cNvPr id="5" name="Straight Connector 4">
            <a:extLst>
              <a:ext uri="{FF2B5EF4-FFF2-40B4-BE49-F238E27FC236}">
                <a16:creationId xmlns:a16="http://schemas.microsoft.com/office/drawing/2014/main" id="{BA0783DC-6DDF-9ABF-2795-85A52F1CDB3C}"/>
              </a:ext>
            </a:extLst>
          </p:cNvPr>
          <p:cNvCxnSpPr/>
          <p:nvPr/>
        </p:nvCxnSpPr>
        <p:spPr>
          <a:xfrm>
            <a:off x="4871544" y="915645"/>
            <a:ext cx="0" cy="4934607"/>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36056F2D-BE83-0237-A6A4-59C9C101D662}"/>
              </a:ext>
            </a:extLst>
          </p:cNvPr>
          <p:cNvSpPr/>
          <p:nvPr/>
        </p:nvSpPr>
        <p:spPr>
          <a:xfrm>
            <a:off x="5983709" y="772509"/>
            <a:ext cx="5340056" cy="1874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 field of machine learning that asks:</a:t>
            </a:r>
          </a:p>
        </p:txBody>
      </p:sp>
      <p:sp>
        <p:nvSpPr>
          <p:cNvPr id="8" name="Rectangle 7">
            <a:extLst>
              <a:ext uri="{FF2B5EF4-FFF2-40B4-BE49-F238E27FC236}">
                <a16:creationId xmlns:a16="http://schemas.microsoft.com/office/drawing/2014/main" id="{EA7D4399-9BF6-2806-22FD-B33F41B2544D}"/>
              </a:ext>
            </a:extLst>
          </p:cNvPr>
          <p:cNvSpPr/>
          <p:nvPr/>
        </p:nvSpPr>
        <p:spPr>
          <a:xfrm>
            <a:off x="5983710" y="3429000"/>
            <a:ext cx="5340068" cy="28404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What can be </a:t>
            </a:r>
            <a:r>
              <a:rPr lang="en-US" sz="4800" b="1" dirty="0"/>
              <a:t>computed</a:t>
            </a:r>
            <a:r>
              <a:rPr lang="en-US" sz="4800" dirty="0"/>
              <a:t> by a neural network?</a:t>
            </a:r>
          </a:p>
        </p:txBody>
      </p:sp>
    </p:spTree>
    <p:extLst>
      <p:ext uri="{BB962C8B-B14F-4D97-AF65-F5344CB8AC3E}">
        <p14:creationId xmlns:p14="http://schemas.microsoft.com/office/powerpoint/2010/main" val="1881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44E565-25CB-EF6C-0022-FBCEDF5C1649}"/>
              </a:ext>
            </a:extLst>
          </p:cNvPr>
          <p:cNvSpPr/>
          <p:nvPr/>
        </p:nvSpPr>
        <p:spPr>
          <a:xfrm>
            <a:off x="0" y="-168812"/>
            <a:ext cx="12209929" cy="702681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0FCB53-AF2B-4D9C-427B-8E983EDA2F25}"/>
              </a:ext>
            </a:extLst>
          </p:cNvPr>
          <p:cNvSpPr>
            <a:spLocks noGrp="1"/>
          </p:cNvSpPr>
          <p:nvPr>
            <p:ph type="title"/>
          </p:nvPr>
        </p:nvSpPr>
        <p:spPr/>
        <p:txBody>
          <a:bodyPr/>
          <a:lstStyle/>
          <a:p>
            <a:r>
              <a:rPr lang="en-US" dirty="0"/>
              <a:t>Puzzle</a:t>
            </a:r>
          </a:p>
        </p:txBody>
      </p:sp>
      <p:sp>
        <p:nvSpPr>
          <p:cNvPr id="3" name="Content Placeholder 2">
            <a:extLst>
              <a:ext uri="{FF2B5EF4-FFF2-40B4-BE49-F238E27FC236}">
                <a16:creationId xmlns:a16="http://schemas.microsoft.com/office/drawing/2014/main" id="{413DD9A6-35DD-4BA4-A25B-D93D69C9D210}"/>
              </a:ext>
            </a:extLst>
          </p:cNvPr>
          <p:cNvSpPr>
            <a:spLocks noGrp="1"/>
          </p:cNvSpPr>
          <p:nvPr>
            <p:ph idx="1"/>
          </p:nvPr>
        </p:nvSpPr>
        <p:spPr>
          <a:xfrm>
            <a:off x="856129" y="2440729"/>
            <a:ext cx="10515600" cy="1233899"/>
          </a:xfrm>
        </p:spPr>
        <p:txBody>
          <a:bodyPr>
            <a:normAutofit/>
          </a:bodyPr>
          <a:lstStyle/>
          <a:p>
            <a:pPr marL="0" indent="0" algn="ctr">
              <a:buNone/>
            </a:pPr>
            <a:r>
              <a:rPr lang="en-US" sz="3600" dirty="0">
                <a:solidFill>
                  <a:srgbClr val="7030A0"/>
                </a:solidFill>
              </a:rPr>
              <a:t>Why don’t we still use Rosenblatt’s Algorithm Today?</a:t>
            </a:r>
          </a:p>
          <a:p>
            <a:pPr marL="0" indent="0" algn="ctr">
              <a:buNone/>
            </a:pPr>
            <a:endParaRPr lang="en-US" sz="3600" dirty="0">
              <a:solidFill>
                <a:srgbClr val="7030A0"/>
              </a:solidFill>
            </a:endParaRPr>
          </a:p>
        </p:txBody>
      </p:sp>
      <p:sp>
        <p:nvSpPr>
          <p:cNvPr id="5" name="TextBox 4">
            <a:extLst>
              <a:ext uri="{FF2B5EF4-FFF2-40B4-BE49-F238E27FC236}">
                <a16:creationId xmlns:a16="http://schemas.microsoft.com/office/drawing/2014/main" id="{49FEF415-1E0F-3973-2589-2702868EF24E}"/>
              </a:ext>
            </a:extLst>
          </p:cNvPr>
          <p:cNvSpPr txBox="1"/>
          <p:nvPr/>
        </p:nvSpPr>
        <p:spPr>
          <a:xfrm>
            <a:off x="1699868" y="4751426"/>
            <a:ext cx="2008114" cy="523220"/>
          </a:xfrm>
          <a:prstGeom prst="rect">
            <a:avLst/>
          </a:prstGeom>
          <a:noFill/>
        </p:spPr>
        <p:txBody>
          <a:bodyPr wrap="none" rtlCol="0">
            <a:spAutoFit/>
          </a:bodyPr>
          <a:lstStyle/>
          <a:p>
            <a:r>
              <a:rPr lang="en-US" sz="2800" dirty="0"/>
              <a:t>Update rule: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76BEB0D-8DF6-C36D-AF0A-787129846DF1}"/>
                  </a:ext>
                </a:extLst>
              </p:cNvPr>
              <p:cNvSpPr txBox="1"/>
              <p:nvPr/>
            </p:nvSpPr>
            <p:spPr>
              <a:xfrm>
                <a:off x="4218478" y="5860493"/>
                <a:ext cx="4449423" cy="523220"/>
              </a:xfrm>
              <a:prstGeom prst="rect">
                <a:avLst/>
              </a:prstGeom>
              <a:noFill/>
              <a:ln w="38100">
                <a:noFill/>
              </a:ln>
            </p:spPr>
            <p:txBody>
              <a:bodyPr wrap="none" rtlCol="0">
                <a:spAutoFit/>
              </a:bodyPr>
              <a:lstStyle/>
              <a:p>
                <a:r>
                  <a:rPr lang="en-US" sz="2800" dirty="0">
                    <a:sym typeface="Wingdings" pitchFamily="2" charset="2"/>
                  </a:rPr>
                  <a:t>  </a:t>
                </a:r>
                <a:r>
                  <a:rPr lang="en-US" sz="2800" dirty="0"/>
                  <a:t>update </a:t>
                </a:r>
                <a14:m>
                  <m:oMath xmlns:m="http://schemas.openxmlformats.org/officeDocument/2006/math">
                    <m:sSub>
                      <m:sSubPr>
                        <m:ctrlPr>
                          <a:rPr lang="en-US" sz="2800" i="1" dirty="0" smtClean="0">
                            <a:latin typeface="Cambria Math" panose="02040503050406030204" pitchFamily="18" charset="0"/>
                            <a:ea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𝑤</m:t>
                        </m:r>
                      </m:e>
                      <m:sub>
                        <m:r>
                          <m:rPr>
                            <m:sty m:val="p"/>
                          </m:rPr>
                          <a:rPr lang="en-US" sz="2800" b="0" i="0" dirty="0" smtClean="0">
                            <a:latin typeface="Cambria Math" panose="02040503050406030204" pitchFamily="18" charset="0"/>
                            <a:ea typeface="Cambria Math" panose="02040503050406030204" pitchFamily="18" charset="0"/>
                          </a:rPr>
                          <m:t>new</m:t>
                        </m:r>
                      </m:sub>
                    </m:sSub>
                    <m:r>
                      <a:rPr lang="en-US" sz="2800" b="0" i="0"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𝑤</m:t>
                    </m:r>
                    <m:r>
                      <a:rPr lang="en-US" sz="2800" b="0" i="0" dirty="0" smtClean="0">
                        <a:latin typeface="Cambria Math" panose="02040503050406030204" pitchFamily="18" charset="0"/>
                        <a:ea typeface="Cambria Math" panose="02040503050406030204" pitchFamily="18" charset="0"/>
                      </a:rPr>
                      <m:t>+</m:t>
                    </m:r>
                    <m:r>
                      <m:rPr>
                        <m:sty m:val="p"/>
                      </m:rPr>
                      <a:rPr lang="en-US" sz="2800" b="0" i="0" dirty="0" smtClean="0">
                        <a:latin typeface="Cambria Math" panose="02040503050406030204" pitchFamily="18" charset="0"/>
                        <a:ea typeface="Cambria Math" panose="02040503050406030204" pitchFamily="18" charset="0"/>
                      </a:rPr>
                      <m:t>y</m:t>
                    </m:r>
                    <m:r>
                      <a:rPr lang="en-US" sz="2800" b="0" i="1" dirty="0" smtClean="0">
                        <a:latin typeface="Cambria Math" panose="02040503050406030204" pitchFamily="18" charset="0"/>
                        <a:ea typeface="Cambria Math" panose="02040503050406030204" pitchFamily="18" charset="0"/>
                      </a:rPr>
                      <m:t>∙</m:t>
                    </m:r>
                    <m:r>
                      <a:rPr lang="en-US" sz="2800" i="1" dirty="0">
                        <a:latin typeface="Cambria Math" panose="02040503050406030204" pitchFamily="18" charset="0"/>
                        <a:ea typeface="Cambria Math" panose="02040503050406030204" pitchFamily="18" charset="0"/>
                      </a:rPr>
                      <m:t>𝑥</m:t>
                    </m:r>
                  </m:oMath>
                </a14:m>
                <a:endParaRPr lang="en-US" sz="2800" dirty="0"/>
              </a:p>
            </p:txBody>
          </p:sp>
        </mc:Choice>
        <mc:Fallback xmlns="">
          <p:sp>
            <p:nvSpPr>
              <p:cNvPr id="6" name="TextBox 5">
                <a:extLst>
                  <a:ext uri="{FF2B5EF4-FFF2-40B4-BE49-F238E27FC236}">
                    <a16:creationId xmlns:a16="http://schemas.microsoft.com/office/drawing/2014/main" id="{876BEB0D-8DF6-C36D-AF0A-787129846DF1}"/>
                  </a:ext>
                </a:extLst>
              </p:cNvPr>
              <p:cNvSpPr txBox="1">
                <a:spLocks noRot="1" noChangeAspect="1" noMove="1" noResize="1" noEditPoints="1" noAdjustHandles="1" noChangeArrowheads="1" noChangeShapeType="1" noTextEdit="1"/>
              </p:cNvSpPr>
              <p:nvPr/>
            </p:nvSpPr>
            <p:spPr>
              <a:xfrm>
                <a:off x="4218478" y="5860493"/>
                <a:ext cx="4449423" cy="523220"/>
              </a:xfrm>
              <a:prstGeom prst="rect">
                <a:avLst/>
              </a:prstGeom>
              <a:blipFill>
                <a:blip r:embed="rId3"/>
                <a:stretch>
                  <a:fillRect l="-2849" t="-14286" b="-30952"/>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9BCCB0-3E2D-E8B6-9864-BD56EF8D8B50}"/>
                  </a:ext>
                </a:extLst>
              </p:cNvPr>
              <p:cNvSpPr txBox="1"/>
              <p:nvPr/>
            </p:nvSpPr>
            <p:spPr>
              <a:xfrm>
                <a:off x="4218478" y="5278510"/>
                <a:ext cx="4717189" cy="523220"/>
              </a:xfrm>
              <a:prstGeom prst="rect">
                <a:avLst/>
              </a:prstGeom>
              <a:noFill/>
            </p:spPr>
            <p:txBody>
              <a:bodyPr wrap="none" rtlCol="0">
                <a:spAutoFit/>
              </a:bodyPr>
              <a:lstStyle/>
              <a:p>
                <a:r>
                  <a:rPr lang="en-US" sz="2800" dirty="0"/>
                  <a:t>when wrong, i.e., </a:t>
                </a:r>
                <a14:m>
                  <m:oMath xmlns:m="http://schemas.openxmlformats.org/officeDocument/2006/math">
                    <m:r>
                      <a:rPr lang="en-US" sz="2800" i="1" dirty="0">
                        <a:latin typeface="Cambria Math" panose="02040503050406030204" pitchFamily="18" charset="0"/>
                        <a:ea typeface="Cambria Math" panose="02040503050406030204" pitchFamily="18" charset="0"/>
                      </a:rPr>
                      <m:t>𝜎</m:t>
                    </m:r>
                    <m:d>
                      <m:dPr>
                        <m:ctrlPr>
                          <a:rPr lang="en-US" sz="2800" i="1" dirty="0">
                            <a:latin typeface="Cambria Math" panose="02040503050406030204" pitchFamily="18" charset="0"/>
                            <a:ea typeface="Cambria Math" panose="02040503050406030204" pitchFamily="18" charset="0"/>
                          </a:rPr>
                        </m:ctrlPr>
                      </m:dPr>
                      <m:e>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e>
                    </m:d>
                    <m:r>
                      <a:rPr lang="en-US" sz="2800" dirty="0">
                        <a:latin typeface="Cambria Math" panose="02040503050406030204" pitchFamily="18" charset="0"/>
                      </a:rPr>
                      <m:t>≠</m:t>
                    </m:r>
                    <m:r>
                      <m:rPr>
                        <m:sty m:val="p"/>
                      </m:rPr>
                      <a:rPr lang="en-US" sz="2800" b="0" i="0" dirty="0" smtClean="0">
                        <a:latin typeface="Cambria Math" panose="02040503050406030204" pitchFamily="18" charset="0"/>
                      </a:rPr>
                      <m:t>y</m:t>
                    </m:r>
                  </m:oMath>
                </a14:m>
                <a:r>
                  <a:rPr lang="en-US" sz="2800" dirty="0"/>
                  <a:t>,</a:t>
                </a:r>
              </a:p>
            </p:txBody>
          </p:sp>
        </mc:Choice>
        <mc:Fallback xmlns="">
          <p:sp>
            <p:nvSpPr>
              <p:cNvPr id="7" name="TextBox 6">
                <a:extLst>
                  <a:ext uri="{FF2B5EF4-FFF2-40B4-BE49-F238E27FC236}">
                    <a16:creationId xmlns:a16="http://schemas.microsoft.com/office/drawing/2014/main" id="{3D9BCCB0-3E2D-E8B6-9864-BD56EF8D8B50}"/>
                  </a:ext>
                </a:extLst>
              </p:cNvPr>
              <p:cNvSpPr txBox="1">
                <a:spLocks noRot="1" noChangeAspect="1" noMove="1" noResize="1" noEditPoints="1" noAdjustHandles="1" noChangeArrowheads="1" noChangeShapeType="1" noTextEdit="1"/>
              </p:cNvSpPr>
              <p:nvPr/>
            </p:nvSpPr>
            <p:spPr>
              <a:xfrm>
                <a:off x="4218478" y="5278510"/>
                <a:ext cx="4717189" cy="523220"/>
              </a:xfrm>
              <a:prstGeom prst="rect">
                <a:avLst/>
              </a:prstGeom>
              <a:blipFill>
                <a:blip r:embed="rId4"/>
                <a:stretch>
                  <a:fillRect l="-2688" t="-11905" r="-1613" b="-3095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FD8B05B-E54A-8836-C6FB-004FA6043047}"/>
              </a:ext>
            </a:extLst>
          </p:cNvPr>
          <p:cNvSpPr txBox="1"/>
          <p:nvPr/>
        </p:nvSpPr>
        <p:spPr>
          <a:xfrm>
            <a:off x="4218478" y="4730898"/>
            <a:ext cx="3518784" cy="523220"/>
          </a:xfrm>
          <a:prstGeom prst="rect">
            <a:avLst/>
          </a:prstGeom>
          <a:noFill/>
        </p:spPr>
        <p:txBody>
          <a:bodyPr wrap="none" rtlCol="0">
            <a:spAutoFit/>
          </a:bodyPr>
          <a:lstStyle/>
          <a:p>
            <a:r>
              <a:rPr lang="en-US" sz="2800" dirty="0"/>
              <a:t>when right, do nothing</a:t>
            </a:r>
          </a:p>
        </p:txBody>
      </p:sp>
    </p:spTree>
    <p:extLst>
      <p:ext uri="{BB962C8B-B14F-4D97-AF65-F5344CB8AC3E}">
        <p14:creationId xmlns:p14="http://schemas.microsoft.com/office/powerpoint/2010/main" val="397355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9CD9-E602-9AF0-BB39-50CC62CC81D1}"/>
              </a:ext>
            </a:extLst>
          </p:cNvPr>
          <p:cNvSpPr>
            <a:spLocks noGrp="1"/>
          </p:cNvSpPr>
          <p:nvPr>
            <p:ph type="title"/>
          </p:nvPr>
        </p:nvSpPr>
        <p:spPr/>
        <p:txBody>
          <a:bodyPr>
            <a:normAutofit/>
          </a:bodyPr>
          <a:lstStyle/>
          <a:p>
            <a:r>
              <a:rPr lang="en-US" dirty="0"/>
              <a:t>Revolution awaits: another reason </a:t>
            </a:r>
            <a:r>
              <a:rPr lang="en-US" dirty="0" err="1"/>
              <a:t>perceptrons</a:t>
            </a:r>
            <a:r>
              <a:rPr lang="en-US" dirty="0"/>
              <a:t> work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0C5E9C-61DA-DF1D-7D88-D111DD189707}"/>
                  </a:ext>
                </a:extLst>
              </p:cNvPr>
              <p:cNvSpPr>
                <a:spLocks noGrp="1"/>
              </p:cNvSpPr>
              <p:nvPr>
                <p:ph idx="1"/>
              </p:nvPr>
            </p:nvSpPr>
            <p:spPr>
              <a:xfrm>
                <a:off x="838200" y="5312287"/>
                <a:ext cx="10515600" cy="1165086"/>
              </a:xfrm>
            </p:spPr>
            <p:txBody>
              <a:bodyPr>
                <a:normAutofit/>
              </a:bodyPr>
              <a:lstStyle/>
              <a:p>
                <a:pPr marL="0" indent="0">
                  <a:buNone/>
                </a:pPr>
                <a:r>
                  <a:rPr lang="en-US" dirty="0"/>
                  <a:t>Perceptron learning adjusts </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𝑤</m:t>
                    </m:r>
                  </m:oMath>
                </a14:m>
                <a:r>
                  <a:rPr lang="en-US" dirty="0"/>
                  <a:t> in the direction of the </a:t>
                </a:r>
                <a:r>
                  <a:rPr lang="en-US" u="sng" dirty="0"/>
                  <a:t>gradient</a:t>
                </a:r>
                <a:r>
                  <a:rPr lang="en-US" dirty="0"/>
                  <a:t> of the error when the error is seen as a function of the weights.</a:t>
                </a:r>
              </a:p>
            </p:txBody>
          </p:sp>
        </mc:Choice>
        <mc:Fallback xmlns="">
          <p:sp>
            <p:nvSpPr>
              <p:cNvPr id="3" name="Content Placeholder 2">
                <a:extLst>
                  <a:ext uri="{FF2B5EF4-FFF2-40B4-BE49-F238E27FC236}">
                    <a16:creationId xmlns:a16="http://schemas.microsoft.com/office/drawing/2014/main" id="{1A0C5E9C-61DA-DF1D-7D88-D111DD189707}"/>
                  </a:ext>
                </a:extLst>
              </p:cNvPr>
              <p:cNvSpPr>
                <a:spLocks noGrp="1" noRot="1" noChangeAspect="1" noMove="1" noResize="1" noEditPoints="1" noAdjustHandles="1" noChangeArrowheads="1" noChangeShapeType="1" noTextEdit="1"/>
              </p:cNvSpPr>
              <p:nvPr>
                <p:ph idx="1"/>
              </p:nvPr>
            </p:nvSpPr>
            <p:spPr>
              <a:xfrm>
                <a:off x="838200" y="5312287"/>
                <a:ext cx="10515600" cy="1165086"/>
              </a:xfrm>
              <a:blipFill>
                <a:blip r:embed="rId2"/>
                <a:stretch>
                  <a:fillRect l="-1206" t="-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C27A562-FF78-1DD7-0754-10104E4EAEBD}"/>
                  </a:ext>
                </a:extLst>
              </p:cNvPr>
              <p:cNvSpPr txBox="1"/>
              <p:nvPr/>
            </p:nvSpPr>
            <p:spPr>
              <a:xfrm>
                <a:off x="654813" y="1183342"/>
                <a:ext cx="7472687" cy="4017638"/>
              </a:xfrm>
              <a:prstGeom prst="rect">
                <a:avLst/>
              </a:prstGeom>
              <a:noFill/>
            </p:spPr>
            <p:txBody>
              <a:bodyPr wrap="none" rtlCol="0">
                <a:spAutoFit/>
              </a:bodyPr>
              <a:lstStyle/>
              <a:p>
                <a:r>
                  <a:rPr lang="en-US" sz="2800" b="0" dirty="0">
                    <a:solidFill>
                      <a:schemeClr val="tx1"/>
                    </a:solidFill>
                    <a:ea typeface="Cambria Math" panose="02040503050406030204" pitchFamily="18" charset="0"/>
                  </a:rPr>
                  <a:t>Goal: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𝑦</m:t>
                    </m:r>
                    <m:r>
                      <a:rPr lang="en-US" sz="2800" b="0" i="1" dirty="0" smtClean="0">
                        <a:solidFill>
                          <a:schemeClr val="tx1"/>
                        </a:solidFill>
                        <a:latin typeface="Cambria Math" panose="02040503050406030204" pitchFamily="18" charset="0"/>
                        <a:ea typeface="Cambria Math" panose="02040503050406030204" pitchFamily="18" charset="0"/>
                      </a:rPr>
                      <m:t>↔</m:t>
                    </m:r>
                    <m:r>
                      <a:rPr lang="en-US" sz="2800" b="0" i="1" dirty="0" smtClean="0">
                        <a:solidFill>
                          <a:schemeClr val="tx1"/>
                        </a:solidFill>
                        <a:latin typeface="Cambria Math" panose="02040503050406030204" pitchFamily="18" charset="0"/>
                        <a:ea typeface="Cambria Math" panose="02040503050406030204" pitchFamily="18" charset="0"/>
                      </a:rPr>
                      <m:t>𝑓</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r>
                          <a:rPr lang="en-US" sz="2800" b="0" i="1" dirty="0" smtClean="0">
                            <a:solidFill>
                              <a:schemeClr val="tx1"/>
                            </a:solidFill>
                            <a:latin typeface="Cambria Math" panose="02040503050406030204" pitchFamily="18" charset="0"/>
                            <a:ea typeface="Cambria Math" panose="02040503050406030204" pitchFamily="18" charset="0"/>
                          </a:rPr>
                          <m:t>𝑥</m:t>
                        </m:r>
                      </m:e>
                    </m:d>
                    <m:r>
                      <a:rPr lang="en-US" sz="2800" b="0" i="1" dirty="0" smtClean="0">
                        <a:solidFill>
                          <a:schemeClr val="tx1"/>
                        </a:solidFill>
                        <a:latin typeface="Cambria Math" panose="02040503050406030204" pitchFamily="18" charset="0"/>
                        <a:ea typeface="Cambria Math" panose="02040503050406030204" pitchFamily="18" charset="0"/>
                      </a:rPr>
                      <m:t>=</m:t>
                    </m:r>
                    <m:d>
                      <m:dPr>
                        <m:ctrlPr>
                          <a:rPr lang="en-US" sz="2800" b="0" i="1" dirty="0" smtClean="0">
                            <a:solidFill>
                              <a:schemeClr val="tx1"/>
                            </a:solidFill>
                            <a:latin typeface="Cambria Math" panose="02040503050406030204" pitchFamily="18" charset="0"/>
                            <a:ea typeface="Cambria Math" panose="02040503050406030204" pitchFamily="18" charset="0"/>
                          </a:rPr>
                        </m:ctrlPr>
                      </m:dPr>
                      <m:e>
                        <m:sSup>
                          <m:sSupPr>
                            <m:ctrlPr>
                              <a:rPr lang="en-US" sz="2800" b="0" i="1" dirty="0" smtClean="0">
                                <a:solidFill>
                                  <a:schemeClr val="tx1"/>
                                </a:solidFill>
                                <a:latin typeface="Cambria Math" panose="02040503050406030204" pitchFamily="18" charset="0"/>
                                <a:ea typeface="Cambria Math" panose="02040503050406030204" pitchFamily="18" charset="0"/>
                              </a:rPr>
                            </m:ctrlPr>
                          </m:sSupPr>
                          <m:e>
                            <m:r>
                              <a:rPr lang="en-US" sz="2800" b="0" i="1" dirty="0" smtClean="0">
                                <a:solidFill>
                                  <a:schemeClr val="tx1"/>
                                </a:solidFill>
                                <a:latin typeface="Cambria Math" panose="02040503050406030204" pitchFamily="18" charset="0"/>
                                <a:ea typeface="Cambria Math" panose="02040503050406030204" pitchFamily="18" charset="0"/>
                              </a:rPr>
                              <m:t>𝑤</m:t>
                            </m:r>
                          </m:e>
                          <m:sup>
                            <m:r>
                              <a:rPr lang="en-US" sz="2800" b="0" i="1" dirty="0" smtClean="0">
                                <a:solidFill>
                                  <a:schemeClr val="tx1"/>
                                </a:solidFill>
                                <a:latin typeface="Cambria Math" panose="02040503050406030204" pitchFamily="18" charset="0"/>
                                <a:ea typeface="Cambria Math" panose="02040503050406030204" pitchFamily="18" charset="0"/>
                              </a:rPr>
                              <m:t>𝑇</m:t>
                            </m:r>
                          </m:sup>
                        </m:sSup>
                        <m:r>
                          <a:rPr lang="en-US" sz="2800" b="0" i="1" dirty="0" smtClean="0">
                            <a:solidFill>
                              <a:schemeClr val="tx1"/>
                            </a:solidFill>
                            <a:latin typeface="Cambria Math" panose="02040503050406030204" pitchFamily="18" charset="0"/>
                            <a:ea typeface="Cambria Math" panose="02040503050406030204" pitchFamily="18" charset="0"/>
                          </a:rPr>
                          <m:t>𝑥</m:t>
                        </m:r>
                      </m:e>
                    </m:d>
                  </m:oMath>
                </a14:m>
                <a:endParaRPr lang="en-US" sz="2800" dirty="0"/>
              </a:p>
              <a:p>
                <a:endParaRPr lang="en-US" sz="2800" dirty="0"/>
              </a:p>
              <a:p>
                <a:r>
                  <a:rPr lang="en-US" sz="2800" dirty="0"/>
                  <a:t>Define error as:</a:t>
                </a:r>
                <a14:m>
                  <m:oMath xmlns:m="http://schemas.openxmlformats.org/officeDocument/2006/math">
                    <m:r>
                      <a:rPr lang="en-US" sz="2800" b="0" i="0" dirty="0" smtClean="0">
                        <a:latin typeface="Cambria Math" panose="02040503050406030204" pitchFamily="18" charset="0"/>
                        <a:ea typeface="Cambria Math" panose="02040503050406030204" pitchFamily="18" charset="0"/>
                      </a:rPr>
                      <m:t> </m:t>
                    </m:r>
                    <m:r>
                      <a:rPr lang="en-US" sz="2800" i="1" dirty="0">
                        <a:latin typeface="Cambria Math" panose="02040503050406030204" pitchFamily="18" charset="0"/>
                        <a:ea typeface="Cambria Math" panose="02040503050406030204" pitchFamily="18" charset="0"/>
                      </a:rPr>
                      <m:t>ℒ</m:t>
                    </m:r>
                    <m:r>
                      <a:rPr lang="en-US" sz="2800" b="0" i="1" dirty="0" smtClean="0">
                        <a:latin typeface="Cambria Math" panose="02040503050406030204" pitchFamily="18" charset="0"/>
                        <a:ea typeface="Cambria Math" panose="02040503050406030204" pitchFamily="18" charset="0"/>
                      </a:rPr>
                      <m:t>=</m:t>
                    </m:r>
                    <m:d>
                      <m:dPr>
                        <m:begChr m:val="|"/>
                        <m:endChr m:val="|"/>
                        <m:ctrlPr>
                          <a:rPr lang="en-US" sz="2800" i="1" dirty="0" smtClean="0">
                            <a:latin typeface="Cambria Math" panose="02040503050406030204" pitchFamily="18" charset="0"/>
                            <a:ea typeface="Cambria Math" panose="02040503050406030204" pitchFamily="18" charset="0"/>
                          </a:rPr>
                        </m:ctrlPr>
                      </m:dPr>
                      <m:e>
                        <m:r>
                          <a:rPr lang="en-US" sz="2800" i="1" dirty="0">
                            <a:latin typeface="Cambria Math" panose="02040503050406030204" pitchFamily="18" charset="0"/>
                            <a:ea typeface="Cambria Math" panose="02040503050406030204" pitchFamily="18" charset="0"/>
                          </a:rPr>
                          <m:t>𝑦</m:t>
                        </m:r>
                        <m:r>
                          <a:rPr lang="en-US" sz="2800" i="1" dirty="0">
                            <a:latin typeface="Cambria Math" panose="02040503050406030204" pitchFamily="18" charset="0"/>
                            <a:ea typeface="Cambria Math" panose="02040503050406030204" pitchFamily="18" charset="0"/>
                          </a:rPr>
                          <m:t> −</m:t>
                        </m:r>
                        <m:r>
                          <a:rPr lang="en-US" sz="2800" b="0" i="1" dirty="0" smtClean="0">
                            <a:latin typeface="Cambria Math" panose="02040503050406030204" pitchFamily="18" charset="0"/>
                            <a:ea typeface="Cambria Math" panose="02040503050406030204" pitchFamily="18" charset="0"/>
                          </a:rPr>
                          <m:t>𝑓</m:t>
                        </m:r>
                        <m:r>
                          <a:rPr lang="en-US" sz="2800" b="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e>
                    </m:d>
                  </m:oMath>
                </a14:m>
                <a:endParaRPr lang="en-US" sz="2800" dirty="0"/>
              </a:p>
              <a:p>
                <a:endParaRPr lang="en-US" sz="2800" dirty="0"/>
              </a:p>
              <a:p>
                <a:r>
                  <a:rPr lang="en-US" sz="2800" dirty="0"/>
                  <a:t>Calculus tells us how to change </a:t>
                </a:r>
                <a14:m>
                  <m:oMath xmlns:m="http://schemas.openxmlformats.org/officeDocument/2006/math">
                    <m:r>
                      <a:rPr lang="en-US" sz="2800" b="0" i="1" dirty="0" smtClean="0">
                        <a:solidFill>
                          <a:schemeClr val="tx1"/>
                        </a:solidFill>
                        <a:latin typeface="Cambria Math" panose="02040503050406030204" pitchFamily="18" charset="0"/>
                        <a:ea typeface="Cambria Math" panose="02040503050406030204" pitchFamily="18" charset="0"/>
                      </a:rPr>
                      <m:t>𝑤</m:t>
                    </m:r>
                  </m:oMath>
                </a14:m>
                <a:r>
                  <a:rPr lang="en-US" sz="2800" dirty="0"/>
                  <a:t> to reduce error!</a:t>
                </a:r>
              </a:p>
              <a:p>
                <a:endParaRPr lang="en-US" sz="2800" dirty="0"/>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i="1" smtClean="0">
                              <a:latin typeface="Cambria Math" panose="02040503050406030204" pitchFamily="18" charset="0"/>
                            </a:rPr>
                            <m:t>𝑑</m:t>
                          </m:r>
                          <m:r>
                            <a:rPr lang="en-US" sz="2800" i="1" dirty="0">
                              <a:latin typeface="Cambria Math" panose="02040503050406030204" pitchFamily="18" charset="0"/>
                              <a:ea typeface="Cambria Math" panose="02040503050406030204" pitchFamily="18" charset="0"/>
                            </a:rPr>
                            <m:t>ℒ</m:t>
                          </m:r>
                        </m:num>
                        <m:den>
                          <m:r>
                            <a:rPr lang="en-US" sz="2800" i="1" smtClean="0">
                              <a:latin typeface="Cambria Math" panose="02040503050406030204" pitchFamily="18" charset="0"/>
                            </a:rPr>
                            <m:t>𝑑</m:t>
                          </m:r>
                          <m:r>
                            <a:rPr lang="en-US" sz="2800" b="0" i="1" smtClean="0">
                              <a:latin typeface="Cambria Math" panose="02040503050406030204" pitchFamily="18" charset="0"/>
                            </a:rPr>
                            <m:t>𝑤</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d>
                            <m:dPr>
                              <m:begChr m:val="|"/>
                              <m:endChr m:val="|"/>
                              <m:ctrlPr>
                                <a:rPr lang="en-US" sz="2800" i="1" dirty="0">
                                  <a:latin typeface="Cambria Math" panose="02040503050406030204" pitchFamily="18" charset="0"/>
                                  <a:ea typeface="Cambria Math" panose="02040503050406030204" pitchFamily="18" charset="0"/>
                                </a:rPr>
                              </m:ctrlPr>
                            </m:dPr>
                            <m:e>
                              <m:r>
                                <a:rPr lang="en-US" sz="2800" i="1" dirty="0">
                                  <a:latin typeface="Cambria Math" panose="02040503050406030204" pitchFamily="18" charset="0"/>
                                  <a:ea typeface="Cambria Math" panose="02040503050406030204" pitchFamily="18" charset="0"/>
                                </a:rPr>
                                <m:t>𝑦</m:t>
                              </m:r>
                              <m:r>
                                <a:rPr lang="en-US" sz="2800" i="1" dirty="0">
                                  <a:latin typeface="Cambria Math" panose="02040503050406030204" pitchFamily="18" charset="0"/>
                                  <a:ea typeface="Cambria Math" panose="02040503050406030204" pitchFamily="18" charset="0"/>
                                </a:rPr>
                                <m:t> −</m:t>
                              </m:r>
                              <m:sSup>
                                <m:sSupPr>
                                  <m:ctrlPr>
                                    <a:rPr lang="en-US" sz="2800" i="1" dirty="0">
                                      <a:latin typeface="Cambria Math" panose="02040503050406030204" pitchFamily="18" charset="0"/>
                                      <a:ea typeface="Cambria Math" panose="02040503050406030204" pitchFamily="18" charset="0"/>
                                    </a:rPr>
                                  </m:ctrlPr>
                                </m:sSupPr>
                                <m:e>
                                  <m:r>
                                    <a:rPr lang="en-US" sz="2800" i="1" dirty="0">
                                      <a:latin typeface="Cambria Math" panose="02040503050406030204" pitchFamily="18" charset="0"/>
                                      <a:ea typeface="Cambria Math" panose="02040503050406030204" pitchFamily="18" charset="0"/>
                                    </a:rPr>
                                    <m:t>𝑤</m:t>
                                  </m:r>
                                </m:e>
                                <m:sup>
                                  <m:r>
                                    <a:rPr lang="en-US" sz="2800" i="1" dirty="0">
                                      <a:latin typeface="Cambria Math" panose="02040503050406030204" pitchFamily="18" charset="0"/>
                                      <a:ea typeface="Cambria Math" panose="02040503050406030204" pitchFamily="18" charset="0"/>
                                    </a:rPr>
                                    <m:t>𝑇</m:t>
                                  </m:r>
                                </m:sup>
                              </m:sSup>
                              <m:r>
                                <a:rPr lang="en-US" sz="2800" i="1" dirty="0">
                                  <a:latin typeface="Cambria Math" panose="02040503050406030204" pitchFamily="18" charset="0"/>
                                  <a:ea typeface="Cambria Math" panose="02040503050406030204" pitchFamily="18" charset="0"/>
                                </a:rPr>
                                <m:t>𝑥</m:t>
                              </m:r>
                            </m:e>
                          </m:d>
                        </m:num>
                        <m:den>
                          <m:r>
                            <a:rPr lang="en-US" sz="2800" i="1">
                              <a:latin typeface="Cambria Math" panose="02040503050406030204" pitchFamily="18" charset="0"/>
                            </a:rPr>
                            <m:t>𝑑𝑤</m:t>
                          </m:r>
                        </m:den>
                      </m:f>
                      <m:r>
                        <a:rPr lang="en-US" sz="2800" i="1">
                          <a:latin typeface="Cambria Math" panose="02040503050406030204" pitchFamily="18" charset="0"/>
                        </a:rPr>
                        <m:t>=</m:t>
                      </m:r>
                      <m:m>
                        <m:mPr>
                          <m:mcs>
                            <m:mc>
                              <m:mcPr>
                                <m:count m:val="1"/>
                                <m:mcJc m:val="center"/>
                              </m:mcPr>
                            </m:mc>
                          </m:mcs>
                          <m:ctrlPr>
                            <a:rPr lang="en-US" sz="2800" b="0" i="1" smtClean="0">
                              <a:latin typeface="Cambria Math" panose="02040503050406030204" pitchFamily="18" charset="0"/>
                            </a:rPr>
                          </m:ctrlPr>
                        </m:mPr>
                        <m:mr>
                          <m:e>
                            <m:r>
                              <a:rPr lang="en-US" sz="2800" i="1">
                                <a:latin typeface="Cambria Math" panose="02040503050406030204" pitchFamily="18" charset="0"/>
                              </a:rPr>
                              <m:t>𝑥</m:t>
                            </m:r>
                            <m:r>
                              <a:rPr lang="en-US" sz="2800" b="0" i="1" smtClean="0">
                                <a:latin typeface="Cambria Math" panose="02040503050406030204" pitchFamily="18" charset="0"/>
                              </a:rPr>
                              <m:t> </m:t>
                            </m:r>
                            <m:r>
                              <m:rPr>
                                <m:nor/>
                              </m:rPr>
                              <a:rPr lang="en-US" sz="2800" b="0" i="0" smtClean="0">
                                <a:latin typeface="Cambria Math" panose="02040503050406030204" pitchFamily="18" charset="0"/>
                              </a:rPr>
                              <m:t>if</m:t>
                            </m:r>
                            <m:r>
                              <m:rPr>
                                <m:nor/>
                              </m:rPr>
                              <a:rPr lang="en-US" sz="2800" b="0" i="0" smtClean="0">
                                <a:latin typeface="Cambria Math" panose="02040503050406030204" pitchFamily="18" charset="0"/>
                              </a:rPr>
                              <m:t> </m:t>
                            </m:r>
                            <m:r>
                              <m:rPr>
                                <m:nor/>
                              </m:rPr>
                              <a:rPr lang="en-US" sz="2800" b="0" i="0" smtClean="0">
                                <a:latin typeface="Cambria Math" panose="02040503050406030204" pitchFamily="18" charset="0"/>
                              </a:rPr>
                              <m:t>f</m:t>
                            </m:r>
                            <m:r>
                              <m:rPr>
                                <m:nor/>
                              </m:rPr>
                              <a:rPr lang="en-US" sz="2800" b="0" i="0" smtClean="0">
                                <a:latin typeface="Cambria Math" panose="02040503050406030204" pitchFamily="18" charset="0"/>
                              </a:rPr>
                              <m:t>(</m:t>
                            </m:r>
                            <m:r>
                              <m:rPr>
                                <m:nor/>
                              </m:rPr>
                              <a:rPr lang="en-US" sz="2800" b="0" i="0" smtClean="0">
                                <a:latin typeface="Cambria Math" panose="02040503050406030204" pitchFamily="18" charset="0"/>
                              </a:rPr>
                              <m:t>x</m:t>
                            </m:r>
                            <m:r>
                              <m:rPr>
                                <m:nor/>
                              </m:rPr>
                              <a:rPr lang="en-US" sz="2800" b="0" i="0" smtClean="0">
                                <a:latin typeface="Cambria Math" panose="02040503050406030204" pitchFamily="18" charset="0"/>
                              </a:rPr>
                              <m:t>) </m:t>
                            </m:r>
                            <m:r>
                              <m:rPr>
                                <m:nor/>
                              </m:rPr>
                              <a:rPr lang="en-US" sz="2800" b="0" i="0" smtClean="0">
                                <a:latin typeface="Cambria Math" panose="02040503050406030204" pitchFamily="18" charset="0"/>
                              </a:rPr>
                              <m:t>is</m:t>
                            </m:r>
                            <m:r>
                              <m:rPr>
                                <m:nor/>
                              </m:rPr>
                              <a:rPr lang="en-US" sz="2800" b="0" i="0" smtClean="0">
                                <a:latin typeface="Cambria Math" panose="02040503050406030204" pitchFamily="18" charset="0"/>
                              </a:rPr>
                              <m:t> </m:t>
                            </m:r>
                            <m:r>
                              <m:rPr>
                                <m:nor/>
                              </m:rPr>
                              <a:rPr lang="en-US" sz="2800" b="0" i="0" smtClean="0">
                                <a:latin typeface="Cambria Math" panose="02040503050406030204" pitchFamily="18" charset="0"/>
                              </a:rPr>
                              <m:t>too</m:t>
                            </m:r>
                            <m:r>
                              <m:rPr>
                                <m:nor/>
                              </m:rPr>
                              <a:rPr lang="en-US" sz="2800" b="0" i="0" smtClean="0">
                                <a:latin typeface="Cambria Math" panose="02040503050406030204" pitchFamily="18" charset="0"/>
                              </a:rPr>
                              <m:t> </m:t>
                            </m:r>
                            <m:r>
                              <m:rPr>
                                <m:nor/>
                              </m:rPr>
                              <a:rPr lang="en-US" sz="2800" b="0" i="0" smtClean="0">
                                <a:latin typeface="Cambria Math" panose="02040503050406030204" pitchFamily="18" charset="0"/>
                              </a:rPr>
                              <m:t>small</m:t>
                            </m:r>
                            <m:r>
                              <m:rPr>
                                <m:nor/>
                              </m:rPr>
                              <a:rPr lang="en-US" sz="2800" b="0" i="0" smtClean="0">
                                <a:latin typeface="Cambria Math" panose="02040503050406030204" pitchFamily="18" charset="0"/>
                              </a:rPr>
                              <m:t> </m:t>
                            </m:r>
                          </m:e>
                        </m:mr>
                        <m:mr>
                          <m:e>
                            <m:r>
                              <a:rPr lang="en-US" sz="2800" b="0" i="1" smtClean="0">
                                <a:latin typeface="Cambria Math" panose="02040503050406030204" pitchFamily="18" charset="0"/>
                              </a:rPr>
                              <m:t>−</m:t>
                            </m:r>
                            <m:r>
                              <a:rPr lang="en-US" sz="2800" i="1">
                                <a:latin typeface="Cambria Math" panose="02040503050406030204" pitchFamily="18" charset="0"/>
                              </a:rPr>
                              <m:t>𝑥</m:t>
                            </m:r>
                            <m:r>
                              <m:rPr>
                                <m:nor/>
                              </m:rPr>
                              <a:rPr lang="en-US" sz="2800" b="0" i="0" smtClean="0">
                                <a:latin typeface="Cambria Math" panose="02040503050406030204" pitchFamily="18" charset="0"/>
                              </a:rPr>
                              <m:t> </m:t>
                            </m:r>
                            <m:r>
                              <m:rPr>
                                <m:nor/>
                              </m:rPr>
                              <a:rPr lang="en-US" sz="2800">
                                <a:latin typeface="Cambria Math" panose="02040503050406030204" pitchFamily="18" charset="0"/>
                              </a:rPr>
                              <m:t>if</m:t>
                            </m:r>
                            <m:r>
                              <m:rPr>
                                <m:nor/>
                              </m:rPr>
                              <a:rPr lang="en-US" sz="2800">
                                <a:latin typeface="Cambria Math" panose="02040503050406030204" pitchFamily="18" charset="0"/>
                              </a:rPr>
                              <m:t> </m:t>
                            </m:r>
                            <m:r>
                              <m:rPr>
                                <m:nor/>
                              </m:rPr>
                              <a:rPr lang="en-US" sz="2800">
                                <a:latin typeface="Cambria Math" panose="02040503050406030204" pitchFamily="18" charset="0"/>
                              </a:rPr>
                              <m:t>f</m:t>
                            </m:r>
                            <m:r>
                              <m:rPr>
                                <m:nor/>
                              </m:rPr>
                              <a:rPr lang="en-US" sz="2800">
                                <a:latin typeface="Cambria Math" panose="02040503050406030204" pitchFamily="18" charset="0"/>
                              </a:rPr>
                              <m:t>(</m:t>
                            </m:r>
                            <m:r>
                              <m:rPr>
                                <m:nor/>
                              </m:rPr>
                              <a:rPr lang="en-US" sz="2800">
                                <a:latin typeface="Cambria Math" panose="02040503050406030204" pitchFamily="18" charset="0"/>
                              </a:rPr>
                              <m:t>x</m:t>
                            </m:r>
                            <m:r>
                              <m:rPr>
                                <m:nor/>
                              </m:rPr>
                              <a:rPr lang="en-US" sz="2800">
                                <a:latin typeface="Cambria Math" panose="02040503050406030204" pitchFamily="18" charset="0"/>
                              </a:rPr>
                              <m:t>) </m:t>
                            </m:r>
                            <m:r>
                              <m:rPr>
                                <m:nor/>
                              </m:rPr>
                              <a:rPr lang="en-US" sz="2800">
                                <a:latin typeface="Cambria Math" panose="02040503050406030204" pitchFamily="18" charset="0"/>
                              </a:rPr>
                              <m:t>is</m:t>
                            </m:r>
                            <m:r>
                              <m:rPr>
                                <m:nor/>
                              </m:rPr>
                              <a:rPr lang="en-US" sz="2800">
                                <a:latin typeface="Cambria Math" panose="02040503050406030204" pitchFamily="18" charset="0"/>
                              </a:rPr>
                              <m:t> </m:t>
                            </m:r>
                            <m:r>
                              <m:rPr>
                                <m:nor/>
                              </m:rPr>
                              <a:rPr lang="en-US" sz="2800">
                                <a:latin typeface="Cambria Math" panose="02040503050406030204" pitchFamily="18" charset="0"/>
                              </a:rPr>
                              <m:t>too</m:t>
                            </m:r>
                            <m:r>
                              <m:rPr>
                                <m:nor/>
                              </m:rPr>
                              <a:rPr lang="en-US" sz="2800">
                                <a:latin typeface="Cambria Math" panose="02040503050406030204" pitchFamily="18" charset="0"/>
                              </a:rPr>
                              <m:t> </m:t>
                            </m:r>
                            <m:r>
                              <m:rPr>
                                <m:nor/>
                              </m:rPr>
                              <a:rPr lang="en-US" sz="2800" b="0" i="0" smtClean="0">
                                <a:latin typeface="Cambria Math" panose="02040503050406030204" pitchFamily="18" charset="0"/>
                              </a:rPr>
                              <m:t>big</m:t>
                            </m:r>
                          </m:e>
                        </m:mr>
                      </m:m>
                    </m:oMath>
                  </m:oMathPara>
                </a14:m>
                <a:endParaRPr lang="en-US" sz="2800" dirty="0"/>
              </a:p>
              <a:p>
                <a:endParaRPr lang="en-US" sz="2800" dirty="0"/>
              </a:p>
            </p:txBody>
          </p:sp>
        </mc:Choice>
        <mc:Fallback xmlns="">
          <p:sp>
            <p:nvSpPr>
              <p:cNvPr id="4" name="TextBox 3">
                <a:extLst>
                  <a:ext uri="{FF2B5EF4-FFF2-40B4-BE49-F238E27FC236}">
                    <a16:creationId xmlns:a16="http://schemas.microsoft.com/office/drawing/2014/main" id="{7C27A562-FF78-1DD7-0754-10104E4EAEBD}"/>
                  </a:ext>
                </a:extLst>
              </p:cNvPr>
              <p:cNvSpPr txBox="1">
                <a:spLocks noRot="1" noChangeAspect="1" noMove="1" noResize="1" noEditPoints="1" noAdjustHandles="1" noChangeArrowheads="1" noChangeShapeType="1" noTextEdit="1"/>
              </p:cNvSpPr>
              <p:nvPr/>
            </p:nvSpPr>
            <p:spPr>
              <a:xfrm>
                <a:off x="654813" y="1183342"/>
                <a:ext cx="7472687" cy="4017638"/>
              </a:xfrm>
              <a:prstGeom prst="rect">
                <a:avLst/>
              </a:prstGeom>
              <a:blipFill>
                <a:blip r:embed="rId3"/>
                <a:stretch>
                  <a:fillRect l="-1698" t="-1893" r="-849"/>
                </a:stretch>
              </a:blipFill>
            </p:spPr>
            <p:txBody>
              <a:bodyPr/>
              <a:lstStyle/>
              <a:p>
                <a:r>
                  <a:rPr lang="en-US">
                    <a:noFill/>
                  </a:rPr>
                  <a:t> </a:t>
                </a:r>
              </a:p>
            </p:txBody>
          </p:sp>
        </mc:Fallback>
      </mc:AlternateContent>
    </p:spTree>
    <p:extLst>
      <p:ext uri="{BB962C8B-B14F-4D97-AF65-F5344CB8AC3E}">
        <p14:creationId xmlns:p14="http://schemas.microsoft.com/office/powerpoint/2010/main" val="3126903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28FDB8-BDF3-7D2F-4132-5EA84DD55381}"/>
              </a:ext>
            </a:extLst>
          </p:cNvPr>
          <p:cNvSpPr>
            <a:spLocks noGrp="1"/>
          </p:cNvSpPr>
          <p:nvPr>
            <p:ph type="title"/>
          </p:nvPr>
        </p:nvSpPr>
        <p:spPr>
          <a:xfrm>
            <a:off x="274603" y="126694"/>
            <a:ext cx="7217060" cy="2922031"/>
          </a:xfrm>
        </p:spPr>
        <p:txBody>
          <a:bodyPr>
            <a:noAutofit/>
          </a:bodyPr>
          <a:lstStyle/>
          <a:p>
            <a:r>
              <a:rPr lang="en-US" sz="5400" dirty="0"/>
              <a:t>1969:</a:t>
            </a:r>
            <a:br>
              <a:rPr lang="en-US" sz="5400" dirty="0"/>
            </a:br>
            <a:r>
              <a:rPr lang="en-US" sz="5400" dirty="0"/>
              <a:t>Minsky and </a:t>
            </a:r>
            <a:r>
              <a:rPr lang="en-US" sz="5400" dirty="0" err="1"/>
              <a:t>Papert</a:t>
            </a:r>
            <a:br>
              <a:rPr lang="en-US" sz="5400" dirty="0"/>
            </a:br>
            <a:r>
              <a:rPr lang="en-US" sz="5400" dirty="0"/>
              <a:t>prove limitations</a:t>
            </a:r>
          </a:p>
        </p:txBody>
      </p:sp>
      <p:sp>
        <p:nvSpPr>
          <p:cNvPr id="9" name="TextBox 8">
            <a:extLst>
              <a:ext uri="{FF2B5EF4-FFF2-40B4-BE49-F238E27FC236}">
                <a16:creationId xmlns:a16="http://schemas.microsoft.com/office/drawing/2014/main" id="{08B5BC39-89FF-A31F-52EC-CD395AA78CC4}"/>
              </a:ext>
            </a:extLst>
          </p:cNvPr>
          <p:cNvSpPr txBox="1"/>
          <p:nvPr/>
        </p:nvSpPr>
        <p:spPr>
          <a:xfrm>
            <a:off x="8578200" y="6420640"/>
            <a:ext cx="3654334" cy="461665"/>
          </a:xfrm>
          <a:prstGeom prst="rect">
            <a:avLst/>
          </a:prstGeom>
          <a:noFill/>
        </p:spPr>
        <p:txBody>
          <a:bodyPr wrap="none" rtlCol="0">
            <a:spAutoFit/>
          </a:bodyPr>
          <a:lstStyle/>
          <a:p>
            <a:pPr algn="r"/>
            <a:r>
              <a:rPr lang="en-US" sz="2400" dirty="0"/>
              <a:t>[</a:t>
            </a:r>
            <a:r>
              <a:rPr lang="en-US" sz="2400" dirty="0" err="1"/>
              <a:t>Minksy</a:t>
            </a:r>
            <a:r>
              <a:rPr lang="en-US" sz="2400" dirty="0"/>
              <a:t>, </a:t>
            </a:r>
            <a:r>
              <a:rPr lang="en-US" sz="2400" dirty="0" err="1"/>
              <a:t>Perceptrons</a:t>
            </a:r>
            <a:r>
              <a:rPr lang="en-US" sz="2400" dirty="0"/>
              <a:t>, 1969]</a:t>
            </a:r>
          </a:p>
        </p:txBody>
      </p:sp>
      <p:pic>
        <p:nvPicPr>
          <p:cNvPr id="5" name="Picture 2">
            <a:extLst>
              <a:ext uri="{FF2B5EF4-FFF2-40B4-BE49-F238E27FC236}">
                <a16:creationId xmlns:a16="http://schemas.microsoft.com/office/drawing/2014/main" id="{CDFC5717-7F9C-6AE5-2BD9-33D4706710D6}"/>
              </a:ext>
            </a:extLst>
          </p:cNvPr>
          <p:cNvPicPr>
            <a:picLocks noChangeAspect="1" noChangeArrowheads="1"/>
          </p:cNvPicPr>
          <p:nvPr/>
        </p:nvPicPr>
        <p:blipFill>
          <a:blip r:embed="rId2"/>
          <a:srcRect/>
          <a:stretch/>
        </p:blipFill>
        <p:spPr bwMode="auto">
          <a:xfrm>
            <a:off x="7819017" y="246495"/>
            <a:ext cx="4069260" cy="60325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This week in The History of AI at AIWS.net – Marvin Minsky and Seymour  Papert published an expanded edition of Perceptrons | AIWS.net">
            <a:extLst>
              <a:ext uri="{FF2B5EF4-FFF2-40B4-BE49-F238E27FC236}">
                <a16:creationId xmlns:a16="http://schemas.microsoft.com/office/drawing/2014/main" id="{A0CA8B01-101D-A9D7-54B2-6698A83FA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1"/>
          <a:stretch/>
        </p:blipFill>
        <p:spPr bwMode="auto">
          <a:xfrm>
            <a:off x="303723" y="2843839"/>
            <a:ext cx="7217061" cy="343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03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0CC6-796D-A949-6E1C-FB62D6931C8B}"/>
              </a:ext>
            </a:extLst>
          </p:cNvPr>
          <p:cNvSpPr>
            <a:spLocks noGrp="1"/>
          </p:cNvSpPr>
          <p:nvPr>
            <p:ph type="title"/>
          </p:nvPr>
        </p:nvSpPr>
        <p:spPr/>
        <p:txBody>
          <a:bodyPr/>
          <a:lstStyle/>
          <a:p>
            <a:r>
              <a:rPr lang="en-US" dirty="0"/>
              <a:t>A simple failure of perceptron learning </a:t>
            </a:r>
          </a:p>
        </p:txBody>
      </p:sp>
      <p:sp>
        <p:nvSpPr>
          <p:cNvPr id="5" name="Content Placeholder 2">
            <a:extLst>
              <a:ext uri="{FF2B5EF4-FFF2-40B4-BE49-F238E27FC236}">
                <a16:creationId xmlns:a16="http://schemas.microsoft.com/office/drawing/2014/main" id="{A23C3B77-8992-CEB1-C4FE-2DCA83C6D931}"/>
              </a:ext>
            </a:extLst>
          </p:cNvPr>
          <p:cNvSpPr>
            <a:spLocks noGrp="1"/>
          </p:cNvSpPr>
          <p:nvPr>
            <p:ph idx="1"/>
          </p:nvPr>
        </p:nvSpPr>
        <p:spPr>
          <a:xfrm>
            <a:off x="838200" y="5312287"/>
            <a:ext cx="10515600" cy="1165086"/>
          </a:xfrm>
        </p:spPr>
        <p:txBody>
          <a:bodyPr>
            <a:normAutofit/>
          </a:bodyPr>
          <a:lstStyle/>
          <a:p>
            <a:pPr marL="0" indent="0">
              <a:buNone/>
            </a:pPr>
            <a:r>
              <a:rPr lang="en-US" dirty="0"/>
              <a:t>Non-linearly separable data cannot be classified by the perceptron algorithm.</a:t>
            </a:r>
          </a:p>
        </p:txBody>
      </p:sp>
      <p:pic>
        <p:nvPicPr>
          <p:cNvPr id="6" name="perceptron-not-learning-auto.mov" descr="perceptron-not-learning-auto.mov">
            <a:hlinkClick r:id="" action="ppaction://media"/>
            <a:extLst>
              <a:ext uri="{FF2B5EF4-FFF2-40B4-BE49-F238E27FC236}">
                <a16:creationId xmlns:a16="http://schemas.microsoft.com/office/drawing/2014/main" id="{7ED8E621-6798-F247-64C4-C6EB76643A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4430" y="1183342"/>
            <a:ext cx="10738997" cy="4097039"/>
          </a:xfrm>
          <a:prstGeom prst="rect">
            <a:avLst/>
          </a:prstGeom>
        </p:spPr>
      </p:pic>
    </p:spTree>
    <p:extLst>
      <p:ext uri="{BB962C8B-B14F-4D97-AF65-F5344CB8AC3E}">
        <p14:creationId xmlns:p14="http://schemas.microsoft.com/office/powerpoint/2010/main" val="425655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8A51-8569-A192-6E43-A22CF0839C58}"/>
              </a:ext>
            </a:extLst>
          </p:cNvPr>
          <p:cNvSpPr>
            <a:spLocks noGrp="1"/>
          </p:cNvSpPr>
          <p:nvPr>
            <p:ph type="title"/>
          </p:nvPr>
        </p:nvSpPr>
        <p:spPr/>
        <p:txBody>
          <a:bodyPr/>
          <a:lstStyle/>
          <a:p>
            <a:r>
              <a:rPr lang="en-US" dirty="0"/>
              <a:t>The practical problem with </a:t>
            </a:r>
            <a:r>
              <a:rPr lang="en-US" dirty="0" err="1"/>
              <a:t>perceptrons</a:t>
            </a:r>
            <a:endParaRPr lang="en-US" dirty="0"/>
          </a:p>
        </p:txBody>
      </p:sp>
      <p:pic>
        <p:nvPicPr>
          <p:cNvPr id="4" name="Picture 3">
            <a:extLst>
              <a:ext uri="{FF2B5EF4-FFF2-40B4-BE49-F238E27FC236}">
                <a16:creationId xmlns:a16="http://schemas.microsoft.com/office/drawing/2014/main" id="{355042B8-E602-F03B-4536-ABEE2F952569}"/>
              </a:ext>
            </a:extLst>
          </p:cNvPr>
          <p:cNvPicPr>
            <a:picLocks noChangeAspect="1"/>
          </p:cNvPicPr>
          <p:nvPr/>
        </p:nvPicPr>
        <p:blipFill>
          <a:blip r:embed="rId2"/>
          <a:stretch>
            <a:fillRect/>
          </a:stretch>
        </p:blipFill>
        <p:spPr>
          <a:xfrm>
            <a:off x="1729047" y="977621"/>
            <a:ext cx="9602887" cy="3525239"/>
          </a:xfrm>
          <a:prstGeom prst="rect">
            <a:avLst/>
          </a:prstGeom>
        </p:spPr>
      </p:pic>
      <p:grpSp>
        <p:nvGrpSpPr>
          <p:cNvPr id="11" name="Group 10">
            <a:extLst>
              <a:ext uri="{FF2B5EF4-FFF2-40B4-BE49-F238E27FC236}">
                <a16:creationId xmlns:a16="http://schemas.microsoft.com/office/drawing/2014/main" id="{B1F471A0-98B7-37C5-D202-06EC9A375E60}"/>
              </a:ext>
            </a:extLst>
          </p:cNvPr>
          <p:cNvGrpSpPr/>
          <p:nvPr/>
        </p:nvGrpSpPr>
        <p:grpSpPr>
          <a:xfrm>
            <a:off x="7170069" y="3321618"/>
            <a:ext cx="4492833" cy="2262475"/>
            <a:chOff x="7170069" y="3321618"/>
            <a:chExt cx="4492833" cy="2262475"/>
          </a:xfrm>
        </p:grpSpPr>
        <p:sp>
          <p:nvSpPr>
            <p:cNvPr id="7" name="Freeform 6">
              <a:extLst>
                <a:ext uri="{FF2B5EF4-FFF2-40B4-BE49-F238E27FC236}">
                  <a16:creationId xmlns:a16="http://schemas.microsoft.com/office/drawing/2014/main" id="{9D6D2F79-DDA0-4143-67C8-45CBB539DD3B}"/>
                </a:ext>
              </a:extLst>
            </p:cNvPr>
            <p:cNvSpPr/>
            <p:nvPr/>
          </p:nvSpPr>
          <p:spPr>
            <a:xfrm rot="1103001">
              <a:off x="7170069" y="3321618"/>
              <a:ext cx="1487304" cy="1417792"/>
            </a:xfrm>
            <a:custGeom>
              <a:avLst/>
              <a:gdLst>
                <a:gd name="connsiteX0" fmla="*/ 2759825 w 2759825"/>
                <a:gd name="connsiteY0" fmla="*/ 1978429 h 1978429"/>
                <a:gd name="connsiteX1" fmla="*/ 914400 w 2759825"/>
                <a:gd name="connsiteY1" fmla="*/ 1413163 h 1978429"/>
                <a:gd name="connsiteX2" fmla="*/ 0 w 2759825"/>
                <a:gd name="connsiteY2" fmla="*/ 0 h 1978429"/>
              </a:gdLst>
              <a:ahLst/>
              <a:cxnLst>
                <a:cxn ang="0">
                  <a:pos x="connsiteX0" y="connsiteY0"/>
                </a:cxn>
                <a:cxn ang="0">
                  <a:pos x="connsiteX1" y="connsiteY1"/>
                </a:cxn>
                <a:cxn ang="0">
                  <a:pos x="connsiteX2" y="connsiteY2"/>
                </a:cxn>
              </a:cxnLst>
              <a:rect l="l" t="t" r="r" b="b"/>
              <a:pathLst>
                <a:path w="2759825" h="1978429">
                  <a:moveTo>
                    <a:pt x="2759825" y="1978429"/>
                  </a:moveTo>
                  <a:cubicBezTo>
                    <a:pt x="2067098" y="1860665"/>
                    <a:pt x="1374371" y="1742901"/>
                    <a:pt x="914400" y="1413163"/>
                  </a:cubicBezTo>
                  <a:cubicBezTo>
                    <a:pt x="454429" y="1083425"/>
                    <a:pt x="227214" y="541712"/>
                    <a:pt x="0"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F7393D5-5B9E-778C-E01E-8BB851CC4F65}"/>
                </a:ext>
              </a:extLst>
            </p:cNvPr>
            <p:cNvSpPr txBox="1"/>
            <p:nvPr/>
          </p:nvSpPr>
          <p:spPr>
            <a:xfrm>
              <a:off x="7491760" y="4937762"/>
              <a:ext cx="4171142" cy="646331"/>
            </a:xfrm>
            <a:prstGeom prst="rect">
              <a:avLst/>
            </a:prstGeom>
            <a:noFill/>
          </p:spPr>
          <p:txBody>
            <a:bodyPr wrap="none" rtlCol="0">
              <a:spAutoFit/>
            </a:bodyPr>
            <a:lstStyle/>
            <a:p>
              <a:pPr algn="ctr"/>
              <a:r>
                <a:rPr lang="en-US" sz="3600" dirty="0"/>
                <a:t>Only learns last layer.</a:t>
              </a:r>
            </a:p>
          </p:txBody>
        </p:sp>
      </p:grpSp>
      <p:grpSp>
        <p:nvGrpSpPr>
          <p:cNvPr id="12" name="Group 11">
            <a:extLst>
              <a:ext uri="{FF2B5EF4-FFF2-40B4-BE49-F238E27FC236}">
                <a16:creationId xmlns:a16="http://schemas.microsoft.com/office/drawing/2014/main" id="{244D9088-B972-0081-CA9C-918E20D2A962}"/>
              </a:ext>
            </a:extLst>
          </p:cNvPr>
          <p:cNvGrpSpPr/>
          <p:nvPr/>
        </p:nvGrpSpPr>
        <p:grpSpPr>
          <a:xfrm>
            <a:off x="380629" y="3413575"/>
            <a:ext cx="5869491" cy="3066968"/>
            <a:chOff x="380629" y="3413575"/>
            <a:chExt cx="5869491" cy="3066968"/>
          </a:xfrm>
        </p:grpSpPr>
        <p:sp>
          <p:nvSpPr>
            <p:cNvPr id="8" name="Freeform 7">
              <a:extLst>
                <a:ext uri="{FF2B5EF4-FFF2-40B4-BE49-F238E27FC236}">
                  <a16:creationId xmlns:a16="http://schemas.microsoft.com/office/drawing/2014/main" id="{6FD16D68-D07C-B1EE-569C-E3039A9740FB}"/>
                </a:ext>
              </a:extLst>
            </p:cNvPr>
            <p:cNvSpPr/>
            <p:nvPr/>
          </p:nvSpPr>
          <p:spPr>
            <a:xfrm rot="18809484" flipH="1">
              <a:off x="3726027" y="3840837"/>
              <a:ext cx="1872282" cy="1017757"/>
            </a:xfrm>
            <a:custGeom>
              <a:avLst/>
              <a:gdLst>
                <a:gd name="connsiteX0" fmla="*/ 2759825 w 2759825"/>
                <a:gd name="connsiteY0" fmla="*/ 1978429 h 1978429"/>
                <a:gd name="connsiteX1" fmla="*/ 914400 w 2759825"/>
                <a:gd name="connsiteY1" fmla="*/ 1413163 h 1978429"/>
                <a:gd name="connsiteX2" fmla="*/ 0 w 2759825"/>
                <a:gd name="connsiteY2" fmla="*/ 0 h 1978429"/>
              </a:gdLst>
              <a:ahLst/>
              <a:cxnLst>
                <a:cxn ang="0">
                  <a:pos x="connsiteX0" y="connsiteY0"/>
                </a:cxn>
                <a:cxn ang="0">
                  <a:pos x="connsiteX1" y="connsiteY1"/>
                </a:cxn>
                <a:cxn ang="0">
                  <a:pos x="connsiteX2" y="connsiteY2"/>
                </a:cxn>
              </a:cxnLst>
              <a:rect l="l" t="t" r="r" b="b"/>
              <a:pathLst>
                <a:path w="2759825" h="1978429">
                  <a:moveTo>
                    <a:pt x="2759825" y="1978429"/>
                  </a:moveTo>
                  <a:cubicBezTo>
                    <a:pt x="2067098" y="1860665"/>
                    <a:pt x="1374371" y="1742901"/>
                    <a:pt x="914400" y="1413163"/>
                  </a:cubicBezTo>
                  <a:cubicBezTo>
                    <a:pt x="454429" y="1083425"/>
                    <a:pt x="227214" y="541712"/>
                    <a:pt x="0" y="0"/>
                  </a:cubicBezTo>
                </a:path>
              </a:pathLst>
            </a:custGeom>
            <a:noFill/>
            <a:ln w="1905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9EDB2-EF37-1BD6-094E-A33F55C1CB58}"/>
                </a:ext>
              </a:extLst>
            </p:cNvPr>
            <p:cNvSpPr txBox="1"/>
            <p:nvPr/>
          </p:nvSpPr>
          <p:spPr>
            <a:xfrm>
              <a:off x="380629" y="5280214"/>
              <a:ext cx="5869491" cy="1200329"/>
            </a:xfrm>
            <a:prstGeom prst="rect">
              <a:avLst/>
            </a:prstGeom>
            <a:noFill/>
          </p:spPr>
          <p:txBody>
            <a:bodyPr wrap="none" rtlCol="0">
              <a:spAutoFit/>
            </a:bodyPr>
            <a:lstStyle/>
            <a:p>
              <a:pPr algn="ctr"/>
              <a:r>
                <a:rPr lang="en-US" sz="3600" dirty="0"/>
                <a:t>Does not help design features.</a:t>
              </a:r>
              <a:br>
                <a:rPr lang="en-US" sz="3600" dirty="0"/>
              </a:br>
              <a:r>
                <a:rPr lang="en-US" sz="3600" dirty="0"/>
                <a:t>That is done by hand.</a:t>
              </a:r>
            </a:p>
          </p:txBody>
        </p:sp>
      </p:grpSp>
    </p:spTree>
    <p:extLst>
      <p:ext uri="{BB962C8B-B14F-4D97-AF65-F5344CB8AC3E}">
        <p14:creationId xmlns:p14="http://schemas.microsoft.com/office/powerpoint/2010/main" val="40766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0703-31F7-2930-CDF0-0C3603C5F403}"/>
              </a:ext>
            </a:extLst>
          </p:cNvPr>
          <p:cNvSpPr>
            <a:spLocks noGrp="1"/>
          </p:cNvSpPr>
          <p:nvPr>
            <p:ph type="title"/>
          </p:nvPr>
        </p:nvSpPr>
        <p:spPr/>
        <p:txBody>
          <a:bodyPr>
            <a:normAutofit fontScale="90000"/>
          </a:bodyPr>
          <a:lstStyle/>
          <a:p>
            <a:r>
              <a:rPr lang="en-US" dirty="0"/>
              <a:t>The perceptron method doesn’t help with deep weights</a:t>
            </a:r>
          </a:p>
        </p:txBody>
      </p:sp>
      <p:grpSp>
        <p:nvGrpSpPr>
          <p:cNvPr id="81" name="Group 80">
            <a:extLst>
              <a:ext uri="{FF2B5EF4-FFF2-40B4-BE49-F238E27FC236}">
                <a16:creationId xmlns:a16="http://schemas.microsoft.com/office/drawing/2014/main" id="{861E88CA-E87A-E6ED-24C2-FC771710B5AB}"/>
              </a:ext>
            </a:extLst>
          </p:cNvPr>
          <p:cNvGrpSpPr/>
          <p:nvPr/>
        </p:nvGrpSpPr>
        <p:grpSpPr>
          <a:xfrm>
            <a:off x="1332039" y="1815929"/>
            <a:ext cx="4754930" cy="2797437"/>
            <a:chOff x="3666924" y="1831714"/>
            <a:chExt cx="3594935" cy="2114985"/>
          </a:xfrm>
        </p:grpSpPr>
        <p:grpSp>
          <p:nvGrpSpPr>
            <p:cNvPr id="55" name="Group 54">
              <a:extLst>
                <a:ext uri="{FF2B5EF4-FFF2-40B4-BE49-F238E27FC236}">
                  <a16:creationId xmlns:a16="http://schemas.microsoft.com/office/drawing/2014/main" id="{AD95B205-480E-E92F-7253-B74F2E0EE075}"/>
                </a:ext>
              </a:extLst>
            </p:cNvPr>
            <p:cNvGrpSpPr/>
            <p:nvPr/>
          </p:nvGrpSpPr>
          <p:grpSpPr>
            <a:xfrm rot="16200000">
              <a:off x="4536696" y="1221535"/>
              <a:ext cx="1855392" cy="3594935"/>
              <a:chOff x="474640" y="1231704"/>
              <a:chExt cx="664172" cy="1286873"/>
            </a:xfrm>
          </p:grpSpPr>
          <p:sp>
            <p:nvSpPr>
              <p:cNvPr id="73" name="Oval 72">
                <a:extLst>
                  <a:ext uri="{FF2B5EF4-FFF2-40B4-BE49-F238E27FC236}">
                    <a16:creationId xmlns:a16="http://schemas.microsoft.com/office/drawing/2014/main" id="{1E1AA8C4-21AC-93B1-5DA4-5FA971EB3AC2}"/>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74" name="Straight Arrow Connector 73">
                <a:extLst>
                  <a:ext uri="{FF2B5EF4-FFF2-40B4-BE49-F238E27FC236}">
                    <a16:creationId xmlns:a16="http://schemas.microsoft.com/office/drawing/2014/main" id="{14D474F0-A299-E484-5A71-72A2B66357D3}"/>
                  </a:ext>
                </a:extLst>
              </p:cNvPr>
              <p:cNvCxnSpPr>
                <a:cxnSpLocks/>
                <a:endCxn id="73" idx="1"/>
              </p:cNvCxnSpPr>
              <p:nvPr/>
            </p:nvCxnSpPr>
            <p:spPr>
              <a:xfrm rot="5400000">
                <a:off x="553304" y="1330112"/>
                <a:ext cx="669962" cy="501055"/>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8C5E738-7A24-939F-2F38-72C3E74A7F0F}"/>
                  </a:ext>
                </a:extLst>
              </p:cNvPr>
              <p:cNvCxnSpPr>
                <a:cxnSpLocks/>
                <a:stCxn id="73" idx="6"/>
              </p:cNvCxnSpPr>
              <p:nvPr/>
            </p:nvCxnSpPr>
            <p:spPr>
              <a:xfrm rot="5400000" flipV="1">
                <a:off x="350273" y="2298657"/>
                <a:ext cx="439839" cy="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09A253B4-DDE7-160A-5AD2-BABD7FD11540}"/>
                  </a:ext>
                </a:extLst>
              </p:cNvPr>
              <p:cNvGrpSpPr/>
              <p:nvPr/>
            </p:nvGrpSpPr>
            <p:grpSpPr>
              <a:xfrm rot="5400000">
                <a:off x="505381" y="2220718"/>
                <a:ext cx="116975" cy="116975"/>
                <a:chOff x="7644959" y="4862715"/>
                <a:chExt cx="1006803" cy="1006803"/>
              </a:xfrm>
            </p:grpSpPr>
            <p:sp>
              <p:nvSpPr>
                <p:cNvPr id="79" name="Rectangle 78">
                  <a:extLst>
                    <a:ext uri="{FF2B5EF4-FFF2-40B4-BE49-F238E27FC236}">
                      <a16:creationId xmlns:a16="http://schemas.microsoft.com/office/drawing/2014/main" id="{3C960815-7BE1-C187-2C60-3769DCA2051E}"/>
                    </a:ext>
                  </a:extLst>
                </p:cNvPr>
                <p:cNvSpPr/>
                <p:nvPr/>
              </p:nvSpPr>
              <p:spPr>
                <a:xfrm>
                  <a:off x="7644959" y="4862715"/>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Elbow Connector 79">
                  <a:extLst>
                    <a:ext uri="{FF2B5EF4-FFF2-40B4-BE49-F238E27FC236}">
                      <a16:creationId xmlns:a16="http://schemas.microsoft.com/office/drawing/2014/main" id="{3003787E-D4BB-D99D-A1AF-BB94C5E44652}"/>
                    </a:ext>
                  </a:extLst>
                </p:cNvPr>
                <p:cNvCxnSpPr/>
                <p:nvPr/>
              </p:nvCxnSpPr>
              <p:spPr>
                <a:xfrm flipV="1">
                  <a:off x="7708089" y="5206420"/>
                  <a:ext cx="851408"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8" name="Straight Arrow Connector 77">
                <a:extLst>
                  <a:ext uri="{FF2B5EF4-FFF2-40B4-BE49-F238E27FC236}">
                    <a16:creationId xmlns:a16="http://schemas.microsoft.com/office/drawing/2014/main" id="{FBAF13F6-CF84-AB59-1D89-44551E689E8A}"/>
                  </a:ext>
                </a:extLst>
              </p:cNvPr>
              <p:cNvCxnSpPr>
                <a:cxnSpLocks/>
                <a:endCxn id="73" idx="2"/>
              </p:cNvCxnSpPr>
              <p:nvPr/>
            </p:nvCxnSpPr>
            <p:spPr>
              <a:xfrm>
                <a:off x="569835" y="1231704"/>
                <a:ext cx="357" cy="6559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F3207044-8513-6B9A-8BAA-2939B4748E4B}"/>
                </a:ext>
              </a:extLst>
            </p:cNvPr>
            <p:cNvGrpSpPr/>
            <p:nvPr/>
          </p:nvGrpSpPr>
          <p:grpSpPr>
            <a:xfrm rot="16200000">
              <a:off x="4550721" y="967638"/>
              <a:ext cx="1847061" cy="3575213"/>
              <a:chOff x="4555" y="1203881"/>
              <a:chExt cx="661189" cy="1279813"/>
            </a:xfrm>
          </p:grpSpPr>
          <p:sp>
            <p:nvSpPr>
              <p:cNvPr id="59" name="Oval 58">
                <a:extLst>
                  <a:ext uri="{FF2B5EF4-FFF2-40B4-BE49-F238E27FC236}">
                    <a16:creationId xmlns:a16="http://schemas.microsoft.com/office/drawing/2014/main" id="{C3A84EEC-5A3D-AAF6-BC00-5A5BC3E2E1B7}"/>
                  </a:ext>
                </a:extLst>
              </p:cNvPr>
              <p:cNvSpPr/>
              <p:nvPr/>
            </p:nvSpPr>
            <p:spPr>
              <a:xfrm rot="5400000">
                <a:off x="474640" y="1887634"/>
                <a:ext cx="191104" cy="191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60" name="Straight Arrow Connector 59">
                <a:extLst>
                  <a:ext uri="{FF2B5EF4-FFF2-40B4-BE49-F238E27FC236}">
                    <a16:creationId xmlns:a16="http://schemas.microsoft.com/office/drawing/2014/main" id="{C7B5B8F2-97F5-D8A0-53DB-CCFB0AAFC99B}"/>
                  </a:ext>
                </a:extLst>
              </p:cNvPr>
              <p:cNvCxnSpPr>
                <a:cxnSpLocks/>
                <a:endCxn id="59" idx="3"/>
              </p:cNvCxnSpPr>
              <p:nvPr/>
            </p:nvCxnSpPr>
            <p:spPr>
              <a:xfrm rot="5400000" flipV="1">
                <a:off x="-102171" y="1310824"/>
                <a:ext cx="711523" cy="49807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43E139C-6873-2B3B-BD11-61B60F065304}"/>
                  </a:ext>
                </a:extLst>
              </p:cNvPr>
              <p:cNvCxnSpPr>
                <a:cxnSpLocks/>
                <a:stCxn id="59" idx="6"/>
              </p:cNvCxnSpPr>
              <p:nvPr/>
            </p:nvCxnSpPr>
            <p:spPr>
              <a:xfrm rot="5400000">
                <a:off x="367714" y="2281216"/>
                <a:ext cx="404956" cy="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A25B7F92-9D5E-C6DC-2083-C27A5CA47791}"/>
                  </a:ext>
                </a:extLst>
              </p:cNvPr>
              <p:cNvGrpSpPr/>
              <p:nvPr/>
            </p:nvGrpSpPr>
            <p:grpSpPr>
              <a:xfrm rot="5400000">
                <a:off x="509205" y="2185622"/>
                <a:ext cx="116975" cy="116975"/>
                <a:chOff x="7342876" y="4829801"/>
                <a:chExt cx="1006803" cy="1006803"/>
              </a:xfrm>
            </p:grpSpPr>
            <p:sp>
              <p:nvSpPr>
                <p:cNvPr id="64" name="Rectangle 63">
                  <a:extLst>
                    <a:ext uri="{FF2B5EF4-FFF2-40B4-BE49-F238E27FC236}">
                      <a16:creationId xmlns:a16="http://schemas.microsoft.com/office/drawing/2014/main" id="{22E250BD-372F-8A3D-77F1-FE6E3E14DE0E}"/>
                    </a:ext>
                  </a:extLst>
                </p:cNvPr>
                <p:cNvSpPr/>
                <p:nvPr/>
              </p:nvSpPr>
              <p:spPr>
                <a:xfrm>
                  <a:off x="7342876" y="4829801"/>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Elbow Connector 64">
                  <a:extLst>
                    <a:ext uri="{FF2B5EF4-FFF2-40B4-BE49-F238E27FC236}">
                      <a16:creationId xmlns:a16="http://schemas.microsoft.com/office/drawing/2014/main" id="{D13E6AD7-8947-C730-A7C5-0A07345F2787}"/>
                    </a:ext>
                  </a:extLst>
                </p:cNvPr>
                <p:cNvCxnSpPr/>
                <p:nvPr/>
              </p:nvCxnSpPr>
              <p:spPr>
                <a:xfrm flipV="1">
                  <a:off x="7405984" y="5173508"/>
                  <a:ext cx="851407" cy="320806"/>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Straight Arrow Connector 62">
                <a:extLst>
                  <a:ext uri="{FF2B5EF4-FFF2-40B4-BE49-F238E27FC236}">
                    <a16:creationId xmlns:a16="http://schemas.microsoft.com/office/drawing/2014/main" id="{FC48F6D1-443B-C82D-AC88-F2A4661567DA}"/>
                  </a:ext>
                </a:extLst>
              </p:cNvPr>
              <p:cNvCxnSpPr>
                <a:cxnSpLocks/>
                <a:endCxn id="59" idx="2"/>
              </p:cNvCxnSpPr>
              <p:nvPr/>
            </p:nvCxnSpPr>
            <p:spPr>
              <a:xfrm rot="5400000">
                <a:off x="229191" y="1544882"/>
                <a:ext cx="683753" cy="175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sp>
        <p:nvSpPr>
          <p:cNvPr id="82" name="Oval 81">
            <a:extLst>
              <a:ext uri="{FF2B5EF4-FFF2-40B4-BE49-F238E27FC236}">
                <a16:creationId xmlns:a16="http://schemas.microsoft.com/office/drawing/2014/main" id="{BE448B40-1D7A-1907-70F2-E959B8DA1829}"/>
              </a:ext>
            </a:extLst>
          </p:cNvPr>
          <p:cNvSpPr/>
          <p:nvPr/>
        </p:nvSpPr>
        <p:spPr>
          <a:xfrm>
            <a:off x="8296767" y="2761949"/>
            <a:ext cx="706120" cy="70612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83" name="Straight Arrow Connector 82">
            <a:extLst>
              <a:ext uri="{FF2B5EF4-FFF2-40B4-BE49-F238E27FC236}">
                <a16:creationId xmlns:a16="http://schemas.microsoft.com/office/drawing/2014/main" id="{F29A93AA-877B-9C96-897C-031841C726EA}"/>
              </a:ext>
            </a:extLst>
          </p:cNvPr>
          <p:cNvCxnSpPr>
            <a:cxnSpLocks/>
          </p:cNvCxnSpPr>
          <p:nvPr/>
        </p:nvCxnSpPr>
        <p:spPr>
          <a:xfrm>
            <a:off x="9002887" y="3104484"/>
            <a:ext cx="2220327" cy="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3DCC54D-EAC1-6BE5-649D-BB10FB607267}"/>
              </a:ext>
            </a:extLst>
          </p:cNvPr>
          <p:cNvCxnSpPr>
            <a:cxnSpLocks/>
            <a:endCxn id="82" idx="1"/>
          </p:cNvCxnSpPr>
          <p:nvPr/>
        </p:nvCxnSpPr>
        <p:spPr>
          <a:xfrm>
            <a:off x="6086968" y="2168988"/>
            <a:ext cx="2313208" cy="69637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D5FE17A-8376-7D00-7361-EDB954562D28}"/>
              </a:ext>
            </a:extLst>
          </p:cNvPr>
          <p:cNvCxnSpPr>
            <a:cxnSpLocks/>
            <a:endCxn id="82" idx="3"/>
          </p:cNvCxnSpPr>
          <p:nvPr/>
        </p:nvCxnSpPr>
        <p:spPr>
          <a:xfrm flipV="1">
            <a:off x="6086968" y="3364660"/>
            <a:ext cx="2313208" cy="894330"/>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28269BAE-1F32-B1D9-B227-434C1AF432C1}"/>
              </a:ext>
            </a:extLst>
          </p:cNvPr>
          <p:cNvSpPr txBox="1"/>
          <p:nvPr/>
        </p:nvSpPr>
        <p:spPr>
          <a:xfrm>
            <a:off x="6895571" y="1768920"/>
            <a:ext cx="1529586" cy="584775"/>
          </a:xfrm>
          <a:prstGeom prst="rect">
            <a:avLst/>
          </a:prstGeom>
          <a:noFill/>
        </p:spPr>
        <p:txBody>
          <a:bodyPr wrap="none" rtlCol="0">
            <a:spAutoFit/>
          </a:bodyPr>
          <a:lstStyle/>
          <a:p>
            <a:r>
              <a:rPr lang="en-US" sz="3200" i="1" dirty="0" err="1">
                <a:latin typeface="Times" pitchFamily="2" charset="0"/>
              </a:rPr>
              <a:t>w</a:t>
            </a:r>
            <a:r>
              <a:rPr lang="en-US" sz="3200" i="1" baseline="-25000" dirty="0" err="1">
                <a:latin typeface="Times" pitchFamily="2" charset="0"/>
              </a:rPr>
              <a:t>c</a:t>
            </a:r>
            <a:r>
              <a:rPr lang="en-US" sz="3200" dirty="0">
                <a:latin typeface="Times" pitchFamily="2" charset="0"/>
              </a:rPr>
              <a:t> = 1.0</a:t>
            </a: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3A477C26-2599-75A4-C861-CC19FC746DCA}"/>
                  </a:ext>
                </a:extLst>
              </p:cNvPr>
              <p:cNvSpPr txBox="1"/>
              <p:nvPr/>
            </p:nvSpPr>
            <p:spPr>
              <a:xfrm>
                <a:off x="6771918" y="3907247"/>
                <a:ext cx="1877437" cy="584775"/>
              </a:xfrm>
              <a:prstGeom prst="rect">
                <a:avLst/>
              </a:prstGeom>
              <a:noFill/>
            </p:spPr>
            <p:txBody>
              <a:bodyPr wrap="none" rtlCol="0">
                <a:spAutoFit/>
              </a:bodyPr>
              <a:lstStyle/>
              <a:p>
                <a:r>
                  <a:rPr lang="en-US" sz="3200" i="1" dirty="0">
                    <a:latin typeface="Times" pitchFamily="2" charset="0"/>
                  </a:rPr>
                  <a:t>w</a:t>
                </a:r>
                <a:r>
                  <a:rPr lang="en-US" sz="3200" i="1" baseline="-25000" dirty="0">
                    <a:latin typeface="Times" pitchFamily="2" charset="0"/>
                  </a:rPr>
                  <a:t>d</a:t>
                </a:r>
                <a:r>
                  <a:rPr lang="en-US" sz="3200" dirty="0">
                    <a:latin typeface="Times" pitchFamily="2" charset="0"/>
                  </a:rPr>
                  <a:t> = </a:t>
                </a:r>
                <a14:m>
                  <m:oMath xmlns:m="http://schemas.openxmlformats.org/officeDocument/2006/math">
                    <m:r>
                      <a:rPr lang="en-US" sz="3200" b="0" i="1" smtClean="0">
                        <a:latin typeface="Cambria Math" panose="02040503050406030204" pitchFamily="18" charset="0"/>
                      </a:rPr>
                      <m:t>−1.0</m:t>
                    </m:r>
                  </m:oMath>
                </a14:m>
                <a:endParaRPr lang="en-US" sz="3200" dirty="0">
                  <a:latin typeface="Times" pitchFamily="2" charset="0"/>
                </a:endParaRPr>
              </a:p>
            </p:txBody>
          </p:sp>
        </mc:Choice>
        <mc:Fallback xmlns="">
          <p:sp>
            <p:nvSpPr>
              <p:cNvPr id="98" name="TextBox 97">
                <a:extLst>
                  <a:ext uri="{FF2B5EF4-FFF2-40B4-BE49-F238E27FC236}">
                    <a16:creationId xmlns:a16="http://schemas.microsoft.com/office/drawing/2014/main" id="{3A477C26-2599-75A4-C861-CC19FC746DCA}"/>
                  </a:ext>
                </a:extLst>
              </p:cNvPr>
              <p:cNvSpPr txBox="1">
                <a:spLocks noRot="1" noChangeAspect="1" noMove="1" noResize="1" noEditPoints="1" noAdjustHandles="1" noChangeArrowheads="1" noChangeShapeType="1" noTextEdit="1"/>
              </p:cNvSpPr>
              <p:nvPr/>
            </p:nvSpPr>
            <p:spPr>
              <a:xfrm>
                <a:off x="6771918" y="3907247"/>
                <a:ext cx="1877437" cy="584775"/>
              </a:xfrm>
              <a:prstGeom prst="rect">
                <a:avLst/>
              </a:prstGeom>
              <a:blipFill>
                <a:blip r:embed="rId3"/>
                <a:stretch>
                  <a:fillRect l="-8054" t="-12766" r="-1342" b="-34043"/>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07AEEEF1-8651-8DFC-B511-170E3C23B451}"/>
              </a:ext>
            </a:extLst>
          </p:cNvPr>
          <p:cNvSpPr txBox="1"/>
          <p:nvPr/>
        </p:nvSpPr>
        <p:spPr>
          <a:xfrm>
            <a:off x="2136506" y="1578429"/>
            <a:ext cx="1665841" cy="584775"/>
          </a:xfrm>
          <a:prstGeom prst="rect">
            <a:avLst/>
          </a:prstGeom>
          <a:noFill/>
        </p:spPr>
        <p:txBody>
          <a:bodyPr wrap="none" rtlCol="0">
            <a:spAutoFit/>
          </a:bodyPr>
          <a:lstStyle/>
          <a:p>
            <a:r>
              <a:rPr lang="en-US" sz="3200" i="1" dirty="0" err="1">
                <a:latin typeface="Times" pitchFamily="2" charset="0"/>
              </a:rPr>
              <a:t>w</a:t>
            </a:r>
            <a:r>
              <a:rPr lang="en-US" sz="3200" i="1" baseline="-25000" dirty="0" err="1">
                <a:latin typeface="Times" pitchFamily="2" charset="0"/>
              </a:rPr>
              <a:t>ac</a:t>
            </a:r>
            <a:r>
              <a:rPr lang="en-US" sz="3200" dirty="0">
                <a:latin typeface="Times" pitchFamily="2" charset="0"/>
              </a:rPr>
              <a:t> = 1.0</a:t>
            </a:r>
          </a:p>
        </p:txBody>
      </p:sp>
      <p:sp>
        <p:nvSpPr>
          <p:cNvPr id="100" name="TextBox 99">
            <a:extLst>
              <a:ext uri="{FF2B5EF4-FFF2-40B4-BE49-F238E27FC236}">
                <a16:creationId xmlns:a16="http://schemas.microsoft.com/office/drawing/2014/main" id="{A2DCF101-64FC-49F7-D883-EAFB50C08DB6}"/>
              </a:ext>
            </a:extLst>
          </p:cNvPr>
          <p:cNvSpPr txBox="1"/>
          <p:nvPr/>
        </p:nvSpPr>
        <p:spPr>
          <a:xfrm>
            <a:off x="702894" y="2727641"/>
            <a:ext cx="1680268" cy="584775"/>
          </a:xfrm>
          <a:prstGeom prst="rect">
            <a:avLst/>
          </a:prstGeom>
          <a:noFill/>
        </p:spPr>
        <p:txBody>
          <a:bodyPr wrap="none" rtlCol="0">
            <a:spAutoFit/>
          </a:bodyPr>
          <a:lstStyle/>
          <a:p>
            <a:r>
              <a:rPr lang="en-US" sz="3200" i="1" dirty="0">
                <a:latin typeface="Times" pitchFamily="2" charset="0"/>
              </a:rPr>
              <a:t>w</a:t>
            </a:r>
            <a:r>
              <a:rPr lang="en-US" sz="3200" i="1" baseline="-25000" dirty="0">
                <a:latin typeface="Times" pitchFamily="2" charset="0"/>
              </a:rPr>
              <a:t>ad</a:t>
            </a:r>
            <a:r>
              <a:rPr lang="en-US" sz="3200" dirty="0">
                <a:latin typeface="Times" pitchFamily="2" charset="0"/>
              </a:rPr>
              <a:t> = 1.0</a:t>
            </a:r>
          </a:p>
        </p:txBody>
      </p:sp>
      <p:sp>
        <p:nvSpPr>
          <p:cNvPr id="101" name="TextBox 100">
            <a:extLst>
              <a:ext uri="{FF2B5EF4-FFF2-40B4-BE49-F238E27FC236}">
                <a16:creationId xmlns:a16="http://schemas.microsoft.com/office/drawing/2014/main" id="{7F774A9F-08A7-11F7-DA36-9665A5669E44}"/>
              </a:ext>
            </a:extLst>
          </p:cNvPr>
          <p:cNvSpPr txBox="1"/>
          <p:nvPr/>
        </p:nvSpPr>
        <p:spPr>
          <a:xfrm>
            <a:off x="3416489" y="2698678"/>
            <a:ext cx="1680268" cy="584775"/>
          </a:xfrm>
          <a:prstGeom prst="rect">
            <a:avLst/>
          </a:prstGeom>
          <a:noFill/>
        </p:spPr>
        <p:txBody>
          <a:bodyPr wrap="none" rtlCol="0">
            <a:spAutoFit/>
          </a:bodyPr>
          <a:lstStyle/>
          <a:p>
            <a:r>
              <a:rPr lang="en-US" sz="3200" i="1" dirty="0" err="1">
                <a:latin typeface="Times" pitchFamily="2" charset="0"/>
              </a:rPr>
              <a:t>w</a:t>
            </a:r>
            <a:r>
              <a:rPr lang="en-US" sz="3200" i="1" baseline="-25000" dirty="0" err="1">
                <a:latin typeface="Times" pitchFamily="2" charset="0"/>
              </a:rPr>
              <a:t>bd</a:t>
            </a:r>
            <a:r>
              <a:rPr lang="en-US" sz="3200" dirty="0">
                <a:latin typeface="Times" pitchFamily="2" charset="0"/>
              </a:rPr>
              <a:t> = 1.0</a:t>
            </a:r>
          </a:p>
        </p:txBody>
      </p:sp>
      <p:sp>
        <p:nvSpPr>
          <p:cNvPr id="102" name="TextBox 101">
            <a:extLst>
              <a:ext uri="{FF2B5EF4-FFF2-40B4-BE49-F238E27FC236}">
                <a16:creationId xmlns:a16="http://schemas.microsoft.com/office/drawing/2014/main" id="{F2A20BF9-BDF0-B0D2-93FD-51581D213DAA}"/>
              </a:ext>
            </a:extLst>
          </p:cNvPr>
          <p:cNvSpPr txBox="1"/>
          <p:nvPr/>
        </p:nvSpPr>
        <p:spPr>
          <a:xfrm>
            <a:off x="1936632" y="4330013"/>
            <a:ext cx="1665841" cy="584775"/>
          </a:xfrm>
          <a:prstGeom prst="rect">
            <a:avLst/>
          </a:prstGeom>
          <a:noFill/>
        </p:spPr>
        <p:txBody>
          <a:bodyPr wrap="none" rtlCol="0">
            <a:spAutoFit/>
          </a:bodyPr>
          <a:lstStyle/>
          <a:p>
            <a:r>
              <a:rPr lang="en-US" sz="3200" i="1" dirty="0" err="1">
                <a:latin typeface="Times" pitchFamily="2" charset="0"/>
              </a:rPr>
              <a:t>w</a:t>
            </a:r>
            <a:r>
              <a:rPr lang="en-US" sz="3200" i="1" baseline="-25000" dirty="0" err="1">
                <a:latin typeface="Times" pitchFamily="2" charset="0"/>
              </a:rPr>
              <a:t>bc</a:t>
            </a:r>
            <a:r>
              <a:rPr lang="en-US" sz="3200" dirty="0">
                <a:latin typeface="Times" pitchFamily="2" charset="0"/>
              </a:rPr>
              <a:t> = 1.0</a:t>
            </a:r>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0759472D-0B95-9D33-1AA4-9C704BB7A9C8}"/>
                  </a:ext>
                </a:extLst>
              </p:cNvPr>
              <p:cNvSpPr txBox="1"/>
              <p:nvPr/>
            </p:nvSpPr>
            <p:spPr>
              <a:xfrm>
                <a:off x="17929" y="1878835"/>
                <a:ext cx="1337226" cy="584775"/>
              </a:xfrm>
              <a:prstGeom prst="rect">
                <a:avLst/>
              </a:prstGeom>
              <a:noFill/>
            </p:spPr>
            <p:txBody>
              <a:bodyPr wrap="none" rtlCol="0">
                <a:spAutoFit/>
              </a:bodyPr>
              <a:lstStyle/>
              <a:p>
                <a:pPr algn="r"/>
                <a:r>
                  <a:rPr lang="en-US" sz="3200" dirty="0">
                    <a:latin typeface="Times" pitchFamily="2" charset="0"/>
                  </a:rPr>
                  <a:t>a = </a:t>
                </a:r>
                <a14:m>
                  <m:oMath xmlns:m="http://schemas.openxmlformats.org/officeDocument/2006/math">
                    <m:r>
                      <a:rPr lang="en-US" sz="3200" i="1">
                        <a:latin typeface="Cambria Math" panose="02040503050406030204" pitchFamily="18" charset="0"/>
                      </a:rPr>
                      <m:t>−1</m:t>
                    </m:r>
                  </m:oMath>
                </a14:m>
                <a:endParaRPr lang="en-US" sz="3200" dirty="0">
                  <a:latin typeface="Times" pitchFamily="2" charset="0"/>
                </a:endParaRPr>
              </a:p>
            </p:txBody>
          </p:sp>
        </mc:Choice>
        <mc:Fallback xmlns="">
          <p:sp>
            <p:nvSpPr>
              <p:cNvPr id="104" name="TextBox 103">
                <a:extLst>
                  <a:ext uri="{FF2B5EF4-FFF2-40B4-BE49-F238E27FC236}">
                    <a16:creationId xmlns:a16="http://schemas.microsoft.com/office/drawing/2014/main" id="{0759472D-0B95-9D33-1AA4-9C704BB7A9C8}"/>
                  </a:ext>
                </a:extLst>
              </p:cNvPr>
              <p:cNvSpPr txBox="1">
                <a:spLocks noRot="1" noChangeAspect="1" noMove="1" noResize="1" noEditPoints="1" noAdjustHandles="1" noChangeArrowheads="1" noChangeShapeType="1" noTextEdit="1"/>
              </p:cNvSpPr>
              <p:nvPr/>
            </p:nvSpPr>
            <p:spPr>
              <a:xfrm>
                <a:off x="17929" y="1878835"/>
                <a:ext cx="1337226" cy="584775"/>
              </a:xfrm>
              <a:prstGeom prst="rect">
                <a:avLst/>
              </a:prstGeom>
              <a:blipFill>
                <a:blip r:embed="rId4"/>
                <a:stretch>
                  <a:fillRect l="-10377" t="-12766" r="-3774" b="-34043"/>
                </a:stretch>
              </a:blipFill>
            </p:spPr>
            <p:txBody>
              <a:bodyPr/>
              <a:lstStyle/>
              <a:p>
                <a:r>
                  <a:rPr lang="en-US">
                    <a:noFill/>
                  </a:rPr>
                  <a:t> </a:t>
                </a:r>
              </a:p>
            </p:txBody>
          </p:sp>
        </mc:Fallback>
      </mc:AlternateContent>
      <p:sp>
        <p:nvSpPr>
          <p:cNvPr id="105" name="TextBox 104">
            <a:extLst>
              <a:ext uri="{FF2B5EF4-FFF2-40B4-BE49-F238E27FC236}">
                <a16:creationId xmlns:a16="http://schemas.microsoft.com/office/drawing/2014/main" id="{F6FEFBE9-5B5C-7BF1-FA22-8D7AAE4C50BB}"/>
              </a:ext>
            </a:extLst>
          </p:cNvPr>
          <p:cNvSpPr txBox="1"/>
          <p:nvPr/>
        </p:nvSpPr>
        <p:spPr>
          <a:xfrm>
            <a:off x="204177" y="4038114"/>
            <a:ext cx="1031051" cy="584775"/>
          </a:xfrm>
          <a:prstGeom prst="rect">
            <a:avLst/>
          </a:prstGeom>
          <a:noFill/>
        </p:spPr>
        <p:txBody>
          <a:bodyPr wrap="none" rtlCol="0">
            <a:spAutoFit/>
          </a:bodyPr>
          <a:lstStyle/>
          <a:p>
            <a:pPr algn="r"/>
            <a:r>
              <a:rPr lang="en-US" sz="3200" dirty="0">
                <a:latin typeface="Times" pitchFamily="2" charset="0"/>
              </a:rPr>
              <a:t>b = 0</a:t>
            </a:r>
          </a:p>
        </p:txBody>
      </p:sp>
      <p:sp>
        <p:nvSpPr>
          <p:cNvPr id="108" name="TextBox 107">
            <a:extLst>
              <a:ext uri="{FF2B5EF4-FFF2-40B4-BE49-F238E27FC236}">
                <a16:creationId xmlns:a16="http://schemas.microsoft.com/office/drawing/2014/main" id="{D1871190-B20F-B656-FE13-91C2E9D658C4}"/>
              </a:ext>
            </a:extLst>
          </p:cNvPr>
          <p:cNvSpPr txBox="1"/>
          <p:nvPr/>
        </p:nvSpPr>
        <p:spPr>
          <a:xfrm>
            <a:off x="10714210" y="2418642"/>
            <a:ext cx="1031051" cy="584775"/>
          </a:xfrm>
          <a:prstGeom prst="rect">
            <a:avLst/>
          </a:prstGeom>
          <a:noFill/>
        </p:spPr>
        <p:txBody>
          <a:bodyPr wrap="none" rtlCol="0">
            <a:spAutoFit/>
          </a:bodyPr>
          <a:lstStyle/>
          <a:p>
            <a:pPr algn="r"/>
            <a:r>
              <a:rPr lang="en-US" sz="3200" dirty="0">
                <a:latin typeface="Times" pitchFamily="2" charset="0"/>
              </a:rPr>
              <a:t>p = 0</a:t>
            </a: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64A52E09-597C-56A7-B1CD-A9B37BCFDA54}"/>
                  </a:ext>
                </a:extLst>
              </p:cNvPr>
              <p:cNvSpPr txBox="1"/>
              <p:nvPr/>
            </p:nvSpPr>
            <p:spPr>
              <a:xfrm>
                <a:off x="5256451" y="4451730"/>
                <a:ext cx="1359668" cy="584775"/>
              </a:xfrm>
              <a:prstGeom prst="rect">
                <a:avLst/>
              </a:prstGeom>
              <a:noFill/>
            </p:spPr>
            <p:txBody>
              <a:bodyPr wrap="none" rtlCol="0">
                <a:spAutoFit/>
              </a:bodyPr>
              <a:lstStyle/>
              <a:p>
                <a:pPr algn="r"/>
                <a:r>
                  <a:rPr lang="en-US" sz="3200" dirty="0">
                    <a:latin typeface="Times" pitchFamily="2" charset="0"/>
                  </a:rPr>
                  <a:t>d = </a:t>
                </a:r>
                <a14:m>
                  <m:oMath xmlns:m="http://schemas.openxmlformats.org/officeDocument/2006/math">
                    <m:r>
                      <a:rPr lang="en-US" sz="3200" i="1">
                        <a:latin typeface="Cambria Math" panose="02040503050406030204" pitchFamily="18" charset="0"/>
                      </a:rPr>
                      <m:t>−1</m:t>
                    </m:r>
                  </m:oMath>
                </a14:m>
                <a:endParaRPr lang="en-US" sz="3200" dirty="0">
                  <a:latin typeface="Times" pitchFamily="2" charset="0"/>
                </a:endParaRPr>
              </a:p>
            </p:txBody>
          </p:sp>
        </mc:Choice>
        <mc:Fallback xmlns="">
          <p:sp>
            <p:nvSpPr>
              <p:cNvPr id="109" name="TextBox 108">
                <a:extLst>
                  <a:ext uri="{FF2B5EF4-FFF2-40B4-BE49-F238E27FC236}">
                    <a16:creationId xmlns:a16="http://schemas.microsoft.com/office/drawing/2014/main" id="{64A52E09-597C-56A7-B1CD-A9B37BCFDA54}"/>
                  </a:ext>
                </a:extLst>
              </p:cNvPr>
              <p:cNvSpPr txBox="1">
                <a:spLocks noRot="1" noChangeAspect="1" noMove="1" noResize="1" noEditPoints="1" noAdjustHandles="1" noChangeArrowheads="1" noChangeShapeType="1" noTextEdit="1"/>
              </p:cNvSpPr>
              <p:nvPr/>
            </p:nvSpPr>
            <p:spPr>
              <a:xfrm>
                <a:off x="5256451" y="4451730"/>
                <a:ext cx="1359668" cy="584775"/>
              </a:xfrm>
              <a:prstGeom prst="rect">
                <a:avLst/>
              </a:prstGeom>
              <a:blipFill>
                <a:blip r:embed="rId5"/>
                <a:stretch>
                  <a:fillRect l="-10185" t="-12766" r="-4630" b="-34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D1676F9B-14C2-740B-646E-43BEFD109E4C}"/>
                  </a:ext>
                </a:extLst>
              </p:cNvPr>
              <p:cNvSpPr txBox="1"/>
              <p:nvPr/>
            </p:nvSpPr>
            <p:spPr>
              <a:xfrm>
                <a:off x="5199967" y="1400283"/>
                <a:ext cx="1337226" cy="584775"/>
              </a:xfrm>
              <a:prstGeom prst="rect">
                <a:avLst/>
              </a:prstGeom>
              <a:noFill/>
            </p:spPr>
            <p:txBody>
              <a:bodyPr wrap="none" rtlCol="0">
                <a:spAutoFit/>
              </a:bodyPr>
              <a:lstStyle/>
              <a:p>
                <a:pPr algn="r"/>
                <a:r>
                  <a:rPr lang="en-US" sz="3200" dirty="0">
                    <a:latin typeface="Times" pitchFamily="2" charset="0"/>
                  </a:rPr>
                  <a:t>c = </a:t>
                </a:r>
                <a14:m>
                  <m:oMath xmlns:m="http://schemas.openxmlformats.org/officeDocument/2006/math">
                    <m:r>
                      <a:rPr lang="en-US" sz="3200" i="1">
                        <a:latin typeface="Cambria Math" panose="02040503050406030204" pitchFamily="18" charset="0"/>
                      </a:rPr>
                      <m:t>−1</m:t>
                    </m:r>
                  </m:oMath>
                </a14:m>
                <a:endParaRPr lang="en-US" sz="3200" dirty="0">
                  <a:latin typeface="Times" pitchFamily="2" charset="0"/>
                </a:endParaRPr>
              </a:p>
            </p:txBody>
          </p:sp>
        </mc:Choice>
        <mc:Fallback xmlns="">
          <p:sp>
            <p:nvSpPr>
              <p:cNvPr id="110" name="TextBox 109">
                <a:extLst>
                  <a:ext uri="{FF2B5EF4-FFF2-40B4-BE49-F238E27FC236}">
                    <a16:creationId xmlns:a16="http://schemas.microsoft.com/office/drawing/2014/main" id="{D1676F9B-14C2-740B-646E-43BEFD109E4C}"/>
                  </a:ext>
                </a:extLst>
              </p:cNvPr>
              <p:cNvSpPr txBox="1">
                <a:spLocks noRot="1" noChangeAspect="1" noMove="1" noResize="1" noEditPoints="1" noAdjustHandles="1" noChangeArrowheads="1" noChangeShapeType="1" noTextEdit="1"/>
              </p:cNvSpPr>
              <p:nvPr/>
            </p:nvSpPr>
            <p:spPr>
              <a:xfrm>
                <a:off x="5199967" y="1400283"/>
                <a:ext cx="1337226" cy="584775"/>
              </a:xfrm>
              <a:prstGeom prst="rect">
                <a:avLst/>
              </a:prstGeom>
              <a:blipFill>
                <a:blip r:embed="rId6"/>
                <a:stretch>
                  <a:fillRect l="-10377" t="-12766" r="-3774" b="-34043"/>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E30566E6-D84C-0957-E5D8-6EDD9A6141FB}"/>
              </a:ext>
            </a:extLst>
          </p:cNvPr>
          <p:cNvSpPr/>
          <p:nvPr/>
        </p:nvSpPr>
        <p:spPr>
          <a:xfrm>
            <a:off x="2163758" y="1517307"/>
            <a:ext cx="1752455" cy="70701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6B89A658-F8E9-5EA9-E4A3-89C5BBD8C919}"/>
              </a:ext>
            </a:extLst>
          </p:cNvPr>
          <p:cNvSpPr/>
          <p:nvPr/>
        </p:nvSpPr>
        <p:spPr>
          <a:xfrm>
            <a:off x="1893324" y="4287859"/>
            <a:ext cx="1752455" cy="70701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2C958742-0B4F-D189-A981-8C21C9B3DAA5}"/>
              </a:ext>
            </a:extLst>
          </p:cNvPr>
          <p:cNvSpPr/>
          <p:nvPr/>
        </p:nvSpPr>
        <p:spPr>
          <a:xfrm>
            <a:off x="3382244" y="2638660"/>
            <a:ext cx="1752455" cy="70701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2707DBFA-EA14-69C1-FA23-3CF12B4D5F69}"/>
              </a:ext>
            </a:extLst>
          </p:cNvPr>
          <p:cNvSpPr/>
          <p:nvPr/>
        </p:nvSpPr>
        <p:spPr>
          <a:xfrm>
            <a:off x="686542" y="2638660"/>
            <a:ext cx="1752455" cy="70701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C03352F8-78F4-FAB8-B4C0-6B6410A8F2DE}"/>
              </a:ext>
            </a:extLst>
          </p:cNvPr>
          <p:cNvSpPr txBox="1"/>
          <p:nvPr/>
        </p:nvSpPr>
        <p:spPr>
          <a:xfrm>
            <a:off x="3161585" y="5785601"/>
            <a:ext cx="5850769" cy="523220"/>
          </a:xfrm>
          <a:prstGeom prst="rect">
            <a:avLst/>
          </a:prstGeom>
          <a:noFill/>
        </p:spPr>
        <p:txBody>
          <a:bodyPr wrap="none" rtlCol="0">
            <a:spAutoFit/>
          </a:bodyPr>
          <a:lstStyle/>
          <a:p>
            <a:pPr algn="ctr"/>
            <a:r>
              <a:rPr lang="en-US" sz="2800" dirty="0"/>
              <a:t>What to do about these deep weights?</a:t>
            </a:r>
          </a:p>
        </p:txBody>
      </p:sp>
      <p:sp>
        <p:nvSpPr>
          <p:cNvPr id="8" name="Oval 7">
            <a:extLst>
              <a:ext uri="{FF2B5EF4-FFF2-40B4-BE49-F238E27FC236}">
                <a16:creationId xmlns:a16="http://schemas.microsoft.com/office/drawing/2014/main" id="{D5CEE9D5-3720-4522-A69B-611E428A538B}"/>
              </a:ext>
            </a:extLst>
          </p:cNvPr>
          <p:cNvSpPr/>
          <p:nvPr/>
        </p:nvSpPr>
        <p:spPr>
          <a:xfrm>
            <a:off x="5866282" y="5693702"/>
            <a:ext cx="1752455" cy="70701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1607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3C7DF-62D6-B3F6-CB0C-F963B532C09F}"/>
              </a:ext>
            </a:extLst>
          </p:cNvPr>
          <p:cNvSpPr>
            <a:spLocks noGrp="1"/>
          </p:cNvSpPr>
          <p:nvPr>
            <p:ph type="title"/>
          </p:nvPr>
        </p:nvSpPr>
        <p:spPr>
          <a:xfrm>
            <a:off x="-1" y="2698643"/>
            <a:ext cx="12192000" cy="2867187"/>
          </a:xfrm>
        </p:spPr>
        <p:txBody>
          <a:bodyPr anchor="b">
            <a:noAutofit/>
          </a:bodyPr>
          <a:lstStyle/>
          <a:p>
            <a:pPr>
              <a:lnSpc>
                <a:spcPct val="100000"/>
              </a:lnSpc>
            </a:pPr>
            <a:r>
              <a:rPr lang="en-US" sz="6000" dirty="0"/>
              <a:t>“AI Winter”</a:t>
            </a:r>
            <a:br>
              <a:rPr lang="en-US" sz="6000" dirty="0"/>
            </a:br>
            <a:r>
              <a:rPr lang="en-US" sz="6000" dirty="0"/>
              <a:t>1970’s</a:t>
            </a:r>
            <a:br>
              <a:rPr lang="en-US" sz="6000" dirty="0"/>
            </a:br>
            <a:r>
              <a:rPr lang="en-US" sz="6000" dirty="0"/>
              <a:t>1990’s</a:t>
            </a:r>
          </a:p>
        </p:txBody>
      </p:sp>
      <p:sp>
        <p:nvSpPr>
          <p:cNvPr id="2" name="TextBox 1">
            <a:extLst>
              <a:ext uri="{FF2B5EF4-FFF2-40B4-BE49-F238E27FC236}">
                <a16:creationId xmlns:a16="http://schemas.microsoft.com/office/drawing/2014/main" id="{B4C47645-A066-AFE2-DEB4-FDD81C177278}"/>
              </a:ext>
            </a:extLst>
          </p:cNvPr>
          <p:cNvSpPr txBox="1"/>
          <p:nvPr/>
        </p:nvSpPr>
        <p:spPr>
          <a:xfrm>
            <a:off x="1029228" y="634303"/>
            <a:ext cx="10133543" cy="954107"/>
          </a:xfrm>
          <a:prstGeom prst="rect">
            <a:avLst/>
          </a:prstGeom>
          <a:noFill/>
        </p:spPr>
        <p:txBody>
          <a:bodyPr wrap="none" rtlCol="0">
            <a:spAutoFit/>
          </a:bodyPr>
          <a:lstStyle/>
          <a:p>
            <a:pPr algn="ctr"/>
            <a:r>
              <a:rPr lang="en-US" sz="2800" dirty="0"/>
              <a:t>If we need to write all this code by hand, maybe AI is unattainable....</a:t>
            </a:r>
            <a:br>
              <a:rPr lang="en-US" sz="2800" dirty="0"/>
            </a:br>
            <a:r>
              <a:rPr lang="en-US" sz="2800" dirty="0"/>
              <a:t>Maybe we should just write regular programs!</a:t>
            </a:r>
          </a:p>
        </p:txBody>
      </p:sp>
    </p:spTree>
    <p:extLst>
      <p:ext uri="{BB962C8B-B14F-4D97-AF65-F5344CB8AC3E}">
        <p14:creationId xmlns:p14="http://schemas.microsoft.com/office/powerpoint/2010/main" val="200024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3C7DF-62D6-B3F6-CB0C-F963B532C09F}"/>
              </a:ext>
            </a:extLst>
          </p:cNvPr>
          <p:cNvSpPr>
            <a:spLocks noGrp="1"/>
          </p:cNvSpPr>
          <p:nvPr>
            <p:ph type="title"/>
          </p:nvPr>
        </p:nvSpPr>
        <p:spPr>
          <a:xfrm>
            <a:off x="0" y="2374232"/>
            <a:ext cx="12192000" cy="1269720"/>
          </a:xfrm>
        </p:spPr>
        <p:txBody>
          <a:bodyPr anchor="b">
            <a:noAutofit/>
          </a:bodyPr>
          <a:lstStyle/>
          <a:p>
            <a:pPr>
              <a:lnSpc>
                <a:spcPct val="100000"/>
              </a:lnSpc>
            </a:pPr>
            <a:r>
              <a:rPr lang="en-US" sz="6000" dirty="0"/>
              <a:t>How can </a:t>
            </a:r>
            <a:r>
              <a:rPr lang="en-US" sz="6000" u="sng" dirty="0"/>
              <a:t>deep</a:t>
            </a:r>
            <a:r>
              <a:rPr lang="en-US" sz="6000" dirty="0"/>
              <a:t> neurons learn?</a:t>
            </a:r>
          </a:p>
        </p:txBody>
      </p:sp>
    </p:spTree>
    <p:extLst>
      <p:ext uri="{BB962C8B-B14F-4D97-AF65-F5344CB8AC3E}">
        <p14:creationId xmlns:p14="http://schemas.microsoft.com/office/powerpoint/2010/main" val="1694638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28FDB8-BDF3-7D2F-4132-5EA84DD55381}"/>
              </a:ext>
            </a:extLst>
          </p:cNvPr>
          <p:cNvSpPr>
            <a:spLocks noGrp="1"/>
          </p:cNvSpPr>
          <p:nvPr>
            <p:ph type="title"/>
          </p:nvPr>
        </p:nvSpPr>
        <p:spPr>
          <a:xfrm>
            <a:off x="274603" y="126694"/>
            <a:ext cx="7217060" cy="2922031"/>
          </a:xfrm>
        </p:spPr>
        <p:txBody>
          <a:bodyPr>
            <a:noAutofit/>
          </a:bodyPr>
          <a:lstStyle/>
          <a:p>
            <a:r>
              <a:rPr lang="en-US" sz="5400" dirty="0"/>
              <a:t>1986:</a:t>
            </a:r>
            <a:br>
              <a:rPr lang="en-US" sz="5400" dirty="0"/>
            </a:br>
            <a:r>
              <a:rPr lang="en-US" sz="5400" dirty="0" err="1"/>
              <a:t>Rumelhart</a:t>
            </a:r>
            <a:r>
              <a:rPr lang="en-US" sz="5400" dirty="0"/>
              <a:t> and Hinton</a:t>
            </a:r>
            <a:br>
              <a:rPr lang="en-US" sz="5400" dirty="0"/>
            </a:br>
            <a:r>
              <a:rPr lang="en-US" sz="5400" dirty="0"/>
              <a:t>go deeper with backprop</a:t>
            </a:r>
          </a:p>
        </p:txBody>
      </p:sp>
      <p:sp>
        <p:nvSpPr>
          <p:cNvPr id="9" name="TextBox 8">
            <a:extLst>
              <a:ext uri="{FF2B5EF4-FFF2-40B4-BE49-F238E27FC236}">
                <a16:creationId xmlns:a16="http://schemas.microsoft.com/office/drawing/2014/main" id="{08B5BC39-89FF-A31F-52EC-CD395AA78CC4}"/>
              </a:ext>
            </a:extLst>
          </p:cNvPr>
          <p:cNvSpPr txBox="1"/>
          <p:nvPr/>
        </p:nvSpPr>
        <p:spPr>
          <a:xfrm>
            <a:off x="7720850" y="6420640"/>
            <a:ext cx="4511684" cy="461665"/>
          </a:xfrm>
          <a:prstGeom prst="rect">
            <a:avLst/>
          </a:prstGeom>
          <a:noFill/>
        </p:spPr>
        <p:txBody>
          <a:bodyPr wrap="none" rtlCol="0">
            <a:spAutoFit/>
          </a:bodyPr>
          <a:lstStyle/>
          <a:p>
            <a:pPr algn="r"/>
            <a:r>
              <a:rPr lang="en-US" sz="2400" dirty="0"/>
              <a:t>[</a:t>
            </a:r>
            <a:r>
              <a:rPr lang="en-US" sz="2400" dirty="0" err="1"/>
              <a:t>Rumelhart</a:t>
            </a:r>
            <a:r>
              <a:rPr lang="en-US" sz="2400" dirty="0"/>
              <a:t> Hinton Williams, 1986]</a:t>
            </a:r>
          </a:p>
        </p:txBody>
      </p:sp>
      <p:pic>
        <p:nvPicPr>
          <p:cNvPr id="19458" name="Picture 2">
            <a:extLst>
              <a:ext uri="{FF2B5EF4-FFF2-40B4-BE49-F238E27FC236}">
                <a16:creationId xmlns:a16="http://schemas.microsoft.com/office/drawing/2014/main" id="{C19EE5B5-9267-4E01-CBBB-9A266F19E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447"/>
          <a:stretch/>
        </p:blipFill>
        <p:spPr bwMode="auto">
          <a:xfrm>
            <a:off x="336761" y="2884310"/>
            <a:ext cx="7154196" cy="36017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26C7A0-4458-BB7A-E436-F9692A2A1DDB}"/>
              </a:ext>
            </a:extLst>
          </p:cNvPr>
          <p:cNvPicPr>
            <a:picLocks noChangeAspect="1"/>
          </p:cNvPicPr>
          <p:nvPr/>
        </p:nvPicPr>
        <p:blipFill>
          <a:blip r:embed="rId3"/>
          <a:stretch>
            <a:fillRect/>
          </a:stretch>
        </p:blipFill>
        <p:spPr>
          <a:xfrm>
            <a:off x="7742806" y="2171625"/>
            <a:ext cx="4400188" cy="4126974"/>
          </a:xfrm>
          <a:prstGeom prst="rect">
            <a:avLst/>
          </a:prstGeom>
        </p:spPr>
      </p:pic>
      <p:pic>
        <p:nvPicPr>
          <p:cNvPr id="10" name="Picture 9">
            <a:extLst>
              <a:ext uri="{FF2B5EF4-FFF2-40B4-BE49-F238E27FC236}">
                <a16:creationId xmlns:a16="http://schemas.microsoft.com/office/drawing/2014/main" id="{B11232E1-425A-58CB-DC2F-B092E6A68C9E}"/>
              </a:ext>
            </a:extLst>
          </p:cNvPr>
          <p:cNvPicPr>
            <a:picLocks noChangeAspect="1"/>
          </p:cNvPicPr>
          <p:nvPr/>
        </p:nvPicPr>
        <p:blipFill rotWithShape="1">
          <a:blip r:embed="rId4"/>
          <a:srcRect r="20190"/>
          <a:stretch/>
        </p:blipFill>
        <p:spPr>
          <a:xfrm>
            <a:off x="7876821" y="592651"/>
            <a:ext cx="4007326" cy="1488962"/>
          </a:xfrm>
          <a:prstGeom prst="rect">
            <a:avLst/>
          </a:prstGeom>
        </p:spPr>
      </p:pic>
    </p:spTree>
    <p:extLst>
      <p:ext uri="{BB962C8B-B14F-4D97-AF65-F5344CB8AC3E}">
        <p14:creationId xmlns:p14="http://schemas.microsoft.com/office/powerpoint/2010/main" val="186311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28FDB8-BDF3-7D2F-4132-5EA84DD55381}"/>
              </a:ext>
            </a:extLst>
          </p:cNvPr>
          <p:cNvSpPr>
            <a:spLocks noGrp="1"/>
          </p:cNvSpPr>
          <p:nvPr>
            <p:ph type="title"/>
          </p:nvPr>
        </p:nvSpPr>
        <p:spPr>
          <a:xfrm>
            <a:off x="274603" y="126694"/>
            <a:ext cx="7217060" cy="2922031"/>
          </a:xfrm>
        </p:spPr>
        <p:txBody>
          <a:bodyPr>
            <a:noAutofit/>
          </a:bodyPr>
          <a:lstStyle/>
          <a:p>
            <a:r>
              <a:rPr lang="en-US" sz="5400" dirty="0"/>
              <a:t>1989:</a:t>
            </a:r>
            <a:br>
              <a:rPr lang="en-US" sz="5400" dirty="0"/>
            </a:br>
            <a:r>
              <a:rPr lang="en-US" sz="5400" dirty="0"/>
              <a:t>George </a:t>
            </a:r>
            <a:r>
              <a:rPr lang="en-US" sz="5400" dirty="0" err="1"/>
              <a:t>Cybenko</a:t>
            </a:r>
            <a:br>
              <a:rPr lang="en-US" sz="5400" dirty="0"/>
            </a:br>
            <a:r>
              <a:rPr lang="en-US" sz="5400" dirty="0"/>
              <a:t>proves universality</a:t>
            </a:r>
          </a:p>
        </p:txBody>
      </p:sp>
      <p:sp>
        <p:nvSpPr>
          <p:cNvPr id="9" name="TextBox 8">
            <a:extLst>
              <a:ext uri="{FF2B5EF4-FFF2-40B4-BE49-F238E27FC236}">
                <a16:creationId xmlns:a16="http://schemas.microsoft.com/office/drawing/2014/main" id="{08B5BC39-89FF-A31F-52EC-CD395AA78CC4}"/>
              </a:ext>
            </a:extLst>
          </p:cNvPr>
          <p:cNvSpPr txBox="1"/>
          <p:nvPr/>
        </p:nvSpPr>
        <p:spPr>
          <a:xfrm>
            <a:off x="10024814" y="6420640"/>
            <a:ext cx="2207720" cy="461665"/>
          </a:xfrm>
          <a:prstGeom prst="rect">
            <a:avLst/>
          </a:prstGeom>
          <a:noFill/>
        </p:spPr>
        <p:txBody>
          <a:bodyPr wrap="none" rtlCol="0">
            <a:spAutoFit/>
          </a:bodyPr>
          <a:lstStyle/>
          <a:p>
            <a:pPr algn="r"/>
            <a:r>
              <a:rPr lang="en-US" sz="2400" dirty="0"/>
              <a:t>[</a:t>
            </a:r>
            <a:r>
              <a:rPr lang="en-US" sz="2400" dirty="0" err="1"/>
              <a:t>Cybenko</a:t>
            </a:r>
            <a:r>
              <a:rPr lang="en-US" sz="2400" dirty="0"/>
              <a:t>, 1989]</a:t>
            </a:r>
          </a:p>
        </p:txBody>
      </p:sp>
      <p:pic>
        <p:nvPicPr>
          <p:cNvPr id="4098" name="Picture 2" descr="Dartmouth Engineering | George Cybenko">
            <a:extLst>
              <a:ext uri="{FF2B5EF4-FFF2-40B4-BE49-F238E27FC236}">
                <a16:creationId xmlns:a16="http://schemas.microsoft.com/office/drawing/2014/main" id="{30BF9EB9-6769-09A5-36B7-3BFBF5FAD7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58" b="13173"/>
          <a:stretch/>
        </p:blipFill>
        <p:spPr bwMode="auto">
          <a:xfrm>
            <a:off x="303723" y="3048725"/>
            <a:ext cx="6928302" cy="356434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5BDCD52-0A6B-CEA7-B5E3-B9CC64FEEF5A}"/>
              </a:ext>
            </a:extLst>
          </p:cNvPr>
          <p:cNvGrpSpPr/>
          <p:nvPr/>
        </p:nvGrpSpPr>
        <p:grpSpPr>
          <a:xfrm>
            <a:off x="7603958" y="1000637"/>
            <a:ext cx="4506684" cy="5420003"/>
            <a:chOff x="7603958" y="1000637"/>
            <a:chExt cx="4506684" cy="5420003"/>
          </a:xfrm>
        </p:grpSpPr>
        <p:pic>
          <p:nvPicPr>
            <p:cNvPr id="2" name="Picture 1">
              <a:extLst>
                <a:ext uri="{FF2B5EF4-FFF2-40B4-BE49-F238E27FC236}">
                  <a16:creationId xmlns:a16="http://schemas.microsoft.com/office/drawing/2014/main" id="{E2788C51-4C39-EBF4-526C-A835A18B939F}"/>
                </a:ext>
              </a:extLst>
            </p:cNvPr>
            <p:cNvPicPr>
              <a:picLocks noChangeAspect="1"/>
            </p:cNvPicPr>
            <p:nvPr/>
          </p:nvPicPr>
          <p:blipFill>
            <a:blip r:embed="rId3"/>
            <a:stretch>
              <a:fillRect/>
            </a:stretch>
          </p:blipFill>
          <p:spPr>
            <a:xfrm>
              <a:off x="7873561" y="1760408"/>
              <a:ext cx="3776395" cy="4660232"/>
            </a:xfrm>
            <a:prstGeom prst="rect">
              <a:avLst/>
            </a:prstGeom>
          </p:spPr>
        </p:pic>
        <p:pic>
          <p:nvPicPr>
            <p:cNvPr id="3" name="Picture 2">
              <a:extLst>
                <a:ext uri="{FF2B5EF4-FFF2-40B4-BE49-F238E27FC236}">
                  <a16:creationId xmlns:a16="http://schemas.microsoft.com/office/drawing/2014/main" id="{398BFDA3-1397-24D9-4F1F-068EBEEF44FD}"/>
                </a:ext>
              </a:extLst>
            </p:cNvPr>
            <p:cNvPicPr>
              <a:picLocks noChangeAspect="1"/>
            </p:cNvPicPr>
            <p:nvPr/>
          </p:nvPicPr>
          <p:blipFill>
            <a:blip r:embed="rId4"/>
            <a:stretch>
              <a:fillRect/>
            </a:stretch>
          </p:blipFill>
          <p:spPr>
            <a:xfrm>
              <a:off x="7603958" y="1000637"/>
              <a:ext cx="4506684" cy="586157"/>
            </a:xfrm>
            <a:prstGeom prst="rect">
              <a:avLst/>
            </a:prstGeom>
          </p:spPr>
        </p:pic>
      </p:grpSp>
    </p:spTree>
    <p:extLst>
      <p:ext uri="{BB962C8B-B14F-4D97-AF65-F5344CB8AC3E}">
        <p14:creationId xmlns:p14="http://schemas.microsoft.com/office/powerpoint/2010/main" val="101668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7C57-97BF-5DA6-3C06-CC038BDEAB4D}"/>
              </a:ext>
            </a:extLst>
          </p:cNvPr>
          <p:cNvSpPr>
            <a:spLocks noGrp="1"/>
          </p:cNvSpPr>
          <p:nvPr>
            <p:ph type="title"/>
          </p:nvPr>
        </p:nvSpPr>
        <p:spPr>
          <a:xfrm>
            <a:off x="17929" y="18256"/>
            <a:ext cx="4648664" cy="6839744"/>
          </a:xfrm>
        </p:spPr>
        <p:txBody>
          <a:bodyPr>
            <a:normAutofit/>
          </a:bodyPr>
          <a:lstStyle/>
          <a:p>
            <a:r>
              <a:rPr lang="en-US" sz="6000" dirty="0"/>
              <a:t>What is</a:t>
            </a:r>
            <a:br>
              <a:rPr lang="en-US" sz="6000" dirty="0"/>
            </a:br>
            <a:r>
              <a:rPr lang="en-US" sz="6000" dirty="0"/>
              <a:t>Deep Learning?</a:t>
            </a:r>
          </a:p>
        </p:txBody>
      </p:sp>
      <p:cxnSp>
        <p:nvCxnSpPr>
          <p:cNvPr id="5" name="Straight Connector 4">
            <a:extLst>
              <a:ext uri="{FF2B5EF4-FFF2-40B4-BE49-F238E27FC236}">
                <a16:creationId xmlns:a16="http://schemas.microsoft.com/office/drawing/2014/main" id="{BA0783DC-6DDF-9ABF-2795-85A52F1CDB3C}"/>
              </a:ext>
            </a:extLst>
          </p:cNvPr>
          <p:cNvCxnSpPr/>
          <p:nvPr/>
        </p:nvCxnSpPr>
        <p:spPr>
          <a:xfrm>
            <a:off x="4871544" y="915645"/>
            <a:ext cx="0" cy="4934607"/>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36056F2D-BE83-0237-A6A4-59C9C101D662}"/>
              </a:ext>
            </a:extLst>
          </p:cNvPr>
          <p:cNvSpPr/>
          <p:nvPr/>
        </p:nvSpPr>
        <p:spPr>
          <a:xfrm>
            <a:off x="5983709" y="772509"/>
            <a:ext cx="5340056" cy="1874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 field of machine learning that asks:</a:t>
            </a:r>
          </a:p>
        </p:txBody>
      </p:sp>
      <p:sp>
        <p:nvSpPr>
          <p:cNvPr id="8" name="Rectangle 7">
            <a:extLst>
              <a:ext uri="{FF2B5EF4-FFF2-40B4-BE49-F238E27FC236}">
                <a16:creationId xmlns:a16="http://schemas.microsoft.com/office/drawing/2014/main" id="{EA7D4399-9BF6-2806-22FD-B33F41B2544D}"/>
              </a:ext>
            </a:extLst>
          </p:cNvPr>
          <p:cNvSpPr/>
          <p:nvPr/>
        </p:nvSpPr>
        <p:spPr>
          <a:xfrm>
            <a:off x="5983710" y="3429000"/>
            <a:ext cx="5340068" cy="28404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What can be</a:t>
            </a:r>
            <a:br>
              <a:rPr lang="en-US" sz="4800" dirty="0"/>
            </a:br>
            <a:r>
              <a:rPr lang="en-US" sz="4800" b="1" dirty="0"/>
              <a:t>learned</a:t>
            </a:r>
            <a:r>
              <a:rPr lang="en-US" sz="4800" dirty="0"/>
              <a:t> by a neural network?</a:t>
            </a:r>
          </a:p>
        </p:txBody>
      </p:sp>
    </p:spTree>
    <p:extLst>
      <p:ext uri="{BB962C8B-B14F-4D97-AF65-F5344CB8AC3E}">
        <p14:creationId xmlns:p14="http://schemas.microsoft.com/office/powerpoint/2010/main" val="409077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AA07-893C-95D9-40BC-038E4958F57D}"/>
              </a:ext>
            </a:extLst>
          </p:cNvPr>
          <p:cNvSpPr>
            <a:spLocks noGrp="1"/>
          </p:cNvSpPr>
          <p:nvPr>
            <p:ph type="title"/>
          </p:nvPr>
        </p:nvSpPr>
        <p:spPr/>
        <p:txBody>
          <a:bodyPr/>
          <a:lstStyle/>
          <a:p>
            <a:r>
              <a:rPr lang="en-US" dirty="0"/>
              <a:t>Universal Approximation Theorem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7FD556-4AD7-0B65-F4DA-28B050D2019F}"/>
                  </a:ext>
                </a:extLst>
              </p:cNvPr>
              <p:cNvSpPr>
                <a:spLocks noGrp="1"/>
              </p:cNvSpPr>
              <p:nvPr>
                <p:ph idx="1"/>
              </p:nvPr>
            </p:nvSpPr>
            <p:spPr/>
            <p:txBody>
              <a:bodyPr/>
              <a:lstStyle/>
              <a:p>
                <a:pPr marL="0" indent="0">
                  <a:buNone/>
                </a:pPr>
                <a:r>
                  <a:rPr lang="en-US" dirty="0"/>
                  <a:t>Given:</a:t>
                </a:r>
              </a:p>
              <a:p>
                <a:pPr marL="0" indent="0">
                  <a:buNone/>
                </a:pPr>
                <a:r>
                  <a:rPr lang="en-US" dirty="0"/>
                  <a:t>any continuous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𝑚</m:t>
                        </m:r>
                      </m:sup>
                    </m:sSup>
                  </m:oMath>
                </a14:m>
                <a:r>
                  <a:rPr lang="en-US" dirty="0"/>
                  <a:t>,</a:t>
                </a:r>
                <a:br>
                  <a:rPr lang="en-US" dirty="0"/>
                </a:br>
                <a:r>
                  <a:rPr lang="en-US" dirty="0"/>
                  <a:t>a compact input domain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sup>
                    </m:sSup>
                  </m:oMath>
                </a14:m>
                <a:br>
                  <a:rPr lang="en-US" dirty="0"/>
                </a:br>
                <a:r>
                  <a:rPr lang="en-US" dirty="0"/>
                  <a:t>and an error interval </a:t>
                </a:r>
                <a14:m>
                  <m:oMath xmlns:m="http://schemas.openxmlformats.org/officeDocument/2006/math">
                    <m:r>
                      <a:rPr lang="en-US" i="1" smtClean="0">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&gt;0</m:t>
                    </m:r>
                  </m:oMath>
                </a14:m>
                <a:endParaRPr lang="en-US" dirty="0"/>
              </a:p>
              <a:p>
                <a:pPr marL="0" indent="0">
                  <a:buNone/>
                </a:pPr>
                <a:endParaRPr lang="en-US" dirty="0"/>
              </a:p>
              <a:p>
                <a:pPr marL="0" indent="0">
                  <a:buNone/>
                </a:pPr>
                <a:r>
                  <a:rPr lang="en-US" dirty="0"/>
                  <a:t>There is guaranteed to be:</a:t>
                </a:r>
              </a:p>
              <a:p>
                <a:pPr marL="0" indent="0">
                  <a:buNone/>
                </a:pPr>
                <a:r>
                  <a:rPr lang="en-US" dirty="0"/>
                  <a:t>a finite network of neurons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sup>
                    </m:s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𝑚</m:t>
                        </m:r>
                      </m:sup>
                    </m:sSup>
                  </m:oMath>
                </a14:m>
                <a:br>
                  <a:rPr lang="en-US" dirty="0"/>
                </a:br>
                <a:r>
                  <a:rPr lang="en-US" dirty="0"/>
                  <a:t>that approximates </a:t>
                </a:r>
                <a14:m>
                  <m:oMath xmlns:m="http://schemas.openxmlformats.org/officeDocument/2006/math">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r>
                      <a:rPr lang="en-US" b="0" i="1" smtClean="0">
                        <a:latin typeface="Cambria Math" panose="02040503050406030204" pitchFamily="18" charset="0"/>
                      </a:rPr>
                      <m:t>&lt;</m:t>
                    </m:r>
                    <m:r>
                      <a:rPr lang="en-US" i="1">
                        <a:latin typeface="Cambria Math" panose="02040503050406030204" pitchFamily="18" charset="0"/>
                        <a:ea typeface="Cambria Math" panose="02040503050406030204" pitchFamily="18" charset="0"/>
                      </a:rPr>
                      <m:t>𝜀</m:t>
                    </m:r>
                  </m:oMath>
                </a14:m>
                <a:r>
                  <a:rPr lang="en-US" dirty="0"/>
                  <a:t> for all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𝑋</m:t>
                    </m:r>
                  </m:oMath>
                </a14:m>
                <a:endParaRPr lang="en-US" dirty="0"/>
              </a:p>
              <a:p>
                <a:pPr marL="0" indent="0">
                  <a:buNone/>
                </a:pPr>
                <a:endParaRPr lang="en-US" dirty="0"/>
              </a:p>
              <a:p>
                <a:pPr marL="0" indent="0">
                  <a:buNone/>
                </a:pPr>
                <a:r>
                  <a:rPr lang="en-US" dirty="0" err="1"/>
                  <a:t>Cybenko</a:t>
                </a:r>
                <a:r>
                  <a:rPr lang="en-US" dirty="0"/>
                  <a:t>, 1989 proves this for sigmoid/step neurons</a:t>
                </a:r>
              </a:p>
              <a:p>
                <a:pPr marL="0" indent="0">
                  <a:buNone/>
                </a:pPr>
                <a:r>
                  <a:rPr lang="en-US" dirty="0" err="1"/>
                  <a:t>Hornik</a:t>
                </a:r>
                <a:r>
                  <a:rPr lang="en-US" dirty="0"/>
                  <a:t>, 1991 proves almost any nonlinearity will work</a:t>
                </a:r>
              </a:p>
            </p:txBody>
          </p:sp>
        </mc:Choice>
        <mc:Fallback xmlns="">
          <p:sp>
            <p:nvSpPr>
              <p:cNvPr id="3" name="Content Placeholder 2">
                <a:extLst>
                  <a:ext uri="{FF2B5EF4-FFF2-40B4-BE49-F238E27FC236}">
                    <a16:creationId xmlns:a16="http://schemas.microsoft.com/office/drawing/2014/main" id="{837FD556-4AD7-0B65-F4DA-28B050D2019F}"/>
                  </a:ext>
                </a:extLst>
              </p:cNvPr>
              <p:cNvSpPr>
                <a:spLocks noGrp="1" noRot="1" noChangeAspect="1" noMove="1" noResize="1" noEditPoints="1" noAdjustHandles="1" noChangeArrowheads="1" noChangeShapeType="1" noTextEdit="1"/>
              </p:cNvSpPr>
              <p:nvPr>
                <p:ph idx="1"/>
              </p:nvPr>
            </p:nvSpPr>
            <p:spPr>
              <a:blipFill>
                <a:blip r:embed="rId2"/>
                <a:stretch>
                  <a:fillRect l="-1206" t="-2153" b="-1196"/>
                </a:stretch>
              </a:blipFill>
            </p:spPr>
            <p:txBody>
              <a:bodyPr/>
              <a:lstStyle/>
              <a:p>
                <a:r>
                  <a:rPr lang="en-US">
                    <a:noFill/>
                  </a:rPr>
                  <a:t> </a:t>
                </a:r>
              </a:p>
            </p:txBody>
          </p:sp>
        </mc:Fallback>
      </mc:AlternateContent>
    </p:spTree>
    <p:extLst>
      <p:ext uri="{BB962C8B-B14F-4D97-AF65-F5344CB8AC3E}">
        <p14:creationId xmlns:p14="http://schemas.microsoft.com/office/powerpoint/2010/main" val="6130815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6C47-0751-41A2-10EA-3F4A03C13818}"/>
              </a:ext>
            </a:extLst>
          </p:cNvPr>
          <p:cNvSpPr>
            <a:spLocks noGrp="1"/>
          </p:cNvSpPr>
          <p:nvPr>
            <p:ph type="title"/>
          </p:nvPr>
        </p:nvSpPr>
        <p:spPr/>
        <p:txBody>
          <a:bodyPr/>
          <a:lstStyle/>
          <a:p>
            <a:r>
              <a:rPr lang="en-US" dirty="0"/>
              <a:t>Visual Proof (Figures from Andrea </a:t>
            </a:r>
            <a:r>
              <a:rPr lang="en-US" dirty="0" err="1"/>
              <a:t>Lörke</a:t>
            </a:r>
            <a:r>
              <a:rPr lang="en-US" dirty="0"/>
              <a:t>)</a:t>
            </a:r>
          </a:p>
        </p:txBody>
      </p:sp>
      <p:sp>
        <p:nvSpPr>
          <p:cNvPr id="4" name="TextBox 3">
            <a:extLst>
              <a:ext uri="{FF2B5EF4-FFF2-40B4-BE49-F238E27FC236}">
                <a16:creationId xmlns:a16="http://schemas.microsoft.com/office/drawing/2014/main" id="{4C07319F-36EB-C1BD-BA21-AA07F506A572}"/>
              </a:ext>
            </a:extLst>
          </p:cNvPr>
          <p:cNvSpPr txBox="1"/>
          <p:nvPr/>
        </p:nvSpPr>
        <p:spPr>
          <a:xfrm>
            <a:off x="369508" y="6488668"/>
            <a:ext cx="11840421" cy="369332"/>
          </a:xfrm>
          <a:prstGeom prst="rect">
            <a:avLst/>
          </a:prstGeom>
          <a:noFill/>
        </p:spPr>
        <p:txBody>
          <a:bodyPr wrap="none" rtlCol="0">
            <a:spAutoFit/>
          </a:bodyPr>
          <a:lstStyle/>
          <a:p>
            <a:pPr algn="r"/>
            <a:r>
              <a:rPr lang="en-US" dirty="0"/>
              <a:t>[https://</a:t>
            </a:r>
            <a:r>
              <a:rPr lang="en-US" dirty="0" err="1"/>
              <a:t>www.mathematik.uni-wuerzburg.de</a:t>
            </a:r>
            <a:r>
              <a:rPr lang="en-US" dirty="0"/>
              <a:t>/</a:t>
            </a:r>
            <a:r>
              <a:rPr lang="en-US" dirty="0" err="1"/>
              <a:t>fileadmin</a:t>
            </a:r>
            <a:r>
              <a:rPr lang="en-US" dirty="0"/>
              <a:t>/10040900/2019/Seminar__Artificial_Neural_Network__24_9__.pdf]</a:t>
            </a:r>
          </a:p>
        </p:txBody>
      </p:sp>
      <p:pic>
        <p:nvPicPr>
          <p:cNvPr id="5" name="Picture 4">
            <a:extLst>
              <a:ext uri="{FF2B5EF4-FFF2-40B4-BE49-F238E27FC236}">
                <a16:creationId xmlns:a16="http://schemas.microsoft.com/office/drawing/2014/main" id="{EF70D02B-919F-9586-169C-A4187276CEEA}"/>
              </a:ext>
            </a:extLst>
          </p:cNvPr>
          <p:cNvPicPr>
            <a:picLocks noChangeAspect="1"/>
          </p:cNvPicPr>
          <p:nvPr/>
        </p:nvPicPr>
        <p:blipFill>
          <a:blip r:embed="rId2"/>
          <a:stretch>
            <a:fillRect/>
          </a:stretch>
        </p:blipFill>
        <p:spPr>
          <a:xfrm>
            <a:off x="589547" y="2360725"/>
            <a:ext cx="5734890" cy="2724622"/>
          </a:xfrm>
          <a:prstGeom prst="rect">
            <a:avLst/>
          </a:prstGeom>
        </p:spPr>
      </p:pic>
      <p:sp>
        <p:nvSpPr>
          <p:cNvPr id="6" name="TextBox 5">
            <a:extLst>
              <a:ext uri="{FF2B5EF4-FFF2-40B4-BE49-F238E27FC236}">
                <a16:creationId xmlns:a16="http://schemas.microsoft.com/office/drawing/2014/main" id="{0E4EFAFA-8FDD-9FAC-4163-E5D279B59421}"/>
              </a:ext>
            </a:extLst>
          </p:cNvPr>
          <p:cNvSpPr txBox="1"/>
          <p:nvPr/>
        </p:nvSpPr>
        <p:spPr>
          <a:xfrm>
            <a:off x="589547" y="1379273"/>
            <a:ext cx="11206208" cy="523220"/>
          </a:xfrm>
          <a:prstGeom prst="rect">
            <a:avLst/>
          </a:prstGeom>
          <a:noFill/>
        </p:spPr>
        <p:txBody>
          <a:bodyPr wrap="none" rtlCol="0">
            <a:spAutoFit/>
          </a:bodyPr>
          <a:lstStyle/>
          <a:p>
            <a:pPr algn="ctr"/>
            <a:r>
              <a:rPr lang="en-US" sz="2800" dirty="0"/>
              <a:t>Step 1.  Two neurons (step-up, step-down) can be summed to make a bump</a:t>
            </a:r>
          </a:p>
        </p:txBody>
      </p:sp>
      <p:pic>
        <p:nvPicPr>
          <p:cNvPr id="7" name="Picture 6">
            <a:extLst>
              <a:ext uri="{FF2B5EF4-FFF2-40B4-BE49-F238E27FC236}">
                <a16:creationId xmlns:a16="http://schemas.microsoft.com/office/drawing/2014/main" id="{9F695708-3276-1978-03A0-DD7CD552E356}"/>
              </a:ext>
            </a:extLst>
          </p:cNvPr>
          <p:cNvPicPr>
            <a:picLocks noChangeAspect="1"/>
          </p:cNvPicPr>
          <p:nvPr/>
        </p:nvPicPr>
        <p:blipFill>
          <a:blip r:embed="rId3"/>
          <a:stretch>
            <a:fillRect/>
          </a:stretch>
        </p:blipFill>
        <p:spPr>
          <a:xfrm>
            <a:off x="6738162" y="2244578"/>
            <a:ext cx="4156765" cy="3182854"/>
          </a:xfrm>
          <a:prstGeom prst="rect">
            <a:avLst/>
          </a:prstGeom>
        </p:spPr>
      </p:pic>
    </p:spTree>
    <p:extLst>
      <p:ext uri="{BB962C8B-B14F-4D97-AF65-F5344CB8AC3E}">
        <p14:creationId xmlns:p14="http://schemas.microsoft.com/office/powerpoint/2010/main" val="6680944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6C47-0751-41A2-10EA-3F4A03C13818}"/>
              </a:ext>
            </a:extLst>
          </p:cNvPr>
          <p:cNvSpPr>
            <a:spLocks noGrp="1"/>
          </p:cNvSpPr>
          <p:nvPr>
            <p:ph type="title"/>
          </p:nvPr>
        </p:nvSpPr>
        <p:spPr/>
        <p:txBody>
          <a:bodyPr/>
          <a:lstStyle/>
          <a:p>
            <a:r>
              <a:rPr lang="en-US" dirty="0"/>
              <a:t>Visual Proof (Figures from Andrea </a:t>
            </a:r>
            <a:r>
              <a:rPr lang="en-US" dirty="0" err="1"/>
              <a:t>Lörke</a:t>
            </a:r>
            <a:r>
              <a:rPr lang="en-US" dirty="0"/>
              <a:t>)</a:t>
            </a:r>
          </a:p>
        </p:txBody>
      </p:sp>
      <p:sp>
        <p:nvSpPr>
          <p:cNvPr id="4" name="TextBox 3">
            <a:extLst>
              <a:ext uri="{FF2B5EF4-FFF2-40B4-BE49-F238E27FC236}">
                <a16:creationId xmlns:a16="http://schemas.microsoft.com/office/drawing/2014/main" id="{4C07319F-36EB-C1BD-BA21-AA07F506A572}"/>
              </a:ext>
            </a:extLst>
          </p:cNvPr>
          <p:cNvSpPr txBox="1"/>
          <p:nvPr/>
        </p:nvSpPr>
        <p:spPr>
          <a:xfrm>
            <a:off x="369508" y="6488668"/>
            <a:ext cx="11840421" cy="369332"/>
          </a:xfrm>
          <a:prstGeom prst="rect">
            <a:avLst/>
          </a:prstGeom>
          <a:noFill/>
        </p:spPr>
        <p:txBody>
          <a:bodyPr wrap="none" rtlCol="0">
            <a:spAutoFit/>
          </a:bodyPr>
          <a:lstStyle/>
          <a:p>
            <a:pPr algn="r"/>
            <a:r>
              <a:rPr lang="en-US" dirty="0"/>
              <a:t>[https://</a:t>
            </a:r>
            <a:r>
              <a:rPr lang="en-US" dirty="0" err="1"/>
              <a:t>www.mathematik.uni-wuerzburg.de</a:t>
            </a:r>
            <a:r>
              <a:rPr lang="en-US" dirty="0"/>
              <a:t>/</a:t>
            </a:r>
            <a:r>
              <a:rPr lang="en-US" dirty="0" err="1"/>
              <a:t>fileadmin</a:t>
            </a:r>
            <a:r>
              <a:rPr lang="en-US" dirty="0"/>
              <a:t>/10040900/2019/Seminar__Artificial_Neural_Network__24_9__.pdf]</a:t>
            </a:r>
          </a:p>
        </p:txBody>
      </p:sp>
      <p:sp>
        <p:nvSpPr>
          <p:cNvPr id="6" name="TextBox 5">
            <a:extLst>
              <a:ext uri="{FF2B5EF4-FFF2-40B4-BE49-F238E27FC236}">
                <a16:creationId xmlns:a16="http://schemas.microsoft.com/office/drawing/2014/main" id="{0E4EFAFA-8FDD-9FAC-4163-E5D279B59421}"/>
              </a:ext>
            </a:extLst>
          </p:cNvPr>
          <p:cNvSpPr txBox="1"/>
          <p:nvPr/>
        </p:nvSpPr>
        <p:spPr>
          <a:xfrm>
            <a:off x="1376379" y="1379273"/>
            <a:ext cx="9632573" cy="523220"/>
          </a:xfrm>
          <a:prstGeom prst="rect">
            <a:avLst/>
          </a:prstGeom>
          <a:noFill/>
        </p:spPr>
        <p:txBody>
          <a:bodyPr wrap="none" rtlCol="0">
            <a:spAutoFit/>
          </a:bodyPr>
          <a:lstStyle/>
          <a:p>
            <a:pPr algn="ctr"/>
            <a:r>
              <a:rPr lang="en-US" sz="2800" dirty="0"/>
              <a:t>Step 2.  Many pairs of neurons can be summed to sum up bumps.</a:t>
            </a:r>
          </a:p>
        </p:txBody>
      </p:sp>
      <p:pic>
        <p:nvPicPr>
          <p:cNvPr id="3" name="Picture 2">
            <a:extLst>
              <a:ext uri="{FF2B5EF4-FFF2-40B4-BE49-F238E27FC236}">
                <a16:creationId xmlns:a16="http://schemas.microsoft.com/office/drawing/2014/main" id="{D810D8FD-6E9B-C175-1AF0-A03CE7AC348D}"/>
              </a:ext>
            </a:extLst>
          </p:cNvPr>
          <p:cNvPicPr>
            <a:picLocks noChangeAspect="1"/>
          </p:cNvPicPr>
          <p:nvPr/>
        </p:nvPicPr>
        <p:blipFill>
          <a:blip r:embed="rId2"/>
          <a:stretch>
            <a:fillRect/>
          </a:stretch>
        </p:blipFill>
        <p:spPr>
          <a:xfrm>
            <a:off x="1086851" y="2244578"/>
            <a:ext cx="4808487" cy="3723142"/>
          </a:xfrm>
          <a:prstGeom prst="rect">
            <a:avLst/>
          </a:prstGeom>
        </p:spPr>
      </p:pic>
      <p:pic>
        <p:nvPicPr>
          <p:cNvPr id="8" name="Picture 7">
            <a:extLst>
              <a:ext uri="{FF2B5EF4-FFF2-40B4-BE49-F238E27FC236}">
                <a16:creationId xmlns:a16="http://schemas.microsoft.com/office/drawing/2014/main" id="{6EC25C46-4154-A029-B27C-6FD09E8E531C}"/>
              </a:ext>
            </a:extLst>
          </p:cNvPr>
          <p:cNvPicPr>
            <a:picLocks noChangeAspect="1"/>
          </p:cNvPicPr>
          <p:nvPr/>
        </p:nvPicPr>
        <p:blipFill>
          <a:blip r:embed="rId3"/>
          <a:stretch>
            <a:fillRect/>
          </a:stretch>
        </p:blipFill>
        <p:spPr>
          <a:xfrm>
            <a:off x="6420669" y="2244578"/>
            <a:ext cx="4151078" cy="4185961"/>
          </a:xfrm>
          <a:prstGeom prst="rect">
            <a:avLst/>
          </a:prstGeom>
        </p:spPr>
      </p:pic>
    </p:spTree>
    <p:extLst>
      <p:ext uri="{BB962C8B-B14F-4D97-AF65-F5344CB8AC3E}">
        <p14:creationId xmlns:p14="http://schemas.microsoft.com/office/powerpoint/2010/main" val="3701746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6C47-0751-41A2-10EA-3F4A03C13818}"/>
              </a:ext>
            </a:extLst>
          </p:cNvPr>
          <p:cNvSpPr>
            <a:spLocks noGrp="1"/>
          </p:cNvSpPr>
          <p:nvPr>
            <p:ph type="title"/>
          </p:nvPr>
        </p:nvSpPr>
        <p:spPr/>
        <p:txBody>
          <a:bodyPr/>
          <a:lstStyle/>
          <a:p>
            <a:r>
              <a:rPr lang="en-US" dirty="0"/>
              <a:t>Visual Proof (Figures from Andrea </a:t>
            </a:r>
            <a:r>
              <a:rPr lang="en-US" dirty="0" err="1"/>
              <a:t>Lörke</a:t>
            </a:r>
            <a:r>
              <a:rPr lang="en-US" dirty="0"/>
              <a:t>)</a:t>
            </a:r>
          </a:p>
        </p:txBody>
      </p:sp>
      <p:sp>
        <p:nvSpPr>
          <p:cNvPr id="4" name="TextBox 3">
            <a:extLst>
              <a:ext uri="{FF2B5EF4-FFF2-40B4-BE49-F238E27FC236}">
                <a16:creationId xmlns:a16="http://schemas.microsoft.com/office/drawing/2014/main" id="{4C07319F-36EB-C1BD-BA21-AA07F506A572}"/>
              </a:ext>
            </a:extLst>
          </p:cNvPr>
          <p:cNvSpPr txBox="1"/>
          <p:nvPr/>
        </p:nvSpPr>
        <p:spPr>
          <a:xfrm>
            <a:off x="369508" y="6488668"/>
            <a:ext cx="11840421" cy="369332"/>
          </a:xfrm>
          <a:prstGeom prst="rect">
            <a:avLst/>
          </a:prstGeom>
          <a:noFill/>
        </p:spPr>
        <p:txBody>
          <a:bodyPr wrap="none" rtlCol="0">
            <a:spAutoFit/>
          </a:bodyPr>
          <a:lstStyle/>
          <a:p>
            <a:pPr algn="r"/>
            <a:r>
              <a:rPr lang="en-US" dirty="0"/>
              <a:t>[https://</a:t>
            </a:r>
            <a:r>
              <a:rPr lang="en-US" dirty="0" err="1"/>
              <a:t>www.mathematik.uni-wuerzburg.de</a:t>
            </a:r>
            <a:r>
              <a:rPr lang="en-US" dirty="0"/>
              <a:t>/</a:t>
            </a:r>
            <a:r>
              <a:rPr lang="en-US" dirty="0" err="1"/>
              <a:t>fileadmin</a:t>
            </a:r>
            <a:r>
              <a:rPr lang="en-US" dirty="0"/>
              <a:t>/10040900/2019/Seminar__Artificial_Neural_Network__24_9__.pdf]</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4EFAFA-8FDD-9FAC-4163-E5D279B59421}"/>
                  </a:ext>
                </a:extLst>
              </p:cNvPr>
              <p:cNvSpPr txBox="1"/>
              <p:nvPr/>
            </p:nvSpPr>
            <p:spPr>
              <a:xfrm>
                <a:off x="1043069" y="1379273"/>
                <a:ext cx="10299230" cy="523220"/>
              </a:xfrm>
              <a:prstGeom prst="rect">
                <a:avLst/>
              </a:prstGeom>
              <a:noFill/>
            </p:spPr>
            <p:txBody>
              <a:bodyPr wrap="none" rtlCol="0">
                <a:spAutoFit/>
              </a:bodyPr>
              <a:lstStyle/>
              <a:p>
                <a:pPr algn="ctr"/>
                <a:r>
                  <a:rPr lang="en-US" sz="2800" dirty="0"/>
                  <a:t>Step 3.  By increasing the number of neurons, error can be made </a:t>
                </a:r>
                <a14:m>
                  <m:oMath xmlns:m="http://schemas.openxmlformats.org/officeDocument/2006/math">
                    <m:r>
                      <a:rPr lang="en-US" sz="2800" i="1" smtClean="0">
                        <a:latin typeface="Cambria Math" panose="02040503050406030204" pitchFamily="18" charset="0"/>
                        <a:ea typeface="Cambria Math" panose="02040503050406030204" pitchFamily="18" charset="0"/>
                      </a:rPr>
                      <m:t>&lt;</m:t>
                    </m:r>
                    <m:r>
                      <a:rPr lang="en-US" sz="2800" i="1" smtClean="0">
                        <a:latin typeface="Cambria Math" panose="02040503050406030204" pitchFamily="18" charset="0"/>
                        <a:ea typeface="Cambria Math" panose="02040503050406030204" pitchFamily="18" charset="0"/>
                      </a:rPr>
                      <m:t>𝜀</m:t>
                    </m:r>
                  </m:oMath>
                </a14:m>
                <a:r>
                  <a:rPr lang="en-US" sz="2800" dirty="0"/>
                  <a:t>.</a:t>
                </a:r>
              </a:p>
            </p:txBody>
          </p:sp>
        </mc:Choice>
        <mc:Fallback xmlns="">
          <p:sp>
            <p:nvSpPr>
              <p:cNvPr id="6" name="TextBox 5">
                <a:extLst>
                  <a:ext uri="{FF2B5EF4-FFF2-40B4-BE49-F238E27FC236}">
                    <a16:creationId xmlns:a16="http://schemas.microsoft.com/office/drawing/2014/main" id="{0E4EFAFA-8FDD-9FAC-4163-E5D279B59421}"/>
                  </a:ext>
                </a:extLst>
              </p:cNvPr>
              <p:cNvSpPr txBox="1">
                <a:spLocks noRot="1" noChangeAspect="1" noMove="1" noResize="1" noEditPoints="1" noAdjustHandles="1" noChangeArrowheads="1" noChangeShapeType="1" noTextEdit="1"/>
              </p:cNvSpPr>
              <p:nvPr/>
            </p:nvSpPr>
            <p:spPr>
              <a:xfrm>
                <a:off x="1043069" y="1379273"/>
                <a:ext cx="10299230" cy="523220"/>
              </a:xfrm>
              <a:prstGeom prst="rect">
                <a:avLst/>
              </a:prstGeom>
              <a:blipFill>
                <a:blip r:embed="rId2"/>
                <a:stretch>
                  <a:fillRect l="-862" t="-11905" r="-739" b="-3095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EC25C46-4154-A029-B27C-6FD09E8E531C}"/>
              </a:ext>
            </a:extLst>
          </p:cNvPr>
          <p:cNvPicPr>
            <a:picLocks noChangeAspect="1"/>
          </p:cNvPicPr>
          <p:nvPr/>
        </p:nvPicPr>
        <p:blipFill>
          <a:blip r:embed="rId3"/>
          <a:stretch>
            <a:fillRect/>
          </a:stretch>
        </p:blipFill>
        <p:spPr>
          <a:xfrm>
            <a:off x="1399490" y="2098424"/>
            <a:ext cx="4151078" cy="4185961"/>
          </a:xfrm>
          <a:prstGeom prst="rect">
            <a:avLst/>
          </a:prstGeom>
        </p:spPr>
      </p:pic>
      <p:pic>
        <p:nvPicPr>
          <p:cNvPr id="5" name="Picture 4">
            <a:extLst>
              <a:ext uri="{FF2B5EF4-FFF2-40B4-BE49-F238E27FC236}">
                <a16:creationId xmlns:a16="http://schemas.microsoft.com/office/drawing/2014/main" id="{2DE12CB6-997C-3CAA-ADE8-5CEA08915A30}"/>
              </a:ext>
            </a:extLst>
          </p:cNvPr>
          <p:cNvPicPr>
            <a:picLocks noChangeAspect="1"/>
          </p:cNvPicPr>
          <p:nvPr/>
        </p:nvPicPr>
        <p:blipFill>
          <a:blip r:embed="rId4"/>
          <a:stretch>
            <a:fillRect/>
          </a:stretch>
        </p:blipFill>
        <p:spPr>
          <a:xfrm>
            <a:off x="6641434" y="2098424"/>
            <a:ext cx="4159310" cy="4220348"/>
          </a:xfrm>
          <a:prstGeom prst="rect">
            <a:avLst/>
          </a:prstGeom>
        </p:spPr>
      </p:pic>
    </p:spTree>
    <p:extLst>
      <p:ext uri="{BB962C8B-B14F-4D97-AF65-F5344CB8AC3E}">
        <p14:creationId xmlns:p14="http://schemas.microsoft.com/office/powerpoint/2010/main" val="25691756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6C47-0751-41A2-10EA-3F4A03C13818}"/>
              </a:ext>
            </a:extLst>
          </p:cNvPr>
          <p:cNvSpPr>
            <a:spLocks noGrp="1"/>
          </p:cNvSpPr>
          <p:nvPr>
            <p:ph type="title"/>
          </p:nvPr>
        </p:nvSpPr>
        <p:spPr/>
        <p:txBody>
          <a:bodyPr/>
          <a:lstStyle/>
          <a:p>
            <a:r>
              <a:rPr lang="en-US" dirty="0"/>
              <a:t>Visual Proof (Figures from </a:t>
            </a:r>
            <a:r>
              <a:rPr lang="en-US" dirty="0" err="1"/>
              <a:t>Lörke</a:t>
            </a:r>
            <a:r>
              <a:rPr lang="en-US" dirty="0"/>
              <a:t> and </a:t>
            </a:r>
            <a:r>
              <a:rPr lang="en-US" dirty="0" err="1"/>
              <a:t>Scarselli</a:t>
            </a:r>
            <a:r>
              <a:rPr lang="en-US" dirty="0"/>
              <a:t>)</a:t>
            </a:r>
          </a:p>
        </p:txBody>
      </p:sp>
      <p:sp>
        <p:nvSpPr>
          <p:cNvPr id="4" name="TextBox 3">
            <a:extLst>
              <a:ext uri="{FF2B5EF4-FFF2-40B4-BE49-F238E27FC236}">
                <a16:creationId xmlns:a16="http://schemas.microsoft.com/office/drawing/2014/main" id="{4C07319F-36EB-C1BD-BA21-AA07F506A572}"/>
              </a:ext>
            </a:extLst>
          </p:cNvPr>
          <p:cNvSpPr txBox="1"/>
          <p:nvPr/>
        </p:nvSpPr>
        <p:spPr>
          <a:xfrm>
            <a:off x="369508" y="6488668"/>
            <a:ext cx="11840421" cy="369332"/>
          </a:xfrm>
          <a:prstGeom prst="rect">
            <a:avLst/>
          </a:prstGeom>
          <a:noFill/>
        </p:spPr>
        <p:txBody>
          <a:bodyPr wrap="none" rtlCol="0">
            <a:spAutoFit/>
          </a:bodyPr>
          <a:lstStyle/>
          <a:p>
            <a:pPr algn="r"/>
            <a:r>
              <a:rPr lang="en-US" dirty="0"/>
              <a:t>[https://</a:t>
            </a:r>
            <a:r>
              <a:rPr lang="en-US" dirty="0" err="1"/>
              <a:t>www.mathematik.uni-wuerzburg.de</a:t>
            </a:r>
            <a:r>
              <a:rPr lang="en-US" dirty="0"/>
              <a:t>/</a:t>
            </a:r>
            <a:r>
              <a:rPr lang="en-US" dirty="0" err="1"/>
              <a:t>fileadmin</a:t>
            </a:r>
            <a:r>
              <a:rPr lang="en-US" dirty="0"/>
              <a:t>/10040900/2019/Seminar__Artificial_Neural_Network__24_9__.pdf]</a:t>
            </a:r>
          </a:p>
        </p:txBody>
      </p:sp>
      <p:sp>
        <p:nvSpPr>
          <p:cNvPr id="6" name="TextBox 5">
            <a:extLst>
              <a:ext uri="{FF2B5EF4-FFF2-40B4-BE49-F238E27FC236}">
                <a16:creationId xmlns:a16="http://schemas.microsoft.com/office/drawing/2014/main" id="{0E4EFAFA-8FDD-9FAC-4163-E5D279B59421}"/>
              </a:ext>
            </a:extLst>
          </p:cNvPr>
          <p:cNvSpPr txBox="1"/>
          <p:nvPr/>
        </p:nvSpPr>
        <p:spPr>
          <a:xfrm>
            <a:off x="1253071" y="1379273"/>
            <a:ext cx="9879244" cy="523220"/>
          </a:xfrm>
          <a:prstGeom prst="rect">
            <a:avLst/>
          </a:prstGeom>
          <a:noFill/>
        </p:spPr>
        <p:txBody>
          <a:bodyPr wrap="none" rtlCol="0">
            <a:spAutoFit/>
          </a:bodyPr>
          <a:lstStyle/>
          <a:p>
            <a:pPr algn="ctr"/>
            <a:r>
              <a:rPr lang="en-US" sz="2800" dirty="0"/>
              <a:t>Step 4.  Similar bump functions can be made in higher dimensions.</a:t>
            </a:r>
          </a:p>
        </p:txBody>
      </p:sp>
      <p:pic>
        <p:nvPicPr>
          <p:cNvPr id="3" name="Picture 2">
            <a:extLst>
              <a:ext uri="{FF2B5EF4-FFF2-40B4-BE49-F238E27FC236}">
                <a16:creationId xmlns:a16="http://schemas.microsoft.com/office/drawing/2014/main" id="{51452E32-B40F-6F5F-27D1-6FDE47425519}"/>
              </a:ext>
            </a:extLst>
          </p:cNvPr>
          <p:cNvPicPr>
            <a:picLocks noChangeAspect="1"/>
          </p:cNvPicPr>
          <p:nvPr/>
        </p:nvPicPr>
        <p:blipFill>
          <a:blip r:embed="rId2"/>
          <a:stretch>
            <a:fillRect/>
          </a:stretch>
        </p:blipFill>
        <p:spPr>
          <a:xfrm>
            <a:off x="577203" y="2332069"/>
            <a:ext cx="3416866" cy="3101252"/>
          </a:xfrm>
          <a:prstGeom prst="rect">
            <a:avLst/>
          </a:prstGeom>
        </p:spPr>
      </p:pic>
      <p:pic>
        <p:nvPicPr>
          <p:cNvPr id="7" name="Picture 6">
            <a:extLst>
              <a:ext uri="{FF2B5EF4-FFF2-40B4-BE49-F238E27FC236}">
                <a16:creationId xmlns:a16="http://schemas.microsoft.com/office/drawing/2014/main" id="{7D1897B8-F2ED-B142-C351-E89F5EC7B300}"/>
              </a:ext>
            </a:extLst>
          </p:cNvPr>
          <p:cNvPicPr>
            <a:picLocks noChangeAspect="1"/>
          </p:cNvPicPr>
          <p:nvPr/>
        </p:nvPicPr>
        <p:blipFill>
          <a:blip r:embed="rId3"/>
          <a:stretch>
            <a:fillRect/>
          </a:stretch>
        </p:blipFill>
        <p:spPr>
          <a:xfrm>
            <a:off x="4188035" y="2593678"/>
            <a:ext cx="3193593" cy="2578034"/>
          </a:xfrm>
          <a:prstGeom prst="rect">
            <a:avLst/>
          </a:prstGeom>
        </p:spPr>
      </p:pic>
      <p:pic>
        <p:nvPicPr>
          <p:cNvPr id="6146" name="Picture 2">
            <a:extLst>
              <a:ext uri="{FF2B5EF4-FFF2-40B4-BE49-F238E27FC236}">
                <a16:creationId xmlns:a16="http://schemas.microsoft.com/office/drawing/2014/main" id="{FA52697D-D4D1-0FD9-5934-3FA2F94900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358"/>
          <a:stretch/>
        </p:blipFill>
        <p:spPr bwMode="auto">
          <a:xfrm>
            <a:off x="7575594" y="2593678"/>
            <a:ext cx="4238906" cy="27162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F0601E-AD79-BD2E-2583-541151AC4098}"/>
              </a:ext>
            </a:extLst>
          </p:cNvPr>
          <p:cNvSpPr txBox="1"/>
          <p:nvPr/>
        </p:nvSpPr>
        <p:spPr>
          <a:xfrm>
            <a:off x="6439272" y="6227059"/>
            <a:ext cx="5806462" cy="369332"/>
          </a:xfrm>
          <a:prstGeom prst="rect">
            <a:avLst/>
          </a:prstGeom>
          <a:noFill/>
        </p:spPr>
        <p:txBody>
          <a:bodyPr wrap="none" rtlCol="0">
            <a:spAutoFit/>
          </a:bodyPr>
          <a:lstStyle/>
          <a:p>
            <a:pPr algn="r"/>
            <a:r>
              <a:rPr lang="en-US" dirty="0"/>
              <a:t>[Figure 3 from </a:t>
            </a:r>
            <a:r>
              <a:rPr lang="en-US" dirty="0" err="1"/>
              <a:t>Scarselli</a:t>
            </a:r>
            <a:r>
              <a:rPr lang="en-US" dirty="0"/>
              <a:t>, Tsoi, Universal Approximation, 1998]</a:t>
            </a:r>
          </a:p>
        </p:txBody>
      </p:sp>
    </p:spTree>
    <p:extLst>
      <p:ext uri="{BB962C8B-B14F-4D97-AF65-F5344CB8AC3E}">
        <p14:creationId xmlns:p14="http://schemas.microsoft.com/office/powerpoint/2010/main" val="3447909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3C7DF-62D6-B3F6-CB0C-F963B532C09F}"/>
              </a:ext>
            </a:extLst>
          </p:cNvPr>
          <p:cNvSpPr>
            <a:spLocks noGrp="1"/>
          </p:cNvSpPr>
          <p:nvPr>
            <p:ph type="title"/>
          </p:nvPr>
        </p:nvSpPr>
        <p:spPr>
          <a:xfrm>
            <a:off x="0" y="2374231"/>
            <a:ext cx="12192000" cy="2864195"/>
          </a:xfrm>
        </p:spPr>
        <p:txBody>
          <a:bodyPr anchor="b">
            <a:noAutofit/>
          </a:bodyPr>
          <a:lstStyle/>
          <a:p>
            <a:pPr>
              <a:lnSpc>
                <a:spcPct val="100000"/>
              </a:lnSpc>
            </a:pPr>
            <a:r>
              <a:rPr lang="en-US" sz="6000" dirty="0"/>
              <a:t>Bottom line:</a:t>
            </a:r>
            <a:br>
              <a:rPr lang="en-US" sz="6000" dirty="0"/>
            </a:br>
            <a:br>
              <a:rPr lang="en-US" sz="6000" dirty="0"/>
            </a:br>
            <a:r>
              <a:rPr lang="en-US" sz="6000" u="sng" dirty="0"/>
              <a:t>Networks</a:t>
            </a:r>
            <a:r>
              <a:rPr lang="en-US" sz="6000" dirty="0"/>
              <a:t> of neurons can be used</a:t>
            </a:r>
            <a:br>
              <a:rPr lang="en-US" sz="6000" dirty="0"/>
            </a:br>
            <a:r>
              <a:rPr lang="en-US" sz="6000" dirty="0"/>
              <a:t>to approximate any function.</a:t>
            </a:r>
          </a:p>
        </p:txBody>
      </p:sp>
      <p:sp>
        <p:nvSpPr>
          <p:cNvPr id="2" name="TextBox 1">
            <a:extLst>
              <a:ext uri="{FF2B5EF4-FFF2-40B4-BE49-F238E27FC236}">
                <a16:creationId xmlns:a16="http://schemas.microsoft.com/office/drawing/2014/main" id="{6BC5F80C-B269-BE09-F199-DA85046470E6}"/>
              </a:ext>
            </a:extLst>
          </p:cNvPr>
          <p:cNvSpPr txBox="1"/>
          <p:nvPr/>
        </p:nvSpPr>
        <p:spPr>
          <a:xfrm>
            <a:off x="3151540" y="5911403"/>
            <a:ext cx="5888920" cy="523220"/>
          </a:xfrm>
          <a:prstGeom prst="rect">
            <a:avLst/>
          </a:prstGeom>
          <a:noFill/>
        </p:spPr>
        <p:txBody>
          <a:bodyPr wrap="none" rtlCol="0">
            <a:spAutoFit/>
          </a:bodyPr>
          <a:lstStyle/>
          <a:p>
            <a:pPr algn="ctr"/>
            <a:r>
              <a:rPr lang="en-US" sz="2800" dirty="0"/>
              <a:t>(And by the way, two layers is enough!)</a:t>
            </a:r>
          </a:p>
        </p:txBody>
      </p:sp>
    </p:spTree>
    <p:extLst>
      <p:ext uri="{BB962C8B-B14F-4D97-AF65-F5344CB8AC3E}">
        <p14:creationId xmlns:p14="http://schemas.microsoft.com/office/powerpoint/2010/main" val="18163226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D241-F78C-79A4-B521-EEC98B6D81DA}"/>
              </a:ext>
            </a:extLst>
          </p:cNvPr>
          <p:cNvSpPr>
            <a:spLocks noGrp="1"/>
          </p:cNvSpPr>
          <p:nvPr>
            <p:ph type="title"/>
          </p:nvPr>
        </p:nvSpPr>
        <p:spPr/>
        <p:txBody>
          <a:bodyPr/>
          <a:lstStyle/>
          <a:p>
            <a:r>
              <a:rPr lang="en-US" dirty="0"/>
              <a:t>Next class</a:t>
            </a:r>
          </a:p>
        </p:txBody>
      </p:sp>
      <p:sp>
        <p:nvSpPr>
          <p:cNvPr id="3" name="Content Placeholder 2">
            <a:extLst>
              <a:ext uri="{FF2B5EF4-FFF2-40B4-BE49-F238E27FC236}">
                <a16:creationId xmlns:a16="http://schemas.microsoft.com/office/drawing/2014/main" id="{A92AB748-D588-8E32-2A8C-C751E847286C}"/>
              </a:ext>
            </a:extLst>
          </p:cNvPr>
          <p:cNvSpPr>
            <a:spLocks noGrp="1"/>
          </p:cNvSpPr>
          <p:nvPr>
            <p:ph idx="1"/>
          </p:nvPr>
        </p:nvSpPr>
        <p:spPr>
          <a:xfrm>
            <a:off x="838200" y="2381250"/>
            <a:ext cx="10515600" cy="4096123"/>
          </a:xfrm>
        </p:spPr>
        <p:txBody>
          <a:bodyPr>
            <a:normAutofit/>
          </a:bodyPr>
          <a:lstStyle/>
          <a:p>
            <a:pPr marL="0" indent="0" algn="ctr">
              <a:buNone/>
            </a:pPr>
            <a:r>
              <a:rPr lang="en-US" sz="3600" dirty="0"/>
              <a:t>READ </a:t>
            </a:r>
            <a:r>
              <a:rPr lang="en-US" sz="3600" dirty="0" err="1"/>
              <a:t>Rumelhart</a:t>
            </a:r>
            <a:r>
              <a:rPr lang="en-US" sz="3600" dirty="0"/>
              <a:t> and Hinton 1986</a:t>
            </a:r>
          </a:p>
          <a:p>
            <a:pPr marL="0" indent="0" algn="ctr">
              <a:buNone/>
            </a:pPr>
            <a:endParaRPr lang="en-US" sz="3600" dirty="0"/>
          </a:p>
          <a:p>
            <a:pPr marL="0" indent="0" algn="ctr">
              <a:buNone/>
            </a:pPr>
            <a:r>
              <a:rPr lang="en-US" sz="3600" dirty="0"/>
              <a:t>SUBMIT a QUESTION about it.</a:t>
            </a:r>
          </a:p>
          <a:p>
            <a:pPr marL="0" indent="0" algn="ctr">
              <a:buNone/>
            </a:pPr>
            <a:endParaRPr lang="en-US" sz="3600" dirty="0"/>
          </a:p>
          <a:p>
            <a:pPr marL="0" indent="0" algn="ctr">
              <a:buNone/>
            </a:pPr>
            <a:r>
              <a:rPr lang="en-US" sz="3600" dirty="0"/>
              <a:t>BRING YOUR LAPTOP</a:t>
            </a:r>
            <a:br>
              <a:rPr lang="en-US" sz="3600" dirty="0"/>
            </a:br>
            <a:br>
              <a:rPr lang="en-US" sz="3600" dirty="0"/>
            </a:br>
            <a:r>
              <a:rPr lang="en-US" sz="3600" dirty="0"/>
              <a:t>How to read </a:t>
            </a:r>
            <a:r>
              <a:rPr lang="en-US" sz="3600" dirty="0" err="1"/>
              <a:t>pytorch</a:t>
            </a:r>
            <a:r>
              <a:rPr lang="en-US" sz="3600" dirty="0"/>
              <a:t>: an interactive class.</a:t>
            </a:r>
          </a:p>
        </p:txBody>
      </p:sp>
    </p:spTree>
    <p:extLst>
      <p:ext uri="{BB962C8B-B14F-4D97-AF65-F5344CB8AC3E}">
        <p14:creationId xmlns:p14="http://schemas.microsoft.com/office/powerpoint/2010/main" val="29579902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48130-C306-6CCC-6A13-59D4ADA0D287}"/>
              </a:ext>
            </a:extLst>
          </p:cNvPr>
          <p:cNvSpPr>
            <a:spLocks noGrp="1"/>
          </p:cNvSpPr>
          <p:nvPr>
            <p:ph type="title"/>
          </p:nvPr>
        </p:nvSpPr>
        <p:spPr/>
        <p:txBody>
          <a:bodyPr/>
          <a:lstStyle/>
          <a:p>
            <a:r>
              <a:rPr lang="en-US" dirty="0"/>
              <a:t>Backprop versus perceptron</a:t>
            </a:r>
          </a:p>
        </p:txBody>
      </p:sp>
      <p:sp>
        <p:nvSpPr>
          <p:cNvPr id="3" name="Content Placeholder 2">
            <a:extLst>
              <a:ext uri="{FF2B5EF4-FFF2-40B4-BE49-F238E27FC236}">
                <a16:creationId xmlns:a16="http://schemas.microsoft.com/office/drawing/2014/main" id="{F80FCEFF-5BD1-9E0A-9903-00BBD6E310AA}"/>
              </a:ext>
            </a:extLst>
          </p:cNvPr>
          <p:cNvSpPr>
            <a:spLocks noGrp="1"/>
          </p:cNvSpPr>
          <p:nvPr>
            <p:ph idx="1"/>
          </p:nvPr>
        </p:nvSpPr>
        <p:spPr/>
        <p:txBody>
          <a:bodyPr/>
          <a:lstStyle/>
          <a:p>
            <a:pPr marL="0" indent="0">
              <a:buNone/>
            </a:pPr>
            <a:r>
              <a:rPr lang="en-US" dirty="0"/>
              <a:t>With backprop you must choose an </a:t>
            </a:r>
            <a:r>
              <a:rPr lang="en-US" i="1" dirty="0"/>
              <a:t>explicit</a:t>
            </a:r>
            <a:r>
              <a:rPr lang="en-US" dirty="0"/>
              <a:t> objective:</a:t>
            </a:r>
          </a:p>
          <a:p>
            <a:pPr marL="0" indent="0">
              <a:buNone/>
            </a:pPr>
            <a:r>
              <a:rPr lang="en-US" dirty="0"/>
              <a:t>	a single number that scores the mistakes the network makes.</a:t>
            </a:r>
          </a:p>
          <a:p>
            <a:pPr marL="0" indent="0">
              <a:buNone/>
            </a:pPr>
            <a:r>
              <a:rPr lang="en-US" dirty="0"/>
              <a:t>	(perceptron never computes such a score)</a:t>
            </a:r>
          </a:p>
          <a:p>
            <a:pPr marL="0" indent="0">
              <a:buNone/>
            </a:pPr>
            <a:endParaRPr lang="en-US" dirty="0"/>
          </a:p>
          <a:p>
            <a:pPr marL="0" indent="0">
              <a:buNone/>
            </a:pPr>
            <a:r>
              <a:rPr lang="en-US" dirty="0"/>
              <a:t>With backprop you need a </a:t>
            </a:r>
            <a:r>
              <a:rPr lang="en-US" i="1" dirty="0"/>
              <a:t>differentiable</a:t>
            </a:r>
            <a:r>
              <a:rPr lang="en-US" dirty="0"/>
              <a:t> network:</a:t>
            </a:r>
          </a:p>
          <a:p>
            <a:pPr marL="0" indent="0">
              <a:buNone/>
            </a:pPr>
            <a:r>
              <a:rPr lang="en-US" dirty="0"/>
              <a:t>	every step must have a computable derivative</a:t>
            </a:r>
          </a:p>
          <a:p>
            <a:pPr marL="0" indent="0">
              <a:buNone/>
            </a:pPr>
            <a:r>
              <a:rPr lang="en-US" dirty="0"/>
              <a:t>	(perceptron does not need gradients)</a:t>
            </a:r>
          </a:p>
          <a:p>
            <a:pPr marL="0" indent="0">
              <a:buNone/>
            </a:pPr>
            <a:endParaRPr lang="en-US" dirty="0"/>
          </a:p>
          <a:p>
            <a:pPr marL="0" indent="0">
              <a:buNone/>
            </a:pPr>
            <a:r>
              <a:rPr lang="en-US" dirty="0"/>
              <a:t>With backprop you can update parameters at </a:t>
            </a:r>
            <a:r>
              <a:rPr lang="en-US" i="1" dirty="0"/>
              <a:t>any</a:t>
            </a:r>
            <a:r>
              <a:rPr lang="en-US" dirty="0"/>
              <a:t> depth.</a:t>
            </a:r>
          </a:p>
          <a:p>
            <a:pPr marL="0" indent="0">
              <a:buNone/>
            </a:pPr>
            <a:r>
              <a:rPr lang="en-US" dirty="0"/>
              <a:t>	Deep layers can learn useful </a:t>
            </a:r>
            <a:r>
              <a:rPr lang="en-US" i="1" dirty="0"/>
              <a:t>features</a:t>
            </a:r>
          </a:p>
          <a:p>
            <a:pPr marL="0" indent="0">
              <a:buNone/>
            </a:pPr>
            <a:endParaRPr lang="en-US" dirty="0"/>
          </a:p>
        </p:txBody>
      </p:sp>
    </p:spTree>
    <p:extLst>
      <p:ext uri="{BB962C8B-B14F-4D97-AF65-F5344CB8AC3E}">
        <p14:creationId xmlns:p14="http://schemas.microsoft.com/office/powerpoint/2010/main" val="30843929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43D5-6B0E-B779-3E03-08831C41C146}"/>
              </a:ext>
            </a:extLst>
          </p:cNvPr>
          <p:cNvSpPr>
            <a:spLocks noGrp="1"/>
          </p:cNvSpPr>
          <p:nvPr>
            <p:ph type="title"/>
          </p:nvPr>
        </p:nvSpPr>
        <p:spPr/>
        <p:txBody>
          <a:bodyPr/>
          <a:lstStyle/>
          <a:p>
            <a:r>
              <a:rPr lang="en-US" dirty="0"/>
              <a:t>Backprop is a classical optimization approach</a:t>
            </a:r>
          </a:p>
        </p:txBody>
      </p:sp>
      <p:sp>
        <p:nvSpPr>
          <p:cNvPr id="3" name="Content Placeholder 2">
            <a:extLst>
              <a:ext uri="{FF2B5EF4-FFF2-40B4-BE49-F238E27FC236}">
                <a16:creationId xmlns:a16="http://schemas.microsoft.com/office/drawing/2014/main" id="{C6DC5B89-DAD4-66DD-D252-AB04D4819DB1}"/>
              </a:ext>
            </a:extLst>
          </p:cNvPr>
          <p:cNvSpPr>
            <a:spLocks noGrp="1"/>
          </p:cNvSpPr>
          <p:nvPr>
            <p:ph idx="1"/>
          </p:nvPr>
        </p:nvSpPr>
        <p:spPr>
          <a:xfrm>
            <a:off x="0" y="5883273"/>
            <a:ext cx="12191999" cy="594099"/>
          </a:xfrm>
        </p:spPr>
        <p:txBody>
          <a:bodyPr>
            <a:normAutofit/>
          </a:bodyPr>
          <a:lstStyle/>
          <a:p>
            <a:pPr marL="0" indent="0" algn="ctr">
              <a:buNone/>
            </a:pPr>
            <a:r>
              <a:rPr lang="en-US" dirty="0"/>
              <a:t>Learns parameters by following the </a:t>
            </a:r>
            <a:r>
              <a:rPr lang="en-US" i="1" dirty="0"/>
              <a:t>gradient</a:t>
            </a:r>
            <a:r>
              <a:rPr lang="en-US" dirty="0"/>
              <a:t> to optimize an explicit </a:t>
            </a:r>
            <a:r>
              <a:rPr lang="en-US" i="1" dirty="0"/>
              <a:t>objective</a:t>
            </a:r>
          </a:p>
        </p:txBody>
      </p:sp>
      <p:pic>
        <p:nvPicPr>
          <p:cNvPr id="5" name="adam-optimization.mov" descr="adam-optimization.mov">
            <a:hlinkClick r:id="" action="ppaction://media"/>
            <a:extLst>
              <a:ext uri="{FF2B5EF4-FFF2-40B4-BE49-F238E27FC236}">
                <a16:creationId xmlns:a16="http://schemas.microsoft.com/office/drawing/2014/main" id="{05E93B88-B708-496C-C06F-3B74D7005E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04888"/>
            <a:ext cx="12192000" cy="4848225"/>
          </a:xfrm>
          <a:prstGeom prst="rect">
            <a:avLst/>
          </a:prstGeom>
        </p:spPr>
      </p:pic>
    </p:spTree>
    <p:extLst>
      <p:ext uri="{BB962C8B-B14F-4D97-AF65-F5344CB8AC3E}">
        <p14:creationId xmlns:p14="http://schemas.microsoft.com/office/powerpoint/2010/main" val="288010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7EA1-8EE2-847A-B7F9-D354D9B97F5B}"/>
              </a:ext>
            </a:extLst>
          </p:cNvPr>
          <p:cNvSpPr>
            <a:spLocks noGrp="1"/>
          </p:cNvSpPr>
          <p:nvPr>
            <p:ph type="title"/>
          </p:nvPr>
        </p:nvSpPr>
        <p:spPr/>
        <p:txBody>
          <a:bodyPr/>
          <a:lstStyle/>
          <a:p>
            <a:r>
              <a:rPr lang="en-US" dirty="0"/>
              <a:t>The advantage of deep learning: deep features</a:t>
            </a:r>
          </a:p>
        </p:txBody>
      </p:sp>
      <p:pic>
        <p:nvPicPr>
          <p:cNvPr id="4" name="Picture 3">
            <a:extLst>
              <a:ext uri="{FF2B5EF4-FFF2-40B4-BE49-F238E27FC236}">
                <a16:creationId xmlns:a16="http://schemas.microsoft.com/office/drawing/2014/main" id="{26842040-C070-1683-C5A4-6E1208D7865F}"/>
              </a:ext>
            </a:extLst>
          </p:cNvPr>
          <p:cNvPicPr>
            <a:picLocks noChangeAspect="1"/>
          </p:cNvPicPr>
          <p:nvPr/>
        </p:nvPicPr>
        <p:blipFill>
          <a:blip r:embed="rId2"/>
          <a:stretch>
            <a:fillRect/>
          </a:stretch>
        </p:blipFill>
        <p:spPr>
          <a:xfrm>
            <a:off x="5695010" y="916642"/>
            <a:ext cx="5906440" cy="5539701"/>
          </a:xfrm>
          <a:prstGeom prst="rect">
            <a:avLst/>
          </a:prstGeom>
        </p:spPr>
      </p:pic>
      <p:pic>
        <p:nvPicPr>
          <p:cNvPr id="5" name="Picture 4">
            <a:extLst>
              <a:ext uri="{FF2B5EF4-FFF2-40B4-BE49-F238E27FC236}">
                <a16:creationId xmlns:a16="http://schemas.microsoft.com/office/drawing/2014/main" id="{88098CF0-B027-B35C-A2A0-4D48A58095F6}"/>
              </a:ext>
            </a:extLst>
          </p:cNvPr>
          <p:cNvPicPr>
            <a:picLocks noChangeAspect="1"/>
          </p:cNvPicPr>
          <p:nvPr/>
        </p:nvPicPr>
        <p:blipFill>
          <a:blip r:embed="rId3"/>
          <a:stretch>
            <a:fillRect/>
          </a:stretch>
        </p:blipFill>
        <p:spPr>
          <a:xfrm>
            <a:off x="263598" y="1720690"/>
            <a:ext cx="5431412" cy="4735653"/>
          </a:xfrm>
          <a:prstGeom prst="rect">
            <a:avLst/>
          </a:prstGeom>
        </p:spPr>
      </p:pic>
    </p:spTree>
    <p:extLst>
      <p:ext uri="{BB962C8B-B14F-4D97-AF65-F5344CB8AC3E}">
        <p14:creationId xmlns:p14="http://schemas.microsoft.com/office/powerpoint/2010/main" val="870494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7C57-97BF-5DA6-3C06-CC038BDEAB4D}"/>
              </a:ext>
            </a:extLst>
          </p:cNvPr>
          <p:cNvSpPr>
            <a:spLocks noGrp="1"/>
          </p:cNvSpPr>
          <p:nvPr>
            <p:ph type="title"/>
          </p:nvPr>
        </p:nvSpPr>
        <p:spPr>
          <a:xfrm>
            <a:off x="17929" y="18256"/>
            <a:ext cx="4648664" cy="6839744"/>
          </a:xfrm>
        </p:spPr>
        <p:txBody>
          <a:bodyPr>
            <a:normAutofit/>
          </a:bodyPr>
          <a:lstStyle/>
          <a:p>
            <a:r>
              <a:rPr lang="en-US" sz="6000" dirty="0"/>
              <a:t>What is</a:t>
            </a:r>
            <a:br>
              <a:rPr lang="en-US" sz="6000" dirty="0"/>
            </a:br>
            <a:r>
              <a:rPr lang="en-US" sz="6000" dirty="0"/>
              <a:t>Deep Learning?</a:t>
            </a:r>
          </a:p>
        </p:txBody>
      </p:sp>
      <p:cxnSp>
        <p:nvCxnSpPr>
          <p:cNvPr id="5" name="Straight Connector 4">
            <a:extLst>
              <a:ext uri="{FF2B5EF4-FFF2-40B4-BE49-F238E27FC236}">
                <a16:creationId xmlns:a16="http://schemas.microsoft.com/office/drawing/2014/main" id="{BA0783DC-6DDF-9ABF-2795-85A52F1CDB3C}"/>
              </a:ext>
            </a:extLst>
          </p:cNvPr>
          <p:cNvCxnSpPr/>
          <p:nvPr/>
        </p:nvCxnSpPr>
        <p:spPr>
          <a:xfrm>
            <a:off x="4871544" y="915645"/>
            <a:ext cx="0" cy="4934607"/>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36056F2D-BE83-0237-A6A4-59C9C101D662}"/>
              </a:ext>
            </a:extLst>
          </p:cNvPr>
          <p:cNvSpPr/>
          <p:nvPr/>
        </p:nvSpPr>
        <p:spPr>
          <a:xfrm>
            <a:off x="5983709" y="772509"/>
            <a:ext cx="5340056" cy="1874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 field of machine learning that asks:</a:t>
            </a:r>
          </a:p>
        </p:txBody>
      </p:sp>
      <p:sp>
        <p:nvSpPr>
          <p:cNvPr id="8" name="Rectangle 7">
            <a:extLst>
              <a:ext uri="{FF2B5EF4-FFF2-40B4-BE49-F238E27FC236}">
                <a16:creationId xmlns:a16="http://schemas.microsoft.com/office/drawing/2014/main" id="{EA7D4399-9BF6-2806-22FD-B33F41B2544D}"/>
              </a:ext>
            </a:extLst>
          </p:cNvPr>
          <p:cNvSpPr/>
          <p:nvPr/>
        </p:nvSpPr>
        <p:spPr>
          <a:xfrm>
            <a:off x="5983710" y="3429000"/>
            <a:ext cx="5340068" cy="28404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Can we make a </a:t>
            </a:r>
            <a:r>
              <a:rPr lang="en-US" sz="4800" b="1" dirty="0"/>
              <a:t>thinking</a:t>
            </a:r>
            <a:r>
              <a:rPr lang="en-US" sz="4800" dirty="0"/>
              <a:t> machine?</a:t>
            </a:r>
          </a:p>
        </p:txBody>
      </p:sp>
    </p:spTree>
    <p:extLst>
      <p:ext uri="{BB962C8B-B14F-4D97-AF65-F5344CB8AC3E}">
        <p14:creationId xmlns:p14="http://schemas.microsoft.com/office/powerpoint/2010/main" val="36873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B9A51-E6C2-59CA-0945-E7264F002D13}"/>
              </a:ext>
            </a:extLst>
          </p:cNvPr>
          <p:cNvSpPr>
            <a:spLocks noGrp="1"/>
          </p:cNvSpPr>
          <p:nvPr>
            <p:ph type="title"/>
          </p:nvPr>
        </p:nvSpPr>
        <p:spPr/>
        <p:txBody>
          <a:bodyPr/>
          <a:lstStyle/>
          <a:p>
            <a:r>
              <a:rPr lang="en-US" dirty="0"/>
              <a:t>Limitations of feedforward networks</a:t>
            </a:r>
          </a:p>
        </p:txBody>
      </p:sp>
      <p:pic>
        <p:nvPicPr>
          <p:cNvPr id="4" name="minsky-perceptrons.mp4" descr="minsky-perceptrons.mp4">
            <a:hlinkClick r:id="" action="ppaction://media"/>
            <a:extLst>
              <a:ext uri="{FF2B5EF4-FFF2-40B4-BE49-F238E27FC236}">
                <a16:creationId xmlns:a16="http://schemas.microsoft.com/office/drawing/2014/main" id="{7F437677-D71C-616E-7260-B7151027D4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0367" y="1525386"/>
            <a:ext cx="6248400" cy="4572000"/>
          </a:xfrm>
          <a:prstGeom prst="rect">
            <a:avLst/>
          </a:prstGeom>
        </p:spPr>
      </p:pic>
      <p:pic>
        <p:nvPicPr>
          <p:cNvPr id="5" name="Picture 4">
            <a:extLst>
              <a:ext uri="{FF2B5EF4-FFF2-40B4-BE49-F238E27FC236}">
                <a16:creationId xmlns:a16="http://schemas.microsoft.com/office/drawing/2014/main" id="{0ECACAAB-C7F9-E7C7-CD5B-EA68F9B13438}"/>
              </a:ext>
            </a:extLst>
          </p:cNvPr>
          <p:cNvPicPr>
            <a:picLocks noChangeAspect="1"/>
          </p:cNvPicPr>
          <p:nvPr/>
        </p:nvPicPr>
        <p:blipFill rotWithShape="1">
          <a:blip r:embed="rId5"/>
          <a:srcRect b="13574"/>
          <a:stretch/>
        </p:blipFill>
        <p:spPr>
          <a:xfrm>
            <a:off x="7348646" y="1039091"/>
            <a:ext cx="4625920" cy="5585250"/>
          </a:xfrm>
          <a:prstGeom prst="rect">
            <a:avLst/>
          </a:prstGeom>
        </p:spPr>
      </p:pic>
    </p:spTree>
    <p:extLst>
      <p:ext uri="{BB962C8B-B14F-4D97-AF65-F5344CB8AC3E}">
        <p14:creationId xmlns:p14="http://schemas.microsoft.com/office/powerpoint/2010/main" val="9729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4D9D-0F00-0928-FC64-0A2AC5F5E840}"/>
              </a:ext>
            </a:extLst>
          </p:cNvPr>
          <p:cNvSpPr>
            <a:spLocks noGrp="1"/>
          </p:cNvSpPr>
          <p:nvPr>
            <p:ph type="title"/>
          </p:nvPr>
        </p:nvSpPr>
        <p:spPr/>
        <p:txBody>
          <a:bodyPr/>
          <a:lstStyle/>
          <a:p>
            <a:r>
              <a:rPr lang="en-US" dirty="0"/>
              <a:t>Rapid advances in recent years</a:t>
            </a:r>
          </a:p>
        </p:txBody>
      </p:sp>
      <p:sp>
        <p:nvSpPr>
          <p:cNvPr id="4" name="TextBox 3">
            <a:extLst>
              <a:ext uri="{FF2B5EF4-FFF2-40B4-BE49-F238E27FC236}">
                <a16:creationId xmlns:a16="http://schemas.microsoft.com/office/drawing/2014/main" id="{14D89F90-7B35-0C58-5FD6-043557469C24}"/>
              </a:ext>
            </a:extLst>
          </p:cNvPr>
          <p:cNvSpPr txBox="1"/>
          <p:nvPr/>
        </p:nvSpPr>
        <p:spPr>
          <a:xfrm>
            <a:off x="569342" y="5062591"/>
            <a:ext cx="1082349" cy="954107"/>
          </a:xfrm>
          <a:prstGeom prst="rect">
            <a:avLst/>
          </a:prstGeom>
          <a:noFill/>
        </p:spPr>
        <p:txBody>
          <a:bodyPr wrap="none" rtlCol="0">
            <a:spAutoFit/>
          </a:bodyPr>
          <a:lstStyle/>
          <a:p>
            <a:pPr algn="ctr"/>
            <a:r>
              <a:rPr lang="en-US" sz="2800" dirty="0"/>
              <a:t>1989</a:t>
            </a:r>
          </a:p>
          <a:p>
            <a:pPr algn="ctr"/>
            <a:r>
              <a:rPr lang="en-US" sz="2800" dirty="0" err="1"/>
              <a:t>LeCun</a:t>
            </a:r>
            <a:endParaRPr lang="en-US" sz="2800" dirty="0"/>
          </a:p>
        </p:txBody>
      </p:sp>
      <p:sp>
        <p:nvSpPr>
          <p:cNvPr id="5" name="TextBox 4">
            <a:extLst>
              <a:ext uri="{FF2B5EF4-FFF2-40B4-BE49-F238E27FC236}">
                <a16:creationId xmlns:a16="http://schemas.microsoft.com/office/drawing/2014/main" id="{8E0C8B7F-2889-31C8-08ED-2D0B1E6AE6AD}"/>
              </a:ext>
            </a:extLst>
          </p:cNvPr>
          <p:cNvSpPr txBox="1"/>
          <p:nvPr/>
        </p:nvSpPr>
        <p:spPr>
          <a:xfrm>
            <a:off x="3493397" y="5062591"/>
            <a:ext cx="1704955" cy="954107"/>
          </a:xfrm>
          <a:prstGeom prst="rect">
            <a:avLst/>
          </a:prstGeom>
          <a:noFill/>
        </p:spPr>
        <p:txBody>
          <a:bodyPr wrap="none" rtlCol="0">
            <a:spAutoFit/>
          </a:bodyPr>
          <a:lstStyle/>
          <a:p>
            <a:pPr algn="ctr"/>
            <a:r>
              <a:rPr lang="en-US" sz="2800" dirty="0"/>
              <a:t>2012</a:t>
            </a:r>
          </a:p>
          <a:p>
            <a:pPr algn="ctr"/>
            <a:r>
              <a:rPr lang="en-US" sz="2800" dirty="0" err="1"/>
              <a:t>Krizhevsky</a:t>
            </a:r>
            <a:endParaRPr lang="en-US" sz="2800" dirty="0"/>
          </a:p>
        </p:txBody>
      </p:sp>
      <p:sp>
        <p:nvSpPr>
          <p:cNvPr id="6" name="TextBox 5">
            <a:extLst>
              <a:ext uri="{FF2B5EF4-FFF2-40B4-BE49-F238E27FC236}">
                <a16:creationId xmlns:a16="http://schemas.microsoft.com/office/drawing/2014/main" id="{D8C2E39E-DD5E-C164-F021-1FD7C82948C8}"/>
              </a:ext>
            </a:extLst>
          </p:cNvPr>
          <p:cNvSpPr txBox="1"/>
          <p:nvPr/>
        </p:nvSpPr>
        <p:spPr>
          <a:xfrm>
            <a:off x="2055826" y="5062591"/>
            <a:ext cx="1088761" cy="954107"/>
          </a:xfrm>
          <a:prstGeom prst="rect">
            <a:avLst/>
          </a:prstGeom>
          <a:noFill/>
        </p:spPr>
        <p:txBody>
          <a:bodyPr wrap="none" rtlCol="0">
            <a:spAutoFit/>
          </a:bodyPr>
          <a:lstStyle/>
          <a:p>
            <a:pPr algn="ctr"/>
            <a:r>
              <a:rPr lang="en-US" sz="2800" dirty="0"/>
              <a:t>1990</a:t>
            </a:r>
          </a:p>
          <a:p>
            <a:pPr algn="ctr"/>
            <a:r>
              <a:rPr lang="en-US" sz="2800" dirty="0"/>
              <a:t>Elman</a:t>
            </a:r>
          </a:p>
        </p:txBody>
      </p:sp>
      <p:sp>
        <p:nvSpPr>
          <p:cNvPr id="7" name="TextBox 6">
            <a:extLst>
              <a:ext uri="{FF2B5EF4-FFF2-40B4-BE49-F238E27FC236}">
                <a16:creationId xmlns:a16="http://schemas.microsoft.com/office/drawing/2014/main" id="{3F17D802-5239-405A-869F-835DE542CBF7}"/>
              </a:ext>
            </a:extLst>
          </p:cNvPr>
          <p:cNvSpPr txBox="1"/>
          <p:nvPr/>
        </p:nvSpPr>
        <p:spPr>
          <a:xfrm>
            <a:off x="5547162" y="5062591"/>
            <a:ext cx="1340752" cy="954107"/>
          </a:xfrm>
          <a:prstGeom prst="rect">
            <a:avLst/>
          </a:prstGeom>
          <a:noFill/>
        </p:spPr>
        <p:txBody>
          <a:bodyPr wrap="none" rtlCol="0">
            <a:spAutoFit/>
          </a:bodyPr>
          <a:lstStyle/>
          <a:p>
            <a:pPr algn="ctr"/>
            <a:r>
              <a:rPr lang="en-US" sz="2800" dirty="0"/>
              <a:t>2018</a:t>
            </a:r>
          </a:p>
          <a:p>
            <a:pPr algn="ctr"/>
            <a:r>
              <a:rPr lang="en-US" sz="2800" dirty="0"/>
              <a:t>Radford</a:t>
            </a:r>
          </a:p>
        </p:txBody>
      </p:sp>
      <p:sp>
        <p:nvSpPr>
          <p:cNvPr id="8" name="TextBox 7">
            <a:extLst>
              <a:ext uri="{FF2B5EF4-FFF2-40B4-BE49-F238E27FC236}">
                <a16:creationId xmlns:a16="http://schemas.microsoft.com/office/drawing/2014/main" id="{B60AF69A-7E22-0076-FA7C-9803DB828F6E}"/>
              </a:ext>
            </a:extLst>
          </p:cNvPr>
          <p:cNvSpPr txBox="1"/>
          <p:nvPr/>
        </p:nvSpPr>
        <p:spPr>
          <a:xfrm>
            <a:off x="10268470" y="4896540"/>
            <a:ext cx="1340752" cy="954107"/>
          </a:xfrm>
          <a:prstGeom prst="rect">
            <a:avLst/>
          </a:prstGeom>
          <a:noFill/>
        </p:spPr>
        <p:txBody>
          <a:bodyPr wrap="none" rtlCol="0">
            <a:spAutoFit/>
          </a:bodyPr>
          <a:lstStyle/>
          <a:p>
            <a:pPr algn="ctr"/>
            <a:r>
              <a:rPr lang="en-US" sz="2800" dirty="0"/>
              <a:t>2022</a:t>
            </a:r>
          </a:p>
          <a:p>
            <a:pPr algn="ctr"/>
            <a:r>
              <a:rPr lang="en-US" sz="2800" dirty="0"/>
              <a:t>Radford</a:t>
            </a:r>
          </a:p>
        </p:txBody>
      </p:sp>
    </p:spTree>
    <p:extLst>
      <p:ext uri="{BB962C8B-B14F-4D97-AF65-F5344CB8AC3E}">
        <p14:creationId xmlns:p14="http://schemas.microsoft.com/office/powerpoint/2010/main" val="4163014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3C7DF-62D6-B3F6-CB0C-F963B532C09F}"/>
              </a:ext>
            </a:extLst>
          </p:cNvPr>
          <p:cNvSpPr>
            <a:spLocks noGrp="1"/>
          </p:cNvSpPr>
          <p:nvPr>
            <p:ph type="title"/>
          </p:nvPr>
        </p:nvSpPr>
        <p:spPr>
          <a:xfrm>
            <a:off x="1" y="2374232"/>
            <a:ext cx="12192000" cy="1925052"/>
          </a:xfrm>
        </p:spPr>
        <p:txBody>
          <a:bodyPr anchor="b">
            <a:noAutofit/>
          </a:bodyPr>
          <a:lstStyle/>
          <a:p>
            <a:pPr>
              <a:lnSpc>
                <a:spcPct val="100000"/>
              </a:lnSpc>
            </a:pPr>
            <a:r>
              <a:rPr lang="en-US" sz="6000" dirty="0"/>
              <a:t>What makes Deep Learning</a:t>
            </a:r>
            <a:br>
              <a:rPr lang="en-US" sz="6000" dirty="0"/>
            </a:br>
            <a:r>
              <a:rPr lang="en-US" sz="6000" dirty="0"/>
              <a:t>Deep?</a:t>
            </a:r>
          </a:p>
        </p:txBody>
      </p:sp>
    </p:spTree>
    <p:extLst>
      <p:ext uri="{BB962C8B-B14F-4D97-AF65-F5344CB8AC3E}">
        <p14:creationId xmlns:p14="http://schemas.microsoft.com/office/powerpoint/2010/main" val="40586670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7778-7838-0C72-6913-6E6718A89230}"/>
              </a:ext>
            </a:extLst>
          </p:cNvPr>
          <p:cNvSpPr>
            <a:spLocks noGrp="1"/>
          </p:cNvSpPr>
          <p:nvPr>
            <p:ph type="title"/>
          </p:nvPr>
        </p:nvSpPr>
        <p:spPr/>
        <p:txBody>
          <a:bodyPr/>
          <a:lstStyle/>
          <a:p>
            <a:r>
              <a:rPr lang="en-US" dirty="0"/>
              <a:t>Four ingredients for backprop</a:t>
            </a:r>
          </a:p>
        </p:txBody>
      </p:sp>
      <p:sp>
        <p:nvSpPr>
          <p:cNvPr id="3" name="Content Placeholder 2">
            <a:extLst>
              <a:ext uri="{FF2B5EF4-FFF2-40B4-BE49-F238E27FC236}">
                <a16:creationId xmlns:a16="http://schemas.microsoft.com/office/drawing/2014/main" id="{B50B8D4E-6DBD-9844-4EDB-BE09108DC2A1}"/>
              </a:ext>
            </a:extLst>
          </p:cNvPr>
          <p:cNvSpPr>
            <a:spLocks noGrp="1"/>
          </p:cNvSpPr>
          <p:nvPr>
            <p:ph idx="1"/>
          </p:nvPr>
        </p:nvSpPr>
        <p:spPr>
          <a:xfrm>
            <a:off x="838200" y="3657600"/>
            <a:ext cx="10515600" cy="2819773"/>
          </a:xfrm>
        </p:spPr>
        <p:txBody>
          <a:bodyPr>
            <a:normAutofit/>
          </a:bodyPr>
          <a:lstStyle/>
          <a:p>
            <a:pPr marL="0" indent="0">
              <a:buNone/>
            </a:pPr>
            <a:r>
              <a:rPr lang="en-US" sz="3600" dirty="0"/>
              <a:t>1. A model with a list of parameters to optimize</a:t>
            </a:r>
          </a:p>
          <a:p>
            <a:pPr marL="0" indent="0">
              <a:buNone/>
            </a:pPr>
            <a:r>
              <a:rPr lang="en-US" sz="3600" dirty="0"/>
              <a:t>2. An objective (a loss) to minimize</a:t>
            </a:r>
          </a:p>
          <a:p>
            <a:pPr marL="0" indent="0">
              <a:buNone/>
            </a:pPr>
            <a:r>
              <a:rPr lang="en-US" sz="3600" dirty="0"/>
              <a:t>3. Derivatives of loss with respect to parameters</a:t>
            </a:r>
          </a:p>
          <a:p>
            <a:pPr marL="0" indent="0">
              <a:buNone/>
            </a:pPr>
            <a:r>
              <a:rPr lang="en-US" sz="3600" dirty="0"/>
              <a:t>4. An optimization algorithm to update the parameters</a:t>
            </a:r>
          </a:p>
        </p:txBody>
      </p:sp>
    </p:spTree>
    <p:extLst>
      <p:ext uri="{BB962C8B-B14F-4D97-AF65-F5344CB8AC3E}">
        <p14:creationId xmlns:p14="http://schemas.microsoft.com/office/powerpoint/2010/main" val="3901738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473DD45D-E3F8-10E6-FE29-099F88A56453}"/>
              </a:ext>
            </a:extLst>
          </p:cNvPr>
          <p:cNvGrpSpPr/>
          <p:nvPr/>
        </p:nvGrpSpPr>
        <p:grpSpPr>
          <a:xfrm>
            <a:off x="233337" y="1373357"/>
            <a:ext cx="4454817" cy="1775899"/>
            <a:chOff x="233337" y="1471463"/>
            <a:chExt cx="4454817" cy="1775899"/>
          </a:xfrm>
        </p:grpSpPr>
        <p:sp>
          <p:nvSpPr>
            <p:cNvPr id="4" name="Oval 3">
              <a:extLst>
                <a:ext uri="{FF2B5EF4-FFF2-40B4-BE49-F238E27FC236}">
                  <a16:creationId xmlns:a16="http://schemas.microsoft.com/office/drawing/2014/main" id="{00685123-F61B-294C-D435-C8CA4BB062C6}"/>
                </a:ext>
              </a:extLst>
            </p:cNvPr>
            <p:cNvSpPr/>
            <p:nvPr/>
          </p:nvSpPr>
          <p:spPr>
            <a:xfrm>
              <a:off x="2148782" y="2200221"/>
              <a:ext cx="398975" cy="3989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5" name="Straight Arrow Connector 4">
              <a:extLst>
                <a:ext uri="{FF2B5EF4-FFF2-40B4-BE49-F238E27FC236}">
                  <a16:creationId xmlns:a16="http://schemas.microsoft.com/office/drawing/2014/main" id="{A9F3D1C9-5E35-D49D-06AC-048CC257A9DF}"/>
                </a:ext>
              </a:extLst>
            </p:cNvPr>
            <p:cNvCxnSpPr>
              <a:cxnSpLocks/>
              <a:stCxn id="15" idx="3"/>
              <a:endCxn id="4" idx="1"/>
            </p:cNvCxnSpPr>
            <p:nvPr/>
          </p:nvCxnSpPr>
          <p:spPr>
            <a:xfrm>
              <a:off x="554259" y="1702296"/>
              <a:ext cx="1652952" cy="55635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A6A54B7-618D-F775-6ED8-A4FC2AF29906}"/>
                </a:ext>
              </a:extLst>
            </p:cNvPr>
            <p:cNvCxnSpPr>
              <a:cxnSpLocks/>
              <a:stCxn id="16" idx="3"/>
              <a:endCxn id="4" idx="3"/>
            </p:cNvCxnSpPr>
            <p:nvPr/>
          </p:nvCxnSpPr>
          <p:spPr>
            <a:xfrm flipV="1">
              <a:off x="577761" y="2540767"/>
              <a:ext cx="1629450" cy="475763"/>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3DD92B2-FCD2-F567-9305-DC2024818133}"/>
                </a:ext>
              </a:extLst>
            </p:cNvPr>
            <p:cNvSpPr txBox="1"/>
            <p:nvPr/>
          </p:nvSpPr>
          <p:spPr>
            <a:xfrm>
              <a:off x="233337" y="1471463"/>
              <a:ext cx="320922" cy="461665"/>
            </a:xfrm>
            <a:prstGeom prst="rect">
              <a:avLst/>
            </a:prstGeom>
            <a:noFill/>
          </p:spPr>
          <p:txBody>
            <a:bodyPr wrap="none" rtlCol="0">
              <a:spAutoFit/>
            </a:bodyPr>
            <a:lstStyle/>
            <a:p>
              <a:pPr algn="ctr"/>
              <a:r>
                <a:rPr lang="en-US" sz="2400" dirty="0">
                  <a:latin typeface="Times" pitchFamily="2" charset="0"/>
                </a:rPr>
                <a:t>a</a:t>
              </a:r>
            </a:p>
          </p:txBody>
        </p:sp>
        <p:sp>
          <p:nvSpPr>
            <p:cNvPr id="16" name="TextBox 15">
              <a:extLst>
                <a:ext uri="{FF2B5EF4-FFF2-40B4-BE49-F238E27FC236}">
                  <a16:creationId xmlns:a16="http://schemas.microsoft.com/office/drawing/2014/main" id="{B3336964-7DC0-F400-468C-C751820FEBC1}"/>
                </a:ext>
              </a:extLst>
            </p:cNvPr>
            <p:cNvSpPr txBox="1"/>
            <p:nvPr/>
          </p:nvSpPr>
          <p:spPr>
            <a:xfrm>
              <a:off x="239206" y="2785697"/>
              <a:ext cx="338555" cy="461665"/>
            </a:xfrm>
            <a:prstGeom prst="rect">
              <a:avLst/>
            </a:prstGeom>
            <a:noFill/>
          </p:spPr>
          <p:txBody>
            <a:bodyPr wrap="none" rtlCol="0">
              <a:spAutoFit/>
            </a:bodyPr>
            <a:lstStyle/>
            <a:p>
              <a:pPr algn="ctr"/>
              <a:r>
                <a:rPr lang="en-US" sz="2400" dirty="0">
                  <a:latin typeface="Times" pitchFamily="2" charset="0"/>
                </a:rPr>
                <a:t>b</a:t>
              </a:r>
            </a:p>
          </p:txBody>
        </p:sp>
        <p:sp>
          <p:nvSpPr>
            <p:cNvPr id="17" name="TextBox 16">
              <a:extLst>
                <a:ext uri="{FF2B5EF4-FFF2-40B4-BE49-F238E27FC236}">
                  <a16:creationId xmlns:a16="http://schemas.microsoft.com/office/drawing/2014/main" id="{9D8C8348-4B61-A38D-1ED7-455C5E985C21}"/>
                </a:ext>
              </a:extLst>
            </p:cNvPr>
            <p:cNvSpPr txBox="1"/>
            <p:nvPr/>
          </p:nvSpPr>
          <p:spPr>
            <a:xfrm>
              <a:off x="4110752" y="2168875"/>
              <a:ext cx="577402" cy="461665"/>
            </a:xfrm>
            <a:prstGeom prst="rect">
              <a:avLst/>
            </a:prstGeom>
            <a:noFill/>
          </p:spPr>
          <p:txBody>
            <a:bodyPr wrap="none" rtlCol="0">
              <a:spAutoFit/>
            </a:bodyPr>
            <a:lstStyle/>
            <a:p>
              <a:pPr algn="ctr"/>
              <a:r>
                <a:rPr lang="en-US" sz="2400" dirty="0">
                  <a:latin typeface="Times" pitchFamily="2" charset="0"/>
                </a:rPr>
                <a:t>out</a:t>
              </a:r>
            </a:p>
          </p:txBody>
        </p:sp>
        <p:cxnSp>
          <p:nvCxnSpPr>
            <p:cNvPr id="18" name="Straight Arrow Connector 17">
              <a:extLst>
                <a:ext uri="{FF2B5EF4-FFF2-40B4-BE49-F238E27FC236}">
                  <a16:creationId xmlns:a16="http://schemas.microsoft.com/office/drawing/2014/main" id="{DFFD9C59-E2CC-CC12-6021-878C2B204084}"/>
                </a:ext>
              </a:extLst>
            </p:cNvPr>
            <p:cNvCxnSpPr>
              <a:cxnSpLocks/>
              <a:stCxn id="4" idx="6"/>
              <a:endCxn id="17" idx="1"/>
            </p:cNvCxnSpPr>
            <p:nvPr/>
          </p:nvCxnSpPr>
          <p:spPr>
            <a:xfrm flipV="1">
              <a:off x="2547757" y="2399708"/>
              <a:ext cx="1562995" cy="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B5A7B54-46B1-93D4-906B-5F6B30E2E101}"/>
                </a:ext>
              </a:extLst>
            </p:cNvPr>
            <p:cNvSpPr txBox="1"/>
            <p:nvPr/>
          </p:nvSpPr>
          <p:spPr>
            <a:xfrm>
              <a:off x="2236882" y="1826790"/>
              <a:ext cx="1564852" cy="461665"/>
            </a:xfrm>
            <a:prstGeom prst="rect">
              <a:avLst/>
            </a:prstGeom>
            <a:noFill/>
          </p:spPr>
          <p:txBody>
            <a:bodyPr wrap="none" rtlCol="0">
              <a:spAutoFit/>
            </a:bodyPr>
            <a:lstStyle/>
            <a:p>
              <a:pPr algn="ctr"/>
              <a:r>
                <a:rPr lang="en-US" sz="2400" dirty="0">
                  <a:latin typeface="Times" pitchFamily="2" charset="0"/>
                </a:rPr>
                <a:t>bias = +0.5</a:t>
              </a:r>
            </a:p>
          </p:txBody>
        </p:sp>
        <p:sp>
          <p:nvSpPr>
            <p:cNvPr id="22" name="TextBox 21">
              <a:extLst>
                <a:ext uri="{FF2B5EF4-FFF2-40B4-BE49-F238E27FC236}">
                  <a16:creationId xmlns:a16="http://schemas.microsoft.com/office/drawing/2014/main" id="{4F0FDC11-6D85-610F-AC4F-DA0E9F65347D}"/>
                </a:ext>
              </a:extLst>
            </p:cNvPr>
            <p:cNvSpPr txBox="1"/>
            <p:nvPr/>
          </p:nvSpPr>
          <p:spPr>
            <a:xfrm>
              <a:off x="1146210" y="1471463"/>
              <a:ext cx="1306768"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a</a:t>
              </a:r>
              <a:r>
                <a:rPr lang="en-US" sz="2400" dirty="0">
                  <a:latin typeface="Times" pitchFamily="2" charset="0"/>
                </a:rPr>
                <a:t> = -1.0</a:t>
              </a:r>
            </a:p>
          </p:txBody>
        </p:sp>
        <p:sp>
          <p:nvSpPr>
            <p:cNvPr id="26" name="TextBox 25">
              <a:extLst>
                <a:ext uri="{FF2B5EF4-FFF2-40B4-BE49-F238E27FC236}">
                  <a16:creationId xmlns:a16="http://schemas.microsoft.com/office/drawing/2014/main" id="{BF287529-307A-2264-A7F3-183BBF8BB2B0}"/>
                </a:ext>
              </a:extLst>
            </p:cNvPr>
            <p:cNvSpPr txBox="1"/>
            <p:nvPr/>
          </p:nvSpPr>
          <p:spPr>
            <a:xfrm>
              <a:off x="1146210" y="2785697"/>
              <a:ext cx="1204176"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b</a:t>
              </a:r>
              <a:r>
                <a:rPr lang="en-US" sz="2400" dirty="0">
                  <a:latin typeface="Times" pitchFamily="2" charset="0"/>
                </a:rPr>
                <a:t> = 0.5</a:t>
              </a:r>
            </a:p>
          </p:txBody>
        </p:sp>
        <p:grpSp>
          <p:nvGrpSpPr>
            <p:cNvPr id="30" name="Group 29">
              <a:extLst>
                <a:ext uri="{FF2B5EF4-FFF2-40B4-BE49-F238E27FC236}">
                  <a16:creationId xmlns:a16="http://schemas.microsoft.com/office/drawing/2014/main" id="{327DECAC-CD54-C57A-5E50-7E704707CCD1}"/>
                </a:ext>
              </a:extLst>
            </p:cNvPr>
            <p:cNvGrpSpPr/>
            <p:nvPr/>
          </p:nvGrpSpPr>
          <p:grpSpPr>
            <a:xfrm>
              <a:off x="2648718" y="2278181"/>
              <a:ext cx="244213" cy="244213"/>
              <a:chOff x="6839166" y="4810672"/>
              <a:chExt cx="1006803" cy="1006803"/>
            </a:xfrm>
          </p:grpSpPr>
          <p:sp>
            <p:nvSpPr>
              <p:cNvPr id="28" name="Rectangle 27">
                <a:extLst>
                  <a:ext uri="{FF2B5EF4-FFF2-40B4-BE49-F238E27FC236}">
                    <a16:creationId xmlns:a16="http://schemas.microsoft.com/office/drawing/2014/main" id="{09B86FA0-63F6-C80B-7F71-F3A266D3FC23}"/>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a:extLst>
                  <a:ext uri="{FF2B5EF4-FFF2-40B4-BE49-F238E27FC236}">
                    <a16:creationId xmlns:a16="http://schemas.microsoft.com/office/drawing/2014/main" id="{7B3B2D99-3E47-81BF-D57D-DA2EE794B1D0}"/>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4" name="Group 73">
            <a:extLst>
              <a:ext uri="{FF2B5EF4-FFF2-40B4-BE49-F238E27FC236}">
                <a16:creationId xmlns:a16="http://schemas.microsoft.com/office/drawing/2014/main" id="{ED24D44F-E39C-D77D-937D-1699A7230E3A}"/>
              </a:ext>
            </a:extLst>
          </p:cNvPr>
          <p:cNvGrpSpPr/>
          <p:nvPr/>
        </p:nvGrpSpPr>
        <p:grpSpPr>
          <a:xfrm>
            <a:off x="4997172" y="1373357"/>
            <a:ext cx="7014384" cy="2509886"/>
            <a:chOff x="4997172" y="1373357"/>
            <a:chExt cx="7014384" cy="2509886"/>
          </a:xfrm>
        </p:grpSpPr>
        <p:cxnSp>
          <p:nvCxnSpPr>
            <p:cNvPr id="56" name="Straight Arrow Connector 55">
              <a:extLst>
                <a:ext uri="{FF2B5EF4-FFF2-40B4-BE49-F238E27FC236}">
                  <a16:creationId xmlns:a16="http://schemas.microsoft.com/office/drawing/2014/main" id="{9D99DC9B-E6DA-931C-3C40-C208E5E23E31}"/>
                </a:ext>
              </a:extLst>
            </p:cNvPr>
            <p:cNvCxnSpPr>
              <a:cxnSpLocks/>
              <a:stCxn id="31" idx="6"/>
              <a:endCxn id="36" idx="1"/>
            </p:cNvCxnSpPr>
            <p:nvPr/>
          </p:nvCxnSpPr>
          <p:spPr>
            <a:xfrm flipV="1">
              <a:off x="7311592" y="2301602"/>
              <a:ext cx="454828" cy="1"/>
            </a:xfrm>
            <a:prstGeom prst="straightConnector1">
              <a:avLst/>
            </a:prstGeom>
            <a:ln w="3810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4DDFC03-EF74-93D1-E21B-760AFF687C04}"/>
                </a:ext>
              </a:extLst>
            </p:cNvPr>
            <p:cNvSpPr/>
            <p:nvPr/>
          </p:nvSpPr>
          <p:spPr>
            <a:xfrm>
              <a:off x="6912617" y="2102115"/>
              <a:ext cx="398975" cy="3989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32" name="Straight Arrow Connector 31">
              <a:extLst>
                <a:ext uri="{FF2B5EF4-FFF2-40B4-BE49-F238E27FC236}">
                  <a16:creationId xmlns:a16="http://schemas.microsoft.com/office/drawing/2014/main" id="{0CE31BD4-364E-9113-B9C1-EDDE6D49BB2C}"/>
                </a:ext>
              </a:extLst>
            </p:cNvPr>
            <p:cNvCxnSpPr>
              <a:cxnSpLocks/>
              <a:stCxn id="34" idx="3"/>
              <a:endCxn id="31" idx="1"/>
            </p:cNvCxnSpPr>
            <p:nvPr/>
          </p:nvCxnSpPr>
          <p:spPr>
            <a:xfrm>
              <a:off x="5318094" y="1604190"/>
              <a:ext cx="1652952" cy="55635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800CB2A-5D39-CAF6-3E12-03C54EB2CAF0}"/>
                </a:ext>
              </a:extLst>
            </p:cNvPr>
            <p:cNvCxnSpPr>
              <a:cxnSpLocks/>
              <a:stCxn id="35" idx="3"/>
              <a:endCxn id="31" idx="3"/>
            </p:cNvCxnSpPr>
            <p:nvPr/>
          </p:nvCxnSpPr>
          <p:spPr>
            <a:xfrm flipV="1">
              <a:off x="5341596" y="2442661"/>
              <a:ext cx="1629450" cy="475763"/>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F5B1FE1-B559-CB87-D47C-9005BC128A08}"/>
                </a:ext>
              </a:extLst>
            </p:cNvPr>
            <p:cNvSpPr txBox="1"/>
            <p:nvPr/>
          </p:nvSpPr>
          <p:spPr>
            <a:xfrm>
              <a:off x="4997172" y="1373357"/>
              <a:ext cx="320922" cy="461665"/>
            </a:xfrm>
            <a:prstGeom prst="rect">
              <a:avLst/>
            </a:prstGeom>
            <a:noFill/>
          </p:spPr>
          <p:txBody>
            <a:bodyPr wrap="none" rtlCol="0">
              <a:spAutoFit/>
            </a:bodyPr>
            <a:lstStyle/>
            <a:p>
              <a:pPr algn="ctr"/>
              <a:r>
                <a:rPr lang="en-US" sz="2400" dirty="0">
                  <a:latin typeface="Times" pitchFamily="2" charset="0"/>
                </a:rPr>
                <a:t>a</a:t>
              </a:r>
            </a:p>
          </p:txBody>
        </p:sp>
        <p:sp>
          <p:nvSpPr>
            <p:cNvPr id="35" name="TextBox 34">
              <a:extLst>
                <a:ext uri="{FF2B5EF4-FFF2-40B4-BE49-F238E27FC236}">
                  <a16:creationId xmlns:a16="http://schemas.microsoft.com/office/drawing/2014/main" id="{69D6F0E5-27B4-21F9-9F07-F1E0D3241096}"/>
                </a:ext>
              </a:extLst>
            </p:cNvPr>
            <p:cNvSpPr txBox="1"/>
            <p:nvPr/>
          </p:nvSpPr>
          <p:spPr>
            <a:xfrm>
              <a:off x="5003041" y="2687591"/>
              <a:ext cx="338555" cy="461665"/>
            </a:xfrm>
            <a:prstGeom prst="rect">
              <a:avLst/>
            </a:prstGeom>
            <a:noFill/>
          </p:spPr>
          <p:txBody>
            <a:bodyPr wrap="none" rtlCol="0">
              <a:spAutoFit/>
            </a:bodyPr>
            <a:lstStyle/>
            <a:p>
              <a:pPr algn="ctr"/>
              <a:r>
                <a:rPr lang="en-US" sz="2400" dirty="0">
                  <a:latin typeface="Times" pitchFamily="2" charset="0"/>
                </a:rPr>
                <a:t>b</a:t>
              </a:r>
            </a:p>
          </p:txBody>
        </p:sp>
        <p:sp>
          <p:nvSpPr>
            <p:cNvPr id="36" name="TextBox 35">
              <a:extLst>
                <a:ext uri="{FF2B5EF4-FFF2-40B4-BE49-F238E27FC236}">
                  <a16:creationId xmlns:a16="http://schemas.microsoft.com/office/drawing/2014/main" id="{A803341B-24FD-ED72-3514-080AA1E92FA2}"/>
                </a:ext>
              </a:extLst>
            </p:cNvPr>
            <p:cNvSpPr txBox="1"/>
            <p:nvPr/>
          </p:nvSpPr>
          <p:spPr>
            <a:xfrm>
              <a:off x="7766420" y="2116936"/>
              <a:ext cx="244213" cy="369332"/>
            </a:xfrm>
            <a:prstGeom prst="rect">
              <a:avLst/>
            </a:prstGeom>
            <a:noFill/>
          </p:spPr>
          <p:txBody>
            <a:bodyPr wrap="square" lIns="0" tIns="0" rIns="0" bIns="0" rtlCol="0">
              <a:spAutoFit/>
            </a:bodyPr>
            <a:lstStyle/>
            <a:p>
              <a:pPr algn="ctr"/>
              <a:r>
                <a:rPr lang="en-US" sz="2400" dirty="0">
                  <a:latin typeface="Times" pitchFamily="2" charset="0"/>
                </a:rPr>
                <a:t>d</a:t>
              </a:r>
            </a:p>
          </p:txBody>
        </p:sp>
        <p:cxnSp>
          <p:nvCxnSpPr>
            <p:cNvPr id="37" name="Straight Arrow Connector 36">
              <a:extLst>
                <a:ext uri="{FF2B5EF4-FFF2-40B4-BE49-F238E27FC236}">
                  <a16:creationId xmlns:a16="http://schemas.microsoft.com/office/drawing/2014/main" id="{B186C2FD-E7FF-D2E3-D3AA-CFA48D2C0963}"/>
                </a:ext>
              </a:extLst>
            </p:cNvPr>
            <p:cNvCxnSpPr>
              <a:cxnSpLocks/>
              <a:stCxn id="36" idx="3"/>
              <a:endCxn id="44" idx="1"/>
            </p:cNvCxnSpPr>
            <p:nvPr/>
          </p:nvCxnSpPr>
          <p:spPr>
            <a:xfrm>
              <a:off x="8010633" y="2301602"/>
              <a:ext cx="1430724" cy="53749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BD5D42B-7888-57F7-ED64-A3BD0852DDD0}"/>
                </a:ext>
              </a:extLst>
            </p:cNvPr>
            <p:cNvSpPr txBox="1"/>
            <p:nvPr/>
          </p:nvSpPr>
          <p:spPr>
            <a:xfrm>
              <a:off x="6984211" y="1658260"/>
              <a:ext cx="1160895" cy="461665"/>
            </a:xfrm>
            <a:prstGeom prst="rect">
              <a:avLst/>
            </a:prstGeom>
            <a:noFill/>
          </p:spPr>
          <p:txBody>
            <a:bodyPr wrap="none" rtlCol="0">
              <a:spAutoFit/>
            </a:bodyPr>
            <a:lstStyle/>
            <a:p>
              <a:pPr algn="ctr"/>
              <a:r>
                <a:rPr lang="en-US" sz="2400" dirty="0">
                  <a:latin typeface="Times" pitchFamily="2" charset="0"/>
                </a:rPr>
                <a:t>bias = 0</a:t>
              </a:r>
            </a:p>
          </p:txBody>
        </p:sp>
        <p:sp>
          <p:nvSpPr>
            <p:cNvPr id="39" name="TextBox 38">
              <a:extLst>
                <a:ext uri="{FF2B5EF4-FFF2-40B4-BE49-F238E27FC236}">
                  <a16:creationId xmlns:a16="http://schemas.microsoft.com/office/drawing/2014/main" id="{8A252C89-4481-7DAA-481A-EFB93F01CD37}"/>
                </a:ext>
              </a:extLst>
            </p:cNvPr>
            <p:cNvSpPr txBox="1"/>
            <p:nvPr/>
          </p:nvSpPr>
          <p:spPr>
            <a:xfrm>
              <a:off x="5910045" y="1373357"/>
              <a:ext cx="1306768"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a</a:t>
              </a:r>
              <a:r>
                <a:rPr lang="en-US" sz="2400" dirty="0">
                  <a:latin typeface="Times" pitchFamily="2" charset="0"/>
                </a:rPr>
                <a:t> = -1.0</a:t>
              </a:r>
            </a:p>
          </p:txBody>
        </p:sp>
        <p:sp>
          <p:nvSpPr>
            <p:cNvPr id="40" name="TextBox 39">
              <a:extLst>
                <a:ext uri="{FF2B5EF4-FFF2-40B4-BE49-F238E27FC236}">
                  <a16:creationId xmlns:a16="http://schemas.microsoft.com/office/drawing/2014/main" id="{D3FF6A6B-76B6-8938-6FB8-C204D6D973B2}"/>
                </a:ext>
              </a:extLst>
            </p:cNvPr>
            <p:cNvSpPr txBox="1"/>
            <p:nvPr/>
          </p:nvSpPr>
          <p:spPr>
            <a:xfrm>
              <a:off x="5993465" y="2594087"/>
              <a:ext cx="1204176"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b</a:t>
              </a:r>
              <a:r>
                <a:rPr lang="en-US" sz="2400" dirty="0">
                  <a:latin typeface="Times" pitchFamily="2" charset="0"/>
                </a:rPr>
                <a:t> = 1.0</a:t>
              </a:r>
            </a:p>
          </p:txBody>
        </p:sp>
        <p:grpSp>
          <p:nvGrpSpPr>
            <p:cNvPr id="41" name="Group 40">
              <a:extLst>
                <a:ext uri="{FF2B5EF4-FFF2-40B4-BE49-F238E27FC236}">
                  <a16:creationId xmlns:a16="http://schemas.microsoft.com/office/drawing/2014/main" id="{3111E76F-EA16-A229-AA00-ED58CF5CA51E}"/>
                </a:ext>
              </a:extLst>
            </p:cNvPr>
            <p:cNvGrpSpPr/>
            <p:nvPr/>
          </p:nvGrpSpPr>
          <p:grpSpPr>
            <a:xfrm>
              <a:off x="7412553" y="2180075"/>
              <a:ext cx="244213" cy="244213"/>
              <a:chOff x="6839166" y="4810672"/>
              <a:chExt cx="1006803" cy="1006803"/>
            </a:xfrm>
          </p:grpSpPr>
          <p:sp>
            <p:nvSpPr>
              <p:cNvPr id="42" name="Rectangle 41">
                <a:extLst>
                  <a:ext uri="{FF2B5EF4-FFF2-40B4-BE49-F238E27FC236}">
                    <a16:creationId xmlns:a16="http://schemas.microsoft.com/office/drawing/2014/main" id="{66E17EF4-F66E-CD3F-8CE7-86D5E8066DA9}"/>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lbow Connector 42">
                <a:extLst>
                  <a:ext uri="{FF2B5EF4-FFF2-40B4-BE49-F238E27FC236}">
                    <a16:creationId xmlns:a16="http://schemas.microsoft.com/office/drawing/2014/main" id="{60CE3BB6-AC68-D299-ECF9-CB3922718685}"/>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EC876C4-169B-84AB-929F-8393394DE884}"/>
                </a:ext>
              </a:extLst>
            </p:cNvPr>
            <p:cNvGrpSpPr/>
            <p:nvPr/>
          </p:nvGrpSpPr>
          <p:grpSpPr>
            <a:xfrm>
              <a:off x="9382928" y="2780664"/>
              <a:ext cx="2051226" cy="398975"/>
              <a:chOff x="7960084" y="3677476"/>
              <a:chExt cx="2051226" cy="398975"/>
            </a:xfrm>
          </p:grpSpPr>
          <p:sp>
            <p:nvSpPr>
              <p:cNvPr id="44" name="Oval 43">
                <a:extLst>
                  <a:ext uri="{FF2B5EF4-FFF2-40B4-BE49-F238E27FC236}">
                    <a16:creationId xmlns:a16="http://schemas.microsoft.com/office/drawing/2014/main" id="{5BCD7F5B-AEB1-9506-DE66-036D2139CAC5}"/>
                  </a:ext>
                </a:extLst>
              </p:cNvPr>
              <p:cNvSpPr/>
              <p:nvPr/>
            </p:nvSpPr>
            <p:spPr>
              <a:xfrm>
                <a:off x="7960084" y="3677476"/>
                <a:ext cx="398975" cy="3989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45" name="Straight Arrow Connector 44">
                <a:extLst>
                  <a:ext uri="{FF2B5EF4-FFF2-40B4-BE49-F238E27FC236}">
                    <a16:creationId xmlns:a16="http://schemas.microsoft.com/office/drawing/2014/main" id="{FBAED65B-E18E-A25F-F1C3-5EE4CCC44DDD}"/>
                  </a:ext>
                </a:extLst>
              </p:cNvPr>
              <p:cNvCxnSpPr>
                <a:cxnSpLocks/>
                <a:stCxn id="44" idx="6"/>
                <a:endCxn id="70" idx="1"/>
              </p:cNvCxnSpPr>
              <p:nvPr/>
            </p:nvCxnSpPr>
            <p:spPr>
              <a:xfrm flipV="1">
                <a:off x="8359059" y="3857871"/>
                <a:ext cx="1652251" cy="19093"/>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E6AE59B3-CC49-86AC-5ED5-CB4DAA481C33}"/>
                  </a:ext>
                </a:extLst>
              </p:cNvPr>
              <p:cNvGrpSpPr/>
              <p:nvPr/>
            </p:nvGrpSpPr>
            <p:grpSpPr>
              <a:xfrm>
                <a:off x="8460020" y="3755436"/>
                <a:ext cx="244213" cy="244213"/>
                <a:chOff x="6839166" y="4810672"/>
                <a:chExt cx="1006803" cy="1006803"/>
              </a:xfrm>
            </p:grpSpPr>
            <p:sp>
              <p:nvSpPr>
                <p:cNvPr id="47" name="Rectangle 46">
                  <a:extLst>
                    <a:ext uri="{FF2B5EF4-FFF2-40B4-BE49-F238E27FC236}">
                      <a16:creationId xmlns:a16="http://schemas.microsoft.com/office/drawing/2014/main" id="{217F665F-CB23-B2EF-794E-BFE1450F954E}"/>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Elbow Connector 47">
                  <a:extLst>
                    <a:ext uri="{FF2B5EF4-FFF2-40B4-BE49-F238E27FC236}">
                      <a16:creationId xmlns:a16="http://schemas.microsoft.com/office/drawing/2014/main" id="{B9E246B5-24A1-EA88-0AE5-04B050674913}"/>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2" name="TextBox 51">
              <a:extLst>
                <a:ext uri="{FF2B5EF4-FFF2-40B4-BE49-F238E27FC236}">
                  <a16:creationId xmlns:a16="http://schemas.microsoft.com/office/drawing/2014/main" id="{CB9DFE4F-742C-2318-17D6-AAF40996391B}"/>
                </a:ext>
              </a:extLst>
            </p:cNvPr>
            <p:cNvSpPr txBox="1"/>
            <p:nvPr/>
          </p:nvSpPr>
          <p:spPr>
            <a:xfrm>
              <a:off x="8577727" y="3421578"/>
              <a:ext cx="1204176"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b</a:t>
              </a:r>
              <a:r>
                <a:rPr lang="en-US" sz="2400" dirty="0">
                  <a:latin typeface="Times" pitchFamily="2" charset="0"/>
                </a:rPr>
                <a:t> = 0.5</a:t>
              </a:r>
            </a:p>
          </p:txBody>
        </p:sp>
        <p:sp>
          <p:nvSpPr>
            <p:cNvPr id="59" name="Freeform 58">
              <a:extLst>
                <a:ext uri="{FF2B5EF4-FFF2-40B4-BE49-F238E27FC236}">
                  <a16:creationId xmlns:a16="http://schemas.microsoft.com/office/drawing/2014/main" id="{49DA9A02-025B-25B9-6562-4F590A296E7C}"/>
                </a:ext>
              </a:extLst>
            </p:cNvPr>
            <p:cNvSpPr/>
            <p:nvPr/>
          </p:nvSpPr>
          <p:spPr>
            <a:xfrm>
              <a:off x="5341596" y="2918424"/>
              <a:ext cx="4072799" cy="797283"/>
            </a:xfrm>
            <a:custGeom>
              <a:avLst/>
              <a:gdLst>
                <a:gd name="connsiteX0" fmla="*/ 0 w 3230089"/>
                <a:gd name="connsiteY0" fmla="*/ 0 h 797283"/>
                <a:gd name="connsiteX1" fmla="*/ 1757548 w 3230089"/>
                <a:gd name="connsiteY1" fmla="*/ 795646 h 797283"/>
                <a:gd name="connsiteX2" fmla="*/ 3230089 w 3230089"/>
                <a:gd name="connsiteY2" fmla="*/ 166254 h 797283"/>
              </a:gdLst>
              <a:ahLst/>
              <a:cxnLst>
                <a:cxn ang="0">
                  <a:pos x="connsiteX0" y="connsiteY0"/>
                </a:cxn>
                <a:cxn ang="0">
                  <a:pos x="connsiteX1" y="connsiteY1"/>
                </a:cxn>
                <a:cxn ang="0">
                  <a:pos x="connsiteX2" y="connsiteY2"/>
                </a:cxn>
              </a:cxnLst>
              <a:rect l="l" t="t" r="r" b="b"/>
              <a:pathLst>
                <a:path w="3230089" h="797283">
                  <a:moveTo>
                    <a:pt x="0" y="0"/>
                  </a:moveTo>
                  <a:cubicBezTo>
                    <a:pt x="609600" y="383968"/>
                    <a:pt x="1219200" y="767937"/>
                    <a:pt x="1757548" y="795646"/>
                  </a:cubicBezTo>
                  <a:cubicBezTo>
                    <a:pt x="2295896" y="823355"/>
                    <a:pt x="2762992" y="494804"/>
                    <a:pt x="3230089" y="166254"/>
                  </a:cubicBezTo>
                </a:path>
              </a:pathLst>
            </a:custGeom>
            <a:no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498A996-710F-919E-AD7A-2AC4DB4F3429}"/>
                </a:ext>
              </a:extLst>
            </p:cNvPr>
            <p:cNvSpPr txBox="1"/>
            <p:nvPr/>
          </p:nvSpPr>
          <p:spPr>
            <a:xfrm>
              <a:off x="8521144" y="2038656"/>
              <a:ext cx="1204176" cy="461665"/>
            </a:xfrm>
            <a:prstGeom prst="rect">
              <a:avLst/>
            </a:prstGeom>
            <a:noFill/>
          </p:spPr>
          <p:txBody>
            <a:bodyPr wrap="none" rtlCol="0">
              <a:spAutoFit/>
            </a:bodyPr>
            <a:lstStyle/>
            <a:p>
              <a:r>
                <a:rPr lang="en-US" sz="2400" i="1" dirty="0">
                  <a:latin typeface="Times" pitchFamily="2" charset="0"/>
                </a:rPr>
                <a:t>w</a:t>
              </a:r>
              <a:r>
                <a:rPr lang="en-US" sz="2400" i="1" baseline="-25000" dirty="0">
                  <a:latin typeface="Times" pitchFamily="2" charset="0"/>
                </a:rPr>
                <a:t>d</a:t>
              </a:r>
              <a:r>
                <a:rPr lang="en-US" sz="2400" dirty="0">
                  <a:latin typeface="Times" pitchFamily="2" charset="0"/>
                </a:rPr>
                <a:t> = 0.5</a:t>
              </a:r>
            </a:p>
          </p:txBody>
        </p:sp>
        <p:sp>
          <p:nvSpPr>
            <p:cNvPr id="61" name="TextBox 60">
              <a:extLst>
                <a:ext uri="{FF2B5EF4-FFF2-40B4-BE49-F238E27FC236}">
                  <a16:creationId xmlns:a16="http://schemas.microsoft.com/office/drawing/2014/main" id="{679C7BD5-58B0-0F02-7A57-52420A4A88C5}"/>
                </a:ext>
              </a:extLst>
            </p:cNvPr>
            <p:cNvSpPr txBox="1"/>
            <p:nvPr/>
          </p:nvSpPr>
          <p:spPr>
            <a:xfrm>
              <a:off x="9467969" y="2360176"/>
              <a:ext cx="1564852" cy="461665"/>
            </a:xfrm>
            <a:prstGeom prst="rect">
              <a:avLst/>
            </a:prstGeom>
            <a:noFill/>
          </p:spPr>
          <p:txBody>
            <a:bodyPr wrap="none" rtlCol="0">
              <a:spAutoFit/>
            </a:bodyPr>
            <a:lstStyle/>
            <a:p>
              <a:pPr algn="ctr"/>
              <a:r>
                <a:rPr lang="en-US" sz="2400" dirty="0">
                  <a:latin typeface="Times" pitchFamily="2" charset="0"/>
                </a:rPr>
                <a:t>bias = +1.0</a:t>
              </a:r>
            </a:p>
          </p:txBody>
        </p:sp>
        <p:sp>
          <p:nvSpPr>
            <p:cNvPr id="70" name="TextBox 69">
              <a:extLst>
                <a:ext uri="{FF2B5EF4-FFF2-40B4-BE49-F238E27FC236}">
                  <a16:creationId xmlns:a16="http://schemas.microsoft.com/office/drawing/2014/main" id="{3B00D437-5011-090F-610C-1231EDE1F0A7}"/>
                </a:ext>
              </a:extLst>
            </p:cNvPr>
            <p:cNvSpPr txBox="1"/>
            <p:nvPr/>
          </p:nvSpPr>
          <p:spPr>
            <a:xfrm>
              <a:off x="11434154" y="2730226"/>
              <a:ext cx="577402" cy="461665"/>
            </a:xfrm>
            <a:prstGeom prst="rect">
              <a:avLst/>
            </a:prstGeom>
            <a:noFill/>
          </p:spPr>
          <p:txBody>
            <a:bodyPr wrap="none" rtlCol="0">
              <a:spAutoFit/>
            </a:bodyPr>
            <a:lstStyle/>
            <a:p>
              <a:pPr algn="ctr"/>
              <a:r>
                <a:rPr lang="en-US" sz="2400" dirty="0">
                  <a:latin typeface="Times" pitchFamily="2" charset="0"/>
                </a:rPr>
                <a:t>out</a:t>
              </a:r>
            </a:p>
          </p:txBody>
        </p:sp>
      </p:grpSp>
    </p:spTree>
    <p:extLst>
      <p:ext uri="{BB962C8B-B14F-4D97-AF65-F5344CB8AC3E}">
        <p14:creationId xmlns:p14="http://schemas.microsoft.com/office/powerpoint/2010/main" val="40879405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587EAA-E7A0-5A45-2264-F9AE4E697AEA}"/>
              </a:ext>
            </a:extLst>
          </p:cNvPr>
          <p:cNvSpPr>
            <a:spLocks noGrp="1"/>
          </p:cNvSpPr>
          <p:nvPr>
            <p:ph idx="1"/>
          </p:nvPr>
        </p:nvSpPr>
        <p:spPr/>
        <p:txBody>
          <a:bodyPr/>
          <a:lstStyle/>
          <a:p>
            <a:pPr marL="0" indent="0">
              <a:buNone/>
            </a:pPr>
            <a:r>
              <a:rPr lang="en-US" dirty="0"/>
              <a:t>McCullough and Pitts:</a:t>
            </a:r>
          </a:p>
          <a:p>
            <a:pPr marL="0" indent="0">
              <a:buNone/>
            </a:pPr>
            <a:r>
              <a:rPr lang="en-US" dirty="0"/>
              <a:t>	“A neural network can execute any logical computation.”</a:t>
            </a:r>
          </a:p>
          <a:p>
            <a:pPr marL="0" indent="0">
              <a:buNone/>
            </a:pPr>
            <a:endParaRPr lang="en-US" dirty="0"/>
          </a:p>
          <a:p>
            <a:pPr marL="0" indent="0">
              <a:buNone/>
            </a:pPr>
            <a:r>
              <a:rPr lang="en-US" dirty="0"/>
              <a:t>Rosenblatt: can neural networks </a:t>
            </a:r>
            <a:r>
              <a:rPr lang="en-US" i="1" dirty="0"/>
              <a:t>learn</a:t>
            </a:r>
            <a:r>
              <a:rPr lang="en-US" dirty="0"/>
              <a:t> to solve problems?</a:t>
            </a:r>
          </a:p>
          <a:p>
            <a:pPr marL="0" indent="0">
              <a:buNone/>
            </a:pPr>
            <a:endParaRPr lang="en-US" dirty="0"/>
          </a:p>
        </p:txBody>
      </p:sp>
      <p:sp>
        <p:nvSpPr>
          <p:cNvPr id="5" name="Title 4">
            <a:extLst>
              <a:ext uri="{FF2B5EF4-FFF2-40B4-BE49-F238E27FC236}">
                <a16:creationId xmlns:a16="http://schemas.microsoft.com/office/drawing/2014/main" id="{4CFD2866-F2FA-5C39-C04F-92744425598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498123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AC5D-B1BA-AD0A-B645-6EFC259397E0}"/>
              </a:ext>
            </a:extLst>
          </p:cNvPr>
          <p:cNvSpPr>
            <a:spLocks noGrp="1"/>
          </p:cNvSpPr>
          <p:nvPr>
            <p:ph type="title"/>
          </p:nvPr>
        </p:nvSpPr>
        <p:spPr>
          <a:xfrm>
            <a:off x="4965430" y="210218"/>
            <a:ext cx="6586491" cy="1580872"/>
          </a:xfrm>
        </p:spPr>
        <p:txBody>
          <a:bodyPr anchor="b">
            <a:normAutofit/>
          </a:bodyPr>
          <a:lstStyle/>
          <a:p>
            <a:r>
              <a:rPr lang="en-US" dirty="0"/>
              <a:t>Is </a:t>
            </a:r>
            <a:r>
              <a:rPr lang="en-US" u="sng" dirty="0"/>
              <a:t>Thinking </a:t>
            </a:r>
            <a:r>
              <a:rPr lang="en-US" dirty="0"/>
              <a:t>the same as</a:t>
            </a:r>
            <a:br>
              <a:rPr lang="en-US" dirty="0"/>
            </a:br>
            <a:r>
              <a:rPr lang="en-US" u="sng" dirty="0"/>
              <a:t>Computation</a:t>
            </a:r>
            <a:r>
              <a:rPr lang="en-US" dirty="0"/>
              <a:t>?</a:t>
            </a:r>
          </a:p>
        </p:txBody>
      </p:sp>
      <p:sp>
        <p:nvSpPr>
          <p:cNvPr id="3" name="Content Placeholder 2">
            <a:extLst>
              <a:ext uri="{FF2B5EF4-FFF2-40B4-BE49-F238E27FC236}">
                <a16:creationId xmlns:a16="http://schemas.microsoft.com/office/drawing/2014/main" id="{94213A11-F99B-27A7-C89A-B0D2DC060C92}"/>
              </a:ext>
            </a:extLst>
          </p:cNvPr>
          <p:cNvSpPr>
            <a:spLocks noGrp="1"/>
          </p:cNvSpPr>
          <p:nvPr>
            <p:ph idx="1"/>
          </p:nvPr>
        </p:nvSpPr>
        <p:spPr>
          <a:xfrm>
            <a:off x="9569273" y="9242175"/>
            <a:ext cx="3426354" cy="244260"/>
          </a:xfrm>
        </p:spPr>
        <p:txBody>
          <a:bodyPr>
            <a:normAutofit fontScale="47500" lnSpcReduction="20000"/>
          </a:bodyPr>
          <a:lstStyle/>
          <a:p>
            <a:pPr marL="0" indent="0">
              <a:buNone/>
            </a:pPr>
            <a:r>
              <a:rPr lang="en-US" sz="2000" dirty="0"/>
              <a:t>A model of machine learning inspired by biological neurons.</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1026" name="Picture 2" descr="Neuron drawings by Santiago Ramón y Cajal">
            <a:extLst>
              <a:ext uri="{FF2B5EF4-FFF2-40B4-BE49-F238E27FC236}">
                <a16:creationId xmlns:a16="http://schemas.microsoft.com/office/drawing/2014/main" id="{D8CC882C-EB3F-D186-7A62-A7F6868E97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4" r="1" b="33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D44D9C-24FE-C7D3-DD86-10ACDAAF53A9}"/>
              </a:ext>
            </a:extLst>
          </p:cNvPr>
          <p:cNvSpPr txBox="1"/>
          <p:nvPr/>
        </p:nvSpPr>
        <p:spPr>
          <a:xfrm>
            <a:off x="264274" y="6223819"/>
            <a:ext cx="2907847" cy="369332"/>
          </a:xfrm>
          <a:prstGeom prst="rect">
            <a:avLst/>
          </a:prstGeom>
          <a:noFill/>
        </p:spPr>
        <p:txBody>
          <a:bodyPr wrap="none" rtlCol="0">
            <a:spAutoFit/>
          </a:bodyPr>
          <a:lstStyle/>
          <a:p>
            <a:r>
              <a:rPr lang="en-US" dirty="0"/>
              <a:t>Hippocampus, Ramon y </a:t>
            </a:r>
            <a:r>
              <a:rPr lang="en-US" dirty="0" err="1"/>
              <a:t>Cajal</a:t>
            </a:r>
            <a:endParaRPr lang="en-US" dirty="0"/>
          </a:p>
        </p:txBody>
      </p:sp>
      <p:sp>
        <p:nvSpPr>
          <p:cNvPr id="5" name="TextBox 4">
            <a:extLst>
              <a:ext uri="{FF2B5EF4-FFF2-40B4-BE49-F238E27FC236}">
                <a16:creationId xmlns:a16="http://schemas.microsoft.com/office/drawing/2014/main" id="{E0A89834-FB4E-BCD0-F6EA-840C98A5AB32}"/>
              </a:ext>
            </a:extLst>
          </p:cNvPr>
          <p:cNvSpPr txBox="1"/>
          <p:nvPr/>
        </p:nvSpPr>
        <p:spPr>
          <a:xfrm>
            <a:off x="4935766" y="2370484"/>
            <a:ext cx="5079724" cy="461665"/>
          </a:xfrm>
          <a:prstGeom prst="rect">
            <a:avLst/>
          </a:prstGeom>
          <a:noFill/>
        </p:spPr>
        <p:txBody>
          <a:bodyPr wrap="none" rtlCol="0">
            <a:spAutoFit/>
          </a:bodyPr>
          <a:lstStyle/>
          <a:p>
            <a:r>
              <a:rPr lang="en-US" sz="2400" dirty="0"/>
              <a:t>1888 – Ramon y </a:t>
            </a:r>
            <a:r>
              <a:rPr lang="en-US" sz="2400" dirty="0" err="1"/>
              <a:t>Cajal</a:t>
            </a:r>
            <a:r>
              <a:rPr lang="en-US" sz="2400" dirty="0"/>
              <a:t>: neuron anatomy</a:t>
            </a:r>
          </a:p>
        </p:txBody>
      </p:sp>
      <p:sp>
        <p:nvSpPr>
          <p:cNvPr id="7" name="TextBox 6">
            <a:extLst>
              <a:ext uri="{FF2B5EF4-FFF2-40B4-BE49-F238E27FC236}">
                <a16:creationId xmlns:a16="http://schemas.microsoft.com/office/drawing/2014/main" id="{D4331C56-3382-B1CF-1DC8-23EC0EF7D79E}"/>
              </a:ext>
            </a:extLst>
          </p:cNvPr>
          <p:cNvSpPr txBox="1"/>
          <p:nvPr/>
        </p:nvSpPr>
        <p:spPr>
          <a:xfrm>
            <a:off x="4930511" y="2832149"/>
            <a:ext cx="7101111" cy="461665"/>
          </a:xfrm>
          <a:prstGeom prst="rect">
            <a:avLst/>
          </a:prstGeom>
          <a:noFill/>
        </p:spPr>
        <p:txBody>
          <a:bodyPr wrap="none" rtlCol="0">
            <a:spAutoFit/>
          </a:bodyPr>
          <a:lstStyle/>
          <a:p>
            <a:r>
              <a:rPr lang="en-US" sz="2400" dirty="0"/>
              <a:t>1936 – Turing: </a:t>
            </a:r>
            <a:r>
              <a:rPr lang="en-US" sz="2400" u="sng" dirty="0"/>
              <a:t>symbolic</a:t>
            </a:r>
            <a:r>
              <a:rPr lang="en-US" sz="2400" dirty="0"/>
              <a:t> model of universal computation</a:t>
            </a:r>
          </a:p>
        </p:txBody>
      </p:sp>
      <p:sp>
        <p:nvSpPr>
          <p:cNvPr id="8" name="TextBox 7">
            <a:extLst>
              <a:ext uri="{FF2B5EF4-FFF2-40B4-BE49-F238E27FC236}">
                <a16:creationId xmlns:a16="http://schemas.microsoft.com/office/drawing/2014/main" id="{517AE32B-7A9C-1868-73FE-C4D74E9558A7}"/>
              </a:ext>
            </a:extLst>
          </p:cNvPr>
          <p:cNvSpPr txBox="1"/>
          <p:nvPr/>
        </p:nvSpPr>
        <p:spPr>
          <a:xfrm>
            <a:off x="4937129" y="4679128"/>
            <a:ext cx="6225679" cy="830997"/>
          </a:xfrm>
          <a:prstGeom prst="rect">
            <a:avLst/>
          </a:prstGeom>
          <a:noFill/>
        </p:spPr>
        <p:txBody>
          <a:bodyPr wrap="none" rtlCol="0">
            <a:spAutoFit/>
          </a:bodyPr>
          <a:lstStyle/>
          <a:p>
            <a:r>
              <a:rPr lang="en-US" sz="2400" dirty="0"/>
              <a:t>1943 – </a:t>
            </a:r>
            <a:r>
              <a:rPr lang="en-US" sz="2400" dirty="0" err="1"/>
              <a:t>McCoullough+Pitts</a:t>
            </a:r>
            <a:r>
              <a:rPr lang="en-US" sz="2400" dirty="0"/>
              <a:t>:</a:t>
            </a:r>
            <a:br>
              <a:rPr lang="en-US" sz="2400" dirty="0"/>
            </a:br>
            <a:r>
              <a:rPr lang="en-US" sz="2400" dirty="0"/>
              <a:t>	do neural models have the same power?</a:t>
            </a:r>
          </a:p>
        </p:txBody>
      </p:sp>
      <p:pic>
        <p:nvPicPr>
          <p:cNvPr id="10" name="Picture 9">
            <a:extLst>
              <a:ext uri="{FF2B5EF4-FFF2-40B4-BE49-F238E27FC236}">
                <a16:creationId xmlns:a16="http://schemas.microsoft.com/office/drawing/2014/main" id="{F98C8F82-C55D-0BFC-86E8-F1360905BFE7}"/>
              </a:ext>
            </a:extLst>
          </p:cNvPr>
          <p:cNvPicPr>
            <a:picLocks noChangeAspect="1"/>
          </p:cNvPicPr>
          <p:nvPr/>
        </p:nvPicPr>
        <p:blipFill>
          <a:blip r:embed="rId3"/>
          <a:stretch>
            <a:fillRect/>
          </a:stretch>
        </p:blipFill>
        <p:spPr>
          <a:xfrm>
            <a:off x="6637028" y="3401883"/>
            <a:ext cx="4635571" cy="1192741"/>
          </a:xfrm>
          <a:prstGeom prst="rect">
            <a:avLst/>
          </a:prstGeom>
        </p:spPr>
      </p:pic>
      <p:pic>
        <p:nvPicPr>
          <p:cNvPr id="9" name="Picture 8">
            <a:extLst>
              <a:ext uri="{FF2B5EF4-FFF2-40B4-BE49-F238E27FC236}">
                <a16:creationId xmlns:a16="http://schemas.microsoft.com/office/drawing/2014/main" id="{351E5D39-81D2-E469-3317-6970D18E619B}"/>
              </a:ext>
            </a:extLst>
          </p:cNvPr>
          <p:cNvPicPr>
            <a:picLocks noChangeAspect="1"/>
          </p:cNvPicPr>
          <p:nvPr/>
        </p:nvPicPr>
        <p:blipFill>
          <a:blip r:embed="rId4"/>
          <a:stretch>
            <a:fillRect/>
          </a:stretch>
        </p:blipFill>
        <p:spPr>
          <a:xfrm>
            <a:off x="6316190" y="5560609"/>
            <a:ext cx="2025693" cy="1202060"/>
          </a:xfrm>
          <a:prstGeom prst="rect">
            <a:avLst/>
          </a:prstGeom>
        </p:spPr>
      </p:pic>
      <p:pic>
        <p:nvPicPr>
          <p:cNvPr id="13" name="Picture 12">
            <a:extLst>
              <a:ext uri="{FF2B5EF4-FFF2-40B4-BE49-F238E27FC236}">
                <a16:creationId xmlns:a16="http://schemas.microsoft.com/office/drawing/2014/main" id="{9A7ED8C4-DF51-808D-6F57-B2798181CC0D}"/>
              </a:ext>
            </a:extLst>
          </p:cNvPr>
          <p:cNvPicPr>
            <a:picLocks noChangeAspect="1"/>
          </p:cNvPicPr>
          <p:nvPr/>
        </p:nvPicPr>
        <p:blipFill>
          <a:blip r:embed="rId5"/>
          <a:stretch>
            <a:fillRect/>
          </a:stretch>
        </p:blipFill>
        <p:spPr>
          <a:xfrm>
            <a:off x="8888132" y="5441068"/>
            <a:ext cx="2025693" cy="1404481"/>
          </a:xfrm>
          <a:prstGeom prst="rect">
            <a:avLst/>
          </a:prstGeom>
        </p:spPr>
      </p:pic>
    </p:spTree>
    <p:extLst>
      <p:ext uri="{BB962C8B-B14F-4D97-AF65-F5344CB8AC3E}">
        <p14:creationId xmlns:p14="http://schemas.microsoft.com/office/powerpoint/2010/main" val="46123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AFDE-D0B6-1697-9610-97A57CBC5D43}"/>
              </a:ext>
            </a:extLst>
          </p:cNvPr>
          <p:cNvSpPr>
            <a:spLocks noGrp="1"/>
          </p:cNvSpPr>
          <p:nvPr>
            <p:ph type="title"/>
          </p:nvPr>
        </p:nvSpPr>
        <p:spPr/>
        <p:txBody>
          <a:bodyPr>
            <a:normAutofit/>
          </a:bodyPr>
          <a:lstStyle/>
          <a:p>
            <a:r>
              <a:rPr lang="en-US" dirty="0"/>
              <a:t>What Logic can be Computed by One Neuron?</a:t>
            </a:r>
          </a:p>
        </p:txBody>
      </p:sp>
      <p:sp>
        <p:nvSpPr>
          <p:cNvPr id="3" name="Content Placeholder 2">
            <a:extLst>
              <a:ext uri="{FF2B5EF4-FFF2-40B4-BE49-F238E27FC236}">
                <a16:creationId xmlns:a16="http://schemas.microsoft.com/office/drawing/2014/main" id="{DEB2CE60-0D7A-2FDE-9E00-DE7EFC98FAB7}"/>
              </a:ext>
            </a:extLst>
          </p:cNvPr>
          <p:cNvSpPr>
            <a:spLocks noGrp="1"/>
          </p:cNvSpPr>
          <p:nvPr>
            <p:ph idx="1"/>
          </p:nvPr>
        </p:nvSpPr>
        <p:spPr>
          <a:xfrm>
            <a:off x="838200" y="1183342"/>
            <a:ext cx="3877491" cy="5294031"/>
          </a:xfrm>
        </p:spPr>
        <p:txBody>
          <a:bodyPr/>
          <a:lstStyle/>
          <a:p>
            <a:pPr marL="0" indent="0">
              <a:buNone/>
            </a:pPr>
            <a:r>
              <a:rPr lang="en-US" dirty="0"/>
              <a:t>Linearly separable logic:</a:t>
            </a:r>
          </a:p>
          <a:p>
            <a:pPr marL="0" indent="0">
              <a:buNone/>
            </a:pPr>
            <a:r>
              <a:rPr lang="en-US" dirty="0"/>
              <a:t>All the possibilities for D variables sit on corners of the n-hypercube.</a:t>
            </a:r>
          </a:p>
          <a:p>
            <a:pPr marL="0" indent="0">
              <a:buNone/>
            </a:pPr>
            <a:r>
              <a:rPr lang="en-US" dirty="0"/>
              <a:t>In total there are 2D corners and 22D ways to split them into sets.</a:t>
            </a:r>
          </a:p>
          <a:p>
            <a:pPr marL="0" indent="0">
              <a:buNone/>
            </a:pPr>
            <a:r>
              <a:rPr lang="en-US" dirty="0"/>
              <a:t>But most of these are not linearly separable.</a:t>
            </a:r>
          </a:p>
        </p:txBody>
      </p:sp>
      <p:pic>
        <p:nvPicPr>
          <p:cNvPr id="4" name="Picture 2" descr="combinatorics - Count the number of small cubes that are cut by having a  regular hexagonal cross-section of a large cube. - Mathematics Stack  Exchange">
            <a:extLst>
              <a:ext uri="{FF2B5EF4-FFF2-40B4-BE49-F238E27FC236}">
                <a16:creationId xmlns:a16="http://schemas.microsoft.com/office/drawing/2014/main" id="{2DBF1009-407A-0520-0F0B-8D44CAAF7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649" y="3083197"/>
            <a:ext cx="2971800" cy="322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AA76BD-AE0B-9401-5083-C0BC1287EF94}"/>
              </a:ext>
            </a:extLst>
          </p:cNvPr>
          <p:cNvSpPr txBox="1"/>
          <p:nvPr/>
        </p:nvSpPr>
        <p:spPr>
          <a:xfrm>
            <a:off x="8280076" y="2846279"/>
            <a:ext cx="508473" cy="369332"/>
          </a:xfrm>
          <a:prstGeom prst="rect">
            <a:avLst/>
          </a:prstGeom>
          <a:noFill/>
        </p:spPr>
        <p:txBody>
          <a:bodyPr wrap="none" rtlCol="0">
            <a:spAutoFit/>
          </a:bodyPr>
          <a:lstStyle/>
          <a:p>
            <a:r>
              <a:rPr lang="en-US" dirty="0"/>
              <a:t>FFT</a:t>
            </a:r>
          </a:p>
        </p:txBody>
      </p:sp>
      <p:sp>
        <p:nvSpPr>
          <p:cNvPr id="6" name="TextBox 5">
            <a:extLst>
              <a:ext uri="{FF2B5EF4-FFF2-40B4-BE49-F238E27FC236}">
                <a16:creationId xmlns:a16="http://schemas.microsoft.com/office/drawing/2014/main" id="{5B44EB1B-0053-F328-0DD0-67212408D1FC}"/>
              </a:ext>
            </a:extLst>
          </p:cNvPr>
          <p:cNvSpPr txBox="1"/>
          <p:nvPr/>
        </p:nvSpPr>
        <p:spPr>
          <a:xfrm>
            <a:off x="10156773" y="3215611"/>
            <a:ext cx="518027" cy="369332"/>
          </a:xfrm>
          <a:prstGeom prst="rect">
            <a:avLst/>
          </a:prstGeom>
          <a:noFill/>
        </p:spPr>
        <p:txBody>
          <a:bodyPr wrap="none" rtlCol="0">
            <a:spAutoFit/>
          </a:bodyPr>
          <a:lstStyle/>
          <a:p>
            <a:r>
              <a:rPr lang="en-US" dirty="0"/>
              <a:t>FTT</a:t>
            </a:r>
          </a:p>
        </p:txBody>
      </p:sp>
      <p:sp>
        <p:nvSpPr>
          <p:cNvPr id="7" name="TextBox 6">
            <a:extLst>
              <a:ext uri="{FF2B5EF4-FFF2-40B4-BE49-F238E27FC236}">
                <a16:creationId xmlns:a16="http://schemas.microsoft.com/office/drawing/2014/main" id="{46F6F54E-3D0C-AFF3-1C2A-AC08E8F6E76D}"/>
              </a:ext>
            </a:extLst>
          </p:cNvPr>
          <p:cNvSpPr txBox="1"/>
          <p:nvPr/>
        </p:nvSpPr>
        <p:spPr>
          <a:xfrm>
            <a:off x="9015950" y="4164846"/>
            <a:ext cx="527580" cy="369332"/>
          </a:xfrm>
          <a:prstGeom prst="rect">
            <a:avLst/>
          </a:prstGeom>
          <a:noFill/>
        </p:spPr>
        <p:txBody>
          <a:bodyPr wrap="none" rtlCol="0">
            <a:spAutoFit/>
          </a:bodyPr>
          <a:lstStyle/>
          <a:p>
            <a:r>
              <a:rPr lang="en-US" dirty="0"/>
              <a:t>TTT</a:t>
            </a:r>
          </a:p>
        </p:txBody>
      </p:sp>
      <p:sp>
        <p:nvSpPr>
          <p:cNvPr id="8" name="TextBox 7">
            <a:extLst>
              <a:ext uri="{FF2B5EF4-FFF2-40B4-BE49-F238E27FC236}">
                <a16:creationId xmlns:a16="http://schemas.microsoft.com/office/drawing/2014/main" id="{0DD098B8-0FF0-79B4-CA33-EF72F525D5BC}"/>
              </a:ext>
            </a:extLst>
          </p:cNvPr>
          <p:cNvSpPr txBox="1"/>
          <p:nvPr/>
        </p:nvSpPr>
        <p:spPr>
          <a:xfrm>
            <a:off x="6775069" y="3788982"/>
            <a:ext cx="514885" cy="369332"/>
          </a:xfrm>
          <a:prstGeom prst="rect">
            <a:avLst/>
          </a:prstGeom>
          <a:noFill/>
        </p:spPr>
        <p:txBody>
          <a:bodyPr wrap="none" rtlCol="0">
            <a:spAutoFit/>
          </a:bodyPr>
          <a:lstStyle/>
          <a:p>
            <a:r>
              <a:rPr lang="en-US" dirty="0"/>
              <a:t>TFT</a:t>
            </a:r>
          </a:p>
        </p:txBody>
      </p:sp>
      <p:sp>
        <p:nvSpPr>
          <p:cNvPr id="9" name="TextBox 8">
            <a:extLst>
              <a:ext uri="{FF2B5EF4-FFF2-40B4-BE49-F238E27FC236}">
                <a16:creationId xmlns:a16="http://schemas.microsoft.com/office/drawing/2014/main" id="{AB0193E0-A370-D89B-3CA3-9018EAC20D08}"/>
              </a:ext>
            </a:extLst>
          </p:cNvPr>
          <p:cNvSpPr txBox="1"/>
          <p:nvPr/>
        </p:nvSpPr>
        <p:spPr>
          <a:xfrm>
            <a:off x="7157880" y="5469736"/>
            <a:ext cx="508473" cy="369332"/>
          </a:xfrm>
          <a:prstGeom prst="rect">
            <a:avLst/>
          </a:prstGeom>
          <a:noFill/>
        </p:spPr>
        <p:txBody>
          <a:bodyPr wrap="none" rtlCol="0">
            <a:spAutoFit/>
          </a:bodyPr>
          <a:lstStyle/>
          <a:p>
            <a:r>
              <a:rPr lang="en-US" dirty="0"/>
              <a:t>TFF</a:t>
            </a:r>
          </a:p>
        </p:txBody>
      </p:sp>
      <p:sp>
        <p:nvSpPr>
          <p:cNvPr id="10" name="TextBox 9">
            <a:extLst>
              <a:ext uri="{FF2B5EF4-FFF2-40B4-BE49-F238E27FC236}">
                <a16:creationId xmlns:a16="http://schemas.microsoft.com/office/drawing/2014/main" id="{27D57A07-35CD-D666-F965-8E10C1152BED}"/>
              </a:ext>
            </a:extLst>
          </p:cNvPr>
          <p:cNvSpPr txBox="1"/>
          <p:nvPr/>
        </p:nvSpPr>
        <p:spPr>
          <a:xfrm>
            <a:off x="9035057" y="6292707"/>
            <a:ext cx="518027" cy="369332"/>
          </a:xfrm>
          <a:prstGeom prst="rect">
            <a:avLst/>
          </a:prstGeom>
          <a:noFill/>
        </p:spPr>
        <p:txBody>
          <a:bodyPr wrap="none" rtlCol="0">
            <a:spAutoFit/>
          </a:bodyPr>
          <a:lstStyle/>
          <a:p>
            <a:r>
              <a:rPr lang="en-US" dirty="0"/>
              <a:t>TTF</a:t>
            </a:r>
          </a:p>
        </p:txBody>
      </p:sp>
      <p:sp>
        <p:nvSpPr>
          <p:cNvPr id="11" name="TextBox 10">
            <a:extLst>
              <a:ext uri="{FF2B5EF4-FFF2-40B4-BE49-F238E27FC236}">
                <a16:creationId xmlns:a16="http://schemas.microsoft.com/office/drawing/2014/main" id="{4636DB03-6FB4-8904-126E-9EC11FCB56CE}"/>
              </a:ext>
            </a:extLst>
          </p:cNvPr>
          <p:cNvSpPr txBox="1"/>
          <p:nvPr/>
        </p:nvSpPr>
        <p:spPr>
          <a:xfrm>
            <a:off x="10028130" y="4942879"/>
            <a:ext cx="508473" cy="369332"/>
          </a:xfrm>
          <a:prstGeom prst="rect">
            <a:avLst/>
          </a:prstGeom>
          <a:noFill/>
        </p:spPr>
        <p:txBody>
          <a:bodyPr wrap="none" rtlCol="0">
            <a:spAutoFit/>
          </a:bodyPr>
          <a:lstStyle/>
          <a:p>
            <a:r>
              <a:rPr lang="en-US" dirty="0"/>
              <a:t>FTF</a:t>
            </a:r>
          </a:p>
        </p:txBody>
      </p:sp>
      <p:sp>
        <p:nvSpPr>
          <p:cNvPr id="12" name="TextBox 11">
            <a:extLst>
              <a:ext uri="{FF2B5EF4-FFF2-40B4-BE49-F238E27FC236}">
                <a16:creationId xmlns:a16="http://schemas.microsoft.com/office/drawing/2014/main" id="{963CC877-F251-0187-5304-5D8159E157BF}"/>
              </a:ext>
            </a:extLst>
          </p:cNvPr>
          <p:cNvSpPr txBox="1"/>
          <p:nvPr/>
        </p:nvSpPr>
        <p:spPr>
          <a:xfrm>
            <a:off x="8082290" y="4509216"/>
            <a:ext cx="502061" cy="369332"/>
          </a:xfrm>
          <a:prstGeom prst="rect">
            <a:avLst/>
          </a:prstGeom>
          <a:noFill/>
        </p:spPr>
        <p:txBody>
          <a:bodyPr wrap="none" rtlCol="0">
            <a:spAutoFit/>
          </a:bodyPr>
          <a:lstStyle/>
          <a:p>
            <a:r>
              <a:rPr lang="en-US" dirty="0">
                <a:solidFill>
                  <a:schemeClr val="tx1">
                    <a:alpha val="20099"/>
                  </a:schemeClr>
                </a:solidFill>
              </a:rPr>
              <a:t>FFF</a:t>
            </a:r>
          </a:p>
        </p:txBody>
      </p:sp>
    </p:spTree>
    <p:extLst>
      <p:ext uri="{BB962C8B-B14F-4D97-AF65-F5344CB8AC3E}">
        <p14:creationId xmlns:p14="http://schemas.microsoft.com/office/powerpoint/2010/main" val="30081333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99B3-D7CB-9D43-C975-84DFB3DC512F}"/>
              </a:ext>
            </a:extLst>
          </p:cNvPr>
          <p:cNvSpPr>
            <a:spLocks noGrp="1"/>
          </p:cNvSpPr>
          <p:nvPr>
            <p:ph type="title"/>
          </p:nvPr>
        </p:nvSpPr>
        <p:spPr/>
        <p:txBody>
          <a:bodyPr/>
          <a:lstStyle/>
          <a:p>
            <a:r>
              <a:rPr lang="en-US" dirty="0"/>
              <a:t>A Map of What You Will Learn</a:t>
            </a:r>
          </a:p>
        </p:txBody>
      </p:sp>
      <p:sp>
        <p:nvSpPr>
          <p:cNvPr id="5" name="Rectangle 4">
            <a:extLst>
              <a:ext uri="{FF2B5EF4-FFF2-40B4-BE49-F238E27FC236}">
                <a16:creationId xmlns:a16="http://schemas.microsoft.com/office/drawing/2014/main" id="{C35AE348-29DF-D8EB-BD7D-DFE723425E9B}"/>
              </a:ext>
            </a:extLst>
          </p:cNvPr>
          <p:cNvSpPr/>
          <p:nvPr/>
        </p:nvSpPr>
        <p:spPr>
          <a:xfrm>
            <a:off x="5441101" y="1947470"/>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Inputs Images</a:t>
            </a:r>
          </a:p>
        </p:txBody>
      </p:sp>
      <p:sp>
        <p:nvSpPr>
          <p:cNvPr id="8" name="Rectangle 7">
            <a:extLst>
              <a:ext uri="{FF2B5EF4-FFF2-40B4-BE49-F238E27FC236}">
                <a16:creationId xmlns:a16="http://schemas.microsoft.com/office/drawing/2014/main" id="{FB3A5895-FF15-A9F1-E8D2-CCFC6B0290A7}"/>
              </a:ext>
            </a:extLst>
          </p:cNvPr>
          <p:cNvSpPr/>
          <p:nvPr/>
        </p:nvSpPr>
        <p:spPr>
          <a:xfrm>
            <a:off x="6952031" y="1947470"/>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Inputs Natural Language</a:t>
            </a:r>
          </a:p>
        </p:txBody>
      </p:sp>
      <p:sp>
        <p:nvSpPr>
          <p:cNvPr id="9" name="Rectangle 8">
            <a:extLst>
              <a:ext uri="{FF2B5EF4-FFF2-40B4-BE49-F238E27FC236}">
                <a16:creationId xmlns:a16="http://schemas.microsoft.com/office/drawing/2014/main" id="{9FD22D5B-098C-2A17-374B-C2B352E04F77}"/>
              </a:ext>
            </a:extLst>
          </p:cNvPr>
          <p:cNvSpPr/>
          <p:nvPr/>
        </p:nvSpPr>
        <p:spPr>
          <a:xfrm>
            <a:off x="5441101" y="3502927"/>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Outputs Images</a:t>
            </a:r>
          </a:p>
        </p:txBody>
      </p:sp>
      <p:sp>
        <p:nvSpPr>
          <p:cNvPr id="10" name="Rectangle 9">
            <a:extLst>
              <a:ext uri="{FF2B5EF4-FFF2-40B4-BE49-F238E27FC236}">
                <a16:creationId xmlns:a16="http://schemas.microsoft.com/office/drawing/2014/main" id="{D49533DD-4C70-F686-929E-AED90FCBD12D}"/>
              </a:ext>
            </a:extLst>
          </p:cNvPr>
          <p:cNvSpPr/>
          <p:nvPr/>
        </p:nvSpPr>
        <p:spPr>
          <a:xfrm>
            <a:off x="6952030" y="3502927"/>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Outputs Natural Language</a:t>
            </a:r>
          </a:p>
        </p:txBody>
      </p:sp>
      <p:sp>
        <p:nvSpPr>
          <p:cNvPr id="11" name="Rectangle 10">
            <a:extLst>
              <a:ext uri="{FF2B5EF4-FFF2-40B4-BE49-F238E27FC236}">
                <a16:creationId xmlns:a16="http://schemas.microsoft.com/office/drawing/2014/main" id="{A3D4796A-F161-010B-4DF4-666F4B5E4274}"/>
              </a:ext>
            </a:extLst>
          </p:cNvPr>
          <p:cNvSpPr/>
          <p:nvPr/>
        </p:nvSpPr>
        <p:spPr>
          <a:xfrm>
            <a:off x="3717635"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to Train a Deep Net</a:t>
            </a:r>
          </a:p>
        </p:txBody>
      </p:sp>
      <p:sp>
        <p:nvSpPr>
          <p:cNvPr id="13" name="TextBox 12">
            <a:extLst>
              <a:ext uri="{FF2B5EF4-FFF2-40B4-BE49-F238E27FC236}">
                <a16:creationId xmlns:a16="http://schemas.microsoft.com/office/drawing/2014/main" id="{0E4588DF-8163-004D-1C8E-C7A7794EFB3E}"/>
              </a:ext>
            </a:extLst>
          </p:cNvPr>
          <p:cNvSpPr txBox="1"/>
          <p:nvPr/>
        </p:nvSpPr>
        <p:spPr>
          <a:xfrm>
            <a:off x="4772025" y="1355206"/>
            <a:ext cx="4346386" cy="461665"/>
          </a:xfrm>
          <a:prstGeom prst="rect">
            <a:avLst/>
          </a:prstGeom>
          <a:noFill/>
        </p:spPr>
        <p:txBody>
          <a:bodyPr wrap="square">
            <a:spAutoFit/>
          </a:bodyPr>
          <a:lstStyle/>
          <a:p>
            <a:pPr algn="ctr"/>
            <a:r>
              <a:rPr lang="en-US" sz="2400" dirty="0">
                <a:solidFill>
                  <a:schemeClr val="tx1"/>
                </a:solidFill>
              </a:rPr>
              <a:t>How to make a model that:</a:t>
            </a:r>
          </a:p>
        </p:txBody>
      </p:sp>
      <p:sp>
        <p:nvSpPr>
          <p:cNvPr id="14" name="Rectangle 13">
            <a:extLst>
              <a:ext uri="{FF2B5EF4-FFF2-40B4-BE49-F238E27FC236}">
                <a16:creationId xmlns:a16="http://schemas.microsoft.com/office/drawing/2014/main" id="{C733A28A-28F4-C4DE-528D-13393EBE0231}"/>
              </a:ext>
            </a:extLst>
          </p:cNvPr>
          <p:cNvSpPr/>
          <p:nvPr/>
        </p:nvSpPr>
        <p:spPr>
          <a:xfrm>
            <a:off x="1965593"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to use </a:t>
            </a:r>
            <a:r>
              <a:rPr lang="en-US" sz="2400" dirty="0" err="1">
                <a:solidFill>
                  <a:schemeClr val="tx1"/>
                </a:solidFill>
              </a:rPr>
              <a:t>Pytorch</a:t>
            </a:r>
            <a:endParaRPr lang="en-US" sz="2400" dirty="0">
              <a:solidFill>
                <a:schemeClr val="tx1"/>
              </a:solidFill>
            </a:endParaRPr>
          </a:p>
        </p:txBody>
      </p:sp>
      <p:sp>
        <p:nvSpPr>
          <p:cNvPr id="15" name="Rectangle 14">
            <a:extLst>
              <a:ext uri="{FF2B5EF4-FFF2-40B4-BE49-F238E27FC236}">
                <a16:creationId xmlns:a16="http://schemas.microsoft.com/office/drawing/2014/main" id="{838358D4-4A4A-6997-049C-A6592B58C30C}"/>
              </a:ext>
            </a:extLst>
          </p:cNvPr>
          <p:cNvSpPr/>
          <p:nvPr/>
        </p:nvSpPr>
        <p:spPr>
          <a:xfrm>
            <a:off x="8704070" y="2470259"/>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Deep Net Recent Topics</a:t>
            </a:r>
          </a:p>
        </p:txBody>
      </p:sp>
      <p:sp>
        <p:nvSpPr>
          <p:cNvPr id="16" name="Rectangle 15">
            <a:extLst>
              <a:ext uri="{FF2B5EF4-FFF2-40B4-BE49-F238E27FC236}">
                <a16:creationId xmlns:a16="http://schemas.microsoft.com/office/drawing/2014/main" id="{451193BE-8801-CBA4-98E3-5E5A005C90C8}"/>
              </a:ext>
            </a:extLst>
          </p:cNvPr>
          <p:cNvSpPr/>
          <p:nvPr/>
        </p:nvSpPr>
        <p:spPr>
          <a:xfrm>
            <a:off x="10456109"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Your Research Interest</a:t>
            </a:r>
          </a:p>
        </p:txBody>
      </p:sp>
      <p:sp>
        <p:nvSpPr>
          <p:cNvPr id="17" name="TextBox 16">
            <a:extLst>
              <a:ext uri="{FF2B5EF4-FFF2-40B4-BE49-F238E27FC236}">
                <a16:creationId xmlns:a16="http://schemas.microsoft.com/office/drawing/2014/main" id="{14B33E66-0115-744C-DAE0-35C29D8E30FD}"/>
              </a:ext>
            </a:extLst>
          </p:cNvPr>
          <p:cNvSpPr txBox="1"/>
          <p:nvPr/>
        </p:nvSpPr>
        <p:spPr>
          <a:xfrm>
            <a:off x="2307040" y="4182850"/>
            <a:ext cx="828037" cy="469669"/>
          </a:xfrm>
          <a:prstGeom prst="rect">
            <a:avLst/>
          </a:prstGeom>
          <a:noFill/>
        </p:spPr>
        <p:txBody>
          <a:bodyPr wrap="square" rtlCol="0">
            <a:spAutoFit/>
          </a:bodyPr>
          <a:lstStyle/>
          <a:p>
            <a:r>
              <a:rPr lang="en-US" sz="2400" dirty="0"/>
              <a:t>HW1</a:t>
            </a:r>
          </a:p>
        </p:txBody>
      </p:sp>
      <p:sp>
        <p:nvSpPr>
          <p:cNvPr id="18" name="TextBox 17">
            <a:extLst>
              <a:ext uri="{FF2B5EF4-FFF2-40B4-BE49-F238E27FC236}">
                <a16:creationId xmlns:a16="http://schemas.microsoft.com/office/drawing/2014/main" id="{8B507118-6DE8-E2A3-69F9-483257BBF2A5}"/>
              </a:ext>
            </a:extLst>
          </p:cNvPr>
          <p:cNvSpPr txBox="1"/>
          <p:nvPr/>
        </p:nvSpPr>
        <p:spPr>
          <a:xfrm>
            <a:off x="4059079" y="4182850"/>
            <a:ext cx="828037" cy="469669"/>
          </a:xfrm>
          <a:prstGeom prst="rect">
            <a:avLst/>
          </a:prstGeom>
          <a:noFill/>
        </p:spPr>
        <p:txBody>
          <a:bodyPr wrap="square" rtlCol="0">
            <a:spAutoFit/>
          </a:bodyPr>
          <a:lstStyle/>
          <a:p>
            <a:r>
              <a:rPr lang="en-US" sz="2400" dirty="0"/>
              <a:t>HW2</a:t>
            </a:r>
          </a:p>
        </p:txBody>
      </p:sp>
      <p:sp>
        <p:nvSpPr>
          <p:cNvPr id="19" name="TextBox 18">
            <a:extLst>
              <a:ext uri="{FF2B5EF4-FFF2-40B4-BE49-F238E27FC236}">
                <a16:creationId xmlns:a16="http://schemas.microsoft.com/office/drawing/2014/main" id="{F4ADC8C4-0A99-D099-0545-B162630A437A}"/>
              </a:ext>
            </a:extLst>
          </p:cNvPr>
          <p:cNvSpPr txBox="1"/>
          <p:nvPr/>
        </p:nvSpPr>
        <p:spPr>
          <a:xfrm>
            <a:off x="5782548" y="5182624"/>
            <a:ext cx="828037" cy="469669"/>
          </a:xfrm>
          <a:prstGeom prst="rect">
            <a:avLst/>
          </a:prstGeom>
          <a:noFill/>
        </p:spPr>
        <p:txBody>
          <a:bodyPr wrap="square" rtlCol="0">
            <a:spAutoFit/>
          </a:bodyPr>
          <a:lstStyle/>
          <a:p>
            <a:r>
              <a:rPr lang="en-US" sz="2400" dirty="0"/>
              <a:t>HW3</a:t>
            </a:r>
          </a:p>
        </p:txBody>
      </p:sp>
      <p:sp>
        <p:nvSpPr>
          <p:cNvPr id="20" name="TextBox 19">
            <a:extLst>
              <a:ext uri="{FF2B5EF4-FFF2-40B4-BE49-F238E27FC236}">
                <a16:creationId xmlns:a16="http://schemas.microsoft.com/office/drawing/2014/main" id="{B2267276-443D-B52C-A960-352742863F62}"/>
              </a:ext>
            </a:extLst>
          </p:cNvPr>
          <p:cNvSpPr txBox="1"/>
          <p:nvPr/>
        </p:nvSpPr>
        <p:spPr>
          <a:xfrm>
            <a:off x="7293477" y="5182624"/>
            <a:ext cx="828037" cy="469669"/>
          </a:xfrm>
          <a:prstGeom prst="rect">
            <a:avLst/>
          </a:prstGeom>
          <a:noFill/>
        </p:spPr>
        <p:txBody>
          <a:bodyPr wrap="square" rtlCol="0">
            <a:spAutoFit/>
          </a:bodyPr>
          <a:lstStyle/>
          <a:p>
            <a:r>
              <a:rPr lang="en-US" sz="2400" dirty="0"/>
              <a:t>HW4</a:t>
            </a:r>
          </a:p>
        </p:txBody>
      </p:sp>
      <p:sp>
        <p:nvSpPr>
          <p:cNvPr id="21" name="TextBox 20">
            <a:extLst>
              <a:ext uri="{FF2B5EF4-FFF2-40B4-BE49-F238E27FC236}">
                <a16:creationId xmlns:a16="http://schemas.microsoft.com/office/drawing/2014/main" id="{E2DC019E-D6B8-0061-13C9-9828D1184312}"/>
              </a:ext>
            </a:extLst>
          </p:cNvPr>
          <p:cNvSpPr txBox="1"/>
          <p:nvPr/>
        </p:nvSpPr>
        <p:spPr>
          <a:xfrm>
            <a:off x="9052157" y="4106067"/>
            <a:ext cx="828037" cy="469669"/>
          </a:xfrm>
          <a:prstGeom prst="rect">
            <a:avLst/>
          </a:prstGeom>
          <a:noFill/>
        </p:spPr>
        <p:txBody>
          <a:bodyPr wrap="square" rtlCol="0">
            <a:spAutoFit/>
          </a:bodyPr>
          <a:lstStyle/>
          <a:p>
            <a:r>
              <a:rPr lang="en-US" sz="2400" dirty="0"/>
              <a:t>HW5</a:t>
            </a:r>
          </a:p>
        </p:txBody>
      </p:sp>
      <p:sp>
        <p:nvSpPr>
          <p:cNvPr id="22" name="TextBox 21">
            <a:extLst>
              <a:ext uri="{FF2B5EF4-FFF2-40B4-BE49-F238E27FC236}">
                <a16:creationId xmlns:a16="http://schemas.microsoft.com/office/drawing/2014/main" id="{367AA135-DB1E-F461-3643-C5C797B694FC}"/>
              </a:ext>
            </a:extLst>
          </p:cNvPr>
          <p:cNvSpPr txBox="1"/>
          <p:nvPr/>
        </p:nvSpPr>
        <p:spPr>
          <a:xfrm>
            <a:off x="10673533" y="4106067"/>
            <a:ext cx="1076082" cy="830997"/>
          </a:xfrm>
          <a:prstGeom prst="rect">
            <a:avLst/>
          </a:prstGeom>
          <a:noFill/>
        </p:spPr>
        <p:txBody>
          <a:bodyPr wrap="square" rtlCol="0">
            <a:spAutoFit/>
          </a:bodyPr>
          <a:lstStyle/>
          <a:p>
            <a:pPr algn="ctr"/>
            <a:r>
              <a:rPr lang="en-US" sz="2400" dirty="0"/>
              <a:t>Final</a:t>
            </a:r>
            <a:br>
              <a:rPr lang="en-US" sz="2400" dirty="0"/>
            </a:br>
            <a:r>
              <a:rPr lang="en-US" sz="2400" dirty="0"/>
              <a:t>Project</a:t>
            </a:r>
          </a:p>
        </p:txBody>
      </p:sp>
      <p:sp>
        <p:nvSpPr>
          <p:cNvPr id="23" name="TextBox 22">
            <a:extLst>
              <a:ext uri="{FF2B5EF4-FFF2-40B4-BE49-F238E27FC236}">
                <a16:creationId xmlns:a16="http://schemas.microsoft.com/office/drawing/2014/main" id="{954A6C92-3F8B-F433-186B-4213EC14D5CD}"/>
              </a:ext>
            </a:extLst>
          </p:cNvPr>
          <p:cNvSpPr txBox="1"/>
          <p:nvPr/>
        </p:nvSpPr>
        <p:spPr>
          <a:xfrm>
            <a:off x="2936692" y="6249677"/>
            <a:ext cx="1285557" cy="469669"/>
          </a:xfrm>
          <a:prstGeom prst="rect">
            <a:avLst/>
          </a:prstGeom>
          <a:noFill/>
        </p:spPr>
        <p:txBody>
          <a:bodyPr wrap="square" rtlCol="0">
            <a:spAutoFit/>
          </a:bodyPr>
          <a:lstStyle/>
          <a:p>
            <a:pPr algn="ctr"/>
            <a:r>
              <a:rPr lang="en-US" sz="2400" dirty="0"/>
              <a:t>Midterm</a:t>
            </a:r>
          </a:p>
        </p:txBody>
      </p:sp>
      <p:sp>
        <p:nvSpPr>
          <p:cNvPr id="24" name="Right Brace 23">
            <a:extLst>
              <a:ext uri="{FF2B5EF4-FFF2-40B4-BE49-F238E27FC236}">
                <a16:creationId xmlns:a16="http://schemas.microsoft.com/office/drawing/2014/main" id="{025A1864-C350-0436-B670-5C97F94CF33F}"/>
              </a:ext>
            </a:extLst>
          </p:cNvPr>
          <p:cNvSpPr/>
          <p:nvPr/>
        </p:nvSpPr>
        <p:spPr>
          <a:xfrm rot="5400000">
            <a:off x="3348639" y="2510568"/>
            <a:ext cx="461665" cy="674511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5731DD5A-9C66-6E4B-A03A-80A69806081C}"/>
              </a:ext>
            </a:extLst>
          </p:cNvPr>
          <p:cNvSpPr/>
          <p:nvPr/>
        </p:nvSpPr>
        <p:spPr>
          <a:xfrm>
            <a:off x="206913" y="2467652"/>
            <a:ext cx="1510930" cy="15639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Seminal Deep Net Papers</a:t>
            </a:r>
          </a:p>
        </p:txBody>
      </p:sp>
      <p:sp>
        <p:nvSpPr>
          <p:cNvPr id="32" name="TextBox 31">
            <a:extLst>
              <a:ext uri="{FF2B5EF4-FFF2-40B4-BE49-F238E27FC236}">
                <a16:creationId xmlns:a16="http://schemas.microsoft.com/office/drawing/2014/main" id="{70540776-1A39-EABC-B7AB-7B61748EADBA}"/>
              </a:ext>
            </a:extLst>
          </p:cNvPr>
          <p:cNvSpPr txBox="1"/>
          <p:nvPr/>
        </p:nvSpPr>
        <p:spPr>
          <a:xfrm>
            <a:off x="167365" y="4182850"/>
            <a:ext cx="1517570" cy="1200329"/>
          </a:xfrm>
          <a:prstGeom prst="rect">
            <a:avLst/>
          </a:prstGeom>
          <a:noFill/>
        </p:spPr>
        <p:txBody>
          <a:bodyPr wrap="square" rtlCol="0">
            <a:spAutoFit/>
          </a:bodyPr>
          <a:lstStyle/>
          <a:p>
            <a:pPr algn="ctr"/>
            <a:r>
              <a:rPr lang="en-US" sz="2400" dirty="0"/>
              <a:t>Reading and Class</a:t>
            </a:r>
            <a:br>
              <a:rPr lang="en-US" sz="2400" dirty="0"/>
            </a:br>
            <a:r>
              <a:rPr lang="en-US" sz="2400" dirty="0"/>
              <a:t>Discussion</a:t>
            </a:r>
          </a:p>
        </p:txBody>
      </p:sp>
    </p:spTree>
    <p:extLst>
      <p:ext uri="{BB962C8B-B14F-4D97-AF65-F5344CB8AC3E}">
        <p14:creationId xmlns:p14="http://schemas.microsoft.com/office/powerpoint/2010/main" val="23121317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2AFC-2785-896B-63F2-870063017CB3}"/>
              </a:ext>
            </a:extLst>
          </p:cNvPr>
          <p:cNvSpPr>
            <a:spLocks noGrp="1"/>
          </p:cNvSpPr>
          <p:nvPr>
            <p:ph type="title"/>
          </p:nvPr>
        </p:nvSpPr>
        <p:spPr/>
        <p:txBody>
          <a:bodyPr/>
          <a:lstStyle/>
          <a:p>
            <a:r>
              <a:rPr lang="en-US" dirty="0"/>
              <a:t>The Power of a McCullough-Pitts Neuron</a:t>
            </a:r>
          </a:p>
        </p:txBody>
      </p:sp>
      <p:sp>
        <p:nvSpPr>
          <p:cNvPr id="7" name="Oval 6">
            <a:extLst>
              <a:ext uri="{FF2B5EF4-FFF2-40B4-BE49-F238E27FC236}">
                <a16:creationId xmlns:a16="http://schemas.microsoft.com/office/drawing/2014/main" id="{374DCBF7-DBB9-C2AD-0485-68C2DC5B5D4E}"/>
              </a:ext>
            </a:extLst>
          </p:cNvPr>
          <p:cNvSpPr/>
          <p:nvPr/>
        </p:nvSpPr>
        <p:spPr>
          <a:xfrm>
            <a:off x="3556628" y="2543549"/>
            <a:ext cx="398975" cy="3989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cxnSp>
        <p:nvCxnSpPr>
          <p:cNvPr id="8" name="Straight Arrow Connector 7">
            <a:extLst>
              <a:ext uri="{FF2B5EF4-FFF2-40B4-BE49-F238E27FC236}">
                <a16:creationId xmlns:a16="http://schemas.microsoft.com/office/drawing/2014/main" id="{7DD4E212-7C79-ADAF-2A7D-64BA64F2704B}"/>
              </a:ext>
            </a:extLst>
          </p:cNvPr>
          <p:cNvCxnSpPr>
            <a:cxnSpLocks/>
            <a:stCxn id="10" idx="3"/>
            <a:endCxn id="7" idx="1"/>
          </p:cNvCxnSpPr>
          <p:nvPr/>
        </p:nvCxnSpPr>
        <p:spPr>
          <a:xfrm>
            <a:off x="2087017" y="2045624"/>
            <a:ext cx="1528040" cy="55635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EA2F02-4805-24BE-EA77-9686C0C5F9FF}"/>
              </a:ext>
            </a:extLst>
          </p:cNvPr>
          <p:cNvCxnSpPr>
            <a:cxnSpLocks/>
            <a:stCxn id="11" idx="3"/>
            <a:endCxn id="7" idx="3"/>
          </p:cNvCxnSpPr>
          <p:nvPr/>
        </p:nvCxnSpPr>
        <p:spPr>
          <a:xfrm flipV="1">
            <a:off x="2110519" y="2884095"/>
            <a:ext cx="1504538" cy="475763"/>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D364A3-DFA5-BABC-6774-3B47AD0EAA88}"/>
              </a:ext>
            </a:extLst>
          </p:cNvPr>
          <p:cNvSpPr txBox="1"/>
          <p:nvPr/>
        </p:nvSpPr>
        <p:spPr>
          <a:xfrm>
            <a:off x="1116880" y="1814791"/>
            <a:ext cx="970137" cy="461665"/>
          </a:xfrm>
          <a:prstGeom prst="rect">
            <a:avLst/>
          </a:prstGeom>
          <a:noFill/>
        </p:spPr>
        <p:txBody>
          <a:bodyPr wrap="none" rtlCol="0">
            <a:spAutoFit/>
          </a:bodyPr>
          <a:lstStyle/>
          <a:p>
            <a:pPr algn="ctr"/>
            <a:r>
              <a:rPr lang="en-US" sz="2400" dirty="0">
                <a:latin typeface="Times" pitchFamily="2" charset="0"/>
              </a:rPr>
              <a:t>a = ±1</a:t>
            </a:r>
          </a:p>
        </p:txBody>
      </p:sp>
      <p:sp>
        <p:nvSpPr>
          <p:cNvPr id="11" name="TextBox 10">
            <a:extLst>
              <a:ext uri="{FF2B5EF4-FFF2-40B4-BE49-F238E27FC236}">
                <a16:creationId xmlns:a16="http://schemas.microsoft.com/office/drawing/2014/main" id="{BFD30D6B-CB3D-F9EB-F87C-FDD734F61BE8}"/>
              </a:ext>
            </a:extLst>
          </p:cNvPr>
          <p:cNvSpPr txBox="1"/>
          <p:nvPr/>
        </p:nvSpPr>
        <p:spPr>
          <a:xfrm>
            <a:off x="1122748" y="3129025"/>
            <a:ext cx="987771" cy="461665"/>
          </a:xfrm>
          <a:prstGeom prst="rect">
            <a:avLst/>
          </a:prstGeom>
          <a:noFill/>
        </p:spPr>
        <p:txBody>
          <a:bodyPr wrap="none" rtlCol="0">
            <a:spAutoFit/>
          </a:bodyPr>
          <a:lstStyle/>
          <a:p>
            <a:pPr algn="ctr"/>
            <a:r>
              <a:rPr lang="en-US" sz="2400" dirty="0">
                <a:latin typeface="Times" pitchFamily="2" charset="0"/>
              </a:rPr>
              <a:t>b = ±1</a:t>
            </a:r>
          </a:p>
        </p:txBody>
      </p:sp>
      <p:sp>
        <p:nvSpPr>
          <p:cNvPr id="12" name="TextBox 11">
            <a:extLst>
              <a:ext uri="{FF2B5EF4-FFF2-40B4-BE49-F238E27FC236}">
                <a16:creationId xmlns:a16="http://schemas.microsoft.com/office/drawing/2014/main" id="{EA39D0F8-E019-A4A6-CBA9-76852560E363}"/>
              </a:ext>
            </a:extLst>
          </p:cNvPr>
          <p:cNvSpPr txBox="1"/>
          <p:nvPr/>
        </p:nvSpPr>
        <p:spPr>
          <a:xfrm>
            <a:off x="5518598" y="2512203"/>
            <a:ext cx="3163045" cy="461665"/>
          </a:xfrm>
          <a:prstGeom prst="rect">
            <a:avLst/>
          </a:prstGeom>
          <a:noFill/>
        </p:spPr>
        <p:txBody>
          <a:bodyPr wrap="none" rtlCol="0">
            <a:spAutoFit/>
          </a:bodyPr>
          <a:lstStyle/>
          <a:p>
            <a:r>
              <a:rPr lang="en-US" sz="2400" dirty="0">
                <a:latin typeface="Times" pitchFamily="2" charset="0"/>
              </a:rPr>
              <a:t>out = sign(–a + b – 0.5)</a:t>
            </a:r>
          </a:p>
        </p:txBody>
      </p:sp>
      <p:cxnSp>
        <p:nvCxnSpPr>
          <p:cNvPr id="13" name="Straight Arrow Connector 12">
            <a:extLst>
              <a:ext uri="{FF2B5EF4-FFF2-40B4-BE49-F238E27FC236}">
                <a16:creationId xmlns:a16="http://schemas.microsoft.com/office/drawing/2014/main" id="{94086E15-0330-E431-8367-2AEB95CC7626}"/>
              </a:ext>
            </a:extLst>
          </p:cNvPr>
          <p:cNvCxnSpPr>
            <a:cxnSpLocks/>
            <a:stCxn id="7" idx="6"/>
            <a:endCxn id="12" idx="1"/>
          </p:cNvCxnSpPr>
          <p:nvPr/>
        </p:nvCxnSpPr>
        <p:spPr>
          <a:xfrm flipV="1">
            <a:off x="3955603" y="2743036"/>
            <a:ext cx="1562995" cy="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8028060-77D3-F7A0-67BF-20320A77FA40}"/>
              </a:ext>
            </a:extLst>
          </p:cNvPr>
          <p:cNvSpPr txBox="1"/>
          <p:nvPr/>
        </p:nvSpPr>
        <p:spPr>
          <a:xfrm>
            <a:off x="3615874" y="2170118"/>
            <a:ext cx="1622560" cy="461665"/>
          </a:xfrm>
          <a:prstGeom prst="rect">
            <a:avLst/>
          </a:prstGeom>
          <a:noFill/>
        </p:spPr>
        <p:txBody>
          <a:bodyPr wrap="none" rtlCol="0">
            <a:spAutoFit/>
          </a:bodyPr>
          <a:lstStyle/>
          <a:p>
            <a:pPr algn="ctr"/>
            <a:r>
              <a:rPr lang="en-US" sz="2400" dirty="0">
                <a:latin typeface="Times" pitchFamily="2" charset="0"/>
              </a:rPr>
              <a:t>bias = – 0.5</a:t>
            </a:r>
          </a:p>
        </p:txBody>
      </p:sp>
      <p:sp>
        <p:nvSpPr>
          <p:cNvPr id="15" name="TextBox 14">
            <a:extLst>
              <a:ext uri="{FF2B5EF4-FFF2-40B4-BE49-F238E27FC236}">
                <a16:creationId xmlns:a16="http://schemas.microsoft.com/office/drawing/2014/main" id="{123E2B47-7705-A208-B477-0247714E4A6C}"/>
              </a:ext>
            </a:extLst>
          </p:cNvPr>
          <p:cNvSpPr txBox="1"/>
          <p:nvPr/>
        </p:nvSpPr>
        <p:spPr>
          <a:xfrm>
            <a:off x="2554056" y="1814791"/>
            <a:ext cx="1358064"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a</a:t>
            </a:r>
            <a:r>
              <a:rPr lang="en-US" sz="2400" dirty="0">
                <a:latin typeface="Times" pitchFamily="2" charset="0"/>
              </a:rPr>
              <a:t> = –1.0</a:t>
            </a:r>
          </a:p>
        </p:txBody>
      </p:sp>
      <p:sp>
        <p:nvSpPr>
          <p:cNvPr id="16" name="TextBox 15">
            <a:extLst>
              <a:ext uri="{FF2B5EF4-FFF2-40B4-BE49-F238E27FC236}">
                <a16:creationId xmlns:a16="http://schemas.microsoft.com/office/drawing/2014/main" id="{C3EB2123-0065-D763-5EFB-517684A3BADC}"/>
              </a:ext>
            </a:extLst>
          </p:cNvPr>
          <p:cNvSpPr txBox="1"/>
          <p:nvPr/>
        </p:nvSpPr>
        <p:spPr>
          <a:xfrm>
            <a:off x="2554056" y="3129025"/>
            <a:ext cx="1204176" cy="461665"/>
          </a:xfrm>
          <a:prstGeom prst="rect">
            <a:avLst/>
          </a:prstGeom>
          <a:noFill/>
        </p:spPr>
        <p:txBody>
          <a:bodyPr wrap="none" rtlCol="0">
            <a:spAutoFit/>
          </a:bodyPr>
          <a:lstStyle/>
          <a:p>
            <a:r>
              <a:rPr lang="en-US" sz="2400" i="1" dirty="0" err="1">
                <a:latin typeface="Times" pitchFamily="2" charset="0"/>
              </a:rPr>
              <a:t>w</a:t>
            </a:r>
            <a:r>
              <a:rPr lang="en-US" sz="2400" i="1" baseline="-25000" dirty="0" err="1">
                <a:latin typeface="Times" pitchFamily="2" charset="0"/>
              </a:rPr>
              <a:t>b</a:t>
            </a:r>
            <a:r>
              <a:rPr lang="en-US" sz="2400" dirty="0">
                <a:latin typeface="Times" pitchFamily="2" charset="0"/>
              </a:rPr>
              <a:t> = 1.0</a:t>
            </a:r>
          </a:p>
        </p:txBody>
      </p:sp>
      <p:grpSp>
        <p:nvGrpSpPr>
          <p:cNvPr id="17" name="Group 16">
            <a:extLst>
              <a:ext uri="{FF2B5EF4-FFF2-40B4-BE49-F238E27FC236}">
                <a16:creationId xmlns:a16="http://schemas.microsoft.com/office/drawing/2014/main" id="{8F2E9F71-4437-957D-7EF3-8617F6B561D5}"/>
              </a:ext>
            </a:extLst>
          </p:cNvPr>
          <p:cNvGrpSpPr/>
          <p:nvPr/>
        </p:nvGrpSpPr>
        <p:grpSpPr>
          <a:xfrm>
            <a:off x="4056564" y="2621509"/>
            <a:ext cx="244213" cy="244213"/>
            <a:chOff x="6839166" y="4810672"/>
            <a:chExt cx="1006803" cy="1006803"/>
          </a:xfrm>
        </p:grpSpPr>
        <p:sp>
          <p:nvSpPr>
            <p:cNvPr id="18" name="Rectangle 17">
              <a:extLst>
                <a:ext uri="{FF2B5EF4-FFF2-40B4-BE49-F238E27FC236}">
                  <a16:creationId xmlns:a16="http://schemas.microsoft.com/office/drawing/2014/main" id="{E31A581D-50D6-4271-5978-AEED01FF819C}"/>
                </a:ext>
              </a:extLst>
            </p:cNvPr>
            <p:cNvSpPr/>
            <p:nvPr/>
          </p:nvSpPr>
          <p:spPr>
            <a:xfrm>
              <a:off x="6839166" y="4810672"/>
              <a:ext cx="1006803" cy="100680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lbow Connector 18">
              <a:extLst>
                <a:ext uri="{FF2B5EF4-FFF2-40B4-BE49-F238E27FC236}">
                  <a16:creationId xmlns:a16="http://schemas.microsoft.com/office/drawing/2014/main" id="{521D4F45-339D-C940-E425-BA013D3990A0}"/>
                </a:ext>
              </a:extLst>
            </p:cNvPr>
            <p:cNvCxnSpPr/>
            <p:nvPr/>
          </p:nvCxnSpPr>
          <p:spPr>
            <a:xfrm flipV="1">
              <a:off x="6902286" y="5154374"/>
              <a:ext cx="851407" cy="32080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8B1AF0A4-E3A8-65C8-ACBE-72C526FC121F}"/>
              </a:ext>
            </a:extLst>
          </p:cNvPr>
          <p:cNvSpPr txBox="1"/>
          <p:nvPr/>
        </p:nvSpPr>
        <p:spPr>
          <a:xfrm>
            <a:off x="4212060" y="2734633"/>
            <a:ext cx="697627" cy="461665"/>
          </a:xfrm>
          <a:prstGeom prst="rect">
            <a:avLst/>
          </a:prstGeom>
          <a:noFill/>
        </p:spPr>
        <p:txBody>
          <a:bodyPr wrap="none" rtlCol="0">
            <a:spAutoFit/>
          </a:bodyPr>
          <a:lstStyle/>
          <a:p>
            <a:pPr algn="ctr"/>
            <a:r>
              <a:rPr lang="en-US" sz="2400" dirty="0">
                <a:latin typeface="Times" pitchFamily="2" charset="0"/>
              </a:rPr>
              <a:t>sign</a:t>
            </a:r>
          </a:p>
        </p:txBody>
      </p:sp>
      <p:graphicFrame>
        <p:nvGraphicFramePr>
          <p:cNvPr id="21" name="Table 21">
            <a:extLst>
              <a:ext uri="{FF2B5EF4-FFF2-40B4-BE49-F238E27FC236}">
                <a16:creationId xmlns:a16="http://schemas.microsoft.com/office/drawing/2014/main" id="{65C6F94B-E8FC-C7F8-3292-C08F9C5177FE}"/>
              </a:ext>
            </a:extLst>
          </p:cNvPr>
          <p:cNvGraphicFramePr>
            <a:graphicFrameLocks noGrp="1"/>
          </p:cNvGraphicFramePr>
          <p:nvPr/>
        </p:nvGraphicFramePr>
        <p:xfrm>
          <a:off x="4909687" y="3661703"/>
          <a:ext cx="2785242" cy="2590800"/>
        </p:xfrm>
        <a:graphic>
          <a:graphicData uri="http://schemas.openxmlformats.org/drawingml/2006/table">
            <a:tbl>
              <a:tblPr firstRow="1" bandRow="1">
                <a:tableStyleId>{F5AB1C69-6EDB-4FF4-983F-18BD219EF322}</a:tableStyleId>
              </a:tblPr>
              <a:tblGrid>
                <a:gridCol w="928414">
                  <a:extLst>
                    <a:ext uri="{9D8B030D-6E8A-4147-A177-3AD203B41FA5}">
                      <a16:colId xmlns:a16="http://schemas.microsoft.com/office/drawing/2014/main" val="3183730843"/>
                    </a:ext>
                  </a:extLst>
                </a:gridCol>
                <a:gridCol w="928414">
                  <a:extLst>
                    <a:ext uri="{9D8B030D-6E8A-4147-A177-3AD203B41FA5}">
                      <a16:colId xmlns:a16="http://schemas.microsoft.com/office/drawing/2014/main" val="1547470039"/>
                    </a:ext>
                  </a:extLst>
                </a:gridCol>
                <a:gridCol w="928414">
                  <a:extLst>
                    <a:ext uri="{9D8B030D-6E8A-4147-A177-3AD203B41FA5}">
                      <a16:colId xmlns:a16="http://schemas.microsoft.com/office/drawing/2014/main" val="295383228"/>
                    </a:ext>
                  </a:extLst>
                </a:gridCol>
              </a:tblGrid>
              <a:tr h="499592">
                <a:tc>
                  <a:txBody>
                    <a:bodyPr/>
                    <a:lstStyle/>
                    <a:p>
                      <a:pPr algn="ctr"/>
                      <a:r>
                        <a:rPr lang="en-US" sz="2800" dirty="0"/>
                        <a:t>a</a:t>
                      </a:r>
                    </a:p>
                  </a:txBody>
                  <a:tcPr/>
                </a:tc>
                <a:tc>
                  <a:txBody>
                    <a:bodyPr/>
                    <a:lstStyle/>
                    <a:p>
                      <a:pPr algn="ctr"/>
                      <a:r>
                        <a:rPr lang="en-US" sz="2800" dirty="0"/>
                        <a:t>b</a:t>
                      </a:r>
                    </a:p>
                  </a:txBody>
                  <a:tcPr/>
                </a:tc>
                <a:tc>
                  <a:txBody>
                    <a:bodyPr/>
                    <a:lstStyle/>
                    <a:p>
                      <a:pPr algn="ctr"/>
                      <a:r>
                        <a:rPr lang="en-US" sz="2800" dirty="0"/>
                        <a:t>out</a:t>
                      </a:r>
                    </a:p>
                  </a:txBody>
                  <a:tcPr/>
                </a:tc>
                <a:extLst>
                  <a:ext uri="{0D108BD9-81ED-4DB2-BD59-A6C34878D82A}">
                    <a16:rowId xmlns:a16="http://schemas.microsoft.com/office/drawing/2014/main" val="2336936466"/>
                  </a:ext>
                </a:extLst>
              </a:tr>
              <a:tr h="370840">
                <a:tc>
                  <a:txBody>
                    <a:bodyPr/>
                    <a:lstStyle/>
                    <a:p>
                      <a:pPr algn="ctr"/>
                      <a:r>
                        <a:rPr lang="en-US" sz="2800" dirty="0"/>
                        <a:t>-1</a:t>
                      </a:r>
                    </a:p>
                  </a:txBody>
                  <a:tcPr/>
                </a:tc>
                <a:tc>
                  <a:txBody>
                    <a:bodyPr/>
                    <a:lstStyle/>
                    <a:p>
                      <a:pPr algn="ctr"/>
                      <a:r>
                        <a:rPr lang="en-US" sz="2800" dirty="0"/>
                        <a:t>-1</a:t>
                      </a:r>
                    </a:p>
                  </a:txBody>
                  <a:tcPr/>
                </a:tc>
                <a:tc>
                  <a:txBody>
                    <a:bodyPr/>
                    <a:lstStyle/>
                    <a:p>
                      <a:pPr algn="ctr"/>
                      <a:endParaRPr lang="en-US" sz="2800" dirty="0"/>
                    </a:p>
                  </a:txBody>
                  <a:tcPr/>
                </a:tc>
                <a:extLst>
                  <a:ext uri="{0D108BD9-81ED-4DB2-BD59-A6C34878D82A}">
                    <a16:rowId xmlns:a16="http://schemas.microsoft.com/office/drawing/2014/main" val="2484778842"/>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97507782"/>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447089090"/>
                  </a:ext>
                </a:extLst>
              </a:tr>
              <a:tr h="370840">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2123514281"/>
                  </a:ext>
                </a:extLst>
              </a:tr>
            </a:tbl>
          </a:graphicData>
        </a:graphic>
      </p:graphicFrame>
      <p:grpSp>
        <p:nvGrpSpPr>
          <p:cNvPr id="31" name="Group 30">
            <a:extLst>
              <a:ext uri="{FF2B5EF4-FFF2-40B4-BE49-F238E27FC236}">
                <a16:creationId xmlns:a16="http://schemas.microsoft.com/office/drawing/2014/main" id="{1893C688-A110-5974-12ED-D8DDB51A976B}"/>
              </a:ext>
            </a:extLst>
          </p:cNvPr>
          <p:cNvGrpSpPr/>
          <p:nvPr/>
        </p:nvGrpSpPr>
        <p:grpSpPr>
          <a:xfrm>
            <a:off x="8653687" y="4004442"/>
            <a:ext cx="2623913" cy="1555530"/>
            <a:chOff x="8653687" y="4004442"/>
            <a:chExt cx="2623913" cy="1555530"/>
          </a:xfrm>
        </p:grpSpPr>
        <p:sp>
          <p:nvSpPr>
            <p:cNvPr id="23" name="TextBox 22">
              <a:extLst>
                <a:ext uri="{FF2B5EF4-FFF2-40B4-BE49-F238E27FC236}">
                  <a16:creationId xmlns:a16="http://schemas.microsoft.com/office/drawing/2014/main" id="{6B6B9510-7819-3D2D-0775-82E8D27A50E5}"/>
                </a:ext>
              </a:extLst>
            </p:cNvPr>
            <p:cNvSpPr txBox="1"/>
            <p:nvPr/>
          </p:nvSpPr>
          <p:spPr>
            <a:xfrm>
              <a:off x="8653687" y="4004442"/>
              <a:ext cx="2614755" cy="523220"/>
            </a:xfrm>
            <a:prstGeom prst="rect">
              <a:avLst/>
            </a:prstGeom>
            <a:noFill/>
          </p:spPr>
          <p:txBody>
            <a:bodyPr wrap="none" rtlCol="0">
              <a:spAutoFit/>
            </a:bodyPr>
            <a:lstStyle/>
            <a:p>
              <a:pPr algn="ctr"/>
              <a:r>
                <a:rPr lang="en-US" sz="2800" b="1" dirty="0"/>
                <a:t>Logical Formula:</a:t>
              </a:r>
            </a:p>
          </p:txBody>
        </p:sp>
        <p:sp>
          <p:nvSpPr>
            <p:cNvPr id="24" name="Rectangle 23">
              <a:extLst>
                <a:ext uri="{FF2B5EF4-FFF2-40B4-BE49-F238E27FC236}">
                  <a16:creationId xmlns:a16="http://schemas.microsoft.com/office/drawing/2014/main" id="{163E62D3-CE68-5491-EBEC-AEAB0762D6CB}"/>
                </a:ext>
              </a:extLst>
            </p:cNvPr>
            <p:cNvSpPr/>
            <p:nvPr/>
          </p:nvSpPr>
          <p:spPr>
            <a:xfrm>
              <a:off x="8681643" y="4708634"/>
              <a:ext cx="2595957" cy="8513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FD67C3C7-5C3B-69A6-666E-C1FC3FA74E12}"/>
              </a:ext>
            </a:extLst>
          </p:cNvPr>
          <p:cNvSpPr txBox="1"/>
          <p:nvPr/>
        </p:nvSpPr>
        <p:spPr>
          <a:xfrm>
            <a:off x="8872871" y="4872693"/>
            <a:ext cx="2176386" cy="523220"/>
          </a:xfrm>
          <a:prstGeom prst="rect">
            <a:avLst/>
          </a:prstGeom>
          <a:noFill/>
        </p:spPr>
        <p:txBody>
          <a:bodyPr wrap="square">
            <a:spAutoFit/>
          </a:bodyPr>
          <a:lstStyle/>
          <a:p>
            <a:pPr algn="ctr"/>
            <a:r>
              <a:rPr lang="en-US" sz="2800" dirty="0">
                <a:latin typeface="Times" pitchFamily="2" charset="0"/>
              </a:rPr>
              <a:t>out = a ∧ ¬b</a:t>
            </a:r>
          </a:p>
        </p:txBody>
      </p:sp>
      <p:sp>
        <p:nvSpPr>
          <p:cNvPr id="27" name="TextBox 26">
            <a:extLst>
              <a:ext uri="{FF2B5EF4-FFF2-40B4-BE49-F238E27FC236}">
                <a16:creationId xmlns:a16="http://schemas.microsoft.com/office/drawing/2014/main" id="{50100935-4CFE-90FD-7CF0-611D06DB2438}"/>
              </a:ext>
            </a:extLst>
          </p:cNvPr>
          <p:cNvSpPr txBox="1"/>
          <p:nvPr/>
        </p:nvSpPr>
        <p:spPr>
          <a:xfrm>
            <a:off x="6959806" y="4185414"/>
            <a:ext cx="478016" cy="523220"/>
          </a:xfrm>
          <a:prstGeom prst="rect">
            <a:avLst/>
          </a:prstGeom>
          <a:noFill/>
        </p:spPr>
        <p:txBody>
          <a:bodyPr wrap="none" rtlCol="0">
            <a:spAutoFit/>
          </a:bodyPr>
          <a:lstStyle/>
          <a:p>
            <a:pPr algn="ctr"/>
            <a:r>
              <a:rPr lang="en-US" sz="2800" b="1" dirty="0"/>
              <a:t>-1</a:t>
            </a:r>
          </a:p>
        </p:txBody>
      </p:sp>
      <p:sp>
        <p:nvSpPr>
          <p:cNvPr id="28" name="TextBox 27">
            <a:extLst>
              <a:ext uri="{FF2B5EF4-FFF2-40B4-BE49-F238E27FC236}">
                <a16:creationId xmlns:a16="http://schemas.microsoft.com/office/drawing/2014/main" id="{31BDC5BD-852A-5345-E996-3000B2EEDE40}"/>
              </a:ext>
            </a:extLst>
          </p:cNvPr>
          <p:cNvSpPr txBox="1"/>
          <p:nvPr/>
        </p:nvSpPr>
        <p:spPr>
          <a:xfrm>
            <a:off x="6959806" y="5206862"/>
            <a:ext cx="478016" cy="523220"/>
          </a:xfrm>
          <a:prstGeom prst="rect">
            <a:avLst/>
          </a:prstGeom>
          <a:noFill/>
        </p:spPr>
        <p:txBody>
          <a:bodyPr wrap="none" rtlCol="0">
            <a:spAutoFit/>
          </a:bodyPr>
          <a:lstStyle/>
          <a:p>
            <a:pPr algn="ctr"/>
            <a:r>
              <a:rPr lang="en-US" sz="2800" b="1" dirty="0"/>
              <a:t>-1</a:t>
            </a:r>
          </a:p>
        </p:txBody>
      </p:sp>
      <p:sp>
        <p:nvSpPr>
          <p:cNvPr id="29" name="TextBox 28">
            <a:extLst>
              <a:ext uri="{FF2B5EF4-FFF2-40B4-BE49-F238E27FC236}">
                <a16:creationId xmlns:a16="http://schemas.microsoft.com/office/drawing/2014/main" id="{A1175A24-F82A-94CA-DA97-46598D0901DA}"/>
              </a:ext>
            </a:extLst>
          </p:cNvPr>
          <p:cNvSpPr txBox="1"/>
          <p:nvPr/>
        </p:nvSpPr>
        <p:spPr>
          <a:xfrm>
            <a:off x="6959806" y="5716787"/>
            <a:ext cx="478016" cy="523220"/>
          </a:xfrm>
          <a:prstGeom prst="rect">
            <a:avLst/>
          </a:prstGeom>
          <a:noFill/>
        </p:spPr>
        <p:txBody>
          <a:bodyPr wrap="none" rtlCol="0">
            <a:spAutoFit/>
          </a:bodyPr>
          <a:lstStyle/>
          <a:p>
            <a:pPr algn="ctr"/>
            <a:r>
              <a:rPr lang="en-US" sz="2800" b="1" dirty="0"/>
              <a:t>-1</a:t>
            </a:r>
          </a:p>
        </p:txBody>
      </p:sp>
      <p:sp>
        <p:nvSpPr>
          <p:cNvPr id="30" name="TextBox 29">
            <a:extLst>
              <a:ext uri="{FF2B5EF4-FFF2-40B4-BE49-F238E27FC236}">
                <a16:creationId xmlns:a16="http://schemas.microsoft.com/office/drawing/2014/main" id="{969F4D4F-493B-1E5A-B0C4-5079C7145ECE}"/>
              </a:ext>
            </a:extLst>
          </p:cNvPr>
          <p:cNvSpPr txBox="1"/>
          <p:nvPr/>
        </p:nvSpPr>
        <p:spPr>
          <a:xfrm>
            <a:off x="6890876" y="4729383"/>
            <a:ext cx="546946" cy="523220"/>
          </a:xfrm>
          <a:prstGeom prst="rect">
            <a:avLst/>
          </a:prstGeom>
          <a:noFill/>
        </p:spPr>
        <p:txBody>
          <a:bodyPr wrap="none" rtlCol="0">
            <a:spAutoFit/>
          </a:bodyPr>
          <a:lstStyle/>
          <a:p>
            <a:pPr algn="ctr"/>
            <a:r>
              <a:rPr lang="en-US" sz="2800" b="1" dirty="0"/>
              <a:t>+1</a:t>
            </a:r>
          </a:p>
        </p:txBody>
      </p:sp>
      <p:grpSp>
        <p:nvGrpSpPr>
          <p:cNvPr id="38" name="Group 37">
            <a:extLst>
              <a:ext uri="{FF2B5EF4-FFF2-40B4-BE49-F238E27FC236}">
                <a16:creationId xmlns:a16="http://schemas.microsoft.com/office/drawing/2014/main" id="{C46D69A9-2F30-401E-0E41-868EC5166ECB}"/>
              </a:ext>
            </a:extLst>
          </p:cNvPr>
          <p:cNvGrpSpPr/>
          <p:nvPr/>
        </p:nvGrpSpPr>
        <p:grpSpPr>
          <a:xfrm>
            <a:off x="5148793" y="4683642"/>
            <a:ext cx="1426988" cy="535071"/>
            <a:chOff x="5148793" y="4683642"/>
            <a:chExt cx="1426988" cy="535071"/>
          </a:xfrm>
        </p:grpSpPr>
        <p:sp>
          <p:nvSpPr>
            <p:cNvPr id="32" name="TextBox 31">
              <a:extLst>
                <a:ext uri="{FF2B5EF4-FFF2-40B4-BE49-F238E27FC236}">
                  <a16:creationId xmlns:a16="http://schemas.microsoft.com/office/drawing/2014/main" id="{E3C0DD0D-1323-C2A2-A49F-844EA923AEED}"/>
                </a:ext>
              </a:extLst>
            </p:cNvPr>
            <p:cNvSpPr txBox="1"/>
            <p:nvPr/>
          </p:nvSpPr>
          <p:spPr>
            <a:xfrm>
              <a:off x="6028835" y="4695493"/>
              <a:ext cx="546946" cy="523220"/>
            </a:xfrm>
            <a:prstGeom prst="rect">
              <a:avLst/>
            </a:prstGeom>
            <a:noFill/>
          </p:spPr>
          <p:txBody>
            <a:bodyPr wrap="none" rtlCol="0">
              <a:spAutoFit/>
            </a:bodyPr>
            <a:lstStyle/>
            <a:p>
              <a:pPr algn="ctr"/>
              <a:r>
                <a:rPr lang="en-US" sz="2800" dirty="0"/>
                <a:t>+1</a:t>
              </a:r>
            </a:p>
          </p:txBody>
        </p:sp>
        <p:sp>
          <p:nvSpPr>
            <p:cNvPr id="33" name="TextBox 32">
              <a:extLst>
                <a:ext uri="{FF2B5EF4-FFF2-40B4-BE49-F238E27FC236}">
                  <a16:creationId xmlns:a16="http://schemas.microsoft.com/office/drawing/2014/main" id="{C273A360-258C-6B8F-474B-6EA51079E72D}"/>
                </a:ext>
              </a:extLst>
            </p:cNvPr>
            <p:cNvSpPr txBox="1"/>
            <p:nvPr/>
          </p:nvSpPr>
          <p:spPr>
            <a:xfrm>
              <a:off x="5148793" y="4683642"/>
              <a:ext cx="478016" cy="523220"/>
            </a:xfrm>
            <a:prstGeom prst="rect">
              <a:avLst/>
            </a:prstGeom>
            <a:noFill/>
          </p:spPr>
          <p:txBody>
            <a:bodyPr wrap="none" rtlCol="0">
              <a:spAutoFit/>
            </a:bodyPr>
            <a:lstStyle/>
            <a:p>
              <a:pPr algn="ctr"/>
              <a:r>
                <a:rPr lang="en-US" sz="2800" dirty="0"/>
                <a:t>-1</a:t>
              </a:r>
            </a:p>
          </p:txBody>
        </p:sp>
      </p:grpSp>
      <p:grpSp>
        <p:nvGrpSpPr>
          <p:cNvPr id="39" name="Group 38">
            <a:extLst>
              <a:ext uri="{FF2B5EF4-FFF2-40B4-BE49-F238E27FC236}">
                <a16:creationId xmlns:a16="http://schemas.microsoft.com/office/drawing/2014/main" id="{09CD4D79-E7B0-2E2A-A929-DB9304A75CD8}"/>
              </a:ext>
            </a:extLst>
          </p:cNvPr>
          <p:cNvGrpSpPr/>
          <p:nvPr/>
        </p:nvGrpSpPr>
        <p:grpSpPr>
          <a:xfrm>
            <a:off x="5105328" y="5194611"/>
            <a:ext cx="1426988" cy="535071"/>
            <a:chOff x="5105328" y="5194611"/>
            <a:chExt cx="1426988" cy="535071"/>
          </a:xfrm>
        </p:grpSpPr>
        <p:sp>
          <p:nvSpPr>
            <p:cNvPr id="34" name="TextBox 33">
              <a:extLst>
                <a:ext uri="{FF2B5EF4-FFF2-40B4-BE49-F238E27FC236}">
                  <a16:creationId xmlns:a16="http://schemas.microsoft.com/office/drawing/2014/main" id="{791F3CEC-0DB8-E1AE-78C0-5EED755A1AC4}"/>
                </a:ext>
              </a:extLst>
            </p:cNvPr>
            <p:cNvSpPr txBox="1"/>
            <p:nvPr/>
          </p:nvSpPr>
          <p:spPr>
            <a:xfrm>
              <a:off x="6054300" y="5206462"/>
              <a:ext cx="478016" cy="523220"/>
            </a:xfrm>
            <a:prstGeom prst="rect">
              <a:avLst/>
            </a:prstGeom>
            <a:noFill/>
          </p:spPr>
          <p:txBody>
            <a:bodyPr wrap="none" rtlCol="0">
              <a:spAutoFit/>
            </a:bodyPr>
            <a:lstStyle/>
            <a:p>
              <a:pPr algn="ctr"/>
              <a:r>
                <a:rPr lang="en-US" sz="2800" dirty="0"/>
                <a:t>-1</a:t>
              </a:r>
            </a:p>
          </p:txBody>
        </p:sp>
        <p:sp>
          <p:nvSpPr>
            <p:cNvPr id="35" name="TextBox 34">
              <a:extLst>
                <a:ext uri="{FF2B5EF4-FFF2-40B4-BE49-F238E27FC236}">
                  <a16:creationId xmlns:a16="http://schemas.microsoft.com/office/drawing/2014/main" id="{92086147-9978-1BF1-99C4-CCA1DCC2807D}"/>
                </a:ext>
              </a:extLst>
            </p:cNvPr>
            <p:cNvSpPr txBox="1"/>
            <p:nvPr/>
          </p:nvSpPr>
          <p:spPr>
            <a:xfrm>
              <a:off x="5105328" y="5194611"/>
              <a:ext cx="546946" cy="523220"/>
            </a:xfrm>
            <a:prstGeom prst="rect">
              <a:avLst/>
            </a:prstGeom>
            <a:noFill/>
          </p:spPr>
          <p:txBody>
            <a:bodyPr wrap="none" rtlCol="0">
              <a:spAutoFit/>
            </a:bodyPr>
            <a:lstStyle/>
            <a:p>
              <a:pPr algn="ctr"/>
              <a:r>
                <a:rPr lang="en-US" sz="2800" dirty="0"/>
                <a:t>+1</a:t>
              </a:r>
            </a:p>
          </p:txBody>
        </p:sp>
      </p:grpSp>
      <p:grpSp>
        <p:nvGrpSpPr>
          <p:cNvPr id="40" name="Group 39">
            <a:extLst>
              <a:ext uri="{FF2B5EF4-FFF2-40B4-BE49-F238E27FC236}">
                <a16:creationId xmlns:a16="http://schemas.microsoft.com/office/drawing/2014/main" id="{1FCBF476-7DFE-99CF-F64C-B9555D97425C}"/>
              </a:ext>
            </a:extLst>
          </p:cNvPr>
          <p:cNvGrpSpPr/>
          <p:nvPr/>
        </p:nvGrpSpPr>
        <p:grpSpPr>
          <a:xfrm>
            <a:off x="5114328" y="5693729"/>
            <a:ext cx="1461453" cy="535071"/>
            <a:chOff x="5114328" y="5693729"/>
            <a:chExt cx="1461453" cy="535071"/>
          </a:xfrm>
        </p:grpSpPr>
        <p:sp>
          <p:nvSpPr>
            <p:cNvPr id="36" name="TextBox 35">
              <a:extLst>
                <a:ext uri="{FF2B5EF4-FFF2-40B4-BE49-F238E27FC236}">
                  <a16:creationId xmlns:a16="http://schemas.microsoft.com/office/drawing/2014/main" id="{11E01251-9FC6-1738-E80E-04C73FBC599E}"/>
                </a:ext>
              </a:extLst>
            </p:cNvPr>
            <p:cNvSpPr txBox="1"/>
            <p:nvPr/>
          </p:nvSpPr>
          <p:spPr>
            <a:xfrm>
              <a:off x="6028835" y="5705580"/>
              <a:ext cx="546946" cy="523220"/>
            </a:xfrm>
            <a:prstGeom prst="rect">
              <a:avLst/>
            </a:prstGeom>
            <a:noFill/>
          </p:spPr>
          <p:txBody>
            <a:bodyPr wrap="none" rtlCol="0">
              <a:spAutoFit/>
            </a:bodyPr>
            <a:lstStyle/>
            <a:p>
              <a:pPr algn="ctr"/>
              <a:r>
                <a:rPr lang="en-US" sz="2800" dirty="0"/>
                <a:t>+1</a:t>
              </a:r>
            </a:p>
          </p:txBody>
        </p:sp>
        <p:sp>
          <p:nvSpPr>
            <p:cNvPr id="37" name="TextBox 36">
              <a:extLst>
                <a:ext uri="{FF2B5EF4-FFF2-40B4-BE49-F238E27FC236}">
                  <a16:creationId xmlns:a16="http://schemas.microsoft.com/office/drawing/2014/main" id="{A8017F6E-498F-0409-D8D7-7AEC2A77041C}"/>
                </a:ext>
              </a:extLst>
            </p:cNvPr>
            <p:cNvSpPr txBox="1"/>
            <p:nvPr/>
          </p:nvSpPr>
          <p:spPr>
            <a:xfrm>
              <a:off x="5114328" y="5693729"/>
              <a:ext cx="546946" cy="523220"/>
            </a:xfrm>
            <a:prstGeom prst="rect">
              <a:avLst/>
            </a:prstGeom>
            <a:noFill/>
          </p:spPr>
          <p:txBody>
            <a:bodyPr wrap="none" rtlCol="0">
              <a:spAutoFit/>
            </a:bodyPr>
            <a:lstStyle/>
            <a:p>
              <a:pPr algn="ctr"/>
              <a:r>
                <a:rPr lang="en-US" sz="2800" dirty="0"/>
                <a:t>+1</a:t>
              </a:r>
            </a:p>
          </p:txBody>
        </p:sp>
      </p:grpSp>
    </p:spTree>
    <p:extLst>
      <p:ext uri="{BB962C8B-B14F-4D97-AF65-F5344CB8AC3E}">
        <p14:creationId xmlns:p14="http://schemas.microsoft.com/office/powerpoint/2010/main" val="42216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P spid="26" grpId="0"/>
      <p:bldP spid="27" grpId="0"/>
      <p:bldP spid="28" grpId="0"/>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a:defRPr sz="2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25891</TotalTime>
  <Words>5851</Words>
  <Application>Microsoft Macintosh PowerPoint</Application>
  <PresentationFormat>Widescreen</PresentationFormat>
  <Paragraphs>1109</Paragraphs>
  <Slides>102</Slides>
  <Notes>29</Notes>
  <HiddenSlides>18</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102</vt:i4>
      </vt:variant>
    </vt:vector>
  </HeadingPairs>
  <TitlesOfParts>
    <vt:vector size="110" baseType="lpstr">
      <vt:lpstr>Arial</vt:lpstr>
      <vt:lpstr>Calibri</vt:lpstr>
      <vt:lpstr>Calibri Light</vt:lpstr>
      <vt:lpstr>Cambria Math</vt:lpstr>
      <vt:lpstr>Charter</vt:lpstr>
      <vt:lpstr>Times</vt:lpstr>
      <vt:lpstr>Wingdings</vt:lpstr>
      <vt:lpstr>Office Theme</vt:lpstr>
      <vt:lpstr>DS 4440</vt:lpstr>
      <vt:lpstr>CS 4440: Practical Deep Networks   Professor: David Bau davidbau@northeastern.edu  TAs: Eric and Arnab todd.er@northeastern.edu sensharma.a@northeastern.edu </vt:lpstr>
      <vt:lpstr>About your professor</vt:lpstr>
      <vt:lpstr>What is Deep Learning?</vt:lpstr>
      <vt:lpstr>What is Deep Learning?</vt:lpstr>
      <vt:lpstr>What is Deep Learning?</vt:lpstr>
      <vt:lpstr>What is Deep Learning?</vt:lpstr>
      <vt:lpstr>What is Deep Learning?</vt:lpstr>
      <vt:lpstr>What is Deep Learning?</vt:lpstr>
      <vt:lpstr>Practical Neural Networks Joins Three Traditions</vt:lpstr>
      <vt:lpstr>An old, fundamental question</vt:lpstr>
      <vt:lpstr>Can a machine think?</vt:lpstr>
      <vt:lpstr>Can a machine think?</vt:lpstr>
      <vt:lpstr>Can a machine think?</vt:lpstr>
      <vt:lpstr>Can a machine think?</vt:lpstr>
      <vt:lpstr>Can a machine think?</vt:lpstr>
      <vt:lpstr>Discussion</vt:lpstr>
      <vt:lpstr>Can a machine think?</vt:lpstr>
      <vt:lpstr>Can a machine think?</vt:lpstr>
      <vt:lpstr>Can a machine think?</vt:lpstr>
      <vt:lpstr>Can a machine think?</vt:lpstr>
      <vt:lpstr>Map of what you will learn</vt:lpstr>
      <vt:lpstr>List of things to know after this course</vt:lpstr>
      <vt:lpstr>Course structure</vt:lpstr>
      <vt:lpstr>Class Participation: Reading and Notebooks</vt:lpstr>
      <vt:lpstr>Homework</vt:lpstr>
      <vt:lpstr>Midterm</vt:lpstr>
      <vt:lpstr>Final project</vt:lpstr>
      <vt:lpstr>Academic integrity summary</vt:lpstr>
      <vt:lpstr>To Work On Today</vt:lpstr>
      <vt:lpstr>Questions</vt:lpstr>
      <vt:lpstr>In-class reading Activity</vt:lpstr>
      <vt:lpstr>History of Deep Learning</vt:lpstr>
      <vt:lpstr>Deep neural network learning</vt:lpstr>
      <vt:lpstr>Is Thinking the same as Computation?</vt:lpstr>
      <vt:lpstr>1888: Santiago Ramon y Cajal characterizes the neuron</vt:lpstr>
      <vt:lpstr>1936: Alan Turing characterizes computation</vt:lpstr>
      <vt:lpstr>1943: McCullough and Pitts ask: do neurons compute?</vt:lpstr>
      <vt:lpstr>McCullough-Pitts neuron</vt:lpstr>
      <vt:lpstr>The McCullough-Pitts Neuron model</vt:lpstr>
      <vt:lpstr>The power of one McCullough-Pitts neuron</vt:lpstr>
      <vt:lpstr>“Or” neuron is easy</vt:lpstr>
      <vt:lpstr>Question</vt:lpstr>
      <vt:lpstr>“And” neuron like this</vt:lpstr>
      <vt:lpstr>What logic can be learned by one neuron?</vt:lpstr>
      <vt:lpstr>What logic can be learned by one neuron?</vt:lpstr>
      <vt:lpstr>What logic can be learned by one neuron?</vt:lpstr>
      <vt:lpstr>Not all d-variable truth tables are linearly separable</vt:lpstr>
      <vt:lpstr>Networks of neurons give us all predicates</vt:lpstr>
      <vt:lpstr>Puzzle</vt:lpstr>
      <vt:lpstr>How does Learning work?</vt:lpstr>
      <vt:lpstr>1958: Frank Rosenblatt trains the Perceptron</vt:lpstr>
      <vt:lpstr>Rosenblatt’s 1958 Perceptron AI Boom</vt:lpstr>
      <vt:lpstr>Two key innovations in perceptrons</vt:lpstr>
      <vt:lpstr>Perceptron Learning Algorithm</vt:lpstr>
      <vt:lpstr>Perceptron Learning Algorithm</vt:lpstr>
      <vt:lpstr>Notebook Activity</vt:lpstr>
      <vt:lpstr>Puzzle</vt:lpstr>
      <vt:lpstr>Review of dot products</vt:lpstr>
      <vt:lpstr>Why perceptron learning works</vt:lpstr>
      <vt:lpstr>How a perceptron makes decisions</vt:lpstr>
      <vt:lpstr>How a perceptron makes decisions</vt:lpstr>
      <vt:lpstr>Why perceptron learning works</vt:lpstr>
      <vt:lpstr>Why perceptron learning works</vt:lpstr>
      <vt:lpstr>Why perceptron learning works</vt:lpstr>
      <vt:lpstr>Why perceptron learning works</vt:lpstr>
      <vt:lpstr>Why perceptron learning works</vt:lpstr>
      <vt:lpstr>Why perceptron learning works</vt:lpstr>
      <vt:lpstr>Why perception learning works </vt:lpstr>
      <vt:lpstr>Puzzle</vt:lpstr>
      <vt:lpstr>Revolution awaits: another reason perceptrons work</vt:lpstr>
      <vt:lpstr>1969: Minsky and Papert prove limitations</vt:lpstr>
      <vt:lpstr>A simple failure of perceptron learning </vt:lpstr>
      <vt:lpstr>The practical problem with perceptrons</vt:lpstr>
      <vt:lpstr>The perceptron method doesn’t help with deep weights</vt:lpstr>
      <vt:lpstr>“AI Winter” 1970’s 1990’s</vt:lpstr>
      <vt:lpstr>How can deep neurons learn?</vt:lpstr>
      <vt:lpstr>1986: Rumelhart and Hinton go deeper with backprop</vt:lpstr>
      <vt:lpstr>1989: George Cybenko proves universality</vt:lpstr>
      <vt:lpstr>Universal Approximation Theorem</vt:lpstr>
      <vt:lpstr>Visual Proof (Figures from Andrea Lörke)</vt:lpstr>
      <vt:lpstr>Visual Proof (Figures from Andrea Lörke)</vt:lpstr>
      <vt:lpstr>Visual Proof (Figures from Andrea Lörke)</vt:lpstr>
      <vt:lpstr>Visual Proof (Figures from Lörke and Scarselli)</vt:lpstr>
      <vt:lpstr>Bottom line:  Networks of neurons can be used to approximate any function.</vt:lpstr>
      <vt:lpstr>Next class</vt:lpstr>
      <vt:lpstr>Backprop versus perceptron</vt:lpstr>
      <vt:lpstr>Backprop is a classical optimization approach</vt:lpstr>
      <vt:lpstr>The advantage of deep learning: deep features</vt:lpstr>
      <vt:lpstr>Limitations of feedforward networks</vt:lpstr>
      <vt:lpstr>Rapid advances in recent years</vt:lpstr>
      <vt:lpstr>What makes Deep Learning Deep?</vt:lpstr>
      <vt:lpstr>Four ingredients for backprop</vt:lpstr>
      <vt:lpstr>PowerPoint Presentation</vt:lpstr>
      <vt:lpstr>PowerPoint Presentation</vt:lpstr>
      <vt:lpstr>Is Thinking the same as Computation?</vt:lpstr>
      <vt:lpstr>What Logic can be Computed by One Neuron?</vt:lpstr>
      <vt:lpstr>A Map of What You Will Learn</vt:lpstr>
      <vt:lpstr>The Power of a McCullough-Pitts Neuron</vt:lpstr>
      <vt:lpstr>The Power of a McCullough-Pitts Neuron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7150</dc:title>
  <dc:creator>David Bau</dc:creator>
  <cp:lastModifiedBy>David Bau</cp:lastModifiedBy>
  <cp:revision>116</cp:revision>
  <dcterms:created xsi:type="dcterms:W3CDTF">2022-08-14T13:13:24Z</dcterms:created>
  <dcterms:modified xsi:type="dcterms:W3CDTF">2024-01-09T15:28:06Z</dcterms:modified>
</cp:coreProperties>
</file>