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1"/>
  </p:sldMasterIdLst>
  <p:notesMasterIdLst>
    <p:notesMasterId r:id="rId105"/>
  </p:notesMasterIdLst>
  <p:sldIdLst>
    <p:sldId id="350" r:id="rId2"/>
    <p:sldId id="351" r:id="rId3"/>
    <p:sldId id="2464" r:id="rId4"/>
    <p:sldId id="2465" r:id="rId5"/>
    <p:sldId id="1296" r:id="rId6"/>
    <p:sldId id="262" r:id="rId7"/>
    <p:sldId id="417" r:id="rId8"/>
    <p:sldId id="263" r:id="rId9"/>
    <p:sldId id="264" r:id="rId10"/>
    <p:sldId id="420" r:id="rId11"/>
    <p:sldId id="265" r:id="rId12"/>
    <p:sldId id="266" r:id="rId13"/>
    <p:sldId id="2466" r:id="rId14"/>
    <p:sldId id="277" r:id="rId15"/>
    <p:sldId id="268" r:id="rId16"/>
    <p:sldId id="2467" r:id="rId17"/>
    <p:sldId id="2469" r:id="rId18"/>
    <p:sldId id="2470" r:id="rId19"/>
    <p:sldId id="419" r:id="rId20"/>
    <p:sldId id="418" r:id="rId21"/>
    <p:sldId id="1314" r:id="rId22"/>
    <p:sldId id="1315" r:id="rId23"/>
    <p:sldId id="1319" r:id="rId24"/>
    <p:sldId id="2474" r:id="rId25"/>
    <p:sldId id="1320" r:id="rId26"/>
    <p:sldId id="1322" r:id="rId27"/>
    <p:sldId id="1323" r:id="rId28"/>
    <p:sldId id="1324" r:id="rId29"/>
    <p:sldId id="1321" r:id="rId30"/>
    <p:sldId id="1325" r:id="rId31"/>
    <p:sldId id="1326" r:id="rId32"/>
    <p:sldId id="1346" r:id="rId33"/>
    <p:sldId id="1343" r:id="rId34"/>
    <p:sldId id="1317" r:id="rId35"/>
    <p:sldId id="1327" r:id="rId36"/>
    <p:sldId id="1349" r:id="rId37"/>
    <p:sldId id="1350" r:id="rId38"/>
    <p:sldId id="1351" r:id="rId39"/>
    <p:sldId id="1352" r:id="rId40"/>
    <p:sldId id="1342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471" r:id="rId50"/>
    <p:sldId id="2472" r:id="rId51"/>
    <p:sldId id="2473" r:id="rId52"/>
    <p:sldId id="298" r:id="rId53"/>
    <p:sldId id="299" r:id="rId54"/>
    <p:sldId id="300" r:id="rId55"/>
    <p:sldId id="301" r:id="rId56"/>
    <p:sldId id="302" r:id="rId57"/>
    <p:sldId id="303" r:id="rId58"/>
    <p:sldId id="2463" r:id="rId59"/>
    <p:sldId id="2304" r:id="rId60"/>
    <p:sldId id="2314" r:id="rId61"/>
    <p:sldId id="2316" r:id="rId62"/>
    <p:sldId id="2346" r:id="rId63"/>
    <p:sldId id="2320" r:id="rId64"/>
    <p:sldId id="2319" r:id="rId65"/>
    <p:sldId id="2331" r:id="rId66"/>
    <p:sldId id="2323" r:id="rId67"/>
    <p:sldId id="2328" r:id="rId68"/>
    <p:sldId id="2332" r:id="rId69"/>
    <p:sldId id="2372" r:id="rId70"/>
    <p:sldId id="2333" r:id="rId71"/>
    <p:sldId id="308" r:id="rId72"/>
    <p:sldId id="309" r:id="rId73"/>
    <p:sldId id="1329" r:id="rId74"/>
    <p:sldId id="1330" r:id="rId75"/>
    <p:sldId id="1334" r:id="rId76"/>
    <p:sldId id="1337" r:id="rId77"/>
    <p:sldId id="1335" r:id="rId78"/>
    <p:sldId id="1338" r:id="rId79"/>
    <p:sldId id="1345" r:id="rId80"/>
    <p:sldId id="389" r:id="rId81"/>
    <p:sldId id="1339" r:id="rId82"/>
    <p:sldId id="279" r:id="rId83"/>
    <p:sldId id="1316" r:id="rId84"/>
    <p:sldId id="281" r:id="rId85"/>
    <p:sldId id="282" r:id="rId86"/>
    <p:sldId id="283" r:id="rId87"/>
    <p:sldId id="286" r:id="rId88"/>
    <p:sldId id="287" r:id="rId89"/>
    <p:sldId id="1297" r:id="rId90"/>
    <p:sldId id="1344" r:id="rId91"/>
    <p:sldId id="1347" r:id="rId92"/>
    <p:sldId id="1353" r:id="rId93"/>
    <p:sldId id="1355" r:id="rId94"/>
    <p:sldId id="1356" r:id="rId95"/>
    <p:sldId id="267" r:id="rId96"/>
    <p:sldId id="269" r:id="rId97"/>
    <p:sldId id="270" r:id="rId98"/>
    <p:sldId id="271" r:id="rId99"/>
    <p:sldId id="272" r:id="rId100"/>
    <p:sldId id="274" r:id="rId101"/>
    <p:sldId id="275" r:id="rId102"/>
    <p:sldId id="276" r:id="rId103"/>
    <p:sldId id="1357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54"/>
    <p:restoredTop sz="96197"/>
  </p:normalViewPr>
  <p:slideViewPr>
    <p:cSldViewPr snapToGrid="0">
      <p:cViewPr varScale="1">
        <p:scale>
          <a:sx n="106" d="100"/>
          <a:sy n="106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8E7B-8FF6-E84E-AEBE-FB79F22A90E9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179B8-9666-C948-98B8-1AE9690BC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5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KNOW.  Is the network LOOKNIG for TREES?</a:t>
            </a:r>
          </a:p>
          <a:p>
            <a:r>
              <a:rPr lang="en-US" dirty="0"/>
              <a:t>Is it looking for GRASS?</a:t>
            </a:r>
          </a:p>
          <a:p>
            <a:endParaRPr lang="en-US" dirty="0"/>
          </a:p>
          <a:p>
            <a:r>
              <a:rPr lang="en-US" dirty="0"/>
              <a:t>There is an OLD CLASSIC idea from NEUROSCIENCE</a:t>
            </a:r>
          </a:p>
          <a:p>
            <a:r>
              <a:rPr lang="en-US" dirty="0"/>
              <a:t>that we will USE for INSPIRATION.</a:t>
            </a:r>
          </a:p>
          <a:p>
            <a:r>
              <a:rPr lang="en-US" dirty="0"/>
              <a:t>The IDEA is that EVERYTHING you PERCEIVE is</a:t>
            </a:r>
            <a:br>
              <a:rPr lang="en-US" dirty="0"/>
            </a:br>
            <a:r>
              <a:rPr lang="en-US" dirty="0"/>
              <a:t>[click] DUE to the COMPUTATIONS of SOME neuron in your BRAIN.</a:t>
            </a:r>
          </a:p>
          <a:p>
            <a:r>
              <a:rPr lang="en-US" dirty="0"/>
              <a:t>[click, click]</a:t>
            </a:r>
          </a:p>
          <a:p>
            <a:r>
              <a:rPr lang="en-US" dirty="0"/>
              <a:t>So WHEN we ask, does NETWORK perceive TREES, we can START by asking,</a:t>
            </a:r>
          </a:p>
          <a:p>
            <a:r>
              <a:rPr lang="en-US" dirty="0"/>
              <a:t>[click]</a:t>
            </a:r>
            <a:br>
              <a:rPr lang="en-US" dirty="0"/>
            </a:br>
            <a:r>
              <a:rPr lang="en-US" dirty="0"/>
              <a:t>is there a neuron for for the concept of TREES?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32B56-3998-9A42-BCF0-4688DA0724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85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it is NOT the only UNIT that DETECTS something INTERESTING.</a:t>
            </a:r>
          </a:p>
          <a:p>
            <a:endParaRPr lang="en-US" dirty="0"/>
          </a:p>
          <a:p>
            <a:r>
              <a:rPr lang="en-US" dirty="0"/>
              <a:t>We have a unit for FOOD.</a:t>
            </a:r>
            <a:br>
              <a:rPr lang="en-US" dirty="0"/>
            </a:br>
            <a:r>
              <a:rPr lang="en-US" dirty="0"/>
              <a:t>We have a unit for CARS.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testing ALL the neurons against ALL the concepts we can make a REPORT.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a report for ALL the neurons in a VGG </a:t>
            </a:r>
            <a:r>
              <a:rPr lang="en-US" dirty="0" err="1"/>
              <a:t>classidier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FULL report scrolls DOWN and lists MORE than I can SHOW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ONE neuron per BLOCK.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you see a WHEEL neuron, a CAR neuron, SKYSCRAPERs, DOGS, DOTS, MOUNTAINS,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TOP is a BAR graph summarizing ALL the neurons in the LAYER.  Each COLUMN is one DETECTED concept,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the HEIGHT of each bar is the NUMBER of neurons that match that CONCEPT.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IMMEDIATELY the report lets us ANSWER some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EXAMPLE, is there JUST ONE neuron for each CONCEPT?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answer is NO,  LOTS of concepts have MULTPLE NEURONS.</a:t>
            </a:r>
          </a:p>
          <a:p>
            <a:r>
              <a:rPr lang="en-US" dirty="0"/>
              <a:t>For EXAMPLE, there are several AIRPLANE neurons.</a:t>
            </a:r>
          </a:p>
          <a:p>
            <a:r>
              <a:rPr lang="en-US" dirty="0"/>
              <a:t>There are several CAR neurons.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answer OTHER question about the network.</a:t>
            </a:r>
          </a:p>
          <a:p>
            <a:endParaRPr lang="en-US" dirty="0"/>
          </a:p>
          <a:p>
            <a:r>
              <a:rPr lang="en-US" dirty="0"/>
              <a:t>For EXAMPLE, WHAT concept are at WHICH layers?</a:t>
            </a:r>
          </a:p>
          <a:p>
            <a:endParaRPr lang="en-US" dirty="0"/>
          </a:p>
          <a:p>
            <a:r>
              <a:rPr lang="en-US" dirty="0"/>
              <a:t>HERE we see that CONCEPTS in the LAYERs of a network go from</a:t>
            </a:r>
          </a:p>
          <a:p>
            <a:r>
              <a:rPr lang="en-US" dirty="0"/>
              <a:t>SIMPLE to COMPLEX.</a:t>
            </a:r>
          </a:p>
          <a:p>
            <a:r>
              <a:rPr lang="en-US" dirty="0"/>
              <a:t>On EARLY layers we get COLOR and TEXTURE.</a:t>
            </a:r>
          </a:p>
          <a:p>
            <a:r>
              <a:rPr lang="en-US" dirty="0"/>
              <a:t>Then at LATE layers, more OBJECTS appear.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38D50-D941-274B-9125-23A4AE5C35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54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8cb29886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8cb29886_4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8cb29886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38cb29886_4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8cb29886_4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8cb29886_4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d55b1a3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d55b1a3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8cb29886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8cb29886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8cb29886_4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8cb29886_4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8cb29886_4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38cb29886_4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how we can LOOK for CONCEPT neurons</a:t>
            </a:r>
          </a:p>
          <a:p>
            <a:r>
              <a:rPr lang="en-US" dirty="0"/>
              <a:t>We PICK a NEURON, and we SEE how it ACTIVATAES when we SHOW it an IMAGE.</a:t>
            </a:r>
          </a:p>
          <a:p>
            <a:endParaRPr lang="en-US" dirty="0"/>
          </a:p>
          <a:p>
            <a:r>
              <a:rPr lang="en-US" dirty="0"/>
              <a:t>In a CONVOLUTIONAL network, we can see WHERE a neuron is active</a:t>
            </a:r>
          </a:p>
          <a:p>
            <a:r>
              <a:rPr lang="en-US" dirty="0"/>
              <a:t>THROUGHOOUT the image in a HEATMAP like THIS one..</a:t>
            </a:r>
          </a:p>
          <a:p>
            <a:r>
              <a:rPr lang="en-US" dirty="0"/>
              <a:t>The RED bar means that THIS unit FIRES ii the LOWER-RIGHT part of the IMAGE.</a:t>
            </a:r>
          </a:p>
          <a:p>
            <a:endParaRPr lang="en-US" dirty="0"/>
          </a:p>
          <a:p>
            <a:r>
              <a:rPr lang="en-US" dirty="0"/>
              <a:t>&lt;&gt;IT LOOKS like it is RESPPONDNIG to some COLORS in the GRASS.</a:t>
            </a:r>
          </a:p>
          <a:p>
            <a:r>
              <a:rPr lang="en-US" dirty="0"/>
              <a:t>Then we can TESST on MORE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8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8cb29886_4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8cb29886_4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neruon</a:t>
            </a:r>
            <a:r>
              <a:rPr lang="en-US" dirty="0"/>
              <a:t> DOESN’T </a:t>
            </a:r>
            <a:r>
              <a:rPr lang="en-US" dirty="0" err="1"/>
              <a:t>reallyl</a:t>
            </a:r>
            <a:r>
              <a:rPr lang="en-US" dirty="0"/>
              <a:t> activate on THIS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on THIS </a:t>
            </a:r>
            <a:r>
              <a:rPr lang="en-US" dirty="0" err="1"/>
              <a:t>imagee</a:t>
            </a:r>
            <a:r>
              <a:rPr lang="en-US" dirty="0"/>
              <a:t> EITHER.</a:t>
            </a:r>
          </a:p>
          <a:p>
            <a:endParaRPr lang="en-US" dirty="0"/>
          </a:p>
          <a:p>
            <a:r>
              <a:rPr lang="en-US" dirty="0"/>
              <a:t>MOST neurons are </a:t>
            </a:r>
            <a:r>
              <a:rPr lang="en-US" dirty="0" err="1"/>
              <a:t>slient</a:t>
            </a:r>
            <a:r>
              <a:rPr lang="en-US" dirty="0"/>
              <a:t> MOST of the time..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13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neuron IS active on THIS image.</a:t>
            </a:r>
          </a:p>
          <a:p>
            <a:endParaRPr lang="en-US" dirty="0"/>
          </a:p>
          <a:p>
            <a:r>
              <a:rPr lang="en-US" dirty="0"/>
              <a:t>It’s a really DARK image, but it’s a picture of a HORSE.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90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neuron ALSO activates HERE.</a:t>
            </a:r>
          </a:p>
          <a:p>
            <a:endParaRPr lang="en-US" dirty="0"/>
          </a:p>
          <a:p>
            <a:r>
              <a:rPr lang="en-US" dirty="0"/>
              <a:t>It ACTIVATES it in TWO areas.</a:t>
            </a:r>
          </a:p>
          <a:p>
            <a:endParaRPr lang="en-US" dirty="0"/>
          </a:p>
          <a:p>
            <a:r>
              <a:rPr lang="en-US" dirty="0"/>
              <a:t>NOTICE it SEEMs to be RESPONDING to where the HORSES are.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could THIS be a NEURON for detecting HORSES?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14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Quantify and SCALE up the SEARCH for CONCEPT neurons,</a:t>
            </a:r>
            <a:br>
              <a:rPr lang="en-US" dirty="0"/>
            </a:br>
            <a:r>
              <a:rPr lang="en-US" dirty="0"/>
              <a:t>I ASSEMBLED a data set called BRODEN.</a:t>
            </a:r>
          </a:p>
          <a:p>
            <a:endParaRPr lang="en-US" dirty="0"/>
          </a:p>
          <a:p>
            <a:r>
              <a:rPr lang="en-US" dirty="0"/>
              <a:t>The idea of BRODEN is to have IMAGEs where we label a LOT of different visual CONCEPTS.</a:t>
            </a:r>
          </a:p>
          <a:p>
            <a:endParaRPr lang="en-US" dirty="0"/>
          </a:p>
          <a:p>
            <a:r>
              <a:rPr lang="en-US" dirty="0"/>
              <a:t>Both OBBJECTs like HORSES or  or FLOWERS, or SCENES like STREET scenes.</a:t>
            </a:r>
          </a:p>
          <a:p>
            <a:r>
              <a:rPr lang="en-US" dirty="0"/>
              <a:t>Or PARTS like HEADBOARDs or WHEELS.</a:t>
            </a:r>
          </a:p>
          <a:p>
            <a:r>
              <a:rPr lang="en-US" dirty="0"/>
              <a:t>MATERIALS like WOOD and METAL.</a:t>
            </a:r>
          </a:p>
          <a:p>
            <a:r>
              <a:rPr lang="en-US" dirty="0"/>
              <a:t>Or TEXTURES like STRIPES and SWIRLS</a:t>
            </a:r>
          </a:p>
          <a:p>
            <a:r>
              <a:rPr lang="en-US" dirty="0"/>
              <a:t>We have LOTS of EXAMPLE images of EACH visual CONCEPT so we can SEE if neurons ACTIVATE on them.</a:t>
            </a:r>
          </a:p>
          <a:p>
            <a:r>
              <a:rPr lang="en-US" dirty="0"/>
              <a:t>In TOTAL, there are more than 60 THOUSAND images with more than one THOUSAND visual concepts labeled.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use this to QUANTIFY how well a neuron MATCHES horses,</a:t>
            </a:r>
          </a:p>
          <a:p>
            <a:endParaRPr lang="en-US" dirty="0"/>
          </a:p>
          <a:p>
            <a:r>
              <a:rPr lang="en-US" dirty="0"/>
              <a:t>&lt;&gt; Because in BRODEN we have labeled EXACTLY where the HORSES are.</a:t>
            </a:r>
          </a:p>
          <a:p>
            <a:r>
              <a:rPr lang="en-US" dirty="0"/>
              <a:t>&lt;&gt; So we can RUN the </a:t>
            </a:r>
            <a:r>
              <a:rPr lang="en-US" dirty="0" err="1"/>
              <a:t>broden</a:t>
            </a:r>
            <a:r>
              <a:rPr lang="en-US" dirty="0"/>
              <a:t> images</a:t>
            </a:r>
          </a:p>
          <a:p>
            <a:r>
              <a:rPr lang="en-US" dirty="0"/>
              <a:t>&lt;&gt; And just CHECK to see if the NEURON agrees with the ANNOTATIONs.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we do this on ALL the images....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54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GIVES us some DATA that we can use to SCORE the quality of the MATCH.</a:t>
            </a:r>
          </a:p>
          <a:p>
            <a:r>
              <a:rPr lang="en-US" dirty="0"/>
              <a:t>I use a RATIO called </a:t>
            </a:r>
            <a:r>
              <a:rPr lang="en-US" dirty="0" err="1"/>
              <a:t>IoU</a:t>
            </a:r>
            <a:r>
              <a:rPr lang="en-US" dirty="0"/>
              <a:t>.  PERFECT is 1.0 so this neuron is NOT perfect.</a:t>
            </a:r>
          </a:p>
          <a:p>
            <a:endParaRPr lang="en-US" dirty="0"/>
          </a:p>
          <a:p>
            <a:r>
              <a:rPr lang="en-US" dirty="0"/>
              <a:t>But it is still PRETTY good.  It LOCATES HORSES better than it matches ANY other CONCEPT.</a:t>
            </a:r>
          </a:p>
          <a:p>
            <a:endParaRPr lang="en-US" dirty="0"/>
          </a:p>
          <a:p>
            <a:r>
              <a:rPr lang="en-US" dirty="0"/>
              <a:t>The REASON this HORSE neuron is so INTERESTNIG, is We did NOT explicitly TEACH the network about HORSES.</a:t>
            </a:r>
          </a:p>
          <a:p>
            <a:r>
              <a:rPr lang="en-US" dirty="0"/>
              <a:t>&lt;&gt; AT the bottom you can see PLACE classes that the network WAS trained on.</a:t>
            </a:r>
          </a:p>
          <a:p>
            <a:r>
              <a:rPr lang="en-US" dirty="0"/>
              <a:t>You can SEE, the HORSE neuron fires on ALL of them.</a:t>
            </a:r>
          </a:p>
          <a:p>
            <a:r>
              <a:rPr lang="en-US" dirty="0"/>
              <a:t>The NEURON is NOT SELCTIVE for ANY ONE training CLASS.</a:t>
            </a:r>
          </a:p>
          <a:p>
            <a:r>
              <a:rPr lang="en-US" dirty="0"/>
              <a:t>What it *IS* selective for - is HORSES.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6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2550-E544-C4C1-5FC5-6C8CE774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E0960-93DB-4758-9AA2-91E78FB72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DF8DC-DA72-43DF-DECC-2134CB7A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8AF1C-4E65-6530-4671-9E98F714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21CD6-56C4-7121-FE51-EC50E188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7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4C43-76A7-5239-5744-F854AFB1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9D718-E267-83B1-B7C8-E8665DCC8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38F8-0EF5-806D-946E-87B2DEC4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7F8C-F396-A4A5-8B89-D83C6946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A5D31-1877-131B-D287-0DA35F86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B4EFD-5F11-02A2-D17D-752AB34BF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E2DF1-ADCD-429E-881D-7C26DD67B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9D2F3-D8AA-01FA-3F65-F819E19B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76C3E-DC8E-C64A-308F-17C4ACCD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FD9E-8CAD-B1CF-7C1B-5C2D9FF0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8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/>
        </p:nvSpPr>
        <p:spPr>
          <a:xfrm>
            <a:off x="9198400" y="6157300"/>
            <a:ext cx="4668400" cy="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>
                <a:solidFill>
                  <a:srgbClr val="FFFFFF"/>
                </a:solidFill>
              </a:rPr>
              <a:t>Oct. 5, 2021</a:t>
            </a:r>
            <a:endParaRPr sz="266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2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1127-9E15-A445-AD8D-C387316B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11650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2E2B-F9BF-62F4-7059-E250882A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342"/>
            <a:ext cx="10515600" cy="5294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7677-D3CE-55C2-2C83-26E0E98D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7F0FE-6A21-41A1-99DD-07CF5EEE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DE35-0251-72C1-B5A9-52CF049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0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C184-1113-E3CB-6698-AE6B64AE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5CE6A-B41E-1E3F-8247-E454D32D7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E0A8-EE8C-5BB0-5609-DA487864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4267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42A6-A709-A5D1-160E-F932FF3A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4267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55955-04DC-82E8-AAAE-EED31E44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4267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3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3AAF-6391-7040-2263-BF68C96D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610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517F-2220-509E-7312-10D5DC459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3871B-734E-1442-D40E-652276967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864-78BB-A1C6-E916-CF91AB50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84D58-6C3A-2F4B-C6B7-E5BAF250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8FBE-FB37-20F4-DA80-1FB5F055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6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08AF-F2BA-3E3D-6B58-FEE8248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6"/>
            <a:ext cx="12192000" cy="10971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FB0BA-CE4D-4FDE-9F9E-171E0DF1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97405-D98E-D99F-6DE2-315D6F145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CA83A-5ACB-F097-BB93-1E47D5FAC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AFDD-D093-24FB-61D7-F4FE26904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C8139-FFDB-469D-90BA-E4498476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spc="5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486573-A6B0-1127-6838-2D25A9F7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30504-5C68-A03D-7E11-BC775F1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2668-3D8C-2EE9-4AE9-54407704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95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4B263-9F32-7328-F41B-39B4379B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B3EF2-8FA0-4DDD-FD31-71860E55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B27B7-A705-6709-3F35-77286BD2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3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2A62D-9C23-A8CE-57F1-CB20729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73FBA-0C0A-D13F-927A-A349671A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BE2E4-F4A2-F6AE-1C91-803AD099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7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E85A-9674-535B-0C2E-8B41B7E6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853F-03D7-E335-16CB-4F04EF9D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37758-B4C5-5EB0-8C65-266E3BD27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55628-FCF9-0648-6E6E-F5826FDD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F0B0-F0F1-150B-7C74-478CD1C7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CD0F4-37B4-1EA2-DEE6-BF7BE965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34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BD80-5E74-286D-A88A-B5001C28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1A3AF-CA86-8237-DBD8-C630A8B21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05A9B-1015-6176-54B5-A587E13A5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23F17-BA6A-5168-3B4B-3A442DEA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175C6-A770-589A-284B-886004CD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610A3-AD90-569D-B9E6-7033E619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2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3A4E1-0773-ADC5-080E-4F39004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7F95F-8165-7ED2-8E01-2D73B745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341"/>
            <a:ext cx="10515600" cy="532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F3B3-0700-07AD-2545-BEBAEC38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2/7/24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FE4B2-9AED-B741-9160-02E502A9C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42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1CF50-2EC9-079F-9B5F-274765093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is-conv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48.png"/><Relationship Id="rId7" Type="http://schemas.openxmlformats.org/officeDocument/2006/relationships/image" Target="../media/image40.tiff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tiff"/><Relationship Id="rId9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12" Type="http://schemas.openxmlformats.org/officeDocument/2006/relationships/image" Target="../media/image6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11" Type="http://schemas.openxmlformats.org/officeDocument/2006/relationships/image" Target="../media/image68.tiff"/><Relationship Id="rId5" Type="http://schemas.openxmlformats.org/officeDocument/2006/relationships/image" Target="../media/image62.tiff"/><Relationship Id="rId10" Type="http://schemas.openxmlformats.org/officeDocument/2006/relationships/image" Target="../media/image67.tiff"/><Relationship Id="rId4" Type="http://schemas.openxmlformats.org/officeDocument/2006/relationships/image" Target="../media/image61.tiff"/><Relationship Id="rId9" Type="http://schemas.openxmlformats.org/officeDocument/2006/relationships/image" Target="../media/image66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13" Type="http://schemas.openxmlformats.org/officeDocument/2006/relationships/image" Target="../media/image81.tiff"/><Relationship Id="rId3" Type="http://schemas.openxmlformats.org/officeDocument/2006/relationships/image" Target="../media/image71.emf"/><Relationship Id="rId7" Type="http://schemas.openxmlformats.org/officeDocument/2006/relationships/image" Target="../media/image75.tiff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11" Type="http://schemas.openxmlformats.org/officeDocument/2006/relationships/image" Target="../media/image79.png"/><Relationship Id="rId5" Type="http://schemas.openxmlformats.org/officeDocument/2006/relationships/image" Target="../media/image73.tiff"/><Relationship Id="rId10" Type="http://schemas.openxmlformats.org/officeDocument/2006/relationships/image" Target="../media/image78.png"/><Relationship Id="rId4" Type="http://schemas.openxmlformats.org/officeDocument/2006/relationships/image" Target="../media/image72.emf"/><Relationship Id="rId9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3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18" Type="http://schemas.openxmlformats.org/officeDocument/2006/relationships/image" Target="../media/image51.png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12" Type="http://schemas.openxmlformats.org/officeDocument/2006/relationships/image" Target="../media/image480.png"/><Relationship Id="rId17" Type="http://schemas.openxmlformats.org/officeDocument/2006/relationships/image" Target="../media/image500.png"/><Relationship Id="rId2" Type="http://schemas.openxmlformats.org/officeDocument/2006/relationships/image" Target="../media/image34.png"/><Relationship Id="rId16" Type="http://schemas.openxmlformats.org/officeDocument/2006/relationships/image" Target="../media/image42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490.png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Relationship Id="rId14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41.png"/><Relationship Id="rId4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0.png"/><Relationship Id="rId7" Type="http://schemas.openxmlformats.org/officeDocument/2006/relationships/image" Target="../media/image62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0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6.png"/><Relationship Id="rId7" Type="http://schemas.openxmlformats.org/officeDocument/2006/relationships/image" Target="../media/image590.png"/><Relationship Id="rId12" Type="http://schemas.openxmlformats.org/officeDocument/2006/relationships/image" Target="../media/image70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69.png"/><Relationship Id="rId5" Type="http://schemas.openxmlformats.org/officeDocument/2006/relationships/image" Target="../media/image570.png"/><Relationship Id="rId10" Type="http://schemas.openxmlformats.org/officeDocument/2006/relationships/image" Target="../media/image62.png"/><Relationship Id="rId4" Type="http://schemas.openxmlformats.org/officeDocument/2006/relationships/image" Target="../media/image67.png"/><Relationship Id="rId9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01EDA5-7436-4F2F-B35F-B242CACC3BC2}"/>
              </a:ext>
            </a:extLst>
          </p:cNvPr>
          <p:cNvGrpSpPr/>
          <p:nvPr/>
        </p:nvGrpSpPr>
        <p:grpSpPr>
          <a:xfrm>
            <a:off x="3523488" y="0"/>
            <a:ext cx="8668513" cy="6858000"/>
            <a:chOff x="3523488" y="0"/>
            <a:chExt cx="8668513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8EA485-F7E3-771F-D2AA-7017D5F4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97" r="23298" b="1394"/>
            <a:stretch/>
          </p:blipFill>
          <p:spPr>
            <a:xfrm>
              <a:off x="3523488" y="10"/>
              <a:ext cx="8668512" cy="685799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45083"/>
                    <a:lumOff val="54917"/>
                  </a:schemeClr>
                </a:gs>
              </a:gsLst>
              <a:lin ang="108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FA9A4-FA8B-799A-0480-FAA0B384B866}"/>
                </a:ext>
              </a:extLst>
            </p:cNvPr>
            <p:cNvSpPr/>
            <p:nvPr/>
          </p:nvSpPr>
          <p:spPr>
            <a:xfrm>
              <a:off x="3523488" y="0"/>
              <a:ext cx="8668513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0134F6-7F25-885D-06A7-B9426E014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DS 4440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F45E0-C019-97D5-23A8-3C1D8C3AC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Deep </a:t>
            </a:r>
            <a:r>
              <a:rPr lang="en-US" sz="2000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62793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4BB0-8432-E806-D209-0652FFA64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2C0B2-6019-EB70-F5AF-6E835997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6508BE4D-CD2B-ADB7-BAF4-227374C285C1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BBB63F95-9B10-11C6-771B-0ECC7F3E0FAC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2278C3CE-98F5-0ACC-B4E7-B44EAF27A9C7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>
            <a:extLst>
              <a:ext uri="{FF2B5EF4-FFF2-40B4-BE49-F238E27FC236}">
                <a16:creationId xmlns:a16="http://schemas.microsoft.com/office/drawing/2014/main" id="{612BB3C6-E7F8-EB78-3BA9-19B28FE03884}"/>
              </a:ext>
            </a:extLst>
          </p:cNvPr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D6D3A3C7-A713-F44B-3059-774974296872}"/>
              </a:ext>
            </a:extLst>
          </p:cNvPr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>
            <a:extLst>
              <a:ext uri="{FF2B5EF4-FFF2-40B4-BE49-F238E27FC236}">
                <a16:creationId xmlns:a16="http://schemas.microsoft.com/office/drawing/2014/main" id="{0BCF1D88-DFE4-BBB4-6908-4A1E89575807}"/>
              </a:ext>
            </a:extLst>
          </p:cNvPr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>
            <a:extLst>
              <a:ext uri="{FF2B5EF4-FFF2-40B4-BE49-F238E27FC236}">
                <a16:creationId xmlns:a16="http://schemas.microsoft.com/office/drawing/2014/main" id="{F3C0CBCD-5549-3073-B815-C11F4DE09580}"/>
              </a:ext>
            </a:extLst>
          </p:cNvPr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>
            <a:extLst>
              <a:ext uri="{FF2B5EF4-FFF2-40B4-BE49-F238E27FC236}">
                <a16:creationId xmlns:a16="http://schemas.microsoft.com/office/drawing/2014/main" id="{E4A409B5-B047-E89A-E8DD-2059500FEA74}"/>
              </a:ext>
            </a:extLst>
          </p:cNvPr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>
            <a:extLst>
              <a:ext uri="{FF2B5EF4-FFF2-40B4-BE49-F238E27FC236}">
                <a16:creationId xmlns:a16="http://schemas.microsoft.com/office/drawing/2014/main" id="{603E098C-09E0-A7E7-28FF-C875854427FF}"/>
              </a:ext>
            </a:extLst>
          </p:cNvPr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BDD86CE3-66AC-5F4B-4D08-154563E7EBC1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82952E52-037D-F48F-FB66-4DC51408A30D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20D7DE58-3579-1688-6487-E213AB83D548}"/>
              </a:ext>
            </a:extLst>
          </p:cNvPr>
          <p:cNvCxnSpPr/>
          <p:nvPr/>
        </p:nvCxnSpPr>
        <p:spPr>
          <a:xfrm>
            <a:off x="5191956" y="3427051"/>
            <a:ext cx="328967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>
            <a:extLst>
              <a:ext uri="{FF2B5EF4-FFF2-40B4-BE49-F238E27FC236}">
                <a16:creationId xmlns:a16="http://schemas.microsoft.com/office/drawing/2014/main" id="{E3718196-46D8-BC84-53BC-EBF16EE4E42D}"/>
              </a:ext>
            </a:extLst>
          </p:cNvPr>
          <p:cNvSpPr txBox="1"/>
          <p:nvPr/>
        </p:nvSpPr>
        <p:spPr>
          <a:xfrm>
            <a:off x="5713959" y="3545576"/>
            <a:ext cx="2183591" cy="8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(slide) over all spatial locations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566;p44">
            <a:extLst>
              <a:ext uri="{FF2B5EF4-FFF2-40B4-BE49-F238E27FC236}">
                <a16:creationId xmlns:a16="http://schemas.microsoft.com/office/drawing/2014/main" id="{6BEEF817-96F9-3FCC-52ED-49CAD2428BD4}"/>
              </a:ext>
            </a:extLst>
          </p:cNvPr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99985C8B-456A-A558-069A-2B9257A10821}"/>
              </a:ext>
            </a:extLst>
          </p:cNvPr>
          <p:cNvSpPr txBox="1"/>
          <p:nvPr/>
        </p:nvSpPr>
        <p:spPr>
          <a:xfrm>
            <a:off x="7897549" y="1159446"/>
            <a:ext cx="217084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1x28x28 activation map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568;p44">
            <a:extLst>
              <a:ext uri="{FF2B5EF4-FFF2-40B4-BE49-F238E27FC236}">
                <a16:creationId xmlns:a16="http://schemas.microsoft.com/office/drawing/2014/main" id="{A792BDF6-B5C5-6CF3-8115-95F6DE06C8F2}"/>
              </a:ext>
            </a:extLst>
          </p:cNvPr>
          <p:cNvSpPr txBox="1"/>
          <p:nvPr/>
        </p:nvSpPr>
        <p:spPr>
          <a:xfrm>
            <a:off x="848163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569;p44">
            <a:extLst>
              <a:ext uri="{FF2B5EF4-FFF2-40B4-BE49-F238E27FC236}">
                <a16:creationId xmlns:a16="http://schemas.microsoft.com/office/drawing/2014/main" id="{F3B53AB2-0014-30D6-EE7C-835E064D788B}"/>
              </a:ext>
            </a:extLst>
          </p:cNvPr>
          <p:cNvSpPr txBox="1"/>
          <p:nvPr/>
        </p:nvSpPr>
        <p:spPr>
          <a:xfrm>
            <a:off x="9148967" y="430567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570;p44">
            <a:extLst>
              <a:ext uri="{FF2B5EF4-FFF2-40B4-BE49-F238E27FC236}">
                <a16:creationId xmlns:a16="http://schemas.microsoft.com/office/drawing/2014/main" id="{CE64CCEF-91DB-53C4-CBE7-5C307DFB3CC8}"/>
              </a:ext>
            </a:extLst>
          </p:cNvPr>
          <p:cNvSpPr txBox="1"/>
          <p:nvPr/>
        </p:nvSpPr>
        <p:spPr>
          <a:xfrm>
            <a:off x="9553262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436A0-E8F4-AB63-7DA5-A644274381D5}"/>
              </a:ext>
            </a:extLst>
          </p:cNvPr>
          <p:cNvSpPr txBox="1"/>
          <p:nvPr/>
        </p:nvSpPr>
        <p:spPr>
          <a:xfrm>
            <a:off x="3185075" y="5147903"/>
            <a:ext cx="58218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 vs Image Filtering: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 input and output channels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Forget about convolution vs cross-correlation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41C471-5FB7-AD04-AAD1-882375E65338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2290476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/>
        </p:nvSpPr>
        <p:spPr>
          <a:xfrm>
            <a:off x="540300" y="152700"/>
            <a:ext cx="96668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/>
              <a:t>Dropout: Test Time</a:t>
            </a:r>
            <a:endParaRPr sz="4000" dirty="0"/>
          </a:p>
        </p:txBody>
      </p:sp>
      <p:sp>
        <p:nvSpPr>
          <p:cNvPr id="236" name="Google Shape;236;p33"/>
          <p:cNvSpPr txBox="1"/>
          <p:nvPr/>
        </p:nvSpPr>
        <p:spPr>
          <a:xfrm>
            <a:off x="540300" y="771900"/>
            <a:ext cx="11581200" cy="9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Can in fact do this with a single forward pass! (approximately)</a:t>
            </a:r>
            <a:endParaRPr sz="3200"/>
          </a:p>
        </p:txBody>
      </p:sp>
      <p:sp>
        <p:nvSpPr>
          <p:cNvPr id="237" name="Google Shape;237;p33"/>
          <p:cNvSpPr/>
          <p:nvPr/>
        </p:nvSpPr>
        <p:spPr>
          <a:xfrm>
            <a:off x="1331933" y="3065600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38" name="Google Shape;238;p33"/>
          <p:cNvCxnSpPr>
            <a:stCxn id="237" idx="0"/>
          </p:cNvCxnSpPr>
          <p:nvPr/>
        </p:nvCxnSpPr>
        <p:spPr>
          <a:xfrm rot="10800000">
            <a:off x="1737133" y="2161200"/>
            <a:ext cx="0" cy="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9" name="Google Shape;239;p33"/>
          <p:cNvSpPr/>
          <p:nvPr/>
        </p:nvSpPr>
        <p:spPr>
          <a:xfrm>
            <a:off x="684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0" name="Google Shape;240;p33"/>
          <p:cNvSpPr/>
          <p:nvPr/>
        </p:nvSpPr>
        <p:spPr>
          <a:xfrm>
            <a:off x="1996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41" name="Google Shape;241;p33"/>
          <p:cNvCxnSpPr>
            <a:stCxn id="239" idx="7"/>
            <a:endCxn id="237" idx="4"/>
          </p:cNvCxnSpPr>
          <p:nvPr/>
        </p:nvCxnSpPr>
        <p:spPr>
          <a:xfrm rot="10800000" flipH="1">
            <a:off x="1376453" y="3876113"/>
            <a:ext cx="360800" cy="8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2" name="Google Shape;242;p33"/>
          <p:cNvCxnSpPr>
            <a:stCxn id="240" idx="0"/>
            <a:endCxn id="237" idx="4"/>
          </p:cNvCxnSpPr>
          <p:nvPr/>
        </p:nvCxnSpPr>
        <p:spPr>
          <a:xfrm rot="10800000">
            <a:off x="1737133" y="3875833"/>
            <a:ext cx="664800" cy="76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3" name="Google Shape;243;p33"/>
          <p:cNvSpPr txBox="1"/>
          <p:nvPr/>
        </p:nvSpPr>
        <p:spPr>
          <a:xfrm>
            <a:off x="3097333" y="1351900"/>
            <a:ext cx="8790000" cy="2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Leave all input neurons turned on (no dropout).</a:t>
            </a:r>
            <a:endParaRPr sz="3200">
              <a:solidFill>
                <a:srgbClr val="0000FF"/>
              </a:solidFill>
            </a:endParaRPr>
          </a:p>
          <a:p>
            <a:endParaRPr sz="3200"/>
          </a:p>
        </p:txBody>
      </p:sp>
      <p:sp>
        <p:nvSpPr>
          <p:cNvPr id="244" name="Google Shape;244;p33"/>
          <p:cNvSpPr txBox="1"/>
          <p:nvPr/>
        </p:nvSpPr>
        <p:spPr>
          <a:xfrm>
            <a:off x="3570667" y="2563900"/>
            <a:ext cx="8257200" cy="2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rgbClr val="0000FF"/>
                </a:solidFill>
              </a:rPr>
              <a:t>Q: Suppose that with all inputs present at test time the output of this neuron is </a:t>
            </a:r>
            <a:r>
              <a:rPr lang="en" sz="3200" i="1" dirty="0">
                <a:solidFill>
                  <a:srgbClr val="0000FF"/>
                </a:solidFill>
              </a:rPr>
              <a:t>a</a:t>
            </a:r>
            <a:r>
              <a:rPr lang="en" sz="3200" dirty="0">
                <a:solidFill>
                  <a:srgbClr val="0000FF"/>
                </a:solidFill>
              </a:rPr>
              <a:t>.</a:t>
            </a:r>
            <a:endParaRPr sz="3200" dirty="0">
              <a:solidFill>
                <a:srgbClr val="0000FF"/>
              </a:solidFill>
            </a:endParaRPr>
          </a:p>
          <a:p>
            <a:endParaRPr sz="3200" dirty="0">
              <a:solidFill>
                <a:srgbClr val="0000FF"/>
              </a:solidFill>
            </a:endParaRPr>
          </a:p>
          <a:p>
            <a:r>
              <a:rPr lang="en" sz="3200" dirty="0">
                <a:solidFill>
                  <a:srgbClr val="0000FF"/>
                </a:solidFill>
              </a:rPr>
              <a:t>What would its output be during training time, in expectation? (e.g. if p = 0.5)</a:t>
            </a:r>
            <a:endParaRPr sz="3200" dirty="0">
              <a:solidFill>
                <a:srgbClr val="0000FF"/>
              </a:solidFill>
            </a:endParaRPr>
          </a:p>
          <a:p>
            <a:endParaRPr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9E81A7-688B-7744-9B5D-FA29A627CEDD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/>
        </p:nvSpPr>
        <p:spPr>
          <a:xfrm>
            <a:off x="540300" y="152700"/>
            <a:ext cx="96668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/>
              <a:t>Dropout: Test Time</a:t>
            </a:r>
          </a:p>
        </p:txBody>
      </p:sp>
      <p:sp>
        <p:nvSpPr>
          <p:cNvPr id="251" name="Google Shape;251;p34"/>
          <p:cNvSpPr txBox="1"/>
          <p:nvPr/>
        </p:nvSpPr>
        <p:spPr>
          <a:xfrm>
            <a:off x="540300" y="771900"/>
            <a:ext cx="11581200" cy="9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Can in fact do this with a single forward pass! (approximately)</a:t>
            </a:r>
            <a:endParaRPr sz="3200"/>
          </a:p>
        </p:txBody>
      </p:sp>
      <p:sp>
        <p:nvSpPr>
          <p:cNvPr id="252" name="Google Shape;252;p34"/>
          <p:cNvSpPr/>
          <p:nvPr/>
        </p:nvSpPr>
        <p:spPr>
          <a:xfrm>
            <a:off x="1331933" y="3065600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53" name="Google Shape;253;p34"/>
          <p:cNvCxnSpPr>
            <a:stCxn id="252" idx="0"/>
          </p:cNvCxnSpPr>
          <p:nvPr/>
        </p:nvCxnSpPr>
        <p:spPr>
          <a:xfrm rot="10800000">
            <a:off x="1737133" y="2161200"/>
            <a:ext cx="0" cy="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4" name="Google Shape;254;p34"/>
          <p:cNvSpPr/>
          <p:nvPr/>
        </p:nvSpPr>
        <p:spPr>
          <a:xfrm>
            <a:off x="684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x</a:t>
            </a:r>
            <a:endParaRPr sz="2400"/>
          </a:p>
        </p:txBody>
      </p:sp>
      <p:sp>
        <p:nvSpPr>
          <p:cNvPr id="255" name="Google Shape;255;p34"/>
          <p:cNvSpPr/>
          <p:nvPr/>
        </p:nvSpPr>
        <p:spPr>
          <a:xfrm>
            <a:off x="1996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y</a:t>
            </a:r>
            <a:endParaRPr sz="2400"/>
          </a:p>
        </p:txBody>
      </p:sp>
      <p:cxnSp>
        <p:nvCxnSpPr>
          <p:cNvPr id="256" name="Google Shape;256;p34"/>
          <p:cNvCxnSpPr>
            <a:stCxn id="254" idx="7"/>
            <a:endCxn id="252" idx="4"/>
          </p:cNvCxnSpPr>
          <p:nvPr/>
        </p:nvCxnSpPr>
        <p:spPr>
          <a:xfrm rot="10800000" flipH="1">
            <a:off x="1376453" y="3876113"/>
            <a:ext cx="360800" cy="8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7" name="Google Shape;257;p34"/>
          <p:cNvCxnSpPr>
            <a:stCxn id="255" idx="0"/>
            <a:endCxn id="252" idx="4"/>
          </p:cNvCxnSpPr>
          <p:nvPr/>
        </p:nvCxnSpPr>
        <p:spPr>
          <a:xfrm rot="10800000">
            <a:off x="1737133" y="3875833"/>
            <a:ext cx="664800" cy="76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8" name="Google Shape;258;p34"/>
          <p:cNvSpPr txBox="1"/>
          <p:nvPr/>
        </p:nvSpPr>
        <p:spPr>
          <a:xfrm>
            <a:off x="3097333" y="1351900"/>
            <a:ext cx="8790000" cy="2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Leave all input neurons turned on (no dropout).</a:t>
            </a:r>
            <a:endParaRPr sz="3200">
              <a:solidFill>
                <a:srgbClr val="0000FF"/>
              </a:solidFill>
            </a:endParaRPr>
          </a:p>
          <a:p>
            <a:endParaRPr sz="3200"/>
          </a:p>
        </p:txBody>
      </p:sp>
      <p:sp>
        <p:nvSpPr>
          <p:cNvPr id="259" name="Google Shape;259;p34"/>
          <p:cNvSpPr txBox="1"/>
          <p:nvPr/>
        </p:nvSpPr>
        <p:spPr>
          <a:xfrm>
            <a:off x="3652900" y="2047867"/>
            <a:ext cx="7998800" cy="3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/>
              <a:t>during test: </a:t>
            </a:r>
            <a:r>
              <a:rPr lang="en" sz="3200" b="1" i="1" dirty="0">
                <a:solidFill>
                  <a:srgbClr val="0000FF"/>
                </a:solidFill>
              </a:rPr>
              <a:t>a = w</a:t>
            </a:r>
            <a:r>
              <a:rPr lang="en" sz="3200" b="1" i="1" baseline="-25000" dirty="0">
                <a:solidFill>
                  <a:srgbClr val="0000FF"/>
                </a:solidFill>
              </a:rPr>
              <a:t>0</a:t>
            </a:r>
            <a:r>
              <a:rPr lang="en" sz="3200" b="1" i="1" dirty="0">
                <a:solidFill>
                  <a:srgbClr val="0000FF"/>
                </a:solidFill>
              </a:rPr>
              <a:t>*x + w</a:t>
            </a:r>
            <a:r>
              <a:rPr lang="en" sz="3200" b="1" i="1" baseline="-25000" dirty="0">
                <a:solidFill>
                  <a:srgbClr val="0000FF"/>
                </a:solidFill>
              </a:rPr>
              <a:t>1</a:t>
            </a:r>
            <a:r>
              <a:rPr lang="en" sz="3200" b="1" i="1" dirty="0">
                <a:solidFill>
                  <a:srgbClr val="0000FF"/>
                </a:solidFill>
              </a:rPr>
              <a:t>*y</a:t>
            </a:r>
            <a:endParaRPr sz="3200" b="1" i="1" dirty="0">
              <a:solidFill>
                <a:srgbClr val="0000FF"/>
              </a:solidFill>
            </a:endParaRPr>
          </a:p>
          <a:p>
            <a:r>
              <a:rPr lang="en" sz="3200" dirty="0"/>
              <a:t>during train:</a:t>
            </a:r>
            <a:endParaRPr sz="3200" dirty="0"/>
          </a:p>
          <a:p>
            <a:r>
              <a:rPr lang="en" sz="3200" i="1" dirty="0">
                <a:solidFill>
                  <a:srgbClr val="0000FF"/>
                </a:solidFill>
              </a:rPr>
              <a:t>E[a] = ¼ * (w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*0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*0 +</a:t>
            </a:r>
            <a:endParaRPr sz="3200" i="1" dirty="0">
              <a:solidFill>
                <a:srgbClr val="0000FF"/>
              </a:solidFill>
            </a:endParaRPr>
          </a:p>
          <a:p>
            <a:pPr marL="1828754"/>
            <a:r>
              <a:rPr lang="en" sz="3200" i="1" dirty="0">
                <a:solidFill>
                  <a:srgbClr val="0000FF"/>
                </a:solidFill>
              </a:rPr>
              <a:t>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*0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*y +</a:t>
            </a:r>
            <a:endParaRPr sz="3200" i="1" dirty="0">
              <a:solidFill>
                <a:srgbClr val="0000FF"/>
              </a:solidFill>
            </a:endParaRPr>
          </a:p>
          <a:p>
            <a:r>
              <a:rPr lang="en" sz="3200" i="1" dirty="0">
                <a:solidFill>
                  <a:srgbClr val="0000FF"/>
                </a:solidFill>
              </a:rPr>
              <a:t>	          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*x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*0 +</a:t>
            </a:r>
            <a:endParaRPr sz="3200" i="1" dirty="0">
              <a:solidFill>
                <a:srgbClr val="0000FF"/>
              </a:solidFill>
            </a:endParaRPr>
          </a:p>
          <a:p>
            <a:pPr marL="1828754"/>
            <a:r>
              <a:rPr lang="en" sz="3200" i="1" dirty="0">
                <a:solidFill>
                  <a:srgbClr val="0000FF"/>
                </a:solidFill>
              </a:rPr>
              <a:t> 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*x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*y)</a:t>
            </a:r>
            <a:endParaRPr sz="3200" i="1" dirty="0">
              <a:solidFill>
                <a:srgbClr val="0000FF"/>
              </a:solidFill>
            </a:endParaRPr>
          </a:p>
          <a:p>
            <a:r>
              <a:rPr lang="en" sz="3200" i="1" dirty="0">
                <a:solidFill>
                  <a:srgbClr val="0000FF"/>
                </a:solidFill>
              </a:rPr>
              <a:t>       = ¼ * (2 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*x + 2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*y)</a:t>
            </a:r>
            <a:endParaRPr sz="3200" i="1" dirty="0">
              <a:solidFill>
                <a:srgbClr val="0000FF"/>
              </a:solidFill>
            </a:endParaRPr>
          </a:p>
          <a:p>
            <a:r>
              <a:rPr lang="en" sz="3200" i="1" dirty="0">
                <a:solidFill>
                  <a:srgbClr val="0000FF"/>
                </a:solidFill>
              </a:rPr>
              <a:t>	  = </a:t>
            </a:r>
            <a:r>
              <a:rPr lang="en" sz="3200" b="1" i="1" dirty="0">
                <a:solidFill>
                  <a:srgbClr val="0000FF"/>
                </a:solidFill>
              </a:rPr>
              <a:t>½ *</a:t>
            </a:r>
            <a:r>
              <a:rPr lang="en" sz="3200" i="1" dirty="0">
                <a:solidFill>
                  <a:srgbClr val="0000FF"/>
                </a:solidFill>
              </a:rPr>
              <a:t> </a:t>
            </a:r>
            <a:r>
              <a:rPr lang="en" sz="3200" b="1" i="1" dirty="0">
                <a:solidFill>
                  <a:srgbClr val="0000FF"/>
                </a:solidFill>
              </a:rPr>
              <a:t>(w</a:t>
            </a:r>
            <a:r>
              <a:rPr lang="en" sz="3200" b="1" i="1" baseline="-25000" dirty="0">
                <a:solidFill>
                  <a:srgbClr val="0000FF"/>
                </a:solidFill>
              </a:rPr>
              <a:t>0</a:t>
            </a:r>
            <a:r>
              <a:rPr lang="en" sz="3200" b="1" i="1" dirty="0">
                <a:solidFill>
                  <a:srgbClr val="0000FF"/>
                </a:solidFill>
              </a:rPr>
              <a:t>*x + w</a:t>
            </a:r>
            <a:r>
              <a:rPr lang="en" sz="3200" b="1" i="1" baseline="-25000" dirty="0">
                <a:solidFill>
                  <a:srgbClr val="0000FF"/>
                </a:solidFill>
              </a:rPr>
              <a:t>1</a:t>
            </a:r>
            <a:r>
              <a:rPr lang="en" sz="3200" b="1" i="1" dirty="0">
                <a:solidFill>
                  <a:srgbClr val="0000FF"/>
                </a:solidFill>
              </a:rPr>
              <a:t>*y)</a:t>
            </a:r>
            <a:endParaRPr sz="3200" b="1" i="1" dirty="0">
              <a:solidFill>
                <a:srgbClr val="0000FF"/>
              </a:solidFill>
            </a:endParaRPr>
          </a:p>
          <a:p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1867567" y="2490067"/>
            <a:ext cx="534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a</a:t>
            </a:r>
            <a:endParaRPr sz="2400"/>
          </a:p>
        </p:txBody>
      </p:sp>
      <p:sp>
        <p:nvSpPr>
          <p:cNvPr id="261" name="Google Shape;261;p34"/>
          <p:cNvSpPr txBox="1"/>
          <p:nvPr/>
        </p:nvSpPr>
        <p:spPr>
          <a:xfrm>
            <a:off x="979000" y="4064000"/>
            <a:ext cx="10717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w0</a:t>
            </a:r>
            <a:endParaRPr sz="2400"/>
          </a:p>
        </p:txBody>
      </p:sp>
      <p:sp>
        <p:nvSpPr>
          <p:cNvPr id="262" name="Google Shape;262;p34"/>
          <p:cNvSpPr txBox="1"/>
          <p:nvPr/>
        </p:nvSpPr>
        <p:spPr>
          <a:xfrm>
            <a:off x="2198733" y="4030700"/>
            <a:ext cx="1163967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w1</a:t>
            </a:r>
            <a:endParaRPr sz="2400"/>
          </a:p>
        </p:txBody>
      </p:sp>
      <p:sp>
        <p:nvSpPr>
          <p:cNvPr id="263" name="Google Shape;263;p34"/>
          <p:cNvSpPr/>
          <p:nvPr/>
        </p:nvSpPr>
        <p:spPr>
          <a:xfrm>
            <a:off x="8574334" y="2548800"/>
            <a:ext cx="1710167" cy="3288800"/>
          </a:xfrm>
          <a:custGeom>
            <a:avLst/>
            <a:gdLst/>
            <a:ahLst/>
            <a:cxnLst/>
            <a:rect l="l" t="t" r="r" b="b"/>
            <a:pathLst>
              <a:path w="51305" h="98664" extrusionOk="0">
                <a:moveTo>
                  <a:pt x="16561" y="0"/>
                </a:moveTo>
                <a:cubicBezTo>
                  <a:pt x="22317" y="9338"/>
                  <a:pt x="53854" y="39583"/>
                  <a:pt x="51094" y="56027"/>
                </a:cubicBezTo>
                <a:cubicBezTo>
                  <a:pt x="48334" y="72471"/>
                  <a:pt x="8516" y="91558"/>
                  <a:pt x="0" y="9866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1D4799-BD45-5842-A715-945242A8E41B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/>
        </p:nvSpPr>
        <p:spPr>
          <a:xfrm>
            <a:off x="540300" y="152700"/>
            <a:ext cx="96668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At test time….</a:t>
            </a:r>
            <a:endParaRPr sz="4000"/>
          </a:p>
        </p:txBody>
      </p:sp>
      <p:sp>
        <p:nvSpPr>
          <p:cNvPr id="270" name="Google Shape;270;p35"/>
          <p:cNvSpPr txBox="1"/>
          <p:nvPr/>
        </p:nvSpPr>
        <p:spPr>
          <a:xfrm>
            <a:off x="540300" y="771900"/>
            <a:ext cx="11581200" cy="9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Can in fact do this with a single forward pass! (approximately)</a:t>
            </a:r>
            <a:endParaRPr sz="3200"/>
          </a:p>
        </p:txBody>
      </p:sp>
      <p:sp>
        <p:nvSpPr>
          <p:cNvPr id="271" name="Google Shape;271;p35"/>
          <p:cNvSpPr/>
          <p:nvPr/>
        </p:nvSpPr>
        <p:spPr>
          <a:xfrm>
            <a:off x="1331933" y="3065600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72" name="Google Shape;272;p35"/>
          <p:cNvCxnSpPr>
            <a:stCxn id="271" idx="0"/>
          </p:cNvCxnSpPr>
          <p:nvPr/>
        </p:nvCxnSpPr>
        <p:spPr>
          <a:xfrm rot="10800000">
            <a:off x="1737133" y="2161200"/>
            <a:ext cx="0" cy="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3" name="Google Shape;273;p35"/>
          <p:cNvSpPr/>
          <p:nvPr/>
        </p:nvSpPr>
        <p:spPr>
          <a:xfrm>
            <a:off x="684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x</a:t>
            </a:r>
            <a:endParaRPr sz="2400"/>
          </a:p>
        </p:txBody>
      </p:sp>
      <p:sp>
        <p:nvSpPr>
          <p:cNvPr id="274" name="Google Shape;274;p35"/>
          <p:cNvSpPr/>
          <p:nvPr/>
        </p:nvSpPr>
        <p:spPr>
          <a:xfrm>
            <a:off x="1996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y</a:t>
            </a:r>
            <a:endParaRPr sz="2400"/>
          </a:p>
        </p:txBody>
      </p:sp>
      <p:cxnSp>
        <p:nvCxnSpPr>
          <p:cNvPr id="275" name="Google Shape;275;p35"/>
          <p:cNvCxnSpPr>
            <a:stCxn id="273" idx="7"/>
            <a:endCxn id="271" idx="4"/>
          </p:cNvCxnSpPr>
          <p:nvPr/>
        </p:nvCxnSpPr>
        <p:spPr>
          <a:xfrm rot="10800000" flipH="1">
            <a:off x="1376453" y="3876113"/>
            <a:ext cx="360800" cy="8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6" name="Google Shape;276;p35"/>
          <p:cNvCxnSpPr>
            <a:stCxn id="274" idx="0"/>
            <a:endCxn id="271" idx="4"/>
          </p:cNvCxnSpPr>
          <p:nvPr/>
        </p:nvCxnSpPr>
        <p:spPr>
          <a:xfrm rot="10800000">
            <a:off x="1737133" y="3875833"/>
            <a:ext cx="664800" cy="76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7" name="Google Shape;277;p35"/>
          <p:cNvSpPr txBox="1"/>
          <p:nvPr/>
        </p:nvSpPr>
        <p:spPr>
          <a:xfrm>
            <a:off x="3097333" y="1351900"/>
            <a:ext cx="8790000" cy="2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Leave all input neurons turned on (no dropout).</a:t>
            </a:r>
            <a:endParaRPr sz="3200">
              <a:solidFill>
                <a:srgbClr val="0000FF"/>
              </a:solidFill>
            </a:endParaRPr>
          </a:p>
          <a:p>
            <a:endParaRPr sz="3200"/>
          </a:p>
        </p:txBody>
      </p:sp>
      <p:sp>
        <p:nvSpPr>
          <p:cNvPr id="278" name="Google Shape;278;p35"/>
          <p:cNvSpPr txBox="1"/>
          <p:nvPr/>
        </p:nvSpPr>
        <p:spPr>
          <a:xfrm>
            <a:off x="3652900" y="2047867"/>
            <a:ext cx="7998800" cy="3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/>
              <a:t>during test: </a:t>
            </a:r>
            <a:r>
              <a:rPr lang="en" sz="3200" b="1" i="1" dirty="0">
                <a:solidFill>
                  <a:srgbClr val="0000FF"/>
                </a:solidFill>
              </a:rPr>
              <a:t>a = w</a:t>
            </a:r>
            <a:r>
              <a:rPr lang="en" sz="3200" b="1" i="1" baseline="-25000" dirty="0">
                <a:solidFill>
                  <a:srgbClr val="0000FF"/>
                </a:solidFill>
              </a:rPr>
              <a:t>0</a:t>
            </a:r>
            <a:r>
              <a:rPr lang="en" sz="3200" b="1" i="1" dirty="0">
                <a:solidFill>
                  <a:srgbClr val="0000FF"/>
                </a:solidFill>
              </a:rPr>
              <a:t>*x + w</a:t>
            </a:r>
            <a:r>
              <a:rPr lang="en" sz="3200" b="1" i="1" baseline="-25000" dirty="0">
                <a:solidFill>
                  <a:srgbClr val="0000FF"/>
                </a:solidFill>
              </a:rPr>
              <a:t>1</a:t>
            </a:r>
            <a:r>
              <a:rPr lang="en" sz="3200" b="1" i="1" dirty="0">
                <a:solidFill>
                  <a:srgbClr val="0000FF"/>
                </a:solidFill>
              </a:rPr>
              <a:t>*y</a:t>
            </a:r>
            <a:endParaRPr sz="3200" b="1" i="1" dirty="0">
              <a:solidFill>
                <a:srgbClr val="0000FF"/>
              </a:solidFill>
            </a:endParaRPr>
          </a:p>
          <a:p>
            <a:r>
              <a:rPr lang="en" sz="3200" dirty="0"/>
              <a:t>during train:</a:t>
            </a:r>
            <a:endParaRPr sz="3200" dirty="0"/>
          </a:p>
          <a:p>
            <a:r>
              <a:rPr lang="en-US" sz="3200" i="1" dirty="0">
                <a:solidFill>
                  <a:srgbClr val="0000FF"/>
                </a:solidFill>
              </a:rPr>
              <a:t>E[a] = ¼ * (w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*0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*0 +</a:t>
            </a:r>
          </a:p>
          <a:p>
            <a:pPr marL="1828754"/>
            <a:r>
              <a:rPr lang="en-US" sz="3200" i="1" dirty="0">
                <a:solidFill>
                  <a:srgbClr val="0000FF"/>
                </a:solidFill>
              </a:rPr>
              <a:t>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*0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*y +</a:t>
            </a:r>
          </a:p>
          <a:p>
            <a:r>
              <a:rPr lang="en-US" sz="3200" i="1" dirty="0">
                <a:solidFill>
                  <a:srgbClr val="0000FF"/>
                </a:solidFill>
              </a:rPr>
              <a:t>	          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*x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*0 +</a:t>
            </a:r>
          </a:p>
          <a:p>
            <a:pPr marL="1828754"/>
            <a:r>
              <a:rPr lang="en-US" sz="3200" i="1" dirty="0">
                <a:solidFill>
                  <a:srgbClr val="0000FF"/>
                </a:solidFill>
              </a:rPr>
              <a:t> 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*x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*y)</a:t>
            </a:r>
          </a:p>
          <a:p>
            <a:r>
              <a:rPr lang="en-US" sz="3200" i="1" dirty="0">
                <a:solidFill>
                  <a:srgbClr val="0000FF"/>
                </a:solidFill>
              </a:rPr>
              <a:t>       = ¼ * (2 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*x + 2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*y)</a:t>
            </a:r>
          </a:p>
          <a:p>
            <a:r>
              <a:rPr lang="en-US" sz="3200" i="1" dirty="0">
                <a:solidFill>
                  <a:srgbClr val="0000FF"/>
                </a:solidFill>
              </a:rPr>
              <a:t>	  = </a:t>
            </a:r>
            <a:r>
              <a:rPr lang="en-US" sz="3200" b="1" i="1" dirty="0">
                <a:solidFill>
                  <a:srgbClr val="0000FF"/>
                </a:solidFill>
              </a:rPr>
              <a:t>½ *</a:t>
            </a:r>
            <a:r>
              <a:rPr lang="en-US" sz="3200" i="1" dirty="0">
                <a:solidFill>
                  <a:srgbClr val="0000FF"/>
                </a:solidFill>
              </a:rPr>
              <a:t> </a:t>
            </a:r>
            <a:r>
              <a:rPr lang="en-US" sz="3200" b="1" i="1" dirty="0">
                <a:solidFill>
                  <a:srgbClr val="0000FF"/>
                </a:solidFill>
              </a:rPr>
              <a:t>(w</a:t>
            </a:r>
            <a:r>
              <a:rPr lang="en-US" sz="3200" b="1" i="1" baseline="-25000" dirty="0">
                <a:solidFill>
                  <a:srgbClr val="0000FF"/>
                </a:solidFill>
              </a:rPr>
              <a:t>0</a:t>
            </a:r>
            <a:r>
              <a:rPr lang="en-US" sz="3200" b="1" i="1" dirty="0">
                <a:solidFill>
                  <a:srgbClr val="0000FF"/>
                </a:solidFill>
              </a:rPr>
              <a:t>*x + w</a:t>
            </a:r>
            <a:r>
              <a:rPr lang="en-US" sz="3200" b="1" i="1" baseline="-25000" dirty="0">
                <a:solidFill>
                  <a:srgbClr val="0000FF"/>
                </a:solidFill>
              </a:rPr>
              <a:t>1</a:t>
            </a:r>
            <a:r>
              <a:rPr lang="en-US" sz="3200" b="1" i="1" dirty="0">
                <a:solidFill>
                  <a:srgbClr val="0000FF"/>
                </a:solidFill>
              </a:rPr>
              <a:t>*y)</a:t>
            </a:r>
          </a:p>
        </p:txBody>
      </p:sp>
      <p:sp>
        <p:nvSpPr>
          <p:cNvPr id="279" name="Google Shape;279;p35"/>
          <p:cNvSpPr txBox="1"/>
          <p:nvPr/>
        </p:nvSpPr>
        <p:spPr>
          <a:xfrm>
            <a:off x="1867567" y="2490067"/>
            <a:ext cx="534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a</a:t>
            </a:r>
            <a:endParaRPr sz="2400"/>
          </a:p>
        </p:txBody>
      </p:sp>
      <p:cxnSp>
        <p:nvCxnSpPr>
          <p:cNvPr id="280" name="Google Shape;280;p35"/>
          <p:cNvCxnSpPr/>
          <p:nvPr/>
        </p:nvCxnSpPr>
        <p:spPr>
          <a:xfrm flipH="1">
            <a:off x="8644833" y="4658933"/>
            <a:ext cx="1190400" cy="1155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1" name="Google Shape;281;p35"/>
          <p:cNvSpPr txBox="1"/>
          <p:nvPr/>
        </p:nvSpPr>
        <p:spPr>
          <a:xfrm>
            <a:off x="9043567" y="2119500"/>
            <a:ext cx="3288800" cy="1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FF0000"/>
                </a:solidFill>
              </a:rPr>
              <a:t>With p=0.5, using all inputs in the forward pass would inflate the activations by 2x from what the network was “used to” during training!</a:t>
            </a:r>
            <a:endParaRPr sz="2400">
              <a:solidFill>
                <a:srgbClr val="FF0000"/>
              </a:solidFill>
            </a:endParaRPr>
          </a:p>
          <a:p>
            <a:r>
              <a:rPr lang="en" sz="2400">
                <a:solidFill>
                  <a:srgbClr val="FF0000"/>
                </a:solidFill>
              </a:rPr>
              <a:t>=&gt; Have to compensate by scaling the activations back down by ½ 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979000" y="4064000"/>
            <a:ext cx="6765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w0</a:t>
            </a:r>
            <a:endParaRPr sz="2400"/>
          </a:p>
        </p:txBody>
      </p:sp>
      <p:sp>
        <p:nvSpPr>
          <p:cNvPr id="283" name="Google Shape;283;p35"/>
          <p:cNvSpPr txBox="1"/>
          <p:nvPr/>
        </p:nvSpPr>
        <p:spPr>
          <a:xfrm>
            <a:off x="2198733" y="4030700"/>
            <a:ext cx="6765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w1</a:t>
            </a:r>
            <a:endParaRPr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498616-A497-D947-9A52-25FD4FB627D7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piceLuxe Bamboo Stadium Rack Beautiful Spice Organizer for Counter or">
            <a:extLst>
              <a:ext uri="{FF2B5EF4-FFF2-40B4-BE49-F238E27FC236}">
                <a16:creationId xmlns:a16="http://schemas.microsoft.com/office/drawing/2014/main" id="{64C7F58A-0820-C914-BDDB-52B1614ED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3113"/>
          <a:stretch/>
        </p:blipFill>
        <p:spPr bwMode="auto">
          <a:xfrm>
            <a:off x="1419258" y="-3"/>
            <a:ext cx="95731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C9860-51B6-D173-276F-DC03CBA396C6}"/>
              </a:ext>
            </a:extLst>
          </p:cNvPr>
          <p:cNvSpPr txBox="1"/>
          <p:nvPr/>
        </p:nvSpPr>
        <p:spPr>
          <a:xfrm>
            <a:off x="2987497" y="1865265"/>
            <a:ext cx="1465466" cy="40011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Convolution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7355A-D6E3-C90D-7469-A31EF8D5D4C2}"/>
              </a:ext>
            </a:extLst>
          </p:cNvPr>
          <p:cNvSpPr txBox="1"/>
          <p:nvPr/>
        </p:nvSpPr>
        <p:spPr>
          <a:xfrm>
            <a:off x="4365471" y="5205665"/>
            <a:ext cx="712054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6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Drop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77E40-CAF9-A411-E351-4B91F03F00BF}"/>
              </a:ext>
            </a:extLst>
          </p:cNvPr>
          <p:cNvSpPr txBox="1"/>
          <p:nvPr/>
        </p:nvSpPr>
        <p:spPr>
          <a:xfrm>
            <a:off x="4641009" y="1585653"/>
            <a:ext cx="597921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Batch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norm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0B11C-34AA-C347-B8F0-F6C19B884B9F}"/>
              </a:ext>
            </a:extLst>
          </p:cNvPr>
          <p:cNvSpPr txBox="1"/>
          <p:nvPr/>
        </p:nvSpPr>
        <p:spPr>
          <a:xfrm>
            <a:off x="6147975" y="3075054"/>
            <a:ext cx="1393009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Data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76444-D5CD-0B53-E955-7C1FA63C8A27}"/>
              </a:ext>
            </a:extLst>
          </p:cNvPr>
          <p:cNvSpPr txBox="1"/>
          <p:nvPr/>
        </p:nvSpPr>
        <p:spPr>
          <a:xfrm>
            <a:off x="8172806" y="1157379"/>
            <a:ext cx="63991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" pitchFamily="2" charset="0"/>
              </a:rPr>
              <a:t>Resi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74400-DE7E-4148-9F97-D2B565899BA9}"/>
              </a:ext>
            </a:extLst>
          </p:cNvPr>
          <p:cNvSpPr txBox="1"/>
          <p:nvPr/>
        </p:nvSpPr>
        <p:spPr>
          <a:xfrm>
            <a:off x="8468054" y="3382830"/>
            <a:ext cx="785471" cy="40011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99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1299996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ADAM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4BA1A-03EC-AD3E-CEB0-BB8E94EA9EFE}"/>
              </a:ext>
            </a:extLst>
          </p:cNvPr>
          <p:cNvSpPr txBox="1"/>
          <p:nvPr/>
        </p:nvSpPr>
        <p:spPr>
          <a:xfrm>
            <a:off x="5206477" y="4953097"/>
            <a:ext cx="733021" cy="707886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99000">
                <a:schemeClr val="accent3">
                  <a:lumMod val="89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Weight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decay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A27AA-640E-FCCC-F455-57109271DF5D}"/>
              </a:ext>
            </a:extLst>
          </p:cNvPr>
          <p:cNvSpPr txBox="1"/>
          <p:nvPr/>
        </p:nvSpPr>
        <p:spPr>
          <a:xfrm>
            <a:off x="9474195" y="6334780"/>
            <a:ext cx="2443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SOTA spice rack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A563D-E33A-CA56-EFCC-BB5FE14D0F4E}"/>
              </a:ext>
            </a:extLst>
          </p:cNvPr>
          <p:cNvSpPr txBox="1"/>
          <p:nvPr/>
        </p:nvSpPr>
        <p:spPr>
          <a:xfrm>
            <a:off x="3239038" y="1277876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3B7F-E409-8EA8-F81E-75F496A90451}"/>
              </a:ext>
            </a:extLst>
          </p:cNvPr>
          <p:cNvSpPr txBox="1"/>
          <p:nvPr/>
        </p:nvSpPr>
        <p:spPr>
          <a:xfrm>
            <a:off x="6205821" y="2767277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9D926-9314-CF2C-6226-387332313A3D}"/>
              </a:ext>
            </a:extLst>
          </p:cNvPr>
          <p:cNvSpPr txBox="1"/>
          <p:nvPr/>
        </p:nvSpPr>
        <p:spPr>
          <a:xfrm>
            <a:off x="5206477" y="4706876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E7C14-15A0-7B9A-50F4-B0C0089D9FB8}"/>
              </a:ext>
            </a:extLst>
          </p:cNvPr>
          <p:cNvSpPr txBox="1"/>
          <p:nvPr/>
        </p:nvSpPr>
        <p:spPr>
          <a:xfrm>
            <a:off x="4163955" y="4832124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0325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DD5F3-9E84-59E5-E27F-7DDF6D44B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D46C-F5FE-E312-6476-6BE337BD6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4DFAE4AD-A0D6-736B-EC38-3C1327C56F6D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DFC7DF27-FC33-6DE8-5180-277E06EC3CBB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541AA8E9-7422-E332-2C1D-ABC88D6AA7C4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>
            <a:extLst>
              <a:ext uri="{FF2B5EF4-FFF2-40B4-BE49-F238E27FC236}">
                <a16:creationId xmlns:a16="http://schemas.microsoft.com/office/drawing/2014/main" id="{65F59249-8E05-283A-3873-82DA34304CFB}"/>
              </a:ext>
            </a:extLst>
          </p:cNvPr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38BD5704-6F4D-F8FA-664B-C0F44537AA94}"/>
              </a:ext>
            </a:extLst>
          </p:cNvPr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>
            <a:extLst>
              <a:ext uri="{FF2B5EF4-FFF2-40B4-BE49-F238E27FC236}">
                <a16:creationId xmlns:a16="http://schemas.microsoft.com/office/drawing/2014/main" id="{8CA288C5-8CFB-E52A-F4DA-15D68530652A}"/>
              </a:ext>
            </a:extLst>
          </p:cNvPr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>
            <a:extLst>
              <a:ext uri="{FF2B5EF4-FFF2-40B4-BE49-F238E27FC236}">
                <a16:creationId xmlns:a16="http://schemas.microsoft.com/office/drawing/2014/main" id="{39286586-B74B-11BC-6FC1-635A6AF4F9B8}"/>
              </a:ext>
            </a:extLst>
          </p:cNvPr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>
            <a:extLst>
              <a:ext uri="{FF2B5EF4-FFF2-40B4-BE49-F238E27FC236}">
                <a16:creationId xmlns:a16="http://schemas.microsoft.com/office/drawing/2014/main" id="{DA3C3C83-21DD-F1C8-00CB-6A84F8ABFF2D}"/>
              </a:ext>
            </a:extLst>
          </p:cNvPr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>
            <a:extLst>
              <a:ext uri="{FF2B5EF4-FFF2-40B4-BE49-F238E27FC236}">
                <a16:creationId xmlns:a16="http://schemas.microsoft.com/office/drawing/2014/main" id="{79F83607-248A-A61C-8CCD-76BEC2E707E9}"/>
              </a:ext>
            </a:extLst>
          </p:cNvPr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49271B6E-0DE4-00D5-A94C-6F4BBE2244D3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C6B81BB9-CDDD-C566-EAFD-0D130D7C3107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C06E0394-17C8-211B-2AD7-DD2BDEDE32C2}"/>
              </a:ext>
            </a:extLst>
          </p:cNvPr>
          <p:cNvCxnSpPr/>
          <p:nvPr/>
        </p:nvCxnSpPr>
        <p:spPr>
          <a:xfrm>
            <a:off x="5191956" y="3427051"/>
            <a:ext cx="328967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>
            <a:extLst>
              <a:ext uri="{FF2B5EF4-FFF2-40B4-BE49-F238E27FC236}">
                <a16:creationId xmlns:a16="http://schemas.microsoft.com/office/drawing/2014/main" id="{9248AEB6-5718-E845-DB28-98835468F760}"/>
              </a:ext>
            </a:extLst>
          </p:cNvPr>
          <p:cNvSpPr txBox="1"/>
          <p:nvPr/>
        </p:nvSpPr>
        <p:spPr>
          <a:xfrm>
            <a:off x="5713959" y="3545576"/>
            <a:ext cx="2183591" cy="8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(slide) over all spatial locations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566;p44">
            <a:extLst>
              <a:ext uri="{FF2B5EF4-FFF2-40B4-BE49-F238E27FC236}">
                <a16:creationId xmlns:a16="http://schemas.microsoft.com/office/drawing/2014/main" id="{6B08DA7D-A267-6E81-BCE7-52A589B77A79}"/>
              </a:ext>
            </a:extLst>
          </p:cNvPr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A6F8053F-F09D-B461-81B4-889D5DAA6D21}"/>
              </a:ext>
            </a:extLst>
          </p:cNvPr>
          <p:cNvSpPr txBox="1"/>
          <p:nvPr/>
        </p:nvSpPr>
        <p:spPr>
          <a:xfrm>
            <a:off x="8102203" y="1163651"/>
            <a:ext cx="217084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1x28x28 activation map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568;p44">
            <a:extLst>
              <a:ext uri="{FF2B5EF4-FFF2-40B4-BE49-F238E27FC236}">
                <a16:creationId xmlns:a16="http://schemas.microsoft.com/office/drawing/2014/main" id="{CB711131-8A4A-BCCA-A994-D21FB6EA74D2}"/>
              </a:ext>
            </a:extLst>
          </p:cNvPr>
          <p:cNvSpPr txBox="1"/>
          <p:nvPr/>
        </p:nvSpPr>
        <p:spPr>
          <a:xfrm>
            <a:off x="848163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570;p44">
            <a:extLst>
              <a:ext uri="{FF2B5EF4-FFF2-40B4-BE49-F238E27FC236}">
                <a16:creationId xmlns:a16="http://schemas.microsoft.com/office/drawing/2014/main" id="{B786C146-401A-E2D4-B9AD-04F08A213C45}"/>
              </a:ext>
            </a:extLst>
          </p:cNvPr>
          <p:cNvSpPr txBox="1"/>
          <p:nvPr/>
        </p:nvSpPr>
        <p:spPr>
          <a:xfrm>
            <a:off x="9553262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92;p45">
            <a:extLst>
              <a:ext uri="{FF2B5EF4-FFF2-40B4-BE49-F238E27FC236}">
                <a16:creationId xmlns:a16="http://schemas.microsoft.com/office/drawing/2014/main" id="{BD48D6C6-47F8-9982-5A32-EC6E0E9BDC34}"/>
              </a:ext>
            </a:extLst>
          </p:cNvPr>
          <p:cNvSpPr/>
          <p:nvPr/>
        </p:nvSpPr>
        <p:spPr>
          <a:xfrm>
            <a:off x="8974988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594;p45">
            <a:extLst>
              <a:ext uri="{FF2B5EF4-FFF2-40B4-BE49-F238E27FC236}">
                <a16:creationId xmlns:a16="http://schemas.microsoft.com/office/drawing/2014/main" id="{49040DE8-686C-F263-6B79-FBECB50F2A11}"/>
              </a:ext>
            </a:extLst>
          </p:cNvPr>
          <p:cNvSpPr txBox="1"/>
          <p:nvPr/>
        </p:nvSpPr>
        <p:spPr>
          <a:xfrm>
            <a:off x="885951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595;p45">
            <a:extLst>
              <a:ext uri="{FF2B5EF4-FFF2-40B4-BE49-F238E27FC236}">
                <a16:creationId xmlns:a16="http://schemas.microsoft.com/office/drawing/2014/main" id="{35792676-85FC-D002-6C37-84AB36BB60D1}"/>
              </a:ext>
            </a:extLst>
          </p:cNvPr>
          <p:cNvSpPr txBox="1"/>
          <p:nvPr/>
        </p:nvSpPr>
        <p:spPr>
          <a:xfrm>
            <a:off x="9526845" y="430567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596;p45">
            <a:extLst>
              <a:ext uri="{FF2B5EF4-FFF2-40B4-BE49-F238E27FC236}">
                <a16:creationId xmlns:a16="http://schemas.microsoft.com/office/drawing/2014/main" id="{EDC289F7-A787-BD64-1842-91FEDFA6786F}"/>
              </a:ext>
            </a:extLst>
          </p:cNvPr>
          <p:cNvSpPr txBox="1"/>
          <p:nvPr/>
        </p:nvSpPr>
        <p:spPr>
          <a:xfrm>
            <a:off x="9931140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9F1E0-5DCE-A31A-DAE7-1A06ABED6F7F}"/>
              </a:ext>
            </a:extLst>
          </p:cNvPr>
          <p:cNvSpPr txBox="1"/>
          <p:nvPr/>
        </p:nvSpPr>
        <p:spPr>
          <a:xfrm>
            <a:off x="4740572" y="1687701"/>
            <a:ext cx="3289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repeating with a second (green) filter: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74E66D-4BB7-8146-F2F9-E16FB95704F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99304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0A1D6-46B7-8F72-1F85-790E38226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B8B4F4C5-B4FE-89CC-CFAB-76BE1AD9A13B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5320E349-0E16-2033-0771-CF7E6EC08088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89C46CAB-17DE-6209-51E2-DF9DA3946F0E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FD618D27-9403-78D0-D0E9-3F4BA38F3C48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7FFBFB0D-5218-DDDB-744B-63484253727E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D4EF9CAB-D456-4536-CB18-EF783BD22EE9}"/>
              </a:ext>
            </a:extLst>
          </p:cNvPr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>
            <a:extLst>
              <a:ext uri="{FF2B5EF4-FFF2-40B4-BE49-F238E27FC236}">
                <a16:creationId xmlns:a16="http://schemas.microsoft.com/office/drawing/2014/main" id="{3977D80A-F8FE-2838-72B0-4AFD0D036E60}"/>
              </a:ext>
            </a:extLst>
          </p:cNvPr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1694F509-40A8-B4B7-E4CD-055B6D36AFBD}"/>
              </a:ext>
            </a:extLst>
          </p:cNvPr>
          <p:cNvSpPr txBox="1"/>
          <p:nvPr/>
        </p:nvSpPr>
        <p:spPr>
          <a:xfrm>
            <a:off x="8102203" y="116365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activation maps,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1x28x28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2474E-A642-0DD3-4E99-BD5DB7081B02}"/>
              </a:ext>
            </a:extLst>
          </p:cNvPr>
          <p:cNvSpPr txBox="1"/>
          <p:nvPr/>
        </p:nvSpPr>
        <p:spPr>
          <a:xfrm>
            <a:off x="4999604" y="1897189"/>
            <a:ext cx="2476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6 filters, each 3x5x5 </a:t>
            </a:r>
          </a:p>
        </p:txBody>
      </p:sp>
      <p:sp>
        <p:nvSpPr>
          <p:cNvPr id="33" name="Google Shape;550;p44">
            <a:extLst>
              <a:ext uri="{FF2B5EF4-FFF2-40B4-BE49-F238E27FC236}">
                <a16:creationId xmlns:a16="http://schemas.microsoft.com/office/drawing/2014/main" id="{816C358A-A27A-6C3E-6641-23C31E29471F}"/>
              </a:ext>
            </a:extLst>
          </p:cNvPr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4AD698F5-7DA9-BABF-2F4D-552BBFC9B547}"/>
              </a:ext>
            </a:extLst>
          </p:cNvPr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>
            <a:extLst>
              <a:ext uri="{FF2B5EF4-FFF2-40B4-BE49-F238E27FC236}">
                <a16:creationId xmlns:a16="http://schemas.microsoft.com/office/drawing/2014/main" id="{8E72D23C-7914-2B49-B7EB-8D16A2F08BE2}"/>
              </a:ext>
            </a:extLst>
          </p:cNvPr>
          <p:cNvSpPr/>
          <p:nvPr/>
        </p:nvSpPr>
        <p:spPr>
          <a:xfrm>
            <a:off x="874773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>
            <a:extLst>
              <a:ext uri="{FF2B5EF4-FFF2-40B4-BE49-F238E27FC236}">
                <a16:creationId xmlns:a16="http://schemas.microsoft.com/office/drawing/2014/main" id="{D9894F63-446C-BB93-6007-FA5B1A9A6B5E}"/>
              </a:ext>
            </a:extLst>
          </p:cNvPr>
          <p:cNvSpPr/>
          <p:nvPr/>
        </p:nvSpPr>
        <p:spPr>
          <a:xfrm>
            <a:off x="890009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>
            <a:extLst>
              <a:ext uri="{FF2B5EF4-FFF2-40B4-BE49-F238E27FC236}">
                <a16:creationId xmlns:a16="http://schemas.microsoft.com/office/drawing/2014/main" id="{45E99744-9F1C-1713-176E-6BD3B90140A9}"/>
              </a:ext>
            </a:extLst>
          </p:cNvPr>
          <p:cNvSpPr/>
          <p:nvPr/>
        </p:nvSpPr>
        <p:spPr>
          <a:xfrm>
            <a:off x="905245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>
            <a:extLst>
              <a:ext uri="{FF2B5EF4-FFF2-40B4-BE49-F238E27FC236}">
                <a16:creationId xmlns:a16="http://schemas.microsoft.com/office/drawing/2014/main" id="{A1B28680-8BEE-4910-9CF1-9EB1387B2BC8}"/>
              </a:ext>
            </a:extLst>
          </p:cNvPr>
          <p:cNvSpPr/>
          <p:nvPr/>
        </p:nvSpPr>
        <p:spPr>
          <a:xfrm>
            <a:off x="920481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>
            <a:extLst>
              <a:ext uri="{FF2B5EF4-FFF2-40B4-BE49-F238E27FC236}">
                <a16:creationId xmlns:a16="http://schemas.microsoft.com/office/drawing/2014/main" id="{B52D38C1-94B3-197A-2C98-938B50525A17}"/>
              </a:ext>
            </a:extLst>
          </p:cNvPr>
          <p:cNvSpPr/>
          <p:nvPr/>
        </p:nvSpPr>
        <p:spPr>
          <a:xfrm>
            <a:off x="935717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>
            <a:extLst>
              <a:ext uri="{FF2B5EF4-FFF2-40B4-BE49-F238E27FC236}">
                <a16:creationId xmlns:a16="http://schemas.microsoft.com/office/drawing/2014/main" id="{B815C7BD-A26A-C6C3-10D1-BDDA8B462562}"/>
              </a:ext>
            </a:extLst>
          </p:cNvPr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>
            <a:extLst>
              <a:ext uri="{FF2B5EF4-FFF2-40B4-BE49-F238E27FC236}">
                <a16:creationId xmlns:a16="http://schemas.microsoft.com/office/drawing/2014/main" id="{756F7024-605D-5BC7-B174-9742497316B6}"/>
              </a:ext>
            </a:extLst>
          </p:cNvPr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>
            <a:extLst>
              <a:ext uri="{FF2B5EF4-FFF2-40B4-BE49-F238E27FC236}">
                <a16:creationId xmlns:a16="http://schemas.microsoft.com/office/drawing/2014/main" id="{D31C9AAA-0266-FE0C-40B7-E7C19AAE8347}"/>
              </a:ext>
            </a:extLst>
          </p:cNvPr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>
            <a:extLst>
              <a:ext uri="{FF2B5EF4-FFF2-40B4-BE49-F238E27FC236}">
                <a16:creationId xmlns:a16="http://schemas.microsoft.com/office/drawing/2014/main" id="{FFA65E3C-4EC8-703D-36F4-3387A4FDB5F8}"/>
              </a:ext>
            </a:extLst>
          </p:cNvPr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2B182-23A2-8677-6C96-BDE3834D4CE8}"/>
              </a:ext>
            </a:extLst>
          </p:cNvPr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>
            <a:extLst>
              <a:ext uri="{FF2B5EF4-FFF2-40B4-BE49-F238E27FC236}">
                <a16:creationId xmlns:a16="http://schemas.microsoft.com/office/drawing/2014/main" id="{1F5B6B6E-EC07-05AF-1E15-BDBACFEDA5CF}"/>
              </a:ext>
            </a:extLst>
          </p:cNvPr>
          <p:cNvCxnSpPr/>
          <p:nvPr/>
        </p:nvCxnSpPr>
        <p:spPr>
          <a:xfrm>
            <a:off x="7264126" y="3498794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>
            <a:extLst>
              <a:ext uri="{FF2B5EF4-FFF2-40B4-BE49-F238E27FC236}">
                <a16:creationId xmlns:a16="http://schemas.microsoft.com/office/drawing/2014/main" id="{20290FA4-AD45-C968-8615-59F3DFAD83A5}"/>
              </a:ext>
            </a:extLst>
          </p:cNvPr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60FF93A-B1CD-0579-50AF-067996C289B4}"/>
              </a:ext>
            </a:extLst>
          </p:cNvPr>
          <p:cNvSpPr txBox="1"/>
          <p:nvPr/>
        </p:nvSpPr>
        <p:spPr>
          <a:xfrm>
            <a:off x="4219537" y="45884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64" name="Google Shape;567;p44">
            <a:extLst>
              <a:ext uri="{FF2B5EF4-FFF2-40B4-BE49-F238E27FC236}">
                <a16:creationId xmlns:a16="http://schemas.microsoft.com/office/drawing/2014/main" id="{6288679F-9B92-6700-72A7-F481D50215AC}"/>
              </a:ext>
            </a:extLst>
          </p:cNvPr>
          <p:cNvSpPr txBox="1"/>
          <p:nvPr/>
        </p:nvSpPr>
        <p:spPr>
          <a:xfrm>
            <a:off x="7388880" y="4805643"/>
            <a:ext cx="3314171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 activations to get a 6x28x28 output image!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4485A54-6FC5-17BA-D316-C55BFFC1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24A6CA-408A-7811-B9B7-944F5CCDB06A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500895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0E97-457B-F90C-DC0D-DC101D6E1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854346F8-7456-156A-4979-E79C3267F8A3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3CEF1994-3436-C6CD-0F33-6D40B689E9C2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30DB74CE-5C35-2267-589B-45449AEFC79C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D1107781-8A89-3C99-43E1-875357B007E2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BBCDA4E0-BDA0-E0AE-74E1-36AB0E5CE0F7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6A2704F1-3199-3A22-C7A3-995DDDFA5560}"/>
              </a:ext>
            </a:extLst>
          </p:cNvPr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>
            <a:extLst>
              <a:ext uri="{FF2B5EF4-FFF2-40B4-BE49-F238E27FC236}">
                <a16:creationId xmlns:a16="http://schemas.microsoft.com/office/drawing/2014/main" id="{60841D76-7531-227A-ADFC-80964A9388AE}"/>
              </a:ext>
            </a:extLst>
          </p:cNvPr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43D79275-1BAA-6015-E591-B3E262636410}"/>
              </a:ext>
            </a:extLst>
          </p:cNvPr>
          <p:cNvSpPr txBox="1"/>
          <p:nvPr/>
        </p:nvSpPr>
        <p:spPr>
          <a:xfrm>
            <a:off x="8102203" y="116365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activation maps,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1x28x28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8160C-12BB-8775-06B2-C033D26320E6}"/>
              </a:ext>
            </a:extLst>
          </p:cNvPr>
          <p:cNvSpPr txBox="1"/>
          <p:nvPr/>
        </p:nvSpPr>
        <p:spPr>
          <a:xfrm>
            <a:off x="4738645" y="1753366"/>
            <a:ext cx="304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6-dim bias vector:</a:t>
            </a:r>
          </a:p>
        </p:txBody>
      </p:sp>
      <p:sp>
        <p:nvSpPr>
          <p:cNvPr id="33" name="Google Shape;550;p44">
            <a:extLst>
              <a:ext uri="{FF2B5EF4-FFF2-40B4-BE49-F238E27FC236}">
                <a16:creationId xmlns:a16="http://schemas.microsoft.com/office/drawing/2014/main" id="{582E73B1-13B8-D41D-3918-B1AC7C7A0B37}"/>
              </a:ext>
            </a:extLst>
          </p:cNvPr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827797D6-D8D5-6B8E-8446-43F0A7E94D0A}"/>
              </a:ext>
            </a:extLst>
          </p:cNvPr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>
            <a:extLst>
              <a:ext uri="{FF2B5EF4-FFF2-40B4-BE49-F238E27FC236}">
                <a16:creationId xmlns:a16="http://schemas.microsoft.com/office/drawing/2014/main" id="{1C7BCA25-BE7E-11D2-C8B7-14F3B17622A7}"/>
              </a:ext>
            </a:extLst>
          </p:cNvPr>
          <p:cNvSpPr/>
          <p:nvPr/>
        </p:nvSpPr>
        <p:spPr>
          <a:xfrm>
            <a:off x="874773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>
            <a:extLst>
              <a:ext uri="{FF2B5EF4-FFF2-40B4-BE49-F238E27FC236}">
                <a16:creationId xmlns:a16="http://schemas.microsoft.com/office/drawing/2014/main" id="{0CC276C7-2775-D0A0-EAD0-3ED9FB09D8C2}"/>
              </a:ext>
            </a:extLst>
          </p:cNvPr>
          <p:cNvSpPr/>
          <p:nvPr/>
        </p:nvSpPr>
        <p:spPr>
          <a:xfrm>
            <a:off x="890009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>
            <a:extLst>
              <a:ext uri="{FF2B5EF4-FFF2-40B4-BE49-F238E27FC236}">
                <a16:creationId xmlns:a16="http://schemas.microsoft.com/office/drawing/2014/main" id="{F26C458A-BC80-AA80-09AE-AFE1DBE75C0A}"/>
              </a:ext>
            </a:extLst>
          </p:cNvPr>
          <p:cNvSpPr/>
          <p:nvPr/>
        </p:nvSpPr>
        <p:spPr>
          <a:xfrm>
            <a:off x="905245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>
            <a:extLst>
              <a:ext uri="{FF2B5EF4-FFF2-40B4-BE49-F238E27FC236}">
                <a16:creationId xmlns:a16="http://schemas.microsoft.com/office/drawing/2014/main" id="{AD7BDAB7-51EF-BEA1-EAE3-FB3987D9D8A5}"/>
              </a:ext>
            </a:extLst>
          </p:cNvPr>
          <p:cNvSpPr/>
          <p:nvPr/>
        </p:nvSpPr>
        <p:spPr>
          <a:xfrm>
            <a:off x="920481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>
            <a:extLst>
              <a:ext uri="{FF2B5EF4-FFF2-40B4-BE49-F238E27FC236}">
                <a16:creationId xmlns:a16="http://schemas.microsoft.com/office/drawing/2014/main" id="{8FC80B7B-2BDE-A35F-4F18-50E80751B72C}"/>
              </a:ext>
            </a:extLst>
          </p:cNvPr>
          <p:cNvSpPr/>
          <p:nvPr/>
        </p:nvSpPr>
        <p:spPr>
          <a:xfrm>
            <a:off x="935717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>
            <a:extLst>
              <a:ext uri="{FF2B5EF4-FFF2-40B4-BE49-F238E27FC236}">
                <a16:creationId xmlns:a16="http://schemas.microsoft.com/office/drawing/2014/main" id="{EDC808C7-2EC8-D042-928E-8769543F801E}"/>
              </a:ext>
            </a:extLst>
          </p:cNvPr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>
            <a:extLst>
              <a:ext uri="{FF2B5EF4-FFF2-40B4-BE49-F238E27FC236}">
                <a16:creationId xmlns:a16="http://schemas.microsoft.com/office/drawing/2014/main" id="{3AFA53CF-4DE9-5572-A09E-AE1DEA5E74A4}"/>
              </a:ext>
            </a:extLst>
          </p:cNvPr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>
            <a:extLst>
              <a:ext uri="{FF2B5EF4-FFF2-40B4-BE49-F238E27FC236}">
                <a16:creationId xmlns:a16="http://schemas.microsoft.com/office/drawing/2014/main" id="{5982B526-A6D7-DCE1-9F1B-DCFDA7AF5A54}"/>
              </a:ext>
            </a:extLst>
          </p:cNvPr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>
            <a:extLst>
              <a:ext uri="{FF2B5EF4-FFF2-40B4-BE49-F238E27FC236}">
                <a16:creationId xmlns:a16="http://schemas.microsoft.com/office/drawing/2014/main" id="{B15AB895-E66D-A2D5-60E6-48F3A3B2FD0A}"/>
              </a:ext>
            </a:extLst>
          </p:cNvPr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4857D-3779-68A8-115B-A7539B7EE619}"/>
              </a:ext>
            </a:extLst>
          </p:cNvPr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>
            <a:extLst>
              <a:ext uri="{FF2B5EF4-FFF2-40B4-BE49-F238E27FC236}">
                <a16:creationId xmlns:a16="http://schemas.microsoft.com/office/drawing/2014/main" id="{9859A0DD-2169-82B6-2AA6-571681A3EFC8}"/>
              </a:ext>
            </a:extLst>
          </p:cNvPr>
          <p:cNvCxnSpPr/>
          <p:nvPr/>
        </p:nvCxnSpPr>
        <p:spPr>
          <a:xfrm>
            <a:off x="7264126" y="3498794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>
            <a:extLst>
              <a:ext uri="{FF2B5EF4-FFF2-40B4-BE49-F238E27FC236}">
                <a16:creationId xmlns:a16="http://schemas.microsoft.com/office/drawing/2014/main" id="{D402FFCC-F80F-61F8-8C56-1B33034C4FB2}"/>
              </a:ext>
            </a:extLst>
          </p:cNvPr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B17B7B-EC79-156D-6B65-83CBDF7F7C46}"/>
              </a:ext>
            </a:extLst>
          </p:cNvPr>
          <p:cNvSpPr txBox="1"/>
          <p:nvPr/>
        </p:nvSpPr>
        <p:spPr>
          <a:xfrm>
            <a:off x="4219537" y="45884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64" name="Google Shape;567;p44">
            <a:extLst>
              <a:ext uri="{FF2B5EF4-FFF2-40B4-BE49-F238E27FC236}">
                <a16:creationId xmlns:a16="http://schemas.microsoft.com/office/drawing/2014/main" id="{701E5A47-8371-72A8-AE5D-41128326D19D}"/>
              </a:ext>
            </a:extLst>
          </p:cNvPr>
          <p:cNvSpPr txBox="1"/>
          <p:nvPr/>
        </p:nvSpPr>
        <p:spPr>
          <a:xfrm>
            <a:off x="7388880" y="4805643"/>
            <a:ext cx="3314171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 activations to get a 6x28x28 output image!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66066D-88B6-3ED7-E568-1613117FAA35}"/>
              </a:ext>
            </a:extLst>
          </p:cNvPr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B95CC4-C6D6-0C19-1834-3F9D37129C29}"/>
              </a:ext>
            </a:extLst>
          </p:cNvPr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C37EFE-8831-DBF0-3AD5-29311A872047}"/>
              </a:ext>
            </a:extLst>
          </p:cNvPr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0C3A98-E1BF-4F15-6DC0-7304EC7696A7}"/>
              </a:ext>
            </a:extLst>
          </p:cNvPr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AF5F16-E974-A6C3-2400-D053BC3CC963}"/>
              </a:ext>
            </a:extLst>
          </p:cNvPr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6A6260-41EC-60EB-61F6-639505C81CC0}"/>
              </a:ext>
            </a:extLst>
          </p:cNvPr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>
            <a:extLst>
              <a:ext uri="{FF2B5EF4-FFF2-40B4-BE49-F238E27FC236}">
                <a16:creationId xmlns:a16="http://schemas.microsoft.com/office/drawing/2014/main" id="{524412B4-6BC5-8517-E6B8-184A8BEE4AE4}"/>
              </a:ext>
            </a:extLst>
          </p:cNvPr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B28079F9-F4CB-BAC1-C9A9-910D8B33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40C66B-4961-822D-975B-A54C83E6EA0A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403464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43440-62AE-70A5-0F9E-AC767406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7491961E-A87F-012A-03A2-3409C0313625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3410A0C2-CA5F-BFA9-564E-E8A9296DBFE9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515974BF-62FA-A481-0C8D-F0257983E152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E5B0CA75-74A0-45F1-EFB5-D1FB303FCF71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0EA9DA98-3071-1C48-A9E4-2F6029530562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5FDDB2CC-FDDA-50D3-5554-E008C69B8CCF}"/>
              </a:ext>
            </a:extLst>
          </p:cNvPr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A057F4B5-EA2F-3500-1F32-BF16F8E47303}"/>
              </a:ext>
            </a:extLst>
          </p:cNvPr>
          <p:cNvSpPr txBox="1"/>
          <p:nvPr/>
        </p:nvSpPr>
        <p:spPr>
          <a:xfrm>
            <a:off x="7631100" y="1020742"/>
            <a:ext cx="3189418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28x28 grid, at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point a 6-dim vector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A8062-E2F6-AE4C-F013-71F30F023AC1}"/>
              </a:ext>
            </a:extLst>
          </p:cNvPr>
          <p:cNvSpPr txBox="1"/>
          <p:nvPr/>
        </p:nvSpPr>
        <p:spPr>
          <a:xfrm>
            <a:off x="4738645" y="1753366"/>
            <a:ext cx="304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6-dim bias vector:</a:t>
            </a:r>
          </a:p>
        </p:txBody>
      </p:sp>
      <p:sp>
        <p:nvSpPr>
          <p:cNvPr id="33" name="Google Shape;550;p44">
            <a:extLst>
              <a:ext uri="{FF2B5EF4-FFF2-40B4-BE49-F238E27FC236}">
                <a16:creationId xmlns:a16="http://schemas.microsoft.com/office/drawing/2014/main" id="{F4804DC3-951E-E8DA-841D-DAD6A2670626}"/>
              </a:ext>
            </a:extLst>
          </p:cNvPr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F10C9108-9CFB-B84F-DDE6-23381D102D59}"/>
              </a:ext>
            </a:extLst>
          </p:cNvPr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>
            <a:extLst>
              <a:ext uri="{FF2B5EF4-FFF2-40B4-BE49-F238E27FC236}">
                <a16:creationId xmlns:a16="http://schemas.microsoft.com/office/drawing/2014/main" id="{0C4AEAFA-8981-F6D9-9CCA-8AE9EB4F0EE5}"/>
              </a:ext>
            </a:extLst>
          </p:cNvPr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>
            <a:extLst>
              <a:ext uri="{FF2B5EF4-FFF2-40B4-BE49-F238E27FC236}">
                <a16:creationId xmlns:a16="http://schemas.microsoft.com/office/drawing/2014/main" id="{EA3B89A5-33ED-EFA9-ECC0-0E24DBE80A3E}"/>
              </a:ext>
            </a:extLst>
          </p:cNvPr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>
            <a:extLst>
              <a:ext uri="{FF2B5EF4-FFF2-40B4-BE49-F238E27FC236}">
                <a16:creationId xmlns:a16="http://schemas.microsoft.com/office/drawing/2014/main" id="{BB9245A1-A522-E6A2-F51B-7CEA646C5E8B}"/>
              </a:ext>
            </a:extLst>
          </p:cNvPr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>
            <a:extLst>
              <a:ext uri="{FF2B5EF4-FFF2-40B4-BE49-F238E27FC236}">
                <a16:creationId xmlns:a16="http://schemas.microsoft.com/office/drawing/2014/main" id="{F71E7BB8-BDFF-42B8-2933-E35174174FE2}"/>
              </a:ext>
            </a:extLst>
          </p:cNvPr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D49B4-2224-F911-5429-07F2D312DE0B}"/>
              </a:ext>
            </a:extLst>
          </p:cNvPr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>
            <a:extLst>
              <a:ext uri="{FF2B5EF4-FFF2-40B4-BE49-F238E27FC236}">
                <a16:creationId xmlns:a16="http://schemas.microsoft.com/office/drawing/2014/main" id="{E501AF32-BD98-52C3-7B40-BE2F6A45C862}"/>
              </a:ext>
            </a:extLst>
          </p:cNvPr>
          <p:cNvCxnSpPr/>
          <p:nvPr/>
        </p:nvCxnSpPr>
        <p:spPr>
          <a:xfrm>
            <a:off x="7264126" y="3498794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>
            <a:extLst>
              <a:ext uri="{FF2B5EF4-FFF2-40B4-BE49-F238E27FC236}">
                <a16:creationId xmlns:a16="http://schemas.microsoft.com/office/drawing/2014/main" id="{514BEF66-6842-F7C0-0950-308B6BF16090}"/>
              </a:ext>
            </a:extLst>
          </p:cNvPr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09EEF6-3755-55AD-04C1-912E1C484656}"/>
              </a:ext>
            </a:extLst>
          </p:cNvPr>
          <p:cNvSpPr txBox="1"/>
          <p:nvPr/>
        </p:nvSpPr>
        <p:spPr>
          <a:xfrm>
            <a:off x="4219537" y="45884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64" name="Google Shape;567;p44">
            <a:extLst>
              <a:ext uri="{FF2B5EF4-FFF2-40B4-BE49-F238E27FC236}">
                <a16:creationId xmlns:a16="http://schemas.microsoft.com/office/drawing/2014/main" id="{C2207E8D-97B6-946D-CE22-FB4AA722F936}"/>
              </a:ext>
            </a:extLst>
          </p:cNvPr>
          <p:cNvSpPr txBox="1"/>
          <p:nvPr/>
        </p:nvSpPr>
        <p:spPr>
          <a:xfrm>
            <a:off x="7388880" y="4805643"/>
            <a:ext cx="3314171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 activations to get a 6x28x28 output image!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7F9452-662F-E4F7-7172-8C588409931A}"/>
              </a:ext>
            </a:extLst>
          </p:cNvPr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AEC27B-8D46-36EA-2D80-5B7A790EF6EB}"/>
              </a:ext>
            </a:extLst>
          </p:cNvPr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FA4403-6E9B-0A78-ACC4-4C24F146C722}"/>
              </a:ext>
            </a:extLst>
          </p:cNvPr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2E2A21-1993-6CCE-80D2-0BBA922F6724}"/>
              </a:ext>
            </a:extLst>
          </p:cNvPr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B2D7E1A-D788-C316-F6C8-0D720C198535}"/>
              </a:ext>
            </a:extLst>
          </p:cNvPr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07282D-3B9A-085B-743E-51D8E919C9C0}"/>
              </a:ext>
            </a:extLst>
          </p:cNvPr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>
            <a:extLst>
              <a:ext uri="{FF2B5EF4-FFF2-40B4-BE49-F238E27FC236}">
                <a16:creationId xmlns:a16="http://schemas.microsoft.com/office/drawing/2014/main" id="{7E955D56-4E84-BA58-2979-1E63D5405330}"/>
              </a:ext>
            </a:extLst>
          </p:cNvPr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566;p44">
            <a:extLst>
              <a:ext uri="{FF2B5EF4-FFF2-40B4-BE49-F238E27FC236}">
                <a16:creationId xmlns:a16="http://schemas.microsoft.com/office/drawing/2014/main" id="{5DDF409D-67D8-4CA6-0875-F5E0D894B956}"/>
              </a:ext>
            </a:extLst>
          </p:cNvPr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611;p46">
            <a:extLst>
              <a:ext uri="{FF2B5EF4-FFF2-40B4-BE49-F238E27FC236}">
                <a16:creationId xmlns:a16="http://schemas.microsoft.com/office/drawing/2014/main" id="{6E938632-2D4B-6A52-8D9A-D208631069E5}"/>
              </a:ext>
            </a:extLst>
          </p:cNvPr>
          <p:cNvSpPr/>
          <p:nvPr/>
        </p:nvSpPr>
        <p:spPr>
          <a:xfrm>
            <a:off x="874773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617;p46">
            <a:extLst>
              <a:ext uri="{FF2B5EF4-FFF2-40B4-BE49-F238E27FC236}">
                <a16:creationId xmlns:a16="http://schemas.microsoft.com/office/drawing/2014/main" id="{7168EBE8-6ED2-E519-8CC1-35AC5648F902}"/>
              </a:ext>
            </a:extLst>
          </p:cNvPr>
          <p:cNvSpPr/>
          <p:nvPr/>
        </p:nvSpPr>
        <p:spPr>
          <a:xfrm>
            <a:off x="8900094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618;p46">
            <a:extLst>
              <a:ext uri="{FF2B5EF4-FFF2-40B4-BE49-F238E27FC236}">
                <a16:creationId xmlns:a16="http://schemas.microsoft.com/office/drawing/2014/main" id="{5587C6A3-FF62-2D6E-C2E3-D58BB7552DCB}"/>
              </a:ext>
            </a:extLst>
          </p:cNvPr>
          <p:cNvSpPr/>
          <p:nvPr/>
        </p:nvSpPr>
        <p:spPr>
          <a:xfrm>
            <a:off x="905245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619;p46">
            <a:extLst>
              <a:ext uri="{FF2B5EF4-FFF2-40B4-BE49-F238E27FC236}">
                <a16:creationId xmlns:a16="http://schemas.microsoft.com/office/drawing/2014/main" id="{4A96D8B8-5363-8E7B-57EB-D58E42EF673F}"/>
              </a:ext>
            </a:extLst>
          </p:cNvPr>
          <p:cNvSpPr/>
          <p:nvPr/>
        </p:nvSpPr>
        <p:spPr>
          <a:xfrm>
            <a:off x="920481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620;p46">
            <a:extLst>
              <a:ext uri="{FF2B5EF4-FFF2-40B4-BE49-F238E27FC236}">
                <a16:creationId xmlns:a16="http://schemas.microsoft.com/office/drawing/2014/main" id="{D1EE8558-3E6E-2692-FD47-D65A45F75058}"/>
              </a:ext>
            </a:extLst>
          </p:cNvPr>
          <p:cNvSpPr/>
          <p:nvPr/>
        </p:nvSpPr>
        <p:spPr>
          <a:xfrm>
            <a:off x="9357175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BB54797-D980-61AC-8D2F-3E15DE141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45534C-0087-845C-9623-3B5BF50367EA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428531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99AE2-1D74-4023-6E0F-C94402596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6C0E91E4-01BA-440D-2747-B81058ECE0DA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91C52036-A7E3-DAAE-CB0A-4A7B45954266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5683CE3C-AC31-476B-3EFF-BFAE13DD9403}"/>
              </a:ext>
            </a:extLst>
          </p:cNvPr>
          <p:cNvSpPr txBox="1"/>
          <p:nvPr/>
        </p:nvSpPr>
        <p:spPr>
          <a:xfrm>
            <a:off x="1743934" y="1464923"/>
            <a:ext cx="2157702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images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7B0D6E57-2576-50AD-8343-64BB3358D336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E54DF620-B674-4CA3-121E-6D06DF6F5C5B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AEEB862C-B263-35F2-1756-A1A994F16FD8}"/>
              </a:ext>
            </a:extLst>
          </p:cNvPr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>
            <a:extLst>
              <a:ext uri="{FF2B5EF4-FFF2-40B4-BE49-F238E27FC236}">
                <a16:creationId xmlns:a16="http://schemas.microsoft.com/office/drawing/2014/main" id="{518F407C-941B-715D-CEC2-C7E434565165}"/>
              </a:ext>
            </a:extLst>
          </p:cNvPr>
          <p:cNvSpPr/>
          <p:nvPr/>
        </p:nvSpPr>
        <p:spPr>
          <a:xfrm>
            <a:off x="7824496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BBD34FAC-DFA2-BD6A-F880-AC1E3CC1E4B1}"/>
              </a:ext>
            </a:extLst>
          </p:cNvPr>
          <p:cNvSpPr txBox="1"/>
          <p:nvPr/>
        </p:nvSpPr>
        <p:spPr>
          <a:xfrm>
            <a:off x="8191906" y="106770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2x6x28x28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outputs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5B959-05E5-1F92-5F92-74EFB6DF4019}"/>
              </a:ext>
            </a:extLst>
          </p:cNvPr>
          <p:cNvSpPr txBox="1"/>
          <p:nvPr/>
        </p:nvSpPr>
        <p:spPr>
          <a:xfrm>
            <a:off x="4738645" y="1753366"/>
            <a:ext cx="304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6-dim bias vector:</a:t>
            </a:r>
          </a:p>
        </p:txBody>
      </p:sp>
      <p:sp>
        <p:nvSpPr>
          <p:cNvPr id="33" name="Google Shape;550;p44">
            <a:extLst>
              <a:ext uri="{FF2B5EF4-FFF2-40B4-BE49-F238E27FC236}">
                <a16:creationId xmlns:a16="http://schemas.microsoft.com/office/drawing/2014/main" id="{82CBE43C-A309-9829-3B58-B1F6336CCBE4}"/>
              </a:ext>
            </a:extLst>
          </p:cNvPr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7D31D0C5-3D6F-7AA6-FD82-8187353AFC07}"/>
              </a:ext>
            </a:extLst>
          </p:cNvPr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>
            <a:extLst>
              <a:ext uri="{FF2B5EF4-FFF2-40B4-BE49-F238E27FC236}">
                <a16:creationId xmlns:a16="http://schemas.microsoft.com/office/drawing/2014/main" id="{B95D4746-81E8-BC59-7388-713421474C0B}"/>
              </a:ext>
            </a:extLst>
          </p:cNvPr>
          <p:cNvSpPr/>
          <p:nvPr/>
        </p:nvSpPr>
        <p:spPr>
          <a:xfrm>
            <a:off x="797512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>
            <a:extLst>
              <a:ext uri="{FF2B5EF4-FFF2-40B4-BE49-F238E27FC236}">
                <a16:creationId xmlns:a16="http://schemas.microsoft.com/office/drawing/2014/main" id="{0D4F985E-34F9-F6B8-F232-AC7784BE618B}"/>
              </a:ext>
            </a:extLst>
          </p:cNvPr>
          <p:cNvSpPr/>
          <p:nvPr/>
        </p:nvSpPr>
        <p:spPr>
          <a:xfrm>
            <a:off x="812748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>
            <a:extLst>
              <a:ext uri="{FF2B5EF4-FFF2-40B4-BE49-F238E27FC236}">
                <a16:creationId xmlns:a16="http://schemas.microsoft.com/office/drawing/2014/main" id="{C6DF73AA-7826-572B-0BC2-9404FE1D3B11}"/>
              </a:ext>
            </a:extLst>
          </p:cNvPr>
          <p:cNvSpPr/>
          <p:nvPr/>
        </p:nvSpPr>
        <p:spPr>
          <a:xfrm>
            <a:off x="827984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>
            <a:extLst>
              <a:ext uri="{FF2B5EF4-FFF2-40B4-BE49-F238E27FC236}">
                <a16:creationId xmlns:a16="http://schemas.microsoft.com/office/drawing/2014/main" id="{6F08FDF3-77D4-3924-2F67-51E3C9722EF6}"/>
              </a:ext>
            </a:extLst>
          </p:cNvPr>
          <p:cNvSpPr/>
          <p:nvPr/>
        </p:nvSpPr>
        <p:spPr>
          <a:xfrm>
            <a:off x="843220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>
            <a:extLst>
              <a:ext uri="{FF2B5EF4-FFF2-40B4-BE49-F238E27FC236}">
                <a16:creationId xmlns:a16="http://schemas.microsoft.com/office/drawing/2014/main" id="{8632F4D9-B128-5297-53FB-070077687D3E}"/>
              </a:ext>
            </a:extLst>
          </p:cNvPr>
          <p:cNvSpPr/>
          <p:nvPr/>
        </p:nvSpPr>
        <p:spPr>
          <a:xfrm>
            <a:off x="8584563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>
            <a:extLst>
              <a:ext uri="{FF2B5EF4-FFF2-40B4-BE49-F238E27FC236}">
                <a16:creationId xmlns:a16="http://schemas.microsoft.com/office/drawing/2014/main" id="{3E2CA5D6-294F-46CF-A6AE-8E018B4DF2BE}"/>
              </a:ext>
            </a:extLst>
          </p:cNvPr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>
            <a:extLst>
              <a:ext uri="{FF2B5EF4-FFF2-40B4-BE49-F238E27FC236}">
                <a16:creationId xmlns:a16="http://schemas.microsoft.com/office/drawing/2014/main" id="{7C75C19A-F986-F5BB-E629-E840801EA46C}"/>
              </a:ext>
            </a:extLst>
          </p:cNvPr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>
            <a:extLst>
              <a:ext uri="{FF2B5EF4-FFF2-40B4-BE49-F238E27FC236}">
                <a16:creationId xmlns:a16="http://schemas.microsoft.com/office/drawing/2014/main" id="{D933B6DC-9F68-19EC-B917-0FDBA8A5CE6A}"/>
              </a:ext>
            </a:extLst>
          </p:cNvPr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>
            <a:extLst>
              <a:ext uri="{FF2B5EF4-FFF2-40B4-BE49-F238E27FC236}">
                <a16:creationId xmlns:a16="http://schemas.microsoft.com/office/drawing/2014/main" id="{F72D511F-52B6-7325-C70E-23783413699A}"/>
              </a:ext>
            </a:extLst>
          </p:cNvPr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C0E36-0CA3-7DC0-F3F8-F592107ED07A}"/>
              </a:ext>
            </a:extLst>
          </p:cNvPr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>
            <a:extLst>
              <a:ext uri="{FF2B5EF4-FFF2-40B4-BE49-F238E27FC236}">
                <a16:creationId xmlns:a16="http://schemas.microsoft.com/office/drawing/2014/main" id="{B88F2849-D22D-DC70-0FB4-A1B0CD0576DB}"/>
              </a:ext>
            </a:extLst>
          </p:cNvPr>
          <p:cNvCxnSpPr/>
          <p:nvPr/>
        </p:nvCxnSpPr>
        <p:spPr>
          <a:xfrm>
            <a:off x="7264125" y="3498794"/>
            <a:ext cx="51494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>
            <a:extLst>
              <a:ext uri="{FF2B5EF4-FFF2-40B4-BE49-F238E27FC236}">
                <a16:creationId xmlns:a16="http://schemas.microsoft.com/office/drawing/2014/main" id="{1C895FA2-F2DC-09D7-1EFD-0966389F0D39}"/>
              </a:ext>
            </a:extLst>
          </p:cNvPr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7571B3-E852-64B7-170B-1DC652317D79}"/>
              </a:ext>
            </a:extLst>
          </p:cNvPr>
          <p:cNvSpPr txBox="1"/>
          <p:nvPr/>
        </p:nvSpPr>
        <p:spPr>
          <a:xfrm>
            <a:off x="5670971" y="5488588"/>
            <a:ext cx="122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6x3x5x5 filters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A150F9-780D-BC60-0607-7AE228987971}"/>
              </a:ext>
            </a:extLst>
          </p:cNvPr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86F661-CEAF-442B-FC85-9824D39DFE9B}"/>
              </a:ext>
            </a:extLst>
          </p:cNvPr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75D854-75A8-BF5B-6AA2-8101FBAC9F59}"/>
              </a:ext>
            </a:extLst>
          </p:cNvPr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003598-D604-9692-2CD1-3B976770AE2A}"/>
              </a:ext>
            </a:extLst>
          </p:cNvPr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D07C93-2E4F-67E8-3FAD-27D1C514C035}"/>
              </a:ext>
            </a:extLst>
          </p:cNvPr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6BE1B2-7C22-2A5E-CB83-D8FA94146FF0}"/>
              </a:ext>
            </a:extLst>
          </p:cNvPr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>
            <a:extLst>
              <a:ext uri="{FF2B5EF4-FFF2-40B4-BE49-F238E27FC236}">
                <a16:creationId xmlns:a16="http://schemas.microsoft.com/office/drawing/2014/main" id="{66CB0E16-8FDE-C704-09C2-0F3748D4FD92}"/>
              </a:ext>
            </a:extLst>
          </p:cNvPr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>
            <a:extLst>
              <a:ext uri="{FF2B5EF4-FFF2-40B4-BE49-F238E27FC236}">
                <a16:creationId xmlns:a16="http://schemas.microsoft.com/office/drawing/2014/main" id="{5F475790-AF27-DAA7-0013-E6DC589702A1}"/>
              </a:ext>
            </a:extLst>
          </p:cNvPr>
          <p:cNvSpPr/>
          <p:nvPr/>
        </p:nvSpPr>
        <p:spPr>
          <a:xfrm>
            <a:off x="1586631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566;p44">
            <a:extLst>
              <a:ext uri="{FF2B5EF4-FFF2-40B4-BE49-F238E27FC236}">
                <a16:creationId xmlns:a16="http://schemas.microsoft.com/office/drawing/2014/main" id="{B6B93493-15E2-F1FA-5A24-5E48577BE83D}"/>
              </a:ext>
            </a:extLst>
          </p:cNvPr>
          <p:cNvSpPr/>
          <p:nvPr/>
        </p:nvSpPr>
        <p:spPr>
          <a:xfrm>
            <a:off x="9293034" y="2058585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611;p46">
            <a:extLst>
              <a:ext uri="{FF2B5EF4-FFF2-40B4-BE49-F238E27FC236}">
                <a16:creationId xmlns:a16="http://schemas.microsoft.com/office/drawing/2014/main" id="{D92508E9-1059-A9F8-A702-8C3F6AB49D99}"/>
              </a:ext>
            </a:extLst>
          </p:cNvPr>
          <p:cNvSpPr/>
          <p:nvPr/>
        </p:nvSpPr>
        <p:spPr>
          <a:xfrm>
            <a:off x="944365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617;p46">
            <a:extLst>
              <a:ext uri="{FF2B5EF4-FFF2-40B4-BE49-F238E27FC236}">
                <a16:creationId xmlns:a16="http://schemas.microsoft.com/office/drawing/2014/main" id="{0FBDED1C-B815-3A3F-55F0-14A8A7A01DA3}"/>
              </a:ext>
            </a:extLst>
          </p:cNvPr>
          <p:cNvSpPr/>
          <p:nvPr/>
        </p:nvSpPr>
        <p:spPr>
          <a:xfrm>
            <a:off x="959601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618;p46">
            <a:extLst>
              <a:ext uri="{FF2B5EF4-FFF2-40B4-BE49-F238E27FC236}">
                <a16:creationId xmlns:a16="http://schemas.microsoft.com/office/drawing/2014/main" id="{48F488C2-696C-178E-25AD-17573B735479}"/>
              </a:ext>
            </a:extLst>
          </p:cNvPr>
          <p:cNvSpPr/>
          <p:nvPr/>
        </p:nvSpPr>
        <p:spPr>
          <a:xfrm>
            <a:off x="974838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619;p46">
            <a:extLst>
              <a:ext uri="{FF2B5EF4-FFF2-40B4-BE49-F238E27FC236}">
                <a16:creationId xmlns:a16="http://schemas.microsoft.com/office/drawing/2014/main" id="{1AD29B73-3C89-7648-C086-94CAD5BB1546}"/>
              </a:ext>
            </a:extLst>
          </p:cNvPr>
          <p:cNvSpPr/>
          <p:nvPr/>
        </p:nvSpPr>
        <p:spPr>
          <a:xfrm>
            <a:off x="990074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620;p46">
            <a:extLst>
              <a:ext uri="{FF2B5EF4-FFF2-40B4-BE49-F238E27FC236}">
                <a16:creationId xmlns:a16="http://schemas.microsoft.com/office/drawing/2014/main" id="{3A2E53C6-A2BD-7374-69C4-4462084EAA75}"/>
              </a:ext>
            </a:extLst>
          </p:cNvPr>
          <p:cNvSpPr/>
          <p:nvPr/>
        </p:nvSpPr>
        <p:spPr>
          <a:xfrm>
            <a:off x="1005310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F87F20F-9BE0-744E-B4FF-4DB020B1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535F66-CF36-13AA-7E76-ABF4D1C1BCF3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315743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54601-8EEF-87A8-C84C-C3CC08F4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FD48FEDD-C89B-B319-8DE4-ED6DB6C74217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78AF4612-8CBE-B839-633A-34A2CADFC49E}"/>
              </a:ext>
            </a:extLst>
          </p:cNvPr>
          <p:cNvSpPr txBox="1"/>
          <p:nvPr/>
        </p:nvSpPr>
        <p:spPr>
          <a:xfrm>
            <a:off x="2532202" y="4974244"/>
            <a:ext cx="46082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799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88905BE3-2FE5-C36D-31E6-7B3E358EA270}"/>
              </a:ext>
            </a:extLst>
          </p:cNvPr>
          <p:cNvSpPr txBox="1"/>
          <p:nvPr/>
        </p:nvSpPr>
        <p:spPr>
          <a:xfrm>
            <a:off x="1743934" y="1464923"/>
            <a:ext cx="2157702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399" b="0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 x 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images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5E96DF8A-EC29-1870-5117-9273806B262D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799225EE-400A-C59D-4A92-338F4B2F672D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2119E0D0-B985-6102-3729-3F002DE90D05}"/>
              </a:ext>
            </a:extLst>
          </p:cNvPr>
          <p:cNvCxnSpPr/>
          <p:nvPr/>
        </p:nvCxnSpPr>
        <p:spPr>
          <a:xfrm>
            <a:off x="3991942" y="3427051"/>
            <a:ext cx="124227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>
            <a:extLst>
              <a:ext uri="{FF2B5EF4-FFF2-40B4-BE49-F238E27FC236}">
                <a16:creationId xmlns:a16="http://schemas.microsoft.com/office/drawing/2014/main" id="{312484D4-A13A-C165-DA3F-306968AA3A6B}"/>
              </a:ext>
            </a:extLst>
          </p:cNvPr>
          <p:cNvSpPr/>
          <p:nvPr/>
        </p:nvSpPr>
        <p:spPr>
          <a:xfrm>
            <a:off x="7824496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95644753-12E0-73D9-025D-D162D9E670B0}"/>
              </a:ext>
            </a:extLst>
          </p:cNvPr>
          <p:cNvSpPr txBox="1"/>
          <p:nvPr/>
        </p:nvSpPr>
        <p:spPr>
          <a:xfrm>
            <a:off x="8191906" y="1067701"/>
            <a:ext cx="247609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H’ x W’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 of outputs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5D82A-3357-82F3-79A7-A134E67B6D47}"/>
              </a:ext>
            </a:extLst>
          </p:cNvPr>
          <p:cNvSpPr txBox="1"/>
          <p:nvPr/>
        </p:nvSpPr>
        <p:spPr>
          <a:xfrm>
            <a:off x="4826737" y="1622486"/>
            <a:ext cx="283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-dim vector:</a:t>
            </a:r>
          </a:p>
        </p:txBody>
      </p:sp>
      <p:sp>
        <p:nvSpPr>
          <p:cNvPr id="33" name="Google Shape;550;p44">
            <a:extLst>
              <a:ext uri="{FF2B5EF4-FFF2-40B4-BE49-F238E27FC236}">
                <a16:creationId xmlns:a16="http://schemas.microsoft.com/office/drawing/2014/main" id="{3672D4BF-6FFB-279B-B272-3B31329040A3}"/>
              </a:ext>
            </a:extLst>
          </p:cNvPr>
          <p:cNvSpPr/>
          <p:nvPr/>
        </p:nvSpPr>
        <p:spPr>
          <a:xfrm>
            <a:off x="55622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30E7BDFB-0B65-243F-B3A6-D86122066A92}"/>
              </a:ext>
            </a:extLst>
          </p:cNvPr>
          <p:cNvSpPr/>
          <p:nvPr/>
        </p:nvSpPr>
        <p:spPr>
          <a:xfrm>
            <a:off x="579733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611;p46">
            <a:extLst>
              <a:ext uri="{FF2B5EF4-FFF2-40B4-BE49-F238E27FC236}">
                <a16:creationId xmlns:a16="http://schemas.microsoft.com/office/drawing/2014/main" id="{EF0E9811-FB06-2513-DC63-A98BED94E96C}"/>
              </a:ext>
            </a:extLst>
          </p:cNvPr>
          <p:cNvSpPr/>
          <p:nvPr/>
        </p:nvSpPr>
        <p:spPr>
          <a:xfrm>
            <a:off x="797512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17;p46">
            <a:extLst>
              <a:ext uri="{FF2B5EF4-FFF2-40B4-BE49-F238E27FC236}">
                <a16:creationId xmlns:a16="http://schemas.microsoft.com/office/drawing/2014/main" id="{663DA388-9A7E-0D4D-5757-D138F52BBCF4}"/>
              </a:ext>
            </a:extLst>
          </p:cNvPr>
          <p:cNvSpPr/>
          <p:nvPr/>
        </p:nvSpPr>
        <p:spPr>
          <a:xfrm>
            <a:off x="812748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18;p46">
            <a:extLst>
              <a:ext uri="{FF2B5EF4-FFF2-40B4-BE49-F238E27FC236}">
                <a16:creationId xmlns:a16="http://schemas.microsoft.com/office/drawing/2014/main" id="{B011A9A0-3B81-921D-BD3A-3AF2672CED20}"/>
              </a:ext>
            </a:extLst>
          </p:cNvPr>
          <p:cNvSpPr/>
          <p:nvPr/>
        </p:nvSpPr>
        <p:spPr>
          <a:xfrm>
            <a:off x="827984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19;p46">
            <a:extLst>
              <a:ext uri="{FF2B5EF4-FFF2-40B4-BE49-F238E27FC236}">
                <a16:creationId xmlns:a16="http://schemas.microsoft.com/office/drawing/2014/main" id="{BA9E98E3-74BB-DB91-C918-E689AF88C77C}"/>
              </a:ext>
            </a:extLst>
          </p:cNvPr>
          <p:cNvSpPr/>
          <p:nvPr/>
        </p:nvSpPr>
        <p:spPr>
          <a:xfrm>
            <a:off x="8432202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620;p46">
            <a:extLst>
              <a:ext uri="{FF2B5EF4-FFF2-40B4-BE49-F238E27FC236}">
                <a16:creationId xmlns:a16="http://schemas.microsoft.com/office/drawing/2014/main" id="{D8C65390-8770-251E-6BF4-64FFC66DD539}"/>
              </a:ext>
            </a:extLst>
          </p:cNvPr>
          <p:cNvSpPr/>
          <p:nvPr/>
        </p:nvSpPr>
        <p:spPr>
          <a:xfrm>
            <a:off x="8584563" y="2048728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50;p44">
            <a:extLst>
              <a:ext uri="{FF2B5EF4-FFF2-40B4-BE49-F238E27FC236}">
                <a16:creationId xmlns:a16="http://schemas.microsoft.com/office/drawing/2014/main" id="{4AD461D1-9F00-8990-EA59-A46344587484}"/>
              </a:ext>
            </a:extLst>
          </p:cNvPr>
          <p:cNvSpPr/>
          <p:nvPr/>
        </p:nvSpPr>
        <p:spPr>
          <a:xfrm>
            <a:off x="6036250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550;p44">
            <a:extLst>
              <a:ext uri="{FF2B5EF4-FFF2-40B4-BE49-F238E27FC236}">
                <a16:creationId xmlns:a16="http://schemas.microsoft.com/office/drawing/2014/main" id="{A14B88ED-27F6-8B18-73FA-CC5966DA2C4D}"/>
              </a:ext>
            </a:extLst>
          </p:cNvPr>
          <p:cNvSpPr/>
          <p:nvPr/>
        </p:nvSpPr>
        <p:spPr>
          <a:xfrm>
            <a:off x="62705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550;p44">
            <a:extLst>
              <a:ext uri="{FF2B5EF4-FFF2-40B4-BE49-F238E27FC236}">
                <a16:creationId xmlns:a16="http://schemas.microsoft.com/office/drawing/2014/main" id="{4F451C67-B2C6-0358-7DE2-52AE9985E034}"/>
              </a:ext>
            </a:extLst>
          </p:cNvPr>
          <p:cNvSpPr/>
          <p:nvPr/>
        </p:nvSpPr>
        <p:spPr>
          <a:xfrm>
            <a:off x="650567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550;p44">
            <a:extLst>
              <a:ext uri="{FF2B5EF4-FFF2-40B4-BE49-F238E27FC236}">
                <a16:creationId xmlns:a16="http://schemas.microsoft.com/office/drawing/2014/main" id="{B86D4D28-68C1-1966-317E-2D62C735EB62}"/>
              </a:ext>
            </a:extLst>
          </p:cNvPr>
          <p:cNvSpPr/>
          <p:nvPr/>
        </p:nvSpPr>
        <p:spPr>
          <a:xfrm>
            <a:off x="6744594" y="4582713"/>
            <a:ext cx="282227" cy="813688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09AE71-DB5A-9FBE-50E3-AF0AA087E287}"/>
              </a:ext>
            </a:extLst>
          </p:cNvPr>
          <p:cNvSpPr txBox="1"/>
          <p:nvPr/>
        </p:nvSpPr>
        <p:spPr>
          <a:xfrm>
            <a:off x="5266990" y="3048670"/>
            <a:ext cx="1881234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Layer</a:t>
            </a:r>
          </a:p>
        </p:txBody>
      </p:sp>
      <p:cxnSp>
        <p:nvCxnSpPr>
          <p:cNvPr id="62" name="Google Shape;564;p44">
            <a:extLst>
              <a:ext uri="{FF2B5EF4-FFF2-40B4-BE49-F238E27FC236}">
                <a16:creationId xmlns:a16="http://schemas.microsoft.com/office/drawing/2014/main" id="{08409F9B-3D36-F376-8C17-7A5C28122879}"/>
              </a:ext>
            </a:extLst>
          </p:cNvPr>
          <p:cNvCxnSpPr/>
          <p:nvPr/>
        </p:nvCxnSpPr>
        <p:spPr>
          <a:xfrm>
            <a:off x="7264125" y="3498794"/>
            <a:ext cx="51494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>
            <a:extLst>
              <a:ext uri="{FF2B5EF4-FFF2-40B4-BE49-F238E27FC236}">
                <a16:creationId xmlns:a16="http://schemas.microsoft.com/office/drawing/2014/main" id="{3B1AED3E-0E74-CC9F-1D56-4438958FE46E}"/>
              </a:ext>
            </a:extLst>
          </p:cNvPr>
          <p:cNvCxnSpPr/>
          <p:nvPr/>
        </p:nvCxnSpPr>
        <p:spPr>
          <a:xfrm flipV="1">
            <a:off x="6237651" y="4005811"/>
            <a:ext cx="0" cy="48471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8610861-8C0A-6DD9-3B13-2E359E80C38F}"/>
              </a:ext>
            </a:extLst>
          </p:cNvPr>
          <p:cNvSpPr txBox="1"/>
          <p:nvPr/>
        </p:nvSpPr>
        <p:spPr>
          <a:xfrm>
            <a:off x="5293407" y="5541301"/>
            <a:ext cx="1970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47DEA-AB9C-0100-4826-EA713384BFBD}"/>
              </a:ext>
            </a:extLst>
          </p:cNvPr>
          <p:cNvSpPr/>
          <p:nvPr/>
        </p:nvSpPr>
        <p:spPr>
          <a:xfrm>
            <a:off x="5604044" y="2232862"/>
            <a:ext cx="216426" cy="216426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63DA48-D183-3F5B-081F-132AB3EA53B0}"/>
              </a:ext>
            </a:extLst>
          </p:cNvPr>
          <p:cNvSpPr/>
          <p:nvPr/>
        </p:nvSpPr>
        <p:spPr>
          <a:xfrm>
            <a:off x="5820470" y="2232862"/>
            <a:ext cx="216426" cy="216426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F127BD-1B0B-BD45-FE2A-AD8AFE12BCB1}"/>
              </a:ext>
            </a:extLst>
          </p:cNvPr>
          <p:cNvSpPr/>
          <p:nvPr/>
        </p:nvSpPr>
        <p:spPr>
          <a:xfrm>
            <a:off x="6037165" y="2232862"/>
            <a:ext cx="216426" cy="216426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3587BE-CDB4-768F-E401-F98C73692476}"/>
              </a:ext>
            </a:extLst>
          </p:cNvPr>
          <p:cNvSpPr/>
          <p:nvPr/>
        </p:nvSpPr>
        <p:spPr>
          <a:xfrm>
            <a:off x="6257176" y="2232862"/>
            <a:ext cx="216426" cy="216426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CB7D93-C795-EF31-C2F8-74D5D79A41E3}"/>
              </a:ext>
            </a:extLst>
          </p:cNvPr>
          <p:cNvSpPr/>
          <p:nvPr/>
        </p:nvSpPr>
        <p:spPr>
          <a:xfrm>
            <a:off x="6475722" y="2232862"/>
            <a:ext cx="216426" cy="216426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4AEE3E-1B82-47F8-C032-D9C2AE2A5D0F}"/>
              </a:ext>
            </a:extLst>
          </p:cNvPr>
          <p:cNvSpPr/>
          <p:nvPr/>
        </p:nvSpPr>
        <p:spPr>
          <a:xfrm>
            <a:off x="6679687" y="2232862"/>
            <a:ext cx="216426" cy="216426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Google Shape;564;p44">
            <a:extLst>
              <a:ext uri="{FF2B5EF4-FFF2-40B4-BE49-F238E27FC236}">
                <a16:creationId xmlns:a16="http://schemas.microsoft.com/office/drawing/2014/main" id="{D1DED2E0-8BD3-2857-2216-063091F29782}"/>
              </a:ext>
            </a:extLst>
          </p:cNvPr>
          <p:cNvCxnSpPr/>
          <p:nvPr/>
        </p:nvCxnSpPr>
        <p:spPr>
          <a:xfrm>
            <a:off x="6233532" y="2493087"/>
            <a:ext cx="0" cy="51705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>
            <a:extLst>
              <a:ext uri="{FF2B5EF4-FFF2-40B4-BE49-F238E27FC236}">
                <a16:creationId xmlns:a16="http://schemas.microsoft.com/office/drawing/2014/main" id="{0844DBD8-AC9C-E645-E102-FE4740DBA130}"/>
              </a:ext>
            </a:extLst>
          </p:cNvPr>
          <p:cNvSpPr/>
          <p:nvPr/>
        </p:nvSpPr>
        <p:spPr>
          <a:xfrm>
            <a:off x="1586631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566;p44">
            <a:extLst>
              <a:ext uri="{FF2B5EF4-FFF2-40B4-BE49-F238E27FC236}">
                <a16:creationId xmlns:a16="http://schemas.microsoft.com/office/drawing/2014/main" id="{0E9E3991-FFE3-DE78-3201-41F1EEF93BDF}"/>
              </a:ext>
            </a:extLst>
          </p:cNvPr>
          <p:cNvSpPr/>
          <p:nvPr/>
        </p:nvSpPr>
        <p:spPr>
          <a:xfrm>
            <a:off x="9293034" y="2058585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611;p46">
            <a:extLst>
              <a:ext uri="{FF2B5EF4-FFF2-40B4-BE49-F238E27FC236}">
                <a16:creationId xmlns:a16="http://schemas.microsoft.com/office/drawing/2014/main" id="{BC395CF6-2FFE-7751-D14F-9933A4F24A4E}"/>
              </a:ext>
            </a:extLst>
          </p:cNvPr>
          <p:cNvSpPr/>
          <p:nvPr/>
        </p:nvSpPr>
        <p:spPr>
          <a:xfrm>
            <a:off x="944365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617;p46">
            <a:extLst>
              <a:ext uri="{FF2B5EF4-FFF2-40B4-BE49-F238E27FC236}">
                <a16:creationId xmlns:a16="http://schemas.microsoft.com/office/drawing/2014/main" id="{F1FDB349-6517-610C-9104-1AB0ABCAA9A2}"/>
              </a:ext>
            </a:extLst>
          </p:cNvPr>
          <p:cNvSpPr/>
          <p:nvPr/>
        </p:nvSpPr>
        <p:spPr>
          <a:xfrm>
            <a:off x="9596019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618;p46">
            <a:extLst>
              <a:ext uri="{FF2B5EF4-FFF2-40B4-BE49-F238E27FC236}">
                <a16:creationId xmlns:a16="http://schemas.microsoft.com/office/drawing/2014/main" id="{CCAB65A0-6DFA-5890-67A7-43B73F0D935A}"/>
              </a:ext>
            </a:extLst>
          </p:cNvPr>
          <p:cNvSpPr/>
          <p:nvPr/>
        </p:nvSpPr>
        <p:spPr>
          <a:xfrm>
            <a:off x="974838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619;p46">
            <a:extLst>
              <a:ext uri="{FF2B5EF4-FFF2-40B4-BE49-F238E27FC236}">
                <a16:creationId xmlns:a16="http://schemas.microsoft.com/office/drawing/2014/main" id="{F8D9D4EE-91A5-256D-6F23-0AEEF62FFEF7}"/>
              </a:ext>
            </a:extLst>
          </p:cNvPr>
          <p:cNvSpPr/>
          <p:nvPr/>
        </p:nvSpPr>
        <p:spPr>
          <a:xfrm>
            <a:off x="990074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620;p46">
            <a:extLst>
              <a:ext uri="{FF2B5EF4-FFF2-40B4-BE49-F238E27FC236}">
                <a16:creationId xmlns:a16="http://schemas.microsoft.com/office/drawing/2014/main" id="{4C43824E-8B7E-4DF7-B095-6BEE8EA1FD75}"/>
              </a:ext>
            </a:extLst>
          </p:cNvPr>
          <p:cNvSpPr/>
          <p:nvPr/>
        </p:nvSpPr>
        <p:spPr>
          <a:xfrm>
            <a:off x="10053100" y="2058853"/>
            <a:ext cx="956151" cy="275718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485;p40">
            <a:extLst>
              <a:ext uri="{FF2B5EF4-FFF2-40B4-BE49-F238E27FC236}">
                <a16:creationId xmlns:a16="http://schemas.microsoft.com/office/drawing/2014/main" id="{7F9B6DA9-ECBC-F5F9-5E3C-8FA1275F67D1}"/>
              </a:ext>
            </a:extLst>
          </p:cNvPr>
          <p:cNvSpPr txBox="1"/>
          <p:nvPr/>
        </p:nvSpPr>
        <p:spPr>
          <a:xfrm>
            <a:off x="7933004" y="4788947"/>
            <a:ext cx="538712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799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078B4A1-F405-B527-BA74-79CE4B07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D3F435-A601-8C84-DD68-7CD9B6C86EBD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34131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7724B-9B7F-9252-E449-37268507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>
            <a:extLst>
              <a:ext uri="{FF2B5EF4-FFF2-40B4-BE49-F238E27FC236}">
                <a16:creationId xmlns:a16="http://schemas.microsoft.com/office/drawing/2014/main" id="{7415A9F7-6E62-6FF6-57DD-3A50AB77EDC6}"/>
              </a:ext>
            </a:extLst>
          </p:cNvPr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>
            <a:extLst>
              <a:ext uri="{FF2B5EF4-FFF2-40B4-BE49-F238E27FC236}">
                <a16:creationId xmlns:a16="http://schemas.microsoft.com/office/drawing/2014/main" id="{804CEC74-8D4D-16EC-7A5C-153B4657E081}"/>
              </a:ext>
            </a:extLst>
          </p:cNvPr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>
            <a:extLst>
              <a:ext uri="{FF2B5EF4-FFF2-40B4-BE49-F238E27FC236}">
                <a16:creationId xmlns:a16="http://schemas.microsoft.com/office/drawing/2014/main" id="{787AE80D-1513-5B7D-A145-D5CDCB5203C5}"/>
              </a:ext>
            </a:extLst>
          </p:cNvPr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>
            <a:extLst>
              <a:ext uri="{FF2B5EF4-FFF2-40B4-BE49-F238E27FC236}">
                <a16:creationId xmlns:a16="http://schemas.microsoft.com/office/drawing/2014/main" id="{71F044A1-11F4-5DBB-6A34-1E520FFABE2D}"/>
              </a:ext>
            </a:extLst>
          </p:cNvPr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>
            <a:extLst>
              <a:ext uri="{FF2B5EF4-FFF2-40B4-BE49-F238E27FC236}">
                <a16:creationId xmlns:a16="http://schemas.microsoft.com/office/drawing/2014/main" id="{C5F2A9BE-5418-6663-0DC9-86C8A7A3D8C0}"/>
              </a:ext>
            </a:extLst>
          </p:cNvPr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>
            <a:extLst>
              <a:ext uri="{FF2B5EF4-FFF2-40B4-BE49-F238E27FC236}">
                <a16:creationId xmlns:a16="http://schemas.microsoft.com/office/drawing/2014/main" id="{8A7CC04D-FE13-F7DB-C04E-E04FE3DD5495}"/>
              </a:ext>
            </a:extLst>
          </p:cNvPr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>
            <a:extLst>
              <a:ext uri="{FF2B5EF4-FFF2-40B4-BE49-F238E27FC236}">
                <a16:creationId xmlns:a16="http://schemas.microsoft.com/office/drawing/2014/main" id="{7346270C-20BB-2A8C-91AB-B6BAAB00D892}"/>
              </a:ext>
            </a:extLst>
          </p:cNvPr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>
            <a:extLst>
              <a:ext uri="{FF2B5EF4-FFF2-40B4-BE49-F238E27FC236}">
                <a16:creationId xmlns:a16="http://schemas.microsoft.com/office/drawing/2014/main" id="{B1A67C0F-5BB9-4E1D-AFFE-8B74A26CCF82}"/>
              </a:ext>
            </a:extLst>
          </p:cNvPr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>
            <a:extLst>
              <a:ext uri="{FF2B5EF4-FFF2-40B4-BE49-F238E27FC236}">
                <a16:creationId xmlns:a16="http://schemas.microsoft.com/office/drawing/2014/main" id="{51A2A35C-B391-391C-79F2-E0D891C52E9F}"/>
              </a:ext>
            </a:extLst>
          </p:cNvPr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>
            <a:extLst>
              <a:ext uri="{FF2B5EF4-FFF2-40B4-BE49-F238E27FC236}">
                <a16:creationId xmlns:a16="http://schemas.microsoft.com/office/drawing/2014/main" id="{C705F9E0-CFEC-AC7C-46C2-44A43B128800}"/>
              </a:ext>
            </a:extLst>
          </p:cNvPr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>
            <a:extLst>
              <a:ext uri="{FF2B5EF4-FFF2-40B4-BE49-F238E27FC236}">
                <a16:creationId xmlns:a16="http://schemas.microsoft.com/office/drawing/2014/main" id="{6075CF10-EE5E-0245-6E0F-72FCFD97363A}"/>
              </a:ext>
            </a:extLst>
          </p:cNvPr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>
            <a:extLst>
              <a:ext uri="{FF2B5EF4-FFF2-40B4-BE49-F238E27FC236}">
                <a16:creationId xmlns:a16="http://schemas.microsoft.com/office/drawing/2014/main" id="{6F7ECD45-9280-73DF-BF9B-D686C1868B62}"/>
              </a:ext>
            </a:extLst>
          </p:cNvPr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>
            <a:extLst>
              <a:ext uri="{FF2B5EF4-FFF2-40B4-BE49-F238E27FC236}">
                <a16:creationId xmlns:a16="http://schemas.microsoft.com/office/drawing/2014/main" id="{6094B865-CFC9-0699-A238-5D199C3881B2}"/>
              </a:ext>
            </a:extLst>
          </p:cNvPr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>
            <a:extLst>
              <a:ext uri="{FF2B5EF4-FFF2-40B4-BE49-F238E27FC236}">
                <a16:creationId xmlns:a16="http://schemas.microsoft.com/office/drawing/2014/main" id="{8669EFC4-A1CB-489E-3137-AE48DDE25F56}"/>
              </a:ext>
            </a:extLst>
          </p:cNvPr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87CC58-DEA3-8A38-DD15-1364D14BD3EE}"/>
              </a:ext>
            </a:extLst>
          </p:cNvPr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F8434C-748E-7B09-8926-B4B5EFC5C4CC}"/>
              </a:ext>
            </a:extLst>
          </p:cNvPr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>
            <a:extLst>
              <a:ext uri="{FF2B5EF4-FFF2-40B4-BE49-F238E27FC236}">
                <a16:creationId xmlns:a16="http://schemas.microsoft.com/office/drawing/2014/main" id="{D2A4CC74-1229-41BE-9771-80D83FFD6360}"/>
              </a:ext>
            </a:extLst>
          </p:cNvPr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B495FA-8437-D45C-7CA3-2FE4055D570E}"/>
              </a:ext>
            </a:extLst>
          </p:cNvPr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3FD46C-FD37-3493-FA0E-A0BE19D90883}"/>
              </a:ext>
            </a:extLst>
          </p:cNvPr>
          <p:cNvSpPr txBox="1"/>
          <p:nvPr/>
        </p:nvSpPr>
        <p:spPr>
          <a:xfrm>
            <a:off x="3357782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47" name="Google Shape;657;p48">
            <a:extLst>
              <a:ext uri="{FF2B5EF4-FFF2-40B4-BE49-F238E27FC236}">
                <a16:creationId xmlns:a16="http://schemas.microsoft.com/office/drawing/2014/main" id="{95074A85-C088-6D58-DC93-5C61E4F789D3}"/>
              </a:ext>
            </a:extLst>
          </p:cNvPr>
          <p:cNvCxnSpPr>
            <a:endCxn id="46" idx="1"/>
          </p:cNvCxnSpPr>
          <p:nvPr/>
        </p:nvCxnSpPr>
        <p:spPr>
          <a:xfrm>
            <a:off x="2930326" y="3192444"/>
            <a:ext cx="427457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>
            <a:extLst>
              <a:ext uri="{FF2B5EF4-FFF2-40B4-BE49-F238E27FC236}">
                <a16:creationId xmlns:a16="http://schemas.microsoft.com/office/drawing/2014/main" id="{DB4CADF0-734B-0E1C-5E15-A9B37A03E690}"/>
              </a:ext>
            </a:extLst>
          </p:cNvPr>
          <p:cNvCxnSpPr>
            <a:stCxn id="46" idx="3"/>
          </p:cNvCxnSpPr>
          <p:nvPr/>
        </p:nvCxnSpPr>
        <p:spPr>
          <a:xfrm flipV="1">
            <a:off x="4087791" y="3192444"/>
            <a:ext cx="361711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>
            <a:extLst>
              <a:ext uri="{FF2B5EF4-FFF2-40B4-BE49-F238E27FC236}">
                <a16:creationId xmlns:a16="http://schemas.microsoft.com/office/drawing/2014/main" id="{E03C58A9-F366-9A36-D111-9CA17F8D2388}"/>
              </a:ext>
            </a:extLst>
          </p:cNvPr>
          <p:cNvCxnSpPr>
            <a:stCxn id="27" idx="0"/>
            <a:endCxn id="46" idx="2"/>
          </p:cNvCxnSpPr>
          <p:nvPr/>
        </p:nvCxnSpPr>
        <p:spPr>
          <a:xfrm flipV="1">
            <a:off x="3698982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8BFB3A-64C4-513C-B752-6FE5331222F3}"/>
              </a:ext>
            </a:extLst>
          </p:cNvPr>
          <p:cNvSpPr txBox="1"/>
          <p:nvPr/>
        </p:nvSpPr>
        <p:spPr>
          <a:xfrm>
            <a:off x="5996876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8" name="Google Shape;657;p48">
            <a:extLst>
              <a:ext uri="{FF2B5EF4-FFF2-40B4-BE49-F238E27FC236}">
                <a16:creationId xmlns:a16="http://schemas.microsoft.com/office/drawing/2014/main" id="{1ED89367-316F-0411-DCAC-3E109184C4B5}"/>
              </a:ext>
            </a:extLst>
          </p:cNvPr>
          <p:cNvCxnSpPr>
            <a:endCxn id="57" idx="1"/>
          </p:cNvCxnSpPr>
          <p:nvPr/>
        </p:nvCxnSpPr>
        <p:spPr>
          <a:xfrm>
            <a:off x="5569420" y="3192444"/>
            <a:ext cx="427456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>
            <a:extLst>
              <a:ext uri="{FF2B5EF4-FFF2-40B4-BE49-F238E27FC236}">
                <a16:creationId xmlns:a16="http://schemas.microsoft.com/office/drawing/2014/main" id="{7AA99689-B971-03BD-BD10-3B1B9500DE6E}"/>
              </a:ext>
            </a:extLst>
          </p:cNvPr>
          <p:cNvCxnSpPr>
            <a:stCxn id="57" idx="3"/>
          </p:cNvCxnSpPr>
          <p:nvPr/>
        </p:nvCxnSpPr>
        <p:spPr>
          <a:xfrm flipV="1">
            <a:off x="6726884" y="3192444"/>
            <a:ext cx="361712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>
            <a:extLst>
              <a:ext uri="{FF2B5EF4-FFF2-40B4-BE49-F238E27FC236}">
                <a16:creationId xmlns:a16="http://schemas.microsoft.com/office/drawing/2014/main" id="{5B486324-0D6C-46BA-D3E7-8FC803F87800}"/>
              </a:ext>
            </a:extLst>
          </p:cNvPr>
          <p:cNvCxnSpPr>
            <a:endCxn id="57" idx="2"/>
          </p:cNvCxnSpPr>
          <p:nvPr/>
        </p:nvCxnSpPr>
        <p:spPr>
          <a:xfrm flipV="1">
            <a:off x="6338076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F907480-CFAB-23EF-D50F-0A51EC086DAE}"/>
              </a:ext>
            </a:extLst>
          </p:cNvPr>
          <p:cNvSpPr txBox="1"/>
          <p:nvPr/>
        </p:nvSpPr>
        <p:spPr>
          <a:xfrm>
            <a:off x="8730019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66" name="Google Shape;657;p48">
            <a:extLst>
              <a:ext uri="{FF2B5EF4-FFF2-40B4-BE49-F238E27FC236}">
                <a16:creationId xmlns:a16="http://schemas.microsoft.com/office/drawing/2014/main" id="{70D698AD-5B0A-871C-B418-604D997C9CBB}"/>
              </a:ext>
            </a:extLst>
          </p:cNvPr>
          <p:cNvCxnSpPr/>
          <p:nvPr/>
        </p:nvCxnSpPr>
        <p:spPr>
          <a:xfrm flipV="1">
            <a:off x="8302563" y="3189455"/>
            <a:ext cx="427457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>
            <a:extLst>
              <a:ext uri="{FF2B5EF4-FFF2-40B4-BE49-F238E27FC236}">
                <a16:creationId xmlns:a16="http://schemas.microsoft.com/office/drawing/2014/main" id="{6F84B5B0-42C7-25D3-CD91-B742E84E486B}"/>
              </a:ext>
            </a:extLst>
          </p:cNvPr>
          <p:cNvCxnSpPr/>
          <p:nvPr/>
        </p:nvCxnSpPr>
        <p:spPr>
          <a:xfrm>
            <a:off x="9412417" y="3189455"/>
            <a:ext cx="409322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>
            <a:extLst>
              <a:ext uri="{FF2B5EF4-FFF2-40B4-BE49-F238E27FC236}">
                <a16:creationId xmlns:a16="http://schemas.microsoft.com/office/drawing/2014/main" id="{03CCD060-1FC4-DF40-B8E9-2B7D0B324546}"/>
              </a:ext>
            </a:extLst>
          </p:cNvPr>
          <p:cNvCxnSpPr/>
          <p:nvPr/>
        </p:nvCxnSpPr>
        <p:spPr>
          <a:xfrm flipV="1">
            <a:off x="9071218" y="3385662"/>
            <a:ext cx="0" cy="3543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>
            <a:extLst>
              <a:ext uri="{FF2B5EF4-FFF2-40B4-BE49-F238E27FC236}">
                <a16:creationId xmlns:a16="http://schemas.microsoft.com/office/drawing/2014/main" id="{FD3BF306-C707-80BD-459E-B687DF54CD60}"/>
              </a:ext>
            </a:extLst>
          </p:cNvPr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D98C5B-3DF0-A39C-E100-9250FBCC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021AC7-D798-27D3-11D3-261730B88E0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41721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13B62-08FC-52CB-FC1A-E6B0122A2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>
            <a:extLst>
              <a:ext uri="{FF2B5EF4-FFF2-40B4-BE49-F238E27FC236}">
                <a16:creationId xmlns:a16="http://schemas.microsoft.com/office/drawing/2014/main" id="{D6388FE5-FC0F-B491-E08B-5737CF44F421}"/>
              </a:ext>
            </a:extLst>
          </p:cNvPr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>
            <a:extLst>
              <a:ext uri="{FF2B5EF4-FFF2-40B4-BE49-F238E27FC236}">
                <a16:creationId xmlns:a16="http://schemas.microsoft.com/office/drawing/2014/main" id="{6296C129-9BA3-0574-6688-D6E9CDF39E29}"/>
              </a:ext>
            </a:extLst>
          </p:cNvPr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>
            <a:extLst>
              <a:ext uri="{FF2B5EF4-FFF2-40B4-BE49-F238E27FC236}">
                <a16:creationId xmlns:a16="http://schemas.microsoft.com/office/drawing/2014/main" id="{90835419-02DD-C88E-E86B-A531874A8ECA}"/>
              </a:ext>
            </a:extLst>
          </p:cNvPr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>
            <a:extLst>
              <a:ext uri="{FF2B5EF4-FFF2-40B4-BE49-F238E27FC236}">
                <a16:creationId xmlns:a16="http://schemas.microsoft.com/office/drawing/2014/main" id="{345B3C83-634E-E483-250B-506145D09D31}"/>
              </a:ext>
            </a:extLst>
          </p:cNvPr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>
            <a:extLst>
              <a:ext uri="{FF2B5EF4-FFF2-40B4-BE49-F238E27FC236}">
                <a16:creationId xmlns:a16="http://schemas.microsoft.com/office/drawing/2014/main" id="{E4703D22-9EF3-8ED3-E3EA-2640B684EDAE}"/>
              </a:ext>
            </a:extLst>
          </p:cNvPr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>
            <a:extLst>
              <a:ext uri="{FF2B5EF4-FFF2-40B4-BE49-F238E27FC236}">
                <a16:creationId xmlns:a16="http://schemas.microsoft.com/office/drawing/2014/main" id="{1A09317D-1FC8-0563-F97B-BBD9409EB60E}"/>
              </a:ext>
            </a:extLst>
          </p:cNvPr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>
            <a:extLst>
              <a:ext uri="{FF2B5EF4-FFF2-40B4-BE49-F238E27FC236}">
                <a16:creationId xmlns:a16="http://schemas.microsoft.com/office/drawing/2014/main" id="{0DE00795-F101-6A25-150E-59845BDB2F47}"/>
              </a:ext>
            </a:extLst>
          </p:cNvPr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>
            <a:extLst>
              <a:ext uri="{FF2B5EF4-FFF2-40B4-BE49-F238E27FC236}">
                <a16:creationId xmlns:a16="http://schemas.microsoft.com/office/drawing/2014/main" id="{E0227B77-08FE-183A-878B-EA1A821739A4}"/>
              </a:ext>
            </a:extLst>
          </p:cNvPr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>
            <a:extLst>
              <a:ext uri="{FF2B5EF4-FFF2-40B4-BE49-F238E27FC236}">
                <a16:creationId xmlns:a16="http://schemas.microsoft.com/office/drawing/2014/main" id="{A0D06704-54C2-AE94-64E0-60A0A5511310}"/>
              </a:ext>
            </a:extLst>
          </p:cNvPr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>
            <a:extLst>
              <a:ext uri="{FF2B5EF4-FFF2-40B4-BE49-F238E27FC236}">
                <a16:creationId xmlns:a16="http://schemas.microsoft.com/office/drawing/2014/main" id="{F68E944F-AA3B-D4B9-B022-3A06E0C932C6}"/>
              </a:ext>
            </a:extLst>
          </p:cNvPr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>
            <a:extLst>
              <a:ext uri="{FF2B5EF4-FFF2-40B4-BE49-F238E27FC236}">
                <a16:creationId xmlns:a16="http://schemas.microsoft.com/office/drawing/2014/main" id="{3D16650A-A969-8E9C-C21F-AF8E0FADAC25}"/>
              </a:ext>
            </a:extLst>
          </p:cNvPr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>
            <a:extLst>
              <a:ext uri="{FF2B5EF4-FFF2-40B4-BE49-F238E27FC236}">
                <a16:creationId xmlns:a16="http://schemas.microsoft.com/office/drawing/2014/main" id="{0F31F66E-275A-6CB2-73C8-F9FE018990A1}"/>
              </a:ext>
            </a:extLst>
          </p:cNvPr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>
            <a:extLst>
              <a:ext uri="{FF2B5EF4-FFF2-40B4-BE49-F238E27FC236}">
                <a16:creationId xmlns:a16="http://schemas.microsoft.com/office/drawing/2014/main" id="{1705CC21-1048-55EF-7198-A315C36B53C9}"/>
              </a:ext>
            </a:extLst>
          </p:cNvPr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>
            <a:extLst>
              <a:ext uri="{FF2B5EF4-FFF2-40B4-BE49-F238E27FC236}">
                <a16:creationId xmlns:a16="http://schemas.microsoft.com/office/drawing/2014/main" id="{75334FFF-CA7D-7664-5518-7BC3D17A8CEA}"/>
              </a:ext>
            </a:extLst>
          </p:cNvPr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2ED7B2-06E6-8722-5DB5-35CF1B9050E6}"/>
              </a:ext>
            </a:extLst>
          </p:cNvPr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4F32E3-EB43-4D94-5229-1ADFAE41556F}"/>
              </a:ext>
            </a:extLst>
          </p:cNvPr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>
            <a:extLst>
              <a:ext uri="{FF2B5EF4-FFF2-40B4-BE49-F238E27FC236}">
                <a16:creationId xmlns:a16="http://schemas.microsoft.com/office/drawing/2014/main" id="{1DFEBF97-F6BA-2710-B4B2-AB8C5191B1F8}"/>
              </a:ext>
            </a:extLst>
          </p:cNvPr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F2232B-4A4C-8E85-5CFF-4893DB744C20}"/>
              </a:ext>
            </a:extLst>
          </p:cNvPr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BDFCBB-9F90-B1BD-FAE9-DFEBA3E42A04}"/>
              </a:ext>
            </a:extLst>
          </p:cNvPr>
          <p:cNvSpPr txBox="1"/>
          <p:nvPr/>
        </p:nvSpPr>
        <p:spPr>
          <a:xfrm>
            <a:off x="3357782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47" name="Google Shape;657;p48">
            <a:extLst>
              <a:ext uri="{FF2B5EF4-FFF2-40B4-BE49-F238E27FC236}">
                <a16:creationId xmlns:a16="http://schemas.microsoft.com/office/drawing/2014/main" id="{D2EF942D-53D9-B6E8-33AA-BD68EC8373B1}"/>
              </a:ext>
            </a:extLst>
          </p:cNvPr>
          <p:cNvCxnSpPr>
            <a:endCxn id="46" idx="1"/>
          </p:cNvCxnSpPr>
          <p:nvPr/>
        </p:nvCxnSpPr>
        <p:spPr>
          <a:xfrm>
            <a:off x="2930326" y="3192444"/>
            <a:ext cx="427457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>
            <a:extLst>
              <a:ext uri="{FF2B5EF4-FFF2-40B4-BE49-F238E27FC236}">
                <a16:creationId xmlns:a16="http://schemas.microsoft.com/office/drawing/2014/main" id="{8EF0D5BA-725B-3FEE-2C2D-9A47AFCFC74C}"/>
              </a:ext>
            </a:extLst>
          </p:cNvPr>
          <p:cNvCxnSpPr>
            <a:stCxn id="46" idx="3"/>
          </p:cNvCxnSpPr>
          <p:nvPr/>
        </p:nvCxnSpPr>
        <p:spPr>
          <a:xfrm flipV="1">
            <a:off x="4087791" y="3192444"/>
            <a:ext cx="361711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>
            <a:extLst>
              <a:ext uri="{FF2B5EF4-FFF2-40B4-BE49-F238E27FC236}">
                <a16:creationId xmlns:a16="http://schemas.microsoft.com/office/drawing/2014/main" id="{E81E6320-C8CE-1E3A-905C-66C2D8AB9584}"/>
              </a:ext>
            </a:extLst>
          </p:cNvPr>
          <p:cNvCxnSpPr>
            <a:stCxn id="27" idx="0"/>
            <a:endCxn id="46" idx="2"/>
          </p:cNvCxnSpPr>
          <p:nvPr/>
        </p:nvCxnSpPr>
        <p:spPr>
          <a:xfrm flipV="1">
            <a:off x="3698982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0AD0B3B-B4D0-2773-A6D2-FE68F5FA1A5A}"/>
              </a:ext>
            </a:extLst>
          </p:cNvPr>
          <p:cNvSpPr txBox="1"/>
          <p:nvPr/>
        </p:nvSpPr>
        <p:spPr>
          <a:xfrm>
            <a:off x="5996876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8" name="Google Shape;657;p48">
            <a:extLst>
              <a:ext uri="{FF2B5EF4-FFF2-40B4-BE49-F238E27FC236}">
                <a16:creationId xmlns:a16="http://schemas.microsoft.com/office/drawing/2014/main" id="{5CE9DD5F-791B-33F9-53AA-0FE021DC775D}"/>
              </a:ext>
            </a:extLst>
          </p:cNvPr>
          <p:cNvCxnSpPr>
            <a:endCxn id="57" idx="1"/>
          </p:cNvCxnSpPr>
          <p:nvPr/>
        </p:nvCxnSpPr>
        <p:spPr>
          <a:xfrm>
            <a:off x="5569420" y="3192444"/>
            <a:ext cx="427456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>
            <a:extLst>
              <a:ext uri="{FF2B5EF4-FFF2-40B4-BE49-F238E27FC236}">
                <a16:creationId xmlns:a16="http://schemas.microsoft.com/office/drawing/2014/main" id="{4B02EA91-6D69-24BF-ACD2-538FBE06AEBE}"/>
              </a:ext>
            </a:extLst>
          </p:cNvPr>
          <p:cNvCxnSpPr>
            <a:stCxn id="57" idx="3"/>
          </p:cNvCxnSpPr>
          <p:nvPr/>
        </p:nvCxnSpPr>
        <p:spPr>
          <a:xfrm flipV="1">
            <a:off x="6726884" y="3192444"/>
            <a:ext cx="361712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>
            <a:extLst>
              <a:ext uri="{FF2B5EF4-FFF2-40B4-BE49-F238E27FC236}">
                <a16:creationId xmlns:a16="http://schemas.microsoft.com/office/drawing/2014/main" id="{07406B25-FF06-732B-8FC0-FF85296FD5E6}"/>
              </a:ext>
            </a:extLst>
          </p:cNvPr>
          <p:cNvCxnSpPr>
            <a:endCxn id="57" idx="2"/>
          </p:cNvCxnSpPr>
          <p:nvPr/>
        </p:nvCxnSpPr>
        <p:spPr>
          <a:xfrm flipV="1">
            <a:off x="6338076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CC16A090-BF9E-81A7-76F3-F60063A5193D}"/>
              </a:ext>
            </a:extLst>
          </p:cNvPr>
          <p:cNvSpPr txBox="1"/>
          <p:nvPr/>
        </p:nvSpPr>
        <p:spPr>
          <a:xfrm>
            <a:off x="8730019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66" name="Google Shape;657;p48">
            <a:extLst>
              <a:ext uri="{FF2B5EF4-FFF2-40B4-BE49-F238E27FC236}">
                <a16:creationId xmlns:a16="http://schemas.microsoft.com/office/drawing/2014/main" id="{949C9680-8ED0-D5C0-7AED-968259830BC0}"/>
              </a:ext>
            </a:extLst>
          </p:cNvPr>
          <p:cNvCxnSpPr/>
          <p:nvPr/>
        </p:nvCxnSpPr>
        <p:spPr>
          <a:xfrm flipV="1">
            <a:off x="8302563" y="3189455"/>
            <a:ext cx="427457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>
            <a:extLst>
              <a:ext uri="{FF2B5EF4-FFF2-40B4-BE49-F238E27FC236}">
                <a16:creationId xmlns:a16="http://schemas.microsoft.com/office/drawing/2014/main" id="{44701571-9601-AB1F-2125-A0EAB9F58EED}"/>
              </a:ext>
            </a:extLst>
          </p:cNvPr>
          <p:cNvCxnSpPr/>
          <p:nvPr/>
        </p:nvCxnSpPr>
        <p:spPr>
          <a:xfrm>
            <a:off x="9412417" y="3189455"/>
            <a:ext cx="409322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>
            <a:extLst>
              <a:ext uri="{FF2B5EF4-FFF2-40B4-BE49-F238E27FC236}">
                <a16:creationId xmlns:a16="http://schemas.microsoft.com/office/drawing/2014/main" id="{0A5073AD-A7FA-EF4E-80F7-B7124A9EA5C0}"/>
              </a:ext>
            </a:extLst>
          </p:cNvPr>
          <p:cNvCxnSpPr/>
          <p:nvPr/>
        </p:nvCxnSpPr>
        <p:spPr>
          <a:xfrm flipV="1">
            <a:off x="9071218" y="3385662"/>
            <a:ext cx="0" cy="3543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>
            <a:extLst>
              <a:ext uri="{FF2B5EF4-FFF2-40B4-BE49-F238E27FC236}">
                <a16:creationId xmlns:a16="http://schemas.microsoft.com/office/drawing/2014/main" id="{809A41EB-19A8-FFFA-23DF-58A35A7E4F54}"/>
              </a:ext>
            </a:extLst>
          </p:cNvPr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4BC13A-7EC5-7084-0225-4B370DF1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480785-30F6-039B-C42D-28B40FCE0740}"/>
              </a:ext>
            </a:extLst>
          </p:cNvPr>
          <p:cNvSpPr txBox="1"/>
          <p:nvPr/>
        </p:nvSpPr>
        <p:spPr>
          <a:xfrm>
            <a:off x="2329499" y="910961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What happens if we stack two convolution layers?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337C30-0DBB-2DDC-D60F-DDD4147645A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13568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2464E-59B3-1710-CB03-4340D6C36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>
            <a:extLst>
              <a:ext uri="{FF2B5EF4-FFF2-40B4-BE49-F238E27FC236}">
                <a16:creationId xmlns:a16="http://schemas.microsoft.com/office/drawing/2014/main" id="{AED75FFC-681A-5966-CE2F-C3C08C97C513}"/>
              </a:ext>
            </a:extLst>
          </p:cNvPr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>
            <a:extLst>
              <a:ext uri="{FF2B5EF4-FFF2-40B4-BE49-F238E27FC236}">
                <a16:creationId xmlns:a16="http://schemas.microsoft.com/office/drawing/2014/main" id="{72773F87-C782-37AE-C62B-B4EFE111A765}"/>
              </a:ext>
            </a:extLst>
          </p:cNvPr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>
            <a:extLst>
              <a:ext uri="{FF2B5EF4-FFF2-40B4-BE49-F238E27FC236}">
                <a16:creationId xmlns:a16="http://schemas.microsoft.com/office/drawing/2014/main" id="{C6B20C6E-E9E0-FC18-3B85-FF240F006FDF}"/>
              </a:ext>
            </a:extLst>
          </p:cNvPr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>
            <a:extLst>
              <a:ext uri="{FF2B5EF4-FFF2-40B4-BE49-F238E27FC236}">
                <a16:creationId xmlns:a16="http://schemas.microsoft.com/office/drawing/2014/main" id="{0DAAAF1C-3178-556A-3985-36BB6E323D16}"/>
              </a:ext>
            </a:extLst>
          </p:cNvPr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>
            <a:extLst>
              <a:ext uri="{FF2B5EF4-FFF2-40B4-BE49-F238E27FC236}">
                <a16:creationId xmlns:a16="http://schemas.microsoft.com/office/drawing/2014/main" id="{ABEA0348-A5DE-D609-ED2D-4CE727170CA2}"/>
              </a:ext>
            </a:extLst>
          </p:cNvPr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>
            <a:extLst>
              <a:ext uri="{FF2B5EF4-FFF2-40B4-BE49-F238E27FC236}">
                <a16:creationId xmlns:a16="http://schemas.microsoft.com/office/drawing/2014/main" id="{FFD48E8A-32F5-D0F7-0D36-28175C7FF484}"/>
              </a:ext>
            </a:extLst>
          </p:cNvPr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>
            <a:extLst>
              <a:ext uri="{FF2B5EF4-FFF2-40B4-BE49-F238E27FC236}">
                <a16:creationId xmlns:a16="http://schemas.microsoft.com/office/drawing/2014/main" id="{C24E4572-CB9A-398D-85F4-B072950EC8E7}"/>
              </a:ext>
            </a:extLst>
          </p:cNvPr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>
            <a:extLst>
              <a:ext uri="{FF2B5EF4-FFF2-40B4-BE49-F238E27FC236}">
                <a16:creationId xmlns:a16="http://schemas.microsoft.com/office/drawing/2014/main" id="{9D12C741-E9F3-0A2A-10F4-480752C1E2A2}"/>
              </a:ext>
            </a:extLst>
          </p:cNvPr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>
            <a:extLst>
              <a:ext uri="{FF2B5EF4-FFF2-40B4-BE49-F238E27FC236}">
                <a16:creationId xmlns:a16="http://schemas.microsoft.com/office/drawing/2014/main" id="{D2FB3DA5-BC61-A402-2806-CCF9584BC5E7}"/>
              </a:ext>
            </a:extLst>
          </p:cNvPr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>
            <a:extLst>
              <a:ext uri="{FF2B5EF4-FFF2-40B4-BE49-F238E27FC236}">
                <a16:creationId xmlns:a16="http://schemas.microsoft.com/office/drawing/2014/main" id="{745F927A-40CF-7375-1019-2FD66B1242AE}"/>
              </a:ext>
            </a:extLst>
          </p:cNvPr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>
            <a:extLst>
              <a:ext uri="{FF2B5EF4-FFF2-40B4-BE49-F238E27FC236}">
                <a16:creationId xmlns:a16="http://schemas.microsoft.com/office/drawing/2014/main" id="{B647F3ED-1B39-7CCD-8CE9-CE941046F2F5}"/>
              </a:ext>
            </a:extLst>
          </p:cNvPr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>
            <a:extLst>
              <a:ext uri="{FF2B5EF4-FFF2-40B4-BE49-F238E27FC236}">
                <a16:creationId xmlns:a16="http://schemas.microsoft.com/office/drawing/2014/main" id="{5837AE68-A47D-485E-5603-7BD48513A249}"/>
              </a:ext>
            </a:extLst>
          </p:cNvPr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>
            <a:extLst>
              <a:ext uri="{FF2B5EF4-FFF2-40B4-BE49-F238E27FC236}">
                <a16:creationId xmlns:a16="http://schemas.microsoft.com/office/drawing/2014/main" id="{4FE65705-C6F6-2D36-3611-266C9A071BC1}"/>
              </a:ext>
            </a:extLst>
          </p:cNvPr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>
            <a:extLst>
              <a:ext uri="{FF2B5EF4-FFF2-40B4-BE49-F238E27FC236}">
                <a16:creationId xmlns:a16="http://schemas.microsoft.com/office/drawing/2014/main" id="{20C03DF0-0C2B-84EE-CC7C-CB19C66356B1}"/>
              </a:ext>
            </a:extLst>
          </p:cNvPr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153E02-61F0-C126-8BA7-2298323A7935}"/>
              </a:ext>
            </a:extLst>
          </p:cNvPr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29EE68-3C54-B181-7833-2371E4FD52DA}"/>
              </a:ext>
            </a:extLst>
          </p:cNvPr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>
            <a:extLst>
              <a:ext uri="{FF2B5EF4-FFF2-40B4-BE49-F238E27FC236}">
                <a16:creationId xmlns:a16="http://schemas.microsoft.com/office/drawing/2014/main" id="{FDB27D84-AAFD-D8E7-FC0F-CF30959D034B}"/>
              </a:ext>
            </a:extLst>
          </p:cNvPr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83EC97-4CF3-F89A-A800-DADB12208DE9}"/>
              </a:ext>
            </a:extLst>
          </p:cNvPr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26D341-AC87-3957-5E2B-B2351EE376B0}"/>
              </a:ext>
            </a:extLst>
          </p:cNvPr>
          <p:cNvSpPr txBox="1"/>
          <p:nvPr/>
        </p:nvSpPr>
        <p:spPr>
          <a:xfrm>
            <a:off x="3357782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47" name="Google Shape;657;p48">
            <a:extLst>
              <a:ext uri="{FF2B5EF4-FFF2-40B4-BE49-F238E27FC236}">
                <a16:creationId xmlns:a16="http://schemas.microsoft.com/office/drawing/2014/main" id="{4D523295-D8B0-0B05-D3AF-4FBEFC4D629E}"/>
              </a:ext>
            </a:extLst>
          </p:cNvPr>
          <p:cNvCxnSpPr>
            <a:endCxn id="46" idx="1"/>
          </p:cNvCxnSpPr>
          <p:nvPr/>
        </p:nvCxnSpPr>
        <p:spPr>
          <a:xfrm>
            <a:off x="2930326" y="3192444"/>
            <a:ext cx="427457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>
            <a:extLst>
              <a:ext uri="{FF2B5EF4-FFF2-40B4-BE49-F238E27FC236}">
                <a16:creationId xmlns:a16="http://schemas.microsoft.com/office/drawing/2014/main" id="{2A1DBE00-1A06-56E8-B16E-D885373461F8}"/>
              </a:ext>
            </a:extLst>
          </p:cNvPr>
          <p:cNvCxnSpPr>
            <a:stCxn id="46" idx="3"/>
          </p:cNvCxnSpPr>
          <p:nvPr/>
        </p:nvCxnSpPr>
        <p:spPr>
          <a:xfrm flipV="1">
            <a:off x="4087791" y="3192444"/>
            <a:ext cx="361711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>
            <a:extLst>
              <a:ext uri="{FF2B5EF4-FFF2-40B4-BE49-F238E27FC236}">
                <a16:creationId xmlns:a16="http://schemas.microsoft.com/office/drawing/2014/main" id="{CD8193C3-9921-7E7B-1558-E1C892C3E5BE}"/>
              </a:ext>
            </a:extLst>
          </p:cNvPr>
          <p:cNvCxnSpPr>
            <a:stCxn id="27" idx="0"/>
            <a:endCxn id="46" idx="2"/>
          </p:cNvCxnSpPr>
          <p:nvPr/>
        </p:nvCxnSpPr>
        <p:spPr>
          <a:xfrm flipV="1">
            <a:off x="3698982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D358B8F-540F-DD3D-93F6-70A4C2BC3D6E}"/>
              </a:ext>
            </a:extLst>
          </p:cNvPr>
          <p:cNvSpPr txBox="1"/>
          <p:nvPr/>
        </p:nvSpPr>
        <p:spPr>
          <a:xfrm>
            <a:off x="5996876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8" name="Google Shape;657;p48">
            <a:extLst>
              <a:ext uri="{FF2B5EF4-FFF2-40B4-BE49-F238E27FC236}">
                <a16:creationId xmlns:a16="http://schemas.microsoft.com/office/drawing/2014/main" id="{4941BDEB-5D99-B5E9-C879-354C806156D5}"/>
              </a:ext>
            </a:extLst>
          </p:cNvPr>
          <p:cNvCxnSpPr>
            <a:endCxn id="57" idx="1"/>
          </p:cNvCxnSpPr>
          <p:nvPr/>
        </p:nvCxnSpPr>
        <p:spPr>
          <a:xfrm>
            <a:off x="5569420" y="3192444"/>
            <a:ext cx="427456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>
            <a:extLst>
              <a:ext uri="{FF2B5EF4-FFF2-40B4-BE49-F238E27FC236}">
                <a16:creationId xmlns:a16="http://schemas.microsoft.com/office/drawing/2014/main" id="{F61B4CD1-3FD0-3855-D605-4406350B8E4B}"/>
              </a:ext>
            </a:extLst>
          </p:cNvPr>
          <p:cNvCxnSpPr>
            <a:stCxn id="57" idx="3"/>
          </p:cNvCxnSpPr>
          <p:nvPr/>
        </p:nvCxnSpPr>
        <p:spPr>
          <a:xfrm flipV="1">
            <a:off x="6726884" y="3192444"/>
            <a:ext cx="361712" cy="855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>
            <a:extLst>
              <a:ext uri="{FF2B5EF4-FFF2-40B4-BE49-F238E27FC236}">
                <a16:creationId xmlns:a16="http://schemas.microsoft.com/office/drawing/2014/main" id="{DED126DE-2901-E21E-CEE9-2B6C62BDF4E4}"/>
              </a:ext>
            </a:extLst>
          </p:cNvPr>
          <p:cNvCxnSpPr>
            <a:endCxn id="57" idx="2"/>
          </p:cNvCxnSpPr>
          <p:nvPr/>
        </p:nvCxnSpPr>
        <p:spPr>
          <a:xfrm flipV="1">
            <a:off x="6338076" y="3408746"/>
            <a:ext cx="23805" cy="33127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EF7A65F-B57C-EB8A-C7C9-7CC26D9D272B}"/>
              </a:ext>
            </a:extLst>
          </p:cNvPr>
          <p:cNvSpPr txBox="1"/>
          <p:nvPr/>
        </p:nvSpPr>
        <p:spPr>
          <a:xfrm>
            <a:off x="8730019" y="2993247"/>
            <a:ext cx="730008" cy="4154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66" name="Google Shape;657;p48">
            <a:extLst>
              <a:ext uri="{FF2B5EF4-FFF2-40B4-BE49-F238E27FC236}">
                <a16:creationId xmlns:a16="http://schemas.microsoft.com/office/drawing/2014/main" id="{7114197C-3513-7377-A6CD-5644145D2607}"/>
              </a:ext>
            </a:extLst>
          </p:cNvPr>
          <p:cNvCxnSpPr/>
          <p:nvPr/>
        </p:nvCxnSpPr>
        <p:spPr>
          <a:xfrm flipV="1">
            <a:off x="8302563" y="3189455"/>
            <a:ext cx="427457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>
            <a:extLst>
              <a:ext uri="{FF2B5EF4-FFF2-40B4-BE49-F238E27FC236}">
                <a16:creationId xmlns:a16="http://schemas.microsoft.com/office/drawing/2014/main" id="{ACD16949-8962-E5EB-56D1-B6F4FB73014D}"/>
              </a:ext>
            </a:extLst>
          </p:cNvPr>
          <p:cNvCxnSpPr/>
          <p:nvPr/>
        </p:nvCxnSpPr>
        <p:spPr>
          <a:xfrm>
            <a:off x="9412417" y="3189455"/>
            <a:ext cx="409322" cy="29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>
            <a:extLst>
              <a:ext uri="{FF2B5EF4-FFF2-40B4-BE49-F238E27FC236}">
                <a16:creationId xmlns:a16="http://schemas.microsoft.com/office/drawing/2014/main" id="{2D8B853A-EAEE-4234-6B30-03B3BBED544A}"/>
              </a:ext>
            </a:extLst>
          </p:cNvPr>
          <p:cNvCxnSpPr/>
          <p:nvPr/>
        </p:nvCxnSpPr>
        <p:spPr>
          <a:xfrm flipV="1">
            <a:off x="9071218" y="3385662"/>
            <a:ext cx="0" cy="3543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>
            <a:extLst>
              <a:ext uri="{FF2B5EF4-FFF2-40B4-BE49-F238E27FC236}">
                <a16:creationId xmlns:a16="http://schemas.microsoft.com/office/drawing/2014/main" id="{EA05A26F-A1C3-D6AA-A22A-84F07C378DDA}"/>
              </a:ext>
            </a:extLst>
          </p:cNvPr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7A47E2-6102-A429-08A4-469CD802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D5AFFC-5410-CD90-EF53-0EC6053BD278}"/>
              </a:ext>
            </a:extLst>
          </p:cNvPr>
          <p:cNvSpPr txBox="1"/>
          <p:nvPr/>
        </p:nvSpPr>
        <p:spPr>
          <a:xfrm>
            <a:off x="2329499" y="910961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What happens if we stack two convolution layers?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286931-3199-908C-A54C-4C858DAEFB6B}"/>
              </a:ext>
            </a:extLst>
          </p:cNvPr>
          <p:cNvSpPr txBox="1"/>
          <p:nvPr/>
        </p:nvSpPr>
        <p:spPr>
          <a:xfrm>
            <a:off x="8730019" y="206223"/>
            <a:ext cx="375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(Recall y=W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is linear)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3296DC-BAEB-2764-1BEA-22D488010414}"/>
              </a:ext>
            </a:extLst>
          </p:cNvPr>
          <p:cNvSpPr txBox="1"/>
          <p:nvPr/>
        </p:nvSpPr>
        <p:spPr>
          <a:xfrm>
            <a:off x="2329498" y="1310263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It’s equivalent to just one convolution layer!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96AE69-A92A-D2AE-A299-F610E2529F97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63897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13C7DF-62D6-B3F6-CB0C-F963B532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4232"/>
            <a:ext cx="12192000" cy="1931068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/>
              <a:t>Evolving SOTA in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91316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85809-42EA-32E8-3B10-5C9F1CA1F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>
            <a:extLst>
              <a:ext uri="{FF2B5EF4-FFF2-40B4-BE49-F238E27FC236}">
                <a16:creationId xmlns:a16="http://schemas.microsoft.com/office/drawing/2014/main" id="{9277CC50-F249-BECE-A91E-A467E8969443}"/>
              </a:ext>
            </a:extLst>
          </p:cNvPr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645;p48">
            <a:extLst>
              <a:ext uri="{FF2B5EF4-FFF2-40B4-BE49-F238E27FC236}">
                <a16:creationId xmlns:a16="http://schemas.microsoft.com/office/drawing/2014/main" id="{68DA21C2-555D-38D6-AACF-C641D1BAF9DA}"/>
              </a:ext>
            </a:extLst>
          </p:cNvPr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646;p48">
            <a:extLst>
              <a:ext uri="{FF2B5EF4-FFF2-40B4-BE49-F238E27FC236}">
                <a16:creationId xmlns:a16="http://schemas.microsoft.com/office/drawing/2014/main" id="{BB2C6527-A55E-6A0D-4090-ECE47B3A92D3}"/>
              </a:ext>
            </a:extLst>
          </p:cNvPr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47;p48">
            <a:extLst>
              <a:ext uri="{FF2B5EF4-FFF2-40B4-BE49-F238E27FC236}">
                <a16:creationId xmlns:a16="http://schemas.microsoft.com/office/drawing/2014/main" id="{501C9A0A-883B-BD46-E8C9-14602FFE24C3}"/>
              </a:ext>
            </a:extLst>
          </p:cNvPr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649;p48">
            <a:extLst>
              <a:ext uri="{FF2B5EF4-FFF2-40B4-BE49-F238E27FC236}">
                <a16:creationId xmlns:a16="http://schemas.microsoft.com/office/drawing/2014/main" id="{8B908058-5C6F-8026-A699-8896696563DA}"/>
              </a:ext>
            </a:extLst>
          </p:cNvPr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6x3x5x5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  <p:sp>
        <p:nvSpPr>
          <p:cNvPr id="28" name="Google Shape;650;p48">
            <a:extLst>
              <a:ext uri="{FF2B5EF4-FFF2-40B4-BE49-F238E27FC236}">
                <a16:creationId xmlns:a16="http://schemas.microsoft.com/office/drawing/2014/main" id="{F3D00297-B167-F486-38CA-16810A9BEB99}"/>
              </a:ext>
            </a:extLst>
          </p:cNvPr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651;p48">
            <a:extLst>
              <a:ext uri="{FF2B5EF4-FFF2-40B4-BE49-F238E27FC236}">
                <a16:creationId xmlns:a16="http://schemas.microsoft.com/office/drawing/2014/main" id="{A503495B-C5F2-03AB-5648-D03BF248FCEF}"/>
              </a:ext>
            </a:extLst>
          </p:cNvPr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652;p48">
            <a:extLst>
              <a:ext uri="{FF2B5EF4-FFF2-40B4-BE49-F238E27FC236}">
                <a16:creationId xmlns:a16="http://schemas.microsoft.com/office/drawing/2014/main" id="{1204BFE3-06BF-B20E-74DE-289843714743}"/>
              </a:ext>
            </a:extLst>
          </p:cNvPr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653;p48">
            <a:extLst>
              <a:ext uri="{FF2B5EF4-FFF2-40B4-BE49-F238E27FC236}">
                <a16:creationId xmlns:a16="http://schemas.microsoft.com/office/drawing/2014/main" id="{0B3608FD-B3C2-DE1E-08D9-7B78196E61F8}"/>
              </a:ext>
            </a:extLst>
          </p:cNvPr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656;p48">
            <a:extLst>
              <a:ext uri="{FF2B5EF4-FFF2-40B4-BE49-F238E27FC236}">
                <a16:creationId xmlns:a16="http://schemas.microsoft.com/office/drawing/2014/main" id="{2D37F10F-ADF1-8158-5DD4-EBF17B7E7ACC}"/>
              </a:ext>
            </a:extLst>
          </p:cNvPr>
          <p:cNvSpPr/>
          <p:nvPr/>
        </p:nvSpPr>
        <p:spPr>
          <a:xfrm>
            <a:off x="7226572" y="1912529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660;p48">
            <a:extLst>
              <a:ext uri="{FF2B5EF4-FFF2-40B4-BE49-F238E27FC236}">
                <a16:creationId xmlns:a16="http://schemas.microsoft.com/office/drawing/2014/main" id="{FE9716E8-2967-BCC4-FA58-83F8D3A81876}"/>
              </a:ext>
            </a:extLst>
          </p:cNvPr>
          <p:cNvSpPr txBox="1"/>
          <p:nvPr/>
        </p:nvSpPr>
        <p:spPr>
          <a:xfrm>
            <a:off x="7092420" y="4603462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661;p48">
            <a:extLst>
              <a:ext uri="{FF2B5EF4-FFF2-40B4-BE49-F238E27FC236}">
                <a16:creationId xmlns:a16="http://schemas.microsoft.com/office/drawing/2014/main" id="{BF171A59-76D7-5A96-6210-70F5CD9B5BBB}"/>
              </a:ext>
            </a:extLst>
          </p:cNvPr>
          <p:cNvSpPr txBox="1"/>
          <p:nvPr/>
        </p:nvSpPr>
        <p:spPr>
          <a:xfrm>
            <a:off x="7839037" y="4211931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662;p48">
            <a:extLst>
              <a:ext uri="{FF2B5EF4-FFF2-40B4-BE49-F238E27FC236}">
                <a16:creationId xmlns:a16="http://schemas.microsoft.com/office/drawing/2014/main" id="{81126323-BE1A-2ED5-21BE-B05F88970B54}"/>
              </a:ext>
            </a:extLst>
          </p:cNvPr>
          <p:cNvSpPr txBox="1"/>
          <p:nvPr/>
        </p:nvSpPr>
        <p:spPr>
          <a:xfrm>
            <a:off x="8203242" y="213929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59;p48">
            <a:extLst>
              <a:ext uri="{FF2B5EF4-FFF2-40B4-BE49-F238E27FC236}">
                <a16:creationId xmlns:a16="http://schemas.microsoft.com/office/drawing/2014/main" id="{48A475C1-A615-AEF9-756C-E9041C85C361}"/>
              </a:ext>
            </a:extLst>
          </p:cNvPr>
          <p:cNvSpPr txBox="1"/>
          <p:nvPr/>
        </p:nvSpPr>
        <p:spPr>
          <a:xfrm>
            <a:off x="9959714" y="2809364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0DC67D-61A2-C761-A0A8-6B1C3330051A}"/>
              </a:ext>
            </a:extLst>
          </p:cNvPr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3 x 32 x 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846B5C-EC08-83FB-38ED-C1EB92EF400F}"/>
              </a:ext>
            </a:extLst>
          </p:cNvPr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6 x 28 x 28</a:t>
            </a:r>
          </a:p>
        </p:txBody>
      </p:sp>
      <p:sp>
        <p:nvSpPr>
          <p:cNvPr id="44" name="Google Shape;649;p48">
            <a:extLst>
              <a:ext uri="{FF2B5EF4-FFF2-40B4-BE49-F238E27FC236}">
                <a16:creationId xmlns:a16="http://schemas.microsoft.com/office/drawing/2014/main" id="{B4D32B6A-F393-CD0A-B2C7-C6159B44EA9E}"/>
              </a:ext>
            </a:extLst>
          </p:cNvPr>
          <p:cNvSpPr txBox="1"/>
          <p:nvPr/>
        </p:nvSpPr>
        <p:spPr>
          <a:xfrm>
            <a:off x="5546483" y="3740023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10x6x3x3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73DD3A-95C2-EEEF-105C-4D1537C92ED7}"/>
              </a:ext>
            </a:extLst>
          </p:cNvPr>
          <p:cNvSpPr txBox="1"/>
          <p:nvPr/>
        </p:nvSpPr>
        <p:spPr>
          <a:xfrm>
            <a:off x="6483883" y="4940783"/>
            <a:ext cx="22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hidden layer: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x 10 x 26 x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4947E2-3F03-532E-5E2A-A0E1761AAABB}"/>
              </a:ext>
            </a:extLst>
          </p:cNvPr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0" name="Google Shape;657;p48">
            <a:extLst>
              <a:ext uri="{FF2B5EF4-FFF2-40B4-BE49-F238E27FC236}">
                <a16:creationId xmlns:a16="http://schemas.microsoft.com/office/drawing/2014/main" id="{B9BFE1CC-D13B-36CE-B636-1C02940B0734}"/>
              </a:ext>
            </a:extLst>
          </p:cNvPr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>
            <a:extLst>
              <a:ext uri="{FF2B5EF4-FFF2-40B4-BE49-F238E27FC236}">
                <a16:creationId xmlns:a16="http://schemas.microsoft.com/office/drawing/2014/main" id="{2A81DD6F-820F-607D-E542-0821ABBF93D7}"/>
              </a:ext>
            </a:extLst>
          </p:cNvPr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>
            <a:extLst>
              <a:ext uri="{FF2B5EF4-FFF2-40B4-BE49-F238E27FC236}">
                <a16:creationId xmlns:a16="http://schemas.microsoft.com/office/drawing/2014/main" id="{83E810AB-FB58-FB8E-CCBF-0692991ACEB5}"/>
              </a:ext>
            </a:extLst>
          </p:cNvPr>
          <p:cNvSpPr txBox="1"/>
          <p:nvPr/>
        </p:nvSpPr>
        <p:spPr>
          <a:xfrm>
            <a:off x="8405355" y="3740023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12x10x3x3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95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61F887-6C35-E831-F87F-CFE583C3C1D0}"/>
              </a:ext>
            </a:extLst>
          </p:cNvPr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Google Shape;657;p48">
            <a:extLst>
              <a:ext uri="{FF2B5EF4-FFF2-40B4-BE49-F238E27FC236}">
                <a16:creationId xmlns:a16="http://schemas.microsoft.com/office/drawing/2014/main" id="{607E0E5B-25C0-83A2-DEC1-C5599508CF25}"/>
              </a:ext>
            </a:extLst>
          </p:cNvPr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>
            <a:extLst>
              <a:ext uri="{FF2B5EF4-FFF2-40B4-BE49-F238E27FC236}">
                <a16:creationId xmlns:a16="http://schemas.microsoft.com/office/drawing/2014/main" id="{C63F154D-3246-EC26-69D3-E58764806756}"/>
              </a:ext>
            </a:extLst>
          </p:cNvPr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8A44232-A30F-54F2-B52A-63CA2E8C495B}"/>
              </a:ext>
            </a:extLst>
          </p:cNvPr>
          <p:cNvSpPr txBox="1"/>
          <p:nvPr/>
        </p:nvSpPr>
        <p:spPr>
          <a:xfrm>
            <a:off x="5668375" y="2994694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55" name="Google Shape;657;p48">
            <a:extLst>
              <a:ext uri="{FF2B5EF4-FFF2-40B4-BE49-F238E27FC236}">
                <a16:creationId xmlns:a16="http://schemas.microsoft.com/office/drawing/2014/main" id="{826535AF-A4EB-C814-B47F-FA8D5D74E79A}"/>
              </a:ext>
            </a:extLst>
          </p:cNvPr>
          <p:cNvCxnSpPr/>
          <p:nvPr/>
        </p:nvCxnSpPr>
        <p:spPr>
          <a:xfrm>
            <a:off x="6273253" y="3167819"/>
            <a:ext cx="98894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657;p48">
            <a:extLst>
              <a:ext uri="{FF2B5EF4-FFF2-40B4-BE49-F238E27FC236}">
                <a16:creationId xmlns:a16="http://schemas.microsoft.com/office/drawing/2014/main" id="{C901EA84-ECFF-2EE4-2BA2-18868319D66D}"/>
              </a:ext>
            </a:extLst>
          </p:cNvPr>
          <p:cNvCxnSpPr/>
          <p:nvPr/>
        </p:nvCxnSpPr>
        <p:spPr>
          <a:xfrm flipV="1">
            <a:off x="5968284" y="3340943"/>
            <a:ext cx="2531" cy="40052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812B0A7-B084-CE32-B4EA-E2D472FE3EEB}"/>
              </a:ext>
            </a:extLst>
          </p:cNvPr>
          <p:cNvSpPr txBox="1"/>
          <p:nvPr/>
        </p:nvSpPr>
        <p:spPr>
          <a:xfrm>
            <a:off x="6372146" y="2994694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Google Shape;657;p48">
            <a:extLst>
              <a:ext uri="{FF2B5EF4-FFF2-40B4-BE49-F238E27FC236}">
                <a16:creationId xmlns:a16="http://schemas.microsoft.com/office/drawing/2014/main" id="{91B49E3C-3E97-5136-5242-688D66892F67}"/>
              </a:ext>
            </a:extLst>
          </p:cNvPr>
          <p:cNvCxnSpPr/>
          <p:nvPr/>
        </p:nvCxnSpPr>
        <p:spPr>
          <a:xfrm>
            <a:off x="5498210" y="3167820"/>
            <a:ext cx="172987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657;p48">
            <a:extLst>
              <a:ext uri="{FF2B5EF4-FFF2-40B4-BE49-F238E27FC236}">
                <a16:creationId xmlns:a16="http://schemas.microsoft.com/office/drawing/2014/main" id="{17CCF547-FEF9-42B9-8246-7FCA1D61F67C}"/>
              </a:ext>
            </a:extLst>
          </p:cNvPr>
          <p:cNvCxnSpPr/>
          <p:nvPr/>
        </p:nvCxnSpPr>
        <p:spPr>
          <a:xfrm flipV="1">
            <a:off x="6987556" y="3167820"/>
            <a:ext cx="17042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433EA3C-B209-1F7B-3DC3-4BB191034845}"/>
              </a:ext>
            </a:extLst>
          </p:cNvPr>
          <p:cNvSpPr txBox="1"/>
          <p:nvPr/>
        </p:nvSpPr>
        <p:spPr>
          <a:xfrm>
            <a:off x="8447749" y="2996139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</a:p>
        </p:txBody>
      </p:sp>
      <p:cxnSp>
        <p:nvCxnSpPr>
          <p:cNvPr id="70" name="Google Shape;657;p48">
            <a:extLst>
              <a:ext uri="{FF2B5EF4-FFF2-40B4-BE49-F238E27FC236}">
                <a16:creationId xmlns:a16="http://schemas.microsoft.com/office/drawing/2014/main" id="{AD2C94EC-10AE-B992-5F25-7647CEAE3430}"/>
              </a:ext>
            </a:extLst>
          </p:cNvPr>
          <p:cNvCxnSpPr/>
          <p:nvPr/>
        </p:nvCxnSpPr>
        <p:spPr>
          <a:xfrm>
            <a:off x="9052627" y="3169264"/>
            <a:ext cx="98894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657;p48">
            <a:extLst>
              <a:ext uri="{FF2B5EF4-FFF2-40B4-BE49-F238E27FC236}">
                <a16:creationId xmlns:a16="http://schemas.microsoft.com/office/drawing/2014/main" id="{D0A5A69A-7DEC-6A41-1924-A7F94DFD9082}"/>
              </a:ext>
            </a:extLst>
          </p:cNvPr>
          <p:cNvCxnSpPr/>
          <p:nvPr/>
        </p:nvCxnSpPr>
        <p:spPr>
          <a:xfrm flipV="1">
            <a:off x="8747658" y="3342388"/>
            <a:ext cx="2531" cy="40052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42E30B0-9DD5-8FC6-56FA-496285B0260B}"/>
              </a:ext>
            </a:extLst>
          </p:cNvPr>
          <p:cNvSpPr txBox="1"/>
          <p:nvPr/>
        </p:nvSpPr>
        <p:spPr>
          <a:xfrm>
            <a:off x="9151520" y="2996139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Google Shape;657;p48">
            <a:extLst>
              <a:ext uri="{FF2B5EF4-FFF2-40B4-BE49-F238E27FC236}">
                <a16:creationId xmlns:a16="http://schemas.microsoft.com/office/drawing/2014/main" id="{BD9FCAC1-36C9-D580-B823-4CE5CCEF80BB}"/>
              </a:ext>
            </a:extLst>
          </p:cNvPr>
          <p:cNvCxnSpPr/>
          <p:nvPr/>
        </p:nvCxnSpPr>
        <p:spPr>
          <a:xfrm>
            <a:off x="8277584" y="3169265"/>
            <a:ext cx="172987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" name="Google Shape;657;p48">
            <a:extLst>
              <a:ext uri="{FF2B5EF4-FFF2-40B4-BE49-F238E27FC236}">
                <a16:creationId xmlns:a16="http://schemas.microsoft.com/office/drawing/2014/main" id="{E0E839A8-CB83-F264-5197-74AEBBE2D085}"/>
              </a:ext>
            </a:extLst>
          </p:cNvPr>
          <p:cNvCxnSpPr/>
          <p:nvPr/>
        </p:nvCxnSpPr>
        <p:spPr>
          <a:xfrm flipV="1">
            <a:off x="9766930" y="3169265"/>
            <a:ext cx="17042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3D10B0E3-9B13-9215-8C49-C26BE4B0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Convolutions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FB2AE8-2BB3-C301-5C55-D8160D4258FE}"/>
              </a:ext>
            </a:extLst>
          </p:cNvPr>
          <p:cNvSpPr txBox="1"/>
          <p:nvPr/>
        </p:nvSpPr>
        <p:spPr>
          <a:xfrm>
            <a:off x="2329499" y="910961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What happens if we stack two convolution layers?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6B446F-4F0A-8C24-D277-8620E1AB9920}"/>
              </a:ext>
            </a:extLst>
          </p:cNvPr>
          <p:cNvSpPr txBox="1"/>
          <p:nvPr/>
        </p:nvSpPr>
        <p:spPr>
          <a:xfrm>
            <a:off x="2329498" y="1310263"/>
            <a:ext cx="67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It’s equivalent to just one convolution layer!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68CD4E-286E-38AC-8DB3-9B618950F5FE}"/>
              </a:ext>
            </a:extLst>
          </p:cNvPr>
          <p:cNvSpPr txBox="1"/>
          <p:nvPr/>
        </p:nvSpPr>
        <p:spPr>
          <a:xfrm>
            <a:off x="2580993" y="5827594"/>
            <a:ext cx="7030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Add a nonlinearity between each conv layer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811226-FBAC-48D3-084F-FFAC3501EE77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37439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2C132-8E34-5E4B-D22C-4E9FD94AF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35E9-50FE-EE5B-EF9D-D80D17A3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Fully-connected Layer vs Convolution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B6CDA-F972-0B8F-C1EE-15171F4D0150}"/>
              </a:ext>
            </a:extLst>
          </p:cNvPr>
          <p:cNvSpPr txBox="1"/>
          <p:nvPr/>
        </p:nvSpPr>
        <p:spPr>
          <a:xfrm>
            <a:off x="2132109" y="5770439"/>
            <a:ext cx="8726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A fully-connected layer is equivalent to a convolution layer.</a:t>
            </a:r>
          </a:p>
        </p:txBody>
      </p:sp>
      <p:sp>
        <p:nvSpPr>
          <p:cNvPr id="4" name="Google Shape;460;p39">
            <a:extLst>
              <a:ext uri="{FF2B5EF4-FFF2-40B4-BE49-F238E27FC236}">
                <a16:creationId xmlns:a16="http://schemas.microsoft.com/office/drawing/2014/main" id="{2A0C467A-8EE9-A729-F5A1-4136ED606C0A}"/>
              </a:ext>
            </a:extLst>
          </p:cNvPr>
          <p:cNvSpPr txBox="1"/>
          <p:nvPr/>
        </p:nvSpPr>
        <p:spPr>
          <a:xfrm>
            <a:off x="2923635" y="1583260"/>
            <a:ext cx="861676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3072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61;p39">
            <a:extLst>
              <a:ext uri="{FF2B5EF4-FFF2-40B4-BE49-F238E27FC236}">
                <a16:creationId xmlns:a16="http://schemas.microsoft.com/office/drawing/2014/main" id="{7F21FDDB-7481-4FB4-B71D-0B67F6CC4022}"/>
              </a:ext>
            </a:extLst>
          </p:cNvPr>
          <p:cNvSpPr txBox="1"/>
          <p:nvPr/>
        </p:nvSpPr>
        <p:spPr>
          <a:xfrm>
            <a:off x="1624387" y="1311477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464;p39">
            <a:extLst>
              <a:ext uri="{FF2B5EF4-FFF2-40B4-BE49-F238E27FC236}">
                <a16:creationId xmlns:a16="http://schemas.microsoft.com/office/drawing/2014/main" id="{4625A72A-58DC-1EEE-994A-53E1F5BC7AB3}"/>
              </a:ext>
            </a:extLst>
          </p:cNvPr>
          <p:cNvSpPr txBox="1"/>
          <p:nvPr/>
        </p:nvSpPr>
        <p:spPr>
          <a:xfrm>
            <a:off x="4973691" y="1454993"/>
            <a:ext cx="2506747" cy="35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x 3072 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65;p39">
            <a:extLst>
              <a:ext uri="{FF2B5EF4-FFF2-40B4-BE49-F238E27FC236}">
                <a16:creationId xmlns:a16="http://schemas.microsoft.com/office/drawing/2014/main" id="{6D3A206A-A23F-91F6-BDC2-ED88788D726E}"/>
              </a:ext>
            </a:extLst>
          </p:cNvPr>
          <p:cNvSpPr txBox="1"/>
          <p:nvPr/>
        </p:nvSpPr>
        <p:spPr>
          <a:xfrm>
            <a:off x="8385726" y="943224"/>
            <a:ext cx="925932" cy="29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67;p39">
            <a:extLst>
              <a:ext uri="{FF2B5EF4-FFF2-40B4-BE49-F238E27FC236}">
                <a16:creationId xmlns:a16="http://schemas.microsoft.com/office/drawing/2014/main" id="{8C9158F9-FE4B-051A-95B6-029D9C637967}"/>
              </a:ext>
            </a:extLst>
          </p:cNvPr>
          <p:cNvSpPr/>
          <p:nvPr/>
        </p:nvSpPr>
        <p:spPr>
          <a:xfrm>
            <a:off x="8753478" y="1438937"/>
            <a:ext cx="150261" cy="15266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468;p39">
            <a:extLst>
              <a:ext uri="{FF2B5EF4-FFF2-40B4-BE49-F238E27FC236}">
                <a16:creationId xmlns:a16="http://schemas.microsoft.com/office/drawing/2014/main" id="{861BCF88-F254-FEA4-95BE-94781B15AAF8}"/>
              </a:ext>
            </a:extLst>
          </p:cNvPr>
          <p:cNvSpPr/>
          <p:nvPr/>
        </p:nvSpPr>
        <p:spPr>
          <a:xfrm>
            <a:off x="1912825" y="1337574"/>
            <a:ext cx="2783575" cy="282227"/>
          </a:xfrm>
          <a:prstGeom prst="cube">
            <a:avLst>
              <a:gd name="adj" fmla="val 2500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470;p39">
            <a:extLst>
              <a:ext uri="{FF2B5EF4-FFF2-40B4-BE49-F238E27FC236}">
                <a16:creationId xmlns:a16="http://schemas.microsoft.com/office/drawing/2014/main" id="{50C3CB4A-FA47-646F-E544-6463FAD38FAA}"/>
              </a:ext>
            </a:extLst>
          </p:cNvPr>
          <p:cNvSpPr txBox="1"/>
          <p:nvPr/>
        </p:nvSpPr>
        <p:spPr>
          <a:xfrm>
            <a:off x="2949890" y="907273"/>
            <a:ext cx="709440" cy="36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472;p39">
            <a:extLst>
              <a:ext uri="{FF2B5EF4-FFF2-40B4-BE49-F238E27FC236}">
                <a16:creationId xmlns:a16="http://schemas.microsoft.com/office/drawing/2014/main" id="{AE237294-FF46-07A8-04F5-D2940846BF9B}"/>
              </a:ext>
            </a:extLst>
          </p:cNvPr>
          <p:cNvSpPr txBox="1"/>
          <p:nvPr/>
        </p:nvSpPr>
        <p:spPr>
          <a:xfrm>
            <a:off x="7620525" y="1311477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473;p39">
            <a:extLst>
              <a:ext uri="{FF2B5EF4-FFF2-40B4-BE49-F238E27FC236}">
                <a16:creationId xmlns:a16="http://schemas.microsoft.com/office/drawing/2014/main" id="{D1C1907E-A198-F8B6-35D4-0C820387B6A5}"/>
              </a:ext>
            </a:extLst>
          </p:cNvPr>
          <p:cNvSpPr txBox="1"/>
          <p:nvPr/>
        </p:nvSpPr>
        <p:spPr>
          <a:xfrm>
            <a:off x="8694297" y="1583260"/>
            <a:ext cx="861676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Google Shape;475;p39">
            <a:extLst>
              <a:ext uri="{FF2B5EF4-FFF2-40B4-BE49-F238E27FC236}">
                <a16:creationId xmlns:a16="http://schemas.microsoft.com/office/drawing/2014/main" id="{D124F308-C83F-1A68-C4E8-F093627282E1}"/>
              </a:ext>
            </a:extLst>
          </p:cNvPr>
          <p:cNvCxnSpPr/>
          <p:nvPr/>
        </p:nvCxnSpPr>
        <p:spPr>
          <a:xfrm>
            <a:off x="4869516" y="1478687"/>
            <a:ext cx="607642" cy="1199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476;p39">
            <a:extLst>
              <a:ext uri="{FF2B5EF4-FFF2-40B4-BE49-F238E27FC236}">
                <a16:creationId xmlns:a16="http://schemas.microsoft.com/office/drawing/2014/main" id="{0AFF7E19-E98F-7C85-5F54-F7A861FDE0FA}"/>
              </a:ext>
            </a:extLst>
          </p:cNvPr>
          <p:cNvCxnSpPr/>
          <p:nvPr/>
        </p:nvCxnSpPr>
        <p:spPr>
          <a:xfrm>
            <a:off x="7304777" y="1489179"/>
            <a:ext cx="614240" cy="869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483;p40">
            <a:extLst>
              <a:ext uri="{FF2B5EF4-FFF2-40B4-BE49-F238E27FC236}">
                <a16:creationId xmlns:a16="http://schemas.microsoft.com/office/drawing/2014/main" id="{880AB06F-90D0-05D7-5D3C-059A3AAB21A8}"/>
              </a:ext>
            </a:extLst>
          </p:cNvPr>
          <p:cNvSpPr txBox="1"/>
          <p:nvPr/>
        </p:nvSpPr>
        <p:spPr>
          <a:xfrm>
            <a:off x="3126458" y="5013784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485;p40">
            <a:extLst>
              <a:ext uri="{FF2B5EF4-FFF2-40B4-BE49-F238E27FC236}">
                <a16:creationId xmlns:a16="http://schemas.microsoft.com/office/drawing/2014/main" id="{67E7D4A7-8475-1259-B164-6B884B0DC930}"/>
              </a:ext>
            </a:extLst>
          </p:cNvPr>
          <p:cNvSpPr txBox="1"/>
          <p:nvPr/>
        </p:nvSpPr>
        <p:spPr>
          <a:xfrm>
            <a:off x="2532202" y="5405316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487;p40">
            <a:extLst>
              <a:ext uri="{FF2B5EF4-FFF2-40B4-BE49-F238E27FC236}">
                <a16:creationId xmlns:a16="http://schemas.microsoft.com/office/drawing/2014/main" id="{F7D0A166-F26F-E54B-7B56-5B5BC550B21F}"/>
              </a:ext>
            </a:extLst>
          </p:cNvPr>
          <p:cNvSpPr txBox="1"/>
          <p:nvPr/>
        </p:nvSpPr>
        <p:spPr>
          <a:xfrm>
            <a:off x="2275031" y="2132798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516;p42">
            <a:extLst>
              <a:ext uri="{FF2B5EF4-FFF2-40B4-BE49-F238E27FC236}">
                <a16:creationId xmlns:a16="http://schemas.microsoft.com/office/drawing/2014/main" id="{1D8C1ABF-A78D-3379-6B3B-E31B73BC7F73}"/>
              </a:ext>
            </a:extLst>
          </p:cNvPr>
          <p:cNvSpPr txBox="1"/>
          <p:nvPr/>
        </p:nvSpPr>
        <p:spPr>
          <a:xfrm>
            <a:off x="3577569" y="2922685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550;p44">
            <a:extLst>
              <a:ext uri="{FF2B5EF4-FFF2-40B4-BE49-F238E27FC236}">
                <a16:creationId xmlns:a16="http://schemas.microsoft.com/office/drawing/2014/main" id="{64766CEF-7193-86E4-774B-7E7FC5CA5D80}"/>
              </a:ext>
            </a:extLst>
          </p:cNvPr>
          <p:cNvSpPr/>
          <p:nvPr/>
        </p:nvSpPr>
        <p:spPr>
          <a:xfrm>
            <a:off x="3161974" y="3451279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51;p44">
            <a:extLst>
              <a:ext uri="{FF2B5EF4-FFF2-40B4-BE49-F238E27FC236}">
                <a16:creationId xmlns:a16="http://schemas.microsoft.com/office/drawing/2014/main" id="{281CA9E1-16C1-1324-2152-FC6A0FE44CFE}"/>
              </a:ext>
            </a:extLst>
          </p:cNvPr>
          <p:cNvSpPr/>
          <p:nvPr/>
        </p:nvSpPr>
        <p:spPr>
          <a:xfrm>
            <a:off x="4757808" y="3717010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Google Shape;553;p44">
            <a:extLst>
              <a:ext uri="{FF2B5EF4-FFF2-40B4-BE49-F238E27FC236}">
                <a16:creationId xmlns:a16="http://schemas.microsoft.com/office/drawing/2014/main" id="{E2A680E9-22A4-FA3D-D4F4-2018558F8D1F}"/>
              </a:ext>
            </a:extLst>
          </p:cNvPr>
          <p:cNvCxnSpPr/>
          <p:nvPr/>
        </p:nvCxnSpPr>
        <p:spPr>
          <a:xfrm>
            <a:off x="3288190" y="3620885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554;p44">
            <a:extLst>
              <a:ext uri="{FF2B5EF4-FFF2-40B4-BE49-F238E27FC236}">
                <a16:creationId xmlns:a16="http://schemas.microsoft.com/office/drawing/2014/main" id="{7DB1DCC8-CA99-90EB-5047-7DDFF7E62908}"/>
              </a:ext>
            </a:extLst>
          </p:cNvPr>
          <p:cNvCxnSpPr/>
          <p:nvPr/>
        </p:nvCxnSpPr>
        <p:spPr>
          <a:xfrm>
            <a:off x="3424356" y="3471523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555;p44">
            <a:extLst>
              <a:ext uri="{FF2B5EF4-FFF2-40B4-BE49-F238E27FC236}">
                <a16:creationId xmlns:a16="http://schemas.microsoft.com/office/drawing/2014/main" id="{F6788006-1FA0-3572-82B0-555EDE47FF32}"/>
              </a:ext>
            </a:extLst>
          </p:cNvPr>
          <p:cNvCxnSpPr/>
          <p:nvPr/>
        </p:nvCxnSpPr>
        <p:spPr>
          <a:xfrm rot="10800000" flipH="1">
            <a:off x="3450448" y="3858124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481;p40">
            <a:extLst>
              <a:ext uri="{FF2B5EF4-FFF2-40B4-BE49-F238E27FC236}">
                <a16:creationId xmlns:a16="http://schemas.microsoft.com/office/drawing/2014/main" id="{9B03441C-B051-1410-AD85-4FCE8D9514EF}"/>
              </a:ext>
            </a:extLst>
          </p:cNvPr>
          <p:cNvSpPr/>
          <p:nvPr/>
        </p:nvSpPr>
        <p:spPr>
          <a:xfrm>
            <a:off x="2590173" y="2714383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484;p40">
            <a:extLst>
              <a:ext uri="{FF2B5EF4-FFF2-40B4-BE49-F238E27FC236}">
                <a16:creationId xmlns:a16="http://schemas.microsoft.com/office/drawing/2014/main" id="{ACF213D6-0033-5AFB-EBBC-AE2CB9904806}"/>
              </a:ext>
            </a:extLst>
          </p:cNvPr>
          <p:cNvSpPr txBox="1"/>
          <p:nvPr/>
        </p:nvSpPr>
        <p:spPr>
          <a:xfrm>
            <a:off x="3546323" y="4281309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Google Shape;541;p43">
            <a:extLst>
              <a:ext uri="{FF2B5EF4-FFF2-40B4-BE49-F238E27FC236}">
                <a16:creationId xmlns:a16="http://schemas.microsoft.com/office/drawing/2014/main" id="{DE93EFD6-B101-7571-BC0B-C9FC37A424F2}"/>
              </a:ext>
            </a:extLst>
          </p:cNvPr>
          <p:cNvCxnSpPr/>
          <p:nvPr/>
        </p:nvCxnSpPr>
        <p:spPr>
          <a:xfrm flipH="1" flipV="1">
            <a:off x="5126378" y="3969961"/>
            <a:ext cx="460337" cy="20045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542;p43">
            <a:extLst>
              <a:ext uri="{FF2B5EF4-FFF2-40B4-BE49-F238E27FC236}">
                <a16:creationId xmlns:a16="http://schemas.microsoft.com/office/drawing/2014/main" id="{402CD271-5404-C11F-9A95-5F9D58CF7A0D}"/>
              </a:ext>
            </a:extLst>
          </p:cNvPr>
          <p:cNvSpPr txBox="1"/>
          <p:nvPr/>
        </p:nvSpPr>
        <p:spPr>
          <a:xfrm>
            <a:off x="5593915" y="4037526"/>
            <a:ext cx="5014694" cy="12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number: </a:t>
            </a:r>
            <a:endParaRPr kumimoji="0" sz="1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result of taking a dot product between the filter and a small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chunk of the image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A38D17-EFCA-2219-61BA-FE9DA7A8513E}"/>
                  </a:ext>
                </a:extLst>
              </p:cNvPr>
              <p:cNvSpPr txBox="1"/>
              <p:nvPr/>
            </p:nvSpPr>
            <p:spPr>
              <a:xfrm>
                <a:off x="5731796" y="3484397"/>
                <a:ext cx="72840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3F3A9F7-16AD-7348-BD6E-B82911F72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96" y="3484397"/>
                <a:ext cx="728405" cy="415498"/>
              </a:xfrm>
              <a:prstGeom prst="rect">
                <a:avLst/>
              </a:prstGeom>
              <a:blipFill>
                <a:blip r:embed="rId2"/>
                <a:stretch>
                  <a:fillRect l="-6897" t="-2941"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7B7A242-D684-5D96-5D57-73782989264D}"/>
              </a:ext>
            </a:extLst>
          </p:cNvPr>
          <p:cNvCxnSpPr/>
          <p:nvPr/>
        </p:nvCxnSpPr>
        <p:spPr>
          <a:xfrm>
            <a:off x="6095997" y="2270892"/>
            <a:ext cx="0" cy="102272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2EEC7FD-F717-1145-003F-C7D9BEA0BB3D}"/>
                  </a:ext>
                </a:extLst>
              </p:cNvPr>
              <p:cNvSpPr txBox="1"/>
              <p:nvPr/>
            </p:nvSpPr>
            <p:spPr>
              <a:xfrm>
                <a:off x="5731796" y="1040880"/>
                <a:ext cx="72840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12C4DC-C95A-6642-A248-F63222088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96" y="1040880"/>
                <a:ext cx="728405" cy="415498"/>
              </a:xfrm>
              <a:prstGeom prst="rect">
                <a:avLst/>
              </a:prstGeom>
              <a:blipFill>
                <a:blip r:embed="rId3"/>
                <a:stretch>
                  <a:fillRect l="-6897" t="-6061"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73D4C83-ADB8-BF9A-7582-DDD7D24F62AF}"/>
              </a:ext>
            </a:extLst>
          </p:cNvPr>
          <p:cNvSpPr txBox="1"/>
          <p:nvPr/>
        </p:nvSpPr>
        <p:spPr>
          <a:xfrm>
            <a:off x="5731796" y="4956634"/>
            <a:ext cx="4876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What if the kernel size is 32*32? What is the number of parameters?</a:t>
            </a:r>
          </a:p>
        </p:txBody>
      </p:sp>
    </p:spTree>
    <p:extLst>
      <p:ext uri="{BB962C8B-B14F-4D97-AF65-F5344CB8AC3E}">
        <p14:creationId xmlns:p14="http://schemas.microsoft.com/office/powerpoint/2010/main" val="20066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  <p:bldP spid="23" grpId="0" animBg="1"/>
      <p:bldP spid="24" grpId="0" animBg="1"/>
      <p:bldP spid="28" grpId="0" animBg="1"/>
      <p:bldP spid="29" grpId="0"/>
      <p:bldP spid="31" grpId="0"/>
      <p:bldP spid="32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6AA80-2AB6-928B-8E2D-A86FFD1C7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1C3FC78-4086-8967-E6B6-6BA97771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822960"/>
          </a:xfrm>
        </p:spPr>
        <p:txBody>
          <a:bodyPr/>
          <a:lstStyle/>
          <a:p>
            <a:r>
              <a:rPr lang="en-US" dirty="0"/>
              <a:t>Fully-connected Layer vs Convolution Layer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B0B35F90-6D75-775B-5D40-F4C238EAD3FD}"/>
              </a:ext>
            </a:extLst>
          </p:cNvPr>
          <p:cNvSpPr/>
          <p:nvPr/>
        </p:nvSpPr>
        <p:spPr bwMode="auto">
          <a:xfrm>
            <a:off x="14478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87E23-5153-2C69-EAFE-5A14BA362088}"/>
              </a:ext>
            </a:extLst>
          </p:cNvPr>
          <p:cNvSpPr txBox="1"/>
          <p:nvPr/>
        </p:nvSpPr>
        <p:spPr>
          <a:xfrm>
            <a:off x="1066800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E5762-4C52-8AA1-4B2F-DFDFE4391666}"/>
              </a:ext>
            </a:extLst>
          </p:cNvPr>
          <p:cNvSpPr txBox="1"/>
          <p:nvPr/>
        </p:nvSpPr>
        <p:spPr>
          <a:xfrm>
            <a:off x="1830440" y="1563722"/>
            <a:ext cx="3263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0" dirty="0"/>
              <a:t>Fully connected layer</a:t>
            </a: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C24715E7-0D4B-4141-9068-62B3D238B750}"/>
              </a:ext>
            </a:extLst>
          </p:cNvPr>
          <p:cNvSpPr/>
          <p:nvPr/>
        </p:nvSpPr>
        <p:spPr bwMode="auto">
          <a:xfrm>
            <a:off x="4798893" y="34290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1849F9-43CD-4CE2-3C71-29ED2E33BAFB}"/>
              </a:ext>
            </a:extLst>
          </p:cNvPr>
          <p:cNvCxnSpPr/>
          <p:nvPr/>
        </p:nvCxnSpPr>
        <p:spPr bwMode="auto">
          <a:xfrm>
            <a:off x="3046294" y="2362201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6A6A27-F2B0-6770-ABE8-7B8EAD2B8723}"/>
              </a:ext>
            </a:extLst>
          </p:cNvPr>
          <p:cNvCxnSpPr/>
          <p:nvPr/>
        </p:nvCxnSpPr>
        <p:spPr bwMode="auto">
          <a:xfrm flipV="1">
            <a:off x="1750893" y="3581400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F26B6-9FB8-E311-9CD0-790142B1D9F9}"/>
              </a:ext>
            </a:extLst>
          </p:cNvPr>
          <p:cNvCxnSpPr/>
          <p:nvPr/>
        </p:nvCxnSpPr>
        <p:spPr bwMode="auto">
          <a:xfrm flipV="1">
            <a:off x="1750894" y="3805536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7AE346-8B68-274E-115D-0AD926F73575}"/>
              </a:ext>
            </a:extLst>
          </p:cNvPr>
          <p:cNvCxnSpPr/>
          <p:nvPr/>
        </p:nvCxnSpPr>
        <p:spPr bwMode="auto">
          <a:xfrm flipV="1">
            <a:off x="3046294" y="3685338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ube 16">
            <a:extLst>
              <a:ext uri="{FF2B5EF4-FFF2-40B4-BE49-F238E27FC236}">
                <a16:creationId xmlns:a16="http://schemas.microsoft.com/office/drawing/2014/main" id="{00018FB8-03FD-CDD0-6300-0858F7F09D5B}"/>
              </a:ext>
            </a:extLst>
          </p:cNvPr>
          <p:cNvSpPr/>
          <p:nvPr/>
        </p:nvSpPr>
        <p:spPr bwMode="auto">
          <a:xfrm>
            <a:off x="665015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FB523AAB-BC5E-3C8E-81C8-7D7E3A801D56}"/>
              </a:ext>
            </a:extLst>
          </p:cNvPr>
          <p:cNvSpPr/>
          <p:nvPr/>
        </p:nvSpPr>
        <p:spPr bwMode="auto">
          <a:xfrm>
            <a:off x="954575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9A8160-DAA3-513C-B54F-5C7799BDF0FE}"/>
              </a:ext>
            </a:extLst>
          </p:cNvPr>
          <p:cNvGrpSpPr/>
          <p:nvPr/>
        </p:nvGrpSpPr>
        <p:grpSpPr>
          <a:xfrm>
            <a:off x="7450257" y="3505200"/>
            <a:ext cx="3276600" cy="1143000"/>
            <a:chOff x="2057400" y="3581400"/>
            <a:chExt cx="3276600" cy="11430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EA1A13AB-A0F4-677D-76C9-62611D793AF0}"/>
                </a:ext>
              </a:extLst>
            </p:cNvPr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56566F3-E59E-EB6A-5D21-C6BFDAFC01EB}"/>
                </a:ext>
              </a:extLst>
            </p:cNvPr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948E55E-BC98-2AB3-E261-487B4F5A25CD}"/>
                </a:ext>
              </a:extLst>
            </p:cNvPr>
            <p:cNvCxnSpPr>
              <a:stCxn id="20" idx="1"/>
              <a:endCxn id="25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541093-6CB6-7AB1-964B-A02EA63D4E1E}"/>
                </a:ext>
              </a:extLst>
            </p:cNvPr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43F9277-47A2-7D85-9474-E432513E3857}"/>
                </a:ext>
              </a:extLst>
            </p:cNvPr>
            <p:cNvCxnSpPr>
              <a:cxnSpLocks/>
              <a:endCxn id="25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41A43F61-5283-4A8E-8207-99401839B843}"/>
                </a:ext>
              </a:extLst>
            </p:cNvPr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D8BC5E3-BEE8-4217-785B-DA013B546BA1}"/>
              </a:ext>
            </a:extLst>
          </p:cNvPr>
          <p:cNvSpPr txBox="1"/>
          <p:nvPr/>
        </p:nvSpPr>
        <p:spPr>
          <a:xfrm>
            <a:off x="6558897" y="5972772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DDF7DE-0030-AFFD-773C-E285068F4BD3}"/>
              </a:ext>
            </a:extLst>
          </p:cNvPr>
          <p:cNvSpPr txBox="1"/>
          <p:nvPr/>
        </p:nvSpPr>
        <p:spPr>
          <a:xfrm>
            <a:off x="10288707" y="5166628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F5309D-40B3-1ADF-E813-6232D8561FFA}"/>
              </a:ext>
            </a:extLst>
          </p:cNvPr>
          <p:cNvSpPr txBox="1"/>
          <p:nvPr/>
        </p:nvSpPr>
        <p:spPr>
          <a:xfrm>
            <a:off x="7202263" y="1563722"/>
            <a:ext cx="3263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0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33290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  <p:bldP spid="18" grpId="0" animBg="1"/>
      <p:bldP spid="26" grpId="0"/>
      <p:bldP spid="27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9E03-DB59-13F8-8CA6-D87698C0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SOTA Card Game</a:t>
            </a:r>
          </a:p>
        </p:txBody>
      </p:sp>
      <p:pic>
        <p:nvPicPr>
          <p:cNvPr id="4" name="Picture 6" descr="Image">
            <a:extLst>
              <a:ext uri="{FF2B5EF4-FFF2-40B4-BE49-F238E27FC236}">
                <a16:creationId xmlns:a16="http://schemas.microsoft.com/office/drawing/2014/main" id="{ADCDA469-2A18-B59A-EDE2-92F186EC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47" y="1185111"/>
            <a:ext cx="5983705" cy="448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ABCA7-E80B-77DD-6A2F-95DFBEA503FF}"/>
              </a:ext>
            </a:extLst>
          </p:cNvPr>
          <p:cNvSpPr txBox="1"/>
          <p:nvPr/>
        </p:nvSpPr>
        <p:spPr>
          <a:xfrm>
            <a:off x="1958079" y="6051885"/>
            <a:ext cx="8311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What makes a good game: clear rules, anybody can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24BDC-F817-530E-B23D-05AB15BCCD75}"/>
              </a:ext>
            </a:extLst>
          </p:cNvPr>
          <p:cNvSpPr txBox="1"/>
          <p:nvPr/>
        </p:nvSpPr>
        <p:spPr>
          <a:xfrm>
            <a:off x="0" y="6462025"/>
            <a:ext cx="1514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[v7labs.com]</a:t>
            </a:r>
          </a:p>
        </p:txBody>
      </p:sp>
    </p:spTree>
    <p:extLst>
      <p:ext uri="{BB962C8B-B14F-4D97-AF65-F5344CB8AC3E}">
        <p14:creationId xmlns:p14="http://schemas.microsoft.com/office/powerpoint/2010/main" val="2444975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631ED-26DE-6A3D-3E96-9393564D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6731460"/>
          </a:xfrm>
        </p:spPr>
        <p:txBody>
          <a:bodyPr/>
          <a:lstStyle/>
          <a:p>
            <a:r>
              <a:rPr lang="en-US" dirty="0"/>
              <a:t>The Story of </a:t>
            </a:r>
            <a:r>
              <a:rPr lang="en-US" dirty="0" err="1"/>
              <a:t>Imagenet</a:t>
            </a:r>
            <a:r>
              <a:rPr lang="en-US" dirty="0"/>
              <a:t> and </a:t>
            </a:r>
            <a:r>
              <a:rPr lang="en-US" dirty="0" err="1"/>
              <a:t>AlexNet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6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is Girls' Summer Camp Could Help Change the World of AI | WIRED">
            <a:extLst>
              <a:ext uri="{FF2B5EF4-FFF2-40B4-BE49-F238E27FC236}">
                <a16:creationId xmlns:a16="http://schemas.microsoft.com/office/drawing/2014/main" id="{716D89DC-193E-13EE-430B-3D18570E8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21929" r="2628" b="3837"/>
          <a:stretch/>
        </p:blipFill>
        <p:spPr bwMode="auto">
          <a:xfrm>
            <a:off x="202073" y="2664631"/>
            <a:ext cx="7472673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3814EF-A9BA-7B11-7EDC-107B0447DA6A}"/>
              </a:ext>
            </a:extLst>
          </p:cNvPr>
          <p:cNvSpPr txBox="1">
            <a:spLocks/>
          </p:cNvSpPr>
          <p:nvPr/>
        </p:nvSpPr>
        <p:spPr>
          <a:xfrm>
            <a:off x="0" y="126694"/>
            <a:ext cx="7876821" cy="292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2010-2017:</a:t>
            </a:r>
            <a:br>
              <a:rPr lang="en-US" sz="5400" dirty="0"/>
            </a:br>
            <a:r>
              <a:rPr lang="en-US" sz="5400" dirty="0" err="1"/>
              <a:t>Russovsky</a:t>
            </a:r>
            <a:r>
              <a:rPr lang="en-US" sz="5400" dirty="0"/>
              <a:t>, Deng, </a:t>
            </a:r>
            <a:r>
              <a:rPr lang="en-US" sz="5400" dirty="0" err="1"/>
              <a:t>etal</a:t>
            </a:r>
            <a:r>
              <a:rPr lang="en-US" sz="5400" dirty="0"/>
              <a:t>:</a:t>
            </a:r>
            <a:br>
              <a:rPr lang="en-US" sz="5400" dirty="0"/>
            </a:br>
            <a:r>
              <a:rPr lang="en-US" sz="5400" dirty="0" err="1"/>
              <a:t>Imagenet</a:t>
            </a:r>
            <a:r>
              <a:rPr lang="en-US" sz="5400" dirty="0"/>
              <a:t> LSVR Challenge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F0BF28-0D74-CC92-DC03-83372FB52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53" y="3104148"/>
            <a:ext cx="4204774" cy="3621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75EBC-AC0D-DDD7-F25B-5E526A5AC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063" y="2014734"/>
            <a:ext cx="4421937" cy="1071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E2527-A02D-ABAE-ECF0-0E7C6E3D3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908"/>
          <a:stretch/>
        </p:blipFill>
        <p:spPr>
          <a:xfrm>
            <a:off x="7674746" y="220659"/>
            <a:ext cx="4387433" cy="1700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2135A-E3D3-6292-D0B7-74AC2EB2D227}"/>
              </a:ext>
            </a:extLst>
          </p:cNvPr>
          <p:cNvSpPr txBox="1"/>
          <p:nvPr/>
        </p:nvSpPr>
        <p:spPr>
          <a:xfrm>
            <a:off x="169273" y="6519446"/>
            <a:ext cx="2482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Li </a:t>
            </a:r>
            <a:r>
              <a:rPr lang="en-US" sz="1600" dirty="0" err="1"/>
              <a:t>Feifei</a:t>
            </a:r>
            <a:r>
              <a:rPr lang="en-US" sz="1600" dirty="0"/>
              <a:t> and Olga </a:t>
            </a:r>
            <a:r>
              <a:rPr lang="en-US" sz="1600" dirty="0" err="1"/>
              <a:t>Russovsky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4986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61B0-A4BF-7FBB-2486-AC15F9A3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ILSVR2012 contest task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C7EE4-883F-58B8-1190-1C78B532DE6B}"/>
              </a:ext>
            </a:extLst>
          </p:cNvPr>
          <p:cNvSpPr txBox="1"/>
          <p:nvPr/>
        </p:nvSpPr>
        <p:spPr>
          <a:xfrm>
            <a:off x="409373" y="1209327"/>
            <a:ext cx="7314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Training data: </a:t>
            </a:r>
            <a:r>
              <a:rPr lang="en-US" sz="2800" u="sng" dirty="0"/>
              <a:t>1.28 million</a:t>
            </a:r>
            <a:r>
              <a:rPr lang="en-US" sz="2800" dirty="0"/>
              <a:t> images in </a:t>
            </a:r>
            <a:r>
              <a:rPr lang="en-US" sz="2800" u="sng" dirty="0"/>
              <a:t>1000</a:t>
            </a:r>
            <a:r>
              <a:rPr lang="en-US" sz="2800" dirty="0"/>
              <a:t> classes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DD2A1-3E81-9A80-B55D-4376FFA92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2055343"/>
            <a:ext cx="6156142" cy="451022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CEDFCD-27A6-3C77-135B-2048A5756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004" y="1732547"/>
            <a:ext cx="3629796" cy="4744827"/>
          </a:xfrm>
        </p:spPr>
        <p:txBody>
          <a:bodyPr>
            <a:normAutofit/>
          </a:bodyPr>
          <a:lstStyle/>
          <a:p>
            <a:r>
              <a:rPr lang="en-US" dirty="0"/>
              <a:t>How do we measure genuine learning?</a:t>
            </a:r>
          </a:p>
          <a:p>
            <a:r>
              <a:rPr lang="en-US" dirty="0"/>
              <a:t>How can we tell if a computer has learned the actual difference between a “spotted salamander” and a “diamondback”?</a:t>
            </a:r>
          </a:p>
          <a:p>
            <a:r>
              <a:rPr lang="en-US" dirty="0"/>
              <a:t>Is it cheating to just store and memorize all 1.28 million cases?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20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61B0-A4BF-7FBB-2486-AC15F9A3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goal: </a:t>
            </a:r>
            <a:r>
              <a:rPr lang="en-US" u="sng" dirty="0"/>
              <a:t>Generalization</a:t>
            </a:r>
            <a:endParaRPr lang="en-US" i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DD2A1-3E81-9A80-B55D-4376FFA92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2055343"/>
            <a:ext cx="6156142" cy="45102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57DB8D1-2D56-1389-A822-3B8691AA1B01}"/>
              </a:ext>
            </a:extLst>
          </p:cNvPr>
          <p:cNvGrpSpPr/>
          <p:nvPr/>
        </p:nvGrpSpPr>
        <p:grpSpPr>
          <a:xfrm>
            <a:off x="7115097" y="2641811"/>
            <a:ext cx="5076903" cy="3923761"/>
            <a:chOff x="7115097" y="2641811"/>
            <a:chExt cx="5076903" cy="3923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212975-C8B1-C0A4-EFDF-C33618F5CD6E}"/>
                </a:ext>
              </a:extLst>
            </p:cNvPr>
            <p:cNvSpPr txBox="1"/>
            <p:nvPr/>
          </p:nvSpPr>
          <p:spPr>
            <a:xfrm>
              <a:off x="7115097" y="2641811"/>
              <a:ext cx="50769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Test data: 52,000 </a:t>
              </a:r>
              <a:r>
                <a:rPr lang="en-US" sz="2800" u="sng" dirty="0"/>
                <a:t>held out</a:t>
              </a:r>
              <a:r>
                <a:rPr lang="en-US" sz="2800" dirty="0"/>
                <a:t> images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E67EA8-3316-D5B6-2079-807753C8F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9558" y="3389383"/>
              <a:ext cx="4103838" cy="317618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94328F-72A5-454E-CDF7-3CC1F02D6636}"/>
              </a:ext>
            </a:extLst>
          </p:cNvPr>
          <p:cNvSpPr txBox="1"/>
          <p:nvPr/>
        </p:nvSpPr>
        <p:spPr>
          <a:xfrm>
            <a:off x="409373" y="1209327"/>
            <a:ext cx="7314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Training data: 1.28 million images in 1000 classes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F34605-20C0-DA10-11E6-AF3FA4BF9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004" y="1732548"/>
            <a:ext cx="3629796" cy="909263"/>
          </a:xfrm>
        </p:spPr>
        <p:txBody>
          <a:bodyPr>
            <a:normAutofit/>
          </a:bodyPr>
          <a:lstStyle/>
          <a:p>
            <a:r>
              <a:rPr lang="en-US" dirty="0"/>
              <a:t>How do we measure genuine learning?</a:t>
            </a:r>
          </a:p>
        </p:txBody>
      </p:sp>
    </p:spTree>
    <p:extLst>
      <p:ext uri="{BB962C8B-B14F-4D97-AF65-F5344CB8AC3E}">
        <p14:creationId xmlns:p14="http://schemas.microsoft.com/office/powerpoint/2010/main" val="133331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814F-F724-6BDB-F106-DF2AADA8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rules of the classification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46063-6E5B-81F5-550F-7BDA88B57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computer is allowed to learn from the </a:t>
            </a:r>
            <a:r>
              <a:rPr lang="en-US" i="1" dirty="0"/>
              <a:t>training</a:t>
            </a:r>
            <a:r>
              <a:rPr lang="en-US" dirty="0"/>
              <a:t> set.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Performance is tested on a </a:t>
            </a:r>
            <a:r>
              <a:rPr lang="en-US" i="1" dirty="0"/>
              <a:t>held-out test set unseen during training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a formal contest, there are two test sets.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 labeled validation set used by contestants to measure their algorithms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 test set with labels that are never revealed to contestants.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083E8A-33E2-14E4-0A4D-86FA2DE588BC}"/>
              </a:ext>
            </a:extLst>
          </p:cNvPr>
          <p:cNvGrpSpPr/>
          <p:nvPr/>
        </p:nvGrpSpPr>
        <p:grpSpPr>
          <a:xfrm>
            <a:off x="1393319" y="1591060"/>
            <a:ext cx="12602408" cy="1011155"/>
            <a:chOff x="1393319" y="1730542"/>
            <a:chExt cx="12602408" cy="10111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23965C-34AE-BDB8-D233-775B0503F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3319" y="1730542"/>
              <a:ext cx="6565900" cy="990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606076-5834-1D71-8F32-5575E32C4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7027" y="1789197"/>
              <a:ext cx="6108700" cy="9525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EF4694-3DD9-3557-08D0-3B48C90285DC}"/>
              </a:ext>
            </a:extLst>
          </p:cNvPr>
          <p:cNvGrpSpPr/>
          <p:nvPr/>
        </p:nvGrpSpPr>
        <p:grpSpPr>
          <a:xfrm>
            <a:off x="1393319" y="3566764"/>
            <a:ext cx="13992829" cy="973030"/>
            <a:chOff x="1393319" y="3708041"/>
            <a:chExt cx="13992829" cy="9730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752545-C354-BBA2-9DE9-2299F04B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3319" y="3708041"/>
              <a:ext cx="6882416" cy="9730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4CB140-BC2C-B4B8-9161-2D0717F40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94711" y="3708041"/>
              <a:ext cx="7091437" cy="97302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49A857E-7C12-E89E-765F-2F29A3C6A13F}"/>
              </a:ext>
            </a:extLst>
          </p:cNvPr>
          <p:cNvSpPr txBox="1"/>
          <p:nvPr/>
        </p:nvSpPr>
        <p:spPr>
          <a:xfrm>
            <a:off x="6738776" y="6334780"/>
            <a:ext cx="54532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[What is </a:t>
            </a:r>
            <a:r>
              <a:rPr lang="en-US" sz="2800" b="1" dirty="0"/>
              <a:t>not</a:t>
            </a:r>
            <a:r>
              <a:rPr lang="en-US" sz="2800" dirty="0"/>
              <a:t> tested by this contest?]</a:t>
            </a:r>
          </a:p>
        </p:txBody>
      </p:sp>
    </p:spTree>
    <p:extLst>
      <p:ext uri="{BB962C8B-B14F-4D97-AF65-F5344CB8AC3E}">
        <p14:creationId xmlns:p14="http://schemas.microsoft.com/office/powerpoint/2010/main" val="2754904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8360-F986-B3A0-3D48-754C05D6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Contest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45B623-8DFC-0C1A-16B3-50C28E18F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75"/>
          <a:stretch/>
        </p:blipFill>
        <p:spPr>
          <a:xfrm>
            <a:off x="496869" y="1526988"/>
            <a:ext cx="3227847" cy="4366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DE426-CA97-F042-26E5-CF1A04BD23AC}"/>
              </a:ext>
            </a:extLst>
          </p:cNvPr>
          <p:cNvSpPr txBox="1"/>
          <p:nvPr/>
        </p:nvSpPr>
        <p:spPr>
          <a:xfrm>
            <a:off x="1190431" y="5678905"/>
            <a:ext cx="25342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Traditional</a:t>
            </a:r>
            <a:br>
              <a:rPr lang="en-US" sz="2800" dirty="0"/>
            </a:br>
            <a:r>
              <a:rPr lang="en-US" sz="2800" dirty="0"/>
              <a:t>computer vision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DAECF-4E98-A61F-1AF8-04605E1D1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41" y="1732547"/>
            <a:ext cx="6425339" cy="4744827"/>
          </a:xfrm>
        </p:spPr>
        <p:txBody>
          <a:bodyPr>
            <a:normAutofit/>
          </a:bodyPr>
          <a:lstStyle/>
          <a:p>
            <a:r>
              <a:rPr lang="en-US" dirty="0"/>
              <a:t>ILSVRC was really hard.</a:t>
            </a:r>
          </a:p>
          <a:p>
            <a:endParaRPr lang="en-US" dirty="0"/>
          </a:p>
          <a:p>
            <a:r>
              <a:rPr lang="en-US" dirty="0"/>
              <a:t>Instead of measuring accuracy, they had to report “Top-5 accuracy”.</a:t>
            </a:r>
          </a:p>
          <a:p>
            <a:endParaRPr lang="en-US" dirty="0"/>
          </a:p>
          <a:p>
            <a:r>
              <a:rPr lang="en-US" dirty="0"/>
              <a:t>On 26% of test cases, the world’s best vision algorithms could not guess the right label even given five chances to try.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6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84DF-372F-8A5A-FCD0-FB474CAB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to Know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C5324-98EA-AF9D-9B6C-821DDF1E1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/>
              <a:t>McCoullough</a:t>
            </a:r>
            <a:r>
              <a:rPr lang="en-US" b="1" dirty="0"/>
              <a:t>-Pitts</a:t>
            </a:r>
            <a:r>
              <a:rPr lang="en-US" dirty="0"/>
              <a:t> neuron model (weighted sum then nonlinearity)</a:t>
            </a:r>
          </a:p>
          <a:p>
            <a:r>
              <a:rPr lang="en-US" b="1" dirty="0"/>
              <a:t>Binary logic</a:t>
            </a:r>
            <a:r>
              <a:rPr lang="en-US" dirty="0"/>
              <a:t> neural networks</a:t>
            </a:r>
          </a:p>
          <a:p>
            <a:r>
              <a:rPr lang="en-US" b="1" dirty="0"/>
              <a:t>Universal computations</a:t>
            </a:r>
            <a:r>
              <a:rPr lang="en-US" dirty="0"/>
              <a:t> (two+ layers and nonlinearities are needed)</a:t>
            </a:r>
          </a:p>
          <a:p>
            <a:r>
              <a:rPr lang="en-US" b="1" dirty="0"/>
              <a:t>Gradient descent</a:t>
            </a:r>
          </a:p>
          <a:p>
            <a:r>
              <a:rPr lang="en-US" b="1" dirty="0"/>
              <a:t>Modular machine learning</a:t>
            </a:r>
            <a:r>
              <a:rPr lang="en-US" dirty="0"/>
              <a:t>: </a:t>
            </a:r>
            <a:r>
              <a:rPr lang="en-US" dirty="0" err="1"/>
              <a:t>Pytorch</a:t>
            </a:r>
            <a:r>
              <a:rPr lang="en-US" dirty="0"/>
              <a:t> tensors, </a:t>
            </a:r>
            <a:r>
              <a:rPr lang="en-US" dirty="0" err="1"/>
              <a:t>autograd</a:t>
            </a:r>
            <a:r>
              <a:rPr lang="en-US" dirty="0"/>
              <a:t>, and modules</a:t>
            </a:r>
          </a:p>
          <a:p>
            <a:r>
              <a:rPr lang="en-US" b="1" dirty="0"/>
              <a:t>Losses</a:t>
            </a:r>
            <a:r>
              <a:rPr lang="en-US" dirty="0"/>
              <a:t>: what makes a good/bad loss; MSE, L1, and cross-entropy loss</a:t>
            </a:r>
          </a:p>
          <a:p>
            <a:r>
              <a:rPr lang="en-US" b="1" dirty="0"/>
              <a:t>The backpropagation algorithm</a:t>
            </a:r>
            <a:r>
              <a:rPr lang="en-US" dirty="0"/>
              <a:t>: computational graphs, backward pass, upstream/internal/downstream gradients, accumulation</a:t>
            </a:r>
          </a:p>
          <a:p>
            <a:r>
              <a:rPr lang="en-US" b="1" dirty="0"/>
              <a:t>First-order optimization</a:t>
            </a:r>
            <a:r>
              <a:rPr lang="en-US" dirty="0"/>
              <a:t>: gradient descent, SGD, Momentum, ADAM</a:t>
            </a:r>
          </a:p>
          <a:p>
            <a:r>
              <a:rPr lang="en-US" b="1" dirty="0"/>
              <a:t>Conditioning gradients</a:t>
            </a:r>
            <a:r>
              <a:rPr lang="en-US" dirty="0"/>
              <a:t>: nonlinearities, initialization, whitening</a:t>
            </a:r>
          </a:p>
          <a:p>
            <a:r>
              <a:rPr lang="en-US" b="1" dirty="0"/>
              <a:t>Symmetries: </a:t>
            </a:r>
            <a:r>
              <a:rPr lang="en-US" dirty="0"/>
              <a:t>data augmentation, invariances</a:t>
            </a:r>
          </a:p>
          <a:p>
            <a:r>
              <a:rPr lang="en-US" b="1" dirty="0"/>
              <a:t>Convolutions: </a:t>
            </a:r>
            <a:r>
              <a:rPr lang="en-US" dirty="0"/>
              <a:t>1d, 2d convolutional kernels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43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A2BCB-9229-839C-88FA-EB4E2742141D}"/>
              </a:ext>
            </a:extLst>
          </p:cNvPr>
          <p:cNvGrpSpPr/>
          <p:nvPr/>
        </p:nvGrpSpPr>
        <p:grpSpPr>
          <a:xfrm>
            <a:off x="496870" y="1528488"/>
            <a:ext cx="5675329" cy="4366986"/>
            <a:chOff x="496870" y="1528488"/>
            <a:chExt cx="5675329" cy="4366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96EBFE-BCA5-1D55-B22C-F0D1BA405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1998"/>
            <a:stretch/>
          </p:blipFill>
          <p:spPr>
            <a:xfrm>
              <a:off x="496870" y="1528488"/>
              <a:ext cx="4255606" cy="43669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A50681-9C28-73FD-916D-B618A9FD132F}"/>
                </a:ext>
              </a:extLst>
            </p:cNvPr>
            <p:cNvSpPr txBox="1"/>
            <p:nvPr/>
          </p:nvSpPr>
          <p:spPr>
            <a:xfrm>
              <a:off x="5128323" y="2428879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Shock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748360-F986-B3A0-3D48-754C05D6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Contest Results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C0500BA-29E2-522D-0886-BE497DE64C95}"/>
              </a:ext>
            </a:extLst>
          </p:cNvPr>
          <p:cNvSpPr/>
          <p:nvPr/>
        </p:nvSpPr>
        <p:spPr>
          <a:xfrm>
            <a:off x="4752475" y="2165681"/>
            <a:ext cx="312820" cy="109487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182C92-1B4E-ADDC-B098-23C879C4EE29}"/>
              </a:ext>
            </a:extLst>
          </p:cNvPr>
          <p:cNvGrpSpPr/>
          <p:nvPr/>
        </p:nvGrpSpPr>
        <p:grpSpPr>
          <a:xfrm>
            <a:off x="496869" y="1526988"/>
            <a:ext cx="5675330" cy="4366986"/>
            <a:chOff x="496869" y="1528488"/>
            <a:chExt cx="5675330" cy="43669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45B623-8DFC-0C1A-16B3-50C28E18F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1175"/>
            <a:stretch/>
          </p:blipFill>
          <p:spPr>
            <a:xfrm>
              <a:off x="496869" y="1528488"/>
              <a:ext cx="3227847" cy="436698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8F4EAC-2684-DF1C-B4DE-C52C8176CB85}"/>
                </a:ext>
              </a:extLst>
            </p:cNvPr>
            <p:cNvSpPr txBox="1"/>
            <p:nvPr/>
          </p:nvSpPr>
          <p:spPr>
            <a:xfrm>
              <a:off x="5128323" y="2428879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Shock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291DE-E6BC-8D3A-DAF2-E3D8D3536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41" y="1732547"/>
            <a:ext cx="6425339" cy="4744827"/>
          </a:xfrm>
        </p:spPr>
        <p:txBody>
          <a:bodyPr>
            <a:normAutofit/>
          </a:bodyPr>
          <a:lstStyle/>
          <a:p>
            <a:r>
              <a:rPr lang="en-US" dirty="0"/>
              <a:t>ILSVRC was really hard.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Then in 2012, a shock.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Neural networks had been written off by the community. But Alex </a:t>
            </a:r>
            <a:r>
              <a:rPr lang="en-US" dirty="0" err="1"/>
              <a:t>Krizhevsky’s</a:t>
            </a:r>
            <a:r>
              <a:rPr lang="en-US" dirty="0"/>
              <a:t> network from Hinton’s lab made ILSVRC look like a much easier problem.</a:t>
            </a:r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55BAF2-DB2B-2C97-10ED-2BC06B9B0CA9}"/>
              </a:ext>
            </a:extLst>
          </p:cNvPr>
          <p:cNvCxnSpPr>
            <a:cxnSpLocks/>
          </p:cNvCxnSpPr>
          <p:nvPr/>
        </p:nvCxnSpPr>
        <p:spPr>
          <a:xfrm flipH="1" flipV="1">
            <a:off x="867905" y="6109792"/>
            <a:ext cx="2856811" cy="46167"/>
          </a:xfrm>
          <a:prstGeom prst="straightConnector1">
            <a:avLst/>
          </a:prstGeom>
          <a:ln w="571500">
            <a:solidFill>
              <a:schemeClr val="accent1">
                <a:lumMod val="20000"/>
                <a:lumOff val="8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8DE426-CA97-F042-26E5-CF1A04BD23AC}"/>
              </a:ext>
            </a:extLst>
          </p:cNvPr>
          <p:cNvSpPr txBox="1"/>
          <p:nvPr/>
        </p:nvSpPr>
        <p:spPr>
          <a:xfrm>
            <a:off x="1190431" y="5678905"/>
            <a:ext cx="25342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Traditional</a:t>
            </a:r>
            <a:br>
              <a:rPr lang="en-US" sz="2800" dirty="0"/>
            </a:br>
            <a:r>
              <a:rPr lang="en-US" sz="2800" dirty="0"/>
              <a:t>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1289706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A2BCB-9229-839C-88FA-EB4E2742141D}"/>
              </a:ext>
            </a:extLst>
          </p:cNvPr>
          <p:cNvGrpSpPr/>
          <p:nvPr/>
        </p:nvGrpSpPr>
        <p:grpSpPr>
          <a:xfrm>
            <a:off x="496869" y="1528488"/>
            <a:ext cx="11198261" cy="4366986"/>
            <a:chOff x="496869" y="1528488"/>
            <a:chExt cx="11198261" cy="4366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96EBFE-BCA5-1D55-B22C-F0D1BA405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869" y="1528488"/>
              <a:ext cx="11198261" cy="43669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A50681-9C28-73FD-916D-B618A9FD132F}"/>
                </a:ext>
              </a:extLst>
            </p:cNvPr>
            <p:cNvSpPr txBox="1"/>
            <p:nvPr/>
          </p:nvSpPr>
          <p:spPr>
            <a:xfrm>
              <a:off x="5128323" y="2428879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Shock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1FBA55-0417-130E-4525-1C4B3D9D55CC}"/>
              </a:ext>
            </a:extLst>
          </p:cNvPr>
          <p:cNvCxnSpPr>
            <a:cxnSpLocks/>
          </p:cNvCxnSpPr>
          <p:nvPr/>
        </p:nvCxnSpPr>
        <p:spPr>
          <a:xfrm>
            <a:off x="3877116" y="6155959"/>
            <a:ext cx="7975018" cy="0"/>
          </a:xfrm>
          <a:prstGeom prst="straightConnector1">
            <a:avLst/>
          </a:prstGeom>
          <a:ln w="571500">
            <a:solidFill>
              <a:schemeClr val="accent2">
                <a:lumMod val="20000"/>
                <a:lumOff val="8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182C92-1B4E-ADDC-B098-23C879C4EE29}"/>
              </a:ext>
            </a:extLst>
          </p:cNvPr>
          <p:cNvGrpSpPr/>
          <p:nvPr/>
        </p:nvGrpSpPr>
        <p:grpSpPr>
          <a:xfrm>
            <a:off x="496869" y="1526988"/>
            <a:ext cx="5675330" cy="4366986"/>
            <a:chOff x="496869" y="1528488"/>
            <a:chExt cx="5675330" cy="43669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45B623-8DFC-0C1A-16B3-50C28E18F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1175"/>
            <a:stretch/>
          </p:blipFill>
          <p:spPr>
            <a:xfrm>
              <a:off x="496869" y="1528488"/>
              <a:ext cx="3227847" cy="436698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8F4EAC-2684-DF1C-B4DE-C52C8176CB85}"/>
                </a:ext>
              </a:extLst>
            </p:cNvPr>
            <p:cNvSpPr txBox="1"/>
            <p:nvPr/>
          </p:nvSpPr>
          <p:spPr>
            <a:xfrm>
              <a:off x="5128323" y="2428879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Shock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15260E-377B-EB10-EB57-7A9470D792C9}"/>
              </a:ext>
            </a:extLst>
          </p:cNvPr>
          <p:cNvCxnSpPr>
            <a:cxnSpLocks/>
            <a:stCxn id="9" idx="3"/>
          </p:cNvCxnSpPr>
          <p:nvPr/>
        </p:nvCxnSpPr>
        <p:spPr>
          <a:xfrm flipH="1" flipV="1">
            <a:off x="867905" y="6109792"/>
            <a:ext cx="2856811" cy="46167"/>
          </a:xfrm>
          <a:prstGeom prst="straightConnector1">
            <a:avLst/>
          </a:prstGeom>
          <a:ln w="571500">
            <a:solidFill>
              <a:schemeClr val="accent1">
                <a:lumMod val="20000"/>
                <a:lumOff val="8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748360-F986-B3A0-3D48-754C05D6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Contest Results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C0500BA-29E2-522D-0886-BE497DE64C95}"/>
              </a:ext>
            </a:extLst>
          </p:cNvPr>
          <p:cNvSpPr/>
          <p:nvPr/>
        </p:nvSpPr>
        <p:spPr>
          <a:xfrm>
            <a:off x="4752475" y="2165681"/>
            <a:ext cx="312820" cy="109487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42DBD-1F58-C031-23E2-C9BE3213EAC4}"/>
              </a:ext>
            </a:extLst>
          </p:cNvPr>
          <p:cNvSpPr txBox="1"/>
          <p:nvPr/>
        </p:nvSpPr>
        <p:spPr>
          <a:xfrm>
            <a:off x="3724716" y="6109792"/>
            <a:ext cx="812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That year, the whole field flipped to convolutional 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DE426-CA97-F042-26E5-CF1A04BD23AC}"/>
              </a:ext>
            </a:extLst>
          </p:cNvPr>
          <p:cNvSpPr txBox="1"/>
          <p:nvPr/>
        </p:nvSpPr>
        <p:spPr>
          <a:xfrm>
            <a:off x="1190431" y="5678905"/>
            <a:ext cx="25342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Traditional</a:t>
            </a:r>
            <a:br>
              <a:rPr lang="en-US" sz="2800" dirty="0"/>
            </a:br>
            <a:r>
              <a:rPr lang="en-US" sz="2800" dirty="0"/>
              <a:t>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3917827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7BA47-42EF-F0D5-E7E5-06CD88AC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llya-minute-alexnet.mov" descr="illya-minute-alexnet.mov">
            <a:hlinkClick r:id="" action="ppaction://media"/>
            <a:extLst>
              <a:ext uri="{FF2B5EF4-FFF2-40B4-BE49-F238E27FC236}">
                <a16:creationId xmlns:a16="http://schemas.microsoft.com/office/drawing/2014/main" id="{81645A91-6C90-3434-DD83-316EF7B04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90" y="2667624"/>
            <a:ext cx="7136151" cy="40140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032CA7-B215-8F2A-D189-311EFD88880D}"/>
              </a:ext>
            </a:extLst>
          </p:cNvPr>
          <p:cNvSpPr txBox="1">
            <a:spLocks/>
          </p:cNvSpPr>
          <p:nvPr/>
        </p:nvSpPr>
        <p:spPr>
          <a:xfrm>
            <a:off x="-1" y="126694"/>
            <a:ext cx="7443633" cy="292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2012:</a:t>
            </a:r>
            <a:br>
              <a:rPr lang="en-US" sz="5400" dirty="0"/>
            </a:br>
            <a:r>
              <a:rPr lang="en-US" sz="5000" dirty="0" err="1"/>
              <a:t>Krizhevsky</a:t>
            </a:r>
            <a:r>
              <a:rPr lang="en-US" sz="5000" dirty="0"/>
              <a:t> </a:t>
            </a:r>
            <a:r>
              <a:rPr lang="en-US" sz="5000" dirty="0" err="1"/>
              <a:t>Sutskever</a:t>
            </a:r>
            <a:r>
              <a:rPr lang="en-US" sz="5000" dirty="0"/>
              <a:t> Hinton</a:t>
            </a:r>
            <a:br>
              <a:rPr lang="en-US" sz="4800" dirty="0"/>
            </a:br>
            <a:r>
              <a:rPr lang="en-US" sz="5400" dirty="0" err="1"/>
              <a:t>Alexnet</a:t>
            </a:r>
            <a:r>
              <a:rPr lang="en-US" sz="5400" dirty="0"/>
              <a:t> wins ILSVRC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E6DC3-575B-987B-E75C-B383801C9731}"/>
              </a:ext>
            </a:extLst>
          </p:cNvPr>
          <p:cNvSpPr txBox="1"/>
          <p:nvPr/>
        </p:nvSpPr>
        <p:spPr>
          <a:xfrm>
            <a:off x="5779869" y="6343155"/>
            <a:ext cx="1367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/>
                </a:solidFill>
              </a:rPr>
              <a:t>Illya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sz="1600" dirty="0" err="1">
                <a:solidFill>
                  <a:schemeClr val="bg2"/>
                </a:solidFill>
              </a:rPr>
              <a:t>Sutskever</a:t>
            </a:r>
            <a:endParaRPr lang="en-US" sz="1600" dirty="0">
              <a:solidFill>
                <a:schemeClr val="bg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613AFC-5A11-2890-3301-44296BF7B967}"/>
              </a:ext>
            </a:extLst>
          </p:cNvPr>
          <p:cNvGrpSpPr/>
          <p:nvPr/>
        </p:nvGrpSpPr>
        <p:grpSpPr>
          <a:xfrm>
            <a:off x="7443632" y="460389"/>
            <a:ext cx="4542738" cy="5937222"/>
            <a:chOff x="7069849" y="126694"/>
            <a:chExt cx="5070685" cy="66272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63C3C8-E3A9-4E5E-C3E4-18AA8F85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74567" y="126694"/>
              <a:ext cx="4833687" cy="18929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C222C8-BB52-359A-F881-28B39866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4567" y="1882066"/>
              <a:ext cx="4656889" cy="16811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E65025-4E64-4362-6BC4-10D797A0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74566" y="3719347"/>
              <a:ext cx="4656889" cy="22227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B9B7FD-B504-0848-62F2-62990B3FD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69849" y="5318625"/>
              <a:ext cx="5070685" cy="6235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4135B4-BFAA-7F25-D4D7-35E9B36F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17975" y="6059585"/>
              <a:ext cx="4833688" cy="694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5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839F5-8B0A-D206-DF51-421257CB0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38384-AD22-0BC7-8F13-94CECA5C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architecture</a:t>
            </a:r>
          </a:p>
        </p:txBody>
      </p:sp>
      <p:pic>
        <p:nvPicPr>
          <p:cNvPr id="23554" name="Picture 2" descr="5 Advanced CNN Architectures - Deep Learning for Vision Systems">
            <a:extLst>
              <a:ext uri="{FF2B5EF4-FFF2-40B4-BE49-F238E27FC236}">
                <a16:creationId xmlns:a16="http://schemas.microsoft.com/office/drawing/2014/main" id="{2DE0CB73-7C65-C65E-2125-A6546A4E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21" y="969132"/>
            <a:ext cx="9079831" cy="43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AFD984-DB26-0C98-2B30-6DBD8CE5B530}"/>
              </a:ext>
            </a:extLst>
          </p:cNvPr>
          <p:cNvSpPr txBox="1"/>
          <p:nvPr/>
        </p:nvSpPr>
        <p:spPr>
          <a:xfrm>
            <a:off x="1074821" y="5373233"/>
            <a:ext cx="642329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Question: how many parameters in conv3?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C3E65-3E6A-DF62-915F-65B77944A625}"/>
              </a:ext>
            </a:extLst>
          </p:cNvPr>
          <p:cNvSpPr txBox="1"/>
          <p:nvPr/>
        </p:nvSpPr>
        <p:spPr>
          <a:xfrm>
            <a:off x="1074821" y="5929704"/>
            <a:ext cx="452399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How many parameters in fc6?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59C24-22EA-5C5B-3E1C-FC66C92CC36F}"/>
              </a:ext>
            </a:extLst>
          </p:cNvPr>
          <p:cNvSpPr txBox="1"/>
          <p:nvPr/>
        </p:nvSpPr>
        <p:spPr>
          <a:xfrm>
            <a:off x="7763986" y="5373233"/>
            <a:ext cx="364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3x3x256x384 = 884,736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A6430B-BDDC-AD55-659F-72D216E38AEB}"/>
              </a:ext>
            </a:extLst>
          </p:cNvPr>
          <p:cNvSpPr txBox="1"/>
          <p:nvPr/>
        </p:nvSpPr>
        <p:spPr>
          <a:xfrm>
            <a:off x="6125003" y="5929704"/>
            <a:ext cx="5282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256x6x6x4096 = 37,748,376 (!!!!!!)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0C29F-D2D5-83E5-8F4B-03153C457E81}"/>
              </a:ext>
            </a:extLst>
          </p:cNvPr>
          <p:cNvSpPr txBox="1"/>
          <p:nvPr/>
        </p:nvSpPr>
        <p:spPr>
          <a:xfrm>
            <a:off x="7846389" y="3572932"/>
            <a:ext cx="13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(</a:t>
            </a:r>
            <a:r>
              <a:rPr lang="en-US" sz="1400" dirty="0" err="1"/>
              <a:t>strided</a:t>
            </a:r>
            <a:r>
              <a:rPr lang="en-US" sz="1400" dirty="0"/>
              <a:t> to 6x6)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80D3-F443-8AB7-B397-27C48FD59118}"/>
              </a:ext>
            </a:extLst>
          </p:cNvPr>
          <p:cNvSpPr txBox="1"/>
          <p:nvPr/>
        </p:nvSpPr>
        <p:spPr>
          <a:xfrm>
            <a:off x="4286470" y="3419044"/>
            <a:ext cx="14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(</a:t>
            </a:r>
            <a:r>
              <a:rPr lang="en-US" sz="1400" dirty="0" err="1"/>
              <a:t>strided</a:t>
            </a:r>
            <a:r>
              <a:rPr lang="en-US" sz="1400" dirty="0"/>
              <a:t> to 13x13)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A1809-2D0A-60FF-72B8-E084A4DB2126}"/>
              </a:ext>
            </a:extLst>
          </p:cNvPr>
          <p:cNvSpPr txBox="1"/>
          <p:nvPr/>
        </p:nvSpPr>
        <p:spPr>
          <a:xfrm>
            <a:off x="3150551" y="3760072"/>
            <a:ext cx="14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(</a:t>
            </a:r>
            <a:r>
              <a:rPr lang="en-US" sz="1400" dirty="0" err="1"/>
              <a:t>strided</a:t>
            </a:r>
            <a:r>
              <a:rPr lang="en-US" sz="1400" dirty="0"/>
              <a:t> to 27x27)</a:t>
            </a:r>
          </a:p>
        </p:txBody>
      </p:sp>
    </p:spTree>
    <p:extLst>
      <p:ext uri="{BB962C8B-B14F-4D97-AF65-F5344CB8AC3E}">
        <p14:creationId xmlns:p14="http://schemas.microsoft.com/office/powerpoint/2010/main" val="267223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0A86-0BD5-DCD1-2696-241F9ED3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SOTA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5AC55-C805-2616-A199-D43F55532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42" y="950527"/>
            <a:ext cx="9492916" cy="545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E64BE-825C-7C00-91C1-65FD68D9D6AE}"/>
              </a:ext>
            </a:extLst>
          </p:cNvPr>
          <p:cNvSpPr txBox="1"/>
          <p:nvPr/>
        </p:nvSpPr>
        <p:spPr>
          <a:xfrm>
            <a:off x="965936" y="6316524"/>
            <a:ext cx="10075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https://</a:t>
            </a:r>
            <a:r>
              <a:rPr lang="en-US" sz="2800" dirty="0" err="1"/>
              <a:t>paperswithcode.com</a:t>
            </a:r>
            <a:r>
              <a:rPr lang="en-US" sz="2800" dirty="0"/>
              <a:t>/</a:t>
            </a:r>
            <a:r>
              <a:rPr lang="en-US" sz="2800" dirty="0" err="1"/>
              <a:t>sota</a:t>
            </a:r>
            <a:r>
              <a:rPr lang="en-US" sz="2800" dirty="0"/>
              <a:t>/image-classification-on-</a:t>
            </a:r>
            <a:r>
              <a:rPr lang="en-US" sz="2800" dirty="0" err="1"/>
              <a:t>imagenet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4354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DEA8A-F9B8-91EF-E703-70E580D8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spicy ingredients for SOTA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0083B-FB44-F8FE-4FA8-15BE138CC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342"/>
            <a:ext cx="10515600" cy="55274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Symmetric data augmentation</a:t>
            </a:r>
          </a:p>
          <a:p>
            <a:pPr lvl="1"/>
            <a:r>
              <a:rPr lang="en-US" dirty="0"/>
              <a:t>Make training data go farther by making </a:t>
            </a:r>
            <a:r>
              <a:rPr lang="en-US" u="sng" dirty="0"/>
              <a:t>random symmetry transforms</a:t>
            </a:r>
            <a:r>
              <a:rPr lang="en-US" dirty="0"/>
              <a:t>.</a:t>
            </a:r>
          </a:p>
          <a:p>
            <a:r>
              <a:rPr lang="en-US" dirty="0"/>
              <a:t>Convolutions</a:t>
            </a:r>
          </a:p>
          <a:p>
            <a:pPr lvl="1"/>
            <a:r>
              <a:rPr lang="en-US" dirty="0"/>
              <a:t>Use economical convolutions to guarantee </a:t>
            </a:r>
            <a:r>
              <a:rPr lang="en-US" u="sng" dirty="0"/>
              <a:t>equivariances</a:t>
            </a:r>
            <a:r>
              <a:rPr lang="en-US" dirty="0"/>
              <a:t>.</a:t>
            </a:r>
          </a:p>
          <a:p>
            <a:r>
              <a:rPr lang="en-US" dirty="0"/>
              <a:t>Weight decay</a:t>
            </a:r>
          </a:p>
          <a:p>
            <a:pPr lvl="1"/>
            <a:r>
              <a:rPr lang="en-US" dirty="0"/>
              <a:t>Improve generalization and simpler solutions by </a:t>
            </a:r>
            <a:r>
              <a:rPr lang="en-US" u="sng" dirty="0"/>
              <a:t>encouraging small parameters</a:t>
            </a:r>
            <a:r>
              <a:rPr lang="en-US" dirty="0"/>
              <a:t>.</a:t>
            </a:r>
          </a:p>
          <a:p>
            <a:r>
              <a:rPr lang="en-US" dirty="0"/>
              <a:t>Dropout</a:t>
            </a:r>
          </a:p>
          <a:p>
            <a:pPr lvl="1"/>
            <a:r>
              <a:rPr lang="en-US" dirty="0"/>
              <a:t>Train the network to be robust to missing features by </a:t>
            </a:r>
            <a:r>
              <a:rPr lang="en-US" u="sng" dirty="0"/>
              <a:t>randomly dropping neurons</a:t>
            </a:r>
            <a:r>
              <a:rPr lang="en-US" dirty="0"/>
              <a:t>.</a:t>
            </a:r>
          </a:p>
          <a:p>
            <a:r>
              <a:rPr lang="en-US" dirty="0" err="1"/>
              <a:t>Batchnorm</a:t>
            </a:r>
            <a:endParaRPr lang="en-US" dirty="0"/>
          </a:p>
          <a:p>
            <a:pPr lvl="1"/>
            <a:r>
              <a:rPr lang="en-US" dirty="0"/>
              <a:t>Improve the geometry of learning by </a:t>
            </a:r>
            <a:r>
              <a:rPr lang="en-US" u="sng" dirty="0"/>
              <a:t>normalizing internal signals</a:t>
            </a:r>
            <a:r>
              <a:rPr lang="en-US" dirty="0"/>
              <a:t>.</a:t>
            </a:r>
          </a:p>
          <a:p>
            <a:r>
              <a:rPr lang="en-US" dirty="0"/>
              <a:t>Residual connections</a:t>
            </a:r>
          </a:p>
          <a:p>
            <a:pPr lvl="1"/>
            <a:r>
              <a:rPr lang="en-US" dirty="0"/>
              <a:t>Distribute gradients quickly into deep layers by </a:t>
            </a:r>
            <a:r>
              <a:rPr lang="en-US" u="sng" dirty="0"/>
              <a:t>exploiting the addition operator</a:t>
            </a:r>
            <a:r>
              <a:rPr lang="en-US" dirty="0"/>
              <a:t>.</a:t>
            </a:r>
          </a:p>
          <a:p>
            <a:r>
              <a:rPr lang="en-US" dirty="0"/>
              <a:t>ADAM optimizer</a:t>
            </a:r>
          </a:p>
          <a:p>
            <a:pPr lvl="1"/>
            <a:r>
              <a:rPr lang="en-US" dirty="0"/>
              <a:t>Update weights by making faster updates when you can </a:t>
            </a:r>
            <a:r>
              <a:rPr lang="en-US" u="sng" dirty="0"/>
              <a:t>exploit a smooth gradient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6426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piceLuxe Bamboo Stadium Rack Beautiful Spice Organizer for Counter or">
            <a:extLst>
              <a:ext uri="{FF2B5EF4-FFF2-40B4-BE49-F238E27FC236}">
                <a16:creationId xmlns:a16="http://schemas.microsoft.com/office/drawing/2014/main" id="{64C7F58A-0820-C914-BDDB-52B1614ED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3113"/>
          <a:stretch/>
        </p:blipFill>
        <p:spPr bwMode="auto">
          <a:xfrm>
            <a:off x="1419258" y="-3"/>
            <a:ext cx="95731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C9860-51B6-D173-276F-DC03CBA396C6}"/>
              </a:ext>
            </a:extLst>
          </p:cNvPr>
          <p:cNvSpPr txBox="1"/>
          <p:nvPr/>
        </p:nvSpPr>
        <p:spPr>
          <a:xfrm>
            <a:off x="2987497" y="1865265"/>
            <a:ext cx="1465466" cy="40011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Convolution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7355A-D6E3-C90D-7469-A31EF8D5D4C2}"/>
              </a:ext>
            </a:extLst>
          </p:cNvPr>
          <p:cNvSpPr txBox="1"/>
          <p:nvPr/>
        </p:nvSpPr>
        <p:spPr>
          <a:xfrm>
            <a:off x="4365471" y="5205665"/>
            <a:ext cx="712054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6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Drop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77E40-CAF9-A411-E351-4B91F03F00BF}"/>
              </a:ext>
            </a:extLst>
          </p:cNvPr>
          <p:cNvSpPr txBox="1"/>
          <p:nvPr/>
        </p:nvSpPr>
        <p:spPr>
          <a:xfrm>
            <a:off x="4641009" y="1585653"/>
            <a:ext cx="597921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Batch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norm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0B11C-34AA-C347-B8F0-F6C19B884B9F}"/>
              </a:ext>
            </a:extLst>
          </p:cNvPr>
          <p:cNvSpPr txBox="1"/>
          <p:nvPr/>
        </p:nvSpPr>
        <p:spPr>
          <a:xfrm>
            <a:off x="6147975" y="3075054"/>
            <a:ext cx="1393009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Data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76444-D5CD-0B53-E955-7C1FA63C8A27}"/>
              </a:ext>
            </a:extLst>
          </p:cNvPr>
          <p:cNvSpPr txBox="1"/>
          <p:nvPr/>
        </p:nvSpPr>
        <p:spPr>
          <a:xfrm>
            <a:off x="8172806" y="1157379"/>
            <a:ext cx="63991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" pitchFamily="2" charset="0"/>
              </a:rPr>
              <a:t>Resi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74400-DE7E-4148-9F97-D2B565899BA9}"/>
              </a:ext>
            </a:extLst>
          </p:cNvPr>
          <p:cNvSpPr txBox="1"/>
          <p:nvPr/>
        </p:nvSpPr>
        <p:spPr>
          <a:xfrm>
            <a:off x="8468054" y="3382830"/>
            <a:ext cx="785471" cy="40011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99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1299996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ADAM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4BA1A-03EC-AD3E-CEB0-BB8E94EA9EFE}"/>
              </a:ext>
            </a:extLst>
          </p:cNvPr>
          <p:cNvSpPr txBox="1"/>
          <p:nvPr/>
        </p:nvSpPr>
        <p:spPr>
          <a:xfrm>
            <a:off x="5206477" y="4953097"/>
            <a:ext cx="733021" cy="707886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99000">
                <a:schemeClr val="accent3">
                  <a:lumMod val="89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Weight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decay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A27AA-640E-FCCC-F455-57109271DF5D}"/>
              </a:ext>
            </a:extLst>
          </p:cNvPr>
          <p:cNvSpPr txBox="1"/>
          <p:nvPr/>
        </p:nvSpPr>
        <p:spPr>
          <a:xfrm>
            <a:off x="9474195" y="6334780"/>
            <a:ext cx="2443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SOTA spice rack</a:t>
            </a:r>
          </a:p>
        </p:txBody>
      </p:sp>
    </p:spTree>
    <p:extLst>
      <p:ext uri="{BB962C8B-B14F-4D97-AF65-F5344CB8AC3E}">
        <p14:creationId xmlns:p14="http://schemas.microsoft.com/office/powerpoint/2010/main" val="311639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0F808-55B0-56A2-36F3-C60745A7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data and parameters for generalization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356E53-A980-1E0D-BE39-32CF42C29690}"/>
              </a:ext>
            </a:extLst>
          </p:cNvPr>
          <p:cNvCxnSpPr>
            <a:cxnSpLocks/>
          </p:cNvCxnSpPr>
          <p:nvPr/>
        </p:nvCxnSpPr>
        <p:spPr>
          <a:xfrm>
            <a:off x="1989221" y="3144253"/>
            <a:ext cx="8678779" cy="1713626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2B3A25-8B29-455A-FD6A-0F7E5E81A0BE}"/>
              </a:ext>
            </a:extLst>
          </p:cNvPr>
          <p:cNvSpPr txBox="1"/>
          <p:nvPr/>
        </p:nvSpPr>
        <p:spPr>
          <a:xfrm rot="677189">
            <a:off x="2148444" y="2072550"/>
            <a:ext cx="197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Small model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83341-9506-724C-E986-96064418A56B}"/>
              </a:ext>
            </a:extLst>
          </p:cNvPr>
          <p:cNvSpPr/>
          <p:nvPr/>
        </p:nvSpPr>
        <p:spPr>
          <a:xfrm>
            <a:off x="5626133" y="4113529"/>
            <a:ext cx="939734" cy="9397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3A08B-DC47-AC1E-286A-B51EE4D77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1499">
            <a:off x="9079529" y="3132669"/>
            <a:ext cx="1854988" cy="1435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52D37-8622-62E1-CD2B-CCBB4352ED9C}"/>
              </a:ext>
            </a:extLst>
          </p:cNvPr>
          <p:cNvSpPr txBox="1"/>
          <p:nvPr/>
        </p:nvSpPr>
        <p:spPr>
          <a:xfrm rot="752039">
            <a:off x="8907267" y="2679870"/>
            <a:ext cx="286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Huge training data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CD8BD2-68F1-E43D-50BD-7ABCA931A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32" r="15600"/>
          <a:stretch/>
        </p:blipFill>
        <p:spPr>
          <a:xfrm rot="713095">
            <a:off x="2041776" y="2485781"/>
            <a:ext cx="2191763" cy="738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111E18-56DB-2437-8A6C-A99C2EE922F9}"/>
              </a:ext>
            </a:extLst>
          </p:cNvPr>
          <p:cNvSpPr txBox="1"/>
          <p:nvPr/>
        </p:nvSpPr>
        <p:spPr>
          <a:xfrm>
            <a:off x="1145962" y="5545485"/>
            <a:ext cx="99000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the model is too small:</a:t>
            </a:r>
            <a:br>
              <a:rPr lang="en-US" sz="2800" dirty="0"/>
            </a:br>
            <a:r>
              <a:rPr lang="en-US" sz="2800" dirty="0"/>
              <a:t>there will not enough computational capacity to learn the problem</a:t>
            </a:r>
          </a:p>
        </p:txBody>
      </p:sp>
    </p:spTree>
    <p:extLst>
      <p:ext uri="{BB962C8B-B14F-4D97-AF65-F5344CB8AC3E}">
        <p14:creationId xmlns:p14="http://schemas.microsoft.com/office/powerpoint/2010/main" val="1568708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0F808-55B0-56A2-36F3-C60745A7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data and parameters for generalization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356E53-A980-1E0D-BE39-32CF42C29690}"/>
              </a:ext>
            </a:extLst>
          </p:cNvPr>
          <p:cNvCxnSpPr/>
          <p:nvPr/>
        </p:nvCxnSpPr>
        <p:spPr>
          <a:xfrm flipV="1">
            <a:off x="1459832" y="2999874"/>
            <a:ext cx="9208168" cy="1941094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5 Advanced CNN Architectures - Deep Learning for Vision Systems">
            <a:extLst>
              <a:ext uri="{FF2B5EF4-FFF2-40B4-BE49-F238E27FC236}">
                <a16:creationId xmlns:a16="http://schemas.microsoft.com/office/drawing/2014/main" id="{D2F58EE9-5434-7064-FB1F-38C1636C2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11868" b="43721"/>
          <a:stretch/>
        </p:blipFill>
        <p:spPr bwMode="auto">
          <a:xfrm rot="20853498">
            <a:off x="1296065" y="3721409"/>
            <a:ext cx="2799935" cy="7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B3A25-8B29-455A-FD6A-0F7E5E81A0BE}"/>
              </a:ext>
            </a:extLst>
          </p:cNvPr>
          <p:cNvSpPr txBox="1"/>
          <p:nvPr/>
        </p:nvSpPr>
        <p:spPr>
          <a:xfrm rot="20844280">
            <a:off x="992600" y="3286141"/>
            <a:ext cx="274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Massive deep net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83341-9506-724C-E986-96064418A56B}"/>
              </a:ext>
            </a:extLst>
          </p:cNvPr>
          <p:cNvSpPr/>
          <p:nvPr/>
        </p:nvSpPr>
        <p:spPr>
          <a:xfrm>
            <a:off x="5626133" y="4113529"/>
            <a:ext cx="939734" cy="9397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3A08B-DC47-AC1E-286A-B51EE4D7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1173">
            <a:off x="8564291" y="1619788"/>
            <a:ext cx="1854988" cy="1435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52D37-8622-62E1-CD2B-CCBB4352ED9C}"/>
              </a:ext>
            </a:extLst>
          </p:cNvPr>
          <p:cNvSpPr txBox="1"/>
          <p:nvPr/>
        </p:nvSpPr>
        <p:spPr>
          <a:xfrm rot="20844280">
            <a:off x="7776166" y="1170351"/>
            <a:ext cx="286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Huge training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4FEA6-45E6-AF12-2661-24F74458F971}"/>
              </a:ext>
            </a:extLst>
          </p:cNvPr>
          <p:cNvSpPr txBox="1"/>
          <p:nvPr/>
        </p:nvSpPr>
        <p:spPr>
          <a:xfrm>
            <a:off x="1092013" y="5545485"/>
            <a:ext cx="10007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the model is too big:</a:t>
            </a:r>
            <a:br>
              <a:rPr lang="en-US" sz="2800" dirty="0"/>
            </a:br>
            <a:r>
              <a:rPr lang="en-US" sz="2800" dirty="0"/>
              <a:t>it will </a:t>
            </a:r>
            <a:r>
              <a:rPr lang="en-US" sz="2800" u="sng" dirty="0"/>
              <a:t>overfit to the examples</a:t>
            </a:r>
            <a:r>
              <a:rPr lang="en-US" sz="2800" dirty="0"/>
              <a:t> instead of learning generalizable rules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930C5-1269-2BE3-2D54-F96545568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822" y="4772528"/>
            <a:ext cx="1114855" cy="11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8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0F808-55B0-56A2-36F3-C60745A7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data and parameters for generalization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356E53-A980-1E0D-BE39-32CF42C29690}"/>
              </a:ext>
            </a:extLst>
          </p:cNvPr>
          <p:cNvCxnSpPr/>
          <p:nvPr/>
        </p:nvCxnSpPr>
        <p:spPr>
          <a:xfrm flipV="1">
            <a:off x="1459832" y="2999874"/>
            <a:ext cx="9208168" cy="1941094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5 Advanced CNN Architectures - Deep Learning for Vision Systems">
            <a:extLst>
              <a:ext uri="{FF2B5EF4-FFF2-40B4-BE49-F238E27FC236}">
                <a16:creationId xmlns:a16="http://schemas.microsoft.com/office/drawing/2014/main" id="{D2F58EE9-5434-7064-FB1F-38C1636C2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11868" b="43721"/>
          <a:stretch/>
        </p:blipFill>
        <p:spPr bwMode="auto">
          <a:xfrm rot="20853498">
            <a:off x="1296065" y="3721409"/>
            <a:ext cx="2799935" cy="7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B3A25-8B29-455A-FD6A-0F7E5E81A0BE}"/>
              </a:ext>
            </a:extLst>
          </p:cNvPr>
          <p:cNvSpPr txBox="1"/>
          <p:nvPr/>
        </p:nvSpPr>
        <p:spPr>
          <a:xfrm rot="20844280">
            <a:off x="992600" y="3286141"/>
            <a:ext cx="274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Massive deep net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83341-9506-724C-E986-96064418A56B}"/>
              </a:ext>
            </a:extLst>
          </p:cNvPr>
          <p:cNvSpPr/>
          <p:nvPr/>
        </p:nvSpPr>
        <p:spPr>
          <a:xfrm>
            <a:off x="5626133" y="4113529"/>
            <a:ext cx="939734" cy="9397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3A08B-DC47-AC1E-286A-B51EE4D7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1173">
            <a:off x="8564291" y="1619788"/>
            <a:ext cx="1854988" cy="1435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52D37-8622-62E1-CD2B-CCBB4352ED9C}"/>
              </a:ext>
            </a:extLst>
          </p:cNvPr>
          <p:cNvSpPr txBox="1"/>
          <p:nvPr/>
        </p:nvSpPr>
        <p:spPr>
          <a:xfrm rot="20844280">
            <a:off x="7776166" y="1170351"/>
            <a:ext cx="286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Huge training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4FEA6-45E6-AF12-2661-24F74458F971}"/>
              </a:ext>
            </a:extLst>
          </p:cNvPr>
          <p:cNvSpPr txBox="1"/>
          <p:nvPr/>
        </p:nvSpPr>
        <p:spPr>
          <a:xfrm>
            <a:off x="1567634" y="5545485"/>
            <a:ext cx="9056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 we must make big models smaller (exploiting symmetries)</a:t>
            </a:r>
            <a:br>
              <a:rPr lang="en-US" sz="2800" dirty="0"/>
            </a:br>
            <a:r>
              <a:rPr lang="en-US" sz="2800" dirty="0"/>
              <a:t>and make huge data even bigger (exploiting symmetries)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F7AD0-86FB-43A1-E721-9E7AF504F586}"/>
              </a:ext>
            </a:extLst>
          </p:cNvPr>
          <p:cNvGrpSpPr/>
          <p:nvPr/>
        </p:nvGrpSpPr>
        <p:grpSpPr>
          <a:xfrm>
            <a:off x="1319902" y="1837578"/>
            <a:ext cx="1613135" cy="1351114"/>
            <a:chOff x="1319902" y="1837578"/>
            <a:chExt cx="1613135" cy="135111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8EFE4F-A150-244D-5861-6F60E95B70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7687" y="2318834"/>
              <a:ext cx="198526" cy="869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BF705F-FC31-12E5-C48F-93B231635857}"/>
                </a:ext>
              </a:extLst>
            </p:cNvPr>
            <p:cNvSpPr txBox="1"/>
            <p:nvPr/>
          </p:nvSpPr>
          <p:spPr>
            <a:xfrm rot="20812038">
              <a:off x="1319902" y="1837578"/>
              <a:ext cx="1613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somehow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C2D40E-6132-B07A-F221-C8CBC9CE917E}"/>
              </a:ext>
            </a:extLst>
          </p:cNvPr>
          <p:cNvGrpSpPr/>
          <p:nvPr/>
        </p:nvGrpSpPr>
        <p:grpSpPr>
          <a:xfrm>
            <a:off x="10477298" y="1360761"/>
            <a:ext cx="748821" cy="1613135"/>
            <a:chOff x="10477298" y="1360761"/>
            <a:chExt cx="748821" cy="161313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D8E2AA-E6F5-AA91-62AA-4D5ED175CA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298" y="1449756"/>
              <a:ext cx="286955" cy="118114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1D484F-C00E-0B7F-699C-206D2AF17C33}"/>
                </a:ext>
              </a:extLst>
            </p:cNvPr>
            <p:cNvSpPr txBox="1"/>
            <p:nvPr/>
          </p:nvSpPr>
          <p:spPr>
            <a:xfrm rot="4569319">
              <a:off x="10157941" y="1905719"/>
              <a:ext cx="1613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somehow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1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34E3-E4FC-8CFA-64CA-1C05880E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C9999-9BFB-E787-8DD3-D68199D3B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State-of-the-art image classification approaches</a:t>
            </a:r>
          </a:p>
          <a:p>
            <a:r>
              <a:rPr lang="en-US" dirty="0"/>
              <a:t>The ImageNet benchmark</a:t>
            </a:r>
          </a:p>
          <a:p>
            <a:r>
              <a:rPr lang="en-US" dirty="0" err="1"/>
              <a:t>AlexNet</a:t>
            </a:r>
            <a:endParaRPr lang="en-US" dirty="0"/>
          </a:p>
          <a:p>
            <a:r>
              <a:rPr lang="en-US" dirty="0"/>
              <a:t>Stacking convolutions.  Striding, pooling.</a:t>
            </a:r>
          </a:p>
          <a:p>
            <a:r>
              <a:rPr lang="en-US" dirty="0"/>
              <a:t>Receptive field.  What a deep convolution sees.</a:t>
            </a:r>
          </a:p>
          <a:p>
            <a:r>
              <a:rPr lang="en-US" dirty="0"/>
              <a:t>Symmetry of equivariance</a:t>
            </a:r>
          </a:p>
          <a:p>
            <a:pPr marL="0" indent="0">
              <a:buNone/>
            </a:pPr>
            <a:r>
              <a:rPr lang="en-US" dirty="0"/>
              <a:t>Later:</a:t>
            </a:r>
          </a:p>
          <a:p>
            <a:r>
              <a:rPr lang="en-US" dirty="0"/>
              <a:t>Dropout</a:t>
            </a:r>
          </a:p>
          <a:p>
            <a:r>
              <a:rPr lang="en-US" dirty="0"/>
              <a:t>Resnet</a:t>
            </a:r>
          </a:p>
          <a:p>
            <a:r>
              <a:rPr lang="en-US" dirty="0" err="1"/>
              <a:t>Batchnorm</a:t>
            </a:r>
            <a:endParaRPr lang="en-US" dirty="0"/>
          </a:p>
          <a:p>
            <a:r>
              <a:rPr lang="en-US" dirty="0"/>
              <a:t>Residual connections</a:t>
            </a:r>
          </a:p>
        </p:txBody>
      </p:sp>
    </p:spTree>
    <p:extLst>
      <p:ext uri="{BB962C8B-B14F-4D97-AF65-F5344CB8AC3E}">
        <p14:creationId xmlns:p14="http://schemas.microsoft.com/office/powerpoint/2010/main" val="1150440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we want to shrink the data!</a:t>
            </a:r>
          </a:p>
        </p:txBody>
      </p:sp>
      <p:pic>
        <p:nvPicPr>
          <p:cNvPr id="27650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58" y="3212108"/>
            <a:ext cx="8217284" cy="249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166585"/>
            <a:ext cx="5012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“Gradient-based learning applied to document recognition”, 1998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650" y="1107281"/>
            <a:ext cx="62145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 architecture: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[Conv,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Pool] x N, flatten, [FC,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x N, FC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Yann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LeCun’s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LeNet-5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130C1-5806-E548-8709-CAC18A8D6279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7393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743;p54"/>
          <p:cNvGraphicFramePr/>
          <p:nvPr/>
        </p:nvGraphicFramePr>
        <p:xfrm>
          <a:off x="3993662" y="2445875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252172" y="2445874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7740" y="4427875"/>
            <a:ext cx="7649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2882" y="4427874"/>
            <a:ext cx="9653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8035" y="1175631"/>
            <a:ext cx="719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convolution with kernel size K, each element in the output depends on a K x K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receptive field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input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067300" y="2688301"/>
            <a:ext cx="1711606" cy="2658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47166" y="2934384"/>
            <a:ext cx="321530" cy="33618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79032" y="2694613"/>
            <a:ext cx="807335" cy="84414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073001" y="3246559"/>
            <a:ext cx="1744879" cy="282536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A9D07D2F-59FA-4F43-8169-45F665AB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 when composing convolutions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C6D87-E86B-1F40-97A0-ACA523735E6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419405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735151" y="2445875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3993662" y="2445875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252172" y="2445874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8510682" y="2445874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93379" y="2970034"/>
            <a:ext cx="807335" cy="844142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5301" y="3245453"/>
            <a:ext cx="280513" cy="293302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9230" y="4427874"/>
            <a:ext cx="7649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4373" y="4427874"/>
            <a:ext cx="9653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67300" y="2688301"/>
            <a:ext cx="1711606" cy="2658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18082" y="3531640"/>
            <a:ext cx="1744879" cy="282536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747166" y="2934384"/>
            <a:ext cx="321530" cy="33618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95517" y="3491416"/>
            <a:ext cx="321530" cy="33618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79032" y="2694613"/>
            <a:ext cx="807335" cy="84414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63375" y="3230462"/>
            <a:ext cx="807335" cy="84414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717994" y="3093939"/>
            <a:ext cx="1711606" cy="265814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73001" y="3246559"/>
            <a:ext cx="1744879" cy="282536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82805" y="3230168"/>
            <a:ext cx="1711606" cy="2658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88506" y="3788426"/>
            <a:ext cx="1744879" cy="282536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236370" y="2655001"/>
            <a:ext cx="321530" cy="336188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88219" y="3758937"/>
            <a:ext cx="321530" cy="336188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1593" y="3492340"/>
            <a:ext cx="807335" cy="84414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6595" y="2417341"/>
            <a:ext cx="807335" cy="84414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37904" y="2415486"/>
            <a:ext cx="1711606" cy="2658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543605" y="2973744"/>
            <a:ext cx="1744879" cy="282536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81124" y="3502088"/>
            <a:ext cx="1711606" cy="2658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586825" y="4060346"/>
            <a:ext cx="1744879" cy="282536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31728" y="1235683"/>
            <a:ext cx="8215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successive convolution adds K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to the receptive field size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L layers the receptive field size is 1 + L * (K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6043" y="5154875"/>
            <a:ext cx="51749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Careful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”receptive field in the input”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 “receptive field in the previous layer”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Hopefully clear from context!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EB71F63-B46D-0247-8417-09D256F6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 when composing convolutions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7D7F5-38D1-384A-B821-4FAC44B0BB85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886910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735151" y="2445875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3993662" y="2445875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252172" y="2445874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8510682" y="2445874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93379" y="2970034"/>
            <a:ext cx="807335" cy="844142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5301" y="3245453"/>
            <a:ext cx="280513" cy="293302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9230" y="4427874"/>
            <a:ext cx="7649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4373" y="4427874"/>
            <a:ext cx="9653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67300" y="2688301"/>
            <a:ext cx="1711606" cy="2658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18082" y="3531640"/>
            <a:ext cx="1744879" cy="282536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747166" y="2934384"/>
            <a:ext cx="321530" cy="33618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95517" y="3491416"/>
            <a:ext cx="321530" cy="33618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79032" y="2694613"/>
            <a:ext cx="807335" cy="84414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63375" y="3230462"/>
            <a:ext cx="807335" cy="84414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717994" y="3093939"/>
            <a:ext cx="1711606" cy="265814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73001" y="3246559"/>
            <a:ext cx="1744879" cy="282536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82805" y="3230168"/>
            <a:ext cx="1711606" cy="2658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88506" y="3788426"/>
            <a:ext cx="1744879" cy="282536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236370" y="2655001"/>
            <a:ext cx="321530" cy="336188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88219" y="3758937"/>
            <a:ext cx="321530" cy="336188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1593" y="3492340"/>
            <a:ext cx="807335" cy="84414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6595" y="2417341"/>
            <a:ext cx="807335" cy="84414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37904" y="2415486"/>
            <a:ext cx="1711606" cy="2658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543605" y="2973744"/>
            <a:ext cx="1744879" cy="282536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81124" y="3502088"/>
            <a:ext cx="1711606" cy="2658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586825" y="4060346"/>
            <a:ext cx="1744879" cy="282536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116B8227-5585-0F42-A509-B1842E6E2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 when composing convolutions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881C5F-06FD-134D-9C21-D4D524627D42}"/>
              </a:ext>
            </a:extLst>
          </p:cNvPr>
          <p:cNvSpPr txBox="1"/>
          <p:nvPr/>
        </p:nvSpPr>
        <p:spPr>
          <a:xfrm>
            <a:off x="2131728" y="1235683"/>
            <a:ext cx="8215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successive convolution adds K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to the receptive field size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L layers the receptive field size is 1 + L * (K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DF6C64-3C38-8E45-B92B-286C17BD579F}"/>
              </a:ext>
            </a:extLst>
          </p:cNvPr>
          <p:cNvSpPr txBox="1"/>
          <p:nvPr/>
        </p:nvSpPr>
        <p:spPr>
          <a:xfrm>
            <a:off x="2973004" y="4930252"/>
            <a:ext cx="6245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For large images we need many layers for each output to “see” the whole image image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EB900F-42EE-5141-B375-315B0BD57543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670300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735151" y="2445875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3993662" y="2445875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252172" y="2445874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8510682" y="2445874"/>
          <a:ext cx="1889748" cy="18924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56029" marR="56029" marT="56029" marB="5602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93379" y="2970034"/>
            <a:ext cx="807335" cy="844142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5301" y="3245453"/>
            <a:ext cx="280513" cy="293302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9230" y="4427874"/>
            <a:ext cx="7649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4373" y="4427874"/>
            <a:ext cx="9653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67300" y="2688301"/>
            <a:ext cx="1711606" cy="2658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18082" y="3531640"/>
            <a:ext cx="1744879" cy="282536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747166" y="2934384"/>
            <a:ext cx="321530" cy="33618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95517" y="3491416"/>
            <a:ext cx="321530" cy="33618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79032" y="2694613"/>
            <a:ext cx="807335" cy="84414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63375" y="3230462"/>
            <a:ext cx="807335" cy="84414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717994" y="3093939"/>
            <a:ext cx="1711606" cy="265814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73001" y="3246559"/>
            <a:ext cx="1744879" cy="282536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82805" y="3230168"/>
            <a:ext cx="1711606" cy="2658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88506" y="3788426"/>
            <a:ext cx="1744879" cy="282536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236370" y="2655001"/>
            <a:ext cx="321530" cy="336188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88219" y="3758937"/>
            <a:ext cx="321530" cy="336188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11593" y="3492340"/>
            <a:ext cx="807335" cy="84414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6595" y="2417341"/>
            <a:ext cx="807335" cy="84414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37904" y="2415486"/>
            <a:ext cx="1711606" cy="2658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543605" y="2973744"/>
            <a:ext cx="1744879" cy="282536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81124" y="3502088"/>
            <a:ext cx="1711606" cy="2658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586825" y="4060346"/>
            <a:ext cx="1744879" cy="282536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06873" y="5776319"/>
            <a:ext cx="557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Downsample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inside the network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71D396-178D-DB43-AFF2-8D891D7A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 when composing convolutions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0B94A2-8C60-E446-9F6B-38B7B76EC984}"/>
              </a:ext>
            </a:extLst>
          </p:cNvPr>
          <p:cNvSpPr txBox="1"/>
          <p:nvPr/>
        </p:nvSpPr>
        <p:spPr>
          <a:xfrm>
            <a:off x="2131728" y="1235683"/>
            <a:ext cx="8215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successive convolution adds K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to the receptive field size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L layers the receptive field size is 1 + L * (K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AD4DCA-AB6A-C14E-880A-D985826A4DAD}"/>
              </a:ext>
            </a:extLst>
          </p:cNvPr>
          <p:cNvSpPr txBox="1"/>
          <p:nvPr/>
        </p:nvSpPr>
        <p:spPr>
          <a:xfrm>
            <a:off x="2973004" y="4930252"/>
            <a:ext cx="6245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For large images we need many layers for each output to “see” the whole image image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0AA6B0-2416-AF41-A57D-94BC7FED486D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26251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41093" y="1635435"/>
            <a:ext cx="1767214" cy="13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7x7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Filter: 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Stride: 2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6E0548-ED0D-9542-BA5F-F149AD4D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A22CC-5C35-284D-943A-7EDAB0AA5CFC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287567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41093" y="1635435"/>
            <a:ext cx="1767214" cy="13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7x7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Filter: 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Stride: 2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24F445-4F0B-AA4E-961F-AE4BCAEF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65725-6B3E-3D4F-AEEE-14CB72D973FE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277145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41093" y="1635435"/>
            <a:ext cx="1767214" cy="13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7x7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Filter: 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Stride: 2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8169725" y="2019767"/>
            <a:ext cx="1991883" cy="59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Output: 3x3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5EBED-34E0-254C-8A5D-3B220B31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207EE-FA4D-D645-97ED-AEA82E4A4D56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52123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41093" y="1635435"/>
            <a:ext cx="1767214" cy="13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7x7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Filter: 3x3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Stride: 2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8169725" y="2019767"/>
            <a:ext cx="1991883" cy="59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Output: 3x3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2023" y="3200450"/>
            <a:ext cx="367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general: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Filter: 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Padding: 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Stride: 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Output: (W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+ 2P) / S + 1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2794D1-E59C-D146-A9F8-70454D2A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FEFEEB-B30A-4544-B025-6E97CECB8845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685390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6x3x5x5</a:t>
            </a:r>
          </a:p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6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>
                <a:solidFill>
                  <a:prstClr val="black"/>
                </a:solidFill>
                <a:latin typeface="Calibri" panose="020F0502020204030204"/>
              </a:rPr>
              <a:t>Input: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hidden layer: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2991092" y="3782752"/>
            <a:ext cx="140632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Google Shape;449;p61"/>
          <p:cNvPicPr preferRelativeResize="0"/>
          <p:nvPr/>
        </p:nvPicPr>
        <p:blipFill rotWithShape="1">
          <a:blip r:embed="rId2">
            <a:alphaModFix/>
          </a:blip>
          <a:srcRect r="50136"/>
          <a:stretch/>
        </p:blipFill>
        <p:spPr>
          <a:xfrm>
            <a:off x="6091037" y="2665830"/>
            <a:ext cx="4322364" cy="9169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49" name="Google Shape;449;p61"/>
          <p:cNvPicPr preferRelativeResize="0"/>
          <p:nvPr/>
        </p:nvPicPr>
        <p:blipFill rotWithShape="1">
          <a:blip r:embed="rId2">
            <a:alphaModFix/>
          </a:blip>
          <a:srcRect l="49899" r="-15"/>
          <a:stretch/>
        </p:blipFill>
        <p:spPr>
          <a:xfrm>
            <a:off x="6080113" y="3676608"/>
            <a:ext cx="4344212" cy="9169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TextBox 56"/>
          <p:cNvSpPr txBox="1"/>
          <p:nvPr/>
        </p:nvSpPr>
        <p:spPr>
          <a:xfrm>
            <a:off x="6726769" y="1739798"/>
            <a:ext cx="3050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Linear classifier: 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One template per class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88C14A-8E55-0640-9087-AEA6DC34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Conv Filters Learn?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58E3B-6B10-8948-ABF2-39941B6C29E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57640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C9DE5-6230-A6ED-3F52-02C507418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7D7C-93D8-4F0D-C98C-3BC87BCD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73500019-31AD-DF10-B4E6-4C35209FA303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AFADE8AA-0073-698E-3941-FEB43AEB20E6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F027E25F-FEA9-20E1-AA11-BABC194448A2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AA6F5DB7-E5C9-090A-7483-23BF19820429}"/>
              </a:ext>
            </a:extLst>
          </p:cNvPr>
          <p:cNvSpPr txBox="1"/>
          <p:nvPr/>
        </p:nvSpPr>
        <p:spPr>
          <a:xfrm>
            <a:off x="2275031" y="1701726"/>
            <a:ext cx="6796529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preserve spatial structure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88;p40">
            <a:extLst>
              <a:ext uri="{FF2B5EF4-FFF2-40B4-BE49-F238E27FC236}">
                <a16:creationId xmlns:a16="http://schemas.microsoft.com/office/drawing/2014/main" id="{6A700509-1E7C-EFD7-7FEA-3D028BC308FB}"/>
              </a:ext>
            </a:extLst>
          </p:cNvPr>
          <p:cNvSpPr txBox="1"/>
          <p:nvPr/>
        </p:nvSpPr>
        <p:spPr>
          <a:xfrm>
            <a:off x="3536452" y="4578181"/>
            <a:ext cx="722663" cy="3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90;p40">
            <a:extLst>
              <a:ext uri="{FF2B5EF4-FFF2-40B4-BE49-F238E27FC236}">
                <a16:creationId xmlns:a16="http://schemas.microsoft.com/office/drawing/2014/main" id="{5F95EC30-1D1C-5A3C-5B35-1D8DC418E6B0}"/>
              </a:ext>
            </a:extLst>
          </p:cNvPr>
          <p:cNvSpPr txBox="1"/>
          <p:nvPr/>
        </p:nvSpPr>
        <p:spPr>
          <a:xfrm>
            <a:off x="2816402" y="4924991"/>
            <a:ext cx="1132656" cy="6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/ channels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489;p40">
            <a:extLst>
              <a:ext uri="{FF2B5EF4-FFF2-40B4-BE49-F238E27FC236}">
                <a16:creationId xmlns:a16="http://schemas.microsoft.com/office/drawing/2014/main" id="{B043A7AA-4946-6ECC-6E94-67CC5C6BE024}"/>
              </a:ext>
            </a:extLst>
          </p:cNvPr>
          <p:cNvSpPr txBox="1"/>
          <p:nvPr/>
        </p:nvSpPr>
        <p:spPr>
          <a:xfrm>
            <a:off x="3956355" y="3868190"/>
            <a:ext cx="856815" cy="37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484;p40">
            <a:extLst>
              <a:ext uri="{FF2B5EF4-FFF2-40B4-BE49-F238E27FC236}">
                <a16:creationId xmlns:a16="http://schemas.microsoft.com/office/drawing/2014/main" id="{02CA8C65-0AA7-53EE-7010-EF3B2DF2121E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6C463A-257E-DA18-FD1E-1F9AF5B17DE7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44878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6x3x5x5</a:t>
            </a:r>
          </a:p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6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>
                <a:solidFill>
                  <a:prstClr val="black"/>
                </a:solidFill>
                <a:latin typeface="Calibri" panose="020F0502020204030204"/>
              </a:rPr>
              <a:t>Input: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hidden layer: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2991092" y="3782752"/>
            <a:ext cx="140632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9080" y="1118980"/>
            <a:ext cx="2752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MLP: Bank of whole-image templates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6621193" y="1991267"/>
            <a:ext cx="3529445" cy="35221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24B2F3-5C5A-4F4B-8096-E7DE2B0A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Conv Filters Learn?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BA4581-47E4-2644-8161-8C97DEDA7C4D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0710142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44;p48"/>
          <p:cNvSpPr/>
          <p:nvPr/>
        </p:nvSpPr>
        <p:spPr>
          <a:xfrm>
            <a:off x="1970142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oogle Shape;645;p48"/>
          <p:cNvSpPr txBox="1"/>
          <p:nvPr/>
        </p:nvSpPr>
        <p:spPr>
          <a:xfrm>
            <a:off x="2582607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Google Shape;646;p48"/>
          <p:cNvSpPr txBox="1"/>
          <p:nvPr/>
        </p:nvSpPr>
        <p:spPr>
          <a:xfrm>
            <a:off x="2946812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32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Google Shape;647;p48"/>
          <p:cNvSpPr txBox="1"/>
          <p:nvPr/>
        </p:nvSpPr>
        <p:spPr>
          <a:xfrm>
            <a:off x="1912169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3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Google Shape;649;p48"/>
          <p:cNvSpPr txBox="1"/>
          <p:nvPr/>
        </p:nvSpPr>
        <p:spPr>
          <a:xfrm>
            <a:off x="2971848" y="3740022"/>
            <a:ext cx="1454267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6x3x5x5</a:t>
            </a:r>
          </a:p>
          <a:p>
            <a:pPr defTabSz="457200"/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  <a:latin typeface="Calibri" panose="020F0502020204030204"/>
              </a:rPr>
              <a:t>1</a:t>
            </a:r>
            <a:r>
              <a:rPr lang="en-US" sz="1950" dirty="0">
                <a:solidFill>
                  <a:srgbClr val="0000FF"/>
                </a:solidFill>
                <a:latin typeface="Calibri" panose="020F0502020204030204"/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4484087" y="1836349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651;p48"/>
          <p:cNvSpPr txBox="1"/>
          <p:nvPr/>
        </p:nvSpPr>
        <p:spPr>
          <a:xfrm>
            <a:off x="5096552" y="4135750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Google Shape;652;p48"/>
          <p:cNvSpPr txBox="1"/>
          <p:nvPr/>
        </p:nvSpPr>
        <p:spPr>
          <a:xfrm>
            <a:off x="5460756" y="2063116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28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Google Shape;653;p48"/>
          <p:cNvSpPr txBox="1"/>
          <p:nvPr/>
        </p:nvSpPr>
        <p:spPr>
          <a:xfrm>
            <a:off x="4426114" y="4527281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1799">
                <a:solidFill>
                  <a:prstClr val="black"/>
                </a:solidFill>
                <a:latin typeface="Calibri" panose="020F0502020204030204"/>
              </a:rPr>
              <a:t>6</a:t>
            </a:r>
            <a:endParaRPr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2476" y="4940783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>
                <a:solidFill>
                  <a:prstClr val="black"/>
                </a:solidFill>
                <a:latin typeface="Calibri" panose="020F0502020204030204"/>
              </a:rPr>
              <a:t>Input: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9347" y="4940783"/>
            <a:ext cx="19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hidden layer: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19219" y="2993247"/>
            <a:ext cx="65210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3671321" y="3177913"/>
            <a:ext cx="5167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3319128" y="3362580"/>
            <a:ext cx="26142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3722991" y="2993247"/>
            <a:ext cx="6614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2939744" y="3166373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4384392" y="3166373"/>
            <a:ext cx="61261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2991092" y="3782752"/>
            <a:ext cx="140632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10401" y="970451"/>
            <a:ext cx="323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First-layer conv filters: local image templates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(Often learns oriented edges, opposing colors)</a:t>
            </a:r>
          </a:p>
        </p:txBody>
      </p:sp>
      <p:pic>
        <p:nvPicPr>
          <p:cNvPr id="1026" name="Picture 2" descr="https://lh3.googleusercontent.com/6SDufmNatRKAaxNJWGsaWdSAGFtPthQHMADKkjtW7g-cNaC__eQc0rV3ejOPA7SQmL9WFAkZrj6eb4Z81j5PzqqxLFWHXK5mZxrdciJaHjwpaQgzQvY5lB_8QcirvXGGU1GvMuXO6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48" y="2584393"/>
            <a:ext cx="3427810" cy="34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2724" y="6034344"/>
            <a:ext cx="323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AlexNet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: 64 filters, each 3x11x11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5A671A-9D3B-B84C-B139-1B472AC4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Conv Filters Learn?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1536B-68C5-DA48-9C84-B00EB37E59F8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674516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8;p70"/>
          <p:cNvSpPr txBox="1"/>
          <p:nvPr/>
        </p:nvSpPr>
        <p:spPr>
          <a:xfrm>
            <a:off x="1726747" y="2150858"/>
            <a:ext cx="6555392" cy="296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volume: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5x5 filters with stride 1, pad 2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volume size: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919;p70"/>
          <p:cNvSpPr/>
          <p:nvPr/>
        </p:nvSpPr>
        <p:spPr>
          <a:xfrm>
            <a:off x="8086695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Google Shape;920;p70"/>
          <p:cNvCxnSpPr/>
          <p:nvPr/>
        </p:nvCxnSpPr>
        <p:spPr>
          <a:xfrm>
            <a:off x="8907448" y="1951144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9809711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1F3B52E-193C-004C-8024-85039313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data size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BAF07-263B-4B48-8350-19FB934BE534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25698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8;p70"/>
          <p:cNvSpPr txBox="1"/>
          <p:nvPr/>
        </p:nvSpPr>
        <p:spPr>
          <a:xfrm>
            <a:off x="1726747" y="2150858"/>
            <a:ext cx="6555392" cy="296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volume: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filters with stride 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pad 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volume size: 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+2*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 = 32 spatially, so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919;p70"/>
          <p:cNvSpPr/>
          <p:nvPr/>
        </p:nvSpPr>
        <p:spPr>
          <a:xfrm>
            <a:off x="8086695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Google Shape;920;p70"/>
          <p:cNvCxnSpPr/>
          <p:nvPr/>
        </p:nvCxnSpPr>
        <p:spPr>
          <a:xfrm>
            <a:off x="8907448" y="1951144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9809711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B4BE09-F724-304A-950F-3A37B07E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data size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6BE7D-BD98-D54C-9E83-1F175328FAE5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669335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8;p70"/>
          <p:cNvSpPr txBox="1"/>
          <p:nvPr/>
        </p:nvSpPr>
        <p:spPr>
          <a:xfrm>
            <a:off x="1726748" y="2150858"/>
            <a:ext cx="5397953" cy="296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volume: 3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5x5 filters with stride 1, pad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volume size: 10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learnable parameters: ?</a:t>
            </a:r>
          </a:p>
        </p:txBody>
      </p:sp>
      <p:sp>
        <p:nvSpPr>
          <p:cNvPr id="5" name="Google Shape;919;p70"/>
          <p:cNvSpPr/>
          <p:nvPr/>
        </p:nvSpPr>
        <p:spPr>
          <a:xfrm>
            <a:off x="8086695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Google Shape;920;p70"/>
          <p:cNvCxnSpPr/>
          <p:nvPr/>
        </p:nvCxnSpPr>
        <p:spPr>
          <a:xfrm>
            <a:off x="8907448" y="1951144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9809711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318BEF-6B01-2041-999A-50354899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data size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B6EAF-E327-844D-A85A-021EA0824950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787999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8;p70"/>
          <p:cNvSpPr txBox="1"/>
          <p:nvPr/>
        </p:nvSpPr>
        <p:spPr>
          <a:xfrm>
            <a:off x="1726747" y="2150858"/>
            <a:ext cx="8082964" cy="335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volume: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filters with stride 1, pad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volume size: 10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learnable parameters: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 per filter: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 (for bias) =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filters, so total is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*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760</a:t>
            </a:r>
          </a:p>
        </p:txBody>
      </p:sp>
      <p:sp>
        <p:nvSpPr>
          <p:cNvPr id="5" name="Google Shape;919;p70"/>
          <p:cNvSpPr/>
          <p:nvPr/>
        </p:nvSpPr>
        <p:spPr>
          <a:xfrm>
            <a:off x="8086695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Google Shape;920;p70"/>
          <p:cNvCxnSpPr/>
          <p:nvPr/>
        </p:nvCxnSpPr>
        <p:spPr>
          <a:xfrm>
            <a:off x="8907448" y="1951144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9809711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1C289A3-594C-BC47-ADA4-6B977B13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data size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69327-8746-9349-AD3F-C7474D4EA03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667679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8;p70"/>
          <p:cNvSpPr txBox="1"/>
          <p:nvPr/>
        </p:nvSpPr>
        <p:spPr>
          <a:xfrm>
            <a:off x="1726747" y="2150858"/>
            <a:ext cx="8082964" cy="335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volume: 3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5x5 filters with stride 1, pad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volume size: 10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learnable parameters: 760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multiply-add operations: ?</a:t>
            </a:r>
          </a:p>
        </p:txBody>
      </p:sp>
      <p:sp>
        <p:nvSpPr>
          <p:cNvPr id="5" name="Google Shape;919;p70"/>
          <p:cNvSpPr/>
          <p:nvPr/>
        </p:nvSpPr>
        <p:spPr>
          <a:xfrm>
            <a:off x="8086695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Google Shape;920;p70"/>
          <p:cNvCxnSpPr/>
          <p:nvPr/>
        </p:nvCxnSpPr>
        <p:spPr>
          <a:xfrm>
            <a:off x="8907448" y="1951144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9809711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E8D1B53-752E-694C-B396-7599C8C1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data size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F033C-CB0D-3C40-A028-A9360561DF3C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794207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8;p70"/>
          <p:cNvSpPr txBox="1"/>
          <p:nvPr/>
        </p:nvSpPr>
        <p:spPr>
          <a:xfrm>
            <a:off x="1726748" y="2150858"/>
            <a:ext cx="8941253" cy="335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volume: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filters with stride 1, pad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volume size: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x 32 x 32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learnable parameters: 760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multiply-add operations: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768,000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10*32*32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10,240 outputs; each output is the inner product of two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tensors (75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total = 75*10240 =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768K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919;p70"/>
          <p:cNvSpPr/>
          <p:nvPr/>
        </p:nvSpPr>
        <p:spPr>
          <a:xfrm>
            <a:off x="8086695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Google Shape;920;p70"/>
          <p:cNvCxnSpPr/>
          <p:nvPr/>
        </p:nvCxnSpPr>
        <p:spPr>
          <a:xfrm>
            <a:off x="8907448" y="1951144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9809711" y="997534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4185E0-14C1-BA4F-A3F3-FE99F4A6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data size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66424-36A3-EC49-94FB-7CF2E417F77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264700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6AE6-9947-D0DF-1430-A7BBAD7E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7A7D54-87B5-6FA7-E995-C6540A264804}"/>
              </a:ext>
            </a:extLst>
          </p:cNvPr>
          <p:cNvSpPr/>
          <p:nvPr/>
        </p:nvSpPr>
        <p:spPr>
          <a:xfrm>
            <a:off x="0" y="18256"/>
            <a:ext cx="12209929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CD9A4-CF0A-E953-A448-8429EF9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– try out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E7D4D-B2A9-E1C4-A08F-93626059B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>
                <a:hlinkClick r:id="rId2"/>
              </a:rPr>
              <a:t>https://bit.ly/vis-conv</a:t>
            </a:r>
            <a:endParaRPr lang="en-US" sz="36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970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5D82F-CE4E-EB46-B7B3-D0F14994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a Deep </a:t>
            </a:r>
            <a:r>
              <a:rPr lang="en-US" sz="6000" dirty="0" err="1"/>
              <a:t>Convoluion</a:t>
            </a:r>
            <a:r>
              <a:rPr lang="en-US" sz="6000" dirty="0"/>
              <a:t> See?</a:t>
            </a:r>
          </a:p>
        </p:txBody>
      </p:sp>
      <p:sp>
        <p:nvSpPr>
          <p:cNvPr id="7" name="Shape 3011" descr="Line">
            <a:extLst>
              <a:ext uri="{FF2B5EF4-FFF2-40B4-BE49-F238E27FC236}">
                <a16:creationId xmlns:a16="http://schemas.microsoft.com/office/drawing/2014/main" id="{9C081177-F82D-2A4A-91A8-750B73C9BEF5}"/>
              </a:ext>
            </a:extLst>
          </p:cNvPr>
          <p:cNvSpPr/>
          <p:nvPr/>
        </p:nvSpPr>
        <p:spPr>
          <a:xfrm flipH="1" flipV="1">
            <a:off x="6954203" y="2734572"/>
            <a:ext cx="634189" cy="634189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8" name="Shape 3012" descr="Line">
            <a:extLst>
              <a:ext uri="{FF2B5EF4-FFF2-40B4-BE49-F238E27FC236}">
                <a16:creationId xmlns:a16="http://schemas.microsoft.com/office/drawing/2014/main" id="{3EC33151-C34D-1740-B79C-F4D9D68F09A6}"/>
              </a:ext>
            </a:extLst>
          </p:cNvPr>
          <p:cNvSpPr/>
          <p:nvPr/>
        </p:nvSpPr>
        <p:spPr>
          <a:xfrm flipH="1" flipV="1">
            <a:off x="6952874" y="2651654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9" name="Shape 3013" descr="Line">
            <a:extLst>
              <a:ext uri="{FF2B5EF4-FFF2-40B4-BE49-F238E27FC236}">
                <a16:creationId xmlns:a16="http://schemas.microsoft.com/office/drawing/2014/main" id="{7BD0935F-CAAE-D64C-8445-F11249017DA6}"/>
              </a:ext>
            </a:extLst>
          </p:cNvPr>
          <p:cNvSpPr/>
          <p:nvPr/>
        </p:nvSpPr>
        <p:spPr>
          <a:xfrm flipH="1" flipV="1">
            <a:off x="6952636" y="3213313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0" name="Shape 3014" descr="Line">
            <a:extLst>
              <a:ext uri="{FF2B5EF4-FFF2-40B4-BE49-F238E27FC236}">
                <a16:creationId xmlns:a16="http://schemas.microsoft.com/office/drawing/2014/main" id="{45CC6EAF-952E-7243-A79F-D0978B2DBCC9}"/>
              </a:ext>
            </a:extLst>
          </p:cNvPr>
          <p:cNvSpPr/>
          <p:nvPr/>
        </p:nvSpPr>
        <p:spPr>
          <a:xfrm flipH="1" flipV="1">
            <a:off x="6952636" y="3798624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1" name="Shape 3015" descr="Line">
            <a:extLst>
              <a:ext uri="{FF2B5EF4-FFF2-40B4-BE49-F238E27FC236}">
                <a16:creationId xmlns:a16="http://schemas.microsoft.com/office/drawing/2014/main" id="{331D5F35-9470-7E46-B65F-4D07C5A372F2}"/>
              </a:ext>
            </a:extLst>
          </p:cNvPr>
          <p:cNvSpPr/>
          <p:nvPr/>
        </p:nvSpPr>
        <p:spPr>
          <a:xfrm flipH="1" flipV="1">
            <a:off x="6952636" y="4361859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2" name="Shape 3016" descr="Line">
            <a:extLst>
              <a:ext uri="{FF2B5EF4-FFF2-40B4-BE49-F238E27FC236}">
                <a16:creationId xmlns:a16="http://schemas.microsoft.com/office/drawing/2014/main" id="{A72F9E35-ACB3-9343-A51D-D39C2F6A45FA}"/>
              </a:ext>
            </a:extLst>
          </p:cNvPr>
          <p:cNvSpPr/>
          <p:nvPr/>
        </p:nvSpPr>
        <p:spPr>
          <a:xfrm flipH="1">
            <a:off x="6954244" y="2969434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3" name="Shape 3017" descr="Line">
            <a:extLst>
              <a:ext uri="{FF2B5EF4-FFF2-40B4-BE49-F238E27FC236}">
                <a16:creationId xmlns:a16="http://schemas.microsoft.com/office/drawing/2014/main" id="{34C3E437-953E-D840-BE3A-15C416291B78}"/>
              </a:ext>
            </a:extLst>
          </p:cNvPr>
          <p:cNvSpPr/>
          <p:nvPr/>
        </p:nvSpPr>
        <p:spPr>
          <a:xfrm flipH="1">
            <a:off x="6954244" y="3558886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4" name="Shape 3018" descr="Line">
            <a:extLst>
              <a:ext uri="{FF2B5EF4-FFF2-40B4-BE49-F238E27FC236}">
                <a16:creationId xmlns:a16="http://schemas.microsoft.com/office/drawing/2014/main" id="{CF935404-C2C3-9545-A10E-D66FF6CAC58C}"/>
              </a:ext>
            </a:extLst>
          </p:cNvPr>
          <p:cNvSpPr/>
          <p:nvPr/>
        </p:nvSpPr>
        <p:spPr>
          <a:xfrm flipH="1">
            <a:off x="6954244" y="4116403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5" name="Shape 3019" descr="Line">
            <a:extLst>
              <a:ext uri="{FF2B5EF4-FFF2-40B4-BE49-F238E27FC236}">
                <a16:creationId xmlns:a16="http://schemas.microsoft.com/office/drawing/2014/main" id="{D516A7E1-2093-6E42-BF15-FBC87E273924}"/>
              </a:ext>
            </a:extLst>
          </p:cNvPr>
          <p:cNvSpPr/>
          <p:nvPr/>
        </p:nvSpPr>
        <p:spPr>
          <a:xfrm flipH="1">
            <a:off x="6954244" y="4696551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6" name="Shape 3020" descr="Line">
            <a:extLst>
              <a:ext uri="{FF2B5EF4-FFF2-40B4-BE49-F238E27FC236}">
                <a16:creationId xmlns:a16="http://schemas.microsoft.com/office/drawing/2014/main" id="{F00BB744-566F-8548-9AB5-20CAFCAE3408}"/>
              </a:ext>
            </a:extLst>
          </p:cNvPr>
          <p:cNvSpPr/>
          <p:nvPr/>
        </p:nvSpPr>
        <p:spPr>
          <a:xfrm flipH="1">
            <a:off x="6919446" y="3056651"/>
            <a:ext cx="703932" cy="57913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7" name="Shape 3021" descr="Line">
            <a:extLst>
              <a:ext uri="{FF2B5EF4-FFF2-40B4-BE49-F238E27FC236}">
                <a16:creationId xmlns:a16="http://schemas.microsoft.com/office/drawing/2014/main" id="{DB34C338-14AC-8F45-9323-D7340C0A2CDC}"/>
              </a:ext>
            </a:extLst>
          </p:cNvPr>
          <p:cNvSpPr/>
          <p:nvPr/>
        </p:nvSpPr>
        <p:spPr>
          <a:xfrm flipH="1">
            <a:off x="6919503" y="4189541"/>
            <a:ext cx="703932" cy="57913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8" name="Shape 3022" descr="Line">
            <a:extLst>
              <a:ext uri="{FF2B5EF4-FFF2-40B4-BE49-F238E27FC236}">
                <a16:creationId xmlns:a16="http://schemas.microsoft.com/office/drawing/2014/main" id="{721A5169-4A84-1548-A475-5A48465D1628}"/>
              </a:ext>
            </a:extLst>
          </p:cNvPr>
          <p:cNvSpPr/>
          <p:nvPr/>
        </p:nvSpPr>
        <p:spPr>
          <a:xfrm flipH="1">
            <a:off x="6919503" y="3646151"/>
            <a:ext cx="703932" cy="57913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9" name="Shape 3023" descr="Line">
            <a:extLst>
              <a:ext uri="{FF2B5EF4-FFF2-40B4-BE49-F238E27FC236}">
                <a16:creationId xmlns:a16="http://schemas.microsoft.com/office/drawing/2014/main" id="{00A44125-EF22-AE4B-966B-A8CEA36C0EA9}"/>
              </a:ext>
            </a:extLst>
          </p:cNvPr>
          <p:cNvSpPr/>
          <p:nvPr/>
        </p:nvSpPr>
        <p:spPr>
          <a:xfrm flipH="1">
            <a:off x="6065405" y="2629086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0" name="Shape 3024" descr="Line">
            <a:extLst>
              <a:ext uri="{FF2B5EF4-FFF2-40B4-BE49-F238E27FC236}">
                <a16:creationId xmlns:a16="http://schemas.microsoft.com/office/drawing/2014/main" id="{FBAD0FEE-CF7F-4342-B691-4BE386BF78B6}"/>
              </a:ext>
            </a:extLst>
          </p:cNvPr>
          <p:cNvSpPr/>
          <p:nvPr/>
        </p:nvSpPr>
        <p:spPr>
          <a:xfrm flipH="1">
            <a:off x="6065405" y="3193345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1" name="Shape 3025" descr="Line">
            <a:extLst>
              <a:ext uri="{FF2B5EF4-FFF2-40B4-BE49-F238E27FC236}">
                <a16:creationId xmlns:a16="http://schemas.microsoft.com/office/drawing/2014/main" id="{323BF1D4-FEF9-BE46-B306-A5306E5A1667}"/>
              </a:ext>
            </a:extLst>
          </p:cNvPr>
          <p:cNvSpPr/>
          <p:nvPr/>
        </p:nvSpPr>
        <p:spPr>
          <a:xfrm flipH="1">
            <a:off x="6065405" y="3757603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2" name="Shape 3026" descr="Line">
            <a:extLst>
              <a:ext uri="{FF2B5EF4-FFF2-40B4-BE49-F238E27FC236}">
                <a16:creationId xmlns:a16="http://schemas.microsoft.com/office/drawing/2014/main" id="{07277935-435E-C548-9F09-BD0AB8A6733F}"/>
              </a:ext>
            </a:extLst>
          </p:cNvPr>
          <p:cNvSpPr/>
          <p:nvPr/>
        </p:nvSpPr>
        <p:spPr>
          <a:xfrm flipH="1">
            <a:off x="6065405" y="4341891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3" name="Shape 3027" descr="Line">
            <a:extLst>
              <a:ext uri="{FF2B5EF4-FFF2-40B4-BE49-F238E27FC236}">
                <a16:creationId xmlns:a16="http://schemas.microsoft.com/office/drawing/2014/main" id="{64C038F1-DDCA-1A40-A893-25124C587C0B}"/>
              </a:ext>
            </a:extLst>
          </p:cNvPr>
          <p:cNvSpPr/>
          <p:nvPr/>
        </p:nvSpPr>
        <p:spPr>
          <a:xfrm flipH="1">
            <a:off x="6065405" y="4909399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4" name="Shape 3028" descr="Line">
            <a:extLst>
              <a:ext uri="{FF2B5EF4-FFF2-40B4-BE49-F238E27FC236}">
                <a16:creationId xmlns:a16="http://schemas.microsoft.com/office/drawing/2014/main" id="{176A3B2D-2000-C042-A83B-E9DADEC8A9B9}"/>
              </a:ext>
            </a:extLst>
          </p:cNvPr>
          <p:cNvSpPr/>
          <p:nvPr/>
        </p:nvSpPr>
        <p:spPr>
          <a:xfrm flipH="1">
            <a:off x="6059831" y="2702919"/>
            <a:ext cx="550861" cy="41518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5" name="Shape 3029" descr="Line">
            <a:extLst>
              <a:ext uri="{FF2B5EF4-FFF2-40B4-BE49-F238E27FC236}">
                <a16:creationId xmlns:a16="http://schemas.microsoft.com/office/drawing/2014/main" id="{7F7A57A1-4255-474C-B71A-DDA55A3E6B2A}"/>
              </a:ext>
            </a:extLst>
          </p:cNvPr>
          <p:cNvSpPr/>
          <p:nvPr/>
        </p:nvSpPr>
        <p:spPr>
          <a:xfrm flipH="1">
            <a:off x="6029877" y="2765886"/>
            <a:ext cx="672149" cy="89200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6" name="Shape 3030" descr="Line">
            <a:extLst>
              <a:ext uri="{FF2B5EF4-FFF2-40B4-BE49-F238E27FC236}">
                <a16:creationId xmlns:a16="http://schemas.microsoft.com/office/drawing/2014/main" id="{1E6FCD50-E61E-FE4A-B6FA-3B247735A998}"/>
              </a:ext>
            </a:extLst>
          </p:cNvPr>
          <p:cNvSpPr/>
          <p:nvPr/>
        </p:nvSpPr>
        <p:spPr>
          <a:xfrm flipH="1">
            <a:off x="6059831" y="3280814"/>
            <a:ext cx="550861" cy="41518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7" name="Shape 3031" descr="Line">
            <a:extLst>
              <a:ext uri="{FF2B5EF4-FFF2-40B4-BE49-F238E27FC236}">
                <a16:creationId xmlns:a16="http://schemas.microsoft.com/office/drawing/2014/main" id="{737256EC-506C-304F-81EB-8A83320D8DFA}"/>
              </a:ext>
            </a:extLst>
          </p:cNvPr>
          <p:cNvSpPr/>
          <p:nvPr/>
        </p:nvSpPr>
        <p:spPr>
          <a:xfrm flipH="1">
            <a:off x="6029877" y="3343781"/>
            <a:ext cx="672149" cy="892003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8" name="Shape 3032" descr="Line">
            <a:extLst>
              <a:ext uri="{FF2B5EF4-FFF2-40B4-BE49-F238E27FC236}">
                <a16:creationId xmlns:a16="http://schemas.microsoft.com/office/drawing/2014/main" id="{5450061B-F3ED-B64E-A5CB-CEA6013D3E33}"/>
              </a:ext>
            </a:extLst>
          </p:cNvPr>
          <p:cNvSpPr/>
          <p:nvPr/>
        </p:nvSpPr>
        <p:spPr>
          <a:xfrm flipH="1">
            <a:off x="6061398" y="3866309"/>
            <a:ext cx="550861" cy="41518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9" name="Shape 3033" descr="Line">
            <a:extLst>
              <a:ext uri="{FF2B5EF4-FFF2-40B4-BE49-F238E27FC236}">
                <a16:creationId xmlns:a16="http://schemas.microsoft.com/office/drawing/2014/main" id="{85BEE0DB-0DCE-9D49-BAA1-470C6BCCFF4C}"/>
              </a:ext>
            </a:extLst>
          </p:cNvPr>
          <p:cNvSpPr/>
          <p:nvPr/>
        </p:nvSpPr>
        <p:spPr>
          <a:xfrm flipH="1">
            <a:off x="6031444" y="3929277"/>
            <a:ext cx="672150" cy="89200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0" name="Shape 3034" descr="Circle">
            <a:extLst>
              <a:ext uri="{FF2B5EF4-FFF2-40B4-BE49-F238E27FC236}">
                <a16:creationId xmlns:a16="http://schemas.microsoft.com/office/drawing/2014/main" id="{51AA2282-B94A-404D-8243-BABC19CB7176}"/>
              </a:ext>
            </a:extLst>
          </p:cNvPr>
          <p:cNvSpPr/>
          <p:nvPr/>
        </p:nvSpPr>
        <p:spPr>
          <a:xfrm flipH="1">
            <a:off x="6584556" y="2450984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1" name="Shape 3035" descr="Circle">
            <a:extLst>
              <a:ext uri="{FF2B5EF4-FFF2-40B4-BE49-F238E27FC236}">
                <a16:creationId xmlns:a16="http://schemas.microsoft.com/office/drawing/2014/main" id="{2DEC1D3D-CED1-524B-BDDA-6411D4EBABED}"/>
              </a:ext>
            </a:extLst>
          </p:cNvPr>
          <p:cNvSpPr/>
          <p:nvPr/>
        </p:nvSpPr>
        <p:spPr>
          <a:xfrm flipH="1">
            <a:off x="6584556" y="3015242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2" name="Shape 3036" descr="Circle">
            <a:extLst>
              <a:ext uri="{FF2B5EF4-FFF2-40B4-BE49-F238E27FC236}">
                <a16:creationId xmlns:a16="http://schemas.microsoft.com/office/drawing/2014/main" id="{1BEE3BC4-C25A-0F48-876D-729FB9E087F6}"/>
              </a:ext>
            </a:extLst>
          </p:cNvPr>
          <p:cNvSpPr/>
          <p:nvPr/>
        </p:nvSpPr>
        <p:spPr>
          <a:xfrm flipH="1">
            <a:off x="6584556" y="3579500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3" name="Shape 3037" descr="Circle">
            <a:extLst>
              <a:ext uri="{FF2B5EF4-FFF2-40B4-BE49-F238E27FC236}">
                <a16:creationId xmlns:a16="http://schemas.microsoft.com/office/drawing/2014/main" id="{C2FF8589-B23D-6349-B4DE-8AECDBF63487}"/>
              </a:ext>
            </a:extLst>
          </p:cNvPr>
          <p:cNvSpPr/>
          <p:nvPr/>
        </p:nvSpPr>
        <p:spPr>
          <a:xfrm flipH="1">
            <a:off x="6584556" y="4143758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4" name="Shape 3038" descr="Circle">
            <a:extLst>
              <a:ext uri="{FF2B5EF4-FFF2-40B4-BE49-F238E27FC236}">
                <a16:creationId xmlns:a16="http://schemas.microsoft.com/office/drawing/2014/main" id="{FFC5FA3D-E270-9D47-B6A8-E007D1D58DBF}"/>
              </a:ext>
            </a:extLst>
          </p:cNvPr>
          <p:cNvSpPr/>
          <p:nvPr/>
        </p:nvSpPr>
        <p:spPr>
          <a:xfrm flipH="1">
            <a:off x="6584556" y="4708015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5" name="Shape 3039" descr="Line">
            <a:extLst>
              <a:ext uri="{FF2B5EF4-FFF2-40B4-BE49-F238E27FC236}">
                <a16:creationId xmlns:a16="http://schemas.microsoft.com/office/drawing/2014/main" id="{87227FC4-A28D-9B4C-AD56-5F188E4D7132}"/>
              </a:ext>
            </a:extLst>
          </p:cNvPr>
          <p:cNvSpPr/>
          <p:nvPr/>
        </p:nvSpPr>
        <p:spPr>
          <a:xfrm flipH="1" flipV="1">
            <a:off x="6060832" y="2713058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6" name="Shape 3040" descr="Line">
            <a:extLst>
              <a:ext uri="{FF2B5EF4-FFF2-40B4-BE49-F238E27FC236}">
                <a16:creationId xmlns:a16="http://schemas.microsoft.com/office/drawing/2014/main" id="{91838739-8DAC-9B40-93FC-A426CA239756}"/>
              </a:ext>
            </a:extLst>
          </p:cNvPr>
          <p:cNvSpPr/>
          <p:nvPr/>
        </p:nvSpPr>
        <p:spPr>
          <a:xfrm flipH="1" flipV="1">
            <a:off x="6035530" y="3271001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7" name="Shape 3041" descr="Line">
            <a:extLst>
              <a:ext uri="{FF2B5EF4-FFF2-40B4-BE49-F238E27FC236}">
                <a16:creationId xmlns:a16="http://schemas.microsoft.com/office/drawing/2014/main" id="{FE1908A2-26B2-AB4A-A976-E378247D7933}"/>
              </a:ext>
            </a:extLst>
          </p:cNvPr>
          <p:cNvSpPr/>
          <p:nvPr/>
        </p:nvSpPr>
        <p:spPr>
          <a:xfrm flipH="1" flipV="1">
            <a:off x="6035530" y="3870681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8" name="Shape 3042" descr="Line">
            <a:extLst>
              <a:ext uri="{FF2B5EF4-FFF2-40B4-BE49-F238E27FC236}">
                <a16:creationId xmlns:a16="http://schemas.microsoft.com/office/drawing/2014/main" id="{55482835-4EC0-0F4B-8965-1BCF4DF645FC}"/>
              </a:ext>
            </a:extLst>
          </p:cNvPr>
          <p:cNvSpPr/>
          <p:nvPr/>
        </p:nvSpPr>
        <p:spPr>
          <a:xfrm flipH="1" flipV="1">
            <a:off x="6035530" y="4432721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9" name="Shape 3043" descr="Circle">
            <a:extLst>
              <a:ext uri="{FF2B5EF4-FFF2-40B4-BE49-F238E27FC236}">
                <a16:creationId xmlns:a16="http://schemas.microsoft.com/office/drawing/2014/main" id="{049DE657-21FD-FB45-84DD-9DDF736BB698}"/>
              </a:ext>
            </a:extLst>
          </p:cNvPr>
          <p:cNvSpPr/>
          <p:nvPr/>
        </p:nvSpPr>
        <p:spPr>
          <a:xfrm flipH="1">
            <a:off x="5689657" y="2450984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0" name="Shape 3044" descr="Circle">
            <a:extLst>
              <a:ext uri="{FF2B5EF4-FFF2-40B4-BE49-F238E27FC236}">
                <a16:creationId xmlns:a16="http://schemas.microsoft.com/office/drawing/2014/main" id="{3055FB9E-9A96-D74B-8A97-2C7D70751FBC}"/>
              </a:ext>
            </a:extLst>
          </p:cNvPr>
          <p:cNvSpPr/>
          <p:nvPr/>
        </p:nvSpPr>
        <p:spPr>
          <a:xfrm flipH="1">
            <a:off x="5689657" y="3015242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1" name="Shape 3045" descr="Circle">
            <a:extLst>
              <a:ext uri="{FF2B5EF4-FFF2-40B4-BE49-F238E27FC236}">
                <a16:creationId xmlns:a16="http://schemas.microsoft.com/office/drawing/2014/main" id="{B9B81A85-4E1B-7744-B269-1F7ECA3DC879}"/>
              </a:ext>
            </a:extLst>
          </p:cNvPr>
          <p:cNvSpPr/>
          <p:nvPr/>
        </p:nvSpPr>
        <p:spPr>
          <a:xfrm flipH="1">
            <a:off x="5689657" y="3579500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2" name="Shape 3046" descr="Circle">
            <a:extLst>
              <a:ext uri="{FF2B5EF4-FFF2-40B4-BE49-F238E27FC236}">
                <a16:creationId xmlns:a16="http://schemas.microsoft.com/office/drawing/2014/main" id="{94E83C31-CE76-3647-8F4C-C0D8A6385CFC}"/>
              </a:ext>
            </a:extLst>
          </p:cNvPr>
          <p:cNvSpPr/>
          <p:nvPr/>
        </p:nvSpPr>
        <p:spPr>
          <a:xfrm flipH="1">
            <a:off x="5689657" y="4143757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3" name="Shape 3047" descr="Circle">
            <a:extLst>
              <a:ext uri="{FF2B5EF4-FFF2-40B4-BE49-F238E27FC236}">
                <a16:creationId xmlns:a16="http://schemas.microsoft.com/office/drawing/2014/main" id="{0BEF9DCA-FAD3-2B41-AA8D-5D13C412BBFB}"/>
              </a:ext>
            </a:extLst>
          </p:cNvPr>
          <p:cNvSpPr/>
          <p:nvPr/>
        </p:nvSpPr>
        <p:spPr>
          <a:xfrm flipH="1">
            <a:off x="5689657" y="4708015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4" name="Shape 3048" descr="Circle">
            <a:extLst>
              <a:ext uri="{FF2B5EF4-FFF2-40B4-BE49-F238E27FC236}">
                <a16:creationId xmlns:a16="http://schemas.microsoft.com/office/drawing/2014/main" id="{32BDB8A8-6ED6-BA40-93C3-2151C319B3A8}"/>
              </a:ext>
            </a:extLst>
          </p:cNvPr>
          <p:cNvSpPr/>
          <p:nvPr/>
        </p:nvSpPr>
        <p:spPr>
          <a:xfrm flipH="1">
            <a:off x="5676957" y="1879756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5" name="Shape 3049" descr="Circle">
            <a:extLst>
              <a:ext uri="{FF2B5EF4-FFF2-40B4-BE49-F238E27FC236}">
                <a16:creationId xmlns:a16="http://schemas.microsoft.com/office/drawing/2014/main" id="{1D41E3AE-18C0-904F-A153-5018C6AB12A3}"/>
              </a:ext>
            </a:extLst>
          </p:cNvPr>
          <p:cNvSpPr/>
          <p:nvPr/>
        </p:nvSpPr>
        <p:spPr>
          <a:xfrm flipH="1">
            <a:off x="5676957" y="5420125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6" name="Shape 3050" descr="Line">
            <a:extLst>
              <a:ext uri="{FF2B5EF4-FFF2-40B4-BE49-F238E27FC236}">
                <a16:creationId xmlns:a16="http://schemas.microsoft.com/office/drawing/2014/main" id="{148784E2-D58B-3E4D-B2EE-9E68D3854624}"/>
              </a:ext>
            </a:extLst>
          </p:cNvPr>
          <p:cNvSpPr/>
          <p:nvPr/>
        </p:nvSpPr>
        <p:spPr>
          <a:xfrm flipH="1">
            <a:off x="5990843" y="3935723"/>
            <a:ext cx="696758" cy="150682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47" name="Shape 3051" descr="Line">
            <a:extLst>
              <a:ext uri="{FF2B5EF4-FFF2-40B4-BE49-F238E27FC236}">
                <a16:creationId xmlns:a16="http://schemas.microsoft.com/office/drawing/2014/main" id="{A24DF937-A114-3C43-A037-1ABC7FE739D6}"/>
              </a:ext>
            </a:extLst>
          </p:cNvPr>
          <p:cNvSpPr/>
          <p:nvPr/>
        </p:nvSpPr>
        <p:spPr>
          <a:xfrm flipH="1">
            <a:off x="6059209" y="4996948"/>
            <a:ext cx="528313" cy="55170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48" name="Shape 3052" descr="Line">
            <a:extLst>
              <a:ext uri="{FF2B5EF4-FFF2-40B4-BE49-F238E27FC236}">
                <a16:creationId xmlns:a16="http://schemas.microsoft.com/office/drawing/2014/main" id="{21CE6128-E429-994F-9108-F9B9A04B2497}"/>
              </a:ext>
            </a:extLst>
          </p:cNvPr>
          <p:cNvSpPr/>
          <p:nvPr/>
        </p:nvSpPr>
        <p:spPr>
          <a:xfrm flipH="1" flipV="1">
            <a:off x="6059209" y="2141689"/>
            <a:ext cx="552120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49" name="Shape 3053" descr="Line">
            <a:extLst>
              <a:ext uri="{FF2B5EF4-FFF2-40B4-BE49-F238E27FC236}">
                <a16:creationId xmlns:a16="http://schemas.microsoft.com/office/drawing/2014/main" id="{035007F7-B5A0-B841-A271-B99B20327246}"/>
              </a:ext>
            </a:extLst>
          </p:cNvPr>
          <p:cNvSpPr/>
          <p:nvPr/>
        </p:nvSpPr>
        <p:spPr>
          <a:xfrm flipH="1" flipV="1">
            <a:off x="6010389" y="2266825"/>
            <a:ext cx="649623" cy="769529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0" name="Shape 3054" descr="Line">
            <a:extLst>
              <a:ext uri="{FF2B5EF4-FFF2-40B4-BE49-F238E27FC236}">
                <a16:creationId xmlns:a16="http://schemas.microsoft.com/office/drawing/2014/main" id="{71BD42A3-57F5-BE49-AF98-916155F775F0}"/>
              </a:ext>
            </a:extLst>
          </p:cNvPr>
          <p:cNvSpPr/>
          <p:nvPr/>
        </p:nvSpPr>
        <p:spPr>
          <a:xfrm flipH="1" flipV="1">
            <a:off x="7877158" y="3023064"/>
            <a:ext cx="632382" cy="33992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1" name="Shape 3055" descr="Line">
            <a:extLst>
              <a:ext uri="{FF2B5EF4-FFF2-40B4-BE49-F238E27FC236}">
                <a16:creationId xmlns:a16="http://schemas.microsoft.com/office/drawing/2014/main" id="{1843C312-34C2-A646-9D83-546CFFBA4F89}"/>
              </a:ext>
            </a:extLst>
          </p:cNvPr>
          <p:cNvSpPr/>
          <p:nvPr/>
        </p:nvSpPr>
        <p:spPr>
          <a:xfrm flipH="1">
            <a:off x="7874503" y="3469187"/>
            <a:ext cx="638166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2" name="Shape 3056" descr="Line">
            <a:extLst>
              <a:ext uri="{FF2B5EF4-FFF2-40B4-BE49-F238E27FC236}">
                <a16:creationId xmlns:a16="http://schemas.microsoft.com/office/drawing/2014/main" id="{7F4C3B3A-E175-D04A-A44B-95FE7ECCF603}"/>
              </a:ext>
            </a:extLst>
          </p:cNvPr>
          <p:cNvSpPr/>
          <p:nvPr/>
        </p:nvSpPr>
        <p:spPr>
          <a:xfrm flipH="1" flipV="1">
            <a:off x="7874416" y="4047888"/>
            <a:ext cx="638253" cy="661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3" name="Shape 3057" descr="Line">
            <a:extLst>
              <a:ext uri="{FF2B5EF4-FFF2-40B4-BE49-F238E27FC236}">
                <a16:creationId xmlns:a16="http://schemas.microsoft.com/office/drawing/2014/main" id="{9621D762-E8D3-C941-B422-ABDEF6DF4FAC}"/>
              </a:ext>
            </a:extLst>
          </p:cNvPr>
          <p:cNvSpPr/>
          <p:nvPr/>
        </p:nvSpPr>
        <p:spPr>
          <a:xfrm flipH="1" flipV="1">
            <a:off x="7871006" y="3553416"/>
            <a:ext cx="720473" cy="40770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4" name="Shape 3058" descr="Line">
            <a:extLst>
              <a:ext uri="{FF2B5EF4-FFF2-40B4-BE49-F238E27FC236}">
                <a16:creationId xmlns:a16="http://schemas.microsoft.com/office/drawing/2014/main" id="{0F882EE5-70D2-C646-A668-DE45C0BDB519}"/>
              </a:ext>
            </a:extLst>
          </p:cNvPr>
          <p:cNvSpPr/>
          <p:nvPr/>
        </p:nvSpPr>
        <p:spPr>
          <a:xfrm flipH="1">
            <a:off x="7842059" y="4183770"/>
            <a:ext cx="702524" cy="38320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5" name="Shape 3059" descr="Line">
            <a:extLst>
              <a:ext uri="{FF2B5EF4-FFF2-40B4-BE49-F238E27FC236}">
                <a16:creationId xmlns:a16="http://schemas.microsoft.com/office/drawing/2014/main" id="{5D46904A-48ED-BE42-BE2E-27C1BE36FCBE}"/>
              </a:ext>
            </a:extLst>
          </p:cNvPr>
          <p:cNvSpPr/>
          <p:nvPr/>
        </p:nvSpPr>
        <p:spPr>
          <a:xfrm flipH="1">
            <a:off x="7855110" y="3528366"/>
            <a:ext cx="752202" cy="52300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6" name="Shape 3060" descr="Line">
            <a:extLst>
              <a:ext uri="{FF2B5EF4-FFF2-40B4-BE49-F238E27FC236}">
                <a16:creationId xmlns:a16="http://schemas.microsoft.com/office/drawing/2014/main" id="{0987F3B1-A9B0-5340-B02E-357950BF456A}"/>
              </a:ext>
            </a:extLst>
          </p:cNvPr>
          <p:cNvSpPr/>
          <p:nvPr/>
        </p:nvSpPr>
        <p:spPr>
          <a:xfrm flipH="1" flipV="1">
            <a:off x="7839214" y="3078370"/>
            <a:ext cx="708034" cy="83347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7" name="Shape 3061" descr="Line">
            <a:extLst>
              <a:ext uri="{FF2B5EF4-FFF2-40B4-BE49-F238E27FC236}">
                <a16:creationId xmlns:a16="http://schemas.microsoft.com/office/drawing/2014/main" id="{29BADE4D-16B3-2648-B282-B5255F90808F}"/>
              </a:ext>
            </a:extLst>
          </p:cNvPr>
          <p:cNvSpPr/>
          <p:nvPr/>
        </p:nvSpPr>
        <p:spPr>
          <a:xfrm flipH="1">
            <a:off x="7842637" y="3591866"/>
            <a:ext cx="701174" cy="96392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62" name="Shape 3009" descr="Circle">
            <a:extLst>
              <a:ext uri="{FF2B5EF4-FFF2-40B4-BE49-F238E27FC236}">
                <a16:creationId xmlns:a16="http://schemas.microsoft.com/office/drawing/2014/main" id="{0A0970C9-253C-9C4B-970E-5D25DA6FA8D2}"/>
              </a:ext>
            </a:extLst>
          </p:cNvPr>
          <p:cNvSpPr/>
          <p:nvPr/>
        </p:nvSpPr>
        <p:spPr>
          <a:xfrm flipH="1">
            <a:off x="8485188" y="3297370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3" name="Shape 3010" descr="Circle">
            <a:extLst>
              <a:ext uri="{FF2B5EF4-FFF2-40B4-BE49-F238E27FC236}">
                <a16:creationId xmlns:a16="http://schemas.microsoft.com/office/drawing/2014/main" id="{AAB545D2-4454-CF4A-8310-53787ECE8561}"/>
              </a:ext>
            </a:extLst>
          </p:cNvPr>
          <p:cNvSpPr/>
          <p:nvPr/>
        </p:nvSpPr>
        <p:spPr>
          <a:xfrm flipH="1">
            <a:off x="8485188" y="3861628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CBDB691-9C7D-444C-BA80-E101C8625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483" y="1910902"/>
            <a:ext cx="3657600" cy="3657600"/>
          </a:xfrm>
          <a:prstGeom prst="rect">
            <a:avLst/>
          </a:prstGeom>
        </p:spPr>
      </p:pic>
      <p:sp>
        <p:nvSpPr>
          <p:cNvPr id="89" name="Right Arrow 88">
            <a:extLst>
              <a:ext uri="{FF2B5EF4-FFF2-40B4-BE49-F238E27FC236}">
                <a16:creationId xmlns:a16="http://schemas.microsoft.com/office/drawing/2014/main" id="{262E56D9-B415-F748-A398-F70DB2885814}"/>
              </a:ext>
            </a:extLst>
          </p:cNvPr>
          <p:cNvSpPr/>
          <p:nvPr/>
        </p:nvSpPr>
        <p:spPr>
          <a:xfrm>
            <a:off x="4662008" y="3536904"/>
            <a:ext cx="682941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424C9A-8B20-524D-9D79-72F82B049180}"/>
              </a:ext>
            </a:extLst>
          </p:cNvPr>
          <p:cNvSpPr txBox="1"/>
          <p:nvPr/>
        </p:nvSpPr>
        <p:spPr>
          <a:xfrm>
            <a:off x="8299592" y="6316525"/>
            <a:ext cx="3940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[VGG-16, </a:t>
            </a:r>
            <a:r>
              <a:rPr lang="en-US" sz="2800" dirty="0" err="1"/>
              <a:t>Simonyan</a:t>
            </a:r>
            <a:r>
              <a:rPr lang="en-US" sz="2800" dirty="0"/>
              <a:t> 2014]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32E6B1-6E7F-4D47-B969-181E279B1D3D}"/>
              </a:ext>
            </a:extLst>
          </p:cNvPr>
          <p:cNvSpPr txBox="1"/>
          <p:nvPr/>
        </p:nvSpPr>
        <p:spPr>
          <a:xfrm>
            <a:off x="9163173" y="1853598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Sky?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A6CF00B-9E2D-1742-A9EF-86EF4919E1D9}"/>
              </a:ext>
            </a:extLst>
          </p:cNvPr>
          <p:cNvSpPr txBox="1"/>
          <p:nvPr/>
        </p:nvSpPr>
        <p:spPr>
          <a:xfrm>
            <a:off x="9218272" y="4584979"/>
            <a:ext cx="1255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Trees?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A4D5C4F-B5AB-2A49-81F0-D6E2BD8C3BEF}"/>
              </a:ext>
            </a:extLst>
          </p:cNvPr>
          <p:cNvSpPr txBox="1"/>
          <p:nvPr/>
        </p:nvSpPr>
        <p:spPr>
          <a:xfrm>
            <a:off x="9163173" y="5172874"/>
            <a:ext cx="2356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Grassy Field?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937E97-D757-B548-837E-D2388D05CF25}"/>
              </a:ext>
            </a:extLst>
          </p:cNvPr>
          <p:cNvGrpSpPr/>
          <p:nvPr/>
        </p:nvGrpSpPr>
        <p:grpSpPr>
          <a:xfrm>
            <a:off x="7559081" y="2733112"/>
            <a:ext cx="376238" cy="2069011"/>
            <a:chOff x="7559081" y="2733112"/>
            <a:chExt cx="376238" cy="2069011"/>
          </a:xfrm>
        </p:grpSpPr>
        <p:sp>
          <p:nvSpPr>
            <p:cNvPr id="84" name="Shape 3062" descr="Circle">
              <a:extLst>
                <a:ext uri="{FF2B5EF4-FFF2-40B4-BE49-F238E27FC236}">
                  <a16:creationId xmlns:a16="http://schemas.microsoft.com/office/drawing/2014/main" id="{778E9065-D85F-8541-BF1A-B5D2828D7FD2}"/>
                </a:ext>
              </a:extLst>
            </p:cNvPr>
            <p:cNvSpPr/>
            <p:nvPr/>
          </p:nvSpPr>
          <p:spPr>
            <a:xfrm flipH="1">
              <a:off x="7559081" y="273311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85" name="Shape 3063" descr="Circle">
              <a:extLst>
                <a:ext uri="{FF2B5EF4-FFF2-40B4-BE49-F238E27FC236}">
                  <a16:creationId xmlns:a16="http://schemas.microsoft.com/office/drawing/2014/main" id="{BB0B5C1D-3EF7-324F-B05C-4D2BAA37E845}"/>
                </a:ext>
              </a:extLst>
            </p:cNvPr>
            <p:cNvSpPr/>
            <p:nvPr/>
          </p:nvSpPr>
          <p:spPr>
            <a:xfrm flipH="1">
              <a:off x="7559081" y="3297369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86" name="Shape 3064" descr="Circle">
              <a:extLst>
                <a:ext uri="{FF2B5EF4-FFF2-40B4-BE49-F238E27FC236}">
                  <a16:creationId xmlns:a16="http://schemas.microsoft.com/office/drawing/2014/main" id="{CE0B862D-5110-1E40-AC6B-FE1922C62D55}"/>
                </a:ext>
              </a:extLst>
            </p:cNvPr>
            <p:cNvSpPr/>
            <p:nvPr/>
          </p:nvSpPr>
          <p:spPr>
            <a:xfrm flipH="1">
              <a:off x="7559081" y="386162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88" name="Shape 3065" descr="Circle">
              <a:extLst>
                <a:ext uri="{FF2B5EF4-FFF2-40B4-BE49-F238E27FC236}">
                  <a16:creationId xmlns:a16="http://schemas.microsoft.com/office/drawing/2014/main" id="{1A38FE14-81AE-4149-8364-920DCDF53D12}"/>
                </a:ext>
              </a:extLst>
            </p:cNvPr>
            <p:cNvSpPr/>
            <p:nvPr/>
          </p:nvSpPr>
          <p:spPr>
            <a:xfrm flipH="1">
              <a:off x="7559081" y="442588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51DE26-11D1-264C-B53D-B7EE263BD556}"/>
              </a:ext>
            </a:extLst>
          </p:cNvPr>
          <p:cNvGrpSpPr/>
          <p:nvPr/>
        </p:nvGrpSpPr>
        <p:grpSpPr>
          <a:xfrm>
            <a:off x="7555730" y="2145986"/>
            <a:ext cx="1607443" cy="1534625"/>
            <a:chOff x="7554507" y="1574726"/>
            <a:chExt cx="1607443" cy="1534625"/>
          </a:xfrm>
        </p:grpSpPr>
        <p:sp>
          <p:nvSpPr>
            <p:cNvPr id="58" name="Shape 3062" descr="Circle">
              <a:extLst>
                <a:ext uri="{FF2B5EF4-FFF2-40B4-BE49-F238E27FC236}">
                  <a16:creationId xmlns:a16="http://schemas.microsoft.com/office/drawing/2014/main" id="{43C6BB3C-2262-C345-BE43-4395FE156DD1}"/>
                </a:ext>
              </a:extLst>
            </p:cNvPr>
            <p:cNvSpPr/>
            <p:nvPr/>
          </p:nvSpPr>
          <p:spPr>
            <a:xfrm flipH="1">
              <a:off x="7554507" y="2733113"/>
              <a:ext cx="376238" cy="37623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DF47FA1-39D0-1A40-8663-9086FDD45997}"/>
                </a:ext>
              </a:extLst>
            </p:cNvPr>
            <p:cNvCxnSpPr>
              <a:cxnSpLocks/>
              <a:stCxn id="72" idx="1"/>
              <a:endCxn id="58" idx="1"/>
            </p:cNvCxnSpPr>
            <p:nvPr/>
          </p:nvCxnSpPr>
          <p:spPr>
            <a:xfrm flipH="1">
              <a:off x="7875646" y="1574726"/>
              <a:ext cx="1286304" cy="121348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3113913-6D8A-A74F-8974-F41CBA2D3228}"/>
              </a:ext>
            </a:extLst>
          </p:cNvPr>
          <p:cNvGrpSpPr/>
          <p:nvPr/>
        </p:nvGrpSpPr>
        <p:grpSpPr>
          <a:xfrm>
            <a:off x="7555730" y="3868630"/>
            <a:ext cx="1662542" cy="1008737"/>
            <a:chOff x="7554507" y="3297370"/>
            <a:chExt cx="1662542" cy="1008737"/>
          </a:xfrm>
        </p:grpSpPr>
        <p:sp>
          <p:nvSpPr>
            <p:cNvPr id="59" name="Shape 3063" descr="Circle">
              <a:extLst>
                <a:ext uri="{FF2B5EF4-FFF2-40B4-BE49-F238E27FC236}">
                  <a16:creationId xmlns:a16="http://schemas.microsoft.com/office/drawing/2014/main" id="{80300430-69B0-2A48-85FA-989CC7346164}"/>
                </a:ext>
              </a:extLst>
            </p:cNvPr>
            <p:cNvSpPr/>
            <p:nvPr/>
          </p:nvSpPr>
          <p:spPr>
            <a:xfrm flipH="1">
              <a:off x="7554507" y="3297370"/>
              <a:ext cx="376238" cy="37623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5179077-E42A-E446-9FB8-C964712DA13B}"/>
                </a:ext>
              </a:extLst>
            </p:cNvPr>
            <p:cNvCxnSpPr>
              <a:cxnSpLocks/>
              <a:stCxn id="73" idx="1"/>
              <a:endCxn id="59" idx="3"/>
            </p:cNvCxnSpPr>
            <p:nvPr/>
          </p:nvCxnSpPr>
          <p:spPr>
            <a:xfrm flipH="1" flipV="1">
              <a:off x="7875646" y="3618509"/>
              <a:ext cx="1341403" cy="68759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3626F23-AA38-F24E-B126-374D94CE5922}"/>
              </a:ext>
            </a:extLst>
          </p:cNvPr>
          <p:cNvGrpSpPr/>
          <p:nvPr/>
        </p:nvGrpSpPr>
        <p:grpSpPr>
          <a:xfrm>
            <a:off x="7555730" y="4432889"/>
            <a:ext cx="1607443" cy="1032373"/>
            <a:chOff x="7554507" y="3861629"/>
            <a:chExt cx="1607443" cy="1032373"/>
          </a:xfrm>
        </p:grpSpPr>
        <p:sp>
          <p:nvSpPr>
            <p:cNvPr id="60" name="Shape 3064" descr="Circle">
              <a:extLst>
                <a:ext uri="{FF2B5EF4-FFF2-40B4-BE49-F238E27FC236}">
                  <a16:creationId xmlns:a16="http://schemas.microsoft.com/office/drawing/2014/main" id="{D0D027AF-0E4C-0C41-951F-13A491567A65}"/>
                </a:ext>
              </a:extLst>
            </p:cNvPr>
            <p:cNvSpPr/>
            <p:nvPr/>
          </p:nvSpPr>
          <p:spPr>
            <a:xfrm flipH="1">
              <a:off x="7554507" y="3861629"/>
              <a:ext cx="376238" cy="376238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B961990-3F01-1446-A422-C1A98151745A}"/>
                </a:ext>
              </a:extLst>
            </p:cNvPr>
            <p:cNvCxnSpPr>
              <a:cxnSpLocks/>
              <a:stCxn id="74" idx="1"/>
              <a:endCxn id="60" idx="3"/>
            </p:cNvCxnSpPr>
            <p:nvPr/>
          </p:nvCxnSpPr>
          <p:spPr>
            <a:xfrm flipH="1" flipV="1">
              <a:off x="7875646" y="4182768"/>
              <a:ext cx="1286304" cy="711234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30F78F-9593-4A4A-A95C-10DE39861B72}"/>
              </a:ext>
            </a:extLst>
          </p:cNvPr>
          <p:cNvGrpSpPr/>
          <p:nvPr/>
        </p:nvGrpSpPr>
        <p:grpSpPr>
          <a:xfrm>
            <a:off x="7555814" y="1238486"/>
            <a:ext cx="1982783" cy="1871255"/>
            <a:chOff x="7554507" y="2930869"/>
            <a:chExt cx="1982783" cy="1871255"/>
          </a:xfrm>
        </p:grpSpPr>
        <p:sp>
          <p:nvSpPr>
            <p:cNvPr id="61" name="Shape 3065" descr="Circle">
              <a:extLst>
                <a:ext uri="{FF2B5EF4-FFF2-40B4-BE49-F238E27FC236}">
                  <a16:creationId xmlns:a16="http://schemas.microsoft.com/office/drawing/2014/main" id="{B794A867-F3D1-4842-9722-1CAF1FB3DD99}"/>
                </a:ext>
              </a:extLst>
            </p:cNvPr>
            <p:cNvSpPr/>
            <p:nvPr/>
          </p:nvSpPr>
          <p:spPr>
            <a:xfrm flipH="1">
              <a:off x="7554507" y="4425886"/>
              <a:ext cx="376238" cy="376238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7AB81D2-43DF-9C49-9BD8-1E0141B284AA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 flipH="1">
              <a:off x="7875646" y="3260194"/>
              <a:ext cx="1222803" cy="122079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238E278-14B6-BF4E-BD09-8F4E251806A1}"/>
                </a:ext>
              </a:extLst>
            </p:cNvPr>
            <p:cNvSpPr txBox="1"/>
            <p:nvPr/>
          </p:nvSpPr>
          <p:spPr>
            <a:xfrm>
              <a:off x="9161866" y="2930869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?</a:t>
              </a:r>
            </a:p>
          </p:txBody>
        </p:sp>
      </p:grpSp>
      <p:sp>
        <p:nvSpPr>
          <p:cNvPr id="97" name="Slide Number Placeholder 96">
            <a:extLst>
              <a:ext uri="{FF2B5EF4-FFF2-40B4-BE49-F238E27FC236}">
                <a16:creationId xmlns:a16="http://schemas.microsoft.com/office/drawing/2014/main" id="{F1C4CBA3-97B1-8646-BA12-C6BC2126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E9E7A-8850-8224-AF65-66C0798B8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37-CBF5-723A-E022-87768455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246644D9-AD0E-8FAB-5758-FC9852FAE047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AF9EE4A1-BC81-22A6-A374-92483D5B6806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BFD6D4A9-C14A-2B8A-07B1-2EAC750D2B2C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1F41E468-5448-C286-5B67-CAF9D5EFAEA8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88;p40">
            <a:extLst>
              <a:ext uri="{FF2B5EF4-FFF2-40B4-BE49-F238E27FC236}">
                <a16:creationId xmlns:a16="http://schemas.microsoft.com/office/drawing/2014/main" id="{7A6B4C30-D280-E732-2FB8-A9ACE9C2FFA0}"/>
              </a:ext>
            </a:extLst>
          </p:cNvPr>
          <p:cNvSpPr txBox="1"/>
          <p:nvPr/>
        </p:nvSpPr>
        <p:spPr>
          <a:xfrm>
            <a:off x="3536452" y="4578181"/>
            <a:ext cx="722663" cy="3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489;p40">
            <a:extLst>
              <a:ext uri="{FF2B5EF4-FFF2-40B4-BE49-F238E27FC236}">
                <a16:creationId xmlns:a16="http://schemas.microsoft.com/office/drawing/2014/main" id="{D7F94CBC-C312-C154-98F1-9583DC3604B1}"/>
              </a:ext>
            </a:extLst>
          </p:cNvPr>
          <p:cNvSpPr txBox="1"/>
          <p:nvPr/>
        </p:nvSpPr>
        <p:spPr>
          <a:xfrm>
            <a:off x="3956355" y="3868190"/>
            <a:ext cx="856815" cy="37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90;p40">
            <a:extLst>
              <a:ext uri="{FF2B5EF4-FFF2-40B4-BE49-F238E27FC236}">
                <a16:creationId xmlns:a16="http://schemas.microsoft.com/office/drawing/2014/main" id="{D186A41B-5699-7847-D3DD-7AD6731CE3C7}"/>
              </a:ext>
            </a:extLst>
          </p:cNvPr>
          <p:cNvSpPr txBox="1"/>
          <p:nvPr/>
        </p:nvSpPr>
        <p:spPr>
          <a:xfrm>
            <a:off x="2816402" y="4924991"/>
            <a:ext cx="1132656" cy="6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/ channels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515;p42">
            <a:extLst>
              <a:ext uri="{FF2B5EF4-FFF2-40B4-BE49-F238E27FC236}">
                <a16:creationId xmlns:a16="http://schemas.microsoft.com/office/drawing/2014/main" id="{47B9E83C-150D-E1BE-2C19-51E166C0D315}"/>
              </a:ext>
            </a:extLst>
          </p:cNvPr>
          <p:cNvSpPr/>
          <p:nvPr/>
        </p:nvSpPr>
        <p:spPr>
          <a:xfrm>
            <a:off x="5668821" y="3162058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>
            <a:extLst>
              <a:ext uri="{FF2B5EF4-FFF2-40B4-BE49-F238E27FC236}">
                <a16:creationId xmlns:a16="http://schemas.microsoft.com/office/drawing/2014/main" id="{EF22B2FE-65C4-91E4-971D-8012958FAD26}"/>
              </a:ext>
            </a:extLst>
          </p:cNvPr>
          <p:cNvSpPr txBox="1"/>
          <p:nvPr/>
        </p:nvSpPr>
        <p:spPr>
          <a:xfrm>
            <a:off x="5443080" y="2482586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518;p42">
            <a:extLst>
              <a:ext uri="{FF2B5EF4-FFF2-40B4-BE49-F238E27FC236}">
                <a16:creationId xmlns:a16="http://schemas.microsoft.com/office/drawing/2014/main" id="{382ADD16-43C0-B641-BB75-1E0766B03D47}"/>
              </a:ext>
            </a:extLst>
          </p:cNvPr>
          <p:cNvSpPr txBox="1"/>
          <p:nvPr/>
        </p:nvSpPr>
        <p:spPr>
          <a:xfrm>
            <a:off x="6806699" y="3156471"/>
            <a:ext cx="3557523" cy="165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filter with the image: “slide over the image spatially, computing dot products”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484;p40">
            <a:extLst>
              <a:ext uri="{FF2B5EF4-FFF2-40B4-BE49-F238E27FC236}">
                <a16:creationId xmlns:a16="http://schemas.microsoft.com/office/drawing/2014/main" id="{45A37AC9-D1F6-96D7-A99B-334A87A91406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93EB8-DAB1-DC1C-AFF1-F84F4A4B92D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632395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A94CD0-CA4E-1746-9ADA-826BBC37DBB8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6" name="Shape 3011" descr="Line">
              <a:extLst>
                <a:ext uri="{FF2B5EF4-FFF2-40B4-BE49-F238E27FC236}">
                  <a16:creationId xmlns:a16="http://schemas.microsoft.com/office/drawing/2014/main" id="{D6F06A94-F2E0-F548-A8EF-A951DC5CE7B3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" name="Shape 3012" descr="Line">
              <a:extLst>
                <a:ext uri="{FF2B5EF4-FFF2-40B4-BE49-F238E27FC236}">
                  <a16:creationId xmlns:a16="http://schemas.microsoft.com/office/drawing/2014/main" id="{AF937CAB-33B9-614E-8AE6-FC72570DA771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" name="Shape 3013" descr="Line">
              <a:extLst>
                <a:ext uri="{FF2B5EF4-FFF2-40B4-BE49-F238E27FC236}">
                  <a16:creationId xmlns:a16="http://schemas.microsoft.com/office/drawing/2014/main" id="{83934082-C493-434B-9142-33890F895035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" name="Shape 3014" descr="Line">
              <a:extLst>
                <a:ext uri="{FF2B5EF4-FFF2-40B4-BE49-F238E27FC236}">
                  <a16:creationId xmlns:a16="http://schemas.microsoft.com/office/drawing/2014/main" id="{AF86AB06-A69A-774D-A117-03FEAA91DA6D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" name="Shape 3015" descr="Line">
              <a:extLst>
                <a:ext uri="{FF2B5EF4-FFF2-40B4-BE49-F238E27FC236}">
                  <a16:creationId xmlns:a16="http://schemas.microsoft.com/office/drawing/2014/main" id="{C5B7A77C-92A2-2149-A1FC-77B0450ED93B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" name="Shape 3016" descr="Line">
              <a:extLst>
                <a:ext uri="{FF2B5EF4-FFF2-40B4-BE49-F238E27FC236}">
                  <a16:creationId xmlns:a16="http://schemas.microsoft.com/office/drawing/2014/main" id="{9F9D183D-FFA1-C346-8281-54D6A6E109FA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" name="Shape 3017" descr="Line">
              <a:extLst>
                <a:ext uri="{FF2B5EF4-FFF2-40B4-BE49-F238E27FC236}">
                  <a16:creationId xmlns:a16="http://schemas.microsoft.com/office/drawing/2014/main" id="{FA7D58B0-77B0-3E44-9425-AA4E0E77046D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3" name="Shape 3018" descr="Line">
              <a:extLst>
                <a:ext uri="{FF2B5EF4-FFF2-40B4-BE49-F238E27FC236}">
                  <a16:creationId xmlns:a16="http://schemas.microsoft.com/office/drawing/2014/main" id="{A9067643-0534-3742-A7C5-80FE02E910EE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4" name="Shape 3019" descr="Line">
              <a:extLst>
                <a:ext uri="{FF2B5EF4-FFF2-40B4-BE49-F238E27FC236}">
                  <a16:creationId xmlns:a16="http://schemas.microsoft.com/office/drawing/2014/main" id="{911B0F8E-E746-2249-A151-E4B9A2FB1A53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5" name="Shape 3020" descr="Line">
              <a:extLst>
                <a:ext uri="{FF2B5EF4-FFF2-40B4-BE49-F238E27FC236}">
                  <a16:creationId xmlns:a16="http://schemas.microsoft.com/office/drawing/2014/main" id="{121F9790-E6A6-5B42-88C7-D7F0EA3EB2A9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6" name="Shape 3021" descr="Line">
              <a:extLst>
                <a:ext uri="{FF2B5EF4-FFF2-40B4-BE49-F238E27FC236}">
                  <a16:creationId xmlns:a16="http://schemas.microsoft.com/office/drawing/2014/main" id="{ADADED8B-B878-B846-BA29-92F80D7109D1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7" name="Shape 3022" descr="Line">
              <a:extLst>
                <a:ext uri="{FF2B5EF4-FFF2-40B4-BE49-F238E27FC236}">
                  <a16:creationId xmlns:a16="http://schemas.microsoft.com/office/drawing/2014/main" id="{AB6607C0-5A98-7E43-BB39-13F652218522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8" name="Shape 3023" descr="Line">
              <a:extLst>
                <a:ext uri="{FF2B5EF4-FFF2-40B4-BE49-F238E27FC236}">
                  <a16:creationId xmlns:a16="http://schemas.microsoft.com/office/drawing/2014/main" id="{D986A977-CBF1-C84E-960A-FC29D8BBAC64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9" name="Shape 3024" descr="Line">
              <a:extLst>
                <a:ext uri="{FF2B5EF4-FFF2-40B4-BE49-F238E27FC236}">
                  <a16:creationId xmlns:a16="http://schemas.microsoft.com/office/drawing/2014/main" id="{7D9520E2-F519-7B48-BDC1-634035330AF3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0" name="Shape 3025" descr="Line">
              <a:extLst>
                <a:ext uri="{FF2B5EF4-FFF2-40B4-BE49-F238E27FC236}">
                  <a16:creationId xmlns:a16="http://schemas.microsoft.com/office/drawing/2014/main" id="{92826F38-D4FE-3A4F-9639-1E3577E38A12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1" name="Shape 3026" descr="Line">
              <a:extLst>
                <a:ext uri="{FF2B5EF4-FFF2-40B4-BE49-F238E27FC236}">
                  <a16:creationId xmlns:a16="http://schemas.microsoft.com/office/drawing/2014/main" id="{76FCA619-2CA8-4C4C-9BEB-FDB85A300D41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2" name="Shape 3027" descr="Line">
              <a:extLst>
                <a:ext uri="{FF2B5EF4-FFF2-40B4-BE49-F238E27FC236}">
                  <a16:creationId xmlns:a16="http://schemas.microsoft.com/office/drawing/2014/main" id="{E652B21F-44DE-BA4E-9FAC-3B061793F27B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3" name="Shape 3028" descr="Line">
              <a:extLst>
                <a:ext uri="{FF2B5EF4-FFF2-40B4-BE49-F238E27FC236}">
                  <a16:creationId xmlns:a16="http://schemas.microsoft.com/office/drawing/2014/main" id="{05FABE85-C283-9948-A94F-F50F9D2A378A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4" name="Shape 3029" descr="Line">
              <a:extLst>
                <a:ext uri="{FF2B5EF4-FFF2-40B4-BE49-F238E27FC236}">
                  <a16:creationId xmlns:a16="http://schemas.microsoft.com/office/drawing/2014/main" id="{D3D9D8B4-1E41-1845-AD17-DF19BB9548FA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5" name="Shape 3030" descr="Line">
              <a:extLst>
                <a:ext uri="{FF2B5EF4-FFF2-40B4-BE49-F238E27FC236}">
                  <a16:creationId xmlns:a16="http://schemas.microsoft.com/office/drawing/2014/main" id="{74F51F15-DC68-194F-8F99-1A24B39183CC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6" name="Shape 3031" descr="Line">
              <a:extLst>
                <a:ext uri="{FF2B5EF4-FFF2-40B4-BE49-F238E27FC236}">
                  <a16:creationId xmlns:a16="http://schemas.microsoft.com/office/drawing/2014/main" id="{FAB50875-3732-194C-98B6-1EADF771F241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7" name="Shape 3032" descr="Line">
              <a:extLst>
                <a:ext uri="{FF2B5EF4-FFF2-40B4-BE49-F238E27FC236}">
                  <a16:creationId xmlns:a16="http://schemas.microsoft.com/office/drawing/2014/main" id="{E0978C69-2E62-EF4C-94BE-936353EC0E98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8" name="Shape 3033" descr="Line">
              <a:extLst>
                <a:ext uri="{FF2B5EF4-FFF2-40B4-BE49-F238E27FC236}">
                  <a16:creationId xmlns:a16="http://schemas.microsoft.com/office/drawing/2014/main" id="{7777AEF3-B50F-4C4E-A2FE-1770C367F992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9" name="Shape 3034" descr="Circle">
              <a:extLst>
                <a:ext uri="{FF2B5EF4-FFF2-40B4-BE49-F238E27FC236}">
                  <a16:creationId xmlns:a16="http://schemas.microsoft.com/office/drawing/2014/main" id="{FF33608B-3DD3-4A42-A07C-C5E85727E888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0" name="Shape 3035" descr="Circle">
              <a:extLst>
                <a:ext uri="{FF2B5EF4-FFF2-40B4-BE49-F238E27FC236}">
                  <a16:creationId xmlns:a16="http://schemas.microsoft.com/office/drawing/2014/main" id="{354A8A06-A640-6240-AB53-B11FE5255610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1" name="Shape 3036" descr="Circle">
              <a:extLst>
                <a:ext uri="{FF2B5EF4-FFF2-40B4-BE49-F238E27FC236}">
                  <a16:creationId xmlns:a16="http://schemas.microsoft.com/office/drawing/2014/main" id="{2290069F-B79B-5541-AB81-522CADB2AA36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2" name="Shape 3037" descr="Circle">
              <a:extLst>
                <a:ext uri="{FF2B5EF4-FFF2-40B4-BE49-F238E27FC236}">
                  <a16:creationId xmlns:a16="http://schemas.microsoft.com/office/drawing/2014/main" id="{0805919F-6763-AF49-BEF0-F4534DDA3D70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3" name="Shape 3038" descr="Circle">
              <a:extLst>
                <a:ext uri="{FF2B5EF4-FFF2-40B4-BE49-F238E27FC236}">
                  <a16:creationId xmlns:a16="http://schemas.microsoft.com/office/drawing/2014/main" id="{4B8D6651-85FD-B343-86BB-8008C89D02CA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4" name="Shape 3039" descr="Line">
              <a:extLst>
                <a:ext uri="{FF2B5EF4-FFF2-40B4-BE49-F238E27FC236}">
                  <a16:creationId xmlns:a16="http://schemas.microsoft.com/office/drawing/2014/main" id="{5553F3AF-B18E-524A-B402-31A28D2E4FD5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5" name="Shape 3040" descr="Line">
              <a:extLst>
                <a:ext uri="{FF2B5EF4-FFF2-40B4-BE49-F238E27FC236}">
                  <a16:creationId xmlns:a16="http://schemas.microsoft.com/office/drawing/2014/main" id="{E89FED35-7E00-E84C-BE1F-3A2D9EA7FBF4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6" name="Shape 3041" descr="Line">
              <a:extLst>
                <a:ext uri="{FF2B5EF4-FFF2-40B4-BE49-F238E27FC236}">
                  <a16:creationId xmlns:a16="http://schemas.microsoft.com/office/drawing/2014/main" id="{024DC73A-F95D-F24A-B2C9-4F7393FB37FA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7" name="Shape 3042" descr="Line">
              <a:extLst>
                <a:ext uri="{FF2B5EF4-FFF2-40B4-BE49-F238E27FC236}">
                  <a16:creationId xmlns:a16="http://schemas.microsoft.com/office/drawing/2014/main" id="{2DC5FB95-82DF-BD4D-8916-2FDB4ADEC6DE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8" name="Shape 3043" descr="Circle">
              <a:extLst>
                <a:ext uri="{FF2B5EF4-FFF2-40B4-BE49-F238E27FC236}">
                  <a16:creationId xmlns:a16="http://schemas.microsoft.com/office/drawing/2014/main" id="{33609008-21C8-684A-849E-5CFEED30B044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9" name="Shape 3044" descr="Circle">
              <a:extLst>
                <a:ext uri="{FF2B5EF4-FFF2-40B4-BE49-F238E27FC236}">
                  <a16:creationId xmlns:a16="http://schemas.microsoft.com/office/drawing/2014/main" id="{6AA05FD4-0703-5747-857D-69F5AA6E60E8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0" name="Shape 3045" descr="Circle">
              <a:extLst>
                <a:ext uri="{FF2B5EF4-FFF2-40B4-BE49-F238E27FC236}">
                  <a16:creationId xmlns:a16="http://schemas.microsoft.com/office/drawing/2014/main" id="{15CFAC48-38F4-714F-99A4-B2A9CB969D98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1" name="Shape 3046" descr="Circle">
              <a:extLst>
                <a:ext uri="{FF2B5EF4-FFF2-40B4-BE49-F238E27FC236}">
                  <a16:creationId xmlns:a16="http://schemas.microsoft.com/office/drawing/2014/main" id="{414AF42E-6664-EB41-9F15-3D31E5A0D065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2" name="Shape 3047" descr="Circle">
              <a:extLst>
                <a:ext uri="{FF2B5EF4-FFF2-40B4-BE49-F238E27FC236}">
                  <a16:creationId xmlns:a16="http://schemas.microsoft.com/office/drawing/2014/main" id="{B3976B99-3D23-8D44-B29E-18A97404C2E6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3" name="Shape 3048" descr="Circle">
              <a:extLst>
                <a:ext uri="{FF2B5EF4-FFF2-40B4-BE49-F238E27FC236}">
                  <a16:creationId xmlns:a16="http://schemas.microsoft.com/office/drawing/2014/main" id="{BD7DDD53-8DD9-7442-B0F1-B8C2160B445A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4" name="Shape 3049" descr="Circle">
              <a:extLst>
                <a:ext uri="{FF2B5EF4-FFF2-40B4-BE49-F238E27FC236}">
                  <a16:creationId xmlns:a16="http://schemas.microsoft.com/office/drawing/2014/main" id="{6BE81B6F-CDC8-DA4F-9662-C205809CB8F4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5" name="Shape 3050" descr="Line">
              <a:extLst>
                <a:ext uri="{FF2B5EF4-FFF2-40B4-BE49-F238E27FC236}">
                  <a16:creationId xmlns:a16="http://schemas.microsoft.com/office/drawing/2014/main" id="{C60CBC9F-E4E4-6343-B7E1-E401D0B5282A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6" name="Shape 3051" descr="Line">
              <a:extLst>
                <a:ext uri="{FF2B5EF4-FFF2-40B4-BE49-F238E27FC236}">
                  <a16:creationId xmlns:a16="http://schemas.microsoft.com/office/drawing/2014/main" id="{0881B9DF-5A45-B641-901E-2CD7BEA84D9E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7" name="Shape 3052" descr="Line">
              <a:extLst>
                <a:ext uri="{FF2B5EF4-FFF2-40B4-BE49-F238E27FC236}">
                  <a16:creationId xmlns:a16="http://schemas.microsoft.com/office/drawing/2014/main" id="{09BCF445-5C81-3C40-B40E-80D4499B5A8A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8" name="Shape 3053" descr="Line">
              <a:extLst>
                <a:ext uri="{FF2B5EF4-FFF2-40B4-BE49-F238E27FC236}">
                  <a16:creationId xmlns:a16="http://schemas.microsoft.com/office/drawing/2014/main" id="{8544E76A-33F6-7241-A901-CDDDF1E87F61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9" name="Shape 3054" descr="Line">
              <a:extLst>
                <a:ext uri="{FF2B5EF4-FFF2-40B4-BE49-F238E27FC236}">
                  <a16:creationId xmlns:a16="http://schemas.microsoft.com/office/drawing/2014/main" id="{18E3CEE3-BD02-5D4C-87BA-B393F2F758B5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0" name="Shape 3055" descr="Line">
              <a:extLst>
                <a:ext uri="{FF2B5EF4-FFF2-40B4-BE49-F238E27FC236}">
                  <a16:creationId xmlns:a16="http://schemas.microsoft.com/office/drawing/2014/main" id="{BC91B059-2CE4-354A-BED7-4BF551812573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1" name="Shape 3056" descr="Line">
              <a:extLst>
                <a:ext uri="{FF2B5EF4-FFF2-40B4-BE49-F238E27FC236}">
                  <a16:creationId xmlns:a16="http://schemas.microsoft.com/office/drawing/2014/main" id="{D8D7A7D7-FB13-0B48-A487-0921F7A50798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2" name="Shape 3057" descr="Line">
              <a:extLst>
                <a:ext uri="{FF2B5EF4-FFF2-40B4-BE49-F238E27FC236}">
                  <a16:creationId xmlns:a16="http://schemas.microsoft.com/office/drawing/2014/main" id="{04A2603E-FFCD-6344-9DA0-4B6A1D592527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3" name="Shape 3058" descr="Line">
              <a:extLst>
                <a:ext uri="{FF2B5EF4-FFF2-40B4-BE49-F238E27FC236}">
                  <a16:creationId xmlns:a16="http://schemas.microsoft.com/office/drawing/2014/main" id="{8406FA47-3C46-3544-8024-7EC4944DFBAC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4" name="Shape 3059" descr="Line">
              <a:extLst>
                <a:ext uri="{FF2B5EF4-FFF2-40B4-BE49-F238E27FC236}">
                  <a16:creationId xmlns:a16="http://schemas.microsoft.com/office/drawing/2014/main" id="{9FA99C6D-6F38-3540-B1DB-74146D1D4832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5" name="Shape 3060" descr="Line">
              <a:extLst>
                <a:ext uri="{FF2B5EF4-FFF2-40B4-BE49-F238E27FC236}">
                  <a16:creationId xmlns:a16="http://schemas.microsoft.com/office/drawing/2014/main" id="{397D3632-54D5-4943-AEE0-5949691428B9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6" name="Shape 3061" descr="Line">
              <a:extLst>
                <a:ext uri="{FF2B5EF4-FFF2-40B4-BE49-F238E27FC236}">
                  <a16:creationId xmlns:a16="http://schemas.microsoft.com/office/drawing/2014/main" id="{C541741B-11BD-2E4D-8F03-83C279F2667B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7" name="Shape 3062" descr="Circle">
              <a:extLst>
                <a:ext uri="{FF2B5EF4-FFF2-40B4-BE49-F238E27FC236}">
                  <a16:creationId xmlns:a16="http://schemas.microsoft.com/office/drawing/2014/main" id="{B79F7E7C-E5F4-4946-9890-E730FC653700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58" name="Shape 3063" descr="Circle">
              <a:extLst>
                <a:ext uri="{FF2B5EF4-FFF2-40B4-BE49-F238E27FC236}">
                  <a16:creationId xmlns:a16="http://schemas.microsoft.com/office/drawing/2014/main" id="{CC67E592-5BAF-C044-BD6C-E4EF8C849467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59" name="Shape 3064" descr="Circle">
              <a:extLst>
                <a:ext uri="{FF2B5EF4-FFF2-40B4-BE49-F238E27FC236}">
                  <a16:creationId xmlns:a16="http://schemas.microsoft.com/office/drawing/2014/main" id="{608636EC-A2E4-2E41-BF9D-C8F048C74387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60" name="Shape 3065" descr="Circle">
              <a:extLst>
                <a:ext uri="{FF2B5EF4-FFF2-40B4-BE49-F238E27FC236}">
                  <a16:creationId xmlns:a16="http://schemas.microsoft.com/office/drawing/2014/main" id="{938CBC9D-87D3-9343-AF4F-E2D6B4BEDC63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61" name="Shape 3009" descr="Circle">
              <a:extLst>
                <a:ext uri="{FF2B5EF4-FFF2-40B4-BE49-F238E27FC236}">
                  <a16:creationId xmlns:a16="http://schemas.microsoft.com/office/drawing/2014/main" id="{F6C2F48B-67B9-6C4D-A89B-DDF80DC77C0F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62" name="Shape 3010" descr="Circle">
              <a:extLst>
                <a:ext uri="{FF2B5EF4-FFF2-40B4-BE49-F238E27FC236}">
                  <a16:creationId xmlns:a16="http://schemas.microsoft.com/office/drawing/2014/main" id="{03EA0602-5755-0B4E-86BF-5B0230576375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982" y="2675257"/>
            <a:ext cx="2364366" cy="23725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1CCFBF6-AE89-3F47-AAD7-1ED86D5593DE}"/>
              </a:ext>
            </a:extLst>
          </p:cNvPr>
          <p:cNvCxnSpPr>
            <a:cxnSpLocks/>
            <a:stCxn id="75" idx="1"/>
            <a:endCxn id="57" idx="1"/>
          </p:cNvCxnSpPr>
          <p:nvPr/>
        </p:nvCxnSpPr>
        <p:spPr>
          <a:xfrm flipH="1">
            <a:off x="4903298" y="2439270"/>
            <a:ext cx="951109" cy="93490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AC00F49-FD6F-5048-9AEC-8F7280D08665}"/>
              </a:ext>
            </a:extLst>
          </p:cNvPr>
          <p:cNvGrpSpPr/>
          <p:nvPr/>
        </p:nvGrpSpPr>
        <p:grpSpPr>
          <a:xfrm>
            <a:off x="5854407" y="1254462"/>
            <a:ext cx="2369615" cy="3833169"/>
            <a:chOff x="5868487" y="4061807"/>
            <a:chExt cx="2369615" cy="3833169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068C90C-4033-E147-9F86-87C7794509D2}"/>
                </a:ext>
              </a:extLst>
            </p:cNvPr>
            <p:cNvSpPr txBox="1"/>
            <p:nvPr/>
          </p:nvSpPr>
          <p:spPr>
            <a:xfrm>
              <a:off x="5981077" y="7063979"/>
              <a:ext cx="2144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Trace activation</a:t>
              </a:r>
              <a:br>
                <a:rPr lang="en-US" sz="2400" dirty="0"/>
              </a:br>
              <a:r>
                <a:rPr lang="en-US" sz="2400" dirty="0"/>
                <a:t>of unit 122</a:t>
              </a:r>
            </a:p>
          </p:txBody>
        </p:sp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A90F8C09-E3F1-D241-9ECF-EAA61BE84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87" y="4061807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BC09C0E-4E26-DD48-AA60-9FCAD64A0EBB}"/>
              </a:ext>
            </a:extLst>
          </p:cNvPr>
          <p:cNvGrpSpPr/>
          <p:nvPr/>
        </p:nvGrpSpPr>
        <p:grpSpPr>
          <a:xfrm>
            <a:off x="8239229" y="1261165"/>
            <a:ext cx="2976099" cy="3799992"/>
            <a:chOff x="8224022" y="4051983"/>
            <a:chExt cx="2976099" cy="3799992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5A27D24-A882-0946-8CB0-E5C8A9E32F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4022" y="5238330"/>
              <a:ext cx="606844" cy="3827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5881980D-C579-594A-9776-773581B0E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06" y="4051983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32018D3-5218-FB4C-ACE5-33BF1D06AB0E}"/>
                </a:ext>
              </a:extLst>
            </p:cNvPr>
            <p:cNvSpPr txBox="1"/>
            <p:nvPr/>
          </p:nvSpPr>
          <p:spPr>
            <a:xfrm>
              <a:off x="8830506" y="7020978"/>
              <a:ext cx="23603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Upsampled</a:t>
              </a:r>
              <a:r>
                <a:rPr lang="en-US" sz="2400" dirty="0"/>
                <a:t> and</a:t>
              </a:r>
              <a:br>
                <a:rPr lang="en-US" sz="2400" dirty="0"/>
              </a:br>
              <a:r>
                <a:rPr lang="en-US" sz="2400" dirty="0"/>
                <a:t>shown with input</a:t>
              </a:r>
            </a:p>
          </p:txBody>
        </p:sp>
      </p:grp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E488A7CC-F08D-3E40-9AFC-C9A66825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8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982" y="2683467"/>
            <a:ext cx="2364365" cy="2356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F6AF4A-7626-2240-B2DC-15311E678EC5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0" name="Shape 3011" descr="Line">
              <a:extLst>
                <a:ext uri="{FF2B5EF4-FFF2-40B4-BE49-F238E27FC236}">
                  <a16:creationId xmlns:a16="http://schemas.microsoft.com/office/drawing/2014/main" id="{12FD5FF6-D0A0-3F4F-96B0-6065EB8D4B96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1" name="Shape 3012" descr="Line">
              <a:extLst>
                <a:ext uri="{FF2B5EF4-FFF2-40B4-BE49-F238E27FC236}">
                  <a16:creationId xmlns:a16="http://schemas.microsoft.com/office/drawing/2014/main" id="{420E4E82-97A4-3D42-8736-783C3FC5EF7B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2" name="Shape 3013" descr="Line">
              <a:extLst>
                <a:ext uri="{FF2B5EF4-FFF2-40B4-BE49-F238E27FC236}">
                  <a16:creationId xmlns:a16="http://schemas.microsoft.com/office/drawing/2014/main" id="{FD8FAB7F-F9BA-424E-A15B-D5850DD4C76C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3" name="Shape 3014" descr="Line">
              <a:extLst>
                <a:ext uri="{FF2B5EF4-FFF2-40B4-BE49-F238E27FC236}">
                  <a16:creationId xmlns:a16="http://schemas.microsoft.com/office/drawing/2014/main" id="{D55E53C0-17E5-8844-A344-992A9897D2AE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4" name="Shape 3015" descr="Line">
              <a:extLst>
                <a:ext uri="{FF2B5EF4-FFF2-40B4-BE49-F238E27FC236}">
                  <a16:creationId xmlns:a16="http://schemas.microsoft.com/office/drawing/2014/main" id="{545939F8-FFEE-F844-BCEE-E6BAA6B2C7A6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5" name="Shape 3016" descr="Line">
              <a:extLst>
                <a:ext uri="{FF2B5EF4-FFF2-40B4-BE49-F238E27FC236}">
                  <a16:creationId xmlns:a16="http://schemas.microsoft.com/office/drawing/2014/main" id="{8444D7AD-326E-174D-995E-5A54FCC278A1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6" name="Shape 3017" descr="Line">
              <a:extLst>
                <a:ext uri="{FF2B5EF4-FFF2-40B4-BE49-F238E27FC236}">
                  <a16:creationId xmlns:a16="http://schemas.microsoft.com/office/drawing/2014/main" id="{53A22507-0223-DA41-9BEB-39AFD351DC81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7" name="Shape 3018" descr="Line">
              <a:extLst>
                <a:ext uri="{FF2B5EF4-FFF2-40B4-BE49-F238E27FC236}">
                  <a16:creationId xmlns:a16="http://schemas.microsoft.com/office/drawing/2014/main" id="{40AFBF07-85DC-6F42-A5EA-46CC96FCF0F1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8" name="Shape 3019" descr="Line">
              <a:extLst>
                <a:ext uri="{FF2B5EF4-FFF2-40B4-BE49-F238E27FC236}">
                  <a16:creationId xmlns:a16="http://schemas.microsoft.com/office/drawing/2014/main" id="{8AB8A756-5BDA-C546-8971-25A580F7A333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20" descr="Line">
              <a:extLst>
                <a:ext uri="{FF2B5EF4-FFF2-40B4-BE49-F238E27FC236}">
                  <a16:creationId xmlns:a16="http://schemas.microsoft.com/office/drawing/2014/main" id="{218309CF-CEA6-A849-8AFC-AC76D3FEB892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21" descr="Line">
              <a:extLst>
                <a:ext uri="{FF2B5EF4-FFF2-40B4-BE49-F238E27FC236}">
                  <a16:creationId xmlns:a16="http://schemas.microsoft.com/office/drawing/2014/main" id="{0AF57C74-1612-7843-BFE8-02E1F112749D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22" descr="Line">
              <a:extLst>
                <a:ext uri="{FF2B5EF4-FFF2-40B4-BE49-F238E27FC236}">
                  <a16:creationId xmlns:a16="http://schemas.microsoft.com/office/drawing/2014/main" id="{6FF36A57-E2C3-924C-9E85-E6C11D7E862B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23" descr="Line">
              <a:extLst>
                <a:ext uri="{FF2B5EF4-FFF2-40B4-BE49-F238E27FC236}">
                  <a16:creationId xmlns:a16="http://schemas.microsoft.com/office/drawing/2014/main" id="{6E5AD899-DCED-D049-8AAC-76CC2EC6CA46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24" descr="Line">
              <a:extLst>
                <a:ext uri="{FF2B5EF4-FFF2-40B4-BE49-F238E27FC236}">
                  <a16:creationId xmlns:a16="http://schemas.microsoft.com/office/drawing/2014/main" id="{E05E1BD6-CD92-D244-8A75-78E4B57B1FC4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25" descr="Line">
              <a:extLst>
                <a:ext uri="{FF2B5EF4-FFF2-40B4-BE49-F238E27FC236}">
                  <a16:creationId xmlns:a16="http://schemas.microsoft.com/office/drawing/2014/main" id="{22441A12-DF92-DA40-B570-A10E247C8A78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26" descr="Line">
              <a:extLst>
                <a:ext uri="{FF2B5EF4-FFF2-40B4-BE49-F238E27FC236}">
                  <a16:creationId xmlns:a16="http://schemas.microsoft.com/office/drawing/2014/main" id="{3F293748-45B5-C842-BADC-36D86938D798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27" descr="Line">
              <a:extLst>
                <a:ext uri="{FF2B5EF4-FFF2-40B4-BE49-F238E27FC236}">
                  <a16:creationId xmlns:a16="http://schemas.microsoft.com/office/drawing/2014/main" id="{F4DD84FB-F059-EA47-A243-1AF20A77C72E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8" descr="Line">
              <a:extLst>
                <a:ext uri="{FF2B5EF4-FFF2-40B4-BE49-F238E27FC236}">
                  <a16:creationId xmlns:a16="http://schemas.microsoft.com/office/drawing/2014/main" id="{A074A135-8D7D-0B4F-9AEF-59F3ECFFE924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9" descr="Line">
              <a:extLst>
                <a:ext uri="{FF2B5EF4-FFF2-40B4-BE49-F238E27FC236}">
                  <a16:creationId xmlns:a16="http://schemas.microsoft.com/office/drawing/2014/main" id="{F3663208-23D3-B34B-B68E-07B743F6FE7F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30" descr="Line">
              <a:extLst>
                <a:ext uri="{FF2B5EF4-FFF2-40B4-BE49-F238E27FC236}">
                  <a16:creationId xmlns:a16="http://schemas.microsoft.com/office/drawing/2014/main" id="{9B0A34E9-996D-7F40-BE45-45CEDFE4B1AA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31" descr="Line">
              <a:extLst>
                <a:ext uri="{FF2B5EF4-FFF2-40B4-BE49-F238E27FC236}">
                  <a16:creationId xmlns:a16="http://schemas.microsoft.com/office/drawing/2014/main" id="{E1BA8E7A-DDC8-5F42-8884-CFB1DD457EE7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32" descr="Line">
              <a:extLst>
                <a:ext uri="{FF2B5EF4-FFF2-40B4-BE49-F238E27FC236}">
                  <a16:creationId xmlns:a16="http://schemas.microsoft.com/office/drawing/2014/main" id="{8CAA6343-7C6C-5C4B-8083-37E79A242259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33" descr="Line">
              <a:extLst>
                <a:ext uri="{FF2B5EF4-FFF2-40B4-BE49-F238E27FC236}">
                  <a16:creationId xmlns:a16="http://schemas.microsoft.com/office/drawing/2014/main" id="{CE64BC35-EFB1-B240-B029-8ECE23C04131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34" descr="Circle">
              <a:extLst>
                <a:ext uri="{FF2B5EF4-FFF2-40B4-BE49-F238E27FC236}">
                  <a16:creationId xmlns:a16="http://schemas.microsoft.com/office/drawing/2014/main" id="{E1C9A5D6-EDE6-EB4A-A7D7-8C1B36C08292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5" name="Shape 3035" descr="Circle">
              <a:extLst>
                <a:ext uri="{FF2B5EF4-FFF2-40B4-BE49-F238E27FC236}">
                  <a16:creationId xmlns:a16="http://schemas.microsoft.com/office/drawing/2014/main" id="{DC2515F7-FA00-5540-90E7-D41EE0DFCCA3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6" name="Shape 3036" descr="Circle">
              <a:extLst>
                <a:ext uri="{FF2B5EF4-FFF2-40B4-BE49-F238E27FC236}">
                  <a16:creationId xmlns:a16="http://schemas.microsoft.com/office/drawing/2014/main" id="{B4DAD9AA-DD9C-9548-B4CE-50577B75DFE4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7" name="Shape 3037" descr="Circle">
              <a:extLst>
                <a:ext uri="{FF2B5EF4-FFF2-40B4-BE49-F238E27FC236}">
                  <a16:creationId xmlns:a16="http://schemas.microsoft.com/office/drawing/2014/main" id="{C4752CE1-D0D4-2340-BD99-FAD4F4598DE9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8" name="Shape 3038" descr="Circle">
              <a:extLst>
                <a:ext uri="{FF2B5EF4-FFF2-40B4-BE49-F238E27FC236}">
                  <a16:creationId xmlns:a16="http://schemas.microsoft.com/office/drawing/2014/main" id="{4A3E7000-91D9-204C-B656-04534E348D7D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9" name="Shape 3039" descr="Line">
              <a:extLst>
                <a:ext uri="{FF2B5EF4-FFF2-40B4-BE49-F238E27FC236}">
                  <a16:creationId xmlns:a16="http://schemas.microsoft.com/office/drawing/2014/main" id="{27BB2BAC-4658-F94B-82CB-1C26BA09C70C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40" descr="Line">
              <a:extLst>
                <a:ext uri="{FF2B5EF4-FFF2-40B4-BE49-F238E27FC236}">
                  <a16:creationId xmlns:a16="http://schemas.microsoft.com/office/drawing/2014/main" id="{74187961-0EB4-9144-9F72-4FE9DDA2BCF9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1" name="Shape 3041" descr="Line">
              <a:extLst>
                <a:ext uri="{FF2B5EF4-FFF2-40B4-BE49-F238E27FC236}">
                  <a16:creationId xmlns:a16="http://schemas.microsoft.com/office/drawing/2014/main" id="{D6F07F49-45DE-2E4D-9851-FE9A7927782F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3" name="Shape 3042" descr="Line">
              <a:extLst>
                <a:ext uri="{FF2B5EF4-FFF2-40B4-BE49-F238E27FC236}">
                  <a16:creationId xmlns:a16="http://schemas.microsoft.com/office/drawing/2014/main" id="{B1C86960-8D90-304E-9BFA-838C10179994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4" name="Shape 3043" descr="Circle">
              <a:extLst>
                <a:ext uri="{FF2B5EF4-FFF2-40B4-BE49-F238E27FC236}">
                  <a16:creationId xmlns:a16="http://schemas.microsoft.com/office/drawing/2014/main" id="{1F12C40D-03DA-8A49-AA7F-14D8A940380F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44" descr="Circle">
              <a:extLst>
                <a:ext uri="{FF2B5EF4-FFF2-40B4-BE49-F238E27FC236}">
                  <a16:creationId xmlns:a16="http://schemas.microsoft.com/office/drawing/2014/main" id="{FAD127C1-1343-C74D-BF65-9BA844A9DDBA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45" descr="Circle">
              <a:extLst>
                <a:ext uri="{FF2B5EF4-FFF2-40B4-BE49-F238E27FC236}">
                  <a16:creationId xmlns:a16="http://schemas.microsoft.com/office/drawing/2014/main" id="{3FB8F737-D386-5C45-8302-D670A686DDF1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7" name="Shape 3046" descr="Circle">
              <a:extLst>
                <a:ext uri="{FF2B5EF4-FFF2-40B4-BE49-F238E27FC236}">
                  <a16:creationId xmlns:a16="http://schemas.microsoft.com/office/drawing/2014/main" id="{B0979A3E-5E89-2049-AFC8-CBDC46C713F0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8" name="Shape 3047" descr="Circle">
              <a:extLst>
                <a:ext uri="{FF2B5EF4-FFF2-40B4-BE49-F238E27FC236}">
                  <a16:creationId xmlns:a16="http://schemas.microsoft.com/office/drawing/2014/main" id="{1BC2C18F-7105-6146-B68C-C58AE5F57141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9" name="Shape 3048" descr="Circle">
              <a:extLst>
                <a:ext uri="{FF2B5EF4-FFF2-40B4-BE49-F238E27FC236}">
                  <a16:creationId xmlns:a16="http://schemas.microsoft.com/office/drawing/2014/main" id="{51CC0EAB-9B9C-6B4D-B3A6-540ABABCFACB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0" name="Shape 3049" descr="Circle">
              <a:extLst>
                <a:ext uri="{FF2B5EF4-FFF2-40B4-BE49-F238E27FC236}">
                  <a16:creationId xmlns:a16="http://schemas.microsoft.com/office/drawing/2014/main" id="{3C3AA149-02B0-1147-9293-A414F6366813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1" name="Shape 3050" descr="Line">
              <a:extLst>
                <a:ext uri="{FF2B5EF4-FFF2-40B4-BE49-F238E27FC236}">
                  <a16:creationId xmlns:a16="http://schemas.microsoft.com/office/drawing/2014/main" id="{D5C21978-9787-244C-A90B-59EDA94F05A4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2" name="Shape 3051" descr="Line">
              <a:extLst>
                <a:ext uri="{FF2B5EF4-FFF2-40B4-BE49-F238E27FC236}">
                  <a16:creationId xmlns:a16="http://schemas.microsoft.com/office/drawing/2014/main" id="{D33A1398-429F-424A-BDE3-ABC7CDBB3558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3" name="Shape 3052" descr="Line">
              <a:extLst>
                <a:ext uri="{FF2B5EF4-FFF2-40B4-BE49-F238E27FC236}">
                  <a16:creationId xmlns:a16="http://schemas.microsoft.com/office/drawing/2014/main" id="{CF3B0168-F1BD-B943-BE6B-789C253CEDA1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4" name="Shape 3053" descr="Line">
              <a:extLst>
                <a:ext uri="{FF2B5EF4-FFF2-40B4-BE49-F238E27FC236}">
                  <a16:creationId xmlns:a16="http://schemas.microsoft.com/office/drawing/2014/main" id="{103CD7A4-9EA7-B044-A21D-7E1F16AA626B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5" name="Shape 3054" descr="Line">
              <a:extLst>
                <a:ext uri="{FF2B5EF4-FFF2-40B4-BE49-F238E27FC236}">
                  <a16:creationId xmlns:a16="http://schemas.microsoft.com/office/drawing/2014/main" id="{7503D89F-F429-6F4E-A2F6-4957DEEE049C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6" name="Shape 3055" descr="Line">
              <a:extLst>
                <a:ext uri="{FF2B5EF4-FFF2-40B4-BE49-F238E27FC236}">
                  <a16:creationId xmlns:a16="http://schemas.microsoft.com/office/drawing/2014/main" id="{71CC1A63-E0F7-FC43-985F-3E579ABAE747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7" name="Shape 3056" descr="Line">
              <a:extLst>
                <a:ext uri="{FF2B5EF4-FFF2-40B4-BE49-F238E27FC236}">
                  <a16:creationId xmlns:a16="http://schemas.microsoft.com/office/drawing/2014/main" id="{217077D6-0E37-F443-98B2-DA7601ED937C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8" name="Shape 3057" descr="Line">
              <a:extLst>
                <a:ext uri="{FF2B5EF4-FFF2-40B4-BE49-F238E27FC236}">
                  <a16:creationId xmlns:a16="http://schemas.microsoft.com/office/drawing/2014/main" id="{8DB1F55C-6F47-9242-BFEC-7F8312F32D84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9" name="Shape 3058" descr="Line">
              <a:extLst>
                <a:ext uri="{FF2B5EF4-FFF2-40B4-BE49-F238E27FC236}">
                  <a16:creationId xmlns:a16="http://schemas.microsoft.com/office/drawing/2014/main" id="{0AA055F5-461C-C740-85A8-9CACEAC6C0B8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9" descr="Line">
              <a:extLst>
                <a:ext uri="{FF2B5EF4-FFF2-40B4-BE49-F238E27FC236}">
                  <a16:creationId xmlns:a16="http://schemas.microsoft.com/office/drawing/2014/main" id="{CAA1C22E-6F06-874A-9240-196724873D53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60" descr="Line">
              <a:extLst>
                <a:ext uri="{FF2B5EF4-FFF2-40B4-BE49-F238E27FC236}">
                  <a16:creationId xmlns:a16="http://schemas.microsoft.com/office/drawing/2014/main" id="{EF571BDD-9CDC-D348-A27A-B11756112927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61" descr="Line">
              <a:extLst>
                <a:ext uri="{FF2B5EF4-FFF2-40B4-BE49-F238E27FC236}">
                  <a16:creationId xmlns:a16="http://schemas.microsoft.com/office/drawing/2014/main" id="{80253745-5FD0-334D-B2C6-8D3376BD7094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62" descr="Circle">
              <a:extLst>
                <a:ext uri="{FF2B5EF4-FFF2-40B4-BE49-F238E27FC236}">
                  <a16:creationId xmlns:a16="http://schemas.microsoft.com/office/drawing/2014/main" id="{7D978107-3EC1-9643-AC00-9AF8A6B6A76A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4" name="Shape 3063" descr="Circle">
              <a:extLst>
                <a:ext uri="{FF2B5EF4-FFF2-40B4-BE49-F238E27FC236}">
                  <a16:creationId xmlns:a16="http://schemas.microsoft.com/office/drawing/2014/main" id="{3FFEBFFA-39E7-3440-924B-1093CD978716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5" name="Shape 3064" descr="Circle">
              <a:extLst>
                <a:ext uri="{FF2B5EF4-FFF2-40B4-BE49-F238E27FC236}">
                  <a16:creationId xmlns:a16="http://schemas.microsoft.com/office/drawing/2014/main" id="{C65F56E1-6369-654D-94BB-2E3C4BAAA2F1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6" name="Shape 3065" descr="Circle">
              <a:extLst>
                <a:ext uri="{FF2B5EF4-FFF2-40B4-BE49-F238E27FC236}">
                  <a16:creationId xmlns:a16="http://schemas.microsoft.com/office/drawing/2014/main" id="{ABF477EC-8DD5-F348-8C5E-D7314F87D006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7" name="Shape 3009" descr="Circle">
              <a:extLst>
                <a:ext uri="{FF2B5EF4-FFF2-40B4-BE49-F238E27FC236}">
                  <a16:creationId xmlns:a16="http://schemas.microsoft.com/office/drawing/2014/main" id="{945FA79C-FB7D-D942-951E-B08ECD4C99FA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8" name="Shape 3010" descr="Circle">
              <a:extLst>
                <a:ext uri="{FF2B5EF4-FFF2-40B4-BE49-F238E27FC236}">
                  <a16:creationId xmlns:a16="http://schemas.microsoft.com/office/drawing/2014/main" id="{5987B296-C5F3-8643-A74B-4B92FEB3EBAF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1063AF8-8B92-B243-8457-D9D8B51474C1}"/>
              </a:ext>
            </a:extLst>
          </p:cNvPr>
          <p:cNvSpPr txBox="1"/>
          <p:nvPr/>
        </p:nvSpPr>
        <p:spPr>
          <a:xfrm>
            <a:off x="5966997" y="4256634"/>
            <a:ext cx="214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Trace activation</a:t>
            </a:r>
            <a:br>
              <a:rPr lang="en-US" sz="2400" dirty="0"/>
            </a:br>
            <a:r>
              <a:rPr lang="en-US" sz="2400" dirty="0"/>
              <a:t>of unit 122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5192CF-5E8C-AA46-B5DA-EEABE7792B98}"/>
              </a:ext>
            </a:extLst>
          </p:cNvPr>
          <p:cNvGrpSpPr/>
          <p:nvPr/>
        </p:nvGrpSpPr>
        <p:grpSpPr>
          <a:xfrm>
            <a:off x="4903298" y="1254461"/>
            <a:ext cx="6113028" cy="2369615"/>
            <a:chOff x="4903298" y="1254461"/>
            <a:chExt cx="6113028" cy="2369615"/>
          </a:xfrm>
        </p:grpSpPr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EC56D5A-8E07-5F4C-9116-697C7477A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3298" y="2439270"/>
              <a:ext cx="951109" cy="934909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2">
              <a:extLst>
                <a:ext uri="{FF2B5EF4-FFF2-40B4-BE49-F238E27FC236}">
                  <a16:creationId xmlns:a16="http://schemas.microsoft.com/office/drawing/2014/main" id="{4C0CFAF4-EBFD-0645-AAEA-D99AD5DED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867189" y="1254461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35F310-5AC8-7F41-9496-97438B95A267}"/>
                </a:ext>
              </a:extLst>
            </p:cNvPr>
            <p:cNvSpPr txBox="1"/>
            <p:nvPr/>
          </p:nvSpPr>
          <p:spPr>
            <a:xfrm>
              <a:off x="9175117" y="2132503"/>
              <a:ext cx="184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No activation</a:t>
              </a:r>
            </a:p>
          </p:txBody>
        </p:sp>
      </p:grp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03E1F202-2358-9B40-8F76-75348406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245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086" y="2683467"/>
            <a:ext cx="2356156" cy="2356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F6AF4A-7626-2240-B2DC-15311E678EC5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0" name="Shape 3011" descr="Line">
              <a:extLst>
                <a:ext uri="{FF2B5EF4-FFF2-40B4-BE49-F238E27FC236}">
                  <a16:creationId xmlns:a16="http://schemas.microsoft.com/office/drawing/2014/main" id="{12FD5FF6-D0A0-3F4F-96B0-6065EB8D4B96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1" name="Shape 3012" descr="Line">
              <a:extLst>
                <a:ext uri="{FF2B5EF4-FFF2-40B4-BE49-F238E27FC236}">
                  <a16:creationId xmlns:a16="http://schemas.microsoft.com/office/drawing/2014/main" id="{420E4E82-97A4-3D42-8736-783C3FC5EF7B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2" name="Shape 3013" descr="Line">
              <a:extLst>
                <a:ext uri="{FF2B5EF4-FFF2-40B4-BE49-F238E27FC236}">
                  <a16:creationId xmlns:a16="http://schemas.microsoft.com/office/drawing/2014/main" id="{FD8FAB7F-F9BA-424E-A15B-D5850DD4C76C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3" name="Shape 3014" descr="Line">
              <a:extLst>
                <a:ext uri="{FF2B5EF4-FFF2-40B4-BE49-F238E27FC236}">
                  <a16:creationId xmlns:a16="http://schemas.microsoft.com/office/drawing/2014/main" id="{D55E53C0-17E5-8844-A344-992A9897D2AE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4" name="Shape 3015" descr="Line">
              <a:extLst>
                <a:ext uri="{FF2B5EF4-FFF2-40B4-BE49-F238E27FC236}">
                  <a16:creationId xmlns:a16="http://schemas.microsoft.com/office/drawing/2014/main" id="{545939F8-FFEE-F844-BCEE-E6BAA6B2C7A6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5" name="Shape 3016" descr="Line">
              <a:extLst>
                <a:ext uri="{FF2B5EF4-FFF2-40B4-BE49-F238E27FC236}">
                  <a16:creationId xmlns:a16="http://schemas.microsoft.com/office/drawing/2014/main" id="{8444D7AD-326E-174D-995E-5A54FCC278A1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6" name="Shape 3017" descr="Line">
              <a:extLst>
                <a:ext uri="{FF2B5EF4-FFF2-40B4-BE49-F238E27FC236}">
                  <a16:creationId xmlns:a16="http://schemas.microsoft.com/office/drawing/2014/main" id="{53A22507-0223-DA41-9BEB-39AFD351DC81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7" name="Shape 3018" descr="Line">
              <a:extLst>
                <a:ext uri="{FF2B5EF4-FFF2-40B4-BE49-F238E27FC236}">
                  <a16:creationId xmlns:a16="http://schemas.microsoft.com/office/drawing/2014/main" id="{40AFBF07-85DC-6F42-A5EA-46CC96FCF0F1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8" name="Shape 3019" descr="Line">
              <a:extLst>
                <a:ext uri="{FF2B5EF4-FFF2-40B4-BE49-F238E27FC236}">
                  <a16:creationId xmlns:a16="http://schemas.microsoft.com/office/drawing/2014/main" id="{8AB8A756-5BDA-C546-8971-25A580F7A333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20" descr="Line">
              <a:extLst>
                <a:ext uri="{FF2B5EF4-FFF2-40B4-BE49-F238E27FC236}">
                  <a16:creationId xmlns:a16="http://schemas.microsoft.com/office/drawing/2014/main" id="{218309CF-CEA6-A849-8AFC-AC76D3FEB892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21" descr="Line">
              <a:extLst>
                <a:ext uri="{FF2B5EF4-FFF2-40B4-BE49-F238E27FC236}">
                  <a16:creationId xmlns:a16="http://schemas.microsoft.com/office/drawing/2014/main" id="{0AF57C74-1612-7843-BFE8-02E1F112749D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22" descr="Line">
              <a:extLst>
                <a:ext uri="{FF2B5EF4-FFF2-40B4-BE49-F238E27FC236}">
                  <a16:creationId xmlns:a16="http://schemas.microsoft.com/office/drawing/2014/main" id="{6FF36A57-E2C3-924C-9E85-E6C11D7E862B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23" descr="Line">
              <a:extLst>
                <a:ext uri="{FF2B5EF4-FFF2-40B4-BE49-F238E27FC236}">
                  <a16:creationId xmlns:a16="http://schemas.microsoft.com/office/drawing/2014/main" id="{6E5AD899-DCED-D049-8AAC-76CC2EC6CA46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24" descr="Line">
              <a:extLst>
                <a:ext uri="{FF2B5EF4-FFF2-40B4-BE49-F238E27FC236}">
                  <a16:creationId xmlns:a16="http://schemas.microsoft.com/office/drawing/2014/main" id="{E05E1BD6-CD92-D244-8A75-78E4B57B1FC4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25" descr="Line">
              <a:extLst>
                <a:ext uri="{FF2B5EF4-FFF2-40B4-BE49-F238E27FC236}">
                  <a16:creationId xmlns:a16="http://schemas.microsoft.com/office/drawing/2014/main" id="{22441A12-DF92-DA40-B570-A10E247C8A78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26" descr="Line">
              <a:extLst>
                <a:ext uri="{FF2B5EF4-FFF2-40B4-BE49-F238E27FC236}">
                  <a16:creationId xmlns:a16="http://schemas.microsoft.com/office/drawing/2014/main" id="{3F293748-45B5-C842-BADC-36D86938D798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27" descr="Line">
              <a:extLst>
                <a:ext uri="{FF2B5EF4-FFF2-40B4-BE49-F238E27FC236}">
                  <a16:creationId xmlns:a16="http://schemas.microsoft.com/office/drawing/2014/main" id="{F4DD84FB-F059-EA47-A243-1AF20A77C72E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8" descr="Line">
              <a:extLst>
                <a:ext uri="{FF2B5EF4-FFF2-40B4-BE49-F238E27FC236}">
                  <a16:creationId xmlns:a16="http://schemas.microsoft.com/office/drawing/2014/main" id="{A074A135-8D7D-0B4F-9AEF-59F3ECFFE924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9" descr="Line">
              <a:extLst>
                <a:ext uri="{FF2B5EF4-FFF2-40B4-BE49-F238E27FC236}">
                  <a16:creationId xmlns:a16="http://schemas.microsoft.com/office/drawing/2014/main" id="{F3663208-23D3-B34B-B68E-07B743F6FE7F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30" descr="Line">
              <a:extLst>
                <a:ext uri="{FF2B5EF4-FFF2-40B4-BE49-F238E27FC236}">
                  <a16:creationId xmlns:a16="http://schemas.microsoft.com/office/drawing/2014/main" id="{9B0A34E9-996D-7F40-BE45-45CEDFE4B1AA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31" descr="Line">
              <a:extLst>
                <a:ext uri="{FF2B5EF4-FFF2-40B4-BE49-F238E27FC236}">
                  <a16:creationId xmlns:a16="http://schemas.microsoft.com/office/drawing/2014/main" id="{E1BA8E7A-DDC8-5F42-8884-CFB1DD457EE7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32" descr="Line">
              <a:extLst>
                <a:ext uri="{FF2B5EF4-FFF2-40B4-BE49-F238E27FC236}">
                  <a16:creationId xmlns:a16="http://schemas.microsoft.com/office/drawing/2014/main" id="{8CAA6343-7C6C-5C4B-8083-37E79A242259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33" descr="Line">
              <a:extLst>
                <a:ext uri="{FF2B5EF4-FFF2-40B4-BE49-F238E27FC236}">
                  <a16:creationId xmlns:a16="http://schemas.microsoft.com/office/drawing/2014/main" id="{CE64BC35-EFB1-B240-B029-8ECE23C04131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34" descr="Circle">
              <a:extLst>
                <a:ext uri="{FF2B5EF4-FFF2-40B4-BE49-F238E27FC236}">
                  <a16:creationId xmlns:a16="http://schemas.microsoft.com/office/drawing/2014/main" id="{E1C9A5D6-EDE6-EB4A-A7D7-8C1B36C08292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5" name="Shape 3035" descr="Circle">
              <a:extLst>
                <a:ext uri="{FF2B5EF4-FFF2-40B4-BE49-F238E27FC236}">
                  <a16:creationId xmlns:a16="http://schemas.microsoft.com/office/drawing/2014/main" id="{DC2515F7-FA00-5540-90E7-D41EE0DFCCA3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6" name="Shape 3036" descr="Circle">
              <a:extLst>
                <a:ext uri="{FF2B5EF4-FFF2-40B4-BE49-F238E27FC236}">
                  <a16:creationId xmlns:a16="http://schemas.microsoft.com/office/drawing/2014/main" id="{B4DAD9AA-DD9C-9548-B4CE-50577B75DFE4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7" name="Shape 3037" descr="Circle">
              <a:extLst>
                <a:ext uri="{FF2B5EF4-FFF2-40B4-BE49-F238E27FC236}">
                  <a16:creationId xmlns:a16="http://schemas.microsoft.com/office/drawing/2014/main" id="{C4752CE1-D0D4-2340-BD99-FAD4F4598DE9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8" name="Shape 3038" descr="Circle">
              <a:extLst>
                <a:ext uri="{FF2B5EF4-FFF2-40B4-BE49-F238E27FC236}">
                  <a16:creationId xmlns:a16="http://schemas.microsoft.com/office/drawing/2014/main" id="{4A3E7000-91D9-204C-B656-04534E348D7D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9" name="Shape 3039" descr="Line">
              <a:extLst>
                <a:ext uri="{FF2B5EF4-FFF2-40B4-BE49-F238E27FC236}">
                  <a16:creationId xmlns:a16="http://schemas.microsoft.com/office/drawing/2014/main" id="{27BB2BAC-4658-F94B-82CB-1C26BA09C70C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40" descr="Line">
              <a:extLst>
                <a:ext uri="{FF2B5EF4-FFF2-40B4-BE49-F238E27FC236}">
                  <a16:creationId xmlns:a16="http://schemas.microsoft.com/office/drawing/2014/main" id="{74187961-0EB4-9144-9F72-4FE9DDA2BCF9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1" name="Shape 3041" descr="Line">
              <a:extLst>
                <a:ext uri="{FF2B5EF4-FFF2-40B4-BE49-F238E27FC236}">
                  <a16:creationId xmlns:a16="http://schemas.microsoft.com/office/drawing/2014/main" id="{D6F07F49-45DE-2E4D-9851-FE9A7927782F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3" name="Shape 3042" descr="Line">
              <a:extLst>
                <a:ext uri="{FF2B5EF4-FFF2-40B4-BE49-F238E27FC236}">
                  <a16:creationId xmlns:a16="http://schemas.microsoft.com/office/drawing/2014/main" id="{B1C86960-8D90-304E-9BFA-838C10179994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4" name="Shape 3043" descr="Circle">
              <a:extLst>
                <a:ext uri="{FF2B5EF4-FFF2-40B4-BE49-F238E27FC236}">
                  <a16:creationId xmlns:a16="http://schemas.microsoft.com/office/drawing/2014/main" id="{1F12C40D-03DA-8A49-AA7F-14D8A940380F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44" descr="Circle">
              <a:extLst>
                <a:ext uri="{FF2B5EF4-FFF2-40B4-BE49-F238E27FC236}">
                  <a16:creationId xmlns:a16="http://schemas.microsoft.com/office/drawing/2014/main" id="{FAD127C1-1343-C74D-BF65-9BA844A9DDBA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45" descr="Circle">
              <a:extLst>
                <a:ext uri="{FF2B5EF4-FFF2-40B4-BE49-F238E27FC236}">
                  <a16:creationId xmlns:a16="http://schemas.microsoft.com/office/drawing/2014/main" id="{3FB8F737-D386-5C45-8302-D670A686DDF1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7" name="Shape 3046" descr="Circle">
              <a:extLst>
                <a:ext uri="{FF2B5EF4-FFF2-40B4-BE49-F238E27FC236}">
                  <a16:creationId xmlns:a16="http://schemas.microsoft.com/office/drawing/2014/main" id="{B0979A3E-5E89-2049-AFC8-CBDC46C713F0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8" name="Shape 3047" descr="Circle">
              <a:extLst>
                <a:ext uri="{FF2B5EF4-FFF2-40B4-BE49-F238E27FC236}">
                  <a16:creationId xmlns:a16="http://schemas.microsoft.com/office/drawing/2014/main" id="{1BC2C18F-7105-6146-B68C-C58AE5F57141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9" name="Shape 3048" descr="Circle">
              <a:extLst>
                <a:ext uri="{FF2B5EF4-FFF2-40B4-BE49-F238E27FC236}">
                  <a16:creationId xmlns:a16="http://schemas.microsoft.com/office/drawing/2014/main" id="{51CC0EAB-9B9C-6B4D-B3A6-540ABABCFACB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0" name="Shape 3049" descr="Circle">
              <a:extLst>
                <a:ext uri="{FF2B5EF4-FFF2-40B4-BE49-F238E27FC236}">
                  <a16:creationId xmlns:a16="http://schemas.microsoft.com/office/drawing/2014/main" id="{3C3AA149-02B0-1147-9293-A414F6366813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1" name="Shape 3050" descr="Line">
              <a:extLst>
                <a:ext uri="{FF2B5EF4-FFF2-40B4-BE49-F238E27FC236}">
                  <a16:creationId xmlns:a16="http://schemas.microsoft.com/office/drawing/2014/main" id="{D5C21978-9787-244C-A90B-59EDA94F05A4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2" name="Shape 3051" descr="Line">
              <a:extLst>
                <a:ext uri="{FF2B5EF4-FFF2-40B4-BE49-F238E27FC236}">
                  <a16:creationId xmlns:a16="http://schemas.microsoft.com/office/drawing/2014/main" id="{D33A1398-429F-424A-BDE3-ABC7CDBB3558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3" name="Shape 3052" descr="Line">
              <a:extLst>
                <a:ext uri="{FF2B5EF4-FFF2-40B4-BE49-F238E27FC236}">
                  <a16:creationId xmlns:a16="http://schemas.microsoft.com/office/drawing/2014/main" id="{CF3B0168-F1BD-B943-BE6B-789C253CEDA1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4" name="Shape 3053" descr="Line">
              <a:extLst>
                <a:ext uri="{FF2B5EF4-FFF2-40B4-BE49-F238E27FC236}">
                  <a16:creationId xmlns:a16="http://schemas.microsoft.com/office/drawing/2014/main" id="{103CD7A4-9EA7-B044-A21D-7E1F16AA626B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5" name="Shape 3054" descr="Line">
              <a:extLst>
                <a:ext uri="{FF2B5EF4-FFF2-40B4-BE49-F238E27FC236}">
                  <a16:creationId xmlns:a16="http://schemas.microsoft.com/office/drawing/2014/main" id="{7503D89F-F429-6F4E-A2F6-4957DEEE049C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6" name="Shape 3055" descr="Line">
              <a:extLst>
                <a:ext uri="{FF2B5EF4-FFF2-40B4-BE49-F238E27FC236}">
                  <a16:creationId xmlns:a16="http://schemas.microsoft.com/office/drawing/2014/main" id="{71CC1A63-E0F7-FC43-985F-3E579ABAE747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7" name="Shape 3056" descr="Line">
              <a:extLst>
                <a:ext uri="{FF2B5EF4-FFF2-40B4-BE49-F238E27FC236}">
                  <a16:creationId xmlns:a16="http://schemas.microsoft.com/office/drawing/2014/main" id="{217077D6-0E37-F443-98B2-DA7601ED937C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8" name="Shape 3057" descr="Line">
              <a:extLst>
                <a:ext uri="{FF2B5EF4-FFF2-40B4-BE49-F238E27FC236}">
                  <a16:creationId xmlns:a16="http://schemas.microsoft.com/office/drawing/2014/main" id="{8DB1F55C-6F47-9242-BFEC-7F8312F32D84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9" name="Shape 3058" descr="Line">
              <a:extLst>
                <a:ext uri="{FF2B5EF4-FFF2-40B4-BE49-F238E27FC236}">
                  <a16:creationId xmlns:a16="http://schemas.microsoft.com/office/drawing/2014/main" id="{0AA055F5-461C-C740-85A8-9CACEAC6C0B8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9" descr="Line">
              <a:extLst>
                <a:ext uri="{FF2B5EF4-FFF2-40B4-BE49-F238E27FC236}">
                  <a16:creationId xmlns:a16="http://schemas.microsoft.com/office/drawing/2014/main" id="{CAA1C22E-6F06-874A-9240-196724873D53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60" descr="Line">
              <a:extLst>
                <a:ext uri="{FF2B5EF4-FFF2-40B4-BE49-F238E27FC236}">
                  <a16:creationId xmlns:a16="http://schemas.microsoft.com/office/drawing/2014/main" id="{EF571BDD-9CDC-D348-A27A-B11756112927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61" descr="Line">
              <a:extLst>
                <a:ext uri="{FF2B5EF4-FFF2-40B4-BE49-F238E27FC236}">
                  <a16:creationId xmlns:a16="http://schemas.microsoft.com/office/drawing/2014/main" id="{80253745-5FD0-334D-B2C6-8D3376BD7094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62" descr="Circle">
              <a:extLst>
                <a:ext uri="{FF2B5EF4-FFF2-40B4-BE49-F238E27FC236}">
                  <a16:creationId xmlns:a16="http://schemas.microsoft.com/office/drawing/2014/main" id="{7D978107-3EC1-9643-AC00-9AF8A6B6A76A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4" name="Shape 3063" descr="Circle">
              <a:extLst>
                <a:ext uri="{FF2B5EF4-FFF2-40B4-BE49-F238E27FC236}">
                  <a16:creationId xmlns:a16="http://schemas.microsoft.com/office/drawing/2014/main" id="{3FFEBFFA-39E7-3440-924B-1093CD978716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5" name="Shape 3064" descr="Circle">
              <a:extLst>
                <a:ext uri="{FF2B5EF4-FFF2-40B4-BE49-F238E27FC236}">
                  <a16:creationId xmlns:a16="http://schemas.microsoft.com/office/drawing/2014/main" id="{C65F56E1-6369-654D-94BB-2E3C4BAAA2F1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6" name="Shape 3065" descr="Circle">
              <a:extLst>
                <a:ext uri="{FF2B5EF4-FFF2-40B4-BE49-F238E27FC236}">
                  <a16:creationId xmlns:a16="http://schemas.microsoft.com/office/drawing/2014/main" id="{ABF477EC-8DD5-F348-8C5E-D7314F87D006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7" name="Shape 3009" descr="Circle">
              <a:extLst>
                <a:ext uri="{FF2B5EF4-FFF2-40B4-BE49-F238E27FC236}">
                  <a16:creationId xmlns:a16="http://schemas.microsoft.com/office/drawing/2014/main" id="{945FA79C-FB7D-D942-951E-B08ECD4C99FA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8" name="Shape 3010" descr="Circle">
              <a:extLst>
                <a:ext uri="{FF2B5EF4-FFF2-40B4-BE49-F238E27FC236}">
                  <a16:creationId xmlns:a16="http://schemas.microsoft.com/office/drawing/2014/main" id="{5987B296-C5F3-8643-A74B-4B92FEB3EBAF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1063AF8-8B92-B243-8457-D9D8B51474C1}"/>
              </a:ext>
            </a:extLst>
          </p:cNvPr>
          <p:cNvSpPr txBox="1"/>
          <p:nvPr/>
        </p:nvSpPr>
        <p:spPr>
          <a:xfrm>
            <a:off x="5966997" y="4256634"/>
            <a:ext cx="214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Trace activation</a:t>
            </a:r>
            <a:br>
              <a:rPr lang="en-US" sz="2400" dirty="0"/>
            </a:br>
            <a:r>
              <a:rPr lang="en-US" sz="2400" dirty="0"/>
              <a:t>of unit 122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5192CF-5E8C-AA46-B5DA-EEABE7792B98}"/>
              </a:ext>
            </a:extLst>
          </p:cNvPr>
          <p:cNvGrpSpPr/>
          <p:nvPr/>
        </p:nvGrpSpPr>
        <p:grpSpPr>
          <a:xfrm>
            <a:off x="4903298" y="1254461"/>
            <a:ext cx="6113028" cy="2369615"/>
            <a:chOff x="4903298" y="1254461"/>
            <a:chExt cx="6113028" cy="2369615"/>
          </a:xfrm>
        </p:grpSpPr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EC56D5A-8E07-5F4C-9116-697C7477A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3298" y="2439270"/>
              <a:ext cx="951109" cy="934909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2">
              <a:extLst>
                <a:ext uri="{FF2B5EF4-FFF2-40B4-BE49-F238E27FC236}">
                  <a16:creationId xmlns:a16="http://schemas.microsoft.com/office/drawing/2014/main" id="{4C0CFAF4-EBFD-0645-AAEA-D99AD5DED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867189" y="1254461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35F310-5AC8-7F41-9496-97438B95A267}"/>
                </a:ext>
              </a:extLst>
            </p:cNvPr>
            <p:cNvSpPr txBox="1"/>
            <p:nvPr/>
          </p:nvSpPr>
          <p:spPr>
            <a:xfrm>
              <a:off x="9175117" y="2132503"/>
              <a:ext cx="184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No activation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B7DC6-9209-4146-8922-B599B908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87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id="{45C6052C-9CC1-B54A-AA18-DE587E1B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54407" y="1229134"/>
            <a:ext cx="2392363" cy="23923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4982" y="2683467"/>
            <a:ext cx="2364363" cy="23561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29A4237-0580-2746-9B3D-87DB10BC6D02}"/>
              </a:ext>
            </a:extLst>
          </p:cNvPr>
          <p:cNvCxnSpPr>
            <a:cxnSpLocks/>
          </p:cNvCxnSpPr>
          <p:nvPr/>
        </p:nvCxnSpPr>
        <p:spPr>
          <a:xfrm flipH="1">
            <a:off x="4903298" y="2439270"/>
            <a:ext cx="951109" cy="93490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BF79C4-29CE-8844-928B-613DD6D87AA0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7" name="Shape 3011" descr="Line">
              <a:extLst>
                <a:ext uri="{FF2B5EF4-FFF2-40B4-BE49-F238E27FC236}">
                  <a16:creationId xmlns:a16="http://schemas.microsoft.com/office/drawing/2014/main" id="{8C96F486-CEDC-A547-9129-336BE7980201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8" name="Shape 3012" descr="Line">
              <a:extLst>
                <a:ext uri="{FF2B5EF4-FFF2-40B4-BE49-F238E27FC236}">
                  <a16:creationId xmlns:a16="http://schemas.microsoft.com/office/drawing/2014/main" id="{A8CD5FA2-295B-594A-A5A3-2C16C5D6972A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9" name="Shape 3013" descr="Line">
              <a:extLst>
                <a:ext uri="{FF2B5EF4-FFF2-40B4-BE49-F238E27FC236}">
                  <a16:creationId xmlns:a16="http://schemas.microsoft.com/office/drawing/2014/main" id="{08837E61-AA01-F844-9493-9616C7AD9F02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14" descr="Line">
              <a:extLst>
                <a:ext uri="{FF2B5EF4-FFF2-40B4-BE49-F238E27FC236}">
                  <a16:creationId xmlns:a16="http://schemas.microsoft.com/office/drawing/2014/main" id="{26A73E7D-DFE0-CD46-B716-45956339972E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15" descr="Line">
              <a:extLst>
                <a:ext uri="{FF2B5EF4-FFF2-40B4-BE49-F238E27FC236}">
                  <a16:creationId xmlns:a16="http://schemas.microsoft.com/office/drawing/2014/main" id="{424DF390-6F01-4A4F-ABDB-B8920244A6E1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16" descr="Line">
              <a:extLst>
                <a:ext uri="{FF2B5EF4-FFF2-40B4-BE49-F238E27FC236}">
                  <a16:creationId xmlns:a16="http://schemas.microsoft.com/office/drawing/2014/main" id="{14DAA571-1494-D749-BD99-56CE311759EA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17" descr="Line">
              <a:extLst>
                <a:ext uri="{FF2B5EF4-FFF2-40B4-BE49-F238E27FC236}">
                  <a16:creationId xmlns:a16="http://schemas.microsoft.com/office/drawing/2014/main" id="{6AEE1048-A095-514A-A273-A8DC687B4FAB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18" descr="Line">
              <a:extLst>
                <a:ext uri="{FF2B5EF4-FFF2-40B4-BE49-F238E27FC236}">
                  <a16:creationId xmlns:a16="http://schemas.microsoft.com/office/drawing/2014/main" id="{AA4D8EB1-5DE0-DE49-8F75-6919CA60C5D5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19" descr="Line">
              <a:extLst>
                <a:ext uri="{FF2B5EF4-FFF2-40B4-BE49-F238E27FC236}">
                  <a16:creationId xmlns:a16="http://schemas.microsoft.com/office/drawing/2014/main" id="{5BF2989D-BF59-434D-9DDD-C2262D417998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20" descr="Line">
              <a:extLst>
                <a:ext uri="{FF2B5EF4-FFF2-40B4-BE49-F238E27FC236}">
                  <a16:creationId xmlns:a16="http://schemas.microsoft.com/office/drawing/2014/main" id="{A4B5A6B4-9F53-E749-955C-83283FA851CA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21" descr="Line">
              <a:extLst>
                <a:ext uri="{FF2B5EF4-FFF2-40B4-BE49-F238E27FC236}">
                  <a16:creationId xmlns:a16="http://schemas.microsoft.com/office/drawing/2014/main" id="{7CF7B2A4-B92C-A34B-A808-B0097699085C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2" descr="Line">
              <a:extLst>
                <a:ext uri="{FF2B5EF4-FFF2-40B4-BE49-F238E27FC236}">
                  <a16:creationId xmlns:a16="http://schemas.microsoft.com/office/drawing/2014/main" id="{541EADA4-CBCC-5D4A-900D-4D1347078807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3" descr="Line">
              <a:extLst>
                <a:ext uri="{FF2B5EF4-FFF2-40B4-BE49-F238E27FC236}">
                  <a16:creationId xmlns:a16="http://schemas.microsoft.com/office/drawing/2014/main" id="{B9CFE8EE-B7D9-4345-9770-64B11CA01F04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24" descr="Line">
              <a:extLst>
                <a:ext uri="{FF2B5EF4-FFF2-40B4-BE49-F238E27FC236}">
                  <a16:creationId xmlns:a16="http://schemas.microsoft.com/office/drawing/2014/main" id="{C2F2D17F-7712-9F43-B3C6-718B91E22EB1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25" descr="Line">
              <a:extLst>
                <a:ext uri="{FF2B5EF4-FFF2-40B4-BE49-F238E27FC236}">
                  <a16:creationId xmlns:a16="http://schemas.microsoft.com/office/drawing/2014/main" id="{22BE6299-2395-744E-8B8C-0D82C493B7FB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26" descr="Line">
              <a:extLst>
                <a:ext uri="{FF2B5EF4-FFF2-40B4-BE49-F238E27FC236}">
                  <a16:creationId xmlns:a16="http://schemas.microsoft.com/office/drawing/2014/main" id="{8500CE43-BE9D-8F47-A3CD-AAB386D64846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27" descr="Line">
              <a:extLst>
                <a:ext uri="{FF2B5EF4-FFF2-40B4-BE49-F238E27FC236}">
                  <a16:creationId xmlns:a16="http://schemas.microsoft.com/office/drawing/2014/main" id="{4FBAA815-8B86-5742-895D-E3DC1BB3D78D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28" descr="Line">
              <a:extLst>
                <a:ext uri="{FF2B5EF4-FFF2-40B4-BE49-F238E27FC236}">
                  <a16:creationId xmlns:a16="http://schemas.microsoft.com/office/drawing/2014/main" id="{FCAF97EC-D572-0A41-AB0E-9CD852D9AA8C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5" name="Shape 3029" descr="Line">
              <a:extLst>
                <a:ext uri="{FF2B5EF4-FFF2-40B4-BE49-F238E27FC236}">
                  <a16:creationId xmlns:a16="http://schemas.microsoft.com/office/drawing/2014/main" id="{D0F54C43-2381-8940-BF5A-D8FB54C6CFC0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6" name="Shape 3030" descr="Line">
              <a:extLst>
                <a:ext uri="{FF2B5EF4-FFF2-40B4-BE49-F238E27FC236}">
                  <a16:creationId xmlns:a16="http://schemas.microsoft.com/office/drawing/2014/main" id="{CBA46004-B415-BD4E-B662-26C8E012B1F1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7" name="Shape 3031" descr="Line">
              <a:extLst>
                <a:ext uri="{FF2B5EF4-FFF2-40B4-BE49-F238E27FC236}">
                  <a16:creationId xmlns:a16="http://schemas.microsoft.com/office/drawing/2014/main" id="{58899D29-DFF8-944F-94CF-BF5CFAD39730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8" name="Shape 3032" descr="Line">
              <a:extLst>
                <a:ext uri="{FF2B5EF4-FFF2-40B4-BE49-F238E27FC236}">
                  <a16:creationId xmlns:a16="http://schemas.microsoft.com/office/drawing/2014/main" id="{FFBBE6BD-AE8E-C74C-9A7A-1D95012CE5E7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9" name="Shape 3033" descr="Line">
              <a:extLst>
                <a:ext uri="{FF2B5EF4-FFF2-40B4-BE49-F238E27FC236}">
                  <a16:creationId xmlns:a16="http://schemas.microsoft.com/office/drawing/2014/main" id="{F4B6E1D0-BF03-5245-BA0C-58ABB679826F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34" descr="Circle">
              <a:extLst>
                <a:ext uri="{FF2B5EF4-FFF2-40B4-BE49-F238E27FC236}">
                  <a16:creationId xmlns:a16="http://schemas.microsoft.com/office/drawing/2014/main" id="{AE5A8575-19A6-9D49-AD00-61F2CA2B70BC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1" name="Shape 3035" descr="Circle">
              <a:extLst>
                <a:ext uri="{FF2B5EF4-FFF2-40B4-BE49-F238E27FC236}">
                  <a16:creationId xmlns:a16="http://schemas.microsoft.com/office/drawing/2014/main" id="{AB2DDE37-CB45-D64B-A3EA-08C4461959EF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3" name="Shape 3036" descr="Circle">
              <a:extLst>
                <a:ext uri="{FF2B5EF4-FFF2-40B4-BE49-F238E27FC236}">
                  <a16:creationId xmlns:a16="http://schemas.microsoft.com/office/drawing/2014/main" id="{6F434304-C141-BD46-A17E-6BB336E60B50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4" name="Shape 3037" descr="Circle">
              <a:extLst>
                <a:ext uri="{FF2B5EF4-FFF2-40B4-BE49-F238E27FC236}">
                  <a16:creationId xmlns:a16="http://schemas.microsoft.com/office/drawing/2014/main" id="{A070F813-EC29-C147-86D7-673105BD01E4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38" descr="Circle">
              <a:extLst>
                <a:ext uri="{FF2B5EF4-FFF2-40B4-BE49-F238E27FC236}">
                  <a16:creationId xmlns:a16="http://schemas.microsoft.com/office/drawing/2014/main" id="{C6ABCD45-1E66-4C41-8A37-A45DF59B8CD8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39" descr="Line">
              <a:extLst>
                <a:ext uri="{FF2B5EF4-FFF2-40B4-BE49-F238E27FC236}">
                  <a16:creationId xmlns:a16="http://schemas.microsoft.com/office/drawing/2014/main" id="{4BAE4D47-E454-E740-ABBC-C2466027FAA2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7" name="Shape 3040" descr="Line">
              <a:extLst>
                <a:ext uri="{FF2B5EF4-FFF2-40B4-BE49-F238E27FC236}">
                  <a16:creationId xmlns:a16="http://schemas.microsoft.com/office/drawing/2014/main" id="{8595D5D7-9A56-284F-946D-74D37D87B73B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8" name="Shape 3041" descr="Line">
              <a:extLst>
                <a:ext uri="{FF2B5EF4-FFF2-40B4-BE49-F238E27FC236}">
                  <a16:creationId xmlns:a16="http://schemas.microsoft.com/office/drawing/2014/main" id="{3E05E891-F155-DB4E-A265-7D9138B38AFA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9" name="Shape 3042" descr="Line">
              <a:extLst>
                <a:ext uri="{FF2B5EF4-FFF2-40B4-BE49-F238E27FC236}">
                  <a16:creationId xmlns:a16="http://schemas.microsoft.com/office/drawing/2014/main" id="{AF81B448-6E56-8F4D-BABE-D00D74BFE488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0" name="Shape 3043" descr="Circle">
              <a:extLst>
                <a:ext uri="{FF2B5EF4-FFF2-40B4-BE49-F238E27FC236}">
                  <a16:creationId xmlns:a16="http://schemas.microsoft.com/office/drawing/2014/main" id="{CA553852-A803-F045-86BC-C7C11D488046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1" name="Shape 3044" descr="Circle">
              <a:extLst>
                <a:ext uri="{FF2B5EF4-FFF2-40B4-BE49-F238E27FC236}">
                  <a16:creationId xmlns:a16="http://schemas.microsoft.com/office/drawing/2014/main" id="{9EA27C53-CE61-AA4B-93B8-F80C9CD3B770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2" name="Shape 3045" descr="Circle">
              <a:extLst>
                <a:ext uri="{FF2B5EF4-FFF2-40B4-BE49-F238E27FC236}">
                  <a16:creationId xmlns:a16="http://schemas.microsoft.com/office/drawing/2014/main" id="{10D3B4E2-5027-C74E-B076-94D5F6232C15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3" name="Shape 3046" descr="Circle">
              <a:extLst>
                <a:ext uri="{FF2B5EF4-FFF2-40B4-BE49-F238E27FC236}">
                  <a16:creationId xmlns:a16="http://schemas.microsoft.com/office/drawing/2014/main" id="{46B5F485-DE8F-014F-A355-DAF63A02F0C2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4" name="Shape 3047" descr="Circle">
              <a:extLst>
                <a:ext uri="{FF2B5EF4-FFF2-40B4-BE49-F238E27FC236}">
                  <a16:creationId xmlns:a16="http://schemas.microsoft.com/office/drawing/2014/main" id="{C003FFC2-59D1-A045-AD5F-D8C1DCCC7195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5" name="Shape 3048" descr="Circle">
              <a:extLst>
                <a:ext uri="{FF2B5EF4-FFF2-40B4-BE49-F238E27FC236}">
                  <a16:creationId xmlns:a16="http://schemas.microsoft.com/office/drawing/2014/main" id="{33405366-2848-EA43-8A02-172C7C5E6222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6" name="Shape 3049" descr="Circle">
              <a:extLst>
                <a:ext uri="{FF2B5EF4-FFF2-40B4-BE49-F238E27FC236}">
                  <a16:creationId xmlns:a16="http://schemas.microsoft.com/office/drawing/2014/main" id="{3ADAD775-604E-1743-BB59-91CECF5FF117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7" name="Shape 3050" descr="Line">
              <a:extLst>
                <a:ext uri="{FF2B5EF4-FFF2-40B4-BE49-F238E27FC236}">
                  <a16:creationId xmlns:a16="http://schemas.microsoft.com/office/drawing/2014/main" id="{48AFC9E8-1900-1B4E-B871-FFE3B62C3053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8" name="Shape 3051" descr="Line">
              <a:extLst>
                <a:ext uri="{FF2B5EF4-FFF2-40B4-BE49-F238E27FC236}">
                  <a16:creationId xmlns:a16="http://schemas.microsoft.com/office/drawing/2014/main" id="{F93428EF-E11E-7143-A772-2ED2AC7E9BE6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9" name="Shape 3052" descr="Line">
              <a:extLst>
                <a:ext uri="{FF2B5EF4-FFF2-40B4-BE49-F238E27FC236}">
                  <a16:creationId xmlns:a16="http://schemas.microsoft.com/office/drawing/2014/main" id="{45DD3B42-7A18-E14F-9466-37D19E6CEE54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3" descr="Line">
              <a:extLst>
                <a:ext uri="{FF2B5EF4-FFF2-40B4-BE49-F238E27FC236}">
                  <a16:creationId xmlns:a16="http://schemas.microsoft.com/office/drawing/2014/main" id="{ED9197D3-56F5-A340-8E32-98B4832DDE17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54" descr="Line">
              <a:extLst>
                <a:ext uri="{FF2B5EF4-FFF2-40B4-BE49-F238E27FC236}">
                  <a16:creationId xmlns:a16="http://schemas.microsoft.com/office/drawing/2014/main" id="{F8D836AD-2C2B-9645-AFE4-61F82A2A05AE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55" descr="Line">
              <a:extLst>
                <a:ext uri="{FF2B5EF4-FFF2-40B4-BE49-F238E27FC236}">
                  <a16:creationId xmlns:a16="http://schemas.microsoft.com/office/drawing/2014/main" id="{00087DE6-7946-6343-8B49-5FF6EC693F0D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56" descr="Line">
              <a:extLst>
                <a:ext uri="{FF2B5EF4-FFF2-40B4-BE49-F238E27FC236}">
                  <a16:creationId xmlns:a16="http://schemas.microsoft.com/office/drawing/2014/main" id="{BAC53A91-989E-DD43-8BAD-EB01CFAFEE63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4" name="Shape 3057" descr="Line">
              <a:extLst>
                <a:ext uri="{FF2B5EF4-FFF2-40B4-BE49-F238E27FC236}">
                  <a16:creationId xmlns:a16="http://schemas.microsoft.com/office/drawing/2014/main" id="{24AC97C4-DEAB-C640-ADA6-CE6FF1863C39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5" name="Shape 3058" descr="Line">
              <a:extLst>
                <a:ext uri="{FF2B5EF4-FFF2-40B4-BE49-F238E27FC236}">
                  <a16:creationId xmlns:a16="http://schemas.microsoft.com/office/drawing/2014/main" id="{27D2F602-5FAC-2C4E-8838-4225AEBDEB74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6" name="Shape 3059" descr="Line">
              <a:extLst>
                <a:ext uri="{FF2B5EF4-FFF2-40B4-BE49-F238E27FC236}">
                  <a16:creationId xmlns:a16="http://schemas.microsoft.com/office/drawing/2014/main" id="{4C7A09F8-C65C-5148-8357-C14B5F94AE6B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7" name="Shape 3060" descr="Line">
              <a:extLst>
                <a:ext uri="{FF2B5EF4-FFF2-40B4-BE49-F238E27FC236}">
                  <a16:creationId xmlns:a16="http://schemas.microsoft.com/office/drawing/2014/main" id="{51518784-8A5E-8C40-AB39-3F62D02A5401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8" name="Shape 3061" descr="Line">
              <a:extLst>
                <a:ext uri="{FF2B5EF4-FFF2-40B4-BE49-F238E27FC236}">
                  <a16:creationId xmlns:a16="http://schemas.microsoft.com/office/drawing/2014/main" id="{2CEEE708-171F-6A4D-8511-A3AFB6B9DBEF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9" name="Shape 3062" descr="Circle">
              <a:extLst>
                <a:ext uri="{FF2B5EF4-FFF2-40B4-BE49-F238E27FC236}">
                  <a16:creationId xmlns:a16="http://schemas.microsoft.com/office/drawing/2014/main" id="{55DE7DDB-559A-4842-B457-A2686FF0E11D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0" name="Shape 3063" descr="Circle">
              <a:extLst>
                <a:ext uri="{FF2B5EF4-FFF2-40B4-BE49-F238E27FC236}">
                  <a16:creationId xmlns:a16="http://schemas.microsoft.com/office/drawing/2014/main" id="{D42692F5-781E-4447-9113-D577C9EED106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1" name="Shape 3064" descr="Circle">
              <a:extLst>
                <a:ext uri="{FF2B5EF4-FFF2-40B4-BE49-F238E27FC236}">
                  <a16:creationId xmlns:a16="http://schemas.microsoft.com/office/drawing/2014/main" id="{E2649635-8362-E542-AD4A-578687343806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2" name="Shape 3065" descr="Circle">
              <a:extLst>
                <a:ext uri="{FF2B5EF4-FFF2-40B4-BE49-F238E27FC236}">
                  <a16:creationId xmlns:a16="http://schemas.microsoft.com/office/drawing/2014/main" id="{20477F51-23C3-5F4C-9B5B-C7BD66CBC8BF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3" name="Shape 3009" descr="Circle">
              <a:extLst>
                <a:ext uri="{FF2B5EF4-FFF2-40B4-BE49-F238E27FC236}">
                  <a16:creationId xmlns:a16="http://schemas.microsoft.com/office/drawing/2014/main" id="{8EE0F0AD-3BDA-1C45-9086-635A40AE1A71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4" name="Shape 3010" descr="Circle">
              <a:extLst>
                <a:ext uri="{FF2B5EF4-FFF2-40B4-BE49-F238E27FC236}">
                  <a16:creationId xmlns:a16="http://schemas.microsoft.com/office/drawing/2014/main" id="{ABB168C9-DAE7-3348-8A0D-399B9E1ACEA5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5F7FB-2195-8A44-8405-41C2E444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1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8D4647A4-3369-EF4D-85F0-44DE621E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72022" y="1301461"/>
            <a:ext cx="2384473" cy="238447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4982" y="2683467"/>
            <a:ext cx="2364364" cy="23561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068C90C-4033-E147-9F86-87C7794509D2}"/>
              </a:ext>
            </a:extLst>
          </p:cNvPr>
          <p:cNvSpPr txBox="1"/>
          <p:nvPr/>
        </p:nvSpPr>
        <p:spPr>
          <a:xfrm>
            <a:off x="6043062" y="4018751"/>
            <a:ext cx="214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Trace activation</a:t>
            </a:r>
            <a:br>
              <a:rPr lang="en-US" sz="2400" dirty="0"/>
            </a:br>
            <a:r>
              <a:rPr lang="en-US" sz="2400" dirty="0"/>
              <a:t>of unit 122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7462DEF-6A25-1C4E-9D53-49DC05A04A54}"/>
              </a:ext>
            </a:extLst>
          </p:cNvPr>
          <p:cNvGrpSpPr/>
          <p:nvPr/>
        </p:nvGrpSpPr>
        <p:grpSpPr>
          <a:xfrm>
            <a:off x="8256495" y="1298309"/>
            <a:ext cx="2975015" cy="3551477"/>
            <a:chOff x="8253019" y="4058655"/>
            <a:chExt cx="2975015" cy="3551477"/>
          </a:xfrm>
        </p:grpSpPr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ECD173B9-3A76-3742-AFB1-D86CB7C51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8843562" y="4058655"/>
              <a:ext cx="2384472" cy="238447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BB03173-F803-A745-B323-0DB06ED239D9}"/>
                </a:ext>
              </a:extLst>
            </p:cNvPr>
            <p:cNvCxnSpPr>
              <a:cxnSpLocks/>
              <a:stCxn id="70" idx="1"/>
              <a:endCxn id="68" idx="3"/>
            </p:cNvCxnSpPr>
            <p:nvPr/>
          </p:nvCxnSpPr>
          <p:spPr>
            <a:xfrm flipH="1">
              <a:off x="8253019" y="5250891"/>
              <a:ext cx="590543" cy="315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03461C0-4DA7-D649-9FF7-C15C545BCD08}"/>
                </a:ext>
              </a:extLst>
            </p:cNvPr>
            <p:cNvSpPr txBox="1"/>
            <p:nvPr/>
          </p:nvSpPr>
          <p:spPr>
            <a:xfrm>
              <a:off x="8843562" y="6779135"/>
              <a:ext cx="23603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Upsampled</a:t>
              </a:r>
              <a:r>
                <a:rPr lang="en-US" sz="2400" dirty="0"/>
                <a:t> and</a:t>
              </a:r>
              <a:br>
                <a:rPr lang="en-US" sz="2400" dirty="0"/>
              </a:br>
              <a:r>
                <a:rPr lang="en-US" sz="2400" dirty="0"/>
                <a:t>shown with input</a:t>
              </a: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ED8E355-5364-654B-A732-9329FC77A6A8}"/>
              </a:ext>
            </a:extLst>
          </p:cNvPr>
          <p:cNvCxnSpPr>
            <a:cxnSpLocks/>
          </p:cNvCxnSpPr>
          <p:nvPr/>
        </p:nvCxnSpPr>
        <p:spPr>
          <a:xfrm flipH="1">
            <a:off x="4903298" y="2439270"/>
            <a:ext cx="951109" cy="93490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55B254-D432-444B-8BD4-DB77923F3BD3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8" name="Shape 3011" descr="Line">
              <a:extLst>
                <a:ext uri="{FF2B5EF4-FFF2-40B4-BE49-F238E27FC236}">
                  <a16:creationId xmlns:a16="http://schemas.microsoft.com/office/drawing/2014/main" id="{530D4BCA-6F19-384F-8F59-C9A28B7CCE48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12" descr="Line">
              <a:extLst>
                <a:ext uri="{FF2B5EF4-FFF2-40B4-BE49-F238E27FC236}">
                  <a16:creationId xmlns:a16="http://schemas.microsoft.com/office/drawing/2014/main" id="{C1901034-B4D8-D242-8E5E-65A2F4BA5E5D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13" descr="Line">
              <a:extLst>
                <a:ext uri="{FF2B5EF4-FFF2-40B4-BE49-F238E27FC236}">
                  <a16:creationId xmlns:a16="http://schemas.microsoft.com/office/drawing/2014/main" id="{E99C15FC-0EC8-E144-ACF4-5A0F2833EFDF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14" descr="Line">
              <a:extLst>
                <a:ext uri="{FF2B5EF4-FFF2-40B4-BE49-F238E27FC236}">
                  <a16:creationId xmlns:a16="http://schemas.microsoft.com/office/drawing/2014/main" id="{077F7F75-0BB9-2C42-8561-10F1BBE30795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15" descr="Line">
              <a:extLst>
                <a:ext uri="{FF2B5EF4-FFF2-40B4-BE49-F238E27FC236}">
                  <a16:creationId xmlns:a16="http://schemas.microsoft.com/office/drawing/2014/main" id="{9F697D12-AD98-2A45-A04C-A0A5EFE52035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16" descr="Line">
              <a:extLst>
                <a:ext uri="{FF2B5EF4-FFF2-40B4-BE49-F238E27FC236}">
                  <a16:creationId xmlns:a16="http://schemas.microsoft.com/office/drawing/2014/main" id="{4484A819-6654-6C48-82A6-570EEF0B0B0D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17" descr="Line">
              <a:extLst>
                <a:ext uri="{FF2B5EF4-FFF2-40B4-BE49-F238E27FC236}">
                  <a16:creationId xmlns:a16="http://schemas.microsoft.com/office/drawing/2014/main" id="{D60DCF62-7892-5140-9D19-1C72D09EAB04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18" descr="Line">
              <a:extLst>
                <a:ext uri="{FF2B5EF4-FFF2-40B4-BE49-F238E27FC236}">
                  <a16:creationId xmlns:a16="http://schemas.microsoft.com/office/drawing/2014/main" id="{B284405B-3477-D444-8C66-A06556744E93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19" descr="Line">
              <a:extLst>
                <a:ext uri="{FF2B5EF4-FFF2-40B4-BE49-F238E27FC236}">
                  <a16:creationId xmlns:a16="http://schemas.microsoft.com/office/drawing/2014/main" id="{38621525-E210-B04A-92FA-9A20CA7154EC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0" descr="Line">
              <a:extLst>
                <a:ext uri="{FF2B5EF4-FFF2-40B4-BE49-F238E27FC236}">
                  <a16:creationId xmlns:a16="http://schemas.microsoft.com/office/drawing/2014/main" id="{C799543B-6B38-0442-AE86-E1FA7638A541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1" descr="Line">
              <a:extLst>
                <a:ext uri="{FF2B5EF4-FFF2-40B4-BE49-F238E27FC236}">
                  <a16:creationId xmlns:a16="http://schemas.microsoft.com/office/drawing/2014/main" id="{31EDED30-4D66-894D-A3A6-635FCEFD6022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22" descr="Line">
              <a:extLst>
                <a:ext uri="{FF2B5EF4-FFF2-40B4-BE49-F238E27FC236}">
                  <a16:creationId xmlns:a16="http://schemas.microsoft.com/office/drawing/2014/main" id="{7A243B1E-5F2B-5D47-A47B-26D98DBB92D0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23" descr="Line">
              <a:extLst>
                <a:ext uri="{FF2B5EF4-FFF2-40B4-BE49-F238E27FC236}">
                  <a16:creationId xmlns:a16="http://schemas.microsoft.com/office/drawing/2014/main" id="{0316AA44-878D-8E4A-95D7-0C8A1EAD9660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24" descr="Line">
              <a:extLst>
                <a:ext uri="{FF2B5EF4-FFF2-40B4-BE49-F238E27FC236}">
                  <a16:creationId xmlns:a16="http://schemas.microsoft.com/office/drawing/2014/main" id="{B6F87764-D00B-554C-B09B-1129103C2293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25" descr="Line">
              <a:extLst>
                <a:ext uri="{FF2B5EF4-FFF2-40B4-BE49-F238E27FC236}">
                  <a16:creationId xmlns:a16="http://schemas.microsoft.com/office/drawing/2014/main" id="{71027510-12F0-CD41-AB1C-B71606AD064A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26" descr="Line">
              <a:extLst>
                <a:ext uri="{FF2B5EF4-FFF2-40B4-BE49-F238E27FC236}">
                  <a16:creationId xmlns:a16="http://schemas.microsoft.com/office/drawing/2014/main" id="{F36BEC58-942E-E34E-A1EE-291D9371D6BD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5" name="Shape 3027" descr="Line">
              <a:extLst>
                <a:ext uri="{FF2B5EF4-FFF2-40B4-BE49-F238E27FC236}">
                  <a16:creationId xmlns:a16="http://schemas.microsoft.com/office/drawing/2014/main" id="{54EC106E-97D0-E544-9233-4E296C19FE13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6" name="Shape 3028" descr="Line">
              <a:extLst>
                <a:ext uri="{FF2B5EF4-FFF2-40B4-BE49-F238E27FC236}">
                  <a16:creationId xmlns:a16="http://schemas.microsoft.com/office/drawing/2014/main" id="{BBAC35AB-A933-0E41-A7D1-8AC65BDE98D9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7" name="Shape 3029" descr="Line">
              <a:extLst>
                <a:ext uri="{FF2B5EF4-FFF2-40B4-BE49-F238E27FC236}">
                  <a16:creationId xmlns:a16="http://schemas.microsoft.com/office/drawing/2014/main" id="{40B3DFE3-9790-444A-86E3-24050C0CFB75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8" name="Shape 3030" descr="Line">
              <a:extLst>
                <a:ext uri="{FF2B5EF4-FFF2-40B4-BE49-F238E27FC236}">
                  <a16:creationId xmlns:a16="http://schemas.microsoft.com/office/drawing/2014/main" id="{C9B9E8BA-6282-444F-B06A-BBE392B3BCB0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9" name="Shape 3031" descr="Line">
              <a:extLst>
                <a:ext uri="{FF2B5EF4-FFF2-40B4-BE49-F238E27FC236}">
                  <a16:creationId xmlns:a16="http://schemas.microsoft.com/office/drawing/2014/main" id="{8FD487BE-0A8B-6348-A11D-BE1B178FA405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32" descr="Line">
              <a:extLst>
                <a:ext uri="{FF2B5EF4-FFF2-40B4-BE49-F238E27FC236}">
                  <a16:creationId xmlns:a16="http://schemas.microsoft.com/office/drawing/2014/main" id="{2E071C4C-7C61-9543-ABD0-0D94B60510FF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1" name="Shape 3033" descr="Line">
              <a:extLst>
                <a:ext uri="{FF2B5EF4-FFF2-40B4-BE49-F238E27FC236}">
                  <a16:creationId xmlns:a16="http://schemas.microsoft.com/office/drawing/2014/main" id="{153E8A18-0548-6D41-B57F-3738AADAD6B1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3" name="Shape 3034" descr="Circle">
              <a:extLst>
                <a:ext uri="{FF2B5EF4-FFF2-40B4-BE49-F238E27FC236}">
                  <a16:creationId xmlns:a16="http://schemas.microsoft.com/office/drawing/2014/main" id="{C30DF0AC-2FEF-AB4E-84F2-816A664A46B9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4" name="Shape 3035" descr="Circle">
              <a:extLst>
                <a:ext uri="{FF2B5EF4-FFF2-40B4-BE49-F238E27FC236}">
                  <a16:creationId xmlns:a16="http://schemas.microsoft.com/office/drawing/2014/main" id="{6AADCCDA-91B4-0B4E-B365-B89E2833BD19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36" descr="Circle">
              <a:extLst>
                <a:ext uri="{FF2B5EF4-FFF2-40B4-BE49-F238E27FC236}">
                  <a16:creationId xmlns:a16="http://schemas.microsoft.com/office/drawing/2014/main" id="{25B4D9EA-9030-1342-87AB-B3954B4296CD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37" descr="Circle">
              <a:extLst>
                <a:ext uri="{FF2B5EF4-FFF2-40B4-BE49-F238E27FC236}">
                  <a16:creationId xmlns:a16="http://schemas.microsoft.com/office/drawing/2014/main" id="{068E66D2-37DC-5144-9647-88D809DC9EFD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7" name="Shape 3038" descr="Circle">
              <a:extLst>
                <a:ext uri="{FF2B5EF4-FFF2-40B4-BE49-F238E27FC236}">
                  <a16:creationId xmlns:a16="http://schemas.microsoft.com/office/drawing/2014/main" id="{BD6C6643-A39D-CB4B-A32E-B7A61A8349C0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8" name="Shape 3039" descr="Line">
              <a:extLst>
                <a:ext uri="{FF2B5EF4-FFF2-40B4-BE49-F238E27FC236}">
                  <a16:creationId xmlns:a16="http://schemas.microsoft.com/office/drawing/2014/main" id="{241A1764-D3B6-8A4F-B72D-43C1D1EF1B02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9" name="Shape 3040" descr="Line">
              <a:extLst>
                <a:ext uri="{FF2B5EF4-FFF2-40B4-BE49-F238E27FC236}">
                  <a16:creationId xmlns:a16="http://schemas.microsoft.com/office/drawing/2014/main" id="{93597655-C1A5-304B-95F6-9E2C08FFDB46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0" name="Shape 3041" descr="Line">
              <a:extLst>
                <a:ext uri="{FF2B5EF4-FFF2-40B4-BE49-F238E27FC236}">
                  <a16:creationId xmlns:a16="http://schemas.microsoft.com/office/drawing/2014/main" id="{1DA71D0E-CD1A-6148-9047-95C3E3BC6DF9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1" name="Shape 3042" descr="Line">
              <a:extLst>
                <a:ext uri="{FF2B5EF4-FFF2-40B4-BE49-F238E27FC236}">
                  <a16:creationId xmlns:a16="http://schemas.microsoft.com/office/drawing/2014/main" id="{01B435AC-3FBE-D24D-9C53-EB0021F13B98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2" name="Shape 3043" descr="Circle">
              <a:extLst>
                <a:ext uri="{FF2B5EF4-FFF2-40B4-BE49-F238E27FC236}">
                  <a16:creationId xmlns:a16="http://schemas.microsoft.com/office/drawing/2014/main" id="{97C206F5-0BCA-E647-88FA-C9BD750F2E56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3" name="Shape 3044" descr="Circle">
              <a:extLst>
                <a:ext uri="{FF2B5EF4-FFF2-40B4-BE49-F238E27FC236}">
                  <a16:creationId xmlns:a16="http://schemas.microsoft.com/office/drawing/2014/main" id="{C1DE0917-9939-A447-A271-C386827F27E6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4" name="Shape 3045" descr="Circle">
              <a:extLst>
                <a:ext uri="{FF2B5EF4-FFF2-40B4-BE49-F238E27FC236}">
                  <a16:creationId xmlns:a16="http://schemas.microsoft.com/office/drawing/2014/main" id="{A90D7FBD-902B-544C-93C3-2B52BF7A2F5D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5" name="Shape 3046" descr="Circle">
              <a:extLst>
                <a:ext uri="{FF2B5EF4-FFF2-40B4-BE49-F238E27FC236}">
                  <a16:creationId xmlns:a16="http://schemas.microsoft.com/office/drawing/2014/main" id="{D32E41AB-1826-A449-8545-0FCD7508E1F4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6" name="Shape 3047" descr="Circle">
              <a:extLst>
                <a:ext uri="{FF2B5EF4-FFF2-40B4-BE49-F238E27FC236}">
                  <a16:creationId xmlns:a16="http://schemas.microsoft.com/office/drawing/2014/main" id="{A1AE94F7-F5E4-604D-A592-C2BAE041ED23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7" name="Shape 3048" descr="Circle">
              <a:extLst>
                <a:ext uri="{FF2B5EF4-FFF2-40B4-BE49-F238E27FC236}">
                  <a16:creationId xmlns:a16="http://schemas.microsoft.com/office/drawing/2014/main" id="{BD295A8F-1D51-814B-8FAD-E0F22EF49EDD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8" name="Shape 3049" descr="Circle">
              <a:extLst>
                <a:ext uri="{FF2B5EF4-FFF2-40B4-BE49-F238E27FC236}">
                  <a16:creationId xmlns:a16="http://schemas.microsoft.com/office/drawing/2014/main" id="{39975D29-C77B-DF41-8978-FB913085C36C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9" name="Shape 3050" descr="Line">
              <a:extLst>
                <a:ext uri="{FF2B5EF4-FFF2-40B4-BE49-F238E27FC236}">
                  <a16:creationId xmlns:a16="http://schemas.microsoft.com/office/drawing/2014/main" id="{AF8C319E-85A1-F740-8A60-E336869EF1C1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1" descr="Line">
              <a:extLst>
                <a:ext uri="{FF2B5EF4-FFF2-40B4-BE49-F238E27FC236}">
                  <a16:creationId xmlns:a16="http://schemas.microsoft.com/office/drawing/2014/main" id="{18A97A47-BBAE-254D-A0AD-222832592057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52" descr="Line">
              <a:extLst>
                <a:ext uri="{FF2B5EF4-FFF2-40B4-BE49-F238E27FC236}">
                  <a16:creationId xmlns:a16="http://schemas.microsoft.com/office/drawing/2014/main" id="{95B0B579-49DE-A849-B081-B14A175B4BC1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53" descr="Line">
              <a:extLst>
                <a:ext uri="{FF2B5EF4-FFF2-40B4-BE49-F238E27FC236}">
                  <a16:creationId xmlns:a16="http://schemas.microsoft.com/office/drawing/2014/main" id="{70474AF5-FFE1-B347-9D17-B6C1AE842A3D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54" descr="Line">
              <a:extLst>
                <a:ext uri="{FF2B5EF4-FFF2-40B4-BE49-F238E27FC236}">
                  <a16:creationId xmlns:a16="http://schemas.microsoft.com/office/drawing/2014/main" id="{8B1E54C8-A326-1A41-BFAE-CF82B051C6A8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4" name="Shape 3055" descr="Line">
              <a:extLst>
                <a:ext uri="{FF2B5EF4-FFF2-40B4-BE49-F238E27FC236}">
                  <a16:creationId xmlns:a16="http://schemas.microsoft.com/office/drawing/2014/main" id="{88120DED-1770-2747-B358-647CDBF230DD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5" name="Shape 3056" descr="Line">
              <a:extLst>
                <a:ext uri="{FF2B5EF4-FFF2-40B4-BE49-F238E27FC236}">
                  <a16:creationId xmlns:a16="http://schemas.microsoft.com/office/drawing/2014/main" id="{C5900AD0-013C-F74F-BD10-2176FFFFB681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6" name="Shape 3057" descr="Line">
              <a:extLst>
                <a:ext uri="{FF2B5EF4-FFF2-40B4-BE49-F238E27FC236}">
                  <a16:creationId xmlns:a16="http://schemas.microsoft.com/office/drawing/2014/main" id="{A6E8E054-96D3-1448-9AC8-0BEFEA0F8240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7" name="Shape 3058" descr="Line">
              <a:extLst>
                <a:ext uri="{FF2B5EF4-FFF2-40B4-BE49-F238E27FC236}">
                  <a16:creationId xmlns:a16="http://schemas.microsoft.com/office/drawing/2014/main" id="{E579A567-4D20-2D4E-8601-05C775C5CC09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8" name="Shape 3059" descr="Line">
              <a:extLst>
                <a:ext uri="{FF2B5EF4-FFF2-40B4-BE49-F238E27FC236}">
                  <a16:creationId xmlns:a16="http://schemas.microsoft.com/office/drawing/2014/main" id="{6C885C34-844C-CE4B-988D-BBEF4C9FD713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9" name="Shape 3060" descr="Line">
              <a:extLst>
                <a:ext uri="{FF2B5EF4-FFF2-40B4-BE49-F238E27FC236}">
                  <a16:creationId xmlns:a16="http://schemas.microsoft.com/office/drawing/2014/main" id="{4C0FF04F-474E-1243-B818-DB63D3DC1850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30" name="Shape 3061" descr="Line">
              <a:extLst>
                <a:ext uri="{FF2B5EF4-FFF2-40B4-BE49-F238E27FC236}">
                  <a16:creationId xmlns:a16="http://schemas.microsoft.com/office/drawing/2014/main" id="{E661A57F-F3A9-E547-9B5D-A4274E443A71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31" name="Shape 3062" descr="Circle">
              <a:extLst>
                <a:ext uri="{FF2B5EF4-FFF2-40B4-BE49-F238E27FC236}">
                  <a16:creationId xmlns:a16="http://schemas.microsoft.com/office/drawing/2014/main" id="{45D00A04-4AAD-5747-BC2A-865DD1472631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2" name="Shape 3063" descr="Circle">
              <a:extLst>
                <a:ext uri="{FF2B5EF4-FFF2-40B4-BE49-F238E27FC236}">
                  <a16:creationId xmlns:a16="http://schemas.microsoft.com/office/drawing/2014/main" id="{9F2E261A-6B97-164F-8708-79221D40F253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3" name="Shape 3064" descr="Circle">
              <a:extLst>
                <a:ext uri="{FF2B5EF4-FFF2-40B4-BE49-F238E27FC236}">
                  <a16:creationId xmlns:a16="http://schemas.microsoft.com/office/drawing/2014/main" id="{7040AE68-716E-1341-8AF3-BDEB39DF1972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4" name="Shape 3065" descr="Circle">
              <a:extLst>
                <a:ext uri="{FF2B5EF4-FFF2-40B4-BE49-F238E27FC236}">
                  <a16:creationId xmlns:a16="http://schemas.microsoft.com/office/drawing/2014/main" id="{5FA4C01D-29BE-8146-BED8-15D3919FD56B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5" name="Shape 3009" descr="Circle">
              <a:extLst>
                <a:ext uri="{FF2B5EF4-FFF2-40B4-BE49-F238E27FC236}">
                  <a16:creationId xmlns:a16="http://schemas.microsoft.com/office/drawing/2014/main" id="{8A6BDFCA-18FC-9545-9998-832767517459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6" name="Shape 3010" descr="Circle">
              <a:extLst>
                <a:ext uri="{FF2B5EF4-FFF2-40B4-BE49-F238E27FC236}">
                  <a16:creationId xmlns:a16="http://schemas.microsoft.com/office/drawing/2014/main" id="{482E3FBC-87E2-4949-AB5D-D9ACA6B91FC9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137" name="Slide Number Placeholder 136">
            <a:extLst>
              <a:ext uri="{FF2B5EF4-FFF2-40B4-BE49-F238E27FC236}">
                <a16:creationId xmlns:a16="http://schemas.microsoft.com/office/drawing/2014/main" id="{92A35F0D-6196-FE4C-85F6-0B3827AD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33768B-4AE0-D045-97A5-5F6D745C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8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Broadly and Densely (BRODEN) Annotated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1295B-6872-9747-BDB9-6618B43937EA}"/>
              </a:ext>
            </a:extLst>
          </p:cNvPr>
          <p:cNvSpPr txBox="1"/>
          <p:nvPr/>
        </p:nvSpPr>
        <p:spPr>
          <a:xfrm>
            <a:off x="436982" y="5458495"/>
            <a:ext cx="4553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= </a:t>
            </a:r>
            <a:r>
              <a:rPr lang="en-US" sz="2800" dirty="0">
                <a:solidFill>
                  <a:srgbClr val="FF0000"/>
                </a:solidFill>
              </a:rPr>
              <a:t>63,305</a:t>
            </a:r>
            <a:r>
              <a:rPr lang="en-US" sz="2800" dirty="0"/>
              <a:t> images</a:t>
            </a:r>
          </a:p>
          <a:p>
            <a:r>
              <a:rPr lang="en-US" sz="2800" dirty="0"/>
              <a:t>	    </a:t>
            </a:r>
            <a:r>
              <a:rPr lang="en-US" sz="2800" dirty="0">
                <a:solidFill>
                  <a:srgbClr val="FF0000"/>
                </a:solidFill>
              </a:rPr>
              <a:t>1,197</a:t>
            </a:r>
            <a:r>
              <a:rPr lang="en-US" sz="2800" dirty="0"/>
              <a:t> visual concepts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12BE1-2D5E-3347-851D-AA4A2F5EE6F8}"/>
              </a:ext>
            </a:extLst>
          </p:cNvPr>
          <p:cNvSpPr txBox="1"/>
          <p:nvPr/>
        </p:nvSpPr>
        <p:spPr>
          <a:xfrm>
            <a:off x="572399" y="1351508"/>
            <a:ext cx="406239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ADE20K</a:t>
            </a:r>
          </a:p>
          <a:p>
            <a:r>
              <a:rPr lang="en-US" sz="2400" dirty="0"/>
              <a:t>	Zhou et al, CVPR’17</a:t>
            </a:r>
          </a:p>
          <a:p>
            <a:r>
              <a:rPr lang="en-US" sz="2400" b="1" dirty="0"/>
              <a:t>Pascal Context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Mottaghi</a:t>
            </a:r>
            <a:r>
              <a:rPr lang="en-US" sz="2400" dirty="0"/>
              <a:t> et al, CVPR’14</a:t>
            </a:r>
          </a:p>
          <a:p>
            <a:r>
              <a:rPr lang="en-US" sz="2400" b="1" dirty="0"/>
              <a:t>Pascal Part</a:t>
            </a:r>
          </a:p>
          <a:p>
            <a:r>
              <a:rPr lang="en-US" sz="2400" dirty="0"/>
              <a:t>	Chen et al, CVPR’14</a:t>
            </a:r>
          </a:p>
          <a:p>
            <a:r>
              <a:rPr lang="en-US" sz="2400" b="1" dirty="0"/>
              <a:t>Open-Surfaces</a:t>
            </a:r>
          </a:p>
          <a:p>
            <a:r>
              <a:rPr lang="en-US" sz="2400" dirty="0"/>
              <a:t>	Bell et al, SIGGRAPH’14</a:t>
            </a:r>
          </a:p>
          <a:p>
            <a:r>
              <a:rPr lang="en-US" sz="2400" b="1" dirty="0"/>
              <a:t>Describable Textures 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Cimpoi</a:t>
            </a:r>
            <a:r>
              <a:rPr lang="en-US" sz="2400" dirty="0"/>
              <a:t> et al, CVPR’14</a:t>
            </a:r>
          </a:p>
          <a:p>
            <a:r>
              <a:rPr lang="en-US" sz="2400" b="1" dirty="0"/>
              <a:t>Colors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11909B-576B-874E-82E8-0DCAF82E7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178" y="1106904"/>
            <a:ext cx="2924070" cy="17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B5292-BC1B-F64A-BA5A-EEEE3F0F9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3248" y="3087510"/>
            <a:ext cx="2924071" cy="1736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346D6-4E4C-E343-9EF5-25B547520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013" y="3086132"/>
            <a:ext cx="2892722" cy="1712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0C60A-015A-4A43-8CDD-A6FAA53D37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613" y="5019693"/>
            <a:ext cx="2869021" cy="1748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54F8E-96B0-B742-B200-E9D1A85E6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013" y="1120249"/>
            <a:ext cx="2892722" cy="1762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B074A9-3654-2149-B853-76337D30D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659" y="4986967"/>
            <a:ext cx="2931660" cy="1781658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8ED0BC0-05B6-664B-8618-49B24655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320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Unit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877" y="2675257"/>
            <a:ext cx="2372576" cy="23725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550CC883-CE6D-C341-A997-D3BB1DFF074A}"/>
              </a:ext>
            </a:extLst>
          </p:cNvPr>
          <p:cNvGrpSpPr/>
          <p:nvPr/>
        </p:nvGrpSpPr>
        <p:grpSpPr>
          <a:xfrm>
            <a:off x="8223550" y="1225539"/>
            <a:ext cx="3035504" cy="5202732"/>
            <a:chOff x="8164978" y="4057349"/>
            <a:chExt cx="3035504" cy="5202732"/>
          </a:xfrm>
        </p:grpSpPr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F66519CE-73C5-9D47-A370-2D92E10EF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866" y="4057349"/>
              <a:ext cx="2369616" cy="23696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Picture 6">
              <a:extLst>
                <a:ext uri="{FF2B5EF4-FFF2-40B4-BE49-F238E27FC236}">
                  <a16:creationId xmlns:a16="http://schemas.microsoft.com/office/drawing/2014/main" id="{DB3A8BF2-06E4-9D4B-9ECB-B5708896B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866" y="6890465"/>
              <a:ext cx="2369616" cy="23696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5A27D24-A882-0946-8CB0-E5C8A9E32FC4}"/>
                </a:ext>
              </a:extLst>
            </p:cNvPr>
            <p:cNvCxnSpPr>
              <a:cxnSpLocks/>
              <a:stCxn id="29700" idx="1"/>
              <a:endCxn id="68" idx="3"/>
            </p:cNvCxnSpPr>
            <p:nvPr/>
          </p:nvCxnSpPr>
          <p:spPr>
            <a:xfrm flipH="1" flipV="1">
              <a:off x="8165449" y="5241503"/>
              <a:ext cx="665417" cy="654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9849CDA-F9BE-024D-A947-E1A4F8509DA3}"/>
                </a:ext>
              </a:extLst>
            </p:cNvPr>
            <p:cNvCxnSpPr>
              <a:cxnSpLocks/>
              <a:stCxn id="29702" idx="1"/>
              <a:endCxn id="29698" idx="3"/>
            </p:cNvCxnSpPr>
            <p:nvPr/>
          </p:nvCxnSpPr>
          <p:spPr>
            <a:xfrm flipH="1" flipV="1">
              <a:off x="8164978" y="8060719"/>
              <a:ext cx="665888" cy="14554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9EB498D-0800-BD4C-99A3-99C504AC149F}"/>
              </a:ext>
            </a:extLst>
          </p:cNvPr>
          <p:cNvGrpSpPr/>
          <p:nvPr/>
        </p:nvGrpSpPr>
        <p:grpSpPr>
          <a:xfrm>
            <a:off x="10217608" y="2995298"/>
            <a:ext cx="1674734" cy="1641173"/>
            <a:chOff x="10217608" y="2995298"/>
            <a:chExt cx="1674734" cy="1641173"/>
          </a:xfrm>
        </p:grpSpPr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A63231E5-FFD1-C14E-A465-32420E60F765}"/>
                </a:ext>
              </a:extLst>
            </p:cNvPr>
            <p:cNvSpPr/>
            <p:nvPr/>
          </p:nvSpPr>
          <p:spPr>
            <a:xfrm rot="1818449">
              <a:off x="10217608" y="2995298"/>
              <a:ext cx="1674734" cy="1641173"/>
            </a:xfrm>
            <a:prstGeom prst="arc">
              <a:avLst>
                <a:gd name="adj1" fmla="val 16200000"/>
                <a:gd name="adj2" fmla="val 1700349"/>
              </a:avLst>
            </a:prstGeom>
            <a:ln w="38100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hape 3066" descr="Random vector">
              <a:extLst>
                <a:ext uri="{FF2B5EF4-FFF2-40B4-BE49-F238E27FC236}">
                  <a16:creationId xmlns:a16="http://schemas.microsoft.com/office/drawing/2014/main" id="{048E52FC-4131-5341-987E-0BC04C3D2012}"/>
                </a:ext>
              </a:extLst>
            </p:cNvPr>
            <p:cNvSpPr/>
            <p:nvPr/>
          </p:nvSpPr>
          <p:spPr>
            <a:xfrm>
              <a:off x="10484379" y="3646959"/>
              <a:ext cx="1215717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ctr">
                <a:defRPr sz="48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Agreement</a:t>
              </a:r>
              <a:endParaRPr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2B383B-FBE2-7545-9FBB-856B3536478E}"/>
              </a:ext>
            </a:extLst>
          </p:cNvPr>
          <p:cNvGrpSpPr/>
          <p:nvPr/>
        </p:nvGrpSpPr>
        <p:grpSpPr>
          <a:xfrm>
            <a:off x="1573462" y="3965462"/>
            <a:ext cx="6710429" cy="2654177"/>
            <a:chOff x="1576894" y="1160484"/>
            <a:chExt cx="6710429" cy="2654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5EB062-DEB6-1E40-9953-0D427F59E3EF}"/>
                </a:ext>
              </a:extLst>
            </p:cNvPr>
            <p:cNvGrpSpPr/>
            <p:nvPr/>
          </p:nvGrpSpPr>
          <p:grpSpPr>
            <a:xfrm>
              <a:off x="1576894" y="1253685"/>
              <a:ext cx="6650088" cy="2560976"/>
              <a:chOff x="1576894" y="1253685"/>
              <a:chExt cx="6650088" cy="2560976"/>
            </a:xfrm>
          </p:grpSpPr>
          <p:pic>
            <p:nvPicPr>
              <p:cNvPr id="29698" name="Picture 2">
                <a:extLst>
                  <a:ext uri="{FF2B5EF4-FFF2-40B4-BE49-F238E27FC236}">
                    <a16:creationId xmlns:a16="http://schemas.microsoft.com/office/drawing/2014/main" id="{68A13846-5B71-1548-B02A-39E6067D82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4406" y="1253685"/>
                <a:ext cx="2372576" cy="23725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9F6769CB-D358-FD41-B1B1-075E64420D52}"/>
                  </a:ext>
                </a:extLst>
              </p:cNvPr>
              <p:cNvSpPr/>
              <p:nvPr/>
            </p:nvSpPr>
            <p:spPr>
              <a:xfrm rot="20881684" flipV="1">
                <a:off x="3110465" y="1979658"/>
                <a:ext cx="2660362" cy="1084803"/>
              </a:xfrm>
              <a:custGeom>
                <a:avLst/>
                <a:gdLst>
                  <a:gd name="connsiteX0" fmla="*/ 0 w 2213811"/>
                  <a:gd name="connsiteY0" fmla="*/ 1102298 h 1102298"/>
                  <a:gd name="connsiteX1" fmla="*/ 802106 w 2213811"/>
                  <a:gd name="connsiteY1" fmla="*/ 155814 h 1102298"/>
                  <a:gd name="connsiteX2" fmla="*/ 2213811 w 2213811"/>
                  <a:gd name="connsiteY2" fmla="*/ 11435 h 110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3811" h="1102298">
                    <a:moveTo>
                      <a:pt x="0" y="1102298"/>
                    </a:moveTo>
                    <a:cubicBezTo>
                      <a:pt x="216569" y="719961"/>
                      <a:pt x="433138" y="337624"/>
                      <a:pt x="802106" y="155814"/>
                    </a:cubicBezTo>
                    <a:cubicBezTo>
                      <a:pt x="1171074" y="-25996"/>
                      <a:pt x="1692442" y="-7281"/>
                      <a:pt x="2213811" y="11435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75A9305-3D43-A44D-842E-3143E327E724}"/>
                  </a:ext>
                </a:extLst>
              </p:cNvPr>
              <p:cNvSpPr txBox="1"/>
              <p:nvPr/>
            </p:nvSpPr>
            <p:spPr>
              <a:xfrm>
                <a:off x="1576894" y="2983664"/>
                <a:ext cx="253601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Human annotation</a:t>
                </a:r>
                <a:br>
                  <a:rPr lang="en-US" sz="2400" dirty="0"/>
                </a:br>
                <a:r>
                  <a:rPr lang="en-US" sz="2400" dirty="0"/>
                  <a:t>of visual concepts</a:t>
                </a: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38EA5B6-ED54-DF47-A26A-247ED8040B75}"/>
                </a:ext>
              </a:extLst>
            </p:cNvPr>
            <p:cNvSpPr txBox="1"/>
            <p:nvPr/>
          </p:nvSpPr>
          <p:spPr>
            <a:xfrm>
              <a:off x="5752894" y="2076223"/>
              <a:ext cx="8847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horse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11934CE-2B34-6E4C-9638-B2DA0A5FF6E8}"/>
                </a:ext>
              </a:extLst>
            </p:cNvPr>
            <p:cNvSpPr txBox="1"/>
            <p:nvPr/>
          </p:nvSpPr>
          <p:spPr>
            <a:xfrm>
              <a:off x="6298446" y="1170095"/>
              <a:ext cx="1046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AAADED9-CB38-514A-970B-445721A63E0E}"/>
                </a:ext>
              </a:extLst>
            </p:cNvPr>
            <p:cNvSpPr txBox="1"/>
            <p:nvPr/>
          </p:nvSpPr>
          <p:spPr>
            <a:xfrm>
              <a:off x="7416251" y="2838644"/>
              <a:ext cx="87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fence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323DE33-C8E2-5F4E-8547-28B03D13AB51}"/>
                </a:ext>
              </a:extLst>
            </p:cNvPr>
            <p:cNvSpPr txBox="1"/>
            <p:nvPr/>
          </p:nvSpPr>
          <p:spPr>
            <a:xfrm>
              <a:off x="7441313" y="1160484"/>
              <a:ext cx="698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tree</a:t>
              </a:r>
            </a:p>
          </p:txBody>
        </p:sp>
      </p:grpSp>
      <p:grpSp>
        <p:nvGrpSpPr>
          <p:cNvPr id="29696" name="Group 29695">
            <a:extLst>
              <a:ext uri="{FF2B5EF4-FFF2-40B4-BE49-F238E27FC236}">
                <a16:creationId xmlns:a16="http://schemas.microsoft.com/office/drawing/2014/main" id="{3B9C76AB-3E31-BF41-9D13-990E3639F413}"/>
              </a:ext>
            </a:extLst>
          </p:cNvPr>
          <p:cNvGrpSpPr/>
          <p:nvPr/>
        </p:nvGrpSpPr>
        <p:grpSpPr>
          <a:xfrm>
            <a:off x="3213950" y="1240927"/>
            <a:ext cx="5010071" cy="3529710"/>
            <a:chOff x="3213950" y="1240927"/>
            <a:chExt cx="5010071" cy="3529710"/>
          </a:xfrm>
        </p:grpSpPr>
        <p:sp>
          <p:nvSpPr>
            <p:cNvPr id="64" name="Right Arrow 63">
              <a:extLst>
                <a:ext uri="{FF2B5EF4-FFF2-40B4-BE49-F238E27FC236}">
                  <a16:creationId xmlns:a16="http://schemas.microsoft.com/office/drawing/2014/main" id="{92C4490F-B443-F244-ACD4-B3A2B70F56CD}"/>
                </a:ext>
              </a:extLst>
            </p:cNvPr>
            <p:cNvSpPr/>
            <p:nvPr/>
          </p:nvSpPr>
          <p:spPr>
            <a:xfrm>
              <a:off x="3260148" y="3661212"/>
              <a:ext cx="481274" cy="4134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BAF0F0B-3888-F94B-A0CC-4B24DCF7A649}"/>
                </a:ext>
              </a:extLst>
            </p:cNvPr>
            <p:cNvGrpSpPr/>
            <p:nvPr/>
          </p:nvGrpSpPr>
          <p:grpSpPr>
            <a:xfrm>
              <a:off x="3213950" y="1240927"/>
              <a:ext cx="5010071" cy="3529710"/>
              <a:chOff x="3213950" y="1240927"/>
              <a:chExt cx="5010071" cy="3529710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DE75E924-D163-8041-A9E6-4549346D16AE}"/>
                  </a:ext>
                </a:extLst>
              </p:cNvPr>
              <p:cNvGrpSpPr/>
              <p:nvPr/>
            </p:nvGrpSpPr>
            <p:grpSpPr>
              <a:xfrm>
                <a:off x="3213950" y="1240927"/>
                <a:ext cx="5010071" cy="2369616"/>
                <a:chOff x="3213950" y="1240927"/>
                <a:chExt cx="5010071" cy="2369616"/>
              </a:xfrm>
            </p:grpSpPr>
            <p:pic>
              <p:nvPicPr>
                <p:cNvPr id="68" name="Picture 2">
                  <a:extLst>
                    <a:ext uri="{FF2B5EF4-FFF2-40B4-BE49-F238E27FC236}">
                      <a16:creationId xmlns:a16="http://schemas.microsoft.com/office/drawing/2014/main" id="{4EA06A69-1A99-A24D-8502-2EF64F2CC0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/>
              </p:blipFill>
              <p:spPr bwMode="auto">
                <a:xfrm>
                  <a:off x="5854405" y="1240927"/>
                  <a:ext cx="2369616" cy="236961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068C90C-4033-E147-9F86-87C7794509D2}"/>
                    </a:ext>
                  </a:extLst>
                </p:cNvPr>
                <p:cNvSpPr txBox="1"/>
                <p:nvPr/>
              </p:nvSpPr>
              <p:spPr>
                <a:xfrm>
                  <a:off x="3213950" y="1919499"/>
                  <a:ext cx="214443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/>
                    <a:t>Trace activation</a:t>
                  </a:r>
                  <a:br>
                    <a:rPr lang="en-US" sz="2400" dirty="0"/>
                  </a:br>
                  <a:r>
                    <a:rPr lang="en-US" sz="2400" dirty="0"/>
                    <a:t>of unit 122</a:t>
                  </a:r>
                </a:p>
              </p:txBody>
            </p: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1F70720E-6774-E545-B5AB-DE76108BA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03298" y="2439270"/>
                  <a:ext cx="951109" cy="934909"/>
                </a:xfrm>
                <a:prstGeom prst="straightConnector1">
                  <a:avLst/>
                </a:prstGeom>
                <a:ln w="63500">
                  <a:solidFill>
                    <a:schemeClr val="tx1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0EBFEA0-5AE8-2843-9651-F28A611E966A}"/>
                  </a:ext>
                </a:extLst>
              </p:cNvPr>
              <p:cNvGrpSpPr/>
              <p:nvPr/>
            </p:nvGrpSpPr>
            <p:grpSpPr>
              <a:xfrm>
                <a:off x="3882612" y="2952452"/>
                <a:ext cx="1478309" cy="1818185"/>
                <a:chOff x="3042671" y="1914262"/>
                <a:chExt cx="3184469" cy="3916607"/>
              </a:xfrm>
            </p:grpSpPr>
            <p:sp>
              <p:nvSpPr>
                <p:cNvPr id="87" name="Shape 3011" descr="Line">
                  <a:extLst>
                    <a:ext uri="{FF2B5EF4-FFF2-40B4-BE49-F238E27FC236}">
                      <a16:creationId xmlns:a16="http://schemas.microsoft.com/office/drawing/2014/main" id="{006D9E3E-5337-104A-B817-9757631E08B5}"/>
                    </a:ext>
                  </a:extLst>
                </p:cNvPr>
                <p:cNvSpPr/>
                <p:nvPr/>
              </p:nvSpPr>
              <p:spPr>
                <a:xfrm flipH="1" flipV="1">
                  <a:off x="4319917" y="2769078"/>
                  <a:ext cx="634189" cy="63418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88" name="Shape 3012" descr="Line">
                  <a:extLst>
                    <a:ext uri="{FF2B5EF4-FFF2-40B4-BE49-F238E27FC236}">
                      <a16:creationId xmlns:a16="http://schemas.microsoft.com/office/drawing/2014/main" id="{C9D1A157-74B5-D14E-8AF7-E226B5765D7D}"/>
                    </a:ext>
                  </a:extLst>
                </p:cNvPr>
                <p:cNvSpPr/>
                <p:nvPr/>
              </p:nvSpPr>
              <p:spPr>
                <a:xfrm flipH="1" flipV="1">
                  <a:off x="4318588" y="2686160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89" name="Shape 3013" descr="Line">
                  <a:extLst>
                    <a:ext uri="{FF2B5EF4-FFF2-40B4-BE49-F238E27FC236}">
                      <a16:creationId xmlns:a16="http://schemas.microsoft.com/office/drawing/2014/main" id="{4E8A6259-67B5-7548-AE70-94002B3A53A9}"/>
                    </a:ext>
                  </a:extLst>
                </p:cNvPr>
                <p:cNvSpPr/>
                <p:nvPr/>
              </p:nvSpPr>
              <p:spPr>
                <a:xfrm flipH="1" flipV="1">
                  <a:off x="4318350" y="3247819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0" name="Shape 3014" descr="Line">
                  <a:extLst>
                    <a:ext uri="{FF2B5EF4-FFF2-40B4-BE49-F238E27FC236}">
                      <a16:creationId xmlns:a16="http://schemas.microsoft.com/office/drawing/2014/main" id="{1614BD86-2350-6846-936C-EAAA2210FAB4}"/>
                    </a:ext>
                  </a:extLst>
                </p:cNvPr>
                <p:cNvSpPr/>
                <p:nvPr/>
              </p:nvSpPr>
              <p:spPr>
                <a:xfrm flipH="1" flipV="1">
                  <a:off x="4318350" y="3833130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1" name="Shape 3015" descr="Line">
                  <a:extLst>
                    <a:ext uri="{FF2B5EF4-FFF2-40B4-BE49-F238E27FC236}">
                      <a16:creationId xmlns:a16="http://schemas.microsoft.com/office/drawing/2014/main" id="{B2324B8D-5AEF-A746-8010-D09382F142C8}"/>
                    </a:ext>
                  </a:extLst>
                </p:cNvPr>
                <p:cNvSpPr/>
                <p:nvPr/>
              </p:nvSpPr>
              <p:spPr>
                <a:xfrm flipH="1" flipV="1">
                  <a:off x="4318350" y="4396365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2" name="Shape 3016" descr="Line">
                  <a:extLst>
                    <a:ext uri="{FF2B5EF4-FFF2-40B4-BE49-F238E27FC236}">
                      <a16:creationId xmlns:a16="http://schemas.microsoft.com/office/drawing/2014/main" id="{701811A2-A2C6-3941-A722-19A8BA531605}"/>
                    </a:ext>
                  </a:extLst>
                </p:cNvPr>
                <p:cNvSpPr/>
                <p:nvPr/>
              </p:nvSpPr>
              <p:spPr>
                <a:xfrm flipH="1">
                  <a:off x="4319958" y="3003940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3" name="Shape 3017" descr="Line">
                  <a:extLst>
                    <a:ext uri="{FF2B5EF4-FFF2-40B4-BE49-F238E27FC236}">
                      <a16:creationId xmlns:a16="http://schemas.microsoft.com/office/drawing/2014/main" id="{C28895D1-7F77-A64C-9F45-895584829D14}"/>
                    </a:ext>
                  </a:extLst>
                </p:cNvPr>
                <p:cNvSpPr/>
                <p:nvPr/>
              </p:nvSpPr>
              <p:spPr>
                <a:xfrm flipH="1">
                  <a:off x="4319958" y="3593392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4" name="Shape 3018" descr="Line">
                  <a:extLst>
                    <a:ext uri="{FF2B5EF4-FFF2-40B4-BE49-F238E27FC236}">
                      <a16:creationId xmlns:a16="http://schemas.microsoft.com/office/drawing/2014/main" id="{5A360A16-6C2D-7E4C-BEA1-DAD066FC0280}"/>
                    </a:ext>
                  </a:extLst>
                </p:cNvPr>
                <p:cNvSpPr/>
                <p:nvPr/>
              </p:nvSpPr>
              <p:spPr>
                <a:xfrm flipH="1">
                  <a:off x="4319958" y="4150909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5" name="Shape 3019" descr="Line">
                  <a:extLst>
                    <a:ext uri="{FF2B5EF4-FFF2-40B4-BE49-F238E27FC236}">
                      <a16:creationId xmlns:a16="http://schemas.microsoft.com/office/drawing/2014/main" id="{B8E09980-1E1C-454A-B972-7E0A92D01B1F}"/>
                    </a:ext>
                  </a:extLst>
                </p:cNvPr>
                <p:cNvSpPr/>
                <p:nvPr/>
              </p:nvSpPr>
              <p:spPr>
                <a:xfrm flipH="1">
                  <a:off x="4319958" y="4731057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8" name="Shape 3020" descr="Line">
                  <a:extLst>
                    <a:ext uri="{FF2B5EF4-FFF2-40B4-BE49-F238E27FC236}">
                      <a16:creationId xmlns:a16="http://schemas.microsoft.com/office/drawing/2014/main" id="{D283D1F7-4B85-DE43-B2C2-B278F7BA2B05}"/>
                    </a:ext>
                  </a:extLst>
                </p:cNvPr>
                <p:cNvSpPr/>
                <p:nvPr/>
              </p:nvSpPr>
              <p:spPr>
                <a:xfrm flipH="1">
                  <a:off x="4285160" y="3091157"/>
                  <a:ext cx="703932" cy="57913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9" name="Shape 3021" descr="Line">
                  <a:extLst>
                    <a:ext uri="{FF2B5EF4-FFF2-40B4-BE49-F238E27FC236}">
                      <a16:creationId xmlns:a16="http://schemas.microsoft.com/office/drawing/2014/main" id="{2FBDE76D-DCFD-DE41-816E-D24F635493F0}"/>
                    </a:ext>
                  </a:extLst>
                </p:cNvPr>
                <p:cNvSpPr/>
                <p:nvPr/>
              </p:nvSpPr>
              <p:spPr>
                <a:xfrm flipH="1">
                  <a:off x="4285217" y="4224047"/>
                  <a:ext cx="703932" cy="57913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0" name="Shape 3022" descr="Line">
                  <a:extLst>
                    <a:ext uri="{FF2B5EF4-FFF2-40B4-BE49-F238E27FC236}">
                      <a16:creationId xmlns:a16="http://schemas.microsoft.com/office/drawing/2014/main" id="{2439FA8A-BDD9-9A49-9E2F-E893E1EABBC5}"/>
                    </a:ext>
                  </a:extLst>
                </p:cNvPr>
                <p:cNvSpPr/>
                <p:nvPr/>
              </p:nvSpPr>
              <p:spPr>
                <a:xfrm flipH="1">
                  <a:off x="4285217" y="3680657"/>
                  <a:ext cx="703932" cy="5791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1" name="Shape 3023" descr="Line">
                  <a:extLst>
                    <a:ext uri="{FF2B5EF4-FFF2-40B4-BE49-F238E27FC236}">
                      <a16:creationId xmlns:a16="http://schemas.microsoft.com/office/drawing/2014/main" id="{86F0B8C4-CFCF-D940-8963-6C0400338CB0}"/>
                    </a:ext>
                  </a:extLst>
                </p:cNvPr>
                <p:cNvSpPr/>
                <p:nvPr/>
              </p:nvSpPr>
              <p:spPr>
                <a:xfrm flipH="1">
                  <a:off x="3431119" y="2663592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5" name="Shape 3024" descr="Line">
                  <a:extLst>
                    <a:ext uri="{FF2B5EF4-FFF2-40B4-BE49-F238E27FC236}">
                      <a16:creationId xmlns:a16="http://schemas.microsoft.com/office/drawing/2014/main" id="{EE71DDAC-10FB-6C4C-B507-A2FE7B62A0AE}"/>
                    </a:ext>
                  </a:extLst>
                </p:cNvPr>
                <p:cNvSpPr/>
                <p:nvPr/>
              </p:nvSpPr>
              <p:spPr>
                <a:xfrm flipH="1">
                  <a:off x="3431119" y="3227851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6" name="Shape 3025" descr="Line">
                  <a:extLst>
                    <a:ext uri="{FF2B5EF4-FFF2-40B4-BE49-F238E27FC236}">
                      <a16:creationId xmlns:a16="http://schemas.microsoft.com/office/drawing/2014/main" id="{6B4E9272-B528-BB49-A0CC-A0C77B41A184}"/>
                    </a:ext>
                  </a:extLst>
                </p:cNvPr>
                <p:cNvSpPr/>
                <p:nvPr/>
              </p:nvSpPr>
              <p:spPr>
                <a:xfrm flipH="1">
                  <a:off x="3431119" y="3792109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7" name="Shape 3026" descr="Line">
                  <a:extLst>
                    <a:ext uri="{FF2B5EF4-FFF2-40B4-BE49-F238E27FC236}">
                      <a16:creationId xmlns:a16="http://schemas.microsoft.com/office/drawing/2014/main" id="{AE641128-4FE3-4A47-8200-CF488EC7019D}"/>
                    </a:ext>
                  </a:extLst>
                </p:cNvPr>
                <p:cNvSpPr/>
                <p:nvPr/>
              </p:nvSpPr>
              <p:spPr>
                <a:xfrm flipH="1">
                  <a:off x="3431119" y="4376397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8" name="Shape 3027" descr="Line">
                  <a:extLst>
                    <a:ext uri="{FF2B5EF4-FFF2-40B4-BE49-F238E27FC236}">
                      <a16:creationId xmlns:a16="http://schemas.microsoft.com/office/drawing/2014/main" id="{204087F8-747A-9847-9B95-1647700D86F4}"/>
                    </a:ext>
                  </a:extLst>
                </p:cNvPr>
                <p:cNvSpPr/>
                <p:nvPr/>
              </p:nvSpPr>
              <p:spPr>
                <a:xfrm flipH="1">
                  <a:off x="3431119" y="4943905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9" name="Shape 3028" descr="Line">
                  <a:extLst>
                    <a:ext uri="{FF2B5EF4-FFF2-40B4-BE49-F238E27FC236}">
                      <a16:creationId xmlns:a16="http://schemas.microsoft.com/office/drawing/2014/main" id="{960E72C0-85B0-A944-BFD7-60AA1A30FFC8}"/>
                    </a:ext>
                  </a:extLst>
                </p:cNvPr>
                <p:cNvSpPr/>
                <p:nvPr/>
              </p:nvSpPr>
              <p:spPr>
                <a:xfrm flipH="1">
                  <a:off x="3425545" y="2737425"/>
                  <a:ext cx="550861" cy="41518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0" name="Shape 3029" descr="Line">
                  <a:extLst>
                    <a:ext uri="{FF2B5EF4-FFF2-40B4-BE49-F238E27FC236}">
                      <a16:creationId xmlns:a16="http://schemas.microsoft.com/office/drawing/2014/main" id="{4C872A39-4E10-544C-ADFC-3E87006ADDED}"/>
                    </a:ext>
                  </a:extLst>
                </p:cNvPr>
                <p:cNvSpPr/>
                <p:nvPr/>
              </p:nvSpPr>
              <p:spPr>
                <a:xfrm flipH="1">
                  <a:off x="3395591" y="2800392"/>
                  <a:ext cx="672149" cy="8920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1" name="Shape 3030" descr="Line">
                  <a:extLst>
                    <a:ext uri="{FF2B5EF4-FFF2-40B4-BE49-F238E27FC236}">
                      <a16:creationId xmlns:a16="http://schemas.microsoft.com/office/drawing/2014/main" id="{F199E691-7A1F-4145-AEEA-9F996337381A}"/>
                    </a:ext>
                  </a:extLst>
                </p:cNvPr>
                <p:cNvSpPr/>
                <p:nvPr/>
              </p:nvSpPr>
              <p:spPr>
                <a:xfrm flipH="1">
                  <a:off x="3425545" y="3315320"/>
                  <a:ext cx="550861" cy="41518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2" name="Shape 3031" descr="Line">
                  <a:extLst>
                    <a:ext uri="{FF2B5EF4-FFF2-40B4-BE49-F238E27FC236}">
                      <a16:creationId xmlns:a16="http://schemas.microsoft.com/office/drawing/2014/main" id="{692797EF-5693-6E4A-9698-489BDD49B961}"/>
                    </a:ext>
                  </a:extLst>
                </p:cNvPr>
                <p:cNvSpPr/>
                <p:nvPr/>
              </p:nvSpPr>
              <p:spPr>
                <a:xfrm flipH="1">
                  <a:off x="3395591" y="3378287"/>
                  <a:ext cx="672149" cy="89200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3" name="Shape 3032" descr="Line">
                  <a:extLst>
                    <a:ext uri="{FF2B5EF4-FFF2-40B4-BE49-F238E27FC236}">
                      <a16:creationId xmlns:a16="http://schemas.microsoft.com/office/drawing/2014/main" id="{019AFA87-A516-DE4F-AF69-54ED4F087DA1}"/>
                    </a:ext>
                  </a:extLst>
                </p:cNvPr>
                <p:cNvSpPr/>
                <p:nvPr/>
              </p:nvSpPr>
              <p:spPr>
                <a:xfrm flipH="1">
                  <a:off x="3427112" y="3900815"/>
                  <a:ext cx="550861" cy="41518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4" name="Shape 3033" descr="Line">
                  <a:extLst>
                    <a:ext uri="{FF2B5EF4-FFF2-40B4-BE49-F238E27FC236}">
                      <a16:creationId xmlns:a16="http://schemas.microsoft.com/office/drawing/2014/main" id="{7C3DEF9A-5D6C-1441-9B8D-97D95821EE41}"/>
                    </a:ext>
                  </a:extLst>
                </p:cNvPr>
                <p:cNvSpPr/>
                <p:nvPr/>
              </p:nvSpPr>
              <p:spPr>
                <a:xfrm flipH="1">
                  <a:off x="3397158" y="3963783"/>
                  <a:ext cx="672150" cy="8920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5" name="Shape 3034" descr="Circle">
                  <a:extLst>
                    <a:ext uri="{FF2B5EF4-FFF2-40B4-BE49-F238E27FC236}">
                      <a16:creationId xmlns:a16="http://schemas.microsoft.com/office/drawing/2014/main" id="{D148107F-D50C-1D47-900C-1049BD4960B4}"/>
                    </a:ext>
                  </a:extLst>
                </p:cNvPr>
                <p:cNvSpPr/>
                <p:nvPr/>
              </p:nvSpPr>
              <p:spPr>
                <a:xfrm flipH="1">
                  <a:off x="3950270" y="2485490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6" name="Shape 3035" descr="Circle">
                  <a:extLst>
                    <a:ext uri="{FF2B5EF4-FFF2-40B4-BE49-F238E27FC236}">
                      <a16:creationId xmlns:a16="http://schemas.microsoft.com/office/drawing/2014/main" id="{83945EFE-D250-2A43-B722-0D5B75B738D2}"/>
                    </a:ext>
                  </a:extLst>
                </p:cNvPr>
                <p:cNvSpPr/>
                <p:nvPr/>
              </p:nvSpPr>
              <p:spPr>
                <a:xfrm flipH="1">
                  <a:off x="3950270" y="3049748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7" name="Shape 3036" descr="Circle">
                  <a:extLst>
                    <a:ext uri="{FF2B5EF4-FFF2-40B4-BE49-F238E27FC236}">
                      <a16:creationId xmlns:a16="http://schemas.microsoft.com/office/drawing/2014/main" id="{E506569D-9701-8D4B-AE0C-75FC4852C768}"/>
                    </a:ext>
                  </a:extLst>
                </p:cNvPr>
                <p:cNvSpPr/>
                <p:nvPr/>
              </p:nvSpPr>
              <p:spPr>
                <a:xfrm flipH="1">
                  <a:off x="3950270" y="361400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8" name="Shape 3037" descr="Circle">
                  <a:extLst>
                    <a:ext uri="{FF2B5EF4-FFF2-40B4-BE49-F238E27FC236}">
                      <a16:creationId xmlns:a16="http://schemas.microsoft.com/office/drawing/2014/main" id="{D6A2C134-C79F-E64E-89B2-9437FA1C1944}"/>
                    </a:ext>
                  </a:extLst>
                </p:cNvPr>
                <p:cNvSpPr/>
                <p:nvPr/>
              </p:nvSpPr>
              <p:spPr>
                <a:xfrm flipH="1">
                  <a:off x="3950270" y="4178264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9" name="Shape 3038" descr="Circle">
                  <a:extLst>
                    <a:ext uri="{FF2B5EF4-FFF2-40B4-BE49-F238E27FC236}">
                      <a16:creationId xmlns:a16="http://schemas.microsoft.com/office/drawing/2014/main" id="{5F68F2D7-32E1-E145-A060-7DA2C06823B8}"/>
                    </a:ext>
                  </a:extLst>
                </p:cNvPr>
                <p:cNvSpPr/>
                <p:nvPr/>
              </p:nvSpPr>
              <p:spPr>
                <a:xfrm flipH="1">
                  <a:off x="3950270" y="4742521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0" name="Shape 3039" descr="Line">
                  <a:extLst>
                    <a:ext uri="{FF2B5EF4-FFF2-40B4-BE49-F238E27FC236}">
                      <a16:creationId xmlns:a16="http://schemas.microsoft.com/office/drawing/2014/main" id="{31B505A5-5C85-554D-80E0-2273AFA50260}"/>
                    </a:ext>
                  </a:extLst>
                </p:cNvPr>
                <p:cNvSpPr/>
                <p:nvPr/>
              </p:nvSpPr>
              <p:spPr>
                <a:xfrm flipH="1" flipV="1">
                  <a:off x="3426546" y="2747564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1" name="Shape 3040" descr="Line">
                  <a:extLst>
                    <a:ext uri="{FF2B5EF4-FFF2-40B4-BE49-F238E27FC236}">
                      <a16:creationId xmlns:a16="http://schemas.microsoft.com/office/drawing/2014/main" id="{3AC6ED11-B77D-7349-8D67-D8BF55FA8405}"/>
                    </a:ext>
                  </a:extLst>
                </p:cNvPr>
                <p:cNvSpPr/>
                <p:nvPr/>
              </p:nvSpPr>
              <p:spPr>
                <a:xfrm flipH="1" flipV="1">
                  <a:off x="3401244" y="3305507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2" name="Shape 3041" descr="Line">
                  <a:extLst>
                    <a:ext uri="{FF2B5EF4-FFF2-40B4-BE49-F238E27FC236}">
                      <a16:creationId xmlns:a16="http://schemas.microsoft.com/office/drawing/2014/main" id="{ECE6E19B-3C59-D346-8A66-5741DDE4FECE}"/>
                    </a:ext>
                  </a:extLst>
                </p:cNvPr>
                <p:cNvSpPr/>
                <p:nvPr/>
              </p:nvSpPr>
              <p:spPr>
                <a:xfrm flipH="1" flipV="1">
                  <a:off x="3401244" y="3905187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3" name="Shape 3042" descr="Line">
                  <a:extLst>
                    <a:ext uri="{FF2B5EF4-FFF2-40B4-BE49-F238E27FC236}">
                      <a16:creationId xmlns:a16="http://schemas.microsoft.com/office/drawing/2014/main" id="{BA50C818-D641-0C43-88A7-93FB8DD9392E}"/>
                    </a:ext>
                  </a:extLst>
                </p:cNvPr>
                <p:cNvSpPr/>
                <p:nvPr/>
              </p:nvSpPr>
              <p:spPr>
                <a:xfrm flipH="1" flipV="1">
                  <a:off x="3401244" y="4467227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4" name="Shape 3043" descr="Circle">
                  <a:extLst>
                    <a:ext uri="{FF2B5EF4-FFF2-40B4-BE49-F238E27FC236}">
                      <a16:creationId xmlns:a16="http://schemas.microsoft.com/office/drawing/2014/main" id="{0E0FAB85-A1DC-834D-BDBA-511A57FC178D}"/>
                    </a:ext>
                  </a:extLst>
                </p:cNvPr>
                <p:cNvSpPr/>
                <p:nvPr/>
              </p:nvSpPr>
              <p:spPr>
                <a:xfrm flipH="1">
                  <a:off x="3055371" y="2485490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5" name="Shape 3044" descr="Circle">
                  <a:extLst>
                    <a:ext uri="{FF2B5EF4-FFF2-40B4-BE49-F238E27FC236}">
                      <a16:creationId xmlns:a16="http://schemas.microsoft.com/office/drawing/2014/main" id="{F99DBC9C-DEA7-A64A-9131-308E09BE610C}"/>
                    </a:ext>
                  </a:extLst>
                </p:cNvPr>
                <p:cNvSpPr/>
                <p:nvPr/>
              </p:nvSpPr>
              <p:spPr>
                <a:xfrm flipH="1">
                  <a:off x="3055371" y="3049748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6" name="Shape 3045" descr="Circle">
                  <a:extLst>
                    <a:ext uri="{FF2B5EF4-FFF2-40B4-BE49-F238E27FC236}">
                      <a16:creationId xmlns:a16="http://schemas.microsoft.com/office/drawing/2014/main" id="{A3B9B404-F64B-204F-A447-63D307ED0671}"/>
                    </a:ext>
                  </a:extLst>
                </p:cNvPr>
                <p:cNvSpPr/>
                <p:nvPr/>
              </p:nvSpPr>
              <p:spPr>
                <a:xfrm flipH="1">
                  <a:off x="3055371" y="361400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7" name="Shape 3046" descr="Circle">
                  <a:extLst>
                    <a:ext uri="{FF2B5EF4-FFF2-40B4-BE49-F238E27FC236}">
                      <a16:creationId xmlns:a16="http://schemas.microsoft.com/office/drawing/2014/main" id="{96844AD0-CE0A-7245-8683-79A96C9DC94B}"/>
                    </a:ext>
                  </a:extLst>
                </p:cNvPr>
                <p:cNvSpPr/>
                <p:nvPr/>
              </p:nvSpPr>
              <p:spPr>
                <a:xfrm flipH="1">
                  <a:off x="3055371" y="4178263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8" name="Shape 3047" descr="Circle">
                  <a:extLst>
                    <a:ext uri="{FF2B5EF4-FFF2-40B4-BE49-F238E27FC236}">
                      <a16:creationId xmlns:a16="http://schemas.microsoft.com/office/drawing/2014/main" id="{59EDF369-1A55-5643-8DEA-7C88B1AFF75D}"/>
                    </a:ext>
                  </a:extLst>
                </p:cNvPr>
                <p:cNvSpPr/>
                <p:nvPr/>
              </p:nvSpPr>
              <p:spPr>
                <a:xfrm flipH="1">
                  <a:off x="3055371" y="4742521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9" name="Shape 3048" descr="Circle">
                  <a:extLst>
                    <a:ext uri="{FF2B5EF4-FFF2-40B4-BE49-F238E27FC236}">
                      <a16:creationId xmlns:a16="http://schemas.microsoft.com/office/drawing/2014/main" id="{D5DE156E-C60D-3048-89E9-7B3FF350F20E}"/>
                    </a:ext>
                  </a:extLst>
                </p:cNvPr>
                <p:cNvSpPr/>
                <p:nvPr/>
              </p:nvSpPr>
              <p:spPr>
                <a:xfrm flipH="1">
                  <a:off x="3042671" y="1914262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30" name="Shape 3049" descr="Circle">
                  <a:extLst>
                    <a:ext uri="{FF2B5EF4-FFF2-40B4-BE49-F238E27FC236}">
                      <a16:creationId xmlns:a16="http://schemas.microsoft.com/office/drawing/2014/main" id="{926E27EC-97B6-8846-8F24-A50B4CB8AED4}"/>
                    </a:ext>
                  </a:extLst>
                </p:cNvPr>
                <p:cNvSpPr/>
                <p:nvPr/>
              </p:nvSpPr>
              <p:spPr>
                <a:xfrm flipH="1">
                  <a:off x="3042671" y="5454631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31" name="Shape 3050" descr="Line">
                  <a:extLst>
                    <a:ext uri="{FF2B5EF4-FFF2-40B4-BE49-F238E27FC236}">
                      <a16:creationId xmlns:a16="http://schemas.microsoft.com/office/drawing/2014/main" id="{C23245E7-30E8-FB41-9F9F-868A9DA989E3}"/>
                    </a:ext>
                  </a:extLst>
                </p:cNvPr>
                <p:cNvSpPr/>
                <p:nvPr/>
              </p:nvSpPr>
              <p:spPr>
                <a:xfrm flipH="1">
                  <a:off x="3356557" y="3970229"/>
                  <a:ext cx="696758" cy="150682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2" name="Shape 3051" descr="Line">
                  <a:extLst>
                    <a:ext uri="{FF2B5EF4-FFF2-40B4-BE49-F238E27FC236}">
                      <a16:creationId xmlns:a16="http://schemas.microsoft.com/office/drawing/2014/main" id="{C456D883-5687-E349-8206-215AB7C47A4F}"/>
                    </a:ext>
                  </a:extLst>
                </p:cNvPr>
                <p:cNvSpPr/>
                <p:nvPr/>
              </p:nvSpPr>
              <p:spPr>
                <a:xfrm flipH="1">
                  <a:off x="3424923" y="5031454"/>
                  <a:ext cx="528313" cy="5517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3" name="Shape 3052" descr="Line">
                  <a:extLst>
                    <a:ext uri="{FF2B5EF4-FFF2-40B4-BE49-F238E27FC236}">
                      <a16:creationId xmlns:a16="http://schemas.microsoft.com/office/drawing/2014/main" id="{2C97B18C-E622-5748-9A82-54CD1ED3D500}"/>
                    </a:ext>
                  </a:extLst>
                </p:cNvPr>
                <p:cNvSpPr/>
                <p:nvPr/>
              </p:nvSpPr>
              <p:spPr>
                <a:xfrm flipH="1" flipV="1">
                  <a:off x="3424923" y="2176195"/>
                  <a:ext cx="552120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4" name="Shape 3053" descr="Line">
                  <a:extLst>
                    <a:ext uri="{FF2B5EF4-FFF2-40B4-BE49-F238E27FC236}">
                      <a16:creationId xmlns:a16="http://schemas.microsoft.com/office/drawing/2014/main" id="{428E8403-FE63-8E4C-8408-8B8832E5093F}"/>
                    </a:ext>
                  </a:extLst>
                </p:cNvPr>
                <p:cNvSpPr/>
                <p:nvPr/>
              </p:nvSpPr>
              <p:spPr>
                <a:xfrm flipH="1" flipV="1">
                  <a:off x="3376103" y="2301331"/>
                  <a:ext cx="649623" cy="769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5" name="Shape 3054" descr="Line">
                  <a:extLst>
                    <a:ext uri="{FF2B5EF4-FFF2-40B4-BE49-F238E27FC236}">
                      <a16:creationId xmlns:a16="http://schemas.microsoft.com/office/drawing/2014/main" id="{31E53FDF-0AF6-B445-8F45-79AA276F3875}"/>
                    </a:ext>
                  </a:extLst>
                </p:cNvPr>
                <p:cNvSpPr/>
                <p:nvPr/>
              </p:nvSpPr>
              <p:spPr>
                <a:xfrm flipH="1" flipV="1">
                  <a:off x="5242872" y="3057570"/>
                  <a:ext cx="632382" cy="3399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6" name="Shape 3055" descr="Line">
                  <a:extLst>
                    <a:ext uri="{FF2B5EF4-FFF2-40B4-BE49-F238E27FC236}">
                      <a16:creationId xmlns:a16="http://schemas.microsoft.com/office/drawing/2014/main" id="{A729AB15-6FF5-6543-99F7-3382124A8E4F}"/>
                    </a:ext>
                  </a:extLst>
                </p:cNvPr>
                <p:cNvSpPr/>
                <p:nvPr/>
              </p:nvSpPr>
              <p:spPr>
                <a:xfrm flipH="1">
                  <a:off x="5240217" y="3503693"/>
                  <a:ext cx="638166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7" name="Shape 3056" descr="Line">
                  <a:extLst>
                    <a:ext uri="{FF2B5EF4-FFF2-40B4-BE49-F238E27FC236}">
                      <a16:creationId xmlns:a16="http://schemas.microsoft.com/office/drawing/2014/main" id="{F1B04FF1-474F-4C44-93D8-687AD4205958}"/>
                    </a:ext>
                  </a:extLst>
                </p:cNvPr>
                <p:cNvSpPr/>
                <p:nvPr/>
              </p:nvSpPr>
              <p:spPr>
                <a:xfrm flipH="1" flipV="1">
                  <a:off x="5240130" y="4082394"/>
                  <a:ext cx="638253" cy="661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8" name="Shape 3057" descr="Line">
                  <a:extLst>
                    <a:ext uri="{FF2B5EF4-FFF2-40B4-BE49-F238E27FC236}">
                      <a16:creationId xmlns:a16="http://schemas.microsoft.com/office/drawing/2014/main" id="{A22764CD-AA5B-2A47-865C-283A10B2CE15}"/>
                    </a:ext>
                  </a:extLst>
                </p:cNvPr>
                <p:cNvSpPr/>
                <p:nvPr/>
              </p:nvSpPr>
              <p:spPr>
                <a:xfrm flipH="1" flipV="1">
                  <a:off x="5236720" y="3587922"/>
                  <a:ext cx="720473" cy="40770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9" name="Shape 3058" descr="Line">
                  <a:extLst>
                    <a:ext uri="{FF2B5EF4-FFF2-40B4-BE49-F238E27FC236}">
                      <a16:creationId xmlns:a16="http://schemas.microsoft.com/office/drawing/2014/main" id="{C346BCAB-ADDA-434C-89E7-06AAA7009C41}"/>
                    </a:ext>
                  </a:extLst>
                </p:cNvPr>
                <p:cNvSpPr/>
                <p:nvPr/>
              </p:nvSpPr>
              <p:spPr>
                <a:xfrm flipH="1">
                  <a:off x="5207773" y="4218276"/>
                  <a:ext cx="702524" cy="3832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0" name="Shape 3059" descr="Line">
                  <a:extLst>
                    <a:ext uri="{FF2B5EF4-FFF2-40B4-BE49-F238E27FC236}">
                      <a16:creationId xmlns:a16="http://schemas.microsoft.com/office/drawing/2014/main" id="{9286C2C0-3F3A-184E-ACBE-E381F0315328}"/>
                    </a:ext>
                  </a:extLst>
                </p:cNvPr>
                <p:cNvSpPr/>
                <p:nvPr/>
              </p:nvSpPr>
              <p:spPr>
                <a:xfrm flipH="1">
                  <a:off x="5220824" y="3562872"/>
                  <a:ext cx="752202" cy="52300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1" name="Shape 3060" descr="Line">
                  <a:extLst>
                    <a:ext uri="{FF2B5EF4-FFF2-40B4-BE49-F238E27FC236}">
                      <a16:creationId xmlns:a16="http://schemas.microsoft.com/office/drawing/2014/main" id="{E9B1B108-FCBB-1141-BD1D-9EF0565916CA}"/>
                    </a:ext>
                  </a:extLst>
                </p:cNvPr>
                <p:cNvSpPr/>
                <p:nvPr/>
              </p:nvSpPr>
              <p:spPr>
                <a:xfrm flipH="1" flipV="1">
                  <a:off x="5204928" y="3112876"/>
                  <a:ext cx="708034" cy="83347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2" name="Shape 3061" descr="Line">
                  <a:extLst>
                    <a:ext uri="{FF2B5EF4-FFF2-40B4-BE49-F238E27FC236}">
                      <a16:creationId xmlns:a16="http://schemas.microsoft.com/office/drawing/2014/main" id="{ACD8175C-CBC7-AB42-9DDC-C04549831AB2}"/>
                    </a:ext>
                  </a:extLst>
                </p:cNvPr>
                <p:cNvSpPr/>
                <p:nvPr/>
              </p:nvSpPr>
              <p:spPr>
                <a:xfrm flipH="1">
                  <a:off x="5208351" y="3626372"/>
                  <a:ext cx="701174" cy="96392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3" name="Shape 3062" descr="Circle">
                  <a:extLst>
                    <a:ext uri="{FF2B5EF4-FFF2-40B4-BE49-F238E27FC236}">
                      <a16:creationId xmlns:a16="http://schemas.microsoft.com/office/drawing/2014/main" id="{881A7275-4846-484B-AE96-0D98B8367FB3}"/>
                    </a:ext>
                  </a:extLst>
                </p:cNvPr>
                <p:cNvSpPr/>
                <p:nvPr/>
              </p:nvSpPr>
              <p:spPr>
                <a:xfrm flipH="1">
                  <a:off x="4920221" y="2767619"/>
                  <a:ext cx="376238" cy="376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4" name="Shape 3063" descr="Circle">
                  <a:extLst>
                    <a:ext uri="{FF2B5EF4-FFF2-40B4-BE49-F238E27FC236}">
                      <a16:creationId xmlns:a16="http://schemas.microsoft.com/office/drawing/2014/main" id="{03773436-30A3-4C43-BB3A-0059695A001C}"/>
                    </a:ext>
                  </a:extLst>
                </p:cNvPr>
                <p:cNvSpPr/>
                <p:nvPr/>
              </p:nvSpPr>
              <p:spPr>
                <a:xfrm flipH="1">
                  <a:off x="4920221" y="333187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5" name="Shape 3064" descr="Circle">
                  <a:extLst>
                    <a:ext uri="{FF2B5EF4-FFF2-40B4-BE49-F238E27FC236}">
                      <a16:creationId xmlns:a16="http://schemas.microsoft.com/office/drawing/2014/main" id="{BF8925A5-CE25-CD45-B71E-F2E034458848}"/>
                    </a:ext>
                  </a:extLst>
                </p:cNvPr>
                <p:cNvSpPr/>
                <p:nvPr/>
              </p:nvSpPr>
              <p:spPr>
                <a:xfrm flipH="1">
                  <a:off x="4920221" y="3896135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6" name="Shape 3065" descr="Circle">
                  <a:extLst>
                    <a:ext uri="{FF2B5EF4-FFF2-40B4-BE49-F238E27FC236}">
                      <a16:creationId xmlns:a16="http://schemas.microsoft.com/office/drawing/2014/main" id="{D647BE45-88CE-A449-A839-07768EF94452}"/>
                    </a:ext>
                  </a:extLst>
                </p:cNvPr>
                <p:cNvSpPr/>
                <p:nvPr/>
              </p:nvSpPr>
              <p:spPr>
                <a:xfrm flipH="1">
                  <a:off x="4920221" y="4460392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7" name="Shape 3009" descr="Circle">
                  <a:extLst>
                    <a:ext uri="{FF2B5EF4-FFF2-40B4-BE49-F238E27FC236}">
                      <a16:creationId xmlns:a16="http://schemas.microsoft.com/office/drawing/2014/main" id="{BA103974-1CBA-8C4A-8EEF-3FE78E4CF327}"/>
                    </a:ext>
                  </a:extLst>
                </p:cNvPr>
                <p:cNvSpPr/>
                <p:nvPr/>
              </p:nvSpPr>
              <p:spPr>
                <a:xfrm flipH="1">
                  <a:off x="5850902" y="333187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8" name="Shape 3010" descr="Circle">
                  <a:extLst>
                    <a:ext uri="{FF2B5EF4-FFF2-40B4-BE49-F238E27FC236}">
                      <a16:creationId xmlns:a16="http://schemas.microsoft.com/office/drawing/2014/main" id="{8AB8824A-E397-C140-9E5B-B0AA13EBEE3E}"/>
                    </a:ext>
                  </a:extLst>
                </p:cNvPr>
                <p:cNvSpPr/>
                <p:nvPr/>
              </p:nvSpPr>
              <p:spPr>
                <a:xfrm flipH="1">
                  <a:off x="5850902" y="3896134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</p:grpSp>
        </p:grpSp>
      </p:grpSp>
      <p:sp>
        <p:nvSpPr>
          <p:cNvPr id="29697" name="Slide Number Placeholder 29696">
            <a:extLst>
              <a:ext uri="{FF2B5EF4-FFF2-40B4-BE49-F238E27FC236}">
                <a16:creationId xmlns:a16="http://schemas.microsoft.com/office/drawing/2014/main" id="{5F2546A6-016F-0F47-B635-A8BF91C6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Quantifying the Sensitivity of Unit 122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F66519CE-73C5-9D47-A370-2D92E10E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670" y="1973424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DB3A8BF2-06E4-9D4B-9ECB-B5708896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856670" y="4226757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D291977E-58A0-1242-81E2-360CC3E3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921" y="1973423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>
            <a:extLst>
              <a:ext uri="{FF2B5EF4-FFF2-40B4-BE49-F238E27FC236}">
                <a16:creationId xmlns:a16="http://schemas.microsoft.com/office/drawing/2014/main" id="{071EC2CB-A774-844B-B466-18431FBE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922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>
            <a:extLst>
              <a:ext uri="{FF2B5EF4-FFF2-40B4-BE49-F238E27FC236}">
                <a16:creationId xmlns:a16="http://schemas.microsoft.com/office/drawing/2014/main" id="{7A6EEB46-0F1E-2041-8FF5-71D35FB6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042838" y="1973423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12">
            <a:extLst>
              <a:ext uri="{FF2B5EF4-FFF2-40B4-BE49-F238E27FC236}">
                <a16:creationId xmlns:a16="http://schemas.microsoft.com/office/drawing/2014/main" id="{432F6D80-0D55-1D44-8937-58BDAABB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042838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>
            <a:extLst>
              <a:ext uri="{FF2B5EF4-FFF2-40B4-BE49-F238E27FC236}">
                <a16:creationId xmlns:a16="http://schemas.microsoft.com/office/drawing/2014/main" id="{8BFC8766-000F-8444-9ACE-ADE38F84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06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>
            <a:extLst>
              <a:ext uri="{FF2B5EF4-FFF2-40B4-BE49-F238E27FC236}">
                <a16:creationId xmlns:a16="http://schemas.microsoft.com/office/drawing/2014/main" id="{239D4C88-ED59-0645-A994-089F2272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05" y="1973424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>
            <a:extLst>
              <a:ext uri="{FF2B5EF4-FFF2-40B4-BE49-F238E27FC236}">
                <a16:creationId xmlns:a16="http://schemas.microsoft.com/office/drawing/2014/main" id="{C1BB20A2-CD0D-F744-BD5F-511C98856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754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>
            <a:extLst>
              <a:ext uri="{FF2B5EF4-FFF2-40B4-BE49-F238E27FC236}">
                <a16:creationId xmlns:a16="http://schemas.microsoft.com/office/drawing/2014/main" id="{5788AF15-7866-E94C-A830-E16C73E1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754" y="1973423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165AF31-A158-9A49-82F7-98597C144B9A}"/>
              </a:ext>
            </a:extLst>
          </p:cNvPr>
          <p:cNvSpPr txBox="1"/>
          <p:nvPr/>
        </p:nvSpPr>
        <p:spPr>
          <a:xfrm>
            <a:off x="229006" y="1427788"/>
            <a:ext cx="706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122 matches Horse annotations with </a:t>
            </a:r>
            <a:r>
              <a:rPr lang="en-US" sz="2400" dirty="0" err="1"/>
              <a:t>IoU</a:t>
            </a:r>
            <a:r>
              <a:rPr lang="en-US" sz="2400" dirty="0"/>
              <a:t>:  0.11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F554C8-4864-AF4F-B641-01B3F3010F7F}"/>
              </a:ext>
            </a:extLst>
          </p:cNvPr>
          <p:cNvGrpSpPr/>
          <p:nvPr/>
        </p:nvGrpSpPr>
        <p:grpSpPr>
          <a:xfrm>
            <a:off x="391860" y="6329633"/>
            <a:ext cx="11022021" cy="540618"/>
            <a:chOff x="391860" y="6329633"/>
            <a:chExt cx="11022021" cy="5406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752DD5-679E-F742-AA46-9C36DA15C0F4}"/>
                </a:ext>
              </a:extLst>
            </p:cNvPr>
            <p:cNvSpPr txBox="1"/>
            <p:nvPr/>
          </p:nvSpPr>
          <p:spPr>
            <a:xfrm>
              <a:off x="10394755" y="6329633"/>
              <a:ext cx="1019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corral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203130-B4A4-7740-8C45-60814FA63F3D}"/>
                </a:ext>
              </a:extLst>
            </p:cNvPr>
            <p:cNvSpPr txBox="1"/>
            <p:nvPr/>
          </p:nvSpPr>
          <p:spPr>
            <a:xfrm>
              <a:off x="2591764" y="6347031"/>
              <a:ext cx="2183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watering hole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A113B7-E32B-5F4C-907A-4964625A0E72}"/>
                </a:ext>
              </a:extLst>
            </p:cNvPr>
            <p:cNvSpPr txBox="1"/>
            <p:nvPr/>
          </p:nvSpPr>
          <p:spPr>
            <a:xfrm>
              <a:off x="5445502" y="6347031"/>
              <a:ext cx="12899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pasture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59F587-6FF0-4949-8CFE-92470CC4323E}"/>
                </a:ext>
              </a:extLst>
            </p:cNvPr>
            <p:cNvSpPr txBox="1"/>
            <p:nvPr/>
          </p:nvSpPr>
          <p:spPr>
            <a:xfrm>
              <a:off x="391860" y="6347031"/>
              <a:ext cx="1769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racecourse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5DCAFA-424A-B641-8C94-30F91BD63B32}"/>
                </a:ext>
              </a:extLst>
            </p:cNvPr>
            <p:cNvSpPr txBox="1"/>
            <p:nvPr/>
          </p:nvSpPr>
          <p:spPr>
            <a:xfrm>
              <a:off x="8062315" y="6347031"/>
              <a:ext cx="870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farm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ACEF-AD33-4A4B-A704-483DA91E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Single Units for Food, Cars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F66519CE-73C5-9D47-A370-2D92E10E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856671" y="4360276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DB3A8BF2-06E4-9D4B-9ECB-B5708896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856671" y="1578412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D291977E-58A0-1242-81E2-360CC3E3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635922" y="4360275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>
            <a:extLst>
              <a:ext uri="{FF2B5EF4-FFF2-40B4-BE49-F238E27FC236}">
                <a16:creationId xmlns:a16="http://schemas.microsoft.com/office/drawing/2014/main" id="{071EC2CB-A774-844B-B466-18431FBE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635923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>
            <a:extLst>
              <a:ext uri="{FF2B5EF4-FFF2-40B4-BE49-F238E27FC236}">
                <a16:creationId xmlns:a16="http://schemas.microsoft.com/office/drawing/2014/main" id="{7A6EEB46-0F1E-2041-8FF5-71D35FB6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042839" y="4360275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12">
            <a:extLst>
              <a:ext uri="{FF2B5EF4-FFF2-40B4-BE49-F238E27FC236}">
                <a16:creationId xmlns:a16="http://schemas.microsoft.com/office/drawing/2014/main" id="{432F6D80-0D55-1D44-8937-58BDAABB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042839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>
            <a:extLst>
              <a:ext uri="{FF2B5EF4-FFF2-40B4-BE49-F238E27FC236}">
                <a16:creationId xmlns:a16="http://schemas.microsoft.com/office/drawing/2014/main" id="{8BFC8766-000F-8444-9ACE-ADE38F84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229007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>
            <a:extLst>
              <a:ext uri="{FF2B5EF4-FFF2-40B4-BE49-F238E27FC236}">
                <a16:creationId xmlns:a16="http://schemas.microsoft.com/office/drawing/2014/main" id="{239D4C88-ED59-0645-A994-089F2272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229006" y="4360276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>
            <a:extLst>
              <a:ext uri="{FF2B5EF4-FFF2-40B4-BE49-F238E27FC236}">
                <a16:creationId xmlns:a16="http://schemas.microsoft.com/office/drawing/2014/main" id="{C1BB20A2-CD0D-F744-BD5F-511C98856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7449755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>
            <a:extLst>
              <a:ext uri="{FF2B5EF4-FFF2-40B4-BE49-F238E27FC236}">
                <a16:creationId xmlns:a16="http://schemas.microsoft.com/office/drawing/2014/main" id="{5788AF15-7866-E94C-A830-E16C73E1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7449755" y="4360275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165AF31-A158-9A49-82F7-98597C144B9A}"/>
              </a:ext>
            </a:extLst>
          </p:cNvPr>
          <p:cNvSpPr txBox="1"/>
          <p:nvPr/>
        </p:nvSpPr>
        <p:spPr>
          <a:xfrm>
            <a:off x="229006" y="1025338"/>
            <a:ext cx="1172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348 matches “Food” with </a:t>
            </a:r>
            <a:r>
              <a:rPr lang="en-US" sz="2400" dirty="0" err="1"/>
              <a:t>IoU</a:t>
            </a:r>
            <a:r>
              <a:rPr lang="en-US" sz="2400" dirty="0"/>
              <a:t>: 0.138.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A77F2-8C40-3841-91E3-98251F8C44A0}"/>
              </a:ext>
            </a:extLst>
          </p:cNvPr>
          <p:cNvSpPr txBox="1"/>
          <p:nvPr/>
        </p:nvSpPr>
        <p:spPr>
          <a:xfrm>
            <a:off x="229006" y="3845327"/>
            <a:ext cx="1172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248 matches “Car” with </a:t>
            </a:r>
            <a:r>
              <a:rPr lang="en-US" sz="2400" dirty="0" err="1"/>
              <a:t>IoU</a:t>
            </a:r>
            <a:r>
              <a:rPr lang="en-US" sz="2400" dirty="0"/>
              <a:t>: 0.092.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7F711-F732-A145-905D-BF1503A6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51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B1229-02BC-F740-BBC3-81A078DF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Dissection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6D5C6-AE60-CB4A-A67A-47B3C4433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84" y="1343793"/>
            <a:ext cx="10854813" cy="48909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8BE51-9690-EE45-8589-94D569D5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6EF9-C133-3628-521F-7C14912B2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665F-42C3-C759-C672-97D7EF82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91A6D72D-21A3-538B-A2D2-C9AE69746D77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D9AB0592-F62D-FE7B-479D-B9C8E4DB9A98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FCEE1A3B-338F-4EFE-2D2F-4481137E42D6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6B0E7EB0-0254-6271-7EB1-5CB5CBB526A0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88;p40">
            <a:extLst>
              <a:ext uri="{FF2B5EF4-FFF2-40B4-BE49-F238E27FC236}">
                <a16:creationId xmlns:a16="http://schemas.microsoft.com/office/drawing/2014/main" id="{9396C47A-F270-FCF9-BA1E-32F0B80752D8}"/>
              </a:ext>
            </a:extLst>
          </p:cNvPr>
          <p:cNvSpPr txBox="1"/>
          <p:nvPr/>
        </p:nvSpPr>
        <p:spPr>
          <a:xfrm>
            <a:off x="3536452" y="4578181"/>
            <a:ext cx="722663" cy="3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489;p40">
            <a:extLst>
              <a:ext uri="{FF2B5EF4-FFF2-40B4-BE49-F238E27FC236}">
                <a16:creationId xmlns:a16="http://schemas.microsoft.com/office/drawing/2014/main" id="{0BD93D2C-A495-DC1D-BC82-37EBF8B10FA9}"/>
              </a:ext>
            </a:extLst>
          </p:cNvPr>
          <p:cNvSpPr txBox="1"/>
          <p:nvPr/>
        </p:nvSpPr>
        <p:spPr>
          <a:xfrm>
            <a:off x="3956355" y="3868190"/>
            <a:ext cx="856815" cy="37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90;p40">
            <a:extLst>
              <a:ext uri="{FF2B5EF4-FFF2-40B4-BE49-F238E27FC236}">
                <a16:creationId xmlns:a16="http://schemas.microsoft.com/office/drawing/2014/main" id="{0CB43734-C6EB-70DB-3231-00D5A1796B3D}"/>
              </a:ext>
            </a:extLst>
          </p:cNvPr>
          <p:cNvSpPr txBox="1"/>
          <p:nvPr/>
        </p:nvSpPr>
        <p:spPr>
          <a:xfrm>
            <a:off x="2816402" y="4924991"/>
            <a:ext cx="1132656" cy="6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/ channels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515;p42">
            <a:extLst>
              <a:ext uri="{FF2B5EF4-FFF2-40B4-BE49-F238E27FC236}">
                <a16:creationId xmlns:a16="http://schemas.microsoft.com/office/drawing/2014/main" id="{E0A99AA3-4E5A-6BCA-6937-68913D35FAD4}"/>
              </a:ext>
            </a:extLst>
          </p:cNvPr>
          <p:cNvSpPr/>
          <p:nvPr/>
        </p:nvSpPr>
        <p:spPr>
          <a:xfrm>
            <a:off x="5668821" y="3162058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>
            <a:extLst>
              <a:ext uri="{FF2B5EF4-FFF2-40B4-BE49-F238E27FC236}">
                <a16:creationId xmlns:a16="http://schemas.microsoft.com/office/drawing/2014/main" id="{2BDCC214-9022-6604-8ACF-C7F479D691C7}"/>
              </a:ext>
            </a:extLst>
          </p:cNvPr>
          <p:cNvSpPr txBox="1"/>
          <p:nvPr/>
        </p:nvSpPr>
        <p:spPr>
          <a:xfrm>
            <a:off x="5443080" y="2482586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519;p42">
            <a:extLst>
              <a:ext uri="{FF2B5EF4-FFF2-40B4-BE49-F238E27FC236}">
                <a16:creationId xmlns:a16="http://schemas.microsoft.com/office/drawing/2014/main" id="{08744208-5F07-85CE-5A5E-F4E78E0E98BF}"/>
              </a:ext>
            </a:extLst>
          </p:cNvPr>
          <p:cNvSpPr txBox="1"/>
          <p:nvPr/>
        </p:nvSpPr>
        <p:spPr>
          <a:xfrm>
            <a:off x="6303980" y="1369637"/>
            <a:ext cx="373537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Filters always extend the full depth of the input volume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Google Shape;520;p42">
            <a:extLst>
              <a:ext uri="{FF2B5EF4-FFF2-40B4-BE49-F238E27FC236}">
                <a16:creationId xmlns:a16="http://schemas.microsoft.com/office/drawing/2014/main" id="{EF96AD3E-8B17-1851-9918-843B8C0FF616}"/>
              </a:ext>
            </a:extLst>
          </p:cNvPr>
          <p:cNvCxnSpPr/>
          <p:nvPr/>
        </p:nvCxnSpPr>
        <p:spPr>
          <a:xfrm flipH="1">
            <a:off x="5656224" y="1970385"/>
            <a:ext cx="589646" cy="525763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521;p42">
            <a:extLst>
              <a:ext uri="{FF2B5EF4-FFF2-40B4-BE49-F238E27FC236}">
                <a16:creationId xmlns:a16="http://schemas.microsoft.com/office/drawing/2014/main" id="{846407D7-6621-6082-3C0F-9364EDFA54C4}"/>
              </a:ext>
            </a:extLst>
          </p:cNvPr>
          <p:cNvCxnSpPr/>
          <p:nvPr/>
        </p:nvCxnSpPr>
        <p:spPr>
          <a:xfrm flipH="1">
            <a:off x="2532201" y="1585832"/>
            <a:ext cx="3673230" cy="201893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518;p42">
            <a:extLst>
              <a:ext uri="{FF2B5EF4-FFF2-40B4-BE49-F238E27FC236}">
                <a16:creationId xmlns:a16="http://schemas.microsoft.com/office/drawing/2014/main" id="{FCC7EA42-1CC3-AEF0-5794-377A4256F6DA}"/>
              </a:ext>
            </a:extLst>
          </p:cNvPr>
          <p:cNvSpPr txBox="1"/>
          <p:nvPr/>
        </p:nvSpPr>
        <p:spPr>
          <a:xfrm>
            <a:off x="6806699" y="3156471"/>
            <a:ext cx="3557523" cy="165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filter with the image: “slide over the image spatially, computing dot products”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484;p40">
            <a:extLst>
              <a:ext uri="{FF2B5EF4-FFF2-40B4-BE49-F238E27FC236}">
                <a16:creationId xmlns:a16="http://schemas.microsoft.com/office/drawing/2014/main" id="{15E20E0D-D624-F4DA-4333-58AEB652FE3E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FBC5E7-0909-1338-DABB-89654DCB343D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55479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810097-01D5-FC49-9EE4-0FA7B8C548FE}"/>
              </a:ext>
            </a:extLst>
          </p:cNvPr>
          <p:cNvSpPr txBox="1"/>
          <p:nvPr/>
        </p:nvSpPr>
        <p:spPr>
          <a:xfrm>
            <a:off x="894474" y="5517437"/>
            <a:ext cx="3429000" cy="8757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tIns="18288" rIns="45720" bIns="18288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150 “airplane” (object)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83AC0-FBE1-6C4A-98D6-72906E37D574}"/>
              </a:ext>
            </a:extLst>
          </p:cNvPr>
          <p:cNvSpPr txBox="1"/>
          <p:nvPr/>
        </p:nvSpPr>
        <p:spPr>
          <a:xfrm>
            <a:off x="8051154" y="5517437"/>
            <a:ext cx="3428372" cy="8757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tIns="18288" rIns="45720" bIns="18288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141 “fur” (material)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4A922-4FCC-4C4B-B5EB-B5D66951922E}"/>
              </a:ext>
            </a:extLst>
          </p:cNvPr>
          <p:cNvSpPr txBox="1"/>
          <p:nvPr/>
        </p:nvSpPr>
        <p:spPr>
          <a:xfrm>
            <a:off x="4472814" y="5517437"/>
            <a:ext cx="3428372" cy="8757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tIns="18288" rIns="45720" bIns="18288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208 “person top” (part)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D0305-14FE-B044-BEC3-87DA4AF0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59" y="4364403"/>
            <a:ext cx="10599402" cy="1084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8A28E-F300-6B40-8DA8-6AD10C857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11" y="709275"/>
            <a:ext cx="4446787" cy="2866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ACFDA-8D3F-8D4F-A8F1-95946F9D64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4474" y="5737609"/>
            <a:ext cx="3428999" cy="659422"/>
          </a:xfrm>
          <a:prstGeom prst="rect">
            <a:avLst/>
          </a:prstGeom>
          <a:ln w="63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89E230-0939-684E-888B-447203391397}"/>
              </a:ext>
            </a:extLst>
          </p:cNvPr>
          <p:cNvSpPr txBox="1"/>
          <p:nvPr/>
        </p:nvSpPr>
        <p:spPr>
          <a:xfrm>
            <a:off x="3003643" y="3661772"/>
            <a:ext cx="924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fc6, fc7, fc8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4C301-BC4E-BB46-AD9B-E8C10F95BC8D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2670272" y="799146"/>
            <a:ext cx="0" cy="3235156"/>
          </a:xfrm>
          <a:prstGeom prst="line">
            <a:avLst/>
          </a:prstGeom>
          <a:ln w="12700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B8F5254-D6D5-B14E-9DCB-0917E19DD2B4}"/>
              </a:ext>
            </a:extLst>
          </p:cNvPr>
          <p:cNvSpPr/>
          <p:nvPr/>
        </p:nvSpPr>
        <p:spPr>
          <a:xfrm>
            <a:off x="2120396" y="799146"/>
            <a:ext cx="109975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1EB1B6-DFBB-4A4E-B486-395ECBC940FB}"/>
              </a:ext>
            </a:extLst>
          </p:cNvPr>
          <p:cNvSpPr/>
          <p:nvPr/>
        </p:nvSpPr>
        <p:spPr>
          <a:xfrm>
            <a:off x="2120396" y="1019611"/>
            <a:ext cx="109975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9CC1D-0028-CA4F-B043-D25926891F30}"/>
              </a:ext>
            </a:extLst>
          </p:cNvPr>
          <p:cNvSpPr/>
          <p:nvPr/>
        </p:nvSpPr>
        <p:spPr>
          <a:xfrm>
            <a:off x="2336899" y="1240076"/>
            <a:ext cx="666744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A4D6B0-AC5C-2644-B68E-69B805928CBA}"/>
              </a:ext>
            </a:extLst>
          </p:cNvPr>
          <p:cNvSpPr/>
          <p:nvPr/>
        </p:nvSpPr>
        <p:spPr>
          <a:xfrm>
            <a:off x="2336899" y="1460541"/>
            <a:ext cx="666744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6AC5F2-86F2-6C49-9DC9-39BE5DA2D0F3}"/>
              </a:ext>
            </a:extLst>
          </p:cNvPr>
          <p:cNvSpPr/>
          <p:nvPr/>
        </p:nvSpPr>
        <p:spPr>
          <a:xfrm>
            <a:off x="2468662" y="1681006"/>
            <a:ext cx="403219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384A5-CD54-7A46-9910-743F67F6B5C6}"/>
              </a:ext>
            </a:extLst>
          </p:cNvPr>
          <p:cNvSpPr/>
          <p:nvPr/>
        </p:nvSpPr>
        <p:spPr>
          <a:xfrm>
            <a:off x="2468662" y="1901471"/>
            <a:ext cx="403219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8689C6-D44A-074A-9455-6ADB61036773}"/>
              </a:ext>
            </a:extLst>
          </p:cNvPr>
          <p:cNvSpPr/>
          <p:nvPr/>
        </p:nvSpPr>
        <p:spPr>
          <a:xfrm>
            <a:off x="2468662" y="2121936"/>
            <a:ext cx="403219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8C658-76A7-874A-AC82-59185B1CC77B}"/>
              </a:ext>
            </a:extLst>
          </p:cNvPr>
          <p:cNvSpPr/>
          <p:nvPr/>
        </p:nvSpPr>
        <p:spPr>
          <a:xfrm>
            <a:off x="2552801" y="2342401"/>
            <a:ext cx="23494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7822EE-A176-2A4A-A837-B5614AB8C54F}"/>
              </a:ext>
            </a:extLst>
          </p:cNvPr>
          <p:cNvSpPr/>
          <p:nvPr/>
        </p:nvSpPr>
        <p:spPr>
          <a:xfrm>
            <a:off x="2552801" y="2562866"/>
            <a:ext cx="23494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85B1B7-E102-624F-B267-A346F180A237}"/>
              </a:ext>
            </a:extLst>
          </p:cNvPr>
          <p:cNvSpPr/>
          <p:nvPr/>
        </p:nvSpPr>
        <p:spPr>
          <a:xfrm>
            <a:off x="2552801" y="2783331"/>
            <a:ext cx="23494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F8D192-DB8D-FD4D-86EC-B79A1A9F9D9E}"/>
              </a:ext>
            </a:extLst>
          </p:cNvPr>
          <p:cNvSpPr/>
          <p:nvPr/>
        </p:nvSpPr>
        <p:spPr>
          <a:xfrm>
            <a:off x="2594873" y="3003796"/>
            <a:ext cx="150796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B1679-603C-874B-849A-B67846D12131}"/>
              </a:ext>
            </a:extLst>
          </p:cNvPr>
          <p:cNvSpPr/>
          <p:nvPr/>
        </p:nvSpPr>
        <p:spPr>
          <a:xfrm>
            <a:off x="2594873" y="3224261"/>
            <a:ext cx="150796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65337B-4BAE-C740-8D2B-B22DB5C1D93F}"/>
              </a:ext>
            </a:extLst>
          </p:cNvPr>
          <p:cNvSpPr/>
          <p:nvPr/>
        </p:nvSpPr>
        <p:spPr>
          <a:xfrm>
            <a:off x="2594873" y="3444725"/>
            <a:ext cx="150796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9919BE-5574-AD4E-A042-6B2453602057}"/>
              </a:ext>
            </a:extLst>
          </p:cNvPr>
          <p:cNvSpPr/>
          <p:nvPr/>
        </p:nvSpPr>
        <p:spPr>
          <a:xfrm>
            <a:off x="2633759" y="1128917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C73101-9ADA-A447-83DE-613EF28E6C51}"/>
              </a:ext>
            </a:extLst>
          </p:cNvPr>
          <p:cNvSpPr/>
          <p:nvPr/>
        </p:nvSpPr>
        <p:spPr>
          <a:xfrm>
            <a:off x="2633759" y="1570836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E56BCD-4287-BD47-BDDE-E1C425B35361}"/>
              </a:ext>
            </a:extLst>
          </p:cNvPr>
          <p:cNvSpPr/>
          <p:nvPr/>
        </p:nvSpPr>
        <p:spPr>
          <a:xfrm>
            <a:off x="2633759" y="2231462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7D9AB9-EDB0-DC40-B834-8509D628FC3C}"/>
              </a:ext>
            </a:extLst>
          </p:cNvPr>
          <p:cNvSpPr/>
          <p:nvPr/>
        </p:nvSpPr>
        <p:spPr>
          <a:xfrm>
            <a:off x="2633759" y="2896917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B5179F-CCF1-1743-9D6C-EEDE8B3599D1}"/>
              </a:ext>
            </a:extLst>
          </p:cNvPr>
          <p:cNvSpPr/>
          <p:nvPr/>
        </p:nvSpPr>
        <p:spPr>
          <a:xfrm>
            <a:off x="2633759" y="3564105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372F26-7C24-8E40-87AE-B2F8C05A945F}"/>
              </a:ext>
            </a:extLst>
          </p:cNvPr>
          <p:cNvSpPr/>
          <p:nvPr/>
        </p:nvSpPr>
        <p:spPr>
          <a:xfrm>
            <a:off x="2628294" y="3702101"/>
            <a:ext cx="88015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1DAB73-C03C-D043-8904-D6D2DF848D7D}"/>
              </a:ext>
            </a:extLst>
          </p:cNvPr>
          <p:cNvSpPr/>
          <p:nvPr/>
        </p:nvSpPr>
        <p:spPr>
          <a:xfrm>
            <a:off x="2628294" y="3777507"/>
            <a:ext cx="88015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C18C4E-C6EC-DE4A-B74A-8A26B5710E4B}"/>
              </a:ext>
            </a:extLst>
          </p:cNvPr>
          <p:cNvSpPr/>
          <p:nvPr/>
        </p:nvSpPr>
        <p:spPr>
          <a:xfrm>
            <a:off x="2628294" y="3852913"/>
            <a:ext cx="88015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747D99-FAB3-F04C-A05F-8DBB19E4938A}"/>
              </a:ext>
            </a:extLst>
          </p:cNvPr>
          <p:cNvSpPr txBox="1"/>
          <p:nvPr/>
        </p:nvSpPr>
        <p:spPr>
          <a:xfrm>
            <a:off x="2062717" y="3995115"/>
            <a:ext cx="1229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scene prediction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DE15ED-6ABB-B64F-91F1-A171ED190BC8}"/>
              </a:ext>
            </a:extLst>
          </p:cNvPr>
          <p:cNvSpPr txBox="1"/>
          <p:nvPr/>
        </p:nvSpPr>
        <p:spPr>
          <a:xfrm>
            <a:off x="2207793" y="504411"/>
            <a:ext cx="924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input image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35CB268-8A7E-9246-9793-D13E2471983B}"/>
              </a:ext>
            </a:extLst>
          </p:cNvPr>
          <p:cNvCxnSpPr>
            <a:cxnSpLocks/>
          </p:cNvCxnSpPr>
          <p:nvPr/>
        </p:nvCxnSpPr>
        <p:spPr>
          <a:xfrm>
            <a:off x="2670271" y="704266"/>
            <a:ext cx="0" cy="94880"/>
          </a:xfrm>
          <a:prstGeom prst="line">
            <a:avLst/>
          </a:prstGeom>
          <a:ln w="12700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105FB3-0658-D442-B596-B23565E9E298}"/>
              </a:ext>
            </a:extLst>
          </p:cNvPr>
          <p:cNvSpPr txBox="1"/>
          <p:nvPr/>
        </p:nvSpPr>
        <p:spPr>
          <a:xfrm>
            <a:off x="963596" y="1803646"/>
            <a:ext cx="75890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convolution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5A3F55D-94F1-B444-A016-B601A9965FFD}"/>
              </a:ext>
            </a:extLst>
          </p:cNvPr>
          <p:cNvCxnSpPr>
            <a:cxnSpLocks/>
            <a:stCxn id="36" idx="3"/>
            <a:endCxn id="17" idx="1"/>
          </p:cNvCxnSpPr>
          <p:nvPr/>
        </p:nvCxnSpPr>
        <p:spPr>
          <a:xfrm>
            <a:off x="1722502" y="1934451"/>
            <a:ext cx="746160" cy="3596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528A1B4-E13B-4B49-9932-71928BEFB32B}"/>
              </a:ext>
            </a:extLst>
          </p:cNvPr>
          <p:cNvSpPr txBox="1"/>
          <p:nvPr/>
        </p:nvSpPr>
        <p:spPr>
          <a:xfrm>
            <a:off x="962049" y="2137170"/>
            <a:ext cx="481071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pooling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069DE6-7F5C-A642-B90F-37D9A08959E1}"/>
              </a:ext>
            </a:extLst>
          </p:cNvPr>
          <p:cNvCxnSpPr>
            <a:cxnSpLocks/>
            <a:stCxn id="38" idx="3"/>
            <a:endCxn id="27" idx="2"/>
          </p:cNvCxnSpPr>
          <p:nvPr/>
        </p:nvCxnSpPr>
        <p:spPr>
          <a:xfrm>
            <a:off x="1443120" y="2267975"/>
            <a:ext cx="1190639" cy="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7B44228-FFA2-AF4C-AA54-C3B2FFF4BA18}"/>
              </a:ext>
            </a:extLst>
          </p:cNvPr>
          <p:cNvSpPr txBox="1"/>
          <p:nvPr/>
        </p:nvSpPr>
        <p:spPr>
          <a:xfrm>
            <a:off x="962049" y="3686994"/>
            <a:ext cx="1394719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fully connected layers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79EA3B-2EDE-A044-A031-AEC37BB8C306}"/>
              </a:ext>
            </a:extLst>
          </p:cNvPr>
          <p:cNvCxnSpPr>
            <a:cxnSpLocks/>
            <a:stCxn id="40" idx="3"/>
            <a:endCxn id="31" idx="1"/>
          </p:cNvCxnSpPr>
          <p:nvPr/>
        </p:nvCxnSpPr>
        <p:spPr>
          <a:xfrm flipV="1">
            <a:off x="2356768" y="3814578"/>
            <a:ext cx="271526" cy="3221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>
            <a:extLst>
              <a:ext uri="{FF2B5EF4-FFF2-40B4-BE49-F238E27FC236}">
                <a16:creationId xmlns:a16="http://schemas.microsoft.com/office/drawing/2014/main" id="{C6ECFC92-497D-134C-8C96-586642D9DD65}"/>
              </a:ext>
            </a:extLst>
          </p:cNvPr>
          <p:cNvSpPr/>
          <p:nvPr/>
        </p:nvSpPr>
        <p:spPr>
          <a:xfrm>
            <a:off x="1109132" y="3596635"/>
            <a:ext cx="3017411" cy="763697"/>
          </a:xfrm>
          <a:custGeom>
            <a:avLst/>
            <a:gdLst>
              <a:gd name="connsiteX0" fmla="*/ 3154102 w 3418029"/>
              <a:gd name="connsiteY0" fmla="*/ 0 h 763929"/>
              <a:gd name="connsiteX1" fmla="*/ 3102016 w 3418029"/>
              <a:gd name="connsiteY1" fmla="*/ 578734 h 763929"/>
              <a:gd name="connsiteX2" fmla="*/ 0 w 3418029"/>
              <a:gd name="connsiteY2" fmla="*/ 763929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8029" h="763929">
                <a:moveTo>
                  <a:pt x="3154102" y="0"/>
                </a:moveTo>
                <a:cubicBezTo>
                  <a:pt x="3390901" y="225706"/>
                  <a:pt x="3627700" y="451412"/>
                  <a:pt x="3102016" y="578734"/>
                </a:cubicBezTo>
                <a:cubicBezTo>
                  <a:pt x="2576332" y="706056"/>
                  <a:pt x="1288166" y="734992"/>
                  <a:pt x="0" y="7639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D6039C-28F4-5743-873B-022E587D6708}"/>
              </a:ext>
            </a:extLst>
          </p:cNvPr>
          <p:cNvSpPr txBox="1"/>
          <p:nvPr/>
        </p:nvSpPr>
        <p:spPr>
          <a:xfrm>
            <a:off x="4399336" y="3661772"/>
            <a:ext cx="2807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matched visual concepts for all units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F74E60-9142-BD46-90F3-B47C30CE1F6B}"/>
              </a:ext>
            </a:extLst>
          </p:cNvPr>
          <p:cNvSpPr txBox="1"/>
          <p:nvPr/>
        </p:nvSpPr>
        <p:spPr>
          <a:xfrm>
            <a:off x="910588" y="309264"/>
            <a:ext cx="2113691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VGG-16 architecture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D71EA3-2953-0D46-82AF-90F83C787E69}"/>
              </a:ext>
            </a:extLst>
          </p:cNvPr>
          <p:cNvSpPr txBox="1"/>
          <p:nvPr/>
        </p:nvSpPr>
        <p:spPr>
          <a:xfrm>
            <a:off x="3862115" y="4156417"/>
            <a:ext cx="1522559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conv5_3 summary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7B6BACC-A92D-A64B-9FDB-C5C581D41E6E}"/>
              </a:ext>
            </a:extLst>
          </p:cNvPr>
          <p:cNvCxnSpPr>
            <a:cxnSpLocks/>
          </p:cNvCxnSpPr>
          <p:nvPr/>
        </p:nvCxnSpPr>
        <p:spPr>
          <a:xfrm flipH="1">
            <a:off x="7507026" y="5201256"/>
            <a:ext cx="5915" cy="320072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58CA5C6-DD0E-0444-B450-184E8AF84FE0}"/>
              </a:ext>
            </a:extLst>
          </p:cNvPr>
          <p:cNvCxnSpPr>
            <a:cxnSpLocks/>
          </p:cNvCxnSpPr>
          <p:nvPr/>
        </p:nvCxnSpPr>
        <p:spPr>
          <a:xfrm>
            <a:off x="9859191" y="5162156"/>
            <a:ext cx="0" cy="34793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7377BE24-5C1C-674F-8FE7-820AEF0489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51154" y="5738137"/>
            <a:ext cx="3428999" cy="658367"/>
          </a:xfrm>
          <a:prstGeom prst="rect">
            <a:avLst/>
          </a:prstGeom>
          <a:ln w="6350">
            <a:noFill/>
          </a:ln>
        </p:spPr>
      </p:pic>
      <p:sp>
        <p:nvSpPr>
          <p:cNvPr id="50" name="Freeform 49">
            <a:extLst>
              <a:ext uri="{FF2B5EF4-FFF2-40B4-BE49-F238E27FC236}">
                <a16:creationId xmlns:a16="http://schemas.microsoft.com/office/drawing/2014/main" id="{8B92519D-21B6-294C-B23B-98E36448ADE0}"/>
              </a:ext>
            </a:extLst>
          </p:cNvPr>
          <p:cNvSpPr/>
          <p:nvPr/>
        </p:nvSpPr>
        <p:spPr>
          <a:xfrm>
            <a:off x="7714598" y="3596635"/>
            <a:ext cx="3747626" cy="766380"/>
          </a:xfrm>
          <a:custGeom>
            <a:avLst/>
            <a:gdLst>
              <a:gd name="connsiteX0" fmla="*/ 0 w 3790709"/>
              <a:gd name="connsiteY0" fmla="*/ 0 h 775504"/>
              <a:gd name="connsiteX1" fmla="*/ 1122745 w 3790709"/>
              <a:gd name="connsiteY1" fmla="*/ 451413 h 775504"/>
              <a:gd name="connsiteX2" fmla="*/ 3790709 w 3790709"/>
              <a:gd name="connsiteY2" fmla="*/ 775504 h 77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0709" h="775504">
                <a:moveTo>
                  <a:pt x="0" y="0"/>
                </a:moveTo>
                <a:cubicBezTo>
                  <a:pt x="245480" y="161081"/>
                  <a:pt x="490960" y="322162"/>
                  <a:pt x="1122745" y="451413"/>
                </a:cubicBezTo>
                <a:cubicBezTo>
                  <a:pt x="1754530" y="580664"/>
                  <a:pt x="2772619" y="678084"/>
                  <a:pt x="3790709" y="7755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A9AE79-967A-E64D-91B7-778945FE1448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1857590" y="635216"/>
            <a:ext cx="350203" cy="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D8ADA51-ECFE-7641-AE03-32FF2A779852}"/>
              </a:ext>
            </a:extLst>
          </p:cNvPr>
          <p:cNvSpPr txBox="1"/>
          <p:nvPr/>
        </p:nvSpPr>
        <p:spPr>
          <a:xfrm>
            <a:off x="953229" y="4020792"/>
            <a:ext cx="907880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“conference room”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07AEE74-45C8-C945-96DF-1E0197083C5C}"/>
              </a:ext>
            </a:extLst>
          </p:cNvPr>
          <p:cNvCxnSpPr>
            <a:cxnSpLocks/>
          </p:cNvCxnSpPr>
          <p:nvPr/>
        </p:nvCxnSpPr>
        <p:spPr>
          <a:xfrm flipH="1">
            <a:off x="1861109" y="4140208"/>
            <a:ext cx="201608" cy="2594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CFA13EA3-17A5-B541-9799-C9F7A8E24E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43190" y="589321"/>
            <a:ext cx="914400" cy="9144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42060E8-7738-8249-AE2F-20FDD59F9D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64178" y="2757835"/>
            <a:ext cx="914400" cy="9144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62327E8-29BF-324B-B8FD-C214919BF9BD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878578" y="3481796"/>
            <a:ext cx="716295" cy="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689FE98-413A-EF48-B525-F1F969BA17A9}"/>
              </a:ext>
            </a:extLst>
          </p:cNvPr>
          <p:cNvSpPr txBox="1"/>
          <p:nvPr/>
        </p:nvSpPr>
        <p:spPr>
          <a:xfrm>
            <a:off x="910588" y="2395580"/>
            <a:ext cx="1898172" cy="3847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10 activation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    (from layer conv5_3)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522FC6-F79B-3442-9068-36DD37968553}"/>
              </a:ext>
            </a:extLst>
          </p:cNvPr>
          <p:cNvSpPr txBox="1"/>
          <p:nvPr/>
        </p:nvSpPr>
        <p:spPr>
          <a:xfrm>
            <a:off x="1907425" y="3285007"/>
            <a:ext cx="70411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view one unit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3BB6A1-ED06-4B43-AC9F-9537CBB82478}"/>
              </a:ext>
            </a:extLst>
          </p:cNvPr>
          <p:cNvGrpSpPr/>
          <p:nvPr/>
        </p:nvGrpSpPr>
        <p:grpSpPr>
          <a:xfrm>
            <a:off x="4838134" y="749962"/>
            <a:ext cx="901912" cy="893899"/>
            <a:chOff x="5156791" y="807114"/>
            <a:chExt cx="901912" cy="89389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01F1AA1-C21B-5240-91A7-1E3BEDB4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32552" y="877792"/>
              <a:ext cx="152400" cy="152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2CC88C4-219F-C247-B33A-C6695C53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32552" y="1083022"/>
              <a:ext cx="152400" cy="152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480A3D0-398C-2B48-BF7C-F3BE28C5E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32275" y="1288750"/>
              <a:ext cx="152400" cy="1524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C7D655F-088C-4340-B547-74F685FA3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32275" y="1494219"/>
              <a:ext cx="152400" cy="1524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1953AFC-630E-E543-A7FA-280B65D0637D}"/>
                </a:ext>
              </a:extLst>
            </p:cNvPr>
            <p:cNvSpPr txBox="1"/>
            <p:nvPr/>
          </p:nvSpPr>
          <p:spPr>
            <a:xfrm>
              <a:off x="5156791" y="807114"/>
              <a:ext cx="901912" cy="8938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74320" rtlCol="0">
              <a:spAutoFit/>
            </a:bodyPr>
            <a:lstStyle/>
            <a:p>
              <a:pPr>
                <a:lnSpc>
                  <a:spcPts val="1620"/>
                </a:lnSpc>
              </a:pP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b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part</a:t>
              </a:r>
              <a:b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material</a:t>
              </a:r>
              <a:b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B121476-A9A7-7041-874E-61955ADAE3EC}"/>
              </a:ext>
            </a:extLst>
          </p:cNvPr>
          <p:cNvSpPr txBox="1"/>
          <p:nvPr/>
        </p:nvSpPr>
        <p:spPr>
          <a:xfrm>
            <a:off x="910588" y="5265093"/>
            <a:ext cx="2093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single units tested on scenes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E909C6F-3B7B-3940-BD37-3807FC5DE3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472814" y="5737609"/>
            <a:ext cx="3428999" cy="659422"/>
          </a:xfrm>
          <a:prstGeom prst="rect">
            <a:avLst/>
          </a:prstGeom>
          <a:ln w="6350">
            <a:noFill/>
          </a:ln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E3BB061-8329-674D-9391-7494D6AC81A3}"/>
              </a:ext>
            </a:extLst>
          </p:cNvPr>
          <p:cNvCxnSpPr>
            <a:cxnSpLocks/>
          </p:cNvCxnSpPr>
          <p:nvPr/>
        </p:nvCxnSpPr>
        <p:spPr>
          <a:xfrm flipV="1">
            <a:off x="9859191" y="5113920"/>
            <a:ext cx="36477" cy="48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C62B86F2-724E-084B-9D0E-D14430B286A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34507" y="4539636"/>
            <a:ext cx="258707" cy="1696893"/>
          </a:xfrm>
          <a:prstGeom prst="bentConnector3">
            <a:avLst>
              <a:gd name="adj1" fmla="val 22601"/>
            </a:avLst>
          </a:prstGeom>
          <a:ln>
            <a:tailEnd type="stealth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itle 1">
            <a:extLst>
              <a:ext uri="{FF2B5EF4-FFF2-40B4-BE49-F238E27FC236}">
                <a16:creationId xmlns:a16="http://schemas.microsoft.com/office/drawing/2014/main" id="{96304908-7782-3247-9184-C0811D06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635" y="227401"/>
            <a:ext cx="6359236" cy="277639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Hierarchy of</a:t>
            </a:r>
            <a:br>
              <a:rPr lang="en-US" sz="4800"/>
            </a:br>
            <a:r>
              <a:rPr lang="en-US" sz="4800"/>
              <a:t>Detectors </a:t>
            </a:r>
            <a:r>
              <a:rPr lang="en-US" sz="4800" dirty="0"/>
              <a:t>in Layers</a:t>
            </a:r>
            <a:br>
              <a:rPr lang="en-US" sz="4800" dirty="0"/>
            </a:br>
            <a:r>
              <a:rPr lang="en-US" sz="4800" dirty="0"/>
              <a:t>of a </a:t>
            </a:r>
            <a:r>
              <a:rPr lang="en-US" sz="4800" dirty="0" err="1"/>
              <a:t>Classsifier</a:t>
            </a:r>
            <a:endParaRPr lang="en-US" sz="48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CCFB579-04B5-854E-8307-EF9A7A0D264C}"/>
              </a:ext>
            </a:extLst>
          </p:cNvPr>
          <p:cNvSpPr txBox="1"/>
          <p:nvPr/>
        </p:nvSpPr>
        <p:spPr>
          <a:xfrm>
            <a:off x="4126543" y="6365557"/>
            <a:ext cx="806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/>
              <a:t>Role of Individual Units</a:t>
            </a:r>
            <a:r>
              <a:rPr lang="zh-CN" altLang="en-US" sz="2600" dirty="0"/>
              <a:t> </a:t>
            </a:r>
            <a:r>
              <a:rPr lang="en-US" sz="2600" dirty="0"/>
              <a:t>[Ba</a:t>
            </a:r>
            <a:r>
              <a:rPr lang="en-US" altLang="zh-CN" sz="2600" dirty="0"/>
              <a:t>u</a:t>
            </a:r>
            <a:r>
              <a:rPr lang="zh-CN" altLang="en-US" sz="2600" dirty="0"/>
              <a:t> </a:t>
            </a:r>
            <a:r>
              <a:rPr lang="en-US" sz="2600" dirty="0"/>
              <a:t>et al.</a:t>
            </a:r>
            <a:r>
              <a:rPr lang="en-US" altLang="zh-CN" sz="2600" dirty="0"/>
              <a:t>,</a:t>
            </a:r>
            <a:r>
              <a:rPr lang="en-US" sz="2600" dirty="0"/>
              <a:t> PNAS 2020</a:t>
            </a:r>
            <a:r>
              <a:rPr lang="en-US" altLang="zh-CN" sz="2600" dirty="0"/>
              <a:t>]</a:t>
            </a:r>
            <a:endParaRPr lang="en-US" sz="2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5F527-80A4-5243-A926-8B7A6CB4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0"/>
    </mc:Choice>
    <mc:Fallback xmlns="">
      <p:transition spd="slow" advTm="6658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1B8A2D-DA88-0840-8066-6F401013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47A45-2252-E048-B08D-44E00D37A805}"/>
              </a:ext>
            </a:extLst>
          </p:cNvPr>
          <p:cNvSpPr txBox="1"/>
          <p:nvPr/>
        </p:nvSpPr>
        <p:spPr>
          <a:xfrm>
            <a:off x="1843254" y="1187162"/>
            <a:ext cx="425668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 x 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Hyperparameters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 size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filters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Padding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Stride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 matrix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giving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filters of size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vector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endParaRPr kumimoji="0" lang="en-US" sz="21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size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H’ x W’ where: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H’ = (H </a:t>
            </a:r>
            <a:r>
              <a:rPr kumimoji="0" lang="mr-I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+ 2P) / S + 1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W’ = (W </a:t>
            </a:r>
            <a:r>
              <a:rPr kumimoji="0" lang="mr-I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+ 2P) / S + 1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998C3-13C0-EE4D-A9D0-968598E46A3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8641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3254" y="1187162"/>
            <a:ext cx="425668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 x 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Hyperparameters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 size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filters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Padding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Stride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 matrix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giving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filters of size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vector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endParaRPr kumimoji="0" lang="en-US" sz="21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size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H’ x W’ where: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H’ = (H </a:t>
            </a:r>
            <a:r>
              <a:rPr kumimoji="0" lang="mr-I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+ 2P) / S + 1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W’ = (W </a:t>
            </a:r>
            <a:r>
              <a:rPr kumimoji="0" lang="mr-I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+ 2P) / S + 1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1" y="2090172"/>
            <a:ext cx="4501553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settings: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K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(Small square filters)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= (K </a:t>
            </a:r>
            <a:r>
              <a:rPr kumimoji="0" lang="mr-IN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 / 2  (”Same size” padding)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32, 64, 128, 256 (powers of 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= 3, P = 1, S = 1 (3x3 conv)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= 1, P = 0, S = 1 (1x1 conv)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= 3, P = 1, S = 2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Downsample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2)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93F0E9-EC63-8D4E-AA7D-E98CCD6F6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6415F-B67D-BB45-AD24-93744341A218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5F982-F116-6E5C-3126-EA35C42E03D9}"/>
              </a:ext>
            </a:extLst>
          </p:cNvPr>
          <p:cNvSpPr txBox="1"/>
          <p:nvPr/>
        </p:nvSpPr>
        <p:spPr>
          <a:xfrm>
            <a:off x="6738817" y="5065147"/>
            <a:ext cx="412055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dirty="0">
                <a:solidFill>
                  <a:prstClr val="black"/>
                </a:solidFill>
              </a:rPr>
              <a:t>Number of multiply-add operations:</a:t>
            </a:r>
            <a:br>
              <a:rPr lang="en-US" sz="2100" dirty="0">
                <a:solidFill>
                  <a:prstClr val="black"/>
                </a:solidFill>
              </a:rPr>
            </a:br>
            <a:r>
              <a:rPr lang="en-US" sz="2100" dirty="0" err="1">
                <a:solidFill>
                  <a:prstClr val="black"/>
                </a:solidFill>
              </a:rPr>
              <a:t>C</a:t>
            </a:r>
            <a:r>
              <a:rPr lang="en-US" sz="2100" baseline="-25000" dirty="0" err="1">
                <a:solidFill>
                  <a:prstClr val="black"/>
                </a:solidFill>
              </a:rPr>
              <a:t>out</a:t>
            </a:r>
            <a:r>
              <a:rPr lang="en-US" sz="2100" dirty="0">
                <a:solidFill>
                  <a:prstClr val="black"/>
                </a:solidFill>
              </a:rPr>
              <a:t> x </a:t>
            </a:r>
            <a:r>
              <a:rPr lang="en-US" sz="2100" dirty="0" err="1">
                <a:solidFill>
                  <a:prstClr val="black"/>
                </a:solidFill>
              </a:rPr>
              <a:t>C</a:t>
            </a:r>
            <a:r>
              <a:rPr lang="en-US" sz="2100" baseline="-25000" dirty="0" err="1">
                <a:solidFill>
                  <a:prstClr val="black"/>
                </a:solidFill>
              </a:rPr>
              <a:t>in</a:t>
            </a:r>
            <a:r>
              <a:rPr lang="en-US" sz="2100" dirty="0">
                <a:solidFill>
                  <a:prstClr val="black"/>
                </a:solidFill>
              </a:rPr>
              <a:t> x K</a:t>
            </a:r>
            <a:r>
              <a:rPr lang="en-US" sz="2100" baseline="-25000" dirty="0">
                <a:solidFill>
                  <a:prstClr val="black"/>
                </a:solidFill>
              </a:rPr>
              <a:t>H</a:t>
            </a:r>
            <a:r>
              <a:rPr lang="en-US" sz="2100" dirty="0">
                <a:solidFill>
                  <a:prstClr val="black"/>
                </a:solidFill>
              </a:rPr>
              <a:t> x K</a:t>
            </a:r>
            <a:r>
              <a:rPr lang="en-US" sz="2100" baseline="-25000" dirty="0">
                <a:solidFill>
                  <a:prstClr val="black"/>
                </a:solidFill>
              </a:rPr>
              <a:t>W</a:t>
            </a:r>
            <a:r>
              <a:rPr lang="en-US" sz="2100" dirty="0">
                <a:solidFill>
                  <a:prstClr val="black"/>
                </a:solidFill>
              </a:rPr>
              <a:t> x H’ x W’ </a:t>
            </a:r>
          </a:p>
          <a:p>
            <a:pPr algn="r"/>
            <a:r>
              <a:rPr lang="en-US" sz="2100" dirty="0">
                <a:solidFill>
                  <a:prstClr val="black"/>
                </a:solidFill>
              </a:rPr>
              <a:t>a lot of calculation!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295409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D245E-91BF-F416-BF73-4B251F5CF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3D566-EEC6-108A-EB6B-D5B5428D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6839744"/>
          </a:xfrm>
        </p:spPr>
        <p:txBody>
          <a:bodyPr/>
          <a:lstStyle/>
          <a:p>
            <a:r>
              <a:rPr lang="en-US" dirty="0"/>
              <a:t>Understanding the symmetries of convolutions</a:t>
            </a:r>
          </a:p>
        </p:txBody>
      </p:sp>
    </p:spTree>
    <p:extLst>
      <p:ext uri="{BB962C8B-B14F-4D97-AF65-F5344CB8AC3E}">
        <p14:creationId xmlns:p14="http://schemas.microsoft.com/office/powerpoint/2010/main" val="24846806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63E9E-438D-6C32-BD97-C4245E7A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12C66C-42A7-2422-7587-A55CB48EE7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What is a symmetry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2A19D1-CAAB-18AF-9E81-87124F3D6F2C}"/>
                  </a:ext>
                </a:extLst>
              </p:cNvPr>
              <p:cNvSpPr txBox="1"/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“is </a:t>
                </a:r>
                <a:r>
                  <a:rPr lang="en-US" sz="2800" i="1" dirty="0">
                    <a:latin typeface="Times" pitchFamily="2" charset="0"/>
                  </a:rPr>
                  <a:t>x</a:t>
                </a:r>
                <a:r>
                  <a:rPr lang="en-US" sz="2800" dirty="0"/>
                  <a:t> a photo of a Persian cat?”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yes.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 too.	</a:t>
                </a: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blipFill>
                <a:blip r:embed="rId3"/>
                <a:stretch>
                  <a:fillRect l="-877" t="-2449" r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>
            <a:extLst>
              <a:ext uri="{FF2B5EF4-FFF2-40B4-BE49-F238E27FC236}">
                <a16:creationId xmlns:a16="http://schemas.microsoft.com/office/drawing/2014/main" id="{2B2DBC6E-D4C0-5A8A-4344-0917A337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28" y="4426242"/>
            <a:ext cx="1741011" cy="13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52C7FC-6CE3-3B19-A63D-FECC2AA40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7902" y="4426242"/>
            <a:ext cx="1741011" cy="13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A0ED95F-4A4A-CFED-2B6E-2B1785D147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invariance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remains unchanged.”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79E326D-F113-E9A5-12E6-1FBC2B24A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5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8377C7F-3CB9-F055-F11D-391E5290B6FA}"/>
              </a:ext>
            </a:extLst>
          </p:cNvPr>
          <p:cNvSpPr txBox="1"/>
          <p:nvPr/>
        </p:nvSpPr>
        <p:spPr>
          <a:xfrm>
            <a:off x="185612" y="4364415"/>
            <a:ext cx="26873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There are just</a:t>
            </a:r>
            <a:br>
              <a:rPr lang="en-US" sz="2800" dirty="0"/>
            </a:br>
            <a:r>
              <a:rPr lang="en-US" sz="2800" dirty="0"/>
              <a:t>2 horizontal</a:t>
            </a:r>
            <a:br>
              <a:rPr lang="en-US" sz="2800" dirty="0"/>
            </a:br>
            <a:r>
              <a:rPr lang="en-US" sz="2800" dirty="0"/>
              <a:t>reflection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4FFF2-115A-397B-252D-C06D9577B440}"/>
              </a:ext>
            </a:extLst>
          </p:cNvPr>
          <p:cNvSpPr txBox="1"/>
          <p:nvPr/>
        </p:nvSpPr>
        <p:spPr>
          <a:xfrm>
            <a:off x="8677241" y="4364414"/>
            <a:ext cx="31660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“cat recognizer”</a:t>
            </a:r>
            <a:br>
              <a:rPr lang="en-US" sz="2800" dirty="0"/>
            </a:br>
            <a:r>
              <a:rPr lang="en-US" sz="2800" dirty="0"/>
              <a:t>should treat the two</a:t>
            </a:r>
            <a:br>
              <a:rPr lang="en-US" sz="2800" dirty="0"/>
            </a:br>
            <a:r>
              <a:rPr lang="en-US" sz="2800" dirty="0"/>
              <a:t>reflections the same</a:t>
            </a:r>
          </a:p>
        </p:txBody>
      </p:sp>
    </p:spTree>
    <p:extLst>
      <p:ext uri="{BB962C8B-B14F-4D97-AF65-F5344CB8AC3E}">
        <p14:creationId xmlns:p14="http://schemas.microsoft.com/office/powerpoint/2010/main" val="139555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2B12-6512-B70F-361E-BCFD769C2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B2B54FF-C28B-1D8F-10F4-69D0496F2F8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outputs an image?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082C05B5-F35C-C678-5626-3DA74EB3F068}"/>
              </a:ext>
            </a:extLst>
          </p:cNvPr>
          <p:cNvGrpSpPr/>
          <p:nvPr/>
        </p:nvGrpSpPr>
        <p:grpSpPr>
          <a:xfrm>
            <a:off x="2061023" y="1324573"/>
            <a:ext cx="1373416" cy="1737690"/>
            <a:chOff x="1611080" y="1535617"/>
            <a:chExt cx="1373416" cy="17376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7BB5C0-0D7A-35F7-5956-ED1E9ECBD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 flipH="1">
              <a:off x="1611080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AC7AA93-4945-00E0-CEE8-5842BC663991}"/>
                    </a:ext>
                  </a:extLst>
                </p:cNvPr>
                <p:cNvSpPr txBox="1"/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98AA4D-0ACB-342B-C561-C6899C7CD619}"/>
              </a:ext>
            </a:extLst>
          </p:cNvPr>
          <p:cNvGrpSpPr/>
          <p:nvPr/>
        </p:nvGrpSpPr>
        <p:grpSpPr>
          <a:xfrm>
            <a:off x="5413826" y="1324573"/>
            <a:ext cx="1373416" cy="1740643"/>
            <a:chOff x="4963883" y="1535617"/>
            <a:chExt cx="1373416" cy="1740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822DC8-10EE-E0D0-2620-7AA2E6A14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>
              <a:off x="4963883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7268E11-B214-23BF-9DE5-1120040187D6}"/>
                    </a:ext>
                  </a:extLst>
                </p:cNvPr>
                <p:cNvSpPr txBox="1"/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3448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1D0F0B-15E7-179B-C0ED-C77BE94CD969}"/>
              </a:ext>
            </a:extLst>
          </p:cNvPr>
          <p:cNvGrpSpPr/>
          <p:nvPr/>
        </p:nvGrpSpPr>
        <p:grpSpPr>
          <a:xfrm>
            <a:off x="2061023" y="4261511"/>
            <a:ext cx="1373416" cy="1741013"/>
            <a:chOff x="1611080" y="4472555"/>
            <a:chExt cx="1373416" cy="17410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C044D5-A33F-27FA-E539-6C2263F02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640"/>
            <a:stretch/>
          </p:blipFill>
          <p:spPr>
            <a:xfrm flipH="1">
              <a:off x="1611080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173CEEB-3DF4-98DE-6F97-C3A57B1B31DF}"/>
                    </a:ext>
                  </a:extLst>
                </p:cNvPr>
                <p:cNvSpPr txBox="1"/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779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209194E-ED9A-4B70-29B4-49368143A1B1}"/>
              </a:ext>
            </a:extLst>
          </p:cNvPr>
          <p:cNvSpPr txBox="1"/>
          <p:nvPr/>
        </p:nvSpPr>
        <p:spPr>
          <a:xfrm>
            <a:off x="0" y="6508031"/>
            <a:ext cx="318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[Image from Xe and Tu 2015]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9D69584-AAD7-4F93-1108-E67F8CB1AD18}"/>
              </a:ext>
            </a:extLst>
          </p:cNvPr>
          <p:cNvGrpSpPr/>
          <p:nvPr/>
        </p:nvGrpSpPr>
        <p:grpSpPr>
          <a:xfrm>
            <a:off x="2724369" y="3217956"/>
            <a:ext cx="474104" cy="896257"/>
            <a:chOff x="2274426" y="3429000"/>
            <a:chExt cx="474104" cy="89625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F6AF267-372B-F096-E6C8-D3101B4ACDC7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31A4342-142B-DC01-E7EC-926200FE5C5D}"/>
                    </a:ext>
                  </a:extLst>
                </p:cNvPr>
                <p:cNvSpPr txBox="1"/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5385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7ADCE9-2B8A-69C3-1B09-99AF0B93404D}"/>
              </a:ext>
            </a:extLst>
          </p:cNvPr>
          <p:cNvGrpSpPr/>
          <p:nvPr/>
        </p:nvGrpSpPr>
        <p:grpSpPr>
          <a:xfrm>
            <a:off x="6100533" y="3217956"/>
            <a:ext cx="474104" cy="896257"/>
            <a:chOff x="5650590" y="3429000"/>
            <a:chExt cx="474104" cy="89625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F6DAD21-8405-2006-5E7B-085EE266BDAD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FD39FA9-ADDE-6BA0-41BC-5C008CF9A336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FCE8894-D7E7-63AC-5C97-D4CB4AADDF65}"/>
              </a:ext>
            </a:extLst>
          </p:cNvPr>
          <p:cNvGrpSpPr/>
          <p:nvPr/>
        </p:nvGrpSpPr>
        <p:grpSpPr>
          <a:xfrm>
            <a:off x="3630741" y="1418873"/>
            <a:ext cx="1581010" cy="1080421"/>
            <a:chOff x="3630741" y="1418873"/>
            <a:chExt cx="1581010" cy="10804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E700B8F-332F-8DD2-9DE7-975F0EF9E263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5C946F7-639E-3BC3-4C4E-408C40685DB0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C5FF15C-8145-A75C-F33A-6ED033CD083C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A238B7-11FC-F8B0-CAD9-D2B6A20F02A8}"/>
                </a:ext>
              </a:extLst>
            </p:cNvPr>
            <p:cNvSpPr txBox="1"/>
            <p:nvPr/>
          </p:nvSpPr>
          <p:spPr>
            <a:xfrm>
              <a:off x="3630741" y="1976074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0F17881-F486-3763-74B3-4B9B770CE4DE}"/>
                  </a:ext>
                </a:extLst>
              </p:cNvPr>
              <p:cNvSpPr txBox="1"/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“trace</a:t>
                </a:r>
                <a:br>
                  <a:rPr lang="en-US" sz="2800" dirty="0"/>
                </a:br>
                <a:r>
                  <a:rPr lang="en-US" sz="2800" dirty="0"/>
                  <a:t>the edges”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blipFill>
                <a:blip r:embed="rId11"/>
                <a:stretch>
                  <a:fillRect l="-2841" t="-6579" r="-511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47CF0FB3-EA2E-ECCC-ED29-85043AE4DA2D}"/>
              </a:ext>
            </a:extLst>
          </p:cNvPr>
          <p:cNvSpPr txBox="1"/>
          <p:nvPr/>
        </p:nvSpPr>
        <p:spPr>
          <a:xfrm>
            <a:off x="4646790" y="4156916"/>
            <a:ext cx="28941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We don’t want</a:t>
            </a:r>
            <a:br>
              <a:rPr lang="en-US" sz="2800" dirty="0"/>
            </a:br>
            <a:r>
              <a:rPr lang="en-US" sz="2800" dirty="0"/>
              <a:t>the output to be</a:t>
            </a:r>
            <a:br>
              <a:rPr lang="en-US" sz="2800" dirty="0"/>
            </a:br>
            <a:r>
              <a:rPr lang="en-US" sz="2800" i="1" dirty="0"/>
              <a:t>exactly</a:t>
            </a:r>
            <a:r>
              <a:rPr lang="en-US" sz="2800" dirty="0"/>
              <a:t> the same...</a:t>
            </a:r>
          </a:p>
        </p:txBody>
      </p:sp>
    </p:spTree>
    <p:extLst>
      <p:ext uri="{BB962C8B-B14F-4D97-AF65-F5344CB8AC3E}">
        <p14:creationId xmlns:p14="http://schemas.microsoft.com/office/powerpoint/2010/main" val="3905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5F02-0803-5CBB-47E8-2E98387FF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29DF5-D811-8EDA-E2D8-2DEC34830D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outputs an image?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EA14EB-E976-3D4C-D203-2EDA6925E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882E859-4633-4A72-B5D2-2FB0FEF7E6FA}"/>
              </a:ext>
            </a:extLst>
          </p:cNvPr>
          <p:cNvGrpSpPr/>
          <p:nvPr/>
        </p:nvGrpSpPr>
        <p:grpSpPr>
          <a:xfrm>
            <a:off x="2061023" y="1324573"/>
            <a:ext cx="1373416" cy="1737690"/>
            <a:chOff x="1611080" y="1535617"/>
            <a:chExt cx="1373416" cy="17376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209DB1-4E93-6224-CB53-371DE697D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 flipH="1">
              <a:off x="1611080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23F82EB-D8B4-2C0F-F8E2-E5D9697578D2}"/>
                    </a:ext>
                  </a:extLst>
                </p:cNvPr>
                <p:cNvSpPr txBox="1"/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1524EDE-1570-280D-946D-8687F6DD482A}"/>
              </a:ext>
            </a:extLst>
          </p:cNvPr>
          <p:cNvGrpSpPr/>
          <p:nvPr/>
        </p:nvGrpSpPr>
        <p:grpSpPr>
          <a:xfrm>
            <a:off x="5413826" y="1324573"/>
            <a:ext cx="1373416" cy="1740643"/>
            <a:chOff x="4963883" y="1535617"/>
            <a:chExt cx="1373416" cy="1740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5AC422-F44F-CC99-4454-2D61994DA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>
              <a:off x="4963883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F215F3-F249-DC03-7E68-82166BB6C47B}"/>
                    </a:ext>
                  </a:extLst>
                </p:cNvPr>
                <p:cNvSpPr txBox="1"/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3448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E013ADB-BF51-01C7-58DE-524BE3D415AF}"/>
              </a:ext>
            </a:extLst>
          </p:cNvPr>
          <p:cNvGrpSpPr/>
          <p:nvPr/>
        </p:nvGrpSpPr>
        <p:grpSpPr>
          <a:xfrm>
            <a:off x="8587268" y="1324573"/>
            <a:ext cx="1732141" cy="1737690"/>
            <a:chOff x="8137325" y="1535617"/>
            <a:chExt cx="1732141" cy="17376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7231E5-ADFD-A67A-42BC-DF4CAAEA2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449"/>
            <a:stretch/>
          </p:blipFill>
          <p:spPr>
            <a:xfrm>
              <a:off x="8316687" y="1535617"/>
              <a:ext cx="1373415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C593F7-9CA7-B09F-E2A3-4D2FF86F7A0D}"/>
                    </a:ext>
                  </a:extLst>
                </p:cNvPr>
                <p:cNvSpPr txBox="1"/>
                <p:nvPr/>
              </p:nvSpPr>
              <p:spPr>
                <a:xfrm>
                  <a:off x="8137325" y="2750087"/>
                  <a:ext cx="173214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430237-9907-F7AE-7B19-3A569F5866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325" y="2750087"/>
                  <a:ext cx="1732141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2190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652054-AD4F-23A1-B998-7D75ED7A9D19}"/>
              </a:ext>
            </a:extLst>
          </p:cNvPr>
          <p:cNvGrpSpPr/>
          <p:nvPr/>
        </p:nvGrpSpPr>
        <p:grpSpPr>
          <a:xfrm>
            <a:off x="2061023" y="4261511"/>
            <a:ext cx="1373416" cy="1741013"/>
            <a:chOff x="1611080" y="4472555"/>
            <a:chExt cx="1373416" cy="17410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3BA3CF-7BC4-2726-26A8-AEC892CB6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40"/>
            <a:stretch/>
          </p:blipFill>
          <p:spPr>
            <a:xfrm flipH="1">
              <a:off x="1611080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264E6A-E8E6-46E4-2257-33456A51D6F0}"/>
                    </a:ext>
                  </a:extLst>
                </p:cNvPr>
                <p:cNvSpPr txBox="1"/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779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F06814-93AF-3E27-87CB-D21E0A6FC332}"/>
              </a:ext>
            </a:extLst>
          </p:cNvPr>
          <p:cNvGrpSpPr/>
          <p:nvPr/>
        </p:nvGrpSpPr>
        <p:grpSpPr>
          <a:xfrm>
            <a:off x="5358472" y="4261511"/>
            <a:ext cx="1484124" cy="1743966"/>
            <a:chOff x="4908529" y="4472555"/>
            <a:chExt cx="1484124" cy="17439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033E5D-B715-3174-E560-9BAE6CA9B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40"/>
            <a:stretch/>
          </p:blipFill>
          <p:spPr>
            <a:xfrm>
              <a:off x="4963883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C00C9F4-F211-6194-AFE5-CA1CA6B31757}"/>
                    </a:ext>
                  </a:extLst>
                </p:cNvPr>
                <p:cNvSpPr txBox="1"/>
                <p:nvPr/>
              </p:nvSpPr>
              <p:spPr>
                <a:xfrm>
                  <a:off x="4908529" y="5693301"/>
                  <a:ext cx="148412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39D68EA-7A70-1247-4312-1F624F04F0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529" y="5693301"/>
                  <a:ext cx="1484124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237" t="-11905" r="-8475" b="-309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1A8BB2-E241-7C72-DAF3-9D6C79C7F941}"/>
              </a:ext>
            </a:extLst>
          </p:cNvPr>
          <p:cNvGrpSpPr/>
          <p:nvPr/>
        </p:nvGrpSpPr>
        <p:grpSpPr>
          <a:xfrm>
            <a:off x="8330211" y="4261735"/>
            <a:ext cx="2246256" cy="1740789"/>
            <a:chOff x="7880268" y="4472779"/>
            <a:chExt cx="2246256" cy="1740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6CB82A-86EB-B90B-C532-F2B6B5D74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5640"/>
            <a:stretch/>
          </p:blipFill>
          <p:spPr>
            <a:xfrm>
              <a:off x="8316687" y="4472779"/>
              <a:ext cx="1373415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ECE8416-4EB3-838B-901F-64C4FD1CB234}"/>
                    </a:ext>
                  </a:extLst>
                </p:cNvPr>
                <p:cNvSpPr txBox="1"/>
                <p:nvPr/>
              </p:nvSpPr>
              <p:spPr>
                <a:xfrm>
                  <a:off x="7880268" y="5690348"/>
                  <a:ext cx="22462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)))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D3CEEBE-6D99-7AD7-5C77-BA87F341AA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268" y="5690348"/>
                  <a:ext cx="2246256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3390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721530-0E61-80D0-E9DC-754F4E39A40C}"/>
                  </a:ext>
                </a:extLst>
              </p:cNvPr>
              <p:cNvSpPr txBox="1"/>
              <p:nvPr/>
            </p:nvSpPr>
            <p:spPr>
              <a:xfrm>
                <a:off x="5124849" y="5984811"/>
                <a:ext cx="1951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325AB6-F2A9-4A9C-A259-EE111F73E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849" y="5984811"/>
                <a:ext cx="1951368" cy="523220"/>
              </a:xfrm>
              <a:prstGeom prst="rect">
                <a:avLst/>
              </a:prstGeom>
              <a:blipFill>
                <a:blip r:embed="rId11"/>
                <a:stretch>
                  <a:fillRect t="-11905" r="-580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146021-8ED0-5855-DEE7-EB0FC4B1B5B8}"/>
                  </a:ext>
                </a:extLst>
              </p:cNvPr>
              <p:cNvSpPr txBox="1"/>
              <p:nvPr/>
            </p:nvSpPr>
            <p:spPr>
              <a:xfrm>
                <a:off x="8096590" y="5981858"/>
                <a:ext cx="27135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C09E7D-CD41-55F1-7007-F6491B9C1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590" y="5981858"/>
                <a:ext cx="2713500" cy="523220"/>
              </a:xfrm>
              <a:prstGeom prst="rect">
                <a:avLst/>
              </a:prstGeom>
              <a:blipFill>
                <a:blip r:embed="rId12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606F950-F374-80A9-9FCB-051F832C663A}"/>
              </a:ext>
            </a:extLst>
          </p:cNvPr>
          <p:cNvSpPr txBox="1"/>
          <p:nvPr/>
        </p:nvSpPr>
        <p:spPr>
          <a:xfrm>
            <a:off x="0" y="6508031"/>
            <a:ext cx="318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[Image from Xe and Tu 2015]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188186-1E30-3E20-76C9-770A1DDB5393}"/>
              </a:ext>
            </a:extLst>
          </p:cNvPr>
          <p:cNvGrpSpPr/>
          <p:nvPr/>
        </p:nvGrpSpPr>
        <p:grpSpPr>
          <a:xfrm>
            <a:off x="2724369" y="3217956"/>
            <a:ext cx="474104" cy="896257"/>
            <a:chOff x="2274426" y="3429000"/>
            <a:chExt cx="474104" cy="89625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2E73695-A64B-B59D-22B5-70555FFB6822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318CC50-FA13-0534-8F77-11F5ECFD0360}"/>
                    </a:ext>
                  </a:extLst>
                </p:cNvPr>
                <p:cNvSpPr txBox="1"/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15385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6E8282-A183-2595-59E3-9B569560C264}"/>
              </a:ext>
            </a:extLst>
          </p:cNvPr>
          <p:cNvGrpSpPr/>
          <p:nvPr/>
        </p:nvGrpSpPr>
        <p:grpSpPr>
          <a:xfrm>
            <a:off x="6100533" y="3217956"/>
            <a:ext cx="474104" cy="896257"/>
            <a:chOff x="5650590" y="3429000"/>
            <a:chExt cx="474104" cy="89625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64EED5-B70B-3D85-3730-1A205D7FDF19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B88188B-C7E9-D38F-D88D-100E381F58D4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9F70248-D541-AA79-2B89-19C55337C121}"/>
              </a:ext>
            </a:extLst>
          </p:cNvPr>
          <p:cNvGrpSpPr/>
          <p:nvPr/>
        </p:nvGrpSpPr>
        <p:grpSpPr>
          <a:xfrm>
            <a:off x="9447214" y="3217956"/>
            <a:ext cx="474104" cy="896257"/>
            <a:chOff x="8997271" y="3429000"/>
            <a:chExt cx="474104" cy="896257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BB496D3-5F68-A541-0416-57AED785E432}"/>
                </a:ext>
              </a:extLst>
            </p:cNvPr>
            <p:cNvCxnSpPr>
              <a:cxnSpLocks/>
            </p:cNvCxnSpPr>
            <p:nvPr/>
          </p:nvCxnSpPr>
          <p:spPr>
            <a:xfrm>
              <a:off x="9003394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EAC167B-E3B8-BD77-4E0F-C92AE1763988}"/>
                    </a:ext>
                  </a:extLst>
                </p:cNvPr>
                <p:cNvSpPr txBox="1"/>
                <p:nvPr/>
              </p:nvSpPr>
              <p:spPr>
                <a:xfrm>
                  <a:off x="8997271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D52A3FC-18B3-4A1B-7696-DBEC89D9A2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271" y="3548163"/>
                  <a:ext cx="474104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59DCB52-1285-7EA5-698E-3464EC24C1B5}"/>
              </a:ext>
            </a:extLst>
          </p:cNvPr>
          <p:cNvGrpSpPr/>
          <p:nvPr/>
        </p:nvGrpSpPr>
        <p:grpSpPr>
          <a:xfrm>
            <a:off x="3630741" y="1418873"/>
            <a:ext cx="1581010" cy="1080421"/>
            <a:chOff x="3630741" y="1418873"/>
            <a:chExt cx="1581010" cy="10804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C95624F-4F7F-10B3-7547-9C54A28DE68B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8C4D719-4639-84C4-B480-CBFCC91F93E6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3D81C1B1-AC6C-E6DE-289E-92C9B349207E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12B142-A90B-8565-121B-180DCE8DD9A6}"/>
                </a:ext>
              </a:extLst>
            </p:cNvPr>
            <p:cNvSpPr txBox="1"/>
            <p:nvPr/>
          </p:nvSpPr>
          <p:spPr>
            <a:xfrm>
              <a:off x="3630741" y="1976074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4A1DABF-6961-9681-658E-C6FEEDF2DF8A}"/>
              </a:ext>
            </a:extLst>
          </p:cNvPr>
          <p:cNvGrpSpPr/>
          <p:nvPr/>
        </p:nvGrpSpPr>
        <p:grpSpPr>
          <a:xfrm>
            <a:off x="3605950" y="4280149"/>
            <a:ext cx="1581010" cy="1147460"/>
            <a:chOff x="3605950" y="4280149"/>
            <a:chExt cx="1581010" cy="114746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41B299D-2A1A-DDB9-6BED-B191F292CB77}"/>
                </a:ext>
              </a:extLst>
            </p:cNvPr>
            <p:cNvGrpSpPr/>
            <p:nvPr/>
          </p:nvGrpSpPr>
          <p:grpSpPr>
            <a:xfrm>
              <a:off x="3635687" y="4280149"/>
              <a:ext cx="1489162" cy="590258"/>
              <a:chOff x="3185744" y="4491193"/>
              <a:chExt cx="1489162" cy="590258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4B240E8-D92A-5A27-27E1-062991C2FAB0}"/>
                  </a:ext>
                </a:extLst>
              </p:cNvPr>
              <p:cNvCxnSpPr/>
              <p:nvPr/>
            </p:nvCxnSpPr>
            <p:spPr>
              <a:xfrm>
                <a:off x="318574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344938F-4040-60B5-1C1A-0B0521176835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4491193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917F316-0F6F-9AF1-D074-B4AD9126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4491193"/>
                    <a:ext cx="600293" cy="52322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4167" b="-2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15112A-6906-C745-7DA6-1CE427A8A236}"/>
                </a:ext>
              </a:extLst>
            </p:cNvPr>
            <p:cNvSpPr txBox="1"/>
            <p:nvPr/>
          </p:nvSpPr>
          <p:spPr>
            <a:xfrm>
              <a:off x="3605950" y="4904389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4815F1-9783-A537-6B92-FC0C25132977}"/>
              </a:ext>
            </a:extLst>
          </p:cNvPr>
          <p:cNvGrpSpPr/>
          <p:nvPr/>
        </p:nvGrpSpPr>
        <p:grpSpPr>
          <a:xfrm>
            <a:off x="6922430" y="1424679"/>
            <a:ext cx="1754519" cy="1080528"/>
            <a:chOff x="6922430" y="1424679"/>
            <a:chExt cx="1754519" cy="108052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8BD34AA-BEF0-8FDD-68FB-D21E18BB39C5}"/>
                </a:ext>
              </a:extLst>
            </p:cNvPr>
            <p:cNvGrpSpPr/>
            <p:nvPr/>
          </p:nvGrpSpPr>
          <p:grpSpPr>
            <a:xfrm>
              <a:off x="7076217" y="1424679"/>
              <a:ext cx="1489162" cy="523220"/>
              <a:chOff x="6626274" y="1635723"/>
              <a:chExt cx="1489162" cy="52322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5E2E64C-FEFF-DB44-FF59-8FE317C0FD32}"/>
                  </a:ext>
                </a:extLst>
              </p:cNvPr>
              <p:cNvCxnSpPr/>
              <p:nvPr/>
            </p:nvCxnSpPr>
            <p:spPr>
              <a:xfrm>
                <a:off x="662627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B798026E-DF7B-677E-A73E-497DB0011A9F}"/>
                      </a:ext>
                    </a:extLst>
                  </p:cNvPr>
                  <p:cNvSpPr txBox="1"/>
                  <p:nvPr/>
                </p:nvSpPr>
                <p:spPr>
                  <a:xfrm>
                    <a:off x="7066573" y="1635723"/>
                    <a:ext cx="60856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7310F7D-52DB-7F44-0B39-22137ADA73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6573" y="1635723"/>
                    <a:ext cx="608564" cy="52322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4082" b="-23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5C4590-9BC8-CCC7-40F3-3FBDC51A6FA6}"/>
                </a:ext>
              </a:extLst>
            </p:cNvPr>
            <p:cNvSpPr txBox="1"/>
            <p:nvPr/>
          </p:nvSpPr>
          <p:spPr>
            <a:xfrm>
              <a:off x="6922430" y="1981987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3D60B8F-D693-4F26-0E16-B814737EEEA0}"/>
              </a:ext>
            </a:extLst>
          </p:cNvPr>
          <p:cNvGrpSpPr/>
          <p:nvPr/>
        </p:nvGrpSpPr>
        <p:grpSpPr>
          <a:xfrm>
            <a:off x="6943538" y="4285955"/>
            <a:ext cx="1754519" cy="1128924"/>
            <a:chOff x="6943538" y="4285955"/>
            <a:chExt cx="1754519" cy="11289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C70843A-7BFC-B069-8FA9-5C89E40FA3D2}"/>
                </a:ext>
              </a:extLst>
            </p:cNvPr>
            <p:cNvGrpSpPr/>
            <p:nvPr/>
          </p:nvGrpSpPr>
          <p:grpSpPr>
            <a:xfrm>
              <a:off x="7076217" y="4285955"/>
              <a:ext cx="1489162" cy="584452"/>
              <a:chOff x="6626274" y="4496999"/>
              <a:chExt cx="1489162" cy="584452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3B2314A-242E-830F-BAD4-AF8381B6304F}"/>
                  </a:ext>
                </a:extLst>
              </p:cNvPr>
              <p:cNvCxnSpPr/>
              <p:nvPr/>
            </p:nvCxnSpPr>
            <p:spPr>
              <a:xfrm>
                <a:off x="662627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A88A8ED-7DCA-1BF8-A28F-4F4E5B56FB9C}"/>
                      </a:ext>
                    </a:extLst>
                  </p:cNvPr>
                  <p:cNvSpPr txBox="1"/>
                  <p:nvPr/>
                </p:nvSpPr>
                <p:spPr>
                  <a:xfrm>
                    <a:off x="7066573" y="4496999"/>
                    <a:ext cx="60856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A3A3744-4721-2D45-BC17-D84EA3C6E6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6573" y="4496999"/>
                    <a:ext cx="608564" cy="52322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082" b="-23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E3CB5C-42FA-DA84-C74B-182D9AEE823C}"/>
                </a:ext>
              </a:extLst>
            </p:cNvPr>
            <p:cNvSpPr txBox="1"/>
            <p:nvPr/>
          </p:nvSpPr>
          <p:spPr>
            <a:xfrm>
              <a:off x="6943538" y="4891659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E4B0B68-E898-F3C5-2455-70F4B3CA96BA}"/>
                  </a:ext>
                </a:extLst>
              </p:cNvPr>
              <p:cNvSpPr txBox="1"/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“trace</a:t>
                </a:r>
                <a:br>
                  <a:rPr lang="en-US" sz="2800" dirty="0"/>
                </a:br>
                <a:r>
                  <a:rPr lang="en-US" sz="2800" dirty="0"/>
                  <a:t>the edges”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blipFill>
                <a:blip r:embed="rId20"/>
                <a:stretch>
                  <a:fillRect l="-2841" t="-6579" r="-511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6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8629-54CF-B625-87B9-104F416E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E6D4-F90A-B054-9D4B-ED5C4237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operations will guarantee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C8E4D97-2BD0-4041-CE0E-826D60C41A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equivariance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b="0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also changes by S’.”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2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8CADBA4-7E89-7B36-4683-1460CAE8D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49"/>
          <a:stretch/>
        </p:blipFill>
        <p:spPr>
          <a:xfrm>
            <a:off x="6676573" y="3561867"/>
            <a:ext cx="1373415" cy="1238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4987F-6FEF-F63B-BC45-8D61CEEB8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40"/>
          <a:stretch/>
        </p:blipFill>
        <p:spPr>
          <a:xfrm>
            <a:off x="6676572" y="5213675"/>
            <a:ext cx="1373415" cy="121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CAEEC-1734-02A0-DB0B-20E8E3A47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9"/>
          <a:stretch/>
        </p:blipFill>
        <p:spPr>
          <a:xfrm>
            <a:off x="3253010" y="3561867"/>
            <a:ext cx="1373416" cy="123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632ED-983F-E5D8-3B2A-08DD391A4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40"/>
          <a:stretch/>
        </p:blipFill>
        <p:spPr>
          <a:xfrm>
            <a:off x="3253010" y="5213676"/>
            <a:ext cx="1373416" cy="1217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9CEE90-AB65-82D1-8E41-522B7AA329CE}"/>
              </a:ext>
            </a:extLst>
          </p:cNvPr>
          <p:cNvGrpSpPr/>
          <p:nvPr/>
        </p:nvGrpSpPr>
        <p:grpSpPr>
          <a:xfrm>
            <a:off x="2871026" y="4581865"/>
            <a:ext cx="474104" cy="896257"/>
            <a:chOff x="1880336" y="3429000"/>
            <a:chExt cx="474104" cy="89625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7FB82CE-F8F4-BCAF-7E7C-4B5906C76B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A821689-824E-1793-E291-3217A71C1FF8}"/>
                    </a:ext>
                  </a:extLst>
                </p:cNvPr>
                <p:cNvSpPr txBox="1"/>
                <p:nvPr/>
              </p:nvSpPr>
              <p:spPr>
                <a:xfrm>
                  <a:off x="1880336" y="3551546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2254275-B5D5-5AE2-27A4-20A6179C1E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336" y="3551546"/>
                  <a:ext cx="474104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27DD7E-4952-DDB8-8DAC-A245F513D7E8}"/>
              </a:ext>
            </a:extLst>
          </p:cNvPr>
          <p:cNvGrpSpPr/>
          <p:nvPr/>
        </p:nvGrpSpPr>
        <p:grpSpPr>
          <a:xfrm>
            <a:off x="8049987" y="4517892"/>
            <a:ext cx="474104" cy="896257"/>
            <a:chOff x="5650590" y="3429000"/>
            <a:chExt cx="474104" cy="89625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8C8EB92-0FDA-1638-4DEB-5BD2156B3F1E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075A8F0-2B81-6087-DBBD-F13421B1948A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78A62C-2145-A71B-C7EF-4732C8BEB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1842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F93891-5660-D3BD-032C-0783AF2BD601}"/>
              </a:ext>
            </a:extLst>
          </p:cNvPr>
          <p:cNvGrpSpPr/>
          <p:nvPr/>
        </p:nvGrpSpPr>
        <p:grpSpPr>
          <a:xfrm>
            <a:off x="4792217" y="3719535"/>
            <a:ext cx="1754519" cy="1080421"/>
            <a:chOff x="3543988" y="1418873"/>
            <a:chExt cx="1754519" cy="10804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EB8EAB-F3A2-04D7-408B-B3301A98170A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4B7FD89-78E4-723E-5E8C-9477C80C7DBC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E7989FF-F45E-F28C-65C5-20D07631F4B7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107" y="1629917"/>
                    <a:ext cx="46416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14746AC-9C28-D03A-CB8E-4D43AC1D35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107" y="1629917"/>
                    <a:ext cx="464165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DB09AA-1222-37D1-4729-1935BF62443A}"/>
                </a:ext>
              </a:extLst>
            </p:cNvPr>
            <p:cNvSpPr txBox="1"/>
            <p:nvPr/>
          </p:nvSpPr>
          <p:spPr>
            <a:xfrm>
              <a:off x="3543988" y="1976074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6BCEB-C667-C7AB-23F1-129D770F523A}"/>
              </a:ext>
            </a:extLst>
          </p:cNvPr>
          <p:cNvGrpSpPr/>
          <p:nvPr/>
        </p:nvGrpSpPr>
        <p:grpSpPr>
          <a:xfrm>
            <a:off x="4771358" y="5214671"/>
            <a:ext cx="1754519" cy="1147460"/>
            <a:chOff x="3519197" y="4280149"/>
            <a:chExt cx="1754519" cy="11474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466EC6D-3541-4192-C93F-BDFC1C0345D8}"/>
                </a:ext>
              </a:extLst>
            </p:cNvPr>
            <p:cNvGrpSpPr/>
            <p:nvPr/>
          </p:nvGrpSpPr>
          <p:grpSpPr>
            <a:xfrm>
              <a:off x="3635687" y="4280149"/>
              <a:ext cx="1489162" cy="590258"/>
              <a:chOff x="3185744" y="4491193"/>
              <a:chExt cx="1489162" cy="590258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2EB55ED-FA6C-82F5-E2AF-F733244D2C88}"/>
                  </a:ext>
                </a:extLst>
              </p:cNvPr>
              <p:cNvCxnSpPr/>
              <p:nvPr/>
            </p:nvCxnSpPr>
            <p:spPr>
              <a:xfrm>
                <a:off x="318574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A86C4DD4-AD94-3331-66AC-11888474985E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107" y="4491193"/>
                    <a:ext cx="46416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F2346FC-31F6-F8BE-A1FB-B7115CDBB6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107" y="4491193"/>
                    <a:ext cx="464165" cy="5232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1D5F88-0789-81CA-1AC9-57871AED46BF}"/>
                </a:ext>
              </a:extLst>
            </p:cNvPr>
            <p:cNvSpPr txBox="1"/>
            <p:nvPr/>
          </p:nvSpPr>
          <p:spPr>
            <a:xfrm>
              <a:off x="3519197" y="4904389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7B88-0BE8-2A82-598E-8E74FD41D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797469-B6C5-F9E6-6157-A8DD1EBC05EC}"/>
              </a:ext>
            </a:extLst>
          </p:cNvPr>
          <p:cNvGraphicFramePr>
            <a:graphicFrameLocks noGrp="1"/>
          </p:cNvGraphicFramePr>
          <p:nvPr/>
        </p:nvGraphicFramePr>
        <p:xfrm>
          <a:off x="6885709" y="-296333"/>
          <a:ext cx="11277600" cy="741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4C5CFB3-CC83-C275-A0B4-A58E82F784DC}"/>
              </a:ext>
            </a:extLst>
          </p:cNvPr>
          <p:cNvGraphicFramePr>
            <a:graphicFrameLocks noGrp="1"/>
          </p:cNvGraphicFramePr>
          <p:nvPr/>
        </p:nvGraphicFramePr>
        <p:xfrm>
          <a:off x="-5638799" y="-270933"/>
          <a:ext cx="11277600" cy="741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623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79A3EFE-7802-284E-5489-56A4112B02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Discussion: what </a:t>
            </a:r>
            <a:r>
              <a:rPr lang="en-US" u="sng" dirty="0"/>
              <a:t>equivariances</a:t>
            </a:r>
            <a:r>
              <a:rPr lang="en-US" dirty="0"/>
              <a:t> does convolution have?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A68A9E-7F51-5F02-C6D7-8A2C54DE9495}"/>
              </a:ext>
            </a:extLst>
          </p:cNvPr>
          <p:cNvGrpSpPr/>
          <p:nvPr/>
        </p:nvGrpSpPr>
        <p:grpSpPr>
          <a:xfrm>
            <a:off x="3217333" y="1659467"/>
            <a:ext cx="5113867" cy="1456266"/>
            <a:chOff x="3217333" y="1659467"/>
            <a:chExt cx="5113867" cy="145626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13235E7-DED6-194F-074D-2508D2616CF9}"/>
                </a:ext>
              </a:extLst>
            </p:cNvPr>
            <p:cNvSpPr/>
            <p:nvPr/>
          </p:nvSpPr>
          <p:spPr>
            <a:xfrm>
              <a:off x="3217333" y="2336738"/>
              <a:ext cx="5113867" cy="778995"/>
            </a:xfrm>
            <a:custGeom>
              <a:avLst/>
              <a:gdLst>
                <a:gd name="connsiteX0" fmla="*/ 0 w 5113867"/>
                <a:gd name="connsiteY0" fmla="*/ 778995 h 778995"/>
                <a:gd name="connsiteX1" fmla="*/ 3149600 w 5113867"/>
                <a:gd name="connsiteY1" fmla="*/ 62 h 778995"/>
                <a:gd name="connsiteX2" fmla="*/ 5113867 w 5113867"/>
                <a:gd name="connsiteY2" fmla="*/ 745129 h 77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3867" h="778995">
                  <a:moveTo>
                    <a:pt x="0" y="778995"/>
                  </a:moveTo>
                  <a:cubicBezTo>
                    <a:pt x="1148644" y="392350"/>
                    <a:pt x="2297289" y="5706"/>
                    <a:pt x="3149600" y="62"/>
                  </a:cubicBezTo>
                  <a:cubicBezTo>
                    <a:pt x="4001911" y="-5582"/>
                    <a:pt x="4557889" y="369773"/>
                    <a:pt x="5113867" y="745129"/>
                  </a:cubicBezTo>
                </a:path>
              </a:pathLst>
            </a:custGeom>
            <a:noFill/>
            <a:ln w="254000">
              <a:solidFill>
                <a:srgbClr val="7030A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ECF764-3FF4-D319-3B25-CDA4B032C2EE}"/>
                </a:ext>
              </a:extLst>
            </p:cNvPr>
            <p:cNvSpPr txBox="1"/>
            <p:nvPr/>
          </p:nvSpPr>
          <p:spPr>
            <a:xfrm>
              <a:off x="5145155" y="1659467"/>
              <a:ext cx="2234201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weighted sum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C6039E-52DE-EDCB-DA3A-5F42E8C62F7E}"/>
              </a:ext>
            </a:extLst>
          </p:cNvPr>
          <p:cNvSpPr txBox="1"/>
          <p:nvPr/>
        </p:nvSpPr>
        <p:spPr>
          <a:xfrm>
            <a:off x="1932692" y="5926666"/>
            <a:ext cx="109837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5D3AA-B483-DA3C-9CB7-A51C8D6A803B}"/>
              </a:ext>
            </a:extLst>
          </p:cNvPr>
          <p:cNvSpPr txBox="1"/>
          <p:nvPr/>
        </p:nvSpPr>
        <p:spPr>
          <a:xfrm>
            <a:off x="9104520" y="5909733"/>
            <a:ext cx="141897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5011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489A1-3BEE-317A-8633-49D9E394B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DE0FC9A-27D1-C207-50B5-C2B3C5A4942F}"/>
              </a:ext>
            </a:extLst>
          </p:cNvPr>
          <p:cNvSpPr/>
          <p:nvPr/>
        </p:nvSpPr>
        <p:spPr>
          <a:xfrm>
            <a:off x="3261329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393844-EFAD-D20A-99AA-15B7711C0AEF}"/>
              </a:ext>
            </a:extLst>
          </p:cNvPr>
          <p:cNvSpPr/>
          <p:nvPr/>
        </p:nvSpPr>
        <p:spPr>
          <a:xfrm>
            <a:off x="383507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94EE28-D190-A0B3-ECF8-80BC451DCDC7}"/>
              </a:ext>
            </a:extLst>
          </p:cNvPr>
          <p:cNvSpPr/>
          <p:nvPr/>
        </p:nvSpPr>
        <p:spPr>
          <a:xfrm>
            <a:off x="4408064" y="3825683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6C169E-FDA9-368C-55E0-1210A83EA9B2}"/>
              </a:ext>
            </a:extLst>
          </p:cNvPr>
          <p:cNvSpPr/>
          <p:nvPr/>
        </p:nvSpPr>
        <p:spPr>
          <a:xfrm>
            <a:off x="498228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F70765-8792-616B-9E89-6EFF2B32FADA}"/>
              </a:ext>
            </a:extLst>
          </p:cNvPr>
          <p:cNvSpPr/>
          <p:nvPr/>
        </p:nvSpPr>
        <p:spPr>
          <a:xfrm>
            <a:off x="5561814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-1.0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2493CC-7B8E-0B4F-2F3D-99D4D219AB76}"/>
              </a:ext>
            </a:extLst>
          </p:cNvPr>
          <p:cNvSpPr/>
          <p:nvPr/>
        </p:nvSpPr>
        <p:spPr>
          <a:xfrm>
            <a:off x="6135180" y="3825683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+0.5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307B0B-BFB2-BF41-4C6C-E92ED842DB25}"/>
              </a:ext>
            </a:extLst>
          </p:cNvPr>
          <p:cNvSpPr/>
          <p:nvPr/>
        </p:nvSpPr>
        <p:spPr>
          <a:xfrm>
            <a:off x="6708546" y="3825683"/>
            <a:ext cx="573742" cy="573742"/>
          </a:xfrm>
          <a:prstGeom prst="rect">
            <a:avLst/>
          </a:prstGeom>
          <a:solidFill>
            <a:srgbClr val="FF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+0.5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A7C2CA-B02A-92BD-E533-F8CC54D01B97}"/>
              </a:ext>
            </a:extLst>
          </p:cNvPr>
          <p:cNvSpPr/>
          <p:nvPr/>
        </p:nvSpPr>
        <p:spPr>
          <a:xfrm>
            <a:off x="7283867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-0.5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2C6739-A9BE-EB95-1C59-BF35D1BCC81A}"/>
              </a:ext>
            </a:extLst>
          </p:cNvPr>
          <p:cNvSpPr/>
          <p:nvPr/>
        </p:nvSpPr>
        <p:spPr>
          <a:xfrm>
            <a:off x="268469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02166D-8D01-4AA6-3DD9-516B1B455014}"/>
              </a:ext>
            </a:extLst>
          </p:cNvPr>
          <p:cNvSpPr/>
          <p:nvPr/>
        </p:nvSpPr>
        <p:spPr>
          <a:xfrm>
            <a:off x="211095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C28CC3-7886-A454-9416-C17E7196FF02}"/>
              </a:ext>
            </a:extLst>
          </p:cNvPr>
          <p:cNvSpPr/>
          <p:nvPr/>
        </p:nvSpPr>
        <p:spPr>
          <a:xfrm>
            <a:off x="154632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99A556-9601-A398-1DBE-887321902BB2}"/>
              </a:ext>
            </a:extLst>
          </p:cNvPr>
          <p:cNvSpPr/>
          <p:nvPr/>
        </p:nvSpPr>
        <p:spPr>
          <a:xfrm>
            <a:off x="97258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337308-7E3E-A057-8AEA-66199C8AB4D4}"/>
              </a:ext>
            </a:extLst>
          </p:cNvPr>
          <p:cNvSpPr/>
          <p:nvPr/>
        </p:nvSpPr>
        <p:spPr>
          <a:xfrm>
            <a:off x="9569638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0FCA15-D37D-67CC-1C8B-CF35FF377CAF}"/>
              </a:ext>
            </a:extLst>
          </p:cNvPr>
          <p:cNvSpPr/>
          <p:nvPr/>
        </p:nvSpPr>
        <p:spPr>
          <a:xfrm>
            <a:off x="8995896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2058BB-027D-A7C8-3DAA-57E26DE52A96}"/>
              </a:ext>
            </a:extLst>
          </p:cNvPr>
          <p:cNvSpPr/>
          <p:nvPr/>
        </p:nvSpPr>
        <p:spPr>
          <a:xfrm>
            <a:off x="843127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9D99A3E-FF47-2D26-084F-0D3740C3AC05}"/>
              </a:ext>
            </a:extLst>
          </p:cNvPr>
          <p:cNvSpPr/>
          <p:nvPr/>
        </p:nvSpPr>
        <p:spPr>
          <a:xfrm>
            <a:off x="785753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2439945-8A1E-0F8B-24A5-A9CBABBFE1BA}"/>
              </a:ext>
            </a:extLst>
          </p:cNvPr>
          <p:cNvSpPr/>
          <p:nvPr/>
        </p:nvSpPr>
        <p:spPr>
          <a:xfrm>
            <a:off x="1128174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076F01-A340-9012-3012-A7E645E7396A}"/>
              </a:ext>
            </a:extLst>
          </p:cNvPr>
          <p:cNvSpPr/>
          <p:nvPr/>
        </p:nvSpPr>
        <p:spPr>
          <a:xfrm>
            <a:off x="1070800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36C1946-BF51-F0BE-B5FD-A41A1D47BE93}"/>
              </a:ext>
            </a:extLst>
          </p:cNvPr>
          <p:cNvSpPr/>
          <p:nvPr/>
        </p:nvSpPr>
        <p:spPr>
          <a:xfrm>
            <a:off x="10143380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DF24B-ECF0-5C64-2E32-07F333C4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382"/>
            <a:ext cx="12192000" cy="1165086"/>
          </a:xfrm>
        </p:spPr>
        <p:txBody>
          <a:bodyPr/>
          <a:lstStyle/>
          <a:p>
            <a:r>
              <a:rPr lang="en-US" dirty="0"/>
              <a:t>Reasoning about translation equivariance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A84A48-0B0E-3139-C2FA-9892DD9630AD}"/>
              </a:ext>
            </a:extLst>
          </p:cNvPr>
          <p:cNvSpPr/>
          <p:nvPr/>
        </p:nvSpPr>
        <p:spPr>
          <a:xfrm>
            <a:off x="268833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9EDEF1-C2C6-230D-94ED-4686B8DF85EC}"/>
              </a:ext>
            </a:extLst>
          </p:cNvPr>
          <p:cNvSpPr/>
          <p:nvPr/>
        </p:nvSpPr>
        <p:spPr>
          <a:xfrm>
            <a:off x="326207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F77C1-6359-AF69-D871-6CE817ECC70D}"/>
              </a:ext>
            </a:extLst>
          </p:cNvPr>
          <p:cNvSpPr/>
          <p:nvPr/>
        </p:nvSpPr>
        <p:spPr>
          <a:xfrm>
            <a:off x="3835820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73FB9-CAF1-2439-3CC8-CF49C2C4A6DF}"/>
              </a:ext>
            </a:extLst>
          </p:cNvPr>
          <p:cNvSpPr/>
          <p:nvPr/>
        </p:nvSpPr>
        <p:spPr>
          <a:xfrm>
            <a:off x="4409562" y="1676041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326420-00A6-8A63-8AC5-4BDF4BD3601A}"/>
              </a:ext>
            </a:extLst>
          </p:cNvPr>
          <p:cNvSpPr/>
          <p:nvPr/>
        </p:nvSpPr>
        <p:spPr>
          <a:xfrm>
            <a:off x="498330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E61E82-24E3-1125-F5A5-92557A97913C}"/>
              </a:ext>
            </a:extLst>
          </p:cNvPr>
          <p:cNvSpPr/>
          <p:nvPr/>
        </p:nvSpPr>
        <p:spPr>
          <a:xfrm>
            <a:off x="6141735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A81B7-F020-8346-9F2B-6988876F3EA0}"/>
              </a:ext>
            </a:extLst>
          </p:cNvPr>
          <p:cNvSpPr/>
          <p:nvPr/>
        </p:nvSpPr>
        <p:spPr>
          <a:xfrm>
            <a:off x="555704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BABDB-4459-2521-28EE-2E8B34376B04}"/>
              </a:ext>
            </a:extLst>
          </p:cNvPr>
          <p:cNvSpPr/>
          <p:nvPr/>
        </p:nvSpPr>
        <p:spPr>
          <a:xfrm>
            <a:off x="672642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C511FA-569B-72C1-88C2-0399539FA21E}"/>
              </a:ext>
            </a:extLst>
          </p:cNvPr>
          <p:cNvSpPr/>
          <p:nvPr/>
        </p:nvSpPr>
        <p:spPr>
          <a:xfrm>
            <a:off x="730016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65E64-CD0F-3D18-ADD0-50723E5E246B}"/>
              </a:ext>
            </a:extLst>
          </p:cNvPr>
          <p:cNvSpPr/>
          <p:nvPr/>
        </p:nvSpPr>
        <p:spPr>
          <a:xfrm>
            <a:off x="787390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25C9E6-5AB1-1830-456F-9909D340F3AE}"/>
              </a:ext>
            </a:extLst>
          </p:cNvPr>
          <p:cNvSpPr/>
          <p:nvPr/>
        </p:nvSpPr>
        <p:spPr>
          <a:xfrm>
            <a:off x="844765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21B941-9E46-D146-1D8E-258F0B6A9652}"/>
              </a:ext>
            </a:extLst>
          </p:cNvPr>
          <p:cNvSpPr/>
          <p:nvPr/>
        </p:nvSpPr>
        <p:spPr>
          <a:xfrm>
            <a:off x="902139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F7FD45-EAC8-166B-6742-9C0D98AE7B26}"/>
              </a:ext>
            </a:extLst>
          </p:cNvPr>
          <p:cNvSpPr/>
          <p:nvPr/>
        </p:nvSpPr>
        <p:spPr>
          <a:xfrm>
            <a:off x="959513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D5FEC5-D0DB-B4FE-FAE6-E1F6F29BF9AD}"/>
              </a:ext>
            </a:extLst>
          </p:cNvPr>
          <p:cNvSpPr/>
          <p:nvPr/>
        </p:nvSpPr>
        <p:spPr>
          <a:xfrm>
            <a:off x="1016887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A19C7F-2501-0D64-AE39-674E54984AB4}"/>
              </a:ext>
            </a:extLst>
          </p:cNvPr>
          <p:cNvSpPr/>
          <p:nvPr/>
        </p:nvSpPr>
        <p:spPr>
          <a:xfrm>
            <a:off x="1074261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117BB20-4944-5D41-C44B-79F95EC8FA7A}"/>
              </a:ext>
            </a:extLst>
          </p:cNvPr>
          <p:cNvSpPr/>
          <p:nvPr/>
        </p:nvSpPr>
        <p:spPr>
          <a:xfrm>
            <a:off x="1131636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DFB020-D932-70A5-094C-61619113DA82}"/>
              </a:ext>
            </a:extLst>
          </p:cNvPr>
          <p:cNvSpPr/>
          <p:nvPr/>
        </p:nvSpPr>
        <p:spPr>
          <a:xfrm>
            <a:off x="39884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E234EF-6DE3-02DD-5D8D-2445D1FA0878}"/>
              </a:ext>
            </a:extLst>
          </p:cNvPr>
          <p:cNvSpPr/>
          <p:nvPr/>
        </p:nvSpPr>
        <p:spPr>
          <a:xfrm>
            <a:off x="97258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213B0C-2426-62C3-5491-DC20328840D2}"/>
              </a:ext>
            </a:extLst>
          </p:cNvPr>
          <p:cNvSpPr/>
          <p:nvPr/>
        </p:nvSpPr>
        <p:spPr>
          <a:xfrm>
            <a:off x="154632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A0AE66-6887-3BFC-7813-6FC1C08FE6BE}"/>
              </a:ext>
            </a:extLst>
          </p:cNvPr>
          <p:cNvSpPr/>
          <p:nvPr/>
        </p:nvSpPr>
        <p:spPr>
          <a:xfrm>
            <a:off x="212006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0656FEA-1C5D-38B4-1F99-CBCFC30D95DB}"/>
              </a:ext>
            </a:extLst>
          </p:cNvPr>
          <p:cNvSpPr/>
          <p:nvPr/>
        </p:nvSpPr>
        <p:spPr>
          <a:xfrm>
            <a:off x="39959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915B33-F61A-8094-B4A5-3D751DD55D59}"/>
              </a:ext>
            </a:extLst>
          </p:cNvPr>
          <p:cNvGrpSpPr/>
          <p:nvPr/>
        </p:nvGrpSpPr>
        <p:grpSpPr>
          <a:xfrm>
            <a:off x="4972934" y="2750862"/>
            <a:ext cx="1721226" cy="573742"/>
            <a:chOff x="2742451" y="3226350"/>
            <a:chExt cx="1721226" cy="57374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CADF89D-D86B-50AE-B79E-699BD75717A3}"/>
                </a:ext>
              </a:extLst>
            </p:cNvPr>
            <p:cNvSpPr/>
            <p:nvPr/>
          </p:nvSpPr>
          <p:spPr>
            <a:xfrm>
              <a:off x="2742451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2B76494-4044-BA66-1E76-91CBD7000613}"/>
                </a:ext>
              </a:extLst>
            </p:cNvPr>
            <p:cNvSpPr/>
            <p:nvPr/>
          </p:nvSpPr>
          <p:spPr>
            <a:xfrm>
              <a:off x="3316193" y="3226350"/>
              <a:ext cx="573742" cy="5737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+1.0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BF25FD-BFAF-01F4-6F3E-17268D115F2D}"/>
                </a:ext>
              </a:extLst>
            </p:cNvPr>
            <p:cNvSpPr/>
            <p:nvPr/>
          </p:nvSpPr>
          <p:spPr>
            <a:xfrm>
              <a:off x="3889935" y="3226350"/>
              <a:ext cx="573742" cy="5737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-0.5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E900E7B-931E-6121-E016-28CB4F68CB7D}"/>
              </a:ext>
            </a:extLst>
          </p:cNvPr>
          <p:cNvGrpSpPr/>
          <p:nvPr/>
        </p:nvGrpSpPr>
        <p:grpSpPr>
          <a:xfrm>
            <a:off x="5285596" y="2249783"/>
            <a:ext cx="1137709" cy="1575901"/>
            <a:chOff x="4745737" y="2725271"/>
            <a:chExt cx="1137709" cy="1575901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2CF8BC0-CF6B-E6DD-59C6-B35DCBF2C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6173" y="2725271"/>
              <a:ext cx="749" cy="157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>
              <a:extLst>
                <a:ext uri="{FF2B5EF4-FFF2-40B4-BE49-F238E27FC236}">
                  <a16:creationId xmlns:a16="http://schemas.microsoft.com/office/drawing/2014/main" id="{262614CF-0041-1E30-4B25-699FD3F1D5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08251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502600E6-1A0B-EA8B-B8D9-424ACAB5034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45033" y="3225976"/>
              <a:ext cx="1575900" cy="574491"/>
            </a:xfrm>
            <a:prstGeom prst="bentConnector3">
              <a:avLst>
                <a:gd name="adj1" fmla="val 8104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3B13CE3-DB7C-9B5C-2515-8DDFF5FE26E9}"/>
                  </a:ext>
                </a:extLst>
              </p:cNvPr>
              <p:cNvSpPr txBox="1"/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B74E407-37E7-57CD-BCC6-28CB995B0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blipFill>
                <a:blip r:embed="rId2"/>
                <a:stretch>
                  <a:fillRect l="-4348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AC23D07-24AA-541C-5E5F-D9B6A1EC1924}"/>
                  </a:ext>
                </a:extLst>
              </p:cNvPr>
              <p:cNvSpPr txBox="1"/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BBCF8C-21B2-A42D-E68E-39BA217DA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blipFill>
                <a:blip r:embed="rId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23B26AF-3543-D783-E315-AF605FC27AFC}"/>
                  </a:ext>
                </a:extLst>
              </p:cNvPr>
              <p:cNvSpPr txBox="1"/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E3675B-138A-9D88-FAAF-6BEE8DD94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8F21480-33DB-701C-022D-DEA14729BA7F}"/>
                  </a:ext>
                </a:extLst>
              </p:cNvPr>
              <p:cNvSpPr txBox="1"/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1ADC7AE-F711-FA1D-8612-B5CE9C4D7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CA78124E-A41D-D68A-10CB-0BE5CD9DE2FB}"/>
              </a:ext>
            </a:extLst>
          </p:cNvPr>
          <p:cNvGrpSpPr/>
          <p:nvPr/>
        </p:nvGrpSpPr>
        <p:grpSpPr>
          <a:xfrm>
            <a:off x="584776" y="2519366"/>
            <a:ext cx="4199058" cy="1186672"/>
            <a:chOff x="584776" y="2519366"/>
            <a:chExt cx="4199058" cy="11866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2F77FD2-C58B-B05E-BE46-53E446A0E352}"/>
                    </a:ext>
                  </a:extLst>
                </p:cNvPr>
                <p:cNvSpPr txBox="1"/>
                <p:nvPr/>
              </p:nvSpPr>
              <p:spPr>
                <a:xfrm>
                  <a:off x="2116309" y="2519366"/>
                  <a:ext cx="2667525" cy="1186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AC35B69-B1C8-A232-6218-AD95C1D15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309" y="2519366"/>
                  <a:ext cx="2667525" cy="1186672"/>
                </a:xfrm>
                <a:prstGeom prst="rect">
                  <a:avLst/>
                </a:prstGeom>
                <a:blipFill>
                  <a:blip r:embed="rId6"/>
                  <a:stretch>
                    <a:fillRect l="-16114" t="-125532" b="-1712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78C4047-9B6D-1A11-CBBA-156B11230510}"/>
                </a:ext>
              </a:extLst>
            </p:cNvPr>
            <p:cNvSpPr txBox="1"/>
            <p:nvPr/>
          </p:nvSpPr>
          <p:spPr>
            <a:xfrm>
              <a:off x="584776" y="2560679"/>
              <a:ext cx="153529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weighted</a:t>
              </a:r>
              <a:br>
                <a:rPr lang="en-US" sz="2800" dirty="0"/>
              </a:br>
              <a:r>
                <a:rPr lang="en-US" sz="2800" dirty="0"/>
                <a:t>sum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449F3AB-1EA6-B969-5B87-55A0CFAA30FF}"/>
              </a:ext>
            </a:extLst>
          </p:cNvPr>
          <p:cNvGrpSpPr/>
          <p:nvPr/>
        </p:nvGrpSpPr>
        <p:grpSpPr>
          <a:xfrm>
            <a:off x="319657" y="5108974"/>
            <a:ext cx="3162917" cy="1402306"/>
            <a:chOff x="319657" y="5108974"/>
            <a:chExt cx="3162917" cy="1402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633930F-1032-3095-D6B2-A5BA3017FA84}"/>
                    </a:ext>
                  </a:extLst>
                </p:cNvPr>
                <p:cNvSpPr txBox="1"/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6BA39B6-482E-F091-D456-F38C73622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083"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39AA36D-683D-0843-4372-2DB3385C80F2}"/>
                </a:ext>
              </a:extLst>
            </p:cNvPr>
            <p:cNvSpPr txBox="1"/>
            <p:nvPr/>
          </p:nvSpPr>
          <p:spPr>
            <a:xfrm>
              <a:off x="319657" y="5988060"/>
              <a:ext cx="3162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 the input...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7034756-6FE8-0865-55B7-2235D699F07B}"/>
              </a:ext>
            </a:extLst>
          </p:cNvPr>
          <p:cNvGrpSpPr/>
          <p:nvPr/>
        </p:nvGrpSpPr>
        <p:grpSpPr>
          <a:xfrm>
            <a:off x="3283485" y="4867361"/>
            <a:ext cx="5815503" cy="1639135"/>
            <a:chOff x="3283485" y="4867361"/>
            <a:chExt cx="5815503" cy="16391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5DB0BD1-85E1-707C-1BB9-184AB66C6B16}"/>
                    </a:ext>
                  </a:extLst>
                </p:cNvPr>
                <p:cNvSpPr txBox="1"/>
                <p:nvPr/>
              </p:nvSpPr>
              <p:spPr>
                <a:xfrm>
                  <a:off x="3283485" y="4867361"/>
                  <a:ext cx="5540043" cy="1186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252D5A-8AD7-DA5B-D519-B54C2C873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3485" y="4867361"/>
                  <a:ext cx="5540043" cy="1186672"/>
                </a:xfrm>
                <a:prstGeom prst="rect">
                  <a:avLst/>
                </a:prstGeom>
                <a:blipFill>
                  <a:blip r:embed="rId8"/>
                  <a:stretch>
                    <a:fillRect l="-1144" t="-125532" b="-1702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5B52487-992C-11D9-A97C-33B5CB9D2DDB}"/>
                </a:ext>
              </a:extLst>
            </p:cNvPr>
            <p:cNvSpPr txBox="1"/>
            <p:nvPr/>
          </p:nvSpPr>
          <p:spPr>
            <a:xfrm>
              <a:off x="3447825" y="5983276"/>
              <a:ext cx="5651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gives weighted sums of shifted data...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8FBA492-085D-82A0-D220-80CDC21490CC}"/>
              </a:ext>
            </a:extLst>
          </p:cNvPr>
          <p:cNvGrpSpPr/>
          <p:nvPr/>
        </p:nvGrpSpPr>
        <p:grpSpPr>
          <a:xfrm>
            <a:off x="9088984" y="5181992"/>
            <a:ext cx="2805448" cy="1303499"/>
            <a:chOff x="9088984" y="5181992"/>
            <a:chExt cx="2805448" cy="1303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699B305-743F-E580-32FB-00ECFCC8B2CC}"/>
                    </a:ext>
                  </a:extLst>
                </p:cNvPr>
                <p:cNvSpPr txBox="1"/>
                <p:nvPr/>
              </p:nvSpPr>
              <p:spPr>
                <a:xfrm>
                  <a:off x="9427083" y="5181992"/>
                  <a:ext cx="21023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97BF6D6-E04B-1D1F-F31B-19EBCBD2D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083" y="5181992"/>
                  <a:ext cx="2102370" cy="523220"/>
                </a:xfrm>
                <a:prstGeom prst="rect">
                  <a:avLst/>
                </a:prstGeom>
                <a:blipFill>
                  <a:blip r:embed="rId9"/>
                  <a:stretch>
                    <a:fillRect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A10A7D3-E5B5-EF3D-8971-59BD47FB6CC9}"/>
                </a:ext>
              </a:extLst>
            </p:cNvPr>
            <p:cNvSpPr txBox="1"/>
            <p:nvPr/>
          </p:nvSpPr>
          <p:spPr>
            <a:xfrm>
              <a:off x="9088984" y="5962271"/>
              <a:ext cx="2805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translates output!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6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72C98-9F9B-406D-F67F-4449E82F4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44D0B-4020-1F60-218B-32380D42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1A83F717-09D8-0CDA-D6BF-074885D10A91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7C81A7DA-31CA-2C27-2E11-A0514D1A68E5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073D7E36-4536-58BA-F19F-982880E94310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>
            <a:extLst>
              <a:ext uri="{FF2B5EF4-FFF2-40B4-BE49-F238E27FC236}">
                <a16:creationId xmlns:a16="http://schemas.microsoft.com/office/drawing/2014/main" id="{42B562EE-58E7-84A3-D068-AF4D0FEE6695}"/>
              </a:ext>
            </a:extLst>
          </p:cNvPr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05508A32-2765-C6CE-4F7D-56F814841F5E}"/>
              </a:ext>
            </a:extLst>
          </p:cNvPr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>
            <a:extLst>
              <a:ext uri="{FF2B5EF4-FFF2-40B4-BE49-F238E27FC236}">
                <a16:creationId xmlns:a16="http://schemas.microsoft.com/office/drawing/2014/main" id="{15F32054-57C3-99E2-09DE-C6C8B9EB93E5}"/>
              </a:ext>
            </a:extLst>
          </p:cNvPr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>
            <a:extLst>
              <a:ext uri="{FF2B5EF4-FFF2-40B4-BE49-F238E27FC236}">
                <a16:creationId xmlns:a16="http://schemas.microsoft.com/office/drawing/2014/main" id="{DF05C816-F315-9390-992E-8DB1B4C7B64F}"/>
              </a:ext>
            </a:extLst>
          </p:cNvPr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>
            <a:extLst>
              <a:ext uri="{FF2B5EF4-FFF2-40B4-BE49-F238E27FC236}">
                <a16:creationId xmlns:a16="http://schemas.microsoft.com/office/drawing/2014/main" id="{0221C4D8-F5E5-65F6-609F-78240924B859}"/>
              </a:ext>
            </a:extLst>
          </p:cNvPr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>
            <a:extLst>
              <a:ext uri="{FF2B5EF4-FFF2-40B4-BE49-F238E27FC236}">
                <a16:creationId xmlns:a16="http://schemas.microsoft.com/office/drawing/2014/main" id="{862C7722-2FAA-AAAF-0E0A-199E25AB42C5}"/>
              </a:ext>
            </a:extLst>
          </p:cNvPr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EDEAEB92-C413-144E-61D4-F44DABAB4B8A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D9AAF614-EF44-B6BB-4423-FC5C48A27F84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Google Shape;541;p43">
            <a:extLst>
              <a:ext uri="{FF2B5EF4-FFF2-40B4-BE49-F238E27FC236}">
                <a16:creationId xmlns:a16="http://schemas.microsoft.com/office/drawing/2014/main" id="{6F76FB17-B3BE-CAF1-4DF4-5484901E95FB}"/>
              </a:ext>
            </a:extLst>
          </p:cNvPr>
          <p:cNvCxnSpPr/>
          <p:nvPr/>
        </p:nvCxnSpPr>
        <p:spPr>
          <a:xfrm flipH="1" flipV="1">
            <a:off x="5126378" y="3538889"/>
            <a:ext cx="460337" cy="20045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Google Shape;542;p43">
            <a:extLst>
              <a:ext uri="{FF2B5EF4-FFF2-40B4-BE49-F238E27FC236}">
                <a16:creationId xmlns:a16="http://schemas.microsoft.com/office/drawing/2014/main" id="{8CD3BBE5-4F88-B455-193C-3C266FAA98F0}"/>
              </a:ext>
            </a:extLst>
          </p:cNvPr>
          <p:cNvSpPr txBox="1"/>
          <p:nvPr/>
        </p:nvSpPr>
        <p:spPr>
          <a:xfrm>
            <a:off x="5593915" y="3606454"/>
            <a:ext cx="5014694" cy="12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number: </a:t>
            </a:r>
            <a:endParaRPr kumimoji="0" sz="1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result of taking a dot product between the filter and a small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chunk of the image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3*</a:t>
            </a: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5*5 = 75-dimensional dot product + bias)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DF68C6-BB4C-4BBF-2CE0-C13BB03B69B9}"/>
                  </a:ext>
                </a:extLst>
              </p:cNvPr>
              <p:cNvSpPr txBox="1"/>
              <p:nvPr/>
            </p:nvSpPr>
            <p:spPr>
              <a:xfrm>
                <a:off x="5657605" y="4974242"/>
                <a:ext cx="133395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DCE287-2FC3-2546-A61B-5D6B8F579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605" y="4974242"/>
                <a:ext cx="1333955" cy="415498"/>
              </a:xfrm>
              <a:prstGeom prst="rect">
                <a:avLst/>
              </a:prstGeom>
              <a:blipFill>
                <a:blip r:embed="rId2"/>
                <a:stretch>
                  <a:fillRect l="-2830" t="-2941" r="-471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F082035-1888-084A-5E62-D0FE988A44D5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578122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D5875-87D0-65E4-CFFE-B66D85365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E8B7A3B-5238-758B-B2A1-9D8DA61F265E}"/>
              </a:ext>
            </a:extLst>
          </p:cNvPr>
          <p:cNvSpPr/>
          <p:nvPr/>
        </p:nvSpPr>
        <p:spPr>
          <a:xfrm>
            <a:off x="3261329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841497-D0C5-4EE7-40C5-9FAC0AC233B5}"/>
              </a:ext>
            </a:extLst>
          </p:cNvPr>
          <p:cNvSpPr/>
          <p:nvPr/>
        </p:nvSpPr>
        <p:spPr>
          <a:xfrm>
            <a:off x="3835071" y="3825683"/>
            <a:ext cx="573742" cy="573742"/>
          </a:xfrm>
          <a:prstGeom prst="rect">
            <a:avLst/>
          </a:prstGeom>
          <a:solidFill>
            <a:srgbClr val="FFC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+2.0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C2DD14-9749-6967-544F-4702303F77D6}"/>
              </a:ext>
            </a:extLst>
          </p:cNvPr>
          <p:cNvSpPr/>
          <p:nvPr/>
        </p:nvSpPr>
        <p:spPr>
          <a:xfrm>
            <a:off x="4408064" y="3825683"/>
            <a:ext cx="573742" cy="573742"/>
          </a:xfrm>
          <a:prstGeom prst="rect">
            <a:avLst/>
          </a:prstGeom>
          <a:solidFill>
            <a:srgbClr val="FFC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+2.0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AF5929-A880-B43B-77CB-D2DF7F49816C}"/>
              </a:ext>
            </a:extLst>
          </p:cNvPr>
          <p:cNvSpPr/>
          <p:nvPr/>
        </p:nvSpPr>
        <p:spPr>
          <a:xfrm>
            <a:off x="4982281" y="3825683"/>
            <a:ext cx="573742" cy="573742"/>
          </a:xfrm>
          <a:prstGeom prst="rect">
            <a:avLst/>
          </a:prstGeom>
          <a:solidFill>
            <a:srgbClr val="FFC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+2.0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96BB59-FD30-D322-65D1-FAD2F65D81E4}"/>
              </a:ext>
            </a:extLst>
          </p:cNvPr>
          <p:cNvSpPr/>
          <p:nvPr/>
        </p:nvSpPr>
        <p:spPr>
          <a:xfrm>
            <a:off x="5561814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B483D8-EB74-476F-4D7B-FEC295A4D98E}"/>
              </a:ext>
            </a:extLst>
          </p:cNvPr>
          <p:cNvSpPr/>
          <p:nvPr/>
        </p:nvSpPr>
        <p:spPr>
          <a:xfrm>
            <a:off x="6135180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476153-47B6-14EA-6FBA-A61595673B1F}"/>
              </a:ext>
            </a:extLst>
          </p:cNvPr>
          <p:cNvSpPr/>
          <p:nvPr/>
        </p:nvSpPr>
        <p:spPr>
          <a:xfrm>
            <a:off x="670854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510B80-C32A-AFC2-ED6B-FF42A450A7F4}"/>
              </a:ext>
            </a:extLst>
          </p:cNvPr>
          <p:cNvSpPr/>
          <p:nvPr/>
        </p:nvSpPr>
        <p:spPr>
          <a:xfrm>
            <a:off x="7283867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+1.0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6538EF-D7B8-0D2E-0F18-213B2BD02376}"/>
              </a:ext>
            </a:extLst>
          </p:cNvPr>
          <p:cNvSpPr/>
          <p:nvPr/>
        </p:nvSpPr>
        <p:spPr>
          <a:xfrm>
            <a:off x="268469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4E3857-FF62-DFE9-D4F2-92C6B3727E1D}"/>
              </a:ext>
            </a:extLst>
          </p:cNvPr>
          <p:cNvSpPr/>
          <p:nvPr/>
        </p:nvSpPr>
        <p:spPr>
          <a:xfrm>
            <a:off x="211095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6A4A041-F0AB-71ED-EA29-6C0802F3EF4A}"/>
              </a:ext>
            </a:extLst>
          </p:cNvPr>
          <p:cNvSpPr/>
          <p:nvPr/>
        </p:nvSpPr>
        <p:spPr>
          <a:xfrm>
            <a:off x="154632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1E279B-D4D7-4AD7-2747-67A6FFB1BE46}"/>
              </a:ext>
            </a:extLst>
          </p:cNvPr>
          <p:cNvSpPr/>
          <p:nvPr/>
        </p:nvSpPr>
        <p:spPr>
          <a:xfrm>
            <a:off x="97258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A33B22-4287-F1DC-21DB-515B27523176}"/>
              </a:ext>
            </a:extLst>
          </p:cNvPr>
          <p:cNvSpPr/>
          <p:nvPr/>
        </p:nvSpPr>
        <p:spPr>
          <a:xfrm>
            <a:off x="9569638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2ADF88-2BF3-4166-B96D-B089F8A93583}"/>
              </a:ext>
            </a:extLst>
          </p:cNvPr>
          <p:cNvSpPr/>
          <p:nvPr/>
        </p:nvSpPr>
        <p:spPr>
          <a:xfrm>
            <a:off x="8995896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7E79C8-B40C-F2CC-ECBA-6366EB697F0B}"/>
              </a:ext>
            </a:extLst>
          </p:cNvPr>
          <p:cNvSpPr/>
          <p:nvPr/>
        </p:nvSpPr>
        <p:spPr>
          <a:xfrm>
            <a:off x="8431272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5EFD8-E71C-892B-A9C5-778DF063E336}"/>
              </a:ext>
            </a:extLst>
          </p:cNvPr>
          <p:cNvSpPr/>
          <p:nvPr/>
        </p:nvSpPr>
        <p:spPr>
          <a:xfrm>
            <a:off x="7857530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590DF4-0F91-9E71-B812-1E02AFB23478}"/>
              </a:ext>
            </a:extLst>
          </p:cNvPr>
          <p:cNvSpPr/>
          <p:nvPr/>
        </p:nvSpPr>
        <p:spPr>
          <a:xfrm>
            <a:off x="11281746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419648-BADB-26E7-AFD4-57634D43D18B}"/>
              </a:ext>
            </a:extLst>
          </p:cNvPr>
          <p:cNvSpPr/>
          <p:nvPr/>
        </p:nvSpPr>
        <p:spPr>
          <a:xfrm>
            <a:off x="10708004" y="3827971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8BC532F-3E6A-07A2-68F8-4762F027B910}"/>
              </a:ext>
            </a:extLst>
          </p:cNvPr>
          <p:cNvSpPr/>
          <p:nvPr/>
        </p:nvSpPr>
        <p:spPr>
          <a:xfrm>
            <a:off x="10143380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FA2ED-770C-A70D-E827-73C3440C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004"/>
            <a:ext cx="12192000" cy="1165086"/>
          </a:xfrm>
        </p:spPr>
        <p:txBody>
          <a:bodyPr/>
          <a:lstStyle/>
          <a:p>
            <a:r>
              <a:rPr lang="en-US" dirty="0"/>
              <a:t>“Max pooling” is also equivariant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6EC71B-5951-4AD5-7E32-4DD0401F33EC}"/>
              </a:ext>
            </a:extLst>
          </p:cNvPr>
          <p:cNvSpPr/>
          <p:nvPr/>
        </p:nvSpPr>
        <p:spPr>
          <a:xfrm>
            <a:off x="268833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1909B7-7B22-0DDB-28D3-E5AE567C71D0}"/>
              </a:ext>
            </a:extLst>
          </p:cNvPr>
          <p:cNvSpPr/>
          <p:nvPr/>
        </p:nvSpPr>
        <p:spPr>
          <a:xfrm>
            <a:off x="326207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3EAF7-ECE5-537D-BD5E-9A83AB74B990}"/>
              </a:ext>
            </a:extLst>
          </p:cNvPr>
          <p:cNvSpPr/>
          <p:nvPr/>
        </p:nvSpPr>
        <p:spPr>
          <a:xfrm>
            <a:off x="3835820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A37A72-AE75-79F8-5143-FB3BA9FA5AD0}"/>
              </a:ext>
            </a:extLst>
          </p:cNvPr>
          <p:cNvSpPr/>
          <p:nvPr/>
        </p:nvSpPr>
        <p:spPr>
          <a:xfrm>
            <a:off x="4409562" y="1676041"/>
            <a:ext cx="573742" cy="573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8CA80E-B230-12E7-9001-943DA0271A2D}"/>
              </a:ext>
            </a:extLst>
          </p:cNvPr>
          <p:cNvSpPr/>
          <p:nvPr/>
        </p:nvSpPr>
        <p:spPr>
          <a:xfrm>
            <a:off x="498330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FE81AF-5530-6DDC-690E-6EF9FA5C5788}"/>
              </a:ext>
            </a:extLst>
          </p:cNvPr>
          <p:cNvSpPr/>
          <p:nvPr/>
        </p:nvSpPr>
        <p:spPr>
          <a:xfrm>
            <a:off x="6141735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6353D-FE32-A6C7-5DAB-0F1FDF5F03F5}"/>
              </a:ext>
            </a:extLst>
          </p:cNvPr>
          <p:cNvSpPr/>
          <p:nvPr/>
        </p:nvSpPr>
        <p:spPr>
          <a:xfrm>
            <a:off x="555704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9B204F-13DC-47FC-AFB1-2BBD6152884C}"/>
              </a:ext>
            </a:extLst>
          </p:cNvPr>
          <p:cNvSpPr/>
          <p:nvPr/>
        </p:nvSpPr>
        <p:spPr>
          <a:xfrm>
            <a:off x="6726424" y="1676041"/>
            <a:ext cx="573742" cy="57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9DAAC-7134-5BFC-20CF-ECE6F534A09C}"/>
              </a:ext>
            </a:extLst>
          </p:cNvPr>
          <p:cNvSpPr/>
          <p:nvPr/>
        </p:nvSpPr>
        <p:spPr>
          <a:xfrm>
            <a:off x="730016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E02FE7-F4E9-1E98-5062-CD6E36EB0E91}"/>
              </a:ext>
            </a:extLst>
          </p:cNvPr>
          <p:cNvSpPr/>
          <p:nvPr/>
        </p:nvSpPr>
        <p:spPr>
          <a:xfrm>
            <a:off x="787390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6BCDCD-1B49-5E45-3362-68BAD03414D0}"/>
              </a:ext>
            </a:extLst>
          </p:cNvPr>
          <p:cNvSpPr/>
          <p:nvPr/>
        </p:nvSpPr>
        <p:spPr>
          <a:xfrm>
            <a:off x="844765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30E6FE-7A67-6EF0-8D73-C8A299733B26}"/>
              </a:ext>
            </a:extLst>
          </p:cNvPr>
          <p:cNvSpPr/>
          <p:nvPr/>
        </p:nvSpPr>
        <p:spPr>
          <a:xfrm>
            <a:off x="902139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5381E-7D04-0365-AE2D-B1B9302C7194}"/>
              </a:ext>
            </a:extLst>
          </p:cNvPr>
          <p:cNvSpPr/>
          <p:nvPr/>
        </p:nvSpPr>
        <p:spPr>
          <a:xfrm>
            <a:off x="959513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2039FB-D5E3-B3B5-C16D-74AC2D4B206E}"/>
              </a:ext>
            </a:extLst>
          </p:cNvPr>
          <p:cNvSpPr/>
          <p:nvPr/>
        </p:nvSpPr>
        <p:spPr>
          <a:xfrm>
            <a:off x="1016887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0F81F8-B3EA-E47F-4AFA-4155A08C3956}"/>
              </a:ext>
            </a:extLst>
          </p:cNvPr>
          <p:cNvSpPr/>
          <p:nvPr/>
        </p:nvSpPr>
        <p:spPr>
          <a:xfrm>
            <a:off x="1074261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BFACDC-DD87-D4D5-424E-A6D7C04B7292}"/>
              </a:ext>
            </a:extLst>
          </p:cNvPr>
          <p:cNvSpPr/>
          <p:nvPr/>
        </p:nvSpPr>
        <p:spPr>
          <a:xfrm>
            <a:off x="11316360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3521C0-9E6F-3697-859A-F4576C8F9983}"/>
              </a:ext>
            </a:extLst>
          </p:cNvPr>
          <p:cNvSpPr/>
          <p:nvPr/>
        </p:nvSpPr>
        <p:spPr>
          <a:xfrm>
            <a:off x="398842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5460E0-FDF6-AE2F-5905-FD88DD0B3CA1}"/>
              </a:ext>
            </a:extLst>
          </p:cNvPr>
          <p:cNvSpPr/>
          <p:nvPr/>
        </p:nvSpPr>
        <p:spPr>
          <a:xfrm>
            <a:off x="972584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702D0D-E975-1AE7-F41D-A2EB0022ED09}"/>
              </a:ext>
            </a:extLst>
          </p:cNvPr>
          <p:cNvSpPr/>
          <p:nvPr/>
        </p:nvSpPr>
        <p:spPr>
          <a:xfrm>
            <a:off x="1546326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AFF1A3-8F8D-0D87-6C60-49ACE75D9C6E}"/>
              </a:ext>
            </a:extLst>
          </p:cNvPr>
          <p:cNvSpPr/>
          <p:nvPr/>
        </p:nvSpPr>
        <p:spPr>
          <a:xfrm>
            <a:off x="2120068" y="1676041"/>
            <a:ext cx="573742" cy="573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F680A6-94D7-638B-FBF7-1D89EFB880AC}"/>
              </a:ext>
            </a:extLst>
          </p:cNvPr>
          <p:cNvSpPr/>
          <p:nvPr/>
        </p:nvSpPr>
        <p:spPr>
          <a:xfrm>
            <a:off x="399591" y="3825683"/>
            <a:ext cx="573742" cy="573742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1D38916-ED4C-96A9-F641-BBB20B055AA7}"/>
              </a:ext>
            </a:extLst>
          </p:cNvPr>
          <p:cNvGrpSpPr/>
          <p:nvPr/>
        </p:nvGrpSpPr>
        <p:grpSpPr>
          <a:xfrm>
            <a:off x="4972934" y="2750862"/>
            <a:ext cx="1721226" cy="573742"/>
            <a:chOff x="2742451" y="3226350"/>
            <a:chExt cx="1721226" cy="573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3D0A3B6-AB46-C01C-DA2F-28F610D4C96B}"/>
                    </a:ext>
                  </a:extLst>
                </p:cNvPr>
                <p:cNvSpPr/>
                <p:nvPr/>
              </p:nvSpPr>
              <p:spPr>
                <a:xfrm>
                  <a:off x="2742451" y="3226350"/>
                  <a:ext cx="573742" cy="573742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C6315A6-3685-71D9-DDF4-62952BBBC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451" y="3226350"/>
                  <a:ext cx="573742" cy="57374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95F612E-EFE1-2FE0-79D0-63BCDAD9028A}"/>
                    </a:ext>
                  </a:extLst>
                </p:cNvPr>
                <p:cNvSpPr/>
                <p:nvPr/>
              </p:nvSpPr>
              <p:spPr>
                <a:xfrm>
                  <a:off x="3316193" y="3226350"/>
                  <a:ext cx="573742" cy="573742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2F1AF5B-82F8-3055-21FE-5655B837F4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6193" y="3226350"/>
                  <a:ext cx="573742" cy="5737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5013CB5-12C6-7922-BBC2-D646A69197C8}"/>
                    </a:ext>
                  </a:extLst>
                </p:cNvPr>
                <p:cNvSpPr/>
                <p:nvPr/>
              </p:nvSpPr>
              <p:spPr>
                <a:xfrm>
                  <a:off x="3889935" y="3226350"/>
                  <a:ext cx="573742" cy="573742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156DFD4-0532-6530-122E-96B47283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9935" y="3226350"/>
                  <a:ext cx="573742" cy="5737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96FBFA5-30DD-BCA0-95E4-88AD07C4C133}"/>
              </a:ext>
            </a:extLst>
          </p:cNvPr>
          <p:cNvCxnSpPr>
            <a:cxnSpLocks/>
          </p:cNvCxnSpPr>
          <p:nvPr/>
        </p:nvCxnSpPr>
        <p:spPr>
          <a:xfrm flipH="1">
            <a:off x="5856032" y="2249783"/>
            <a:ext cx="749" cy="1575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9F2F827D-71DA-CA9A-2055-4B180D1A247E}"/>
              </a:ext>
            </a:extLst>
          </p:cNvPr>
          <p:cNvCxnSpPr>
            <a:cxnSpLocks/>
          </p:cNvCxnSpPr>
          <p:nvPr/>
        </p:nvCxnSpPr>
        <p:spPr>
          <a:xfrm rot="5400000">
            <a:off x="5348110" y="2750488"/>
            <a:ext cx="1575900" cy="574491"/>
          </a:xfrm>
          <a:prstGeom prst="bentConnector3">
            <a:avLst>
              <a:gd name="adj1" fmla="val 810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C702879F-BD04-4110-4E71-80E97F4ADB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84892" y="2750488"/>
            <a:ext cx="1575900" cy="574491"/>
          </a:xfrm>
          <a:prstGeom prst="bentConnector3">
            <a:avLst>
              <a:gd name="adj1" fmla="val 810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5BA2BE2-18CE-5DDD-7315-259272C37599}"/>
                  </a:ext>
                </a:extLst>
              </p:cNvPr>
              <p:cNvSpPr txBox="1"/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B74E407-37E7-57CD-BCC6-28CB995B0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566" y="4377284"/>
                <a:ext cx="571054" cy="523220"/>
              </a:xfrm>
              <a:prstGeom prst="rect">
                <a:avLst/>
              </a:prstGeom>
              <a:blipFill>
                <a:blip r:embed="rId5"/>
                <a:stretch>
                  <a:fillRect l="-4348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9ACC680-A45A-65E3-857F-06B089F5B0A8}"/>
                  </a:ext>
                </a:extLst>
              </p:cNvPr>
              <p:cNvSpPr txBox="1"/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BBCF8C-21B2-A42D-E68E-39BA217DA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389" y="1119060"/>
                <a:ext cx="911853" cy="523220"/>
              </a:xfrm>
              <a:prstGeom prst="rect">
                <a:avLst/>
              </a:prstGeom>
              <a:blipFill>
                <a:blip r:embed="rId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7EE82F5-6305-33D2-A427-753DAA2CFFF3}"/>
                  </a:ext>
                </a:extLst>
              </p:cNvPr>
              <p:cNvSpPr txBox="1"/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E3675B-138A-9D88-FAAF-6BEE8DD94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506" y="1119060"/>
                <a:ext cx="91185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40949DB-248D-F778-9EC7-A1C1EB5329ED}"/>
                  </a:ext>
                </a:extLst>
              </p:cNvPr>
              <p:cNvSpPr txBox="1"/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1ADC7AE-F711-FA1D-8612-B5CE9C4D7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70" y="1119060"/>
                <a:ext cx="568809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21579812-4184-DBEA-E155-7760C4CB1061}"/>
              </a:ext>
            </a:extLst>
          </p:cNvPr>
          <p:cNvGrpSpPr/>
          <p:nvPr/>
        </p:nvGrpSpPr>
        <p:grpSpPr>
          <a:xfrm>
            <a:off x="553070" y="2560679"/>
            <a:ext cx="4058220" cy="954107"/>
            <a:chOff x="553070" y="2560679"/>
            <a:chExt cx="4058220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BFD3E17-9AA6-6709-BF66-72A212C977A6}"/>
                    </a:ext>
                  </a:extLst>
                </p:cNvPr>
                <p:cNvSpPr txBox="1"/>
                <p:nvPr/>
              </p:nvSpPr>
              <p:spPr>
                <a:xfrm>
                  <a:off x="2256093" y="2645819"/>
                  <a:ext cx="2355197" cy="7048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−1≤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AC35B69-B1C8-A232-6218-AD95C1D15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093" y="2645819"/>
                  <a:ext cx="2355197" cy="704808"/>
                </a:xfrm>
                <a:prstGeom prst="rect">
                  <a:avLst/>
                </a:prstGeom>
                <a:blipFill>
                  <a:blip r:embed="rId9"/>
                  <a:stretch>
                    <a:fillRect l="-538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8E2647C-6EF3-1DA6-2506-9B6449DE11F7}"/>
                </a:ext>
              </a:extLst>
            </p:cNvPr>
            <p:cNvSpPr txBox="1"/>
            <p:nvPr/>
          </p:nvSpPr>
          <p:spPr>
            <a:xfrm>
              <a:off x="553070" y="2560679"/>
              <a:ext cx="159870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max over</a:t>
              </a:r>
              <a:br>
                <a:rPr lang="en-US" sz="2800" dirty="0"/>
              </a:br>
              <a:r>
                <a:rPr lang="en-US" sz="2800" dirty="0"/>
                <a:t>a window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22A7F3-C96D-452E-F3D1-C9706A557C90}"/>
              </a:ext>
            </a:extLst>
          </p:cNvPr>
          <p:cNvGrpSpPr/>
          <p:nvPr/>
        </p:nvGrpSpPr>
        <p:grpSpPr>
          <a:xfrm>
            <a:off x="319657" y="5108974"/>
            <a:ext cx="3162917" cy="1402306"/>
            <a:chOff x="319657" y="5108974"/>
            <a:chExt cx="3162917" cy="1402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E01D2C0-F629-2422-85A5-824554E0B5D0}"/>
                    </a:ext>
                  </a:extLst>
                </p:cNvPr>
                <p:cNvSpPr txBox="1"/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6BA39B6-482E-F091-D456-F38C73622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535" y="5108974"/>
                  <a:ext cx="1822807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2083"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14DDB77-4C8E-30F1-1B02-77AA8AEDACB2}"/>
                </a:ext>
              </a:extLst>
            </p:cNvPr>
            <p:cNvSpPr txBox="1"/>
            <p:nvPr/>
          </p:nvSpPr>
          <p:spPr>
            <a:xfrm>
              <a:off x="319657" y="5988060"/>
              <a:ext cx="3162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 the input...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11BB03-5E18-BBCF-DD8B-35F3B3BB87A6}"/>
              </a:ext>
            </a:extLst>
          </p:cNvPr>
          <p:cNvGrpSpPr/>
          <p:nvPr/>
        </p:nvGrpSpPr>
        <p:grpSpPr>
          <a:xfrm>
            <a:off x="3434588" y="5108974"/>
            <a:ext cx="5677645" cy="1397522"/>
            <a:chOff x="3434588" y="5108974"/>
            <a:chExt cx="5677645" cy="13975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6355E40-7E39-90CB-09D6-C897A6565290}"/>
                    </a:ext>
                  </a:extLst>
                </p:cNvPr>
                <p:cNvSpPr txBox="1"/>
                <p:nvPr/>
              </p:nvSpPr>
              <p:spPr>
                <a:xfrm>
                  <a:off x="3495787" y="5108974"/>
                  <a:ext cx="5115439" cy="7048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func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252D5A-8AD7-DA5B-D519-B54C2C873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5787" y="5108974"/>
                  <a:ext cx="5115439" cy="704808"/>
                </a:xfrm>
                <a:prstGeom prst="rect">
                  <a:avLst/>
                </a:prstGeom>
                <a:blipFill>
                  <a:blip r:embed="rId11"/>
                  <a:stretch>
                    <a:fillRect l="-1238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63FBED-01FB-C660-7AB6-D4B8ED111737}"/>
                </a:ext>
              </a:extLst>
            </p:cNvPr>
            <p:cNvSpPr txBox="1"/>
            <p:nvPr/>
          </p:nvSpPr>
          <p:spPr>
            <a:xfrm>
              <a:off x="3434588" y="5983276"/>
              <a:ext cx="5677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gives windowed max of shifted data...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FDEC854-DA7B-6490-4BDD-B9966BA06E71}"/>
              </a:ext>
            </a:extLst>
          </p:cNvPr>
          <p:cNvGrpSpPr/>
          <p:nvPr/>
        </p:nvGrpSpPr>
        <p:grpSpPr>
          <a:xfrm>
            <a:off x="9088984" y="5108974"/>
            <a:ext cx="2805448" cy="1376517"/>
            <a:chOff x="9088984" y="5108974"/>
            <a:chExt cx="2805448" cy="1376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09376FAD-52ED-5707-309F-B244DDE8E0C4}"/>
                    </a:ext>
                  </a:extLst>
                </p:cNvPr>
                <p:cNvSpPr txBox="1"/>
                <p:nvPr/>
              </p:nvSpPr>
              <p:spPr>
                <a:xfrm>
                  <a:off x="9442725" y="5108974"/>
                  <a:ext cx="21023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97BF6D6-E04B-1D1F-F31B-19EBCBD2D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2725" y="5108974"/>
                  <a:ext cx="2102370" cy="523220"/>
                </a:xfrm>
                <a:prstGeom prst="rect">
                  <a:avLst/>
                </a:prstGeom>
                <a:blipFill>
                  <a:blip r:embed="rId12"/>
                  <a:stretch>
                    <a:fillRect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124AD6-0DA5-D2AA-9CA3-C4DA56ABAC29}"/>
                </a:ext>
              </a:extLst>
            </p:cNvPr>
            <p:cNvSpPr txBox="1"/>
            <p:nvPr/>
          </p:nvSpPr>
          <p:spPr>
            <a:xfrm>
              <a:off x="9088984" y="5962271"/>
              <a:ext cx="2805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translates output!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32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DD578-C919-1810-B4E2-09B83457C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EF83E-20E8-6348-3AA6-621EB0E6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 about translation equivariance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D88715-0BC9-DA36-8D35-FB1A8333E536}"/>
              </a:ext>
            </a:extLst>
          </p:cNvPr>
          <p:cNvSpPr txBox="1">
            <a:spLocks/>
          </p:cNvSpPr>
          <p:nvPr/>
        </p:nvSpPr>
        <p:spPr>
          <a:xfrm>
            <a:off x="0" y="2537191"/>
            <a:ext cx="9496926" cy="112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This argument assumes no edges...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58A6F7-8417-C7DF-6CD2-3805E45B8357}"/>
              </a:ext>
            </a:extLst>
          </p:cNvPr>
          <p:cNvGrpSpPr/>
          <p:nvPr/>
        </p:nvGrpSpPr>
        <p:grpSpPr>
          <a:xfrm>
            <a:off x="6096000" y="1925053"/>
            <a:ext cx="6096000" cy="4932947"/>
            <a:chOff x="6096000" y="1925053"/>
            <a:chExt cx="6096000" cy="4932947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87D6609A-B719-8E18-631A-378C7345B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70570" y="1925053"/>
              <a:ext cx="3021430" cy="493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1BF235-6953-6F8A-87E2-866CED6B526C}"/>
                </a:ext>
              </a:extLst>
            </p:cNvPr>
            <p:cNvSpPr txBox="1"/>
            <p:nvPr/>
          </p:nvSpPr>
          <p:spPr>
            <a:xfrm>
              <a:off x="6096000" y="6457890"/>
              <a:ext cx="30426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[Ed Miracle, “I told you so”]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5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36704-1590-F9A2-A869-0C2CEE4C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>
            <a:extLst>
              <a:ext uri="{FF2B5EF4-FFF2-40B4-BE49-F238E27FC236}">
                <a16:creationId xmlns:a16="http://schemas.microsoft.com/office/drawing/2014/main" id="{2CE290BE-AAC0-B970-15BD-E6CE1A2F255A}"/>
              </a:ext>
            </a:extLst>
          </p:cNvPr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>
            <a:extLst>
              <a:ext uri="{FF2B5EF4-FFF2-40B4-BE49-F238E27FC236}">
                <a16:creationId xmlns:a16="http://schemas.microsoft.com/office/drawing/2014/main" id="{6C9986FA-C04C-B790-340E-D6704A7D9DF3}"/>
              </a:ext>
            </a:extLst>
          </p:cNvPr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>
            <a:extLst>
              <a:ext uri="{FF2B5EF4-FFF2-40B4-BE49-F238E27FC236}">
                <a16:creationId xmlns:a16="http://schemas.microsoft.com/office/drawing/2014/main" id="{291FB7BF-ABB2-8221-0BF5-8D4E1AABCCF9}"/>
              </a:ext>
            </a:extLst>
          </p:cNvPr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81265C-1F6F-ECA3-29A2-A2F25570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1980D04B-C220-A053-D1B7-5BFF39EA9476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3168B-2F6F-9C2A-D725-9195B7E6100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934271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CE1FD-7009-B675-CD23-DF5B81AE8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>
            <a:extLst>
              <a:ext uri="{FF2B5EF4-FFF2-40B4-BE49-F238E27FC236}">
                <a16:creationId xmlns:a16="http://schemas.microsoft.com/office/drawing/2014/main" id="{E4CDC3BB-DFCB-0EE2-DCFF-BE690680C506}"/>
              </a:ext>
            </a:extLst>
          </p:cNvPr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>
            <a:extLst>
              <a:ext uri="{FF2B5EF4-FFF2-40B4-BE49-F238E27FC236}">
                <a16:creationId xmlns:a16="http://schemas.microsoft.com/office/drawing/2014/main" id="{9A78398A-C38D-818B-DCEC-A7FFED84DD6A}"/>
              </a:ext>
            </a:extLst>
          </p:cNvPr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>
            <a:extLst>
              <a:ext uri="{FF2B5EF4-FFF2-40B4-BE49-F238E27FC236}">
                <a16:creationId xmlns:a16="http://schemas.microsoft.com/office/drawing/2014/main" id="{97BF503C-26E0-484C-A381-8E532E85BE85}"/>
              </a:ext>
            </a:extLst>
          </p:cNvPr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9E6100-DFD7-1771-EA6C-6B7CE052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0282473A-997E-223F-BCD5-037ABEE79851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772A9-A41E-5620-E308-A7A6837B4AE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2781225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ACB72-FAF6-DD2F-8A77-9BF49DD1F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>
            <a:extLst>
              <a:ext uri="{FF2B5EF4-FFF2-40B4-BE49-F238E27FC236}">
                <a16:creationId xmlns:a16="http://schemas.microsoft.com/office/drawing/2014/main" id="{E9EF4357-9720-25C3-D27B-B53198334BF8}"/>
              </a:ext>
            </a:extLst>
          </p:cNvPr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>
            <a:extLst>
              <a:ext uri="{FF2B5EF4-FFF2-40B4-BE49-F238E27FC236}">
                <a16:creationId xmlns:a16="http://schemas.microsoft.com/office/drawing/2014/main" id="{8EB1DDEC-0C2C-91CE-8A05-A8B16F4D451A}"/>
              </a:ext>
            </a:extLst>
          </p:cNvPr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>
            <a:extLst>
              <a:ext uri="{FF2B5EF4-FFF2-40B4-BE49-F238E27FC236}">
                <a16:creationId xmlns:a16="http://schemas.microsoft.com/office/drawing/2014/main" id="{E18225C3-339C-5BEF-8E2D-2D20FCFB2962}"/>
              </a:ext>
            </a:extLst>
          </p:cNvPr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367230-00E5-C0E2-5EFA-72D308B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D47B8852-EA2F-F259-51AC-D55B0F0EDA91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11D93-0037-FA30-52E2-735C018724AC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621751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7B67-F331-1041-434B-87289BFDC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>
            <a:extLst>
              <a:ext uri="{FF2B5EF4-FFF2-40B4-BE49-F238E27FC236}">
                <a16:creationId xmlns:a16="http://schemas.microsoft.com/office/drawing/2014/main" id="{E2613F13-D4DE-B6E8-CB37-D9F0705FCB73}"/>
              </a:ext>
            </a:extLst>
          </p:cNvPr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>
            <a:extLst>
              <a:ext uri="{FF2B5EF4-FFF2-40B4-BE49-F238E27FC236}">
                <a16:creationId xmlns:a16="http://schemas.microsoft.com/office/drawing/2014/main" id="{B805DBC5-FD95-CA01-AD9E-0F7A19A768C8}"/>
              </a:ext>
            </a:extLst>
          </p:cNvPr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>
            <a:extLst>
              <a:ext uri="{FF2B5EF4-FFF2-40B4-BE49-F238E27FC236}">
                <a16:creationId xmlns:a16="http://schemas.microsoft.com/office/drawing/2014/main" id="{EDBB9639-ABBA-665F-255B-DAC60E0A1284}"/>
              </a:ext>
            </a:extLst>
          </p:cNvPr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05BC26-A21D-CD49-4725-D664512F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C13525EE-652A-5CF3-42BB-BB625768B6F9}"/>
              </a:ext>
            </a:extLst>
          </p:cNvPr>
          <p:cNvSpPr txBox="1"/>
          <p:nvPr/>
        </p:nvSpPr>
        <p:spPr>
          <a:xfrm>
            <a:off x="7256432" y="1214361"/>
            <a:ext cx="3322117" cy="172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Q: How big is output?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D3881-55C0-A27D-B893-8386C0C03A9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4988980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634EA-B29B-E038-13ED-A2810D30F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>
            <a:extLst>
              <a:ext uri="{FF2B5EF4-FFF2-40B4-BE49-F238E27FC236}">
                <a16:creationId xmlns:a16="http://schemas.microsoft.com/office/drawing/2014/main" id="{0DF54F82-AE7F-5442-90BF-62E5966F0C48}"/>
              </a:ext>
            </a:extLst>
          </p:cNvPr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>
            <a:extLst>
              <a:ext uri="{FF2B5EF4-FFF2-40B4-BE49-F238E27FC236}">
                <a16:creationId xmlns:a16="http://schemas.microsoft.com/office/drawing/2014/main" id="{CF00E30B-31B8-1519-B334-68F797F59F7D}"/>
              </a:ext>
            </a:extLst>
          </p:cNvPr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>
            <a:extLst>
              <a:ext uri="{FF2B5EF4-FFF2-40B4-BE49-F238E27FC236}">
                <a16:creationId xmlns:a16="http://schemas.microsoft.com/office/drawing/2014/main" id="{EF023F0E-9904-49DA-2516-1AE706C2583A}"/>
              </a:ext>
            </a:extLst>
          </p:cNvPr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B12AFF-24D7-D619-10C2-A67949DF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D53199D8-F694-BB36-CEDF-D4538FC9284F}"/>
              </a:ext>
            </a:extLst>
          </p:cNvPr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5A2BC-696C-F3B7-E757-0E320E4032AE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5766938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7A278-79F9-1AA9-0264-A366F2424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>
            <a:extLst>
              <a:ext uri="{FF2B5EF4-FFF2-40B4-BE49-F238E27FC236}">
                <a16:creationId xmlns:a16="http://schemas.microsoft.com/office/drawing/2014/main" id="{41B90E6C-7740-C52C-825E-D3AA0DB302C2}"/>
              </a:ext>
            </a:extLst>
          </p:cNvPr>
          <p:cNvGraphicFramePr/>
          <p:nvPr/>
        </p:nvGraphicFramePr>
        <p:xfrm>
          <a:off x="2152650" y="2019767"/>
          <a:ext cx="3083150" cy="30872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01" marR="91401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>
            <a:extLst>
              <a:ext uri="{FF2B5EF4-FFF2-40B4-BE49-F238E27FC236}">
                <a16:creationId xmlns:a16="http://schemas.microsoft.com/office/drawing/2014/main" id="{AC0CFC8D-91A9-CC26-1F5D-3ABA6BB6D1C7}"/>
              </a:ext>
            </a:extLst>
          </p:cNvPr>
          <p:cNvSpPr txBox="1"/>
          <p:nvPr/>
        </p:nvSpPr>
        <p:spPr>
          <a:xfrm>
            <a:off x="3421831" y="512211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745;p54">
            <a:extLst>
              <a:ext uri="{FF2B5EF4-FFF2-40B4-BE49-F238E27FC236}">
                <a16:creationId xmlns:a16="http://schemas.microsoft.com/office/drawing/2014/main" id="{3152D37C-1282-52A3-A0D7-3161F0164E43}"/>
              </a:ext>
            </a:extLst>
          </p:cNvPr>
          <p:cNvSpPr txBox="1"/>
          <p:nvPr/>
        </p:nvSpPr>
        <p:spPr>
          <a:xfrm>
            <a:off x="5235798" y="3334690"/>
            <a:ext cx="548557" cy="45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457200"/>
            <a:r>
              <a:rPr lang="en" sz="2399">
                <a:solidFill>
                  <a:prstClr val="black"/>
                </a:solidFill>
                <a:latin typeface="Calibri" panose="020F0502020204030204"/>
              </a:rPr>
              <a:t>7</a:t>
            </a:r>
            <a:endParaRPr sz="23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30184F-09B6-5B49-AD78-3CF4D511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3" name="Google Shape;744;p54">
            <a:extLst>
              <a:ext uri="{FF2B5EF4-FFF2-40B4-BE49-F238E27FC236}">
                <a16:creationId xmlns:a16="http://schemas.microsoft.com/office/drawing/2014/main" id="{F92FD104-C7EF-9A14-0B8B-A3DEFC0D7560}"/>
              </a:ext>
            </a:extLst>
          </p:cNvPr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7CAF2-7D6C-2E0B-FE8F-6E70854D2C58}"/>
              </a:ext>
            </a:extLst>
          </p:cNvPr>
          <p:cNvSpPr txBox="1"/>
          <p:nvPr/>
        </p:nvSpPr>
        <p:spPr>
          <a:xfrm>
            <a:off x="8654580" y="3194893"/>
            <a:ext cx="201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Problem: Feature maps “shrink” with each layer!</a:t>
            </a:r>
          </a:p>
        </p:txBody>
      </p:sp>
      <p:sp>
        <p:nvSpPr>
          <p:cNvPr id="15" name="Google Shape;744;p54">
            <a:extLst>
              <a:ext uri="{FF2B5EF4-FFF2-40B4-BE49-F238E27FC236}">
                <a16:creationId xmlns:a16="http://schemas.microsoft.com/office/drawing/2014/main" id="{0D5340C5-7F58-2A8E-B995-76634065CE26}"/>
              </a:ext>
            </a:extLst>
          </p:cNvPr>
          <p:cNvSpPr txBox="1"/>
          <p:nvPr/>
        </p:nvSpPr>
        <p:spPr>
          <a:xfrm>
            <a:off x="6176756" y="3194894"/>
            <a:ext cx="3871999" cy="189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 general: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Input: W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Filter: K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Output: W – K + 1</a:t>
            </a:r>
          </a:p>
          <a:p>
            <a:pPr defTabSz="45720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F744D-F9D3-6C82-4BFD-B42611D473B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42808933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BA846-3235-EBB4-EDEA-1EAC965A7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>
            <a:extLst>
              <a:ext uri="{FF2B5EF4-FFF2-40B4-BE49-F238E27FC236}">
                <a16:creationId xmlns:a16="http://schemas.microsoft.com/office/drawing/2014/main" id="{6A992E5A-796E-E5A7-EB61-15DD04C22E6B}"/>
              </a:ext>
            </a:extLst>
          </p:cNvPr>
          <p:cNvGraphicFramePr/>
          <p:nvPr/>
        </p:nvGraphicFramePr>
        <p:xfrm>
          <a:off x="1709919" y="1578734"/>
          <a:ext cx="3963609" cy="39769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4" name="Google Shape;744;p54">
            <a:extLst>
              <a:ext uri="{FF2B5EF4-FFF2-40B4-BE49-F238E27FC236}">
                <a16:creationId xmlns:a16="http://schemas.microsoft.com/office/drawing/2014/main" id="{59AA9E7B-770C-B728-9A99-72FEB24B9F33}"/>
              </a:ext>
            </a:extLst>
          </p:cNvPr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21236-8770-4CE8-4216-F6B44FEAD226}"/>
              </a:ext>
            </a:extLst>
          </p:cNvPr>
          <p:cNvSpPr txBox="1"/>
          <p:nvPr/>
        </p:nvSpPr>
        <p:spPr>
          <a:xfrm>
            <a:off x="8654580" y="3194893"/>
            <a:ext cx="201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Problem: Feature maps “shrink” with each layer!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24CBB-C682-2F38-E4D9-BFE0FE832376}"/>
              </a:ext>
            </a:extLst>
          </p:cNvPr>
          <p:cNvSpPr txBox="1"/>
          <p:nvPr/>
        </p:nvSpPr>
        <p:spPr>
          <a:xfrm>
            <a:off x="6449074" y="4844464"/>
            <a:ext cx="359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Solution: </a:t>
            </a:r>
            <a:r>
              <a:rPr lang="en-US" sz="2400" b="1" dirty="0">
                <a:solidFill>
                  <a:srgbClr val="70AD47"/>
                </a:solidFill>
                <a:latin typeface="Calibri" panose="020F0502020204030204"/>
              </a:rPr>
              <a:t>padding</a:t>
            </a:r>
          </a:p>
          <a:p>
            <a:pPr algn="ctr"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Add zeros around the input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C52DA0-FA8C-1A29-98F6-36F13338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  <a:endParaRPr lang="en-US" b="1" dirty="0"/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A14EB764-774E-5BBD-EF17-D193AB2B1278}"/>
              </a:ext>
            </a:extLst>
          </p:cNvPr>
          <p:cNvSpPr txBox="1"/>
          <p:nvPr/>
        </p:nvSpPr>
        <p:spPr>
          <a:xfrm>
            <a:off x="6176756" y="3194894"/>
            <a:ext cx="3871999" cy="189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 general: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Input: W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Filter: K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Padding: P</a:t>
            </a:r>
          </a:p>
          <a:p>
            <a:pPr defTabSz="45720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00078-1055-E9F0-331E-C7F768DEB5E5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6753801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747-BDB5-25B9-3398-775E77440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>
            <a:extLst>
              <a:ext uri="{FF2B5EF4-FFF2-40B4-BE49-F238E27FC236}">
                <a16:creationId xmlns:a16="http://schemas.microsoft.com/office/drawing/2014/main" id="{A8487AD8-918F-71D3-C920-7EEFBE09125B}"/>
              </a:ext>
            </a:extLst>
          </p:cNvPr>
          <p:cNvGraphicFramePr/>
          <p:nvPr/>
        </p:nvGraphicFramePr>
        <p:xfrm>
          <a:off x="1709919" y="1578734"/>
          <a:ext cx="3963609" cy="39769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0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</a:t>
                      </a:r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91401" marR="91401" marT="91401" marB="9140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0</a:t>
                      </a:r>
                      <a:endParaRPr sz="1700" dirty="0"/>
                    </a:p>
                  </a:txBody>
                  <a:tcPr marL="91401" marR="91401" marT="91401" marB="9140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Google Shape;744;p54">
            <a:extLst>
              <a:ext uri="{FF2B5EF4-FFF2-40B4-BE49-F238E27FC236}">
                <a16:creationId xmlns:a16="http://schemas.microsoft.com/office/drawing/2014/main" id="{7AB5B2C8-E9AE-EED4-A993-D416D306D2BD}"/>
              </a:ext>
            </a:extLst>
          </p:cNvPr>
          <p:cNvSpPr txBox="1"/>
          <p:nvPr/>
        </p:nvSpPr>
        <p:spPr>
          <a:xfrm>
            <a:off x="6176756" y="3194894"/>
            <a:ext cx="3871999" cy="189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 general: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Input: W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Filter: K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Padding: P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Output: W </a:t>
            </a:r>
            <a:r>
              <a:rPr lang="mr-IN" sz="2400" dirty="0">
                <a:solidFill>
                  <a:prstClr val="black"/>
                </a:solidFill>
                <a:latin typeface="Calibri" panose="020F0502020204030204"/>
                <a:cs typeface="Mangal" panose="02040503050203030202" pitchFamily="18" charset="0"/>
              </a:rPr>
              <a:t>–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K + 1 + 2P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C6ED0-C29A-5D19-A5BE-33A00234BBB8}"/>
              </a:ext>
            </a:extLst>
          </p:cNvPr>
          <p:cNvSpPr txBox="1"/>
          <p:nvPr/>
        </p:nvSpPr>
        <p:spPr>
          <a:xfrm>
            <a:off x="6176755" y="5188408"/>
            <a:ext cx="4193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Very common: “same padding”</a:t>
            </a:r>
          </a:p>
          <a:p>
            <a:pPr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Set P = (K </a:t>
            </a:r>
            <a:r>
              <a:rPr lang="mr-IN" sz="2400" dirty="0">
                <a:solidFill>
                  <a:srgbClr val="70AD47"/>
                </a:solidFill>
                <a:latin typeface="Calibri" panose="020F0502020204030204"/>
                <a:cs typeface="Mangal" panose="02040503050203030202" pitchFamily="18" charset="0"/>
              </a:rPr>
              <a:t>–</a:t>
            </a:r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 1) / 2</a:t>
            </a:r>
          </a:p>
          <a:p>
            <a:pPr defTabSz="457200"/>
            <a:r>
              <a:rPr lang="en-US" sz="2400" dirty="0">
                <a:solidFill>
                  <a:srgbClr val="70AD47"/>
                </a:solidFill>
                <a:latin typeface="Calibri" panose="020F0502020204030204"/>
              </a:rPr>
              <a:t>Then output size = input size</a:t>
            </a:r>
          </a:p>
        </p:txBody>
      </p:sp>
      <p:sp>
        <p:nvSpPr>
          <p:cNvPr id="9" name="Google Shape;744;p54">
            <a:extLst>
              <a:ext uri="{FF2B5EF4-FFF2-40B4-BE49-F238E27FC236}">
                <a16:creationId xmlns:a16="http://schemas.microsoft.com/office/drawing/2014/main" id="{B959AFA1-1002-BDE2-60F2-5B706309369E}"/>
              </a:ext>
            </a:extLst>
          </p:cNvPr>
          <p:cNvSpPr txBox="1"/>
          <p:nvPr/>
        </p:nvSpPr>
        <p:spPr>
          <a:xfrm>
            <a:off x="7256432" y="1214362"/>
            <a:ext cx="1975559" cy="1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Input: 7x7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Filter: 3x3</a:t>
            </a:r>
          </a:p>
          <a:p>
            <a:pPr defTabSz="4572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Output: 5x5</a:t>
            </a:r>
          </a:p>
          <a:p>
            <a:pPr defTabSz="457200"/>
            <a:endParaRPr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E55203-8A24-1D15-6954-D5DF378F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EB373F-E69B-95BF-B42E-A9DE57F7C086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57818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CFD6-2A14-B9CC-DADF-62825201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DEA8-ECA3-88B1-9695-D22AC4F2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id="{AD9C097C-AF10-05A1-A048-212E46709B3C}"/>
              </a:ext>
            </a:extLst>
          </p:cNvPr>
          <p:cNvSpPr txBox="1"/>
          <p:nvPr/>
        </p:nvSpPr>
        <p:spPr>
          <a:xfrm>
            <a:off x="3126458" y="4582712"/>
            <a:ext cx="491572" cy="3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85;p40">
            <a:extLst>
              <a:ext uri="{FF2B5EF4-FFF2-40B4-BE49-F238E27FC236}">
                <a16:creationId xmlns:a16="http://schemas.microsoft.com/office/drawing/2014/main" id="{95B0EFAF-1239-BC76-DD2E-0CC725796B3F}"/>
              </a:ext>
            </a:extLst>
          </p:cNvPr>
          <p:cNvSpPr txBox="1"/>
          <p:nvPr/>
        </p:nvSpPr>
        <p:spPr>
          <a:xfrm>
            <a:off x="2532202" y="4974244"/>
            <a:ext cx="296859" cy="4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7;p40">
            <a:extLst>
              <a:ext uri="{FF2B5EF4-FFF2-40B4-BE49-F238E27FC236}">
                <a16:creationId xmlns:a16="http://schemas.microsoft.com/office/drawing/2014/main" id="{1CED54F0-E261-4D6B-D34B-B567EE603BED}"/>
              </a:ext>
            </a:extLst>
          </p:cNvPr>
          <p:cNvSpPr txBox="1"/>
          <p:nvPr/>
        </p:nvSpPr>
        <p:spPr>
          <a:xfrm>
            <a:off x="2275031" y="1701726"/>
            <a:ext cx="2087663" cy="4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32x32 image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16;p42">
            <a:extLst>
              <a:ext uri="{FF2B5EF4-FFF2-40B4-BE49-F238E27FC236}">
                <a16:creationId xmlns:a16="http://schemas.microsoft.com/office/drawing/2014/main" id="{FD75B921-4AB9-180B-57CD-DB5CC2729D0A}"/>
              </a:ext>
            </a:extLst>
          </p:cNvPr>
          <p:cNvSpPr txBox="1"/>
          <p:nvPr/>
        </p:nvSpPr>
        <p:spPr>
          <a:xfrm>
            <a:off x="3577569" y="2491613"/>
            <a:ext cx="1614386" cy="46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  <a:r>
              <a:rPr kumimoji="0" lang="en" sz="2399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5x5 filter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4">
            <a:extLst>
              <a:ext uri="{FF2B5EF4-FFF2-40B4-BE49-F238E27FC236}">
                <a16:creationId xmlns:a16="http://schemas.microsoft.com/office/drawing/2014/main" id="{6AA3931B-4B5B-E601-AA4C-CE6C29049402}"/>
              </a:ext>
            </a:extLst>
          </p:cNvPr>
          <p:cNvSpPr/>
          <p:nvPr/>
        </p:nvSpPr>
        <p:spPr>
          <a:xfrm>
            <a:off x="3161974" y="3020207"/>
            <a:ext cx="282227" cy="813688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551;p44">
            <a:extLst>
              <a:ext uri="{FF2B5EF4-FFF2-40B4-BE49-F238E27FC236}">
                <a16:creationId xmlns:a16="http://schemas.microsoft.com/office/drawing/2014/main" id="{4A2958F1-8853-7BEE-4A4F-3F7BD9C3808E}"/>
              </a:ext>
            </a:extLst>
          </p:cNvPr>
          <p:cNvSpPr/>
          <p:nvPr/>
        </p:nvSpPr>
        <p:spPr>
          <a:xfrm>
            <a:off x="4757808" y="3285938"/>
            <a:ext cx="282227" cy="28222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Google Shape;553;p44">
            <a:extLst>
              <a:ext uri="{FF2B5EF4-FFF2-40B4-BE49-F238E27FC236}">
                <a16:creationId xmlns:a16="http://schemas.microsoft.com/office/drawing/2014/main" id="{F82F3D7B-70DF-F16C-E2D1-B8BEC05DC3EF}"/>
              </a:ext>
            </a:extLst>
          </p:cNvPr>
          <p:cNvCxnSpPr/>
          <p:nvPr/>
        </p:nvCxnSpPr>
        <p:spPr>
          <a:xfrm>
            <a:off x="3288190" y="3189813"/>
            <a:ext cx="1469618" cy="23723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>
            <a:extLst>
              <a:ext uri="{FF2B5EF4-FFF2-40B4-BE49-F238E27FC236}">
                <a16:creationId xmlns:a16="http://schemas.microsoft.com/office/drawing/2014/main" id="{88AD5A51-1BFE-1A4D-00CB-F3DFFC190C67}"/>
              </a:ext>
            </a:extLst>
          </p:cNvPr>
          <p:cNvCxnSpPr/>
          <p:nvPr/>
        </p:nvCxnSpPr>
        <p:spPr>
          <a:xfrm>
            <a:off x="3424356" y="3040451"/>
            <a:ext cx="1333453" cy="386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>
            <a:extLst>
              <a:ext uri="{FF2B5EF4-FFF2-40B4-BE49-F238E27FC236}">
                <a16:creationId xmlns:a16="http://schemas.microsoft.com/office/drawing/2014/main" id="{A7C48E65-2F40-500A-C578-9431EFC963D2}"/>
              </a:ext>
            </a:extLst>
          </p:cNvPr>
          <p:cNvCxnSpPr/>
          <p:nvPr/>
        </p:nvCxnSpPr>
        <p:spPr>
          <a:xfrm rot="10800000" flipH="1">
            <a:off x="3450448" y="3427052"/>
            <a:ext cx="1307360" cy="2495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>
            <a:extLst>
              <a:ext uri="{FF2B5EF4-FFF2-40B4-BE49-F238E27FC236}">
                <a16:creationId xmlns:a16="http://schemas.microsoft.com/office/drawing/2014/main" id="{7489359A-A070-79C8-4122-633F2D5744C0}"/>
              </a:ext>
            </a:extLst>
          </p:cNvPr>
          <p:cNvSpPr/>
          <p:nvPr/>
        </p:nvSpPr>
        <p:spPr>
          <a:xfrm>
            <a:off x="2590173" y="2283311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84;p40">
            <a:extLst>
              <a:ext uri="{FF2B5EF4-FFF2-40B4-BE49-F238E27FC236}">
                <a16:creationId xmlns:a16="http://schemas.microsoft.com/office/drawing/2014/main" id="{EC794CC2-05D2-E3E2-56B8-D3F467E8EF84}"/>
              </a:ext>
            </a:extLst>
          </p:cNvPr>
          <p:cNvSpPr txBox="1"/>
          <p:nvPr/>
        </p:nvSpPr>
        <p:spPr>
          <a:xfrm>
            <a:off x="3546323" y="3850237"/>
            <a:ext cx="445619" cy="39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564;p44">
            <a:extLst>
              <a:ext uri="{FF2B5EF4-FFF2-40B4-BE49-F238E27FC236}">
                <a16:creationId xmlns:a16="http://schemas.microsoft.com/office/drawing/2014/main" id="{11181C24-8F96-8BC8-670C-E596A0C26B1A}"/>
              </a:ext>
            </a:extLst>
          </p:cNvPr>
          <p:cNvCxnSpPr/>
          <p:nvPr/>
        </p:nvCxnSpPr>
        <p:spPr>
          <a:xfrm>
            <a:off x="5191956" y="3427051"/>
            <a:ext cx="328967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>
            <a:extLst>
              <a:ext uri="{FF2B5EF4-FFF2-40B4-BE49-F238E27FC236}">
                <a16:creationId xmlns:a16="http://schemas.microsoft.com/office/drawing/2014/main" id="{5B6568F0-95BC-0832-2464-3BE3EAEC8D71}"/>
              </a:ext>
            </a:extLst>
          </p:cNvPr>
          <p:cNvSpPr txBox="1"/>
          <p:nvPr/>
        </p:nvSpPr>
        <p:spPr>
          <a:xfrm>
            <a:off x="5713959" y="3545576"/>
            <a:ext cx="2183591" cy="8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convolve (slide) over all spatial locations</a:t>
            </a: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566;p44">
            <a:extLst>
              <a:ext uri="{FF2B5EF4-FFF2-40B4-BE49-F238E27FC236}">
                <a16:creationId xmlns:a16="http://schemas.microsoft.com/office/drawing/2014/main" id="{A28ED5D3-A775-D4B9-02B2-FF064221336F}"/>
              </a:ext>
            </a:extLst>
          </p:cNvPr>
          <p:cNvSpPr/>
          <p:nvPr/>
        </p:nvSpPr>
        <p:spPr>
          <a:xfrm>
            <a:off x="8597109" y="2048460"/>
            <a:ext cx="956151" cy="275718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567;p44">
            <a:extLst>
              <a:ext uri="{FF2B5EF4-FFF2-40B4-BE49-F238E27FC236}">
                <a16:creationId xmlns:a16="http://schemas.microsoft.com/office/drawing/2014/main" id="{2950656C-9843-B01A-EA36-FBE4A51F67BF}"/>
              </a:ext>
            </a:extLst>
          </p:cNvPr>
          <p:cNvSpPr txBox="1"/>
          <p:nvPr/>
        </p:nvSpPr>
        <p:spPr>
          <a:xfrm>
            <a:off x="7897549" y="1159446"/>
            <a:ext cx="2170844" cy="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1x28x28 activation map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568;p44">
            <a:extLst>
              <a:ext uri="{FF2B5EF4-FFF2-40B4-BE49-F238E27FC236}">
                <a16:creationId xmlns:a16="http://schemas.microsoft.com/office/drawing/2014/main" id="{D2144F6E-66FE-8EC8-2881-05653611FA67}"/>
              </a:ext>
            </a:extLst>
          </p:cNvPr>
          <p:cNvSpPr txBox="1"/>
          <p:nvPr/>
        </p:nvSpPr>
        <p:spPr>
          <a:xfrm>
            <a:off x="8481632" y="4761232"/>
            <a:ext cx="328115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569;p44">
            <a:extLst>
              <a:ext uri="{FF2B5EF4-FFF2-40B4-BE49-F238E27FC236}">
                <a16:creationId xmlns:a16="http://schemas.microsoft.com/office/drawing/2014/main" id="{9B9A80B4-9D0A-33C2-7E2A-2AB80D49C7F3}"/>
              </a:ext>
            </a:extLst>
          </p:cNvPr>
          <p:cNvSpPr txBox="1"/>
          <p:nvPr/>
        </p:nvSpPr>
        <p:spPr>
          <a:xfrm>
            <a:off x="9148967" y="430567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570;p44">
            <a:extLst>
              <a:ext uri="{FF2B5EF4-FFF2-40B4-BE49-F238E27FC236}">
                <a16:creationId xmlns:a16="http://schemas.microsoft.com/office/drawing/2014/main" id="{F4D85D34-82E3-042D-0F00-F3075D0C0F95}"/>
              </a:ext>
            </a:extLst>
          </p:cNvPr>
          <p:cNvSpPr txBox="1"/>
          <p:nvPr/>
        </p:nvSpPr>
        <p:spPr>
          <a:xfrm>
            <a:off x="9553262" y="2895052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953B4A-473D-3D4F-7FDD-6023E50FFCAB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9355922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3AA0-0D4B-B367-9E31-94F28DEB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D69C-19D7-7B09-4645-F15EF710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architecture: “fully convolutional”</a:t>
            </a:r>
          </a:p>
        </p:txBody>
      </p:sp>
      <p:pic>
        <p:nvPicPr>
          <p:cNvPr id="20482" name="Picture 2" descr="VGGNet-16 Architecture: A Complete Guide | Kaggle">
            <a:extLst>
              <a:ext uri="{FF2B5EF4-FFF2-40B4-BE49-F238E27FC236}">
                <a16:creationId xmlns:a16="http://schemas.microsoft.com/office/drawing/2014/main" id="{A01BA566-6392-D8BE-6F3F-3F7B963C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488"/>
            <a:ext cx="12192000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FB4B2D-5E60-DDBF-D3E6-CA3673E6D5C4}"/>
              </a:ext>
            </a:extLst>
          </p:cNvPr>
          <p:cNvSpPr txBox="1"/>
          <p:nvPr/>
        </p:nvSpPr>
        <p:spPr>
          <a:xfrm>
            <a:off x="1834133" y="5466838"/>
            <a:ext cx="85237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Idea: 3x3 convolutions all the way down</a:t>
            </a:r>
          </a:p>
          <a:p>
            <a:pPr algn="ctr"/>
            <a:r>
              <a:rPr lang="en-US" sz="2800" dirty="0"/>
              <a:t>More </a:t>
            </a:r>
            <a:r>
              <a:rPr lang="en-US" sz="2800" u="sng" dirty="0"/>
              <a:t>equivariance</a:t>
            </a:r>
            <a:r>
              <a:rPr lang="en-US" sz="2800" dirty="0"/>
              <a:t> than a “flatten 13x13” layer at the end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8A879-64E5-17C9-A3A4-57660C0FBA60}"/>
              </a:ext>
            </a:extLst>
          </p:cNvPr>
          <p:cNvGrpSpPr/>
          <p:nvPr/>
        </p:nvGrpSpPr>
        <p:grpSpPr>
          <a:xfrm>
            <a:off x="10193561" y="1311965"/>
            <a:ext cx="1790939" cy="4712489"/>
            <a:chOff x="10193561" y="1311965"/>
            <a:chExt cx="1790939" cy="471248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266D69F-4281-7E63-E1F7-2FFFD3FEDCDF}"/>
                </a:ext>
              </a:extLst>
            </p:cNvPr>
            <p:cNvSpPr/>
            <p:nvPr/>
          </p:nvSpPr>
          <p:spPr>
            <a:xfrm>
              <a:off x="10674626" y="1311965"/>
              <a:ext cx="993913" cy="33750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E00422-C8B0-EF17-76DF-BF3C027532C9}"/>
                </a:ext>
              </a:extLst>
            </p:cNvPr>
            <p:cNvSpPr txBox="1"/>
            <p:nvPr/>
          </p:nvSpPr>
          <p:spPr>
            <a:xfrm>
              <a:off x="10193561" y="4639459"/>
              <a:ext cx="17909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Giant</a:t>
              </a:r>
              <a:br>
                <a:rPr lang="en-US" sz="2800" dirty="0"/>
              </a:br>
              <a:r>
                <a:rPr lang="en-US" sz="2800" dirty="0"/>
                <a:t>1x1 conv,</a:t>
              </a:r>
              <a:br>
                <a:rPr lang="en-US" sz="2800" dirty="0"/>
              </a:br>
              <a:r>
                <a:rPr lang="en-US" sz="2800" dirty="0"/>
                <a:t>same as FC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20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C8A53-B583-6676-E500-9A08713D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E3EA-1D0D-3973-BC34-3E2D8209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Resnet architecture: super-deep </a:t>
            </a:r>
            <a:r>
              <a:rPr lang="en-US" dirty="0" err="1"/>
              <a:t>convs</a:t>
            </a:r>
            <a:endParaRPr lang="en-US" dirty="0"/>
          </a:p>
        </p:txBody>
      </p:sp>
      <p:pic>
        <p:nvPicPr>
          <p:cNvPr id="24578" name="Picture 2" descr="Understanding and visualizing ResNets | by Pablo Ruiz | Towards Data Science">
            <a:extLst>
              <a:ext uri="{FF2B5EF4-FFF2-40B4-BE49-F238E27FC236}">
                <a16:creationId xmlns:a16="http://schemas.microsoft.com/office/drawing/2014/main" id="{A39AD6A9-3EFE-B68A-E764-C52AE2B73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4"/>
          <a:stretch/>
        </p:blipFill>
        <p:spPr bwMode="auto">
          <a:xfrm rot="16200000">
            <a:off x="3182858" y="-2151143"/>
            <a:ext cx="582628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E8E7B-C955-851C-CAD4-E3452F83B54E}"/>
              </a:ext>
            </a:extLst>
          </p:cNvPr>
          <p:cNvSpPr txBox="1"/>
          <p:nvPr/>
        </p:nvSpPr>
        <p:spPr>
          <a:xfrm>
            <a:off x="1719404" y="6334780"/>
            <a:ext cx="8753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Several tricks to make backprop effective at 100+ 3x3 layers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EEFEA7-C640-EF23-F03F-4C0CD7E63AF5}"/>
              </a:ext>
            </a:extLst>
          </p:cNvPr>
          <p:cNvGrpSpPr/>
          <p:nvPr/>
        </p:nvGrpSpPr>
        <p:grpSpPr>
          <a:xfrm>
            <a:off x="10659081" y="266652"/>
            <a:ext cx="1462323" cy="2734964"/>
            <a:chOff x="10659081" y="266652"/>
            <a:chExt cx="1462323" cy="27349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61B67B0-6D8C-0BDA-75C0-05D3A085991E}"/>
                </a:ext>
              </a:extLst>
            </p:cNvPr>
            <p:cNvSpPr/>
            <p:nvPr/>
          </p:nvSpPr>
          <p:spPr>
            <a:xfrm>
              <a:off x="11111948" y="1311965"/>
              <a:ext cx="556591" cy="16896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5965E4-0E27-663D-F403-F32E0F275C31}"/>
                </a:ext>
              </a:extLst>
            </p:cNvPr>
            <p:cNvSpPr txBox="1"/>
            <p:nvPr/>
          </p:nvSpPr>
          <p:spPr>
            <a:xfrm>
              <a:off x="10659081" y="266652"/>
              <a:ext cx="146232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No more</a:t>
              </a:r>
              <a:br>
                <a:rPr lang="en-US" sz="2800" dirty="0"/>
              </a:br>
              <a:r>
                <a:rPr lang="en-US" sz="2800" dirty="0"/>
                <a:t>FC layer!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3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0F808-55B0-56A2-36F3-C60745A7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data and parameters for generalization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356E53-A980-1E0D-BE39-32CF42C29690}"/>
              </a:ext>
            </a:extLst>
          </p:cNvPr>
          <p:cNvCxnSpPr/>
          <p:nvPr/>
        </p:nvCxnSpPr>
        <p:spPr>
          <a:xfrm flipV="1">
            <a:off x="1459832" y="2999874"/>
            <a:ext cx="9208168" cy="1941094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5 Advanced CNN Architectures - Deep Learning for Vision Systems">
            <a:extLst>
              <a:ext uri="{FF2B5EF4-FFF2-40B4-BE49-F238E27FC236}">
                <a16:creationId xmlns:a16="http://schemas.microsoft.com/office/drawing/2014/main" id="{D2F58EE9-5434-7064-FB1F-38C1636C2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11868" b="43721"/>
          <a:stretch/>
        </p:blipFill>
        <p:spPr bwMode="auto">
          <a:xfrm rot="20853498">
            <a:off x="1296065" y="3721409"/>
            <a:ext cx="2799935" cy="7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B3A25-8B29-455A-FD6A-0F7E5E81A0BE}"/>
              </a:ext>
            </a:extLst>
          </p:cNvPr>
          <p:cNvSpPr txBox="1"/>
          <p:nvPr/>
        </p:nvSpPr>
        <p:spPr>
          <a:xfrm rot="20844280">
            <a:off x="992600" y="3286141"/>
            <a:ext cx="274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Massive deep net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83341-9506-724C-E986-96064418A56B}"/>
              </a:ext>
            </a:extLst>
          </p:cNvPr>
          <p:cNvSpPr/>
          <p:nvPr/>
        </p:nvSpPr>
        <p:spPr>
          <a:xfrm>
            <a:off x="5626133" y="4113529"/>
            <a:ext cx="939734" cy="9397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3A08B-DC47-AC1E-286A-B51EE4D7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1173">
            <a:off x="8564291" y="1619788"/>
            <a:ext cx="1854988" cy="1435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52D37-8622-62E1-CD2B-CCBB4352ED9C}"/>
              </a:ext>
            </a:extLst>
          </p:cNvPr>
          <p:cNvSpPr txBox="1"/>
          <p:nvPr/>
        </p:nvSpPr>
        <p:spPr>
          <a:xfrm rot="20844280">
            <a:off x="7776166" y="1170351"/>
            <a:ext cx="286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Huge training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4FEA6-45E6-AF12-2661-24F74458F971}"/>
              </a:ext>
            </a:extLst>
          </p:cNvPr>
          <p:cNvSpPr txBox="1"/>
          <p:nvPr/>
        </p:nvSpPr>
        <p:spPr>
          <a:xfrm>
            <a:off x="1449878" y="5545485"/>
            <a:ext cx="9292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Now we have made big models smaller (exploiting symmetries)</a:t>
            </a:r>
            <a:br>
              <a:rPr lang="en-US" sz="2800" dirty="0"/>
            </a:br>
            <a:r>
              <a:rPr lang="en-US" sz="2800" dirty="0"/>
              <a:t>and made huge data even bigger (exploiting symmetries)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8EC41B-A37A-05E3-F37C-90D623BA2C48}"/>
              </a:ext>
            </a:extLst>
          </p:cNvPr>
          <p:cNvGrpSpPr/>
          <p:nvPr/>
        </p:nvGrpSpPr>
        <p:grpSpPr>
          <a:xfrm>
            <a:off x="455081" y="2000122"/>
            <a:ext cx="3822265" cy="1388230"/>
            <a:chOff x="455081" y="2000122"/>
            <a:chExt cx="3822265" cy="13882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10185E-D1FA-5692-A2C8-D5EC93CD302D}"/>
                </a:ext>
              </a:extLst>
            </p:cNvPr>
            <p:cNvSpPr txBox="1"/>
            <p:nvPr/>
          </p:nvSpPr>
          <p:spPr>
            <a:xfrm rot="20937159">
              <a:off x="455081" y="2865132"/>
              <a:ext cx="3822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Lightweight convolutions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8EFE4F-A150-244D-5861-6F60E95B703D}"/>
                </a:ext>
              </a:extLst>
            </p:cNvPr>
            <p:cNvCxnSpPr>
              <a:stCxn id="10" idx="0"/>
            </p:cNvCxnSpPr>
            <p:nvPr/>
          </p:nvCxnSpPr>
          <p:spPr>
            <a:xfrm flipH="1" flipV="1">
              <a:off x="2117558" y="2000122"/>
              <a:ext cx="198526" cy="869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7605DD-99A7-144A-CEEA-1C4E3C2E1F27}"/>
              </a:ext>
            </a:extLst>
          </p:cNvPr>
          <p:cNvGrpSpPr/>
          <p:nvPr/>
        </p:nvGrpSpPr>
        <p:grpSpPr>
          <a:xfrm>
            <a:off x="10477298" y="793514"/>
            <a:ext cx="1169469" cy="2369751"/>
            <a:chOff x="10477298" y="793514"/>
            <a:chExt cx="1169469" cy="23697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DCEFEE-EA53-5D73-772B-18AC0710A2D8}"/>
                </a:ext>
              </a:extLst>
            </p:cNvPr>
            <p:cNvSpPr txBox="1"/>
            <p:nvPr/>
          </p:nvSpPr>
          <p:spPr>
            <a:xfrm rot="4637444">
              <a:off x="9984838" y="1501336"/>
              <a:ext cx="23697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</a:t>
              </a:r>
              <a:br>
                <a:rPr lang="en-US" sz="2800" dirty="0"/>
              </a:br>
              <a:r>
                <a:rPr lang="en-US" sz="2800" dirty="0"/>
                <a:t>augmentations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D8E2AA-E6F5-AA91-62AA-4D5ED175CA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298" y="1449756"/>
              <a:ext cx="286955" cy="118114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69999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AFC4-C8E0-2CDE-7D86-AD680524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decay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089E8-9620-0623-43E8-1DE3F4478085}"/>
              </a:ext>
            </a:extLst>
          </p:cNvPr>
          <p:cNvSpPr txBox="1"/>
          <p:nvPr/>
        </p:nvSpPr>
        <p:spPr>
          <a:xfrm>
            <a:off x="1623974" y="1340552"/>
            <a:ext cx="894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When parameters get too large, they learn a bumpy function</a:t>
            </a:r>
          </a:p>
        </p:txBody>
      </p:sp>
      <p:pic>
        <p:nvPicPr>
          <p:cNvPr id="33794" name="Picture 2" descr="4. Training Models - Hands-On Machine Learning with Scikit-Learn and  TensorFlow [Book]">
            <a:extLst>
              <a:ext uri="{FF2B5EF4-FFF2-40B4-BE49-F238E27FC236}">
                <a16:creationId xmlns:a16="http://schemas.microsoft.com/office/drawing/2014/main" id="{5AA1A407-2F83-268D-F15F-CE86F89F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0" y="2522426"/>
            <a:ext cx="5381279" cy="349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5D3772-C219-84FD-827A-3FEB8E333AF2}"/>
              </a:ext>
            </a:extLst>
          </p:cNvPr>
          <p:cNvGrpSpPr/>
          <p:nvPr/>
        </p:nvGrpSpPr>
        <p:grpSpPr>
          <a:xfrm>
            <a:off x="6299703" y="2522426"/>
            <a:ext cx="4879029" cy="1754563"/>
            <a:chOff x="6299703" y="2522426"/>
            <a:chExt cx="4879029" cy="17545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47C005-AB99-CFB1-9529-461B4FFC99C0}"/>
                </a:ext>
              </a:extLst>
            </p:cNvPr>
            <p:cNvSpPr txBox="1"/>
            <p:nvPr/>
          </p:nvSpPr>
          <p:spPr>
            <a:xfrm>
              <a:off x="6299703" y="2522426"/>
              <a:ext cx="4879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Classic solution from regression: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317063B-E074-08D0-6DF6-911DC978E91C}"/>
                    </a:ext>
                  </a:extLst>
                </p:cNvPr>
                <p:cNvSpPr txBox="1"/>
                <p:nvPr/>
              </p:nvSpPr>
              <p:spPr>
                <a:xfrm>
                  <a:off x="6978154" y="3131611"/>
                  <a:ext cx="2897781" cy="11453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𝑊𝐷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317063B-E074-08D0-6DF6-911DC978E9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8154" y="3131611"/>
                  <a:ext cx="2897781" cy="1145378"/>
                </a:xfrm>
                <a:prstGeom prst="rect">
                  <a:avLst/>
                </a:prstGeom>
                <a:blipFill>
                  <a:blip r:embed="rId3"/>
                  <a:stretch>
                    <a:fillRect l="-437" t="-128571" b="-180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7C9E56-B726-7701-0F37-3405E9519323}"/>
                  </a:ext>
                </a:extLst>
              </p:cNvPr>
              <p:cNvSpPr txBox="1"/>
              <p:nvPr/>
            </p:nvSpPr>
            <p:spPr>
              <a:xfrm>
                <a:off x="6978154" y="4438519"/>
                <a:ext cx="47509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classification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WD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7C9E56-B726-7701-0F37-3405E9519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154" y="4438519"/>
                <a:ext cx="4750916" cy="523220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0DCA609-6F01-63C5-5B83-979DE48B3EC3}"/>
              </a:ext>
            </a:extLst>
          </p:cNvPr>
          <p:cNvSpPr txBox="1"/>
          <p:nvPr/>
        </p:nvSpPr>
        <p:spPr>
          <a:xfrm>
            <a:off x="6299703" y="5408252"/>
            <a:ext cx="433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Pushes weights toward zero.</a:t>
            </a:r>
          </a:p>
        </p:txBody>
      </p:sp>
    </p:spTree>
    <p:extLst>
      <p:ext uri="{BB962C8B-B14F-4D97-AF65-F5344CB8AC3E}">
        <p14:creationId xmlns:p14="http://schemas.microsoft.com/office/powerpoint/2010/main" val="372355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356E53-A980-1E0D-BE39-32CF42C29690}"/>
              </a:ext>
            </a:extLst>
          </p:cNvPr>
          <p:cNvCxnSpPr/>
          <p:nvPr/>
        </p:nvCxnSpPr>
        <p:spPr>
          <a:xfrm flipV="1">
            <a:off x="1459832" y="2999874"/>
            <a:ext cx="9208168" cy="1941094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5 Advanced CNN Architectures - Deep Learning for Vision Systems">
            <a:extLst>
              <a:ext uri="{FF2B5EF4-FFF2-40B4-BE49-F238E27FC236}">
                <a16:creationId xmlns:a16="http://schemas.microsoft.com/office/drawing/2014/main" id="{D2F58EE9-5434-7064-FB1F-38C1636C2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11868" b="43721"/>
          <a:stretch/>
        </p:blipFill>
        <p:spPr bwMode="auto">
          <a:xfrm rot="20853498">
            <a:off x="1296065" y="3721409"/>
            <a:ext cx="2799935" cy="7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B3A25-8B29-455A-FD6A-0F7E5E81A0BE}"/>
              </a:ext>
            </a:extLst>
          </p:cNvPr>
          <p:cNvSpPr txBox="1"/>
          <p:nvPr/>
        </p:nvSpPr>
        <p:spPr>
          <a:xfrm rot="20844280">
            <a:off x="992600" y="3286141"/>
            <a:ext cx="274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Massive deep net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83341-9506-724C-E986-96064418A56B}"/>
              </a:ext>
            </a:extLst>
          </p:cNvPr>
          <p:cNvSpPr/>
          <p:nvPr/>
        </p:nvSpPr>
        <p:spPr>
          <a:xfrm>
            <a:off x="5626133" y="4113529"/>
            <a:ext cx="939734" cy="9397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3A08B-DC47-AC1E-286A-B51EE4D7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1173">
            <a:off x="8564291" y="1619788"/>
            <a:ext cx="1854988" cy="1435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52D37-8622-62E1-CD2B-CCBB4352ED9C}"/>
              </a:ext>
            </a:extLst>
          </p:cNvPr>
          <p:cNvSpPr txBox="1"/>
          <p:nvPr/>
        </p:nvSpPr>
        <p:spPr>
          <a:xfrm rot="20844280">
            <a:off x="7776166" y="1170351"/>
            <a:ext cx="286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Huge training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4FEA6-45E6-AF12-2661-24F74458F971}"/>
              </a:ext>
            </a:extLst>
          </p:cNvPr>
          <p:cNvSpPr txBox="1"/>
          <p:nvPr/>
        </p:nvSpPr>
        <p:spPr>
          <a:xfrm>
            <a:off x="3131628" y="5545485"/>
            <a:ext cx="59288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Simulate data that is even more diverse</a:t>
            </a:r>
            <a:br>
              <a:rPr lang="en-US" sz="2800" dirty="0"/>
            </a:br>
            <a:r>
              <a:rPr lang="en-US" sz="2800" dirty="0"/>
              <a:t>using </a:t>
            </a:r>
            <a:r>
              <a:rPr lang="en-US" sz="2800" i="1" dirty="0"/>
              <a:t>dropout </a:t>
            </a:r>
            <a:r>
              <a:rPr lang="en-US" sz="2800" dirty="0"/>
              <a:t>(feature randomization)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0185E-D1FA-5692-A2C8-D5EC93CD302D}"/>
              </a:ext>
            </a:extLst>
          </p:cNvPr>
          <p:cNvSpPr txBox="1"/>
          <p:nvPr/>
        </p:nvSpPr>
        <p:spPr>
          <a:xfrm rot="20937159">
            <a:off x="455081" y="2865132"/>
            <a:ext cx="3822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Lightweight convolutions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7605DD-99A7-144A-CEEA-1C4E3C2E1F27}"/>
              </a:ext>
            </a:extLst>
          </p:cNvPr>
          <p:cNvGrpSpPr/>
          <p:nvPr/>
        </p:nvGrpSpPr>
        <p:grpSpPr>
          <a:xfrm>
            <a:off x="10477298" y="793514"/>
            <a:ext cx="1169469" cy="2369751"/>
            <a:chOff x="10477298" y="793514"/>
            <a:chExt cx="1169469" cy="23697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DCEFEE-EA53-5D73-772B-18AC0710A2D8}"/>
                </a:ext>
              </a:extLst>
            </p:cNvPr>
            <p:cNvSpPr txBox="1"/>
            <p:nvPr/>
          </p:nvSpPr>
          <p:spPr>
            <a:xfrm rot="4637444">
              <a:off x="9984838" y="1501336"/>
              <a:ext cx="23697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</a:t>
              </a:r>
              <a:br>
                <a:rPr lang="en-US" sz="2800" dirty="0"/>
              </a:br>
              <a:r>
                <a:rPr lang="en-US" sz="2800" dirty="0"/>
                <a:t>augmentations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D8E2AA-E6F5-AA91-62AA-4D5ED175CA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298" y="1449756"/>
              <a:ext cx="286955" cy="118114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AF814C-5586-C2E5-2856-8433C810C40C}"/>
              </a:ext>
            </a:extLst>
          </p:cNvPr>
          <p:cNvGrpSpPr/>
          <p:nvPr/>
        </p:nvGrpSpPr>
        <p:grpSpPr>
          <a:xfrm>
            <a:off x="1240232" y="609091"/>
            <a:ext cx="2149499" cy="2343162"/>
            <a:chOff x="1240232" y="609091"/>
            <a:chExt cx="2149499" cy="2343162"/>
          </a:xfrm>
        </p:grpSpPr>
        <p:pic>
          <p:nvPicPr>
            <p:cNvPr id="32770" name="Picture 2" descr="balloons helium floating decorative icons 1932416 Vector Art at Vecteezy">
              <a:extLst>
                <a:ext uri="{FF2B5EF4-FFF2-40B4-BE49-F238E27FC236}">
                  <a16:creationId xmlns:a16="http://schemas.microsoft.com/office/drawing/2014/main" id="{C789F760-3DAB-9A56-0523-E83CDF251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616" y="609091"/>
              <a:ext cx="1782733" cy="22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3E03CF-1152-E6DF-194E-75891A88908A}"/>
                </a:ext>
              </a:extLst>
            </p:cNvPr>
            <p:cNvSpPr txBox="1"/>
            <p:nvPr/>
          </p:nvSpPr>
          <p:spPr>
            <a:xfrm rot="20937159">
              <a:off x="1240232" y="2429033"/>
              <a:ext cx="21494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 decay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20F808-55B0-56A2-36F3-C60745A7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tricks for generalization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B48314-F0E5-0F23-4DC0-7F2E16675D5E}"/>
              </a:ext>
            </a:extLst>
          </p:cNvPr>
          <p:cNvGrpSpPr/>
          <p:nvPr/>
        </p:nvGrpSpPr>
        <p:grpSpPr>
          <a:xfrm>
            <a:off x="6332786" y="1305288"/>
            <a:ext cx="2064661" cy="2294900"/>
            <a:chOff x="6332786" y="1305288"/>
            <a:chExt cx="2064661" cy="2294900"/>
          </a:xfrm>
        </p:grpSpPr>
        <p:pic>
          <p:nvPicPr>
            <p:cNvPr id="34820" name="Picture 4" descr="Anvil Clipart transparent PNG - StickPNG">
              <a:extLst>
                <a:ext uri="{FF2B5EF4-FFF2-40B4-BE49-F238E27FC236}">
                  <a16:creationId xmlns:a16="http://schemas.microsoft.com/office/drawing/2014/main" id="{7844F7C8-01B5-DFED-86BE-03B827A4A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5453">
              <a:off x="6516577" y="2289866"/>
              <a:ext cx="1751743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718887-ADA1-205E-72F3-ED82ADC5A9CF}"/>
                </a:ext>
              </a:extLst>
            </p:cNvPr>
            <p:cNvSpPr txBox="1"/>
            <p:nvPr/>
          </p:nvSpPr>
          <p:spPr>
            <a:xfrm rot="20937159">
              <a:off x="6995460" y="3076968"/>
              <a:ext cx="1401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Dropout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225E79-F564-FFBB-368B-09F0C7B16BF3}"/>
                </a:ext>
              </a:extLst>
            </p:cNvPr>
            <p:cNvCxnSpPr/>
            <p:nvPr/>
          </p:nvCxnSpPr>
          <p:spPr>
            <a:xfrm flipH="1" flipV="1">
              <a:off x="6778487" y="1391478"/>
              <a:ext cx="179833" cy="72791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F88794-4BF2-201A-9AD4-B75DA81B9347}"/>
                </a:ext>
              </a:extLst>
            </p:cNvPr>
            <p:cNvCxnSpPr/>
            <p:nvPr/>
          </p:nvCxnSpPr>
          <p:spPr>
            <a:xfrm flipH="1" flipV="1">
              <a:off x="7016525" y="1544052"/>
              <a:ext cx="179833" cy="72791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DA49AFB-3E53-10B8-291D-943BB7604654}"/>
                </a:ext>
              </a:extLst>
            </p:cNvPr>
            <p:cNvCxnSpPr/>
            <p:nvPr/>
          </p:nvCxnSpPr>
          <p:spPr>
            <a:xfrm flipH="1" flipV="1">
              <a:off x="7499702" y="1305288"/>
              <a:ext cx="179833" cy="72791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45232F-591B-891B-04D2-D035E9027D75}"/>
                </a:ext>
              </a:extLst>
            </p:cNvPr>
            <p:cNvCxnSpPr/>
            <p:nvPr/>
          </p:nvCxnSpPr>
          <p:spPr>
            <a:xfrm flipH="1" flipV="1">
              <a:off x="6332786" y="1703954"/>
              <a:ext cx="179833" cy="72791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74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230867" y="52667"/>
            <a:ext cx="11820000" cy="1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Regularization: </a:t>
            </a:r>
            <a:r>
              <a:rPr lang="en" sz="4000" b="1"/>
              <a:t>Dropout</a:t>
            </a:r>
            <a:endParaRPr sz="4000" b="1"/>
          </a:p>
          <a:p>
            <a:r>
              <a:rPr lang="en" sz="3200"/>
              <a:t>“randomly set some neurons to zero in the forward pass”</a:t>
            </a:r>
            <a:endParaRPr sz="3200"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33" y="1712367"/>
            <a:ext cx="7797800" cy="41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9079400" y="5476833"/>
            <a:ext cx="2832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i="1">
                <a:solidFill>
                  <a:srgbClr val="0000FF"/>
                </a:solidFill>
              </a:rPr>
              <a:t>[Srivastava et al., 2014]</a:t>
            </a:r>
            <a:endParaRPr sz="2400" i="1">
              <a:solidFill>
                <a:srgbClr val="0000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84580-B3B3-5946-9D36-28CC7A869D73}"/>
              </a:ext>
            </a:extLst>
          </p:cNvPr>
          <p:cNvSpPr/>
          <p:nvPr/>
        </p:nvSpPr>
        <p:spPr>
          <a:xfrm>
            <a:off x="4736123" y="1512277"/>
            <a:ext cx="6971463" cy="492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752B4-7D27-5346-9BFE-C63BC4828FC6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B193E-C233-FD46-A237-923BF3C00661}"/>
              </a:ext>
            </a:extLst>
          </p:cNvPr>
          <p:cNvSpPr txBox="1"/>
          <p:nvPr/>
        </p:nvSpPr>
        <p:spPr>
          <a:xfrm>
            <a:off x="8802788" y="3511202"/>
            <a:ext cx="283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/>
                </a:solidFill>
              </a:rPr>
              <a:t>Randomly set the output value of some neurons to be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Waaaait a second… </a:t>
            </a:r>
            <a:endParaRPr sz="4000"/>
          </a:p>
          <a:p>
            <a:r>
              <a:rPr lang="en" sz="4000"/>
              <a:t>How could this possibly be a good idea?</a:t>
            </a:r>
            <a:endParaRPr sz="4000"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0" y="2039233"/>
            <a:ext cx="3228067" cy="36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BE7E7-AB77-4A4A-A611-76542971E6B6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0" y="2039233"/>
            <a:ext cx="3228067" cy="36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4134467" y="2032000"/>
            <a:ext cx="7822400" cy="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Forces the network to have a redundant representation.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5050633" y="2842467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" name="Google Shape;163;p29"/>
          <p:cNvSpPr/>
          <p:nvPr/>
        </p:nvSpPr>
        <p:spPr>
          <a:xfrm>
            <a:off x="5050633" y="3417933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" name="Google Shape;164;p29"/>
          <p:cNvSpPr/>
          <p:nvPr/>
        </p:nvSpPr>
        <p:spPr>
          <a:xfrm>
            <a:off x="5050633" y="3993400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5" name="Google Shape;165;p29"/>
          <p:cNvSpPr/>
          <p:nvPr/>
        </p:nvSpPr>
        <p:spPr>
          <a:xfrm>
            <a:off x="5050633" y="4588884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6" name="Google Shape;166;p29"/>
          <p:cNvSpPr/>
          <p:nvPr/>
        </p:nvSpPr>
        <p:spPr>
          <a:xfrm>
            <a:off x="5050633" y="5160117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67" name="Google Shape;167;p29"/>
          <p:cNvCxnSpPr>
            <a:stCxn id="162" idx="6"/>
          </p:cNvCxnSpPr>
          <p:nvPr/>
        </p:nvCxnSpPr>
        <p:spPr>
          <a:xfrm>
            <a:off x="5575433" y="3104867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8" name="Google Shape;168;p29"/>
          <p:cNvCxnSpPr/>
          <p:nvPr/>
        </p:nvCxnSpPr>
        <p:spPr>
          <a:xfrm>
            <a:off x="5624200" y="36803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169;p29"/>
          <p:cNvCxnSpPr/>
          <p:nvPr/>
        </p:nvCxnSpPr>
        <p:spPr>
          <a:xfrm>
            <a:off x="5575433" y="42558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29"/>
          <p:cNvCxnSpPr/>
          <p:nvPr/>
        </p:nvCxnSpPr>
        <p:spPr>
          <a:xfrm>
            <a:off x="5575433" y="48513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29"/>
          <p:cNvCxnSpPr/>
          <p:nvPr/>
        </p:nvCxnSpPr>
        <p:spPr>
          <a:xfrm>
            <a:off x="5575433" y="54225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Google Shape;172;p29"/>
          <p:cNvSpPr txBox="1"/>
          <p:nvPr/>
        </p:nvSpPr>
        <p:spPr>
          <a:xfrm>
            <a:off x="6718533" y="2787833"/>
            <a:ext cx="1762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has an ear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6718533" y="3397433"/>
            <a:ext cx="1762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has a tail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6718533" y="4007033"/>
            <a:ext cx="2314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is furry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6718533" y="4616633"/>
            <a:ext cx="2314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has claws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6718533" y="5124633"/>
            <a:ext cx="29224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rgbClr val="0000FF"/>
                </a:solidFill>
              </a:rPr>
              <a:t>mischievous </a:t>
            </a:r>
            <a:endParaRPr sz="2400" dirty="0">
              <a:solidFill>
                <a:srgbClr val="0000FF"/>
              </a:solidFill>
            </a:endParaRPr>
          </a:p>
          <a:p>
            <a:r>
              <a:rPr lang="en" sz="2400" dirty="0">
                <a:solidFill>
                  <a:srgbClr val="0000FF"/>
                </a:solidFill>
              </a:rPr>
              <a:t>look</a:t>
            </a:r>
            <a:endParaRPr sz="2400" dirty="0">
              <a:solidFill>
                <a:srgbClr val="0000FF"/>
              </a:solidFill>
            </a:endParaRPr>
          </a:p>
        </p:txBody>
      </p:sp>
      <p:cxnSp>
        <p:nvCxnSpPr>
          <p:cNvPr id="177" name="Google Shape;177;p29"/>
          <p:cNvCxnSpPr/>
          <p:nvPr/>
        </p:nvCxnSpPr>
        <p:spPr>
          <a:xfrm>
            <a:off x="9772400" y="3100867"/>
            <a:ext cx="1266000" cy="79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29"/>
          <p:cNvCxnSpPr/>
          <p:nvPr/>
        </p:nvCxnSpPr>
        <p:spPr>
          <a:xfrm>
            <a:off x="9807633" y="3676388"/>
            <a:ext cx="1136800" cy="42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29"/>
          <p:cNvCxnSpPr/>
          <p:nvPr/>
        </p:nvCxnSpPr>
        <p:spPr>
          <a:xfrm>
            <a:off x="9748900" y="4251941"/>
            <a:ext cx="1102000" cy="10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29"/>
          <p:cNvCxnSpPr/>
          <p:nvPr/>
        </p:nvCxnSpPr>
        <p:spPr>
          <a:xfrm rot="10800000" flipH="1">
            <a:off x="9760633" y="4604555"/>
            <a:ext cx="1125200" cy="24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29"/>
          <p:cNvCxnSpPr/>
          <p:nvPr/>
        </p:nvCxnSpPr>
        <p:spPr>
          <a:xfrm rot="10800000" flipH="1">
            <a:off x="9760633" y="4897688"/>
            <a:ext cx="1148800" cy="52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2" name="Google Shape;182;p29"/>
          <p:cNvSpPr txBox="1"/>
          <p:nvPr/>
        </p:nvSpPr>
        <p:spPr>
          <a:xfrm>
            <a:off x="10988433" y="3974867"/>
            <a:ext cx="1762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cat </a:t>
            </a:r>
            <a:endParaRPr sz="2400">
              <a:solidFill>
                <a:srgbClr val="0000FF"/>
              </a:solidFill>
            </a:endParaRPr>
          </a:p>
          <a:p>
            <a:r>
              <a:rPr lang="en" sz="2400">
                <a:solidFill>
                  <a:srgbClr val="0000FF"/>
                </a:solidFill>
              </a:rPr>
              <a:t>score</a:t>
            </a:r>
            <a:endParaRPr sz="2400">
              <a:solidFill>
                <a:srgbClr val="0000FF"/>
              </a:solidFill>
            </a:endParaRPr>
          </a:p>
        </p:txBody>
      </p:sp>
      <p:cxnSp>
        <p:nvCxnSpPr>
          <p:cNvPr id="183" name="Google Shape;183;p29"/>
          <p:cNvCxnSpPr/>
          <p:nvPr/>
        </p:nvCxnSpPr>
        <p:spPr>
          <a:xfrm>
            <a:off x="8826633" y="3104867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29"/>
          <p:cNvCxnSpPr/>
          <p:nvPr/>
        </p:nvCxnSpPr>
        <p:spPr>
          <a:xfrm>
            <a:off x="8875400" y="36803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29"/>
          <p:cNvCxnSpPr/>
          <p:nvPr/>
        </p:nvCxnSpPr>
        <p:spPr>
          <a:xfrm>
            <a:off x="8826633" y="42558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29"/>
          <p:cNvCxnSpPr/>
          <p:nvPr/>
        </p:nvCxnSpPr>
        <p:spPr>
          <a:xfrm>
            <a:off x="8826633" y="48513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9"/>
          <p:cNvCxnSpPr/>
          <p:nvPr/>
        </p:nvCxnSpPr>
        <p:spPr>
          <a:xfrm>
            <a:off x="8826633" y="54225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29"/>
          <p:cNvSpPr txBox="1"/>
          <p:nvPr/>
        </p:nvSpPr>
        <p:spPr>
          <a:xfrm>
            <a:off x="9003767" y="2832684"/>
            <a:ext cx="58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X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9041855" y="3936341"/>
            <a:ext cx="58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X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9053600" y="5115300"/>
            <a:ext cx="58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X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Waaaait a second… </a:t>
            </a:r>
            <a:endParaRPr sz="4000"/>
          </a:p>
          <a:p>
            <a:r>
              <a:rPr lang="en" sz="4000"/>
              <a:t>How could this possibly be a good idea?</a:t>
            </a:r>
            <a:endParaRPr sz="4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845E77-26A0-9B4B-8607-50D76B97ABC4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Training with occlusions?</a:t>
            </a:r>
            <a:endParaRPr sz="4000"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1" y="1102133"/>
            <a:ext cx="25781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7900" y="2863934"/>
            <a:ext cx="24638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1267" y="60633"/>
            <a:ext cx="3220267" cy="19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6751" y="1821467"/>
            <a:ext cx="31369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8335" y="3260067"/>
            <a:ext cx="1883667" cy="289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100" y="3325901"/>
            <a:ext cx="2463800" cy="289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93351" y="3856001"/>
            <a:ext cx="3543300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73167" y="0"/>
            <a:ext cx="257810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33751" y="1467551"/>
            <a:ext cx="3492500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F8B3F6-F4E6-2A42-BE57-68999C54CC2A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0" y="2039233"/>
            <a:ext cx="3228067" cy="36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/>
        </p:nvSpPr>
        <p:spPr>
          <a:xfrm>
            <a:off x="4909700" y="2216400"/>
            <a:ext cx="6976800" cy="31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>
                <a:solidFill>
                  <a:srgbClr val="0000FF"/>
                </a:solidFill>
              </a:rPr>
              <a:t>Another interpretation:</a:t>
            </a:r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  <a:p>
            <a:r>
              <a:rPr lang="en" sz="3200">
                <a:solidFill>
                  <a:srgbClr val="0000FF"/>
                </a:solidFill>
              </a:rPr>
              <a:t>Dropout is training a large ensemble of models (that share parameters).</a:t>
            </a:r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  <a:p>
            <a:r>
              <a:rPr lang="en" sz="3200">
                <a:solidFill>
                  <a:srgbClr val="0000FF"/>
                </a:solidFill>
              </a:rPr>
              <a:t>Each binary mask is one model, gets trained on only ~one datapoint.</a:t>
            </a:r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Waaaait a second… </a:t>
            </a:r>
            <a:endParaRPr sz="4000"/>
          </a:p>
          <a:p>
            <a:r>
              <a:rPr lang="en" sz="4000"/>
              <a:t>How could this possibly be a good idea?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F4E72-618B-4B48-B379-831B88CA530E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777D2607-77E0-384B-BDD7-F35D469D60DB}" vid="{4A1DB25B-D6FF-654D-85D6-1C898B3B9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1190</TotalTime>
  <Words>5705</Words>
  <Application>Microsoft Macintosh PowerPoint</Application>
  <PresentationFormat>Widescreen</PresentationFormat>
  <Paragraphs>1231</Paragraphs>
  <Slides>103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Arial</vt:lpstr>
      <vt:lpstr>Calibri</vt:lpstr>
      <vt:lpstr>Calibri Light</vt:lpstr>
      <vt:lpstr>Cambria Math</vt:lpstr>
      <vt:lpstr>Times</vt:lpstr>
      <vt:lpstr>Office Theme</vt:lpstr>
      <vt:lpstr>DS 4440</vt:lpstr>
      <vt:lpstr>Evolving SOTA in Image Classification</vt:lpstr>
      <vt:lpstr>Concepts to Know So Far</vt:lpstr>
      <vt:lpstr>Today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Stacking Convolutions</vt:lpstr>
      <vt:lpstr>Stacking Convolutions</vt:lpstr>
      <vt:lpstr>Stacking Convolutions</vt:lpstr>
      <vt:lpstr>Stacking Convolutions</vt:lpstr>
      <vt:lpstr>Fully-connected Layer vs Convolution Layer</vt:lpstr>
      <vt:lpstr>Fully-connected Layer vs Convolution Layer</vt:lpstr>
      <vt:lpstr>The SOTA Card Game</vt:lpstr>
      <vt:lpstr>The Story of Imagenet and AlexNet</vt:lpstr>
      <vt:lpstr>PowerPoint Presentation</vt:lpstr>
      <vt:lpstr>The structure of the ILSVR2012 contest task</vt:lpstr>
      <vt:lpstr>The key goal: Generalization</vt:lpstr>
      <vt:lpstr>The rules of the classification game</vt:lpstr>
      <vt:lpstr>Imagenet Contest Results</vt:lpstr>
      <vt:lpstr>Imagenet Contest Results</vt:lpstr>
      <vt:lpstr>Imagenet Contest Results</vt:lpstr>
      <vt:lpstr>PowerPoint Presentation</vt:lpstr>
      <vt:lpstr>Alexnet architecture</vt:lpstr>
      <vt:lpstr>The SOTA Game</vt:lpstr>
      <vt:lpstr>Seven spicy ingredients for SOTA</vt:lpstr>
      <vt:lpstr>PowerPoint Presentation</vt:lpstr>
      <vt:lpstr>Balancing data and parameters for generalization</vt:lpstr>
      <vt:lpstr>Balancing data and parameters for generalization</vt:lpstr>
      <vt:lpstr>Balancing data and parameters for generalization</vt:lpstr>
      <vt:lpstr>But we want to shrink the data!</vt:lpstr>
      <vt:lpstr>Receptive fields when composing convolutions</vt:lpstr>
      <vt:lpstr>Receptive fields when composing convolutions</vt:lpstr>
      <vt:lpstr>Receptive fields when composing convolutions</vt:lpstr>
      <vt:lpstr>Receptive fields when composing convolutions</vt:lpstr>
      <vt:lpstr>Strided convolution</vt:lpstr>
      <vt:lpstr>Strided convolution</vt:lpstr>
      <vt:lpstr>Strided convolution</vt:lpstr>
      <vt:lpstr>Strided convolution</vt:lpstr>
      <vt:lpstr>What do Conv Filters Learn?</vt:lpstr>
      <vt:lpstr>What do Conv Filters Learn?</vt:lpstr>
      <vt:lpstr>What do Conv Filters Learn?</vt:lpstr>
      <vt:lpstr>Convolution data size example</vt:lpstr>
      <vt:lpstr>Convolution data size example</vt:lpstr>
      <vt:lpstr>Convolution data size example</vt:lpstr>
      <vt:lpstr>Convolution data size example</vt:lpstr>
      <vt:lpstr>Convolution data size example</vt:lpstr>
      <vt:lpstr>Convolution data size example</vt:lpstr>
      <vt:lpstr>Interaction – try out AlexNet</vt:lpstr>
      <vt:lpstr>What Does a Deep Convoluion See?</vt:lpstr>
      <vt:lpstr>What Does Convolution 122 See?</vt:lpstr>
      <vt:lpstr>What Does Convolution 122 See?</vt:lpstr>
      <vt:lpstr>What Does Convolution 122 See?</vt:lpstr>
      <vt:lpstr>What Does Convolution 122 See?</vt:lpstr>
      <vt:lpstr>What Does Convolution 122 See?</vt:lpstr>
      <vt:lpstr>Broadly and Densely (BRODEN) Annotated Dataset</vt:lpstr>
      <vt:lpstr>What Does Unit 122 See?</vt:lpstr>
      <vt:lpstr>Quantifying the Sensitivity of Unit 122</vt:lpstr>
      <vt:lpstr>Single Units for Food, Cars</vt:lpstr>
      <vt:lpstr>Dissection Report</vt:lpstr>
      <vt:lpstr>Hierarchy of Detectors in Layers of a Classsifier</vt:lpstr>
      <vt:lpstr>Convolution summary</vt:lpstr>
      <vt:lpstr>Convolution summary</vt:lpstr>
      <vt:lpstr>Understanding the symmetries of convolutions</vt:lpstr>
      <vt:lpstr>What is a symmetry S(x)?</vt:lpstr>
      <vt:lpstr>What if f(x) outputs an image?</vt:lpstr>
      <vt:lpstr>What if f(x) outputs an image?</vt:lpstr>
      <vt:lpstr>What operations will guarantee symmetry</vt:lpstr>
      <vt:lpstr>Discussion: what equivariances does convolution have?</vt:lpstr>
      <vt:lpstr>Reasoning about translation equivariance</vt:lpstr>
      <vt:lpstr>“Max pooling” is also equivariant</vt:lpstr>
      <vt:lpstr>Caveat about translation equivariance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VGG architecture: “fully convolutional”</vt:lpstr>
      <vt:lpstr>Resnet architecture: super-deep convs</vt:lpstr>
      <vt:lpstr>Balancing data and parameters for generalization</vt:lpstr>
      <vt:lpstr>Weight decay</vt:lpstr>
      <vt:lpstr>More tricks for generalization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 4440</dc:title>
  <dc:creator>David Bau</dc:creator>
  <cp:lastModifiedBy>David Bau</cp:lastModifiedBy>
  <cp:revision>5</cp:revision>
  <dcterms:created xsi:type="dcterms:W3CDTF">2024-02-07T23:01:18Z</dcterms:created>
  <dcterms:modified xsi:type="dcterms:W3CDTF">2024-02-08T18:51:24Z</dcterms:modified>
</cp:coreProperties>
</file>