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6" r:id="rId1"/>
  </p:sldMasterIdLst>
  <p:notesMasterIdLst>
    <p:notesMasterId r:id="rId50"/>
  </p:notesMasterIdLst>
  <p:sldIdLst>
    <p:sldId id="350" r:id="rId2"/>
    <p:sldId id="2464" r:id="rId3"/>
    <p:sldId id="2465" r:id="rId4"/>
    <p:sldId id="2304" r:id="rId5"/>
    <p:sldId id="2314" r:id="rId6"/>
    <p:sldId id="2316" r:id="rId7"/>
    <p:sldId id="2346" r:id="rId8"/>
    <p:sldId id="2320" r:id="rId9"/>
    <p:sldId id="2319" r:id="rId10"/>
    <p:sldId id="2331" r:id="rId11"/>
    <p:sldId id="2323" r:id="rId12"/>
    <p:sldId id="2328" r:id="rId13"/>
    <p:sldId id="2332" r:id="rId14"/>
    <p:sldId id="2372" r:id="rId15"/>
    <p:sldId id="2333" r:id="rId16"/>
    <p:sldId id="2469" r:id="rId17"/>
    <p:sldId id="438" r:id="rId18"/>
    <p:sldId id="389" r:id="rId19"/>
    <p:sldId id="330" r:id="rId20"/>
    <p:sldId id="390" r:id="rId21"/>
    <p:sldId id="1324" r:id="rId22"/>
    <p:sldId id="1325" r:id="rId23"/>
    <p:sldId id="1326" r:id="rId24"/>
    <p:sldId id="1327" r:id="rId25"/>
    <p:sldId id="1328" r:id="rId26"/>
    <p:sldId id="1360" r:id="rId27"/>
    <p:sldId id="1361" r:id="rId28"/>
    <p:sldId id="1362" r:id="rId29"/>
    <p:sldId id="354" r:id="rId30"/>
    <p:sldId id="1354" r:id="rId31"/>
    <p:sldId id="1355" r:id="rId32"/>
    <p:sldId id="267" r:id="rId33"/>
    <p:sldId id="269" r:id="rId34"/>
    <p:sldId id="270" r:id="rId35"/>
    <p:sldId id="271" r:id="rId36"/>
    <p:sldId id="272" r:id="rId37"/>
    <p:sldId id="274" r:id="rId38"/>
    <p:sldId id="275" r:id="rId39"/>
    <p:sldId id="276" r:id="rId40"/>
    <p:sldId id="1357" r:id="rId41"/>
    <p:sldId id="2466" r:id="rId42"/>
    <p:sldId id="1329" r:id="rId43"/>
    <p:sldId id="1330" r:id="rId44"/>
    <p:sldId id="1334" r:id="rId45"/>
    <p:sldId id="1337" r:id="rId46"/>
    <p:sldId id="1335" r:id="rId47"/>
    <p:sldId id="1338" r:id="rId48"/>
    <p:sldId id="246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23"/>
    <p:restoredTop sz="96197"/>
  </p:normalViewPr>
  <p:slideViewPr>
    <p:cSldViewPr snapToGrid="0">
      <p:cViewPr varScale="1">
        <p:scale>
          <a:sx n="106" d="100"/>
          <a:sy n="106" d="100"/>
        </p:scale>
        <p:origin x="200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519-4C43-80EE-37EC1290AD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ILSVRC!$B$4:$B$13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Human</c:v>
                </c:pt>
              </c:strCache>
            </c:strRef>
          </c:cat>
          <c:val>
            <c:numRef>
              <c:f>ILSVRC!$C$4:$C$13</c:f>
              <c:numCache>
                <c:formatCode>General</c:formatCode>
                <c:ptCount val="10"/>
                <c:pt idx="0">
                  <c:v>28.2</c:v>
                </c:pt>
                <c:pt idx="1">
                  <c:v>25.8</c:v>
                </c:pt>
                <c:pt idx="2">
                  <c:v>16.399999999999999</c:v>
                </c:pt>
                <c:pt idx="3">
                  <c:v>11.7</c:v>
                </c:pt>
                <c:pt idx="4">
                  <c:v>7.3</c:v>
                </c:pt>
                <c:pt idx="5">
                  <c:v>6.7</c:v>
                </c:pt>
                <c:pt idx="6">
                  <c:v>3.6</c:v>
                </c:pt>
                <c:pt idx="7">
                  <c:v>3</c:v>
                </c:pt>
                <c:pt idx="8">
                  <c:v>2.2999999999999998</c:v>
                </c:pt>
                <c:pt idx="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19-4C43-80EE-37EC1290A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545177136"/>
        <c:axId val="1548654032"/>
      </c:barChart>
      <c:catAx>
        <c:axId val="154517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8654032"/>
        <c:crosses val="autoZero"/>
        <c:auto val="1"/>
        <c:lblAlgn val="ctr"/>
        <c:lblOffset val="100"/>
        <c:noMultiLvlLbl val="0"/>
      </c:catAx>
      <c:valAx>
        <c:axId val="1548654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</a:t>
                </a:r>
                <a:r>
                  <a:rPr lang="en-US" sz="2800" baseline="0" dirty="0"/>
                  <a:t> Rate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5177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88E7B-8FF6-E84E-AEBE-FB79F22A90E9}" type="datetimeFigureOut">
              <a:rPr lang="en-US" smtClean="0"/>
              <a:t>2/15/24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179B8-9666-C948-98B8-1AE9690BC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56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 to KNOW.  Is the network LOOKNIG for TREES?</a:t>
            </a:r>
          </a:p>
          <a:p>
            <a:r>
              <a:rPr lang="en-US" dirty="0"/>
              <a:t>Is it looking for GRASS?</a:t>
            </a:r>
          </a:p>
          <a:p>
            <a:endParaRPr lang="en-US" dirty="0"/>
          </a:p>
          <a:p>
            <a:r>
              <a:rPr lang="en-US" dirty="0"/>
              <a:t>There is an OLD CLASSIC idea from NEUROSCIENCE</a:t>
            </a:r>
          </a:p>
          <a:p>
            <a:r>
              <a:rPr lang="en-US" dirty="0"/>
              <a:t>that we will USE for INSPIRATION.</a:t>
            </a:r>
          </a:p>
          <a:p>
            <a:r>
              <a:rPr lang="en-US" dirty="0"/>
              <a:t>The IDEA is that EVERYTHING you PERCEIVE is</a:t>
            </a:r>
            <a:br>
              <a:rPr lang="en-US" dirty="0"/>
            </a:br>
            <a:r>
              <a:rPr lang="en-US" dirty="0"/>
              <a:t>[click] DUE to the COMPUTATIONS of SOME neuron in your BRAIN.</a:t>
            </a:r>
          </a:p>
          <a:p>
            <a:r>
              <a:rPr lang="en-US" dirty="0"/>
              <a:t>[click, click]</a:t>
            </a:r>
          </a:p>
          <a:p>
            <a:r>
              <a:rPr lang="en-US" dirty="0"/>
              <a:t>So WHEN we ask, does NETWORK perceive TREES, we can START by asking,</a:t>
            </a:r>
          </a:p>
          <a:p>
            <a:r>
              <a:rPr lang="en-US" dirty="0"/>
              <a:t>[click]</a:t>
            </a:r>
            <a:br>
              <a:rPr lang="en-US" dirty="0"/>
            </a:br>
            <a:r>
              <a:rPr lang="en-US" dirty="0"/>
              <a:t>is there a neuron for for the concept of TREES?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32B56-3998-9A42-BCF0-4688DA0724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85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it is NOT the only UNIT that DETECTS something INTERESTING.</a:t>
            </a:r>
          </a:p>
          <a:p>
            <a:endParaRPr lang="en-US" dirty="0"/>
          </a:p>
          <a:p>
            <a:r>
              <a:rPr lang="en-US" dirty="0"/>
              <a:t>We have a unit for FOOD.</a:t>
            </a:r>
            <a:br>
              <a:rPr lang="en-US" dirty="0"/>
            </a:br>
            <a:r>
              <a:rPr lang="en-US" dirty="0"/>
              <a:t>We have a unit for CARS.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3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By testing ALL the neurons against ALL the concepts we can make a REPORT.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is a report for ALL the neurons in a VGG </a:t>
            </a:r>
            <a:r>
              <a:rPr lang="en-US" dirty="0" err="1"/>
              <a:t>classidier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FULL report scrolls DOWN and lists MORE than I can SHOW on the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is ONE neuron per BLOCK.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you see a WHEEL neuron, a CAR neuron, SKYSCRAPERs, DOGS, DOTS, MOUNTAINS,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 the TOP is a BAR graph summarizing ALL the neurons in the LAYER.  Each COLUMN is one DETECTED concept,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the HEIGHT of each bar is the NUMBER of neurons that match that CONCEPT.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IMMEDIATELY the report lets us ANSWER some QUESTIONS.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EXAMPLE, is there JUST ONE neuron for each CONCEPT?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answer is NO,  LOTS of concepts have MULTPLE NEURONS.</a:t>
            </a:r>
          </a:p>
          <a:p>
            <a:r>
              <a:rPr lang="en-US" dirty="0"/>
              <a:t>For EXAMPLE, there are several AIRPLANE neurons.</a:t>
            </a:r>
          </a:p>
          <a:p>
            <a:r>
              <a:rPr lang="en-US" dirty="0"/>
              <a:t>There are several CAR neurons.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7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ALSO answer OTHER question about the network.</a:t>
            </a:r>
          </a:p>
          <a:p>
            <a:endParaRPr lang="en-US" dirty="0"/>
          </a:p>
          <a:p>
            <a:r>
              <a:rPr lang="en-US" dirty="0"/>
              <a:t>For EXAMPLE, WHAT concept are at WHICH layers?</a:t>
            </a:r>
          </a:p>
          <a:p>
            <a:endParaRPr lang="en-US" dirty="0"/>
          </a:p>
          <a:p>
            <a:r>
              <a:rPr lang="en-US" dirty="0"/>
              <a:t>HERE we see that CONCEPTS in the LAYERs of a network go from</a:t>
            </a:r>
          </a:p>
          <a:p>
            <a:r>
              <a:rPr lang="en-US" dirty="0"/>
              <a:t>SIMPLE to COMPLEX.</a:t>
            </a:r>
          </a:p>
          <a:p>
            <a:r>
              <a:rPr lang="en-US" dirty="0"/>
              <a:t>On EARLY layers we get COLOR and TEXTURE.</a:t>
            </a:r>
          </a:p>
          <a:p>
            <a:r>
              <a:rPr lang="en-US" dirty="0"/>
              <a:t>Then at LATE layers, more OBJECTS appear.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38D50-D941-274B-9125-23A4AE5C35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54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8cb29886_4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38cb29886_4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38cb29886_4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38cb29886_4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38cb29886_4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38cb29886_4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d55b1a39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d55b1a39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38cb29886_4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38cb29886_4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38cb29886_4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38cb29886_4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38cb29886_4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38cb29886_4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how we can LOOK for CONCEPT neurons</a:t>
            </a:r>
          </a:p>
          <a:p>
            <a:r>
              <a:rPr lang="en-US" dirty="0"/>
              <a:t>We PICK a NEURON, and we SEE how it ACTIVATAES when we SHOW it an IMAGE.</a:t>
            </a:r>
          </a:p>
          <a:p>
            <a:endParaRPr lang="en-US" dirty="0"/>
          </a:p>
          <a:p>
            <a:r>
              <a:rPr lang="en-US" dirty="0"/>
              <a:t>In a CONVOLUTIONAL network, we can see WHERE a neuron is active</a:t>
            </a:r>
          </a:p>
          <a:p>
            <a:r>
              <a:rPr lang="en-US" dirty="0"/>
              <a:t>THROUGHOOUT the image in a HEATMAP like THIS one..</a:t>
            </a:r>
          </a:p>
          <a:p>
            <a:r>
              <a:rPr lang="en-US" dirty="0"/>
              <a:t>The RED bar means that THIS unit FIRES ii the LOWER-RIGHT part of the IMAGE.</a:t>
            </a:r>
          </a:p>
          <a:p>
            <a:endParaRPr lang="en-US" dirty="0"/>
          </a:p>
          <a:p>
            <a:r>
              <a:rPr lang="en-US" dirty="0"/>
              <a:t>&lt;&gt;IT LOOKS like it is RESPPONDNIG to some COLORS in the GRASS.</a:t>
            </a:r>
          </a:p>
          <a:p>
            <a:r>
              <a:rPr lang="en-US" dirty="0"/>
              <a:t>Then we can TESST on MORE images.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8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38cb29886_4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38cb29886_4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neruon</a:t>
            </a:r>
            <a:r>
              <a:rPr lang="en-US" dirty="0"/>
              <a:t> DOESN’T </a:t>
            </a:r>
            <a:r>
              <a:rPr lang="en-US" dirty="0" err="1"/>
              <a:t>reallyl</a:t>
            </a:r>
            <a:r>
              <a:rPr lang="en-US" dirty="0"/>
              <a:t> activate on THIS image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25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on THIS </a:t>
            </a:r>
            <a:r>
              <a:rPr lang="en-US" dirty="0" err="1"/>
              <a:t>imagee</a:t>
            </a:r>
            <a:r>
              <a:rPr lang="en-US" dirty="0"/>
              <a:t> EITHER.</a:t>
            </a:r>
          </a:p>
          <a:p>
            <a:endParaRPr lang="en-US" dirty="0"/>
          </a:p>
          <a:p>
            <a:r>
              <a:rPr lang="en-US" dirty="0"/>
              <a:t>MOST neurons are </a:t>
            </a:r>
            <a:r>
              <a:rPr lang="en-US" dirty="0" err="1"/>
              <a:t>slient</a:t>
            </a:r>
            <a:r>
              <a:rPr lang="en-US" dirty="0"/>
              <a:t> MOST of the time..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13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the neuron IS active on THIS image.</a:t>
            </a:r>
          </a:p>
          <a:p>
            <a:endParaRPr lang="en-US" dirty="0"/>
          </a:p>
          <a:p>
            <a:r>
              <a:rPr lang="en-US" dirty="0"/>
              <a:t>It’s a really DARK image, but it’s a picture of a HORSE.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90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neuron ALSO activates HERE.</a:t>
            </a:r>
          </a:p>
          <a:p>
            <a:endParaRPr lang="en-US" dirty="0"/>
          </a:p>
          <a:p>
            <a:r>
              <a:rPr lang="en-US" dirty="0"/>
              <a:t>It ACTIVATES it in TWO areas.</a:t>
            </a:r>
          </a:p>
          <a:p>
            <a:endParaRPr lang="en-US" dirty="0"/>
          </a:p>
          <a:p>
            <a:r>
              <a:rPr lang="en-US" dirty="0"/>
              <a:t>NOTICE it SEEMs to be RESPONDING to where the HORSES are.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could THIS be a NEURON for detecting HORSES?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14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Quantify and SCALE up the SEARCH for CONCEPT neurons,</a:t>
            </a:r>
            <a:br>
              <a:rPr lang="en-US" dirty="0"/>
            </a:br>
            <a:r>
              <a:rPr lang="en-US" dirty="0"/>
              <a:t>I ASSEMBLED a data set called BRODEN.</a:t>
            </a:r>
          </a:p>
          <a:p>
            <a:endParaRPr lang="en-US" dirty="0"/>
          </a:p>
          <a:p>
            <a:r>
              <a:rPr lang="en-US" dirty="0"/>
              <a:t>The idea of BRODEN is to have IMAGEs where we label a LOT of different visual CONCEPTS.</a:t>
            </a:r>
          </a:p>
          <a:p>
            <a:endParaRPr lang="en-US" dirty="0"/>
          </a:p>
          <a:p>
            <a:r>
              <a:rPr lang="en-US" dirty="0"/>
              <a:t>Both OBBJECTs like HORSES or  or FLOWERS, or SCENES like STREET scenes.</a:t>
            </a:r>
          </a:p>
          <a:p>
            <a:r>
              <a:rPr lang="en-US" dirty="0"/>
              <a:t>Or PARTS like HEADBOARDs or WHEELS.</a:t>
            </a:r>
          </a:p>
          <a:p>
            <a:r>
              <a:rPr lang="en-US" dirty="0"/>
              <a:t>MATERIALS like WOOD and METAL.</a:t>
            </a:r>
          </a:p>
          <a:p>
            <a:r>
              <a:rPr lang="en-US" dirty="0"/>
              <a:t>Or TEXTURES like STRIPES and SWIRLS</a:t>
            </a:r>
          </a:p>
          <a:p>
            <a:r>
              <a:rPr lang="en-US" dirty="0"/>
              <a:t>We have LOTS of EXAMPLE images of EACH visual CONCEPT so we can SEE if neurons ACTIVATE on them.</a:t>
            </a:r>
          </a:p>
          <a:p>
            <a:r>
              <a:rPr lang="en-US" dirty="0"/>
              <a:t>In TOTAL, there are more than 60 THOUSAND images with more than one THOUSAND visual concepts labeled.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48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use this to QUANTIFY how well a neuron MATCHES horses,</a:t>
            </a:r>
          </a:p>
          <a:p>
            <a:endParaRPr lang="en-US" dirty="0"/>
          </a:p>
          <a:p>
            <a:r>
              <a:rPr lang="en-US" dirty="0"/>
              <a:t>&lt;&gt; Because in BRODEN we have labeled EXACTLY where the HORSES are.</a:t>
            </a:r>
          </a:p>
          <a:p>
            <a:r>
              <a:rPr lang="en-US" dirty="0"/>
              <a:t>&lt;&gt; So we can RUN the </a:t>
            </a:r>
            <a:r>
              <a:rPr lang="en-US" dirty="0" err="1"/>
              <a:t>broden</a:t>
            </a:r>
            <a:r>
              <a:rPr lang="en-US" dirty="0"/>
              <a:t> images</a:t>
            </a:r>
          </a:p>
          <a:p>
            <a:r>
              <a:rPr lang="en-US" dirty="0"/>
              <a:t>&lt;&gt; And just CHECK to see if the NEURON agrees with the ANNOTATIONs.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 we do this on ALL the images....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54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GIVES us some DATA that we can use to SCORE the quality of the MATCH.</a:t>
            </a:r>
          </a:p>
          <a:p>
            <a:r>
              <a:rPr lang="en-US" dirty="0"/>
              <a:t>I use a RATIO called </a:t>
            </a:r>
            <a:r>
              <a:rPr lang="en-US" dirty="0" err="1"/>
              <a:t>IoU</a:t>
            </a:r>
            <a:r>
              <a:rPr lang="en-US" dirty="0"/>
              <a:t>.  PERFECT is 1.0 so this neuron is NOT perfect.</a:t>
            </a:r>
          </a:p>
          <a:p>
            <a:endParaRPr lang="en-US" dirty="0"/>
          </a:p>
          <a:p>
            <a:r>
              <a:rPr lang="en-US" dirty="0"/>
              <a:t>But it is still PRETTY good.  It LOCATES HORSES better than it matches ANY other CONCEPT.</a:t>
            </a:r>
          </a:p>
          <a:p>
            <a:endParaRPr lang="en-US" dirty="0"/>
          </a:p>
          <a:p>
            <a:r>
              <a:rPr lang="en-US" dirty="0"/>
              <a:t>The REASON this HORSE neuron is so INTERESTNIG, is We did NOT explicitly TEACH the network about HORSES.</a:t>
            </a:r>
          </a:p>
          <a:p>
            <a:r>
              <a:rPr lang="en-US" dirty="0"/>
              <a:t>&lt;&gt; AT the bottom you can see PLACE classes that the network WAS trained on.</a:t>
            </a:r>
          </a:p>
          <a:p>
            <a:r>
              <a:rPr lang="en-US" dirty="0"/>
              <a:t>You can SEE, the HORSE neuron fires on ALL of them.</a:t>
            </a:r>
          </a:p>
          <a:p>
            <a:r>
              <a:rPr lang="en-US" dirty="0"/>
              <a:t>The NEURON is NOT SELCTIVE for ANY ONE training CLASS.</a:t>
            </a:r>
          </a:p>
          <a:p>
            <a:r>
              <a:rPr lang="en-US" dirty="0"/>
              <a:t>What it *IS* selective for - is HORSES.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CEB8-6F41-2B46-80D2-D5662C2DE2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65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02550-E544-C4C1-5FC5-6C8CE7749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FE0960-93DB-4758-9AA2-91E78FB72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DF8DC-DA72-43DF-DECC-2134CB7A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8AF1C-4E65-6530-4671-9E98F7140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21CD6-56C4-7121-FE51-EC50E188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77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84C43-76A7-5239-5744-F854AFB1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9D718-E267-83B1-B7C8-E8665DCC8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438F8-0EF5-806D-946E-87B2DEC4A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2/15/24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77F8C-F396-A4A5-8B89-D83C6946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A5D31-1877-131B-D287-0DA35F86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39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B4EFD-5F11-02A2-D17D-752AB34BF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2E2DF1-ADCD-429E-881D-7C26DD67B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9D2F3-D8AA-01FA-3F65-F819E19B6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2/15/24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76C3E-DC8E-C64A-308F-17C4ACCD4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3FD9E-8CAD-B1CF-7C1B-5C2D9FF0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84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/>
          <p:nvPr/>
        </p:nvSpPr>
        <p:spPr>
          <a:xfrm>
            <a:off x="9198400" y="6157300"/>
            <a:ext cx="4668400" cy="7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67">
                <a:solidFill>
                  <a:srgbClr val="FFFFFF"/>
                </a:solidFill>
              </a:rPr>
              <a:t>Oct. 5, 2021</a:t>
            </a:r>
            <a:endParaRPr sz="2667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1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1127-9E15-A445-AD8D-C387316B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" y="18256"/>
            <a:ext cx="12192000" cy="11650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C2E2B-F9BF-62F4-7059-E250882AA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3342"/>
            <a:ext cx="10515600" cy="52940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37677-D3CE-55C2-2C83-26E0E98D6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2/15/24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7F0FE-6A21-41A1-99DD-07CF5EEE4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6DE35-0251-72C1-B5A9-52CF0498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407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C184-1113-E3CB-6698-AE6B64AE4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5CE6A-B41E-1E3F-8247-E454D32D7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E0A8-EE8C-5BB0-5609-DA4878640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4267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2/15/24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C42A6-A709-A5D1-160E-F932FF3A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4267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55955-04DC-82E8-AAAE-EED31E449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04267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836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3AAF-6391-7040-2263-BF68C96DC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1610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2517F-2220-509E-7312-10D5DC459B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16106"/>
            <a:ext cx="5181600" cy="537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3871B-734E-1442-D40E-652276967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16106"/>
            <a:ext cx="5181600" cy="537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864-78BB-A1C6-E916-CF91AB50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0820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2/15/24</a:t>
            </a:fld>
            <a:endParaRPr lang="en-US" spc="5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84D58-6C3A-2F4B-C6B7-E5BAF2509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820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18FBE-FB37-20F4-DA80-1FB5F055D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0820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640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008AF-F2BA-3E3D-6B58-FEE82481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56"/>
            <a:ext cx="12192000" cy="10971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FB0BA-CE4D-4FDE-9F9E-171E0DF10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97405-D98E-D99F-6DE2-315D6F145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9CA83A-5ACB-F097-BB93-1E47D5FAC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7FAFDD-D093-24FB-61D7-F4FE26904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C8139-FFDB-469D-90BA-E44984760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2/15/24</a:t>
            </a:fld>
            <a:endParaRPr lang="en-US" spc="5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486573-A6B0-1127-6838-2D25A9F78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F30504-5C68-A03D-7E11-BC775F162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05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62668-3D8C-2EE9-4AE9-54407704D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95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84B263-9F32-7328-F41B-39B4379BC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0820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2/15/24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1B3EF2-8FA0-4DDD-FD31-71860E55D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820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B27B7-A705-6709-3F35-77286BD23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0820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43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82A62D-9C23-A8CE-57F1-CB207298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2/15/24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73FBA-0C0A-D13F-927A-A349671AD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BE2E4-F4A2-F6AE-1C91-803AD0999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70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5E85A-9674-535B-0C2E-8B41B7E6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853F-03D7-E335-16CB-4F04EF9DC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37758-B4C5-5EB0-8C65-266E3BD27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55628-FCF9-0648-6E6E-F5826FDD0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0820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2/15/24</a:t>
            </a:fld>
            <a:endParaRPr lang="en-US" spc="5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8F0B0-F0F1-150B-7C74-478CD1C76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820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CD0F4-37B4-1EA2-DEE6-BF7BE9651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0820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34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2BD80-5E74-286D-A88A-B5001C28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C1A3AF-CA86-8237-DBD8-C630A8B219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05A9B-1015-6176-54B5-A587E13A5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523F17-BA6A-5168-3B4B-3A442DEA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2/15/24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175C6-A770-589A-284B-886004CD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610A3-AD90-569D-B9E6-7033E619F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2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43A4E1-0773-ADC5-080E-4F390042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3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7F95F-8165-7ED2-8E01-2D73B745B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3341"/>
            <a:ext cx="10515600" cy="5320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2F3B3-0700-07AD-2545-BEBAEC3848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042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2/15/24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FE4B2-9AED-B741-9160-02E502A9C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0426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1CF50-2EC9-079F-9B5F-274765093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42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5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1.png"/><Relationship Id="rId7" Type="http://schemas.openxmlformats.org/officeDocument/2006/relationships/image" Target="../media/image13.tiff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tiff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33.tiff"/><Relationship Id="rId7" Type="http://schemas.openxmlformats.org/officeDocument/2006/relationships/image" Target="../media/image37.tiff"/><Relationship Id="rId12" Type="http://schemas.openxmlformats.org/officeDocument/2006/relationships/image" Target="../media/image4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11" Type="http://schemas.openxmlformats.org/officeDocument/2006/relationships/image" Target="../media/image41.tiff"/><Relationship Id="rId5" Type="http://schemas.openxmlformats.org/officeDocument/2006/relationships/image" Target="../media/image35.tiff"/><Relationship Id="rId10" Type="http://schemas.openxmlformats.org/officeDocument/2006/relationships/image" Target="../media/image40.tiff"/><Relationship Id="rId4" Type="http://schemas.openxmlformats.org/officeDocument/2006/relationships/image" Target="../media/image34.tiff"/><Relationship Id="rId9" Type="http://schemas.openxmlformats.org/officeDocument/2006/relationships/image" Target="../media/image3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13" Type="http://schemas.openxmlformats.org/officeDocument/2006/relationships/image" Target="../media/image54.tiff"/><Relationship Id="rId3" Type="http://schemas.openxmlformats.org/officeDocument/2006/relationships/image" Target="../media/image44.emf"/><Relationship Id="rId7" Type="http://schemas.openxmlformats.org/officeDocument/2006/relationships/image" Target="../media/image48.tiff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11" Type="http://schemas.openxmlformats.org/officeDocument/2006/relationships/image" Target="../media/image52.png"/><Relationship Id="rId5" Type="http://schemas.openxmlformats.org/officeDocument/2006/relationships/image" Target="../media/image46.tiff"/><Relationship Id="rId10" Type="http://schemas.openxmlformats.org/officeDocument/2006/relationships/image" Target="../media/image51.png"/><Relationship Id="rId4" Type="http://schemas.openxmlformats.org/officeDocument/2006/relationships/image" Target="../media/image45.emf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0.png"/><Relationship Id="rId7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70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3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64.png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debug-cnn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0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430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png"/><Relationship Id="rId18" Type="http://schemas.openxmlformats.org/officeDocument/2006/relationships/image" Target="../media/image510.png"/><Relationship Id="rId3" Type="http://schemas.openxmlformats.org/officeDocument/2006/relationships/image" Target="../media/image80.png"/><Relationship Id="rId7" Type="http://schemas.openxmlformats.org/officeDocument/2006/relationships/image" Target="../media/image81.png"/><Relationship Id="rId12" Type="http://schemas.openxmlformats.org/officeDocument/2006/relationships/image" Target="../media/image480.png"/><Relationship Id="rId17" Type="http://schemas.openxmlformats.org/officeDocument/2006/relationships/image" Target="../media/image500.png"/><Relationship Id="rId2" Type="http://schemas.openxmlformats.org/officeDocument/2006/relationships/image" Target="../media/image3.png"/><Relationship Id="rId16" Type="http://schemas.openxmlformats.org/officeDocument/2006/relationships/image" Target="../media/image42.png"/><Relationship Id="rId20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37.png"/><Relationship Id="rId15" Type="http://schemas.openxmlformats.org/officeDocument/2006/relationships/image" Target="../media/image490.png"/><Relationship Id="rId10" Type="http://schemas.openxmlformats.org/officeDocument/2006/relationships/image" Target="../media/image46.png"/><Relationship Id="rId19" Type="http://schemas.openxmlformats.org/officeDocument/2006/relationships/image" Target="../media/image520.png"/><Relationship Id="rId4" Type="http://schemas.openxmlformats.org/officeDocument/2006/relationships/image" Target="../media/image36.png"/><Relationship Id="rId9" Type="http://schemas.openxmlformats.org/officeDocument/2006/relationships/image" Target="../media/image45.png"/><Relationship Id="rId1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80.png"/><Relationship Id="rId7" Type="http://schemas.openxmlformats.org/officeDocument/2006/relationships/image" Target="../media/image55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41.png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901EDA5-7436-4F2F-B35F-B242CACC3BC2}"/>
              </a:ext>
            </a:extLst>
          </p:cNvPr>
          <p:cNvGrpSpPr/>
          <p:nvPr/>
        </p:nvGrpSpPr>
        <p:grpSpPr>
          <a:xfrm>
            <a:off x="3523488" y="0"/>
            <a:ext cx="8668513" cy="6858000"/>
            <a:chOff x="3523488" y="0"/>
            <a:chExt cx="8668513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8EA485-F7E3-771F-D2AA-7017D5F4B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97" r="23298" b="1394"/>
            <a:stretch/>
          </p:blipFill>
          <p:spPr>
            <a:xfrm>
              <a:off x="3523488" y="10"/>
              <a:ext cx="8668512" cy="6857990"/>
            </a:xfrm>
            <a:prstGeom prst="rect">
              <a:avLst/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45083"/>
                    <a:lumOff val="54917"/>
                  </a:schemeClr>
                </a:gs>
              </a:gsLst>
              <a:lin ang="10800000" scaled="1"/>
            </a:gradFill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AFA9A4-FA8B-799A-0480-FAA0B384B866}"/>
                </a:ext>
              </a:extLst>
            </p:cNvPr>
            <p:cNvSpPr/>
            <p:nvPr/>
          </p:nvSpPr>
          <p:spPr>
            <a:xfrm>
              <a:off x="3523488" y="0"/>
              <a:ext cx="8668513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0134F6-7F25-885D-06A7-B9426E014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DS 4440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F45E0-C019-97D5-23A8-3C1D8C3AC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Deep </a:t>
            </a:r>
            <a:r>
              <a:rPr lang="en-US" sz="2000" dirty="0"/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1627938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33768B-4AE0-D045-97A5-5F6D745CC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8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Broadly and Densely (BRODEN) Annotated Dataset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41295B-6872-9747-BDB9-6618B43937EA}"/>
              </a:ext>
            </a:extLst>
          </p:cNvPr>
          <p:cNvSpPr txBox="1"/>
          <p:nvPr/>
        </p:nvSpPr>
        <p:spPr>
          <a:xfrm>
            <a:off x="436982" y="5458495"/>
            <a:ext cx="45533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Total = </a:t>
            </a:r>
            <a:r>
              <a:rPr lang="en-US" sz="2800" dirty="0">
                <a:solidFill>
                  <a:srgbClr val="FF0000"/>
                </a:solidFill>
              </a:rPr>
              <a:t>63,305</a:t>
            </a:r>
            <a:r>
              <a:rPr lang="en-US" sz="2800" dirty="0"/>
              <a:t> images</a:t>
            </a:r>
          </a:p>
          <a:p>
            <a:r>
              <a:rPr lang="en-US" sz="2800" dirty="0"/>
              <a:t>	    </a:t>
            </a:r>
            <a:r>
              <a:rPr lang="en-US" sz="2800" dirty="0">
                <a:solidFill>
                  <a:srgbClr val="FF0000"/>
                </a:solidFill>
              </a:rPr>
              <a:t>1,197</a:t>
            </a:r>
            <a:r>
              <a:rPr lang="en-US" sz="2800" dirty="0"/>
              <a:t> visual concepts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412BE1-2D5E-3347-851D-AA4A2F5EE6F8}"/>
              </a:ext>
            </a:extLst>
          </p:cNvPr>
          <p:cNvSpPr txBox="1"/>
          <p:nvPr/>
        </p:nvSpPr>
        <p:spPr>
          <a:xfrm>
            <a:off x="572399" y="1351508"/>
            <a:ext cx="406239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ADE20K</a:t>
            </a:r>
          </a:p>
          <a:p>
            <a:r>
              <a:rPr lang="en-US" sz="2400" dirty="0"/>
              <a:t>	Zhou et al, CVPR’17</a:t>
            </a:r>
          </a:p>
          <a:p>
            <a:r>
              <a:rPr lang="en-US" sz="2400" b="1" dirty="0"/>
              <a:t>Pascal Context</a:t>
            </a:r>
          </a:p>
          <a:p>
            <a:r>
              <a:rPr lang="en-US" sz="2400" dirty="0"/>
              <a:t>	</a:t>
            </a:r>
            <a:r>
              <a:rPr lang="en-US" sz="2400" dirty="0" err="1"/>
              <a:t>Mottaghi</a:t>
            </a:r>
            <a:r>
              <a:rPr lang="en-US" sz="2400" dirty="0"/>
              <a:t> et al, CVPR’14</a:t>
            </a:r>
          </a:p>
          <a:p>
            <a:r>
              <a:rPr lang="en-US" sz="2400" b="1" dirty="0"/>
              <a:t>Pascal Part</a:t>
            </a:r>
          </a:p>
          <a:p>
            <a:r>
              <a:rPr lang="en-US" sz="2400" dirty="0"/>
              <a:t>	Chen et al, CVPR’14</a:t>
            </a:r>
          </a:p>
          <a:p>
            <a:r>
              <a:rPr lang="en-US" sz="2400" b="1" dirty="0"/>
              <a:t>Open-Surfaces</a:t>
            </a:r>
          </a:p>
          <a:p>
            <a:r>
              <a:rPr lang="en-US" sz="2400" dirty="0"/>
              <a:t>	Bell et al, SIGGRAPH’14</a:t>
            </a:r>
          </a:p>
          <a:p>
            <a:r>
              <a:rPr lang="en-US" sz="2400" b="1" dirty="0"/>
              <a:t>Describable Textures </a:t>
            </a:r>
          </a:p>
          <a:p>
            <a:r>
              <a:rPr lang="en-US" sz="2400" dirty="0"/>
              <a:t>	</a:t>
            </a:r>
            <a:r>
              <a:rPr lang="en-US" sz="2400" dirty="0" err="1"/>
              <a:t>Cimpoi</a:t>
            </a:r>
            <a:r>
              <a:rPr lang="en-US" sz="2400" dirty="0"/>
              <a:t> et al, CVPR’14</a:t>
            </a:r>
          </a:p>
          <a:p>
            <a:r>
              <a:rPr lang="en-US" sz="2400" b="1" dirty="0"/>
              <a:t>Colors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11909B-576B-874E-82E8-0DCAF82E7D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9178" y="1106904"/>
            <a:ext cx="2924070" cy="1762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FB5292-BC1B-F64A-BA5A-EEEE3F0F9F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3248" y="3087510"/>
            <a:ext cx="2924071" cy="1736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6346D6-4E4C-E343-9EF5-25B547520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9013" y="3086132"/>
            <a:ext cx="2892722" cy="17127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80C60A-015A-4A43-8CDD-A6FAA53D37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7613" y="5019693"/>
            <a:ext cx="2869021" cy="17489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54F8E-96B0-B742-B200-E9D1A85E6B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9013" y="1120249"/>
            <a:ext cx="2892722" cy="1762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B074A9-3654-2149-B853-76337D30DF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659" y="4986967"/>
            <a:ext cx="2931660" cy="1781658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8ED0BC0-05B6-664B-8618-49B24655F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32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05CFA7-F39B-E248-B36A-6DD60CCC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What Does Unit 122 See?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A2CBFC2-112B-CB41-A216-AF3190EEBF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0877" y="2675257"/>
            <a:ext cx="2372576" cy="23725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550CC883-CE6D-C341-A997-D3BB1DFF074A}"/>
              </a:ext>
            </a:extLst>
          </p:cNvPr>
          <p:cNvGrpSpPr/>
          <p:nvPr/>
        </p:nvGrpSpPr>
        <p:grpSpPr>
          <a:xfrm>
            <a:off x="8223550" y="1225539"/>
            <a:ext cx="3035504" cy="5202732"/>
            <a:chOff x="8164978" y="4057349"/>
            <a:chExt cx="3035504" cy="5202732"/>
          </a:xfrm>
        </p:grpSpPr>
        <p:pic>
          <p:nvPicPr>
            <p:cNvPr id="29700" name="Picture 4">
              <a:extLst>
                <a:ext uri="{FF2B5EF4-FFF2-40B4-BE49-F238E27FC236}">
                  <a16:creationId xmlns:a16="http://schemas.microsoft.com/office/drawing/2014/main" id="{F66519CE-73C5-9D47-A370-2D92E10EFB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0866" y="4057349"/>
              <a:ext cx="2369616" cy="23696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2" name="Picture 6">
              <a:extLst>
                <a:ext uri="{FF2B5EF4-FFF2-40B4-BE49-F238E27FC236}">
                  <a16:creationId xmlns:a16="http://schemas.microsoft.com/office/drawing/2014/main" id="{DB3A8BF2-06E4-9D4B-9ECB-B5708896B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0866" y="6890465"/>
              <a:ext cx="2369616" cy="236961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05A27D24-A882-0946-8CB0-E5C8A9E32FC4}"/>
                </a:ext>
              </a:extLst>
            </p:cNvPr>
            <p:cNvCxnSpPr>
              <a:cxnSpLocks/>
              <a:stCxn id="29700" idx="1"/>
              <a:endCxn id="68" idx="3"/>
            </p:cNvCxnSpPr>
            <p:nvPr/>
          </p:nvCxnSpPr>
          <p:spPr>
            <a:xfrm flipH="1" flipV="1">
              <a:off x="8165449" y="5241503"/>
              <a:ext cx="665417" cy="654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A9849CDA-F9BE-024D-A947-E1A4F8509DA3}"/>
                </a:ext>
              </a:extLst>
            </p:cNvPr>
            <p:cNvCxnSpPr>
              <a:cxnSpLocks/>
              <a:stCxn id="29702" idx="1"/>
              <a:endCxn id="29698" idx="3"/>
            </p:cNvCxnSpPr>
            <p:nvPr/>
          </p:nvCxnSpPr>
          <p:spPr>
            <a:xfrm flipH="1" flipV="1">
              <a:off x="8164978" y="8060719"/>
              <a:ext cx="665888" cy="14554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9EB498D-0800-BD4C-99A3-99C504AC149F}"/>
              </a:ext>
            </a:extLst>
          </p:cNvPr>
          <p:cNvGrpSpPr/>
          <p:nvPr/>
        </p:nvGrpSpPr>
        <p:grpSpPr>
          <a:xfrm>
            <a:off x="10217608" y="2995298"/>
            <a:ext cx="1674734" cy="1641173"/>
            <a:chOff x="10217608" y="2995298"/>
            <a:chExt cx="1674734" cy="1641173"/>
          </a:xfrm>
        </p:grpSpPr>
        <p:sp>
          <p:nvSpPr>
            <p:cNvPr id="103" name="Arc 102">
              <a:extLst>
                <a:ext uri="{FF2B5EF4-FFF2-40B4-BE49-F238E27FC236}">
                  <a16:creationId xmlns:a16="http://schemas.microsoft.com/office/drawing/2014/main" id="{A63231E5-FFD1-C14E-A465-32420E60F765}"/>
                </a:ext>
              </a:extLst>
            </p:cNvPr>
            <p:cNvSpPr/>
            <p:nvPr/>
          </p:nvSpPr>
          <p:spPr>
            <a:xfrm rot="1818449">
              <a:off x="10217608" y="2995298"/>
              <a:ext cx="1674734" cy="1641173"/>
            </a:xfrm>
            <a:prstGeom prst="arc">
              <a:avLst>
                <a:gd name="adj1" fmla="val 16200000"/>
                <a:gd name="adj2" fmla="val 1700349"/>
              </a:avLst>
            </a:prstGeom>
            <a:ln w="38100"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hape 3066" descr="Random vector">
              <a:extLst>
                <a:ext uri="{FF2B5EF4-FFF2-40B4-BE49-F238E27FC236}">
                  <a16:creationId xmlns:a16="http://schemas.microsoft.com/office/drawing/2014/main" id="{048E52FC-4131-5341-987E-0BC04C3D2012}"/>
                </a:ext>
              </a:extLst>
            </p:cNvPr>
            <p:cNvSpPr/>
            <p:nvPr/>
          </p:nvSpPr>
          <p:spPr>
            <a:xfrm>
              <a:off x="10484379" y="3646959"/>
              <a:ext cx="1215717" cy="3590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/>
            <a:p>
              <a:pPr algn="ctr">
                <a:defRPr sz="4800" b="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Agreement</a:t>
              </a:r>
              <a:endParaRPr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2B383B-FBE2-7545-9FBB-856B3536478E}"/>
              </a:ext>
            </a:extLst>
          </p:cNvPr>
          <p:cNvGrpSpPr/>
          <p:nvPr/>
        </p:nvGrpSpPr>
        <p:grpSpPr>
          <a:xfrm>
            <a:off x="1573462" y="3965462"/>
            <a:ext cx="6710429" cy="2654177"/>
            <a:chOff x="1576894" y="1160484"/>
            <a:chExt cx="6710429" cy="2654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B5EB062-DEB6-1E40-9953-0D427F59E3EF}"/>
                </a:ext>
              </a:extLst>
            </p:cNvPr>
            <p:cNvGrpSpPr/>
            <p:nvPr/>
          </p:nvGrpSpPr>
          <p:grpSpPr>
            <a:xfrm>
              <a:off x="1576894" y="1253685"/>
              <a:ext cx="6650088" cy="2560976"/>
              <a:chOff x="1576894" y="1253685"/>
              <a:chExt cx="6650088" cy="2560976"/>
            </a:xfrm>
          </p:grpSpPr>
          <p:pic>
            <p:nvPicPr>
              <p:cNvPr id="29698" name="Picture 2">
                <a:extLst>
                  <a:ext uri="{FF2B5EF4-FFF2-40B4-BE49-F238E27FC236}">
                    <a16:creationId xmlns:a16="http://schemas.microsoft.com/office/drawing/2014/main" id="{68A13846-5B71-1548-B02A-39E6067D82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4406" y="1253685"/>
                <a:ext cx="2372576" cy="237257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9F6769CB-D358-FD41-B1B1-075E64420D52}"/>
                  </a:ext>
                </a:extLst>
              </p:cNvPr>
              <p:cNvSpPr/>
              <p:nvPr/>
            </p:nvSpPr>
            <p:spPr>
              <a:xfrm rot="20881684" flipV="1">
                <a:off x="3110465" y="1979658"/>
                <a:ext cx="2660362" cy="1084803"/>
              </a:xfrm>
              <a:custGeom>
                <a:avLst/>
                <a:gdLst>
                  <a:gd name="connsiteX0" fmla="*/ 0 w 2213811"/>
                  <a:gd name="connsiteY0" fmla="*/ 1102298 h 1102298"/>
                  <a:gd name="connsiteX1" fmla="*/ 802106 w 2213811"/>
                  <a:gd name="connsiteY1" fmla="*/ 155814 h 1102298"/>
                  <a:gd name="connsiteX2" fmla="*/ 2213811 w 2213811"/>
                  <a:gd name="connsiteY2" fmla="*/ 11435 h 1102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13811" h="1102298">
                    <a:moveTo>
                      <a:pt x="0" y="1102298"/>
                    </a:moveTo>
                    <a:cubicBezTo>
                      <a:pt x="216569" y="719961"/>
                      <a:pt x="433138" y="337624"/>
                      <a:pt x="802106" y="155814"/>
                    </a:cubicBezTo>
                    <a:cubicBezTo>
                      <a:pt x="1171074" y="-25996"/>
                      <a:pt x="1692442" y="-7281"/>
                      <a:pt x="2213811" y="11435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  <a:prstDash val="sysDot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75A9305-3D43-A44D-842E-3143E327E724}"/>
                  </a:ext>
                </a:extLst>
              </p:cNvPr>
              <p:cNvSpPr txBox="1"/>
              <p:nvPr/>
            </p:nvSpPr>
            <p:spPr>
              <a:xfrm>
                <a:off x="1576894" y="2983664"/>
                <a:ext cx="253601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Human annotation</a:t>
                </a:r>
                <a:br>
                  <a:rPr lang="en-US" sz="2400" dirty="0"/>
                </a:br>
                <a:r>
                  <a:rPr lang="en-US" sz="2400" dirty="0"/>
                  <a:t>of visual concepts</a:t>
                </a:r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38EA5B6-ED54-DF47-A26A-247ED8040B75}"/>
                </a:ext>
              </a:extLst>
            </p:cNvPr>
            <p:cNvSpPr txBox="1"/>
            <p:nvPr/>
          </p:nvSpPr>
          <p:spPr>
            <a:xfrm>
              <a:off x="5752894" y="2076223"/>
              <a:ext cx="8847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horse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11934CE-2B34-6E4C-9638-B2DA0A5FF6E8}"/>
                </a:ext>
              </a:extLst>
            </p:cNvPr>
            <p:cNvSpPr txBox="1"/>
            <p:nvPr/>
          </p:nvSpPr>
          <p:spPr>
            <a:xfrm>
              <a:off x="6298446" y="1170095"/>
              <a:ext cx="10466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person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AAADED9-CB38-514A-970B-445721A63E0E}"/>
                </a:ext>
              </a:extLst>
            </p:cNvPr>
            <p:cNvSpPr txBox="1"/>
            <p:nvPr/>
          </p:nvSpPr>
          <p:spPr>
            <a:xfrm>
              <a:off x="7416251" y="2838644"/>
              <a:ext cx="871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fence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323DE33-C8E2-5F4E-8547-28B03D13AB51}"/>
                </a:ext>
              </a:extLst>
            </p:cNvPr>
            <p:cNvSpPr txBox="1"/>
            <p:nvPr/>
          </p:nvSpPr>
          <p:spPr>
            <a:xfrm>
              <a:off x="7441313" y="1160484"/>
              <a:ext cx="6983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tree</a:t>
              </a:r>
            </a:p>
          </p:txBody>
        </p:sp>
      </p:grpSp>
      <p:grpSp>
        <p:nvGrpSpPr>
          <p:cNvPr id="29696" name="Group 29695">
            <a:extLst>
              <a:ext uri="{FF2B5EF4-FFF2-40B4-BE49-F238E27FC236}">
                <a16:creationId xmlns:a16="http://schemas.microsoft.com/office/drawing/2014/main" id="{3B9C76AB-3E31-BF41-9D13-990E3639F413}"/>
              </a:ext>
            </a:extLst>
          </p:cNvPr>
          <p:cNvGrpSpPr/>
          <p:nvPr/>
        </p:nvGrpSpPr>
        <p:grpSpPr>
          <a:xfrm>
            <a:off x="3213950" y="1240927"/>
            <a:ext cx="5010071" cy="3529710"/>
            <a:chOff x="3213950" y="1240927"/>
            <a:chExt cx="5010071" cy="3529710"/>
          </a:xfrm>
        </p:grpSpPr>
        <p:sp>
          <p:nvSpPr>
            <p:cNvPr id="64" name="Right Arrow 63">
              <a:extLst>
                <a:ext uri="{FF2B5EF4-FFF2-40B4-BE49-F238E27FC236}">
                  <a16:creationId xmlns:a16="http://schemas.microsoft.com/office/drawing/2014/main" id="{92C4490F-B443-F244-ACD4-B3A2B70F56CD}"/>
                </a:ext>
              </a:extLst>
            </p:cNvPr>
            <p:cNvSpPr/>
            <p:nvPr/>
          </p:nvSpPr>
          <p:spPr>
            <a:xfrm>
              <a:off x="3260148" y="3661212"/>
              <a:ext cx="481274" cy="413485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BAF0F0B-3888-F94B-A0CC-4B24DCF7A649}"/>
                </a:ext>
              </a:extLst>
            </p:cNvPr>
            <p:cNvGrpSpPr/>
            <p:nvPr/>
          </p:nvGrpSpPr>
          <p:grpSpPr>
            <a:xfrm>
              <a:off x="3213950" y="1240927"/>
              <a:ext cx="5010071" cy="3529710"/>
              <a:chOff x="3213950" y="1240927"/>
              <a:chExt cx="5010071" cy="3529710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DE75E924-D163-8041-A9E6-4549346D16AE}"/>
                  </a:ext>
                </a:extLst>
              </p:cNvPr>
              <p:cNvGrpSpPr/>
              <p:nvPr/>
            </p:nvGrpSpPr>
            <p:grpSpPr>
              <a:xfrm>
                <a:off x="3213950" y="1240927"/>
                <a:ext cx="5010071" cy="2369616"/>
                <a:chOff x="3213950" y="1240927"/>
                <a:chExt cx="5010071" cy="2369616"/>
              </a:xfrm>
            </p:grpSpPr>
            <p:pic>
              <p:nvPicPr>
                <p:cNvPr id="68" name="Picture 2">
                  <a:extLst>
                    <a:ext uri="{FF2B5EF4-FFF2-40B4-BE49-F238E27FC236}">
                      <a16:creationId xmlns:a16="http://schemas.microsoft.com/office/drawing/2014/main" id="{4EA06A69-1A99-A24D-8502-2EF64F2CC0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/>
              </p:blipFill>
              <p:spPr bwMode="auto">
                <a:xfrm>
                  <a:off x="5854405" y="1240927"/>
                  <a:ext cx="2369616" cy="2369616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1068C90C-4033-E147-9F86-87C7794509D2}"/>
                    </a:ext>
                  </a:extLst>
                </p:cNvPr>
                <p:cNvSpPr txBox="1"/>
                <p:nvPr/>
              </p:nvSpPr>
              <p:spPr>
                <a:xfrm>
                  <a:off x="3213950" y="1919499"/>
                  <a:ext cx="2144433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/>
                    <a:t>Trace activation</a:t>
                  </a:r>
                  <a:br>
                    <a:rPr lang="en-US" sz="2400" dirty="0"/>
                  </a:br>
                  <a:r>
                    <a:rPr lang="en-US" sz="2400" dirty="0"/>
                    <a:t>of unit 122</a:t>
                  </a:r>
                </a:p>
              </p:txBody>
            </p:sp>
            <p:cxnSp>
              <p:nvCxnSpPr>
                <p:cNvPr id="85" name="Straight Arrow Connector 84">
                  <a:extLst>
                    <a:ext uri="{FF2B5EF4-FFF2-40B4-BE49-F238E27FC236}">
                      <a16:creationId xmlns:a16="http://schemas.microsoft.com/office/drawing/2014/main" id="{1F70720E-6774-E545-B5AB-DE76108BAD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903298" y="2439270"/>
                  <a:ext cx="951109" cy="934909"/>
                </a:xfrm>
                <a:prstGeom prst="straightConnector1">
                  <a:avLst/>
                </a:prstGeom>
                <a:ln w="63500">
                  <a:solidFill>
                    <a:schemeClr val="tx1"/>
                  </a:solidFill>
                  <a:headEnd type="triangl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30EBFEA0-5AE8-2843-9651-F28A611E966A}"/>
                  </a:ext>
                </a:extLst>
              </p:cNvPr>
              <p:cNvGrpSpPr/>
              <p:nvPr/>
            </p:nvGrpSpPr>
            <p:grpSpPr>
              <a:xfrm>
                <a:off x="3882612" y="2952452"/>
                <a:ext cx="1478309" cy="1818185"/>
                <a:chOff x="3042671" y="1914262"/>
                <a:chExt cx="3184469" cy="3916607"/>
              </a:xfrm>
            </p:grpSpPr>
            <p:sp>
              <p:nvSpPr>
                <p:cNvPr id="87" name="Shape 3011" descr="Line">
                  <a:extLst>
                    <a:ext uri="{FF2B5EF4-FFF2-40B4-BE49-F238E27FC236}">
                      <a16:creationId xmlns:a16="http://schemas.microsoft.com/office/drawing/2014/main" id="{006D9E3E-5337-104A-B817-9757631E08B5}"/>
                    </a:ext>
                  </a:extLst>
                </p:cNvPr>
                <p:cNvSpPr/>
                <p:nvPr/>
              </p:nvSpPr>
              <p:spPr>
                <a:xfrm flipH="1" flipV="1">
                  <a:off x="4319917" y="2769078"/>
                  <a:ext cx="634189" cy="63418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88" name="Shape 3012" descr="Line">
                  <a:extLst>
                    <a:ext uri="{FF2B5EF4-FFF2-40B4-BE49-F238E27FC236}">
                      <a16:creationId xmlns:a16="http://schemas.microsoft.com/office/drawing/2014/main" id="{C9D1A157-74B5-D14E-8AF7-E226B5765D7D}"/>
                    </a:ext>
                  </a:extLst>
                </p:cNvPr>
                <p:cNvSpPr/>
                <p:nvPr/>
              </p:nvSpPr>
              <p:spPr>
                <a:xfrm flipH="1" flipV="1">
                  <a:off x="4318588" y="2686160"/>
                  <a:ext cx="638886" cy="26164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89" name="Shape 3013" descr="Line">
                  <a:extLst>
                    <a:ext uri="{FF2B5EF4-FFF2-40B4-BE49-F238E27FC236}">
                      <a16:creationId xmlns:a16="http://schemas.microsoft.com/office/drawing/2014/main" id="{4E8A6259-67B5-7548-AE70-94002B3A53A9}"/>
                    </a:ext>
                  </a:extLst>
                </p:cNvPr>
                <p:cNvSpPr/>
                <p:nvPr/>
              </p:nvSpPr>
              <p:spPr>
                <a:xfrm flipH="1" flipV="1">
                  <a:off x="4318350" y="3247819"/>
                  <a:ext cx="638886" cy="26164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90" name="Shape 3014" descr="Line">
                  <a:extLst>
                    <a:ext uri="{FF2B5EF4-FFF2-40B4-BE49-F238E27FC236}">
                      <a16:creationId xmlns:a16="http://schemas.microsoft.com/office/drawing/2014/main" id="{1614BD86-2350-6846-936C-EAAA2210FAB4}"/>
                    </a:ext>
                  </a:extLst>
                </p:cNvPr>
                <p:cNvSpPr/>
                <p:nvPr/>
              </p:nvSpPr>
              <p:spPr>
                <a:xfrm flipH="1" flipV="1">
                  <a:off x="4318350" y="3833130"/>
                  <a:ext cx="638886" cy="26164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91" name="Shape 3015" descr="Line">
                  <a:extLst>
                    <a:ext uri="{FF2B5EF4-FFF2-40B4-BE49-F238E27FC236}">
                      <a16:creationId xmlns:a16="http://schemas.microsoft.com/office/drawing/2014/main" id="{B2324B8D-5AEF-A746-8010-D09382F142C8}"/>
                    </a:ext>
                  </a:extLst>
                </p:cNvPr>
                <p:cNvSpPr/>
                <p:nvPr/>
              </p:nvSpPr>
              <p:spPr>
                <a:xfrm flipH="1" flipV="1">
                  <a:off x="4318350" y="4396365"/>
                  <a:ext cx="638886" cy="26164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92" name="Shape 3016" descr="Line">
                  <a:extLst>
                    <a:ext uri="{FF2B5EF4-FFF2-40B4-BE49-F238E27FC236}">
                      <a16:creationId xmlns:a16="http://schemas.microsoft.com/office/drawing/2014/main" id="{701811A2-A2C6-3941-A722-19A8BA531605}"/>
                    </a:ext>
                  </a:extLst>
                </p:cNvPr>
                <p:cNvSpPr/>
                <p:nvPr/>
              </p:nvSpPr>
              <p:spPr>
                <a:xfrm flipH="1">
                  <a:off x="4319958" y="3003940"/>
                  <a:ext cx="636173" cy="18081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93" name="Shape 3017" descr="Line">
                  <a:extLst>
                    <a:ext uri="{FF2B5EF4-FFF2-40B4-BE49-F238E27FC236}">
                      <a16:creationId xmlns:a16="http://schemas.microsoft.com/office/drawing/2014/main" id="{C28895D1-7F77-A64C-9F45-895584829D14}"/>
                    </a:ext>
                  </a:extLst>
                </p:cNvPr>
                <p:cNvSpPr/>
                <p:nvPr/>
              </p:nvSpPr>
              <p:spPr>
                <a:xfrm flipH="1">
                  <a:off x="4319958" y="3593392"/>
                  <a:ext cx="636173" cy="18081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94" name="Shape 3018" descr="Line">
                  <a:extLst>
                    <a:ext uri="{FF2B5EF4-FFF2-40B4-BE49-F238E27FC236}">
                      <a16:creationId xmlns:a16="http://schemas.microsoft.com/office/drawing/2014/main" id="{5A360A16-6C2D-7E4C-BEA1-DAD066FC0280}"/>
                    </a:ext>
                  </a:extLst>
                </p:cNvPr>
                <p:cNvSpPr/>
                <p:nvPr/>
              </p:nvSpPr>
              <p:spPr>
                <a:xfrm flipH="1">
                  <a:off x="4319958" y="4150909"/>
                  <a:ext cx="636173" cy="18081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95" name="Shape 3019" descr="Line">
                  <a:extLst>
                    <a:ext uri="{FF2B5EF4-FFF2-40B4-BE49-F238E27FC236}">
                      <a16:creationId xmlns:a16="http://schemas.microsoft.com/office/drawing/2014/main" id="{B8E09980-1E1C-454A-B972-7E0A92D01B1F}"/>
                    </a:ext>
                  </a:extLst>
                </p:cNvPr>
                <p:cNvSpPr/>
                <p:nvPr/>
              </p:nvSpPr>
              <p:spPr>
                <a:xfrm flipH="1">
                  <a:off x="4319958" y="4731057"/>
                  <a:ext cx="636173" cy="18081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98" name="Shape 3020" descr="Line">
                  <a:extLst>
                    <a:ext uri="{FF2B5EF4-FFF2-40B4-BE49-F238E27FC236}">
                      <a16:creationId xmlns:a16="http://schemas.microsoft.com/office/drawing/2014/main" id="{D283D1F7-4B85-DE43-B2C2-B278F7BA2B05}"/>
                    </a:ext>
                  </a:extLst>
                </p:cNvPr>
                <p:cNvSpPr/>
                <p:nvPr/>
              </p:nvSpPr>
              <p:spPr>
                <a:xfrm flipH="1">
                  <a:off x="4285160" y="3091157"/>
                  <a:ext cx="703932" cy="57913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99" name="Shape 3021" descr="Line">
                  <a:extLst>
                    <a:ext uri="{FF2B5EF4-FFF2-40B4-BE49-F238E27FC236}">
                      <a16:creationId xmlns:a16="http://schemas.microsoft.com/office/drawing/2014/main" id="{2FBDE76D-DCFD-DE41-816E-D24F635493F0}"/>
                    </a:ext>
                  </a:extLst>
                </p:cNvPr>
                <p:cNvSpPr/>
                <p:nvPr/>
              </p:nvSpPr>
              <p:spPr>
                <a:xfrm flipH="1">
                  <a:off x="4285217" y="4224047"/>
                  <a:ext cx="703932" cy="57913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00" name="Shape 3022" descr="Line">
                  <a:extLst>
                    <a:ext uri="{FF2B5EF4-FFF2-40B4-BE49-F238E27FC236}">
                      <a16:creationId xmlns:a16="http://schemas.microsoft.com/office/drawing/2014/main" id="{2439FA8A-BDD9-9A49-9E2F-E893E1EABBC5}"/>
                    </a:ext>
                  </a:extLst>
                </p:cNvPr>
                <p:cNvSpPr/>
                <p:nvPr/>
              </p:nvSpPr>
              <p:spPr>
                <a:xfrm flipH="1">
                  <a:off x="4285217" y="3680657"/>
                  <a:ext cx="703932" cy="57913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01" name="Shape 3023" descr="Line">
                  <a:extLst>
                    <a:ext uri="{FF2B5EF4-FFF2-40B4-BE49-F238E27FC236}">
                      <a16:creationId xmlns:a16="http://schemas.microsoft.com/office/drawing/2014/main" id="{86F0B8C4-CFCF-D940-8963-6C0400338CB0}"/>
                    </a:ext>
                  </a:extLst>
                </p:cNvPr>
                <p:cNvSpPr/>
                <p:nvPr/>
              </p:nvSpPr>
              <p:spPr>
                <a:xfrm flipH="1">
                  <a:off x="3431119" y="2663592"/>
                  <a:ext cx="637557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05" name="Shape 3024" descr="Line">
                  <a:extLst>
                    <a:ext uri="{FF2B5EF4-FFF2-40B4-BE49-F238E27FC236}">
                      <a16:creationId xmlns:a16="http://schemas.microsoft.com/office/drawing/2014/main" id="{EE71DDAC-10FB-6C4C-B507-A2FE7B62A0AE}"/>
                    </a:ext>
                  </a:extLst>
                </p:cNvPr>
                <p:cNvSpPr/>
                <p:nvPr/>
              </p:nvSpPr>
              <p:spPr>
                <a:xfrm flipH="1">
                  <a:off x="3431119" y="3227851"/>
                  <a:ext cx="637557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06" name="Shape 3025" descr="Line">
                  <a:extLst>
                    <a:ext uri="{FF2B5EF4-FFF2-40B4-BE49-F238E27FC236}">
                      <a16:creationId xmlns:a16="http://schemas.microsoft.com/office/drawing/2014/main" id="{6B4E9272-B528-BB49-A0CC-A0C77B41A184}"/>
                    </a:ext>
                  </a:extLst>
                </p:cNvPr>
                <p:cNvSpPr/>
                <p:nvPr/>
              </p:nvSpPr>
              <p:spPr>
                <a:xfrm flipH="1">
                  <a:off x="3431119" y="3792109"/>
                  <a:ext cx="637557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07" name="Shape 3026" descr="Line">
                  <a:extLst>
                    <a:ext uri="{FF2B5EF4-FFF2-40B4-BE49-F238E27FC236}">
                      <a16:creationId xmlns:a16="http://schemas.microsoft.com/office/drawing/2014/main" id="{AE641128-4FE3-4A47-8200-CF488EC7019D}"/>
                    </a:ext>
                  </a:extLst>
                </p:cNvPr>
                <p:cNvSpPr/>
                <p:nvPr/>
              </p:nvSpPr>
              <p:spPr>
                <a:xfrm flipH="1">
                  <a:off x="3431119" y="4376397"/>
                  <a:ext cx="637557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08" name="Shape 3027" descr="Line">
                  <a:extLst>
                    <a:ext uri="{FF2B5EF4-FFF2-40B4-BE49-F238E27FC236}">
                      <a16:creationId xmlns:a16="http://schemas.microsoft.com/office/drawing/2014/main" id="{204087F8-747A-9847-9B95-1647700D86F4}"/>
                    </a:ext>
                  </a:extLst>
                </p:cNvPr>
                <p:cNvSpPr/>
                <p:nvPr/>
              </p:nvSpPr>
              <p:spPr>
                <a:xfrm flipH="1">
                  <a:off x="3431119" y="4943905"/>
                  <a:ext cx="637557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09" name="Shape 3028" descr="Line">
                  <a:extLst>
                    <a:ext uri="{FF2B5EF4-FFF2-40B4-BE49-F238E27FC236}">
                      <a16:creationId xmlns:a16="http://schemas.microsoft.com/office/drawing/2014/main" id="{960E72C0-85B0-A944-BFD7-60AA1A30FFC8}"/>
                    </a:ext>
                  </a:extLst>
                </p:cNvPr>
                <p:cNvSpPr/>
                <p:nvPr/>
              </p:nvSpPr>
              <p:spPr>
                <a:xfrm flipH="1">
                  <a:off x="3425545" y="2737425"/>
                  <a:ext cx="550861" cy="41518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10" name="Shape 3029" descr="Line">
                  <a:extLst>
                    <a:ext uri="{FF2B5EF4-FFF2-40B4-BE49-F238E27FC236}">
                      <a16:creationId xmlns:a16="http://schemas.microsoft.com/office/drawing/2014/main" id="{4C872A39-4E10-544C-ADFC-3E87006ADDED}"/>
                    </a:ext>
                  </a:extLst>
                </p:cNvPr>
                <p:cNvSpPr/>
                <p:nvPr/>
              </p:nvSpPr>
              <p:spPr>
                <a:xfrm flipH="1">
                  <a:off x="3395591" y="2800392"/>
                  <a:ext cx="672149" cy="89200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11" name="Shape 3030" descr="Line">
                  <a:extLst>
                    <a:ext uri="{FF2B5EF4-FFF2-40B4-BE49-F238E27FC236}">
                      <a16:creationId xmlns:a16="http://schemas.microsoft.com/office/drawing/2014/main" id="{F199E691-7A1F-4145-AEEA-9F996337381A}"/>
                    </a:ext>
                  </a:extLst>
                </p:cNvPr>
                <p:cNvSpPr/>
                <p:nvPr/>
              </p:nvSpPr>
              <p:spPr>
                <a:xfrm flipH="1">
                  <a:off x="3425545" y="3315320"/>
                  <a:ext cx="550861" cy="41518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12" name="Shape 3031" descr="Line">
                  <a:extLst>
                    <a:ext uri="{FF2B5EF4-FFF2-40B4-BE49-F238E27FC236}">
                      <a16:creationId xmlns:a16="http://schemas.microsoft.com/office/drawing/2014/main" id="{692797EF-5693-6E4A-9698-489BDD49B961}"/>
                    </a:ext>
                  </a:extLst>
                </p:cNvPr>
                <p:cNvSpPr/>
                <p:nvPr/>
              </p:nvSpPr>
              <p:spPr>
                <a:xfrm flipH="1">
                  <a:off x="3395591" y="3378287"/>
                  <a:ext cx="672149" cy="89200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13" name="Shape 3032" descr="Line">
                  <a:extLst>
                    <a:ext uri="{FF2B5EF4-FFF2-40B4-BE49-F238E27FC236}">
                      <a16:creationId xmlns:a16="http://schemas.microsoft.com/office/drawing/2014/main" id="{019AFA87-A516-DE4F-AF69-54ED4F087DA1}"/>
                    </a:ext>
                  </a:extLst>
                </p:cNvPr>
                <p:cNvSpPr/>
                <p:nvPr/>
              </p:nvSpPr>
              <p:spPr>
                <a:xfrm flipH="1">
                  <a:off x="3427112" y="3900815"/>
                  <a:ext cx="550861" cy="41518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14" name="Shape 3033" descr="Line">
                  <a:extLst>
                    <a:ext uri="{FF2B5EF4-FFF2-40B4-BE49-F238E27FC236}">
                      <a16:creationId xmlns:a16="http://schemas.microsoft.com/office/drawing/2014/main" id="{7C3DEF9A-5D6C-1441-9B8D-97D95821EE41}"/>
                    </a:ext>
                  </a:extLst>
                </p:cNvPr>
                <p:cNvSpPr/>
                <p:nvPr/>
              </p:nvSpPr>
              <p:spPr>
                <a:xfrm flipH="1">
                  <a:off x="3397158" y="3963783"/>
                  <a:ext cx="672150" cy="89200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15" name="Shape 3034" descr="Circle">
                  <a:extLst>
                    <a:ext uri="{FF2B5EF4-FFF2-40B4-BE49-F238E27FC236}">
                      <a16:creationId xmlns:a16="http://schemas.microsoft.com/office/drawing/2014/main" id="{D148107F-D50C-1D47-900C-1049BD4960B4}"/>
                    </a:ext>
                  </a:extLst>
                </p:cNvPr>
                <p:cNvSpPr/>
                <p:nvPr/>
              </p:nvSpPr>
              <p:spPr>
                <a:xfrm flipH="1">
                  <a:off x="3950270" y="2485490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16" name="Shape 3035" descr="Circle">
                  <a:extLst>
                    <a:ext uri="{FF2B5EF4-FFF2-40B4-BE49-F238E27FC236}">
                      <a16:creationId xmlns:a16="http://schemas.microsoft.com/office/drawing/2014/main" id="{83945EFE-D250-2A43-B722-0D5B75B738D2}"/>
                    </a:ext>
                  </a:extLst>
                </p:cNvPr>
                <p:cNvSpPr/>
                <p:nvPr/>
              </p:nvSpPr>
              <p:spPr>
                <a:xfrm flipH="1">
                  <a:off x="3950270" y="3049748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17" name="Shape 3036" descr="Circle">
                  <a:extLst>
                    <a:ext uri="{FF2B5EF4-FFF2-40B4-BE49-F238E27FC236}">
                      <a16:creationId xmlns:a16="http://schemas.microsoft.com/office/drawing/2014/main" id="{E506569D-9701-8D4B-AE0C-75FC4852C768}"/>
                    </a:ext>
                  </a:extLst>
                </p:cNvPr>
                <p:cNvSpPr/>
                <p:nvPr/>
              </p:nvSpPr>
              <p:spPr>
                <a:xfrm flipH="1">
                  <a:off x="3950270" y="3614006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18" name="Shape 3037" descr="Circle">
                  <a:extLst>
                    <a:ext uri="{FF2B5EF4-FFF2-40B4-BE49-F238E27FC236}">
                      <a16:creationId xmlns:a16="http://schemas.microsoft.com/office/drawing/2014/main" id="{D6A2C134-C79F-E64E-89B2-9437FA1C1944}"/>
                    </a:ext>
                  </a:extLst>
                </p:cNvPr>
                <p:cNvSpPr/>
                <p:nvPr/>
              </p:nvSpPr>
              <p:spPr>
                <a:xfrm flipH="1">
                  <a:off x="3950270" y="4178264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19" name="Shape 3038" descr="Circle">
                  <a:extLst>
                    <a:ext uri="{FF2B5EF4-FFF2-40B4-BE49-F238E27FC236}">
                      <a16:creationId xmlns:a16="http://schemas.microsoft.com/office/drawing/2014/main" id="{5F68F2D7-32E1-E145-A060-7DA2C06823B8}"/>
                    </a:ext>
                  </a:extLst>
                </p:cNvPr>
                <p:cNvSpPr/>
                <p:nvPr/>
              </p:nvSpPr>
              <p:spPr>
                <a:xfrm flipH="1">
                  <a:off x="3950270" y="4742521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20" name="Shape 3039" descr="Line">
                  <a:extLst>
                    <a:ext uri="{FF2B5EF4-FFF2-40B4-BE49-F238E27FC236}">
                      <a16:creationId xmlns:a16="http://schemas.microsoft.com/office/drawing/2014/main" id="{31B505A5-5C85-554D-80E0-2273AFA50260}"/>
                    </a:ext>
                  </a:extLst>
                </p:cNvPr>
                <p:cNvSpPr/>
                <p:nvPr/>
              </p:nvSpPr>
              <p:spPr>
                <a:xfrm flipH="1" flipV="1">
                  <a:off x="3426546" y="2747564"/>
                  <a:ext cx="552121" cy="39877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21" name="Shape 3040" descr="Line">
                  <a:extLst>
                    <a:ext uri="{FF2B5EF4-FFF2-40B4-BE49-F238E27FC236}">
                      <a16:creationId xmlns:a16="http://schemas.microsoft.com/office/drawing/2014/main" id="{3AC6ED11-B77D-7349-8D67-D8BF55FA8405}"/>
                    </a:ext>
                  </a:extLst>
                </p:cNvPr>
                <p:cNvSpPr/>
                <p:nvPr/>
              </p:nvSpPr>
              <p:spPr>
                <a:xfrm flipH="1" flipV="1">
                  <a:off x="3401244" y="3305507"/>
                  <a:ext cx="552121" cy="39877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22" name="Shape 3041" descr="Line">
                  <a:extLst>
                    <a:ext uri="{FF2B5EF4-FFF2-40B4-BE49-F238E27FC236}">
                      <a16:creationId xmlns:a16="http://schemas.microsoft.com/office/drawing/2014/main" id="{ECE6E19B-3C59-D346-8A66-5741DDE4FECE}"/>
                    </a:ext>
                  </a:extLst>
                </p:cNvPr>
                <p:cNvSpPr/>
                <p:nvPr/>
              </p:nvSpPr>
              <p:spPr>
                <a:xfrm flipH="1" flipV="1">
                  <a:off x="3401244" y="3905187"/>
                  <a:ext cx="552121" cy="39877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23" name="Shape 3042" descr="Line">
                  <a:extLst>
                    <a:ext uri="{FF2B5EF4-FFF2-40B4-BE49-F238E27FC236}">
                      <a16:creationId xmlns:a16="http://schemas.microsoft.com/office/drawing/2014/main" id="{BA50C818-D641-0C43-88A7-93FB8DD9392E}"/>
                    </a:ext>
                  </a:extLst>
                </p:cNvPr>
                <p:cNvSpPr/>
                <p:nvPr/>
              </p:nvSpPr>
              <p:spPr>
                <a:xfrm flipH="1" flipV="1">
                  <a:off x="3401244" y="4467227"/>
                  <a:ext cx="552121" cy="39877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24" name="Shape 3043" descr="Circle">
                  <a:extLst>
                    <a:ext uri="{FF2B5EF4-FFF2-40B4-BE49-F238E27FC236}">
                      <a16:creationId xmlns:a16="http://schemas.microsoft.com/office/drawing/2014/main" id="{0E0FAB85-A1DC-834D-BDBA-511A57FC178D}"/>
                    </a:ext>
                  </a:extLst>
                </p:cNvPr>
                <p:cNvSpPr/>
                <p:nvPr/>
              </p:nvSpPr>
              <p:spPr>
                <a:xfrm flipH="1">
                  <a:off x="3055371" y="2485490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25" name="Shape 3044" descr="Circle">
                  <a:extLst>
                    <a:ext uri="{FF2B5EF4-FFF2-40B4-BE49-F238E27FC236}">
                      <a16:creationId xmlns:a16="http://schemas.microsoft.com/office/drawing/2014/main" id="{F99DBC9C-DEA7-A64A-9131-308E09BE610C}"/>
                    </a:ext>
                  </a:extLst>
                </p:cNvPr>
                <p:cNvSpPr/>
                <p:nvPr/>
              </p:nvSpPr>
              <p:spPr>
                <a:xfrm flipH="1">
                  <a:off x="3055371" y="3049748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26" name="Shape 3045" descr="Circle">
                  <a:extLst>
                    <a:ext uri="{FF2B5EF4-FFF2-40B4-BE49-F238E27FC236}">
                      <a16:creationId xmlns:a16="http://schemas.microsoft.com/office/drawing/2014/main" id="{A3B9B404-F64B-204F-A447-63D307ED0671}"/>
                    </a:ext>
                  </a:extLst>
                </p:cNvPr>
                <p:cNvSpPr/>
                <p:nvPr/>
              </p:nvSpPr>
              <p:spPr>
                <a:xfrm flipH="1">
                  <a:off x="3055371" y="3614006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27" name="Shape 3046" descr="Circle">
                  <a:extLst>
                    <a:ext uri="{FF2B5EF4-FFF2-40B4-BE49-F238E27FC236}">
                      <a16:creationId xmlns:a16="http://schemas.microsoft.com/office/drawing/2014/main" id="{96844AD0-CE0A-7245-8683-79A96C9DC94B}"/>
                    </a:ext>
                  </a:extLst>
                </p:cNvPr>
                <p:cNvSpPr/>
                <p:nvPr/>
              </p:nvSpPr>
              <p:spPr>
                <a:xfrm flipH="1">
                  <a:off x="3055371" y="4178263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28" name="Shape 3047" descr="Circle">
                  <a:extLst>
                    <a:ext uri="{FF2B5EF4-FFF2-40B4-BE49-F238E27FC236}">
                      <a16:creationId xmlns:a16="http://schemas.microsoft.com/office/drawing/2014/main" id="{59EDF369-1A55-5643-8DEA-7C88B1AFF75D}"/>
                    </a:ext>
                  </a:extLst>
                </p:cNvPr>
                <p:cNvSpPr/>
                <p:nvPr/>
              </p:nvSpPr>
              <p:spPr>
                <a:xfrm flipH="1">
                  <a:off x="3055371" y="4742521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29" name="Shape 3048" descr="Circle">
                  <a:extLst>
                    <a:ext uri="{FF2B5EF4-FFF2-40B4-BE49-F238E27FC236}">
                      <a16:creationId xmlns:a16="http://schemas.microsoft.com/office/drawing/2014/main" id="{D5DE156E-C60D-3048-89E9-7B3FF350F20E}"/>
                    </a:ext>
                  </a:extLst>
                </p:cNvPr>
                <p:cNvSpPr/>
                <p:nvPr/>
              </p:nvSpPr>
              <p:spPr>
                <a:xfrm flipH="1">
                  <a:off x="3042671" y="1914262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30" name="Shape 3049" descr="Circle">
                  <a:extLst>
                    <a:ext uri="{FF2B5EF4-FFF2-40B4-BE49-F238E27FC236}">
                      <a16:creationId xmlns:a16="http://schemas.microsoft.com/office/drawing/2014/main" id="{926E27EC-97B6-8846-8F24-A50B4CB8AED4}"/>
                    </a:ext>
                  </a:extLst>
                </p:cNvPr>
                <p:cNvSpPr/>
                <p:nvPr/>
              </p:nvSpPr>
              <p:spPr>
                <a:xfrm flipH="1">
                  <a:off x="3042671" y="5454631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31" name="Shape 3050" descr="Line">
                  <a:extLst>
                    <a:ext uri="{FF2B5EF4-FFF2-40B4-BE49-F238E27FC236}">
                      <a16:creationId xmlns:a16="http://schemas.microsoft.com/office/drawing/2014/main" id="{C23245E7-30E8-FB41-9F9F-868A9DA989E3}"/>
                    </a:ext>
                  </a:extLst>
                </p:cNvPr>
                <p:cNvSpPr/>
                <p:nvPr/>
              </p:nvSpPr>
              <p:spPr>
                <a:xfrm flipH="1">
                  <a:off x="3356557" y="3970229"/>
                  <a:ext cx="696758" cy="150682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32" name="Shape 3051" descr="Line">
                  <a:extLst>
                    <a:ext uri="{FF2B5EF4-FFF2-40B4-BE49-F238E27FC236}">
                      <a16:creationId xmlns:a16="http://schemas.microsoft.com/office/drawing/2014/main" id="{C456D883-5687-E349-8206-215AB7C47A4F}"/>
                    </a:ext>
                  </a:extLst>
                </p:cNvPr>
                <p:cNvSpPr/>
                <p:nvPr/>
              </p:nvSpPr>
              <p:spPr>
                <a:xfrm flipH="1">
                  <a:off x="3424923" y="5031454"/>
                  <a:ext cx="528313" cy="5517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33" name="Shape 3052" descr="Line">
                  <a:extLst>
                    <a:ext uri="{FF2B5EF4-FFF2-40B4-BE49-F238E27FC236}">
                      <a16:creationId xmlns:a16="http://schemas.microsoft.com/office/drawing/2014/main" id="{2C97B18C-E622-5748-9A82-54CD1ED3D500}"/>
                    </a:ext>
                  </a:extLst>
                </p:cNvPr>
                <p:cNvSpPr/>
                <p:nvPr/>
              </p:nvSpPr>
              <p:spPr>
                <a:xfrm flipH="1" flipV="1">
                  <a:off x="3424923" y="2176195"/>
                  <a:ext cx="552120" cy="39877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34" name="Shape 3053" descr="Line">
                  <a:extLst>
                    <a:ext uri="{FF2B5EF4-FFF2-40B4-BE49-F238E27FC236}">
                      <a16:creationId xmlns:a16="http://schemas.microsoft.com/office/drawing/2014/main" id="{428E8403-FE63-8E4C-8408-8B8832E5093F}"/>
                    </a:ext>
                  </a:extLst>
                </p:cNvPr>
                <p:cNvSpPr/>
                <p:nvPr/>
              </p:nvSpPr>
              <p:spPr>
                <a:xfrm flipH="1" flipV="1">
                  <a:off x="3376103" y="2301331"/>
                  <a:ext cx="649623" cy="76952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35" name="Shape 3054" descr="Line">
                  <a:extLst>
                    <a:ext uri="{FF2B5EF4-FFF2-40B4-BE49-F238E27FC236}">
                      <a16:creationId xmlns:a16="http://schemas.microsoft.com/office/drawing/2014/main" id="{31E53FDF-0AF6-B445-8F45-79AA276F3875}"/>
                    </a:ext>
                  </a:extLst>
                </p:cNvPr>
                <p:cNvSpPr/>
                <p:nvPr/>
              </p:nvSpPr>
              <p:spPr>
                <a:xfrm flipH="1" flipV="1">
                  <a:off x="5242872" y="3057570"/>
                  <a:ext cx="632382" cy="33992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36" name="Shape 3055" descr="Line">
                  <a:extLst>
                    <a:ext uri="{FF2B5EF4-FFF2-40B4-BE49-F238E27FC236}">
                      <a16:creationId xmlns:a16="http://schemas.microsoft.com/office/drawing/2014/main" id="{A729AB15-6FF5-6543-99F7-3382124A8E4F}"/>
                    </a:ext>
                  </a:extLst>
                </p:cNvPr>
                <p:cNvSpPr/>
                <p:nvPr/>
              </p:nvSpPr>
              <p:spPr>
                <a:xfrm flipH="1">
                  <a:off x="5240217" y="3503693"/>
                  <a:ext cx="638166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37" name="Shape 3056" descr="Line">
                  <a:extLst>
                    <a:ext uri="{FF2B5EF4-FFF2-40B4-BE49-F238E27FC236}">
                      <a16:creationId xmlns:a16="http://schemas.microsoft.com/office/drawing/2014/main" id="{F1B04FF1-474F-4C44-93D8-687AD4205958}"/>
                    </a:ext>
                  </a:extLst>
                </p:cNvPr>
                <p:cNvSpPr/>
                <p:nvPr/>
              </p:nvSpPr>
              <p:spPr>
                <a:xfrm flipH="1" flipV="1">
                  <a:off x="5240130" y="4082394"/>
                  <a:ext cx="638253" cy="661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38" name="Shape 3057" descr="Line">
                  <a:extLst>
                    <a:ext uri="{FF2B5EF4-FFF2-40B4-BE49-F238E27FC236}">
                      <a16:creationId xmlns:a16="http://schemas.microsoft.com/office/drawing/2014/main" id="{A22764CD-AA5B-2A47-865C-283A10B2CE15}"/>
                    </a:ext>
                  </a:extLst>
                </p:cNvPr>
                <p:cNvSpPr/>
                <p:nvPr/>
              </p:nvSpPr>
              <p:spPr>
                <a:xfrm flipH="1" flipV="1">
                  <a:off x="5236720" y="3587922"/>
                  <a:ext cx="720473" cy="40770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39" name="Shape 3058" descr="Line">
                  <a:extLst>
                    <a:ext uri="{FF2B5EF4-FFF2-40B4-BE49-F238E27FC236}">
                      <a16:creationId xmlns:a16="http://schemas.microsoft.com/office/drawing/2014/main" id="{C346BCAB-ADDA-434C-89E7-06AAA7009C41}"/>
                    </a:ext>
                  </a:extLst>
                </p:cNvPr>
                <p:cNvSpPr/>
                <p:nvPr/>
              </p:nvSpPr>
              <p:spPr>
                <a:xfrm flipH="1">
                  <a:off x="5207773" y="4218276"/>
                  <a:ext cx="702524" cy="38320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40" name="Shape 3059" descr="Line">
                  <a:extLst>
                    <a:ext uri="{FF2B5EF4-FFF2-40B4-BE49-F238E27FC236}">
                      <a16:creationId xmlns:a16="http://schemas.microsoft.com/office/drawing/2014/main" id="{9286C2C0-3F3A-184E-ACBE-E381F0315328}"/>
                    </a:ext>
                  </a:extLst>
                </p:cNvPr>
                <p:cNvSpPr/>
                <p:nvPr/>
              </p:nvSpPr>
              <p:spPr>
                <a:xfrm flipH="1">
                  <a:off x="5220824" y="3562872"/>
                  <a:ext cx="752202" cy="52300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41" name="Shape 3060" descr="Line">
                  <a:extLst>
                    <a:ext uri="{FF2B5EF4-FFF2-40B4-BE49-F238E27FC236}">
                      <a16:creationId xmlns:a16="http://schemas.microsoft.com/office/drawing/2014/main" id="{E9B1B108-FCBB-1141-BD1D-9EF0565916CA}"/>
                    </a:ext>
                  </a:extLst>
                </p:cNvPr>
                <p:cNvSpPr/>
                <p:nvPr/>
              </p:nvSpPr>
              <p:spPr>
                <a:xfrm flipH="1" flipV="1">
                  <a:off x="5204928" y="3112876"/>
                  <a:ext cx="708034" cy="83347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42" name="Shape 3061" descr="Line">
                  <a:extLst>
                    <a:ext uri="{FF2B5EF4-FFF2-40B4-BE49-F238E27FC236}">
                      <a16:creationId xmlns:a16="http://schemas.microsoft.com/office/drawing/2014/main" id="{ACD8175C-CBC7-AB42-9DDC-C04549831AB2}"/>
                    </a:ext>
                  </a:extLst>
                </p:cNvPr>
                <p:cNvSpPr/>
                <p:nvPr/>
              </p:nvSpPr>
              <p:spPr>
                <a:xfrm flipH="1">
                  <a:off x="5208351" y="3626372"/>
                  <a:ext cx="701174" cy="96392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400000"/>
                  <a:headEnd type="triangle"/>
                  <a:tailEnd type="none"/>
                </a:ln>
              </p:spPr>
              <p:txBody>
                <a:bodyPr lIns="22859" tIns="22859" rIns="22859" bIns="22859"/>
                <a:lstStyle/>
                <a:p>
                  <a:pPr>
                    <a:defRPr sz="4800" b="0">
                      <a:latin typeface="Lucida Grande"/>
                      <a:ea typeface="Lucida Grande"/>
                      <a:cs typeface="Lucida Grande"/>
                      <a:sym typeface="Lucida Grande"/>
                    </a:defRPr>
                  </a:pPr>
                  <a:endParaRPr sz="2400" dirty="0"/>
                </a:p>
              </p:txBody>
            </p:sp>
            <p:sp>
              <p:nvSpPr>
                <p:cNvPr id="143" name="Shape 3062" descr="Circle">
                  <a:extLst>
                    <a:ext uri="{FF2B5EF4-FFF2-40B4-BE49-F238E27FC236}">
                      <a16:creationId xmlns:a16="http://schemas.microsoft.com/office/drawing/2014/main" id="{881A7275-4846-484B-AE96-0D98B8367FB3}"/>
                    </a:ext>
                  </a:extLst>
                </p:cNvPr>
                <p:cNvSpPr/>
                <p:nvPr/>
              </p:nvSpPr>
              <p:spPr>
                <a:xfrm flipH="1">
                  <a:off x="4920221" y="2767619"/>
                  <a:ext cx="376238" cy="376238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44" name="Shape 3063" descr="Circle">
                  <a:extLst>
                    <a:ext uri="{FF2B5EF4-FFF2-40B4-BE49-F238E27FC236}">
                      <a16:creationId xmlns:a16="http://schemas.microsoft.com/office/drawing/2014/main" id="{03773436-30A3-4C43-BB3A-0059695A001C}"/>
                    </a:ext>
                  </a:extLst>
                </p:cNvPr>
                <p:cNvSpPr/>
                <p:nvPr/>
              </p:nvSpPr>
              <p:spPr>
                <a:xfrm flipH="1">
                  <a:off x="4920221" y="3331876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45" name="Shape 3064" descr="Circle">
                  <a:extLst>
                    <a:ext uri="{FF2B5EF4-FFF2-40B4-BE49-F238E27FC236}">
                      <a16:creationId xmlns:a16="http://schemas.microsoft.com/office/drawing/2014/main" id="{BF8925A5-CE25-CD45-B71E-F2E034458848}"/>
                    </a:ext>
                  </a:extLst>
                </p:cNvPr>
                <p:cNvSpPr/>
                <p:nvPr/>
              </p:nvSpPr>
              <p:spPr>
                <a:xfrm flipH="1">
                  <a:off x="4920221" y="3896135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46" name="Shape 3065" descr="Circle">
                  <a:extLst>
                    <a:ext uri="{FF2B5EF4-FFF2-40B4-BE49-F238E27FC236}">
                      <a16:creationId xmlns:a16="http://schemas.microsoft.com/office/drawing/2014/main" id="{D647BE45-88CE-A449-A839-07768EF94452}"/>
                    </a:ext>
                  </a:extLst>
                </p:cNvPr>
                <p:cNvSpPr/>
                <p:nvPr/>
              </p:nvSpPr>
              <p:spPr>
                <a:xfrm flipH="1">
                  <a:off x="4920221" y="4460392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47" name="Shape 3009" descr="Circle">
                  <a:extLst>
                    <a:ext uri="{FF2B5EF4-FFF2-40B4-BE49-F238E27FC236}">
                      <a16:creationId xmlns:a16="http://schemas.microsoft.com/office/drawing/2014/main" id="{BA103974-1CBA-8C4A-8EEF-3FE78E4CF327}"/>
                    </a:ext>
                  </a:extLst>
                </p:cNvPr>
                <p:cNvSpPr/>
                <p:nvPr/>
              </p:nvSpPr>
              <p:spPr>
                <a:xfrm flipH="1">
                  <a:off x="5850902" y="3331876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  <p:sp>
              <p:nvSpPr>
                <p:cNvPr id="148" name="Shape 3010" descr="Circle">
                  <a:extLst>
                    <a:ext uri="{FF2B5EF4-FFF2-40B4-BE49-F238E27FC236}">
                      <a16:creationId xmlns:a16="http://schemas.microsoft.com/office/drawing/2014/main" id="{8AB8824A-E397-C140-9E5B-B0AA13EBEE3E}"/>
                    </a:ext>
                  </a:extLst>
                </p:cNvPr>
                <p:cNvSpPr/>
                <p:nvPr/>
              </p:nvSpPr>
              <p:spPr>
                <a:xfrm flipH="1">
                  <a:off x="5850902" y="3896134"/>
                  <a:ext cx="376238" cy="376238"/>
                </a:xfrm>
                <a:prstGeom prst="ellipse">
                  <a:avLst/>
                </a:prstGeom>
                <a:solidFill>
                  <a:schemeClr val="accent3"/>
                </a:solidFill>
                <a:ln w="25400">
                  <a:solidFill>
                    <a:schemeClr val="tx1"/>
                  </a:solidFill>
                  <a:miter lim="400000"/>
                </a:ln>
                <a:effectLst>
                  <a:outerShdw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lIns="25400" tIns="25400" rIns="25400" bIns="25400" anchor="ctr"/>
                <a:lstStyle/>
                <a:p>
                  <a:pPr>
                    <a:defRPr sz="3200" b="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600" dirty="0"/>
                </a:p>
              </p:txBody>
            </p:sp>
          </p:grpSp>
        </p:grpSp>
      </p:grpSp>
      <p:sp>
        <p:nvSpPr>
          <p:cNvPr id="29697" name="Slide Number Placeholder 29696">
            <a:extLst>
              <a:ext uri="{FF2B5EF4-FFF2-40B4-BE49-F238E27FC236}">
                <a16:creationId xmlns:a16="http://schemas.microsoft.com/office/drawing/2014/main" id="{5F2546A6-016F-0F47-B635-A8BF91C6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3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05CFA7-F39B-E248-B36A-6DD60CCC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Quantifying the Sensitivity of Unit 122</a:t>
            </a:r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F66519CE-73C5-9D47-A370-2D92E10EF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6670" y="1973424"/>
            <a:ext cx="2095296" cy="209529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DB3A8BF2-06E4-9D4B-9ECB-B5708896B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9856670" y="4226757"/>
            <a:ext cx="2095296" cy="209529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>
            <a:extLst>
              <a:ext uri="{FF2B5EF4-FFF2-40B4-BE49-F238E27FC236}">
                <a16:creationId xmlns:a16="http://schemas.microsoft.com/office/drawing/2014/main" id="{D291977E-58A0-1242-81E2-360CC3E31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921" y="1973423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>
            <a:extLst>
              <a:ext uri="{FF2B5EF4-FFF2-40B4-BE49-F238E27FC236}">
                <a16:creationId xmlns:a16="http://schemas.microsoft.com/office/drawing/2014/main" id="{071EC2CB-A774-844B-B466-18431FBEA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922" y="4226757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0" name="Picture 10">
            <a:extLst>
              <a:ext uri="{FF2B5EF4-FFF2-40B4-BE49-F238E27FC236}">
                <a16:creationId xmlns:a16="http://schemas.microsoft.com/office/drawing/2014/main" id="{7A6EEB46-0F1E-2041-8FF5-71D35FB6C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5042838" y="1973423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2" name="Picture 12">
            <a:extLst>
              <a:ext uri="{FF2B5EF4-FFF2-40B4-BE49-F238E27FC236}">
                <a16:creationId xmlns:a16="http://schemas.microsoft.com/office/drawing/2014/main" id="{432F6D80-0D55-1D44-8937-58BDAABB5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5042838" y="4226757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4" name="Picture 14">
            <a:extLst>
              <a:ext uri="{FF2B5EF4-FFF2-40B4-BE49-F238E27FC236}">
                <a16:creationId xmlns:a16="http://schemas.microsoft.com/office/drawing/2014/main" id="{8BFC8766-000F-8444-9ACE-ADE38F84D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006" y="4226757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6" name="Picture 16">
            <a:extLst>
              <a:ext uri="{FF2B5EF4-FFF2-40B4-BE49-F238E27FC236}">
                <a16:creationId xmlns:a16="http://schemas.microsoft.com/office/drawing/2014/main" id="{239D4C88-ED59-0645-A994-089F22722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005" y="1973424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8" name="Picture 18">
            <a:extLst>
              <a:ext uri="{FF2B5EF4-FFF2-40B4-BE49-F238E27FC236}">
                <a16:creationId xmlns:a16="http://schemas.microsoft.com/office/drawing/2014/main" id="{C1BB20A2-CD0D-F744-BD5F-511C98856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754" y="4226757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0" name="Picture 20">
            <a:extLst>
              <a:ext uri="{FF2B5EF4-FFF2-40B4-BE49-F238E27FC236}">
                <a16:creationId xmlns:a16="http://schemas.microsoft.com/office/drawing/2014/main" id="{5788AF15-7866-E94C-A830-E16C73E15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754" y="1973423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4165AF31-A158-9A49-82F7-98597C144B9A}"/>
              </a:ext>
            </a:extLst>
          </p:cNvPr>
          <p:cNvSpPr txBox="1"/>
          <p:nvPr/>
        </p:nvSpPr>
        <p:spPr>
          <a:xfrm>
            <a:off x="229006" y="1427788"/>
            <a:ext cx="706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Unit 122 matches Horse annotations with </a:t>
            </a:r>
            <a:r>
              <a:rPr lang="en-US" sz="2400" dirty="0" err="1"/>
              <a:t>IoU</a:t>
            </a:r>
            <a:r>
              <a:rPr lang="en-US" sz="2400" dirty="0"/>
              <a:t>:  0.11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F554C8-4864-AF4F-B641-01B3F3010F7F}"/>
              </a:ext>
            </a:extLst>
          </p:cNvPr>
          <p:cNvGrpSpPr/>
          <p:nvPr/>
        </p:nvGrpSpPr>
        <p:grpSpPr>
          <a:xfrm>
            <a:off x="391860" y="6329633"/>
            <a:ext cx="11022021" cy="540618"/>
            <a:chOff x="391860" y="6329633"/>
            <a:chExt cx="11022021" cy="54061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7752DD5-679E-F742-AA46-9C36DA15C0F4}"/>
                </a:ext>
              </a:extLst>
            </p:cNvPr>
            <p:cNvSpPr txBox="1"/>
            <p:nvPr/>
          </p:nvSpPr>
          <p:spPr>
            <a:xfrm>
              <a:off x="10394755" y="6329633"/>
              <a:ext cx="10191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corral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203130-B4A4-7740-8C45-60814FA63F3D}"/>
                </a:ext>
              </a:extLst>
            </p:cNvPr>
            <p:cNvSpPr txBox="1"/>
            <p:nvPr/>
          </p:nvSpPr>
          <p:spPr>
            <a:xfrm>
              <a:off x="2591764" y="6347031"/>
              <a:ext cx="21836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watering hole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A113B7-E32B-5F4C-907A-4964625A0E72}"/>
                </a:ext>
              </a:extLst>
            </p:cNvPr>
            <p:cNvSpPr txBox="1"/>
            <p:nvPr/>
          </p:nvSpPr>
          <p:spPr>
            <a:xfrm>
              <a:off x="5445502" y="6347031"/>
              <a:ext cx="12899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pasture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59F587-6FF0-4949-8CFE-92470CC4323E}"/>
                </a:ext>
              </a:extLst>
            </p:cNvPr>
            <p:cNvSpPr txBox="1"/>
            <p:nvPr/>
          </p:nvSpPr>
          <p:spPr>
            <a:xfrm>
              <a:off x="391860" y="6347031"/>
              <a:ext cx="17695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racecourse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5DCAFA-424A-B641-8C94-30F91BD63B32}"/>
                </a:ext>
              </a:extLst>
            </p:cNvPr>
            <p:cNvSpPr txBox="1"/>
            <p:nvPr/>
          </p:nvSpPr>
          <p:spPr>
            <a:xfrm>
              <a:off x="8062315" y="6347031"/>
              <a:ext cx="870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farm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FACEF-AD33-4A4B-A704-483DA91E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05CFA7-F39B-E248-B36A-6DD60CCC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Single Units for Food, Cars</a:t>
            </a:r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F66519CE-73C5-9D47-A370-2D92E10EF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9856671" y="4360276"/>
            <a:ext cx="2095296" cy="209529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DB3A8BF2-06E4-9D4B-9ECB-B5708896B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9856671" y="1578412"/>
            <a:ext cx="2095296" cy="209529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>
            <a:extLst>
              <a:ext uri="{FF2B5EF4-FFF2-40B4-BE49-F238E27FC236}">
                <a16:creationId xmlns:a16="http://schemas.microsoft.com/office/drawing/2014/main" id="{D291977E-58A0-1242-81E2-360CC3E31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635922" y="4360275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>
            <a:extLst>
              <a:ext uri="{FF2B5EF4-FFF2-40B4-BE49-F238E27FC236}">
                <a16:creationId xmlns:a16="http://schemas.microsoft.com/office/drawing/2014/main" id="{071EC2CB-A774-844B-B466-18431FBEA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635923" y="1578412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0" name="Picture 10">
            <a:extLst>
              <a:ext uri="{FF2B5EF4-FFF2-40B4-BE49-F238E27FC236}">
                <a16:creationId xmlns:a16="http://schemas.microsoft.com/office/drawing/2014/main" id="{7A6EEB46-0F1E-2041-8FF5-71D35FB6C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5042839" y="4360275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2" name="Picture 12">
            <a:extLst>
              <a:ext uri="{FF2B5EF4-FFF2-40B4-BE49-F238E27FC236}">
                <a16:creationId xmlns:a16="http://schemas.microsoft.com/office/drawing/2014/main" id="{432F6D80-0D55-1D44-8937-58BDAABB5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5042839" y="1578412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4" name="Picture 14">
            <a:extLst>
              <a:ext uri="{FF2B5EF4-FFF2-40B4-BE49-F238E27FC236}">
                <a16:creationId xmlns:a16="http://schemas.microsoft.com/office/drawing/2014/main" id="{8BFC8766-000F-8444-9ACE-ADE38F84D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229007" y="1578412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6" name="Picture 16">
            <a:extLst>
              <a:ext uri="{FF2B5EF4-FFF2-40B4-BE49-F238E27FC236}">
                <a16:creationId xmlns:a16="http://schemas.microsoft.com/office/drawing/2014/main" id="{239D4C88-ED59-0645-A994-089F22722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229006" y="4360276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8" name="Picture 18">
            <a:extLst>
              <a:ext uri="{FF2B5EF4-FFF2-40B4-BE49-F238E27FC236}">
                <a16:creationId xmlns:a16="http://schemas.microsoft.com/office/drawing/2014/main" id="{C1BB20A2-CD0D-F744-BD5F-511C98856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7449755" y="1578412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0" name="Picture 20">
            <a:extLst>
              <a:ext uri="{FF2B5EF4-FFF2-40B4-BE49-F238E27FC236}">
                <a16:creationId xmlns:a16="http://schemas.microsoft.com/office/drawing/2014/main" id="{5788AF15-7866-E94C-A830-E16C73E15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7449755" y="4360275"/>
            <a:ext cx="2095297" cy="20952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4165AF31-A158-9A49-82F7-98597C144B9A}"/>
              </a:ext>
            </a:extLst>
          </p:cNvPr>
          <p:cNvSpPr txBox="1"/>
          <p:nvPr/>
        </p:nvSpPr>
        <p:spPr>
          <a:xfrm>
            <a:off x="229006" y="1025338"/>
            <a:ext cx="1172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Unit 348 matches “Food” with </a:t>
            </a:r>
            <a:r>
              <a:rPr lang="en-US" sz="2400" dirty="0" err="1"/>
              <a:t>IoU</a:t>
            </a:r>
            <a:r>
              <a:rPr lang="en-US" sz="2400" dirty="0"/>
              <a:t>: 0.138.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5A77F2-8C40-3841-91E3-98251F8C44A0}"/>
              </a:ext>
            </a:extLst>
          </p:cNvPr>
          <p:cNvSpPr txBox="1"/>
          <p:nvPr/>
        </p:nvSpPr>
        <p:spPr>
          <a:xfrm>
            <a:off x="229006" y="3845327"/>
            <a:ext cx="1172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Unit 248 matches “Car” with </a:t>
            </a:r>
            <a:r>
              <a:rPr lang="en-US" sz="2400" dirty="0" err="1"/>
              <a:t>IoU</a:t>
            </a:r>
            <a:r>
              <a:rPr lang="en-US" sz="2400" dirty="0"/>
              <a:t>: 0.092.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67F711-F732-A145-905D-BF1503A69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55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B1229-02BC-F740-BBC3-81A078DF1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Dissection Report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6D5C6-AE60-CB4A-A67A-47B3C4433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84" y="1343793"/>
            <a:ext cx="10854813" cy="48909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8BE51-9690-EE45-8589-94D569D57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1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810097-01D5-FC49-9EE4-0FA7B8C548FE}"/>
              </a:ext>
            </a:extLst>
          </p:cNvPr>
          <p:cNvSpPr txBox="1"/>
          <p:nvPr/>
        </p:nvSpPr>
        <p:spPr>
          <a:xfrm>
            <a:off x="894474" y="5517437"/>
            <a:ext cx="3429000" cy="8757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lIns="45720" tIns="18288" rIns="45720" bIns="18288" rtlCol="0">
            <a:no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unit 150 “airplane” (object)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D83AC0-FBE1-6C4A-98D6-72906E37D574}"/>
              </a:ext>
            </a:extLst>
          </p:cNvPr>
          <p:cNvSpPr txBox="1"/>
          <p:nvPr/>
        </p:nvSpPr>
        <p:spPr>
          <a:xfrm>
            <a:off x="8051154" y="5517437"/>
            <a:ext cx="3428372" cy="8757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lIns="45720" tIns="18288" rIns="45720" bIns="18288" rtlCol="0">
            <a:no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unit 141 “fur” (material)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24A922-4FCC-4C4B-B5EB-B5D66951922E}"/>
              </a:ext>
            </a:extLst>
          </p:cNvPr>
          <p:cNvSpPr txBox="1"/>
          <p:nvPr/>
        </p:nvSpPr>
        <p:spPr>
          <a:xfrm>
            <a:off x="4472814" y="5517437"/>
            <a:ext cx="3428372" cy="8757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lIns="45720" tIns="18288" rIns="45720" bIns="18288" rtlCol="0">
            <a:no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unit 208 “person top” (part)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D0305-14FE-B044-BEC3-87DA4AF08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59" y="4364403"/>
            <a:ext cx="10599402" cy="1084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58A28E-F300-6B40-8DA8-6AD10C857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11" y="709275"/>
            <a:ext cx="4446787" cy="2866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6ACFDA-8D3F-8D4F-A8F1-95946F9D64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4474" y="5737609"/>
            <a:ext cx="3428999" cy="659422"/>
          </a:xfrm>
          <a:prstGeom prst="rect">
            <a:avLst/>
          </a:prstGeom>
          <a:ln w="6350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89E230-0939-684E-888B-447203391397}"/>
              </a:ext>
            </a:extLst>
          </p:cNvPr>
          <p:cNvSpPr txBox="1"/>
          <p:nvPr/>
        </p:nvSpPr>
        <p:spPr>
          <a:xfrm>
            <a:off x="3003643" y="3661772"/>
            <a:ext cx="9249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fc6, fc7, fc8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74C301-BC4E-BB46-AD9B-E8C10F95BC8D}"/>
              </a:ext>
            </a:extLst>
          </p:cNvPr>
          <p:cNvCxnSpPr>
            <a:cxnSpLocks/>
            <a:stCxn id="12" idx="0"/>
          </p:cNvCxnSpPr>
          <p:nvPr/>
        </p:nvCxnSpPr>
        <p:spPr>
          <a:xfrm>
            <a:off x="2670272" y="799146"/>
            <a:ext cx="0" cy="3235156"/>
          </a:xfrm>
          <a:prstGeom prst="line">
            <a:avLst/>
          </a:prstGeom>
          <a:ln w="12700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B8F5254-D6D5-B14E-9DCB-0917E19DD2B4}"/>
              </a:ext>
            </a:extLst>
          </p:cNvPr>
          <p:cNvSpPr/>
          <p:nvPr/>
        </p:nvSpPr>
        <p:spPr>
          <a:xfrm>
            <a:off x="2120396" y="799146"/>
            <a:ext cx="1099751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1EB1B6-DFBB-4A4E-B486-395ECBC940FB}"/>
              </a:ext>
            </a:extLst>
          </p:cNvPr>
          <p:cNvSpPr/>
          <p:nvPr/>
        </p:nvSpPr>
        <p:spPr>
          <a:xfrm>
            <a:off x="2120396" y="1019611"/>
            <a:ext cx="1099751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9CC1D-0028-CA4F-B043-D25926891F30}"/>
              </a:ext>
            </a:extLst>
          </p:cNvPr>
          <p:cNvSpPr/>
          <p:nvPr/>
        </p:nvSpPr>
        <p:spPr>
          <a:xfrm>
            <a:off x="2336899" y="1240076"/>
            <a:ext cx="666744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A4D6B0-AC5C-2644-B68E-69B805928CBA}"/>
              </a:ext>
            </a:extLst>
          </p:cNvPr>
          <p:cNvSpPr/>
          <p:nvPr/>
        </p:nvSpPr>
        <p:spPr>
          <a:xfrm>
            <a:off x="2336899" y="1460541"/>
            <a:ext cx="666744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6AC5F2-86F2-6C49-9DC9-39BE5DA2D0F3}"/>
              </a:ext>
            </a:extLst>
          </p:cNvPr>
          <p:cNvSpPr/>
          <p:nvPr/>
        </p:nvSpPr>
        <p:spPr>
          <a:xfrm>
            <a:off x="2468662" y="1681006"/>
            <a:ext cx="403219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5384A5-CD54-7A46-9910-743F67F6B5C6}"/>
              </a:ext>
            </a:extLst>
          </p:cNvPr>
          <p:cNvSpPr/>
          <p:nvPr/>
        </p:nvSpPr>
        <p:spPr>
          <a:xfrm>
            <a:off x="2468662" y="1901471"/>
            <a:ext cx="403219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8689C6-D44A-074A-9455-6ADB61036773}"/>
              </a:ext>
            </a:extLst>
          </p:cNvPr>
          <p:cNvSpPr/>
          <p:nvPr/>
        </p:nvSpPr>
        <p:spPr>
          <a:xfrm>
            <a:off x="2468662" y="2121936"/>
            <a:ext cx="403219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A8C658-76A7-874A-AC82-59185B1CC77B}"/>
              </a:ext>
            </a:extLst>
          </p:cNvPr>
          <p:cNvSpPr/>
          <p:nvPr/>
        </p:nvSpPr>
        <p:spPr>
          <a:xfrm>
            <a:off x="2552801" y="2342401"/>
            <a:ext cx="234941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7822EE-A176-2A4A-A837-B5614AB8C54F}"/>
              </a:ext>
            </a:extLst>
          </p:cNvPr>
          <p:cNvSpPr/>
          <p:nvPr/>
        </p:nvSpPr>
        <p:spPr>
          <a:xfrm>
            <a:off x="2552801" y="2562866"/>
            <a:ext cx="234941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85B1B7-E102-624F-B267-A346F180A237}"/>
              </a:ext>
            </a:extLst>
          </p:cNvPr>
          <p:cNvSpPr/>
          <p:nvPr/>
        </p:nvSpPr>
        <p:spPr>
          <a:xfrm>
            <a:off x="2552801" y="2783331"/>
            <a:ext cx="234941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F8D192-DB8D-FD4D-86EC-B79A1A9F9D9E}"/>
              </a:ext>
            </a:extLst>
          </p:cNvPr>
          <p:cNvSpPr/>
          <p:nvPr/>
        </p:nvSpPr>
        <p:spPr>
          <a:xfrm>
            <a:off x="2594873" y="3003796"/>
            <a:ext cx="150796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7B1679-603C-874B-849A-B67846D12131}"/>
              </a:ext>
            </a:extLst>
          </p:cNvPr>
          <p:cNvSpPr/>
          <p:nvPr/>
        </p:nvSpPr>
        <p:spPr>
          <a:xfrm>
            <a:off x="2594873" y="3224261"/>
            <a:ext cx="150796" cy="73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65337B-4BAE-C740-8D2B-B22DB5C1D93F}"/>
              </a:ext>
            </a:extLst>
          </p:cNvPr>
          <p:cNvSpPr/>
          <p:nvPr/>
        </p:nvSpPr>
        <p:spPr>
          <a:xfrm>
            <a:off x="2594873" y="3444725"/>
            <a:ext cx="150796" cy="741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C9919BE-5574-AD4E-A042-6B2453602057}"/>
              </a:ext>
            </a:extLst>
          </p:cNvPr>
          <p:cNvSpPr/>
          <p:nvPr/>
        </p:nvSpPr>
        <p:spPr>
          <a:xfrm>
            <a:off x="2633759" y="1128917"/>
            <a:ext cx="73025" cy="730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FC73101-9ADA-A447-83DE-613EF28E6C51}"/>
              </a:ext>
            </a:extLst>
          </p:cNvPr>
          <p:cNvSpPr/>
          <p:nvPr/>
        </p:nvSpPr>
        <p:spPr>
          <a:xfrm>
            <a:off x="2633759" y="1570836"/>
            <a:ext cx="73025" cy="730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E56BCD-4287-BD47-BDDE-E1C425B35361}"/>
              </a:ext>
            </a:extLst>
          </p:cNvPr>
          <p:cNvSpPr/>
          <p:nvPr/>
        </p:nvSpPr>
        <p:spPr>
          <a:xfrm>
            <a:off x="2633759" y="2231462"/>
            <a:ext cx="73025" cy="730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7D9AB9-EDB0-DC40-B834-8509D628FC3C}"/>
              </a:ext>
            </a:extLst>
          </p:cNvPr>
          <p:cNvSpPr/>
          <p:nvPr/>
        </p:nvSpPr>
        <p:spPr>
          <a:xfrm>
            <a:off x="2633759" y="2896917"/>
            <a:ext cx="73025" cy="730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B5179F-CCF1-1743-9D6C-EEDE8B3599D1}"/>
              </a:ext>
            </a:extLst>
          </p:cNvPr>
          <p:cNvSpPr/>
          <p:nvPr/>
        </p:nvSpPr>
        <p:spPr>
          <a:xfrm>
            <a:off x="2633759" y="3564105"/>
            <a:ext cx="73025" cy="730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372F26-7C24-8E40-87AE-B2F8C05A945F}"/>
              </a:ext>
            </a:extLst>
          </p:cNvPr>
          <p:cNvSpPr/>
          <p:nvPr/>
        </p:nvSpPr>
        <p:spPr>
          <a:xfrm>
            <a:off x="2628294" y="3702101"/>
            <a:ext cx="88015" cy="741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61DAB73-C03C-D043-8904-D6D2DF848D7D}"/>
              </a:ext>
            </a:extLst>
          </p:cNvPr>
          <p:cNvSpPr/>
          <p:nvPr/>
        </p:nvSpPr>
        <p:spPr>
          <a:xfrm>
            <a:off x="2628294" y="3777507"/>
            <a:ext cx="88015" cy="741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3C18C4E-C6EC-DE4A-B74A-8A26B5710E4B}"/>
              </a:ext>
            </a:extLst>
          </p:cNvPr>
          <p:cNvSpPr/>
          <p:nvPr/>
        </p:nvSpPr>
        <p:spPr>
          <a:xfrm>
            <a:off x="2628294" y="3852913"/>
            <a:ext cx="88015" cy="741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747D99-FAB3-F04C-A05F-8DBB19E4938A}"/>
              </a:ext>
            </a:extLst>
          </p:cNvPr>
          <p:cNvSpPr txBox="1"/>
          <p:nvPr/>
        </p:nvSpPr>
        <p:spPr>
          <a:xfrm>
            <a:off x="2062717" y="3995115"/>
            <a:ext cx="12295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scene prediction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DE15ED-6ABB-B64F-91F1-A171ED190BC8}"/>
              </a:ext>
            </a:extLst>
          </p:cNvPr>
          <p:cNvSpPr txBox="1"/>
          <p:nvPr/>
        </p:nvSpPr>
        <p:spPr>
          <a:xfrm>
            <a:off x="2207793" y="504411"/>
            <a:ext cx="9249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input image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35CB268-8A7E-9246-9793-D13E2471983B}"/>
              </a:ext>
            </a:extLst>
          </p:cNvPr>
          <p:cNvCxnSpPr>
            <a:cxnSpLocks/>
          </p:cNvCxnSpPr>
          <p:nvPr/>
        </p:nvCxnSpPr>
        <p:spPr>
          <a:xfrm>
            <a:off x="2670271" y="704266"/>
            <a:ext cx="0" cy="94880"/>
          </a:xfrm>
          <a:prstGeom prst="line">
            <a:avLst/>
          </a:prstGeom>
          <a:ln w="12700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E105FB3-0658-D442-B596-B23565E9E298}"/>
              </a:ext>
            </a:extLst>
          </p:cNvPr>
          <p:cNvSpPr txBox="1"/>
          <p:nvPr/>
        </p:nvSpPr>
        <p:spPr>
          <a:xfrm>
            <a:off x="963596" y="1803646"/>
            <a:ext cx="758906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convolution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5A3F55D-94F1-B444-A016-B601A9965FFD}"/>
              </a:ext>
            </a:extLst>
          </p:cNvPr>
          <p:cNvCxnSpPr>
            <a:cxnSpLocks/>
            <a:stCxn id="36" idx="3"/>
            <a:endCxn id="17" idx="1"/>
          </p:cNvCxnSpPr>
          <p:nvPr/>
        </p:nvCxnSpPr>
        <p:spPr>
          <a:xfrm>
            <a:off x="1722502" y="1934451"/>
            <a:ext cx="746160" cy="3596"/>
          </a:xfrm>
          <a:prstGeom prst="line">
            <a:avLst/>
          </a:prstGeom>
          <a:ln w="6350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528A1B4-E13B-4B49-9932-71928BEFB32B}"/>
              </a:ext>
            </a:extLst>
          </p:cNvPr>
          <p:cNvSpPr txBox="1"/>
          <p:nvPr/>
        </p:nvSpPr>
        <p:spPr>
          <a:xfrm>
            <a:off x="962049" y="2137170"/>
            <a:ext cx="481071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pooling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9069DE6-7F5C-A642-B90F-37D9A08959E1}"/>
              </a:ext>
            </a:extLst>
          </p:cNvPr>
          <p:cNvCxnSpPr>
            <a:cxnSpLocks/>
            <a:stCxn id="38" idx="3"/>
            <a:endCxn id="27" idx="2"/>
          </p:cNvCxnSpPr>
          <p:nvPr/>
        </p:nvCxnSpPr>
        <p:spPr>
          <a:xfrm>
            <a:off x="1443120" y="2267975"/>
            <a:ext cx="1190639" cy="0"/>
          </a:xfrm>
          <a:prstGeom prst="line">
            <a:avLst/>
          </a:prstGeom>
          <a:ln w="6350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7B44228-FFA2-AF4C-AA54-C3B2FFF4BA18}"/>
              </a:ext>
            </a:extLst>
          </p:cNvPr>
          <p:cNvSpPr txBox="1"/>
          <p:nvPr/>
        </p:nvSpPr>
        <p:spPr>
          <a:xfrm>
            <a:off x="962049" y="3686994"/>
            <a:ext cx="1394719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fully connected layers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379EA3B-2EDE-A044-A031-AEC37BB8C306}"/>
              </a:ext>
            </a:extLst>
          </p:cNvPr>
          <p:cNvCxnSpPr>
            <a:cxnSpLocks/>
            <a:stCxn id="40" idx="3"/>
            <a:endCxn id="31" idx="1"/>
          </p:cNvCxnSpPr>
          <p:nvPr/>
        </p:nvCxnSpPr>
        <p:spPr>
          <a:xfrm flipV="1">
            <a:off x="2356768" y="3814578"/>
            <a:ext cx="271526" cy="3221"/>
          </a:xfrm>
          <a:prstGeom prst="line">
            <a:avLst/>
          </a:prstGeom>
          <a:ln w="6350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41">
            <a:extLst>
              <a:ext uri="{FF2B5EF4-FFF2-40B4-BE49-F238E27FC236}">
                <a16:creationId xmlns:a16="http://schemas.microsoft.com/office/drawing/2014/main" id="{C6ECFC92-497D-134C-8C96-586642D9DD65}"/>
              </a:ext>
            </a:extLst>
          </p:cNvPr>
          <p:cNvSpPr/>
          <p:nvPr/>
        </p:nvSpPr>
        <p:spPr>
          <a:xfrm>
            <a:off x="1109132" y="3596635"/>
            <a:ext cx="3017411" cy="763697"/>
          </a:xfrm>
          <a:custGeom>
            <a:avLst/>
            <a:gdLst>
              <a:gd name="connsiteX0" fmla="*/ 3154102 w 3418029"/>
              <a:gd name="connsiteY0" fmla="*/ 0 h 763929"/>
              <a:gd name="connsiteX1" fmla="*/ 3102016 w 3418029"/>
              <a:gd name="connsiteY1" fmla="*/ 578734 h 763929"/>
              <a:gd name="connsiteX2" fmla="*/ 0 w 3418029"/>
              <a:gd name="connsiteY2" fmla="*/ 763929 h 76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8029" h="763929">
                <a:moveTo>
                  <a:pt x="3154102" y="0"/>
                </a:moveTo>
                <a:cubicBezTo>
                  <a:pt x="3390901" y="225706"/>
                  <a:pt x="3627700" y="451412"/>
                  <a:pt x="3102016" y="578734"/>
                </a:cubicBezTo>
                <a:cubicBezTo>
                  <a:pt x="2576332" y="706056"/>
                  <a:pt x="1288166" y="734992"/>
                  <a:pt x="0" y="7639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D6039C-28F4-5743-873B-022E587D6708}"/>
              </a:ext>
            </a:extLst>
          </p:cNvPr>
          <p:cNvSpPr txBox="1"/>
          <p:nvPr/>
        </p:nvSpPr>
        <p:spPr>
          <a:xfrm>
            <a:off x="4399336" y="3661772"/>
            <a:ext cx="28078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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matched visual concepts for all units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F74E60-9142-BD46-90F3-B47C30CE1F6B}"/>
              </a:ext>
            </a:extLst>
          </p:cNvPr>
          <p:cNvSpPr txBox="1"/>
          <p:nvPr/>
        </p:nvSpPr>
        <p:spPr>
          <a:xfrm>
            <a:off x="910588" y="309264"/>
            <a:ext cx="2113691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VGG-16 architecture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7D71EA3-2953-0D46-82AF-90F83C787E69}"/>
              </a:ext>
            </a:extLst>
          </p:cNvPr>
          <p:cNvSpPr txBox="1"/>
          <p:nvPr/>
        </p:nvSpPr>
        <p:spPr>
          <a:xfrm>
            <a:off x="3862115" y="4156417"/>
            <a:ext cx="1522559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conv5_3 summary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7B6BACC-A92D-A64B-9FDB-C5C581D41E6E}"/>
              </a:ext>
            </a:extLst>
          </p:cNvPr>
          <p:cNvCxnSpPr>
            <a:cxnSpLocks/>
          </p:cNvCxnSpPr>
          <p:nvPr/>
        </p:nvCxnSpPr>
        <p:spPr>
          <a:xfrm flipH="1">
            <a:off x="7507026" y="5201256"/>
            <a:ext cx="5915" cy="320072"/>
          </a:xfrm>
          <a:prstGeom prst="line">
            <a:avLst/>
          </a:prstGeom>
          <a:ln w="6350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58CA5C6-DD0E-0444-B450-184E8AF84FE0}"/>
              </a:ext>
            </a:extLst>
          </p:cNvPr>
          <p:cNvCxnSpPr>
            <a:cxnSpLocks/>
          </p:cNvCxnSpPr>
          <p:nvPr/>
        </p:nvCxnSpPr>
        <p:spPr>
          <a:xfrm>
            <a:off x="9859191" y="5162156"/>
            <a:ext cx="0" cy="347930"/>
          </a:xfrm>
          <a:prstGeom prst="line">
            <a:avLst/>
          </a:prstGeom>
          <a:ln w="6350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7377BE24-5C1C-674F-8FE7-820AEF0489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051154" y="5738137"/>
            <a:ext cx="3428999" cy="658367"/>
          </a:xfrm>
          <a:prstGeom prst="rect">
            <a:avLst/>
          </a:prstGeom>
          <a:ln w="6350">
            <a:noFill/>
          </a:ln>
        </p:spPr>
      </p:pic>
      <p:sp>
        <p:nvSpPr>
          <p:cNvPr id="50" name="Freeform 49">
            <a:extLst>
              <a:ext uri="{FF2B5EF4-FFF2-40B4-BE49-F238E27FC236}">
                <a16:creationId xmlns:a16="http://schemas.microsoft.com/office/drawing/2014/main" id="{8B92519D-21B6-294C-B23B-98E36448ADE0}"/>
              </a:ext>
            </a:extLst>
          </p:cNvPr>
          <p:cNvSpPr/>
          <p:nvPr/>
        </p:nvSpPr>
        <p:spPr>
          <a:xfrm>
            <a:off x="7714598" y="3596635"/>
            <a:ext cx="3747626" cy="766380"/>
          </a:xfrm>
          <a:custGeom>
            <a:avLst/>
            <a:gdLst>
              <a:gd name="connsiteX0" fmla="*/ 0 w 3790709"/>
              <a:gd name="connsiteY0" fmla="*/ 0 h 775504"/>
              <a:gd name="connsiteX1" fmla="*/ 1122745 w 3790709"/>
              <a:gd name="connsiteY1" fmla="*/ 451413 h 775504"/>
              <a:gd name="connsiteX2" fmla="*/ 3790709 w 3790709"/>
              <a:gd name="connsiteY2" fmla="*/ 775504 h 77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90709" h="775504">
                <a:moveTo>
                  <a:pt x="0" y="0"/>
                </a:moveTo>
                <a:cubicBezTo>
                  <a:pt x="245480" y="161081"/>
                  <a:pt x="490960" y="322162"/>
                  <a:pt x="1122745" y="451413"/>
                </a:cubicBezTo>
                <a:cubicBezTo>
                  <a:pt x="1754530" y="580664"/>
                  <a:pt x="2772619" y="678084"/>
                  <a:pt x="3790709" y="7755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4A9AE79-967A-E64D-91B7-778945FE1448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1857590" y="635216"/>
            <a:ext cx="350203" cy="0"/>
          </a:xfrm>
          <a:prstGeom prst="line">
            <a:avLst/>
          </a:prstGeom>
          <a:ln w="6350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D8ADA51-ECFE-7641-AE03-32FF2A779852}"/>
              </a:ext>
            </a:extLst>
          </p:cNvPr>
          <p:cNvSpPr txBox="1"/>
          <p:nvPr/>
        </p:nvSpPr>
        <p:spPr>
          <a:xfrm>
            <a:off x="953229" y="4020792"/>
            <a:ext cx="907880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“conference room”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07AEE74-45C8-C945-96DF-1E0197083C5C}"/>
              </a:ext>
            </a:extLst>
          </p:cNvPr>
          <p:cNvCxnSpPr>
            <a:cxnSpLocks/>
          </p:cNvCxnSpPr>
          <p:nvPr/>
        </p:nvCxnSpPr>
        <p:spPr>
          <a:xfrm flipH="1">
            <a:off x="1861109" y="4140208"/>
            <a:ext cx="201608" cy="2594"/>
          </a:xfrm>
          <a:prstGeom prst="line">
            <a:avLst/>
          </a:prstGeom>
          <a:ln w="6350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CFA13EA3-17A5-B541-9799-C9F7A8E24E2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43190" y="589321"/>
            <a:ext cx="914400" cy="9144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42060E8-7738-8249-AE2F-20FDD59F9D9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64178" y="2757835"/>
            <a:ext cx="914400" cy="91440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62327E8-29BF-324B-B8FD-C214919BF9BD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1878578" y="3481796"/>
            <a:ext cx="716295" cy="0"/>
          </a:xfrm>
          <a:prstGeom prst="line">
            <a:avLst/>
          </a:prstGeom>
          <a:ln w="6350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C689FE98-413A-EF48-B525-F1F969BA17A9}"/>
              </a:ext>
            </a:extLst>
          </p:cNvPr>
          <p:cNvSpPr txBox="1"/>
          <p:nvPr/>
        </p:nvSpPr>
        <p:spPr>
          <a:xfrm>
            <a:off x="910588" y="2395580"/>
            <a:ext cx="1898172" cy="3847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unit 10 activation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      (from layer conv5_3)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522FC6-F79B-3442-9068-36DD37968553}"/>
              </a:ext>
            </a:extLst>
          </p:cNvPr>
          <p:cNvSpPr txBox="1"/>
          <p:nvPr/>
        </p:nvSpPr>
        <p:spPr>
          <a:xfrm>
            <a:off x="1907425" y="3285007"/>
            <a:ext cx="704111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view one unit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3BB6A1-ED06-4B43-AC9F-9537CBB82478}"/>
              </a:ext>
            </a:extLst>
          </p:cNvPr>
          <p:cNvGrpSpPr/>
          <p:nvPr/>
        </p:nvGrpSpPr>
        <p:grpSpPr>
          <a:xfrm>
            <a:off x="4838134" y="749962"/>
            <a:ext cx="901912" cy="893899"/>
            <a:chOff x="5156791" y="807114"/>
            <a:chExt cx="901912" cy="893899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01F1AA1-C21B-5240-91A7-1E3BEDB48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32552" y="877792"/>
              <a:ext cx="152400" cy="152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2CC88C4-219F-C247-B33A-C6695C53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32552" y="1083022"/>
              <a:ext cx="152400" cy="152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480A3D0-398C-2B48-BF7C-F3BE28C5E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32275" y="1288750"/>
              <a:ext cx="152400" cy="1524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C7D655F-088C-4340-B547-74F685FA3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232275" y="1494219"/>
              <a:ext cx="152400" cy="1524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1953AFC-630E-E543-A7FA-280B65D0637D}"/>
                </a:ext>
              </a:extLst>
            </p:cNvPr>
            <p:cNvSpPr txBox="1"/>
            <p:nvPr/>
          </p:nvSpPr>
          <p:spPr>
            <a:xfrm>
              <a:off x="5156791" y="807114"/>
              <a:ext cx="901912" cy="89389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lIns="274320" rtlCol="0">
              <a:spAutoFit/>
            </a:bodyPr>
            <a:lstStyle/>
            <a:p>
              <a:pPr>
                <a:lnSpc>
                  <a:spcPts val="1620"/>
                </a:lnSpc>
              </a:pPr>
              <a:r>
                <a:rPr lang="en-US" sz="1100" dirty="0">
                  <a:ln w="635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object</a:t>
              </a:r>
              <a:br>
                <a:rPr lang="en-US" sz="1100" dirty="0">
                  <a:ln w="635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dirty="0">
                  <a:ln w="635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part</a:t>
              </a:r>
              <a:br>
                <a:rPr lang="en-US" sz="1100" dirty="0">
                  <a:ln w="635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dirty="0">
                  <a:ln w="635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material</a:t>
              </a:r>
              <a:br>
                <a:rPr lang="en-US" sz="1100" dirty="0">
                  <a:ln w="635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dirty="0">
                  <a:ln w="635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color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B121476-A9A7-7041-874E-61955ADAE3EC}"/>
              </a:ext>
            </a:extLst>
          </p:cNvPr>
          <p:cNvSpPr txBox="1"/>
          <p:nvPr/>
        </p:nvSpPr>
        <p:spPr>
          <a:xfrm>
            <a:off x="910588" y="5265093"/>
            <a:ext cx="2093056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single units tested on scenes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CE909C6F-3B7B-3940-BD37-3807FC5DE3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4472814" y="5737609"/>
            <a:ext cx="3428999" cy="659422"/>
          </a:xfrm>
          <a:prstGeom prst="rect">
            <a:avLst/>
          </a:prstGeom>
          <a:ln w="6350">
            <a:noFill/>
          </a:ln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E3BB061-8329-674D-9391-7494D6AC81A3}"/>
              </a:ext>
            </a:extLst>
          </p:cNvPr>
          <p:cNvCxnSpPr>
            <a:cxnSpLocks/>
          </p:cNvCxnSpPr>
          <p:nvPr/>
        </p:nvCxnSpPr>
        <p:spPr>
          <a:xfrm flipV="1">
            <a:off x="9859191" y="5113920"/>
            <a:ext cx="36477" cy="482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>
            <a:extLst>
              <a:ext uri="{FF2B5EF4-FFF2-40B4-BE49-F238E27FC236}">
                <a16:creationId xmlns:a16="http://schemas.microsoft.com/office/drawing/2014/main" id="{C62B86F2-724E-084B-9D0E-D14430B286A7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34507" y="4539636"/>
            <a:ext cx="258707" cy="1696893"/>
          </a:xfrm>
          <a:prstGeom prst="bentConnector3">
            <a:avLst>
              <a:gd name="adj1" fmla="val 22601"/>
            </a:avLst>
          </a:prstGeom>
          <a:ln>
            <a:tailEnd type="stealth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Title 1">
            <a:extLst>
              <a:ext uri="{FF2B5EF4-FFF2-40B4-BE49-F238E27FC236}">
                <a16:creationId xmlns:a16="http://schemas.microsoft.com/office/drawing/2014/main" id="{96304908-7782-3247-9184-C0811D066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635" y="227401"/>
            <a:ext cx="6359236" cy="2776395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Hierarchy of</a:t>
            </a:r>
            <a:br>
              <a:rPr lang="en-US" sz="4800"/>
            </a:br>
            <a:r>
              <a:rPr lang="en-US" sz="4800"/>
              <a:t>Detectors </a:t>
            </a:r>
            <a:r>
              <a:rPr lang="en-US" sz="4800" dirty="0"/>
              <a:t>in Layers</a:t>
            </a:r>
            <a:br>
              <a:rPr lang="en-US" sz="4800" dirty="0"/>
            </a:br>
            <a:r>
              <a:rPr lang="en-US" sz="4800" dirty="0"/>
              <a:t>of a </a:t>
            </a:r>
            <a:r>
              <a:rPr lang="en-US" sz="4800" dirty="0" err="1"/>
              <a:t>Classsifier</a:t>
            </a:r>
            <a:endParaRPr lang="en-US" sz="4800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CCFB579-04B5-854E-8307-EF9A7A0D264C}"/>
              </a:ext>
            </a:extLst>
          </p:cNvPr>
          <p:cNvSpPr txBox="1"/>
          <p:nvPr/>
        </p:nvSpPr>
        <p:spPr>
          <a:xfrm>
            <a:off x="4126543" y="6365557"/>
            <a:ext cx="80654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/>
              <a:t>Role of Individual Units</a:t>
            </a:r>
            <a:r>
              <a:rPr lang="zh-CN" altLang="en-US" sz="2600" dirty="0"/>
              <a:t> </a:t>
            </a:r>
            <a:r>
              <a:rPr lang="en-US" sz="2600" dirty="0"/>
              <a:t>[Ba</a:t>
            </a:r>
            <a:r>
              <a:rPr lang="en-US" altLang="zh-CN" sz="2600" dirty="0"/>
              <a:t>u</a:t>
            </a:r>
            <a:r>
              <a:rPr lang="zh-CN" altLang="en-US" sz="2600" dirty="0"/>
              <a:t> </a:t>
            </a:r>
            <a:r>
              <a:rPr lang="en-US" sz="2600" dirty="0"/>
              <a:t>et al.</a:t>
            </a:r>
            <a:r>
              <a:rPr lang="en-US" altLang="zh-CN" sz="2600" dirty="0"/>
              <a:t>,</a:t>
            </a:r>
            <a:r>
              <a:rPr lang="en-US" sz="2600" dirty="0"/>
              <a:t> PNAS 2020</a:t>
            </a:r>
            <a:r>
              <a:rPr lang="en-US" altLang="zh-CN" sz="2600" dirty="0"/>
              <a:t>]</a:t>
            </a:r>
            <a:endParaRPr lang="en-US" sz="2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5F527-80A4-5243-A926-8B7A6CB4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80"/>
    </mc:Choice>
    <mc:Fallback xmlns="">
      <p:transition spd="slow" advTm="6658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7ABDF-9730-A56B-134E-481F4CFF3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piceLuxe Bamboo Stadium Rack Beautiful Spice Organizer for Counter or">
            <a:extLst>
              <a:ext uri="{FF2B5EF4-FFF2-40B4-BE49-F238E27FC236}">
                <a16:creationId xmlns:a16="http://schemas.microsoft.com/office/drawing/2014/main" id="{79B346E6-FCAE-2862-6150-1FDC8B34B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0" b="13113"/>
          <a:stretch/>
        </p:blipFill>
        <p:spPr bwMode="auto">
          <a:xfrm>
            <a:off x="1419258" y="-3"/>
            <a:ext cx="95731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2BD429-69A1-156B-96BA-53C3BFD7577F}"/>
              </a:ext>
            </a:extLst>
          </p:cNvPr>
          <p:cNvSpPr txBox="1"/>
          <p:nvPr/>
        </p:nvSpPr>
        <p:spPr>
          <a:xfrm>
            <a:off x="2987497" y="1865265"/>
            <a:ext cx="1465466" cy="40011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Convolution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3069BC-37A9-F857-D6A9-944D4291704E}"/>
              </a:ext>
            </a:extLst>
          </p:cNvPr>
          <p:cNvSpPr txBox="1"/>
          <p:nvPr/>
        </p:nvSpPr>
        <p:spPr>
          <a:xfrm>
            <a:off x="4365471" y="5205665"/>
            <a:ext cx="712054" cy="70788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accent6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Drop</a:t>
            </a:r>
            <a:br>
              <a:rPr lang="en-US" sz="2000" dirty="0">
                <a:solidFill>
                  <a:schemeClr val="bg1"/>
                </a:solidFill>
                <a:latin typeface="Times" pitchFamily="2" charset="0"/>
              </a:rPr>
            </a:br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0B3C5F-787A-3AEE-72A0-6FD495ACFDEF}"/>
              </a:ext>
            </a:extLst>
          </p:cNvPr>
          <p:cNvSpPr txBox="1"/>
          <p:nvPr/>
        </p:nvSpPr>
        <p:spPr>
          <a:xfrm>
            <a:off x="4641009" y="1585653"/>
            <a:ext cx="597921" cy="70788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Batch</a:t>
            </a:r>
            <a:br>
              <a:rPr lang="en-US" sz="2000" dirty="0">
                <a:solidFill>
                  <a:schemeClr val="bg1"/>
                </a:solidFill>
                <a:latin typeface="Times" pitchFamily="2" charset="0"/>
              </a:rPr>
            </a:br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norm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E272BE-12C4-9680-A281-6A78A81ED0B3}"/>
              </a:ext>
            </a:extLst>
          </p:cNvPr>
          <p:cNvSpPr txBox="1"/>
          <p:nvPr/>
        </p:nvSpPr>
        <p:spPr>
          <a:xfrm>
            <a:off x="6147975" y="3075054"/>
            <a:ext cx="1393009" cy="70788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Data</a:t>
            </a:r>
            <a:br>
              <a:rPr lang="en-US" sz="2000" dirty="0">
                <a:solidFill>
                  <a:schemeClr val="bg1"/>
                </a:solidFill>
                <a:latin typeface="Times" pitchFamily="2" charset="0"/>
              </a:rPr>
            </a:br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augmentation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ED198D-941B-7C66-0EE2-820AD35B5AB6}"/>
              </a:ext>
            </a:extLst>
          </p:cNvPr>
          <p:cNvSpPr txBox="1"/>
          <p:nvPr/>
        </p:nvSpPr>
        <p:spPr>
          <a:xfrm>
            <a:off x="8172806" y="1157379"/>
            <a:ext cx="639919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latin typeface="Times" pitchFamily="2" charset="0"/>
              </a:rPr>
              <a:t>Resi</a:t>
            </a:r>
            <a:br>
              <a:rPr lang="en-US" sz="2000" dirty="0">
                <a:latin typeface="Times" pitchFamily="2" charset="0"/>
              </a:rPr>
            </a:br>
            <a:r>
              <a:rPr lang="en-US" sz="2000" dirty="0">
                <a:latin typeface="Times" pitchFamily="2" charset="0"/>
              </a:rPr>
              <a:t>dual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875CA-ADDB-4DB4-629C-130F441CA6FB}"/>
              </a:ext>
            </a:extLst>
          </p:cNvPr>
          <p:cNvSpPr txBox="1"/>
          <p:nvPr/>
        </p:nvSpPr>
        <p:spPr>
          <a:xfrm>
            <a:off x="8468054" y="3382830"/>
            <a:ext cx="785471" cy="40011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99000">
                <a:schemeClr val="tx1">
                  <a:lumMod val="50000"/>
                  <a:lumOff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1299996" lon="1199999" rev="0"/>
            </a:camera>
            <a:lightRig rig="threePt" dir="t"/>
          </a:scene3d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ADAM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711DD3-2C45-9EBF-0307-97FD51380D68}"/>
              </a:ext>
            </a:extLst>
          </p:cNvPr>
          <p:cNvSpPr txBox="1"/>
          <p:nvPr/>
        </p:nvSpPr>
        <p:spPr>
          <a:xfrm>
            <a:off x="5206477" y="4953097"/>
            <a:ext cx="733021" cy="707886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99000">
                <a:schemeClr val="accent3">
                  <a:lumMod val="89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dirty="0">
                <a:latin typeface="Times" pitchFamily="2" charset="0"/>
              </a:rPr>
              <a:t>Weight</a:t>
            </a:r>
            <a:br>
              <a:rPr lang="en-US" sz="2000" dirty="0">
                <a:latin typeface="Times" pitchFamily="2" charset="0"/>
              </a:rPr>
            </a:br>
            <a:r>
              <a:rPr lang="en-US" sz="2000" dirty="0">
                <a:latin typeface="Times" pitchFamily="2" charset="0"/>
              </a:rPr>
              <a:t>decay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3BE0AB-4120-B739-0C5E-257E116C2A97}"/>
              </a:ext>
            </a:extLst>
          </p:cNvPr>
          <p:cNvSpPr txBox="1"/>
          <p:nvPr/>
        </p:nvSpPr>
        <p:spPr>
          <a:xfrm>
            <a:off x="9474195" y="6334780"/>
            <a:ext cx="2443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SOTA spice rack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5DBF24-7FF3-F3F5-B647-9DA234DE325C}"/>
              </a:ext>
            </a:extLst>
          </p:cNvPr>
          <p:cNvSpPr txBox="1"/>
          <p:nvPr/>
        </p:nvSpPr>
        <p:spPr>
          <a:xfrm>
            <a:off x="3239038" y="1277876"/>
            <a:ext cx="9541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4161D2-550D-3F3C-0A5C-4BA48ADE73DA}"/>
              </a:ext>
            </a:extLst>
          </p:cNvPr>
          <p:cNvSpPr txBox="1"/>
          <p:nvPr/>
        </p:nvSpPr>
        <p:spPr>
          <a:xfrm>
            <a:off x="6205821" y="2767277"/>
            <a:ext cx="9541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D36C8-AE0E-5947-B457-3C91C47B73A8}"/>
              </a:ext>
            </a:extLst>
          </p:cNvPr>
          <p:cNvSpPr txBox="1"/>
          <p:nvPr/>
        </p:nvSpPr>
        <p:spPr>
          <a:xfrm>
            <a:off x="5206477" y="4706876"/>
            <a:ext cx="9541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833B44-02B2-F9A0-4882-5FA5AD661C34}"/>
              </a:ext>
            </a:extLst>
          </p:cNvPr>
          <p:cNvSpPr txBox="1"/>
          <p:nvPr/>
        </p:nvSpPr>
        <p:spPr>
          <a:xfrm>
            <a:off x="4163955" y="4832124"/>
            <a:ext cx="9541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24661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ImageNet Classification Challenge</a:t>
            </a:r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619492" y="1005841"/>
          <a:ext cx="8915400" cy="4930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Google Shape;569;p41"/>
          <p:cNvSpPr txBox="1"/>
          <p:nvPr/>
        </p:nvSpPr>
        <p:spPr>
          <a:xfrm>
            <a:off x="2624165" y="6110360"/>
            <a:ext cx="603197" cy="223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Lin et al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70;p41"/>
          <p:cNvSpPr txBox="1"/>
          <p:nvPr/>
        </p:nvSpPr>
        <p:spPr>
          <a:xfrm>
            <a:off x="3347307" y="6054424"/>
            <a:ext cx="728889" cy="39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Sanchez &amp; </a:t>
            </a:r>
            <a:r>
              <a:rPr kumimoji="0" lang="en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Perronnin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1;p41"/>
          <p:cNvSpPr txBox="1"/>
          <p:nvPr/>
        </p:nvSpPr>
        <p:spPr>
          <a:xfrm>
            <a:off x="4018911" y="6088371"/>
            <a:ext cx="979179" cy="39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kumimoji="0" lang="en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2;p41"/>
          <p:cNvSpPr txBox="1"/>
          <p:nvPr/>
        </p:nvSpPr>
        <p:spPr>
          <a:xfrm>
            <a:off x="4994345" y="6083549"/>
            <a:ext cx="593126" cy="33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Zeiler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&amp; Fergus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73;p41"/>
          <p:cNvSpPr txBox="1"/>
          <p:nvPr/>
        </p:nvSpPr>
        <p:spPr>
          <a:xfrm>
            <a:off x="5487640" y="6058366"/>
            <a:ext cx="1048868" cy="33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&amp; Zisserman (VGG)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74;p41"/>
          <p:cNvSpPr txBox="1"/>
          <p:nvPr/>
        </p:nvSpPr>
        <p:spPr>
          <a:xfrm>
            <a:off x="6412707" y="6049048"/>
            <a:ext cx="869981" cy="33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kumimoji="0" lang="en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GoogLeNet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75;p41"/>
          <p:cNvSpPr txBox="1"/>
          <p:nvPr/>
        </p:nvSpPr>
        <p:spPr>
          <a:xfrm>
            <a:off x="7282687" y="6046818"/>
            <a:ext cx="665340" cy="375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He et al (</a:t>
            </a:r>
            <a:r>
              <a:rPr kumimoji="0" lang="en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77;p41"/>
          <p:cNvSpPr txBox="1"/>
          <p:nvPr/>
        </p:nvSpPr>
        <p:spPr>
          <a:xfrm>
            <a:off x="8082584" y="6115115"/>
            <a:ext cx="688596" cy="25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Shao et al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78;p41"/>
          <p:cNvSpPr txBox="1"/>
          <p:nvPr/>
        </p:nvSpPr>
        <p:spPr>
          <a:xfrm>
            <a:off x="8866178" y="6040504"/>
            <a:ext cx="689573" cy="34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Hu et al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en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SENet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400E88-6F97-624C-BF80-BF7546426455}"/>
              </a:ext>
            </a:extLst>
          </p:cNvPr>
          <p:cNvSpPr/>
          <p:nvPr/>
        </p:nvSpPr>
        <p:spPr>
          <a:xfrm>
            <a:off x="2925762" y="4940779"/>
            <a:ext cx="1309540" cy="3968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Shallow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CC5A02-7D9E-C247-BC58-10E11EDCAE46}"/>
              </a:ext>
            </a:extLst>
          </p:cNvPr>
          <p:cNvSpPr/>
          <p:nvPr/>
        </p:nvSpPr>
        <p:spPr>
          <a:xfrm>
            <a:off x="4413690" y="4389456"/>
            <a:ext cx="637636" cy="551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Layer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16343F-54C0-3240-A2D1-8D34EE5ED19E}"/>
              </a:ext>
            </a:extLst>
          </p:cNvPr>
          <p:cNvSpPr/>
          <p:nvPr/>
        </p:nvSpPr>
        <p:spPr>
          <a:xfrm>
            <a:off x="5172149" y="4382367"/>
            <a:ext cx="637636" cy="551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Layer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823F7B-F264-2D41-8990-9DDAB76D32F0}"/>
              </a:ext>
            </a:extLst>
          </p:cNvPr>
          <p:cNvSpPr/>
          <p:nvPr/>
        </p:nvSpPr>
        <p:spPr>
          <a:xfrm>
            <a:off x="5930608" y="3312016"/>
            <a:ext cx="637636" cy="551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 Layer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BEC0FB-F8D7-EA48-9D4F-5D575A527D52}"/>
              </a:ext>
            </a:extLst>
          </p:cNvPr>
          <p:cNvSpPr/>
          <p:nvPr/>
        </p:nvSpPr>
        <p:spPr>
          <a:xfrm>
            <a:off x="6689074" y="3315560"/>
            <a:ext cx="637636" cy="551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 Layer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43D38E-5208-ED43-91DB-5ADEB95BF7CE}"/>
              </a:ext>
            </a:extLst>
          </p:cNvPr>
          <p:cNvSpPr/>
          <p:nvPr/>
        </p:nvSpPr>
        <p:spPr>
          <a:xfrm>
            <a:off x="7481050" y="1075613"/>
            <a:ext cx="637636" cy="551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152 Layer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A023B5-435C-FF45-8C5C-9F2BC588E4D7}"/>
              </a:ext>
            </a:extLst>
          </p:cNvPr>
          <p:cNvSpPr/>
          <p:nvPr/>
        </p:nvSpPr>
        <p:spPr>
          <a:xfrm>
            <a:off x="8196691" y="1005840"/>
            <a:ext cx="2375816" cy="5412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B89976-6C31-D746-B1C1-CC76812306C8}"/>
              </a:ext>
            </a:extLst>
          </p:cNvPr>
          <p:cNvSpPr/>
          <p:nvPr/>
        </p:nvSpPr>
        <p:spPr>
          <a:xfrm>
            <a:off x="7395027" y="1005840"/>
            <a:ext cx="785107" cy="4846320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F67306-9A0C-8241-84E6-D64F9208BF54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642042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76154-E44F-9AD2-DA15-40393E0B0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81E36-0BB0-2AFC-ED0B-FB9E84833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Batch Normalization</a:t>
            </a:r>
          </a:p>
        </p:txBody>
      </p:sp>
      <p:sp>
        <p:nvSpPr>
          <p:cNvPr id="5" name="Google Shape;907;p82">
            <a:extLst>
              <a:ext uri="{FF2B5EF4-FFF2-40B4-BE49-F238E27FC236}">
                <a16:creationId xmlns:a16="http://schemas.microsoft.com/office/drawing/2014/main" id="{87A9983E-AC17-8997-A85D-A7B766F941D7}"/>
              </a:ext>
            </a:extLst>
          </p:cNvPr>
          <p:cNvSpPr txBox="1"/>
          <p:nvPr/>
        </p:nvSpPr>
        <p:spPr>
          <a:xfrm>
            <a:off x="1705204" y="2589145"/>
            <a:ext cx="3198667" cy="87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2399" b="1" dirty="0">
                <a:solidFill>
                  <a:prstClr val="black"/>
                </a:solidFill>
                <a:latin typeface="Calibri" panose="020F0502020204030204"/>
              </a:rPr>
              <a:t>Learnable scale and shift parameters:</a:t>
            </a:r>
            <a:endParaRPr sz="1799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Google Shape;908;p82">
            <a:extLst>
              <a:ext uri="{FF2B5EF4-FFF2-40B4-BE49-F238E27FC236}">
                <a16:creationId xmlns:a16="http://schemas.microsoft.com/office/drawing/2014/main" id="{DB7E0CF5-F8EE-A834-1F15-1780CBDE04FA}"/>
              </a:ext>
            </a:extLst>
          </p:cNvPr>
          <p:cNvSpPr txBox="1"/>
          <p:nvPr/>
        </p:nvSpPr>
        <p:spPr>
          <a:xfrm>
            <a:off x="7926397" y="4650128"/>
            <a:ext cx="1839028" cy="78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Output,</a:t>
            </a:r>
            <a:endParaRPr sz="21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Shape is N x D</a:t>
            </a:r>
            <a:endParaRPr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909;p82">
                <a:extLst>
                  <a:ext uri="{FF2B5EF4-FFF2-40B4-BE49-F238E27FC236}">
                    <a16:creationId xmlns:a16="http://schemas.microsoft.com/office/drawing/2014/main" id="{7DFEFF82-A670-BE19-D49A-D83C4EC76E85}"/>
                  </a:ext>
                </a:extLst>
              </p:cNvPr>
              <p:cNvSpPr txBox="1"/>
              <p:nvPr/>
            </p:nvSpPr>
            <p:spPr>
              <a:xfrm>
                <a:off x="1615177" y="4091954"/>
                <a:ext cx="3288693" cy="13419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91401" rIns="91401" bIns="91401" anchor="t" anchorCtr="0">
                <a:noAutofit/>
              </a:bodyPr>
              <a:lstStyle/>
              <a:p>
                <a:pPr defTabSz="457200"/>
                <a:r>
                  <a:rPr lang="en-US" sz="2399" dirty="0">
                    <a:solidFill>
                      <a:prstClr val="black"/>
                    </a:solidFill>
                    <a:latin typeface="Calibri" panose="020F0502020204030204"/>
                  </a:rPr>
                  <a:t>Learning </a:t>
                </a:r>
                <a14:m>
                  <m:oMath xmlns:m="http://schemas.openxmlformats.org/officeDocument/2006/math">
                    <m:r>
                      <a:rPr lang="en-US" sz="2399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399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99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399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399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399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99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sz="2399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457200"/>
                <a:r>
                  <a:rPr lang="en-US" sz="2399" dirty="0">
                    <a:solidFill>
                      <a:prstClr val="black"/>
                    </a:solidFill>
                    <a:latin typeface="Calibri" panose="020F0502020204030204"/>
                  </a:rPr>
                  <a:t>will recover the identity function (in expectation)</a:t>
                </a:r>
                <a:endParaRPr sz="2399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Google Shape;909;p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177" y="4091954"/>
                <a:ext cx="3288693" cy="1341957"/>
              </a:xfrm>
              <a:prstGeom prst="rect">
                <a:avLst/>
              </a:prstGeom>
              <a:blipFill>
                <a:blip r:embed="rId2"/>
                <a:stretch>
                  <a:fillRect l="-3089" r="-1158" b="-28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oogle Shape;860;p80">
            <a:extLst>
              <a:ext uri="{FF2B5EF4-FFF2-40B4-BE49-F238E27FC236}">
                <a16:creationId xmlns:a16="http://schemas.microsoft.com/office/drawing/2014/main" id="{5D6D0EEA-CE46-C17E-BA62-4531B33A60E6}"/>
              </a:ext>
            </a:extLst>
          </p:cNvPr>
          <p:cNvSpPr txBox="1"/>
          <p:nvPr/>
        </p:nvSpPr>
        <p:spPr>
          <a:xfrm>
            <a:off x="2003491" y="1794779"/>
            <a:ext cx="1166696" cy="505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2399" b="1">
                <a:solidFill>
                  <a:prstClr val="black"/>
                </a:solidFill>
                <a:latin typeface="Calibri" panose="020F0502020204030204"/>
              </a:rPr>
              <a:t>Input</a:t>
            </a:r>
            <a:r>
              <a:rPr lang="en" sz="1799" b="1">
                <a:solidFill>
                  <a:prstClr val="black"/>
                </a:solidFill>
                <a:latin typeface="Calibri" panose="020F0502020204030204"/>
              </a:rPr>
              <a:t>:</a:t>
            </a:r>
            <a:endParaRPr sz="1799" b="1" dirty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365873F-4735-08F8-69C7-B767CB6472E7}"/>
                  </a:ext>
                </a:extLst>
              </p:cNvPr>
              <p:cNvSpPr txBox="1"/>
              <p:nvPr/>
            </p:nvSpPr>
            <p:spPr>
              <a:xfrm>
                <a:off x="5226635" y="4760042"/>
                <a:ext cx="2284023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15E21E4-B541-C348-AB06-4C5D394A8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6635" y="4760042"/>
                <a:ext cx="2284023" cy="399084"/>
              </a:xfrm>
              <a:prstGeom prst="rect">
                <a:avLst/>
              </a:prstGeom>
              <a:blipFill>
                <a:blip r:embed="rId3"/>
                <a:stretch>
                  <a:fillRect l="-2210" t="-12121" r="-442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862;p80">
            <a:extLst>
              <a:ext uri="{FF2B5EF4-FFF2-40B4-BE49-F238E27FC236}">
                <a16:creationId xmlns:a16="http://schemas.microsoft.com/office/drawing/2014/main" id="{217C5618-56C8-A509-DFDF-59F3685D4F8B}"/>
              </a:ext>
            </a:extLst>
          </p:cNvPr>
          <p:cNvSpPr txBox="1"/>
          <p:nvPr/>
        </p:nvSpPr>
        <p:spPr>
          <a:xfrm>
            <a:off x="8268674" y="1668613"/>
            <a:ext cx="2112953" cy="769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Per-channel mean, shape is D</a:t>
            </a:r>
            <a:endParaRPr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Google Shape;864;p80">
            <a:extLst>
              <a:ext uri="{FF2B5EF4-FFF2-40B4-BE49-F238E27FC236}">
                <a16:creationId xmlns:a16="http://schemas.microsoft.com/office/drawing/2014/main" id="{16F98383-DF0F-9A91-80E5-6D24B8A3AB2E}"/>
              </a:ext>
            </a:extLst>
          </p:cNvPr>
          <p:cNvSpPr txBox="1"/>
          <p:nvPr/>
        </p:nvSpPr>
        <p:spPr>
          <a:xfrm>
            <a:off x="7815466" y="3665488"/>
            <a:ext cx="1801670" cy="791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Normalized x,</a:t>
            </a:r>
            <a:endParaRPr sz="21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Shape is N x D</a:t>
            </a:r>
            <a:endParaRPr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Google Shape;862;p80">
            <a:extLst>
              <a:ext uri="{FF2B5EF4-FFF2-40B4-BE49-F238E27FC236}">
                <a16:creationId xmlns:a16="http://schemas.microsoft.com/office/drawing/2014/main" id="{78CD1B9F-6D29-C36F-D2DC-FE6E44F10BB2}"/>
              </a:ext>
            </a:extLst>
          </p:cNvPr>
          <p:cNvSpPr txBox="1"/>
          <p:nvPr/>
        </p:nvSpPr>
        <p:spPr>
          <a:xfrm>
            <a:off x="8871943" y="2700088"/>
            <a:ext cx="1905359" cy="769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Per-channel </a:t>
            </a:r>
            <a:r>
              <a:rPr lang="en-US" sz="2100" dirty="0" err="1">
                <a:solidFill>
                  <a:prstClr val="black"/>
                </a:solidFill>
                <a:latin typeface="Calibri" panose="020F0502020204030204"/>
              </a:rPr>
              <a:t>std</a:t>
            </a:r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, shape is D</a:t>
            </a:r>
            <a:endParaRPr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A31575-F4D3-E274-7489-B31FF3BE55CE}"/>
                  </a:ext>
                </a:extLst>
              </p:cNvPr>
              <p:cNvSpPr txBox="1"/>
              <p:nvPr/>
            </p:nvSpPr>
            <p:spPr>
              <a:xfrm>
                <a:off x="5373706" y="1658945"/>
                <a:ext cx="2306850" cy="75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66A8E47-4453-B44F-9697-C2F5F8BE2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3706" y="1658945"/>
                <a:ext cx="2306850" cy="755913"/>
              </a:xfrm>
              <a:prstGeom prst="rect">
                <a:avLst/>
              </a:prstGeom>
              <a:blipFill>
                <a:blip r:embed="rId4"/>
                <a:stretch>
                  <a:fillRect l="-7143" t="-173770" r="-1648" b="-25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CD9B40C-8FBB-BC67-15D4-CC9DAF7EF8B2}"/>
                  </a:ext>
                </a:extLst>
              </p:cNvPr>
              <p:cNvSpPr txBox="1"/>
              <p:nvPr/>
            </p:nvSpPr>
            <p:spPr>
              <a:xfrm>
                <a:off x="5281413" y="2634634"/>
                <a:ext cx="3380862" cy="75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2CF84C1-6DD2-6945-B67A-A73BC527A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413" y="2634634"/>
                <a:ext cx="3380862" cy="755913"/>
              </a:xfrm>
              <a:prstGeom prst="rect">
                <a:avLst/>
              </a:prstGeom>
              <a:blipFill>
                <a:blip r:embed="rId5"/>
                <a:stretch>
                  <a:fillRect l="-2985" t="-176667" b="-26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801829-A63D-5C26-702E-68A2E8057A43}"/>
                  </a:ext>
                </a:extLst>
              </p:cNvPr>
              <p:cNvSpPr txBox="1"/>
              <p:nvPr/>
            </p:nvSpPr>
            <p:spPr>
              <a:xfrm>
                <a:off x="5253957" y="3552776"/>
                <a:ext cx="1974964" cy="1102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4A811F-370B-6645-9014-A0660B825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957" y="3552776"/>
                <a:ext cx="1974964" cy="1102481"/>
              </a:xfrm>
              <a:prstGeom prst="rect">
                <a:avLst/>
              </a:prstGeom>
              <a:blipFill>
                <a:blip r:embed="rId6"/>
                <a:stretch>
                  <a:fillRect l="-1274" r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8E19965-B1A5-67F2-A692-46034C89DF17}"/>
                  </a:ext>
                </a:extLst>
              </p:cNvPr>
              <p:cNvSpPr txBox="1"/>
              <p:nvPr/>
            </p:nvSpPr>
            <p:spPr>
              <a:xfrm>
                <a:off x="3002306" y="1806078"/>
                <a:ext cx="1686359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18450C4-5E3E-BB4C-809A-95B4B105F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306" y="1806078"/>
                <a:ext cx="1686359" cy="461665"/>
              </a:xfrm>
              <a:prstGeom prst="rect">
                <a:avLst/>
              </a:prstGeom>
              <a:blipFill>
                <a:blip r:embed="rId7"/>
                <a:stretch>
                  <a:fillRect l="-2239" t="-2703" r="-746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594666-2DC9-563A-ED36-B8BC8689D0AF}"/>
                  </a:ext>
                </a:extLst>
              </p:cNvPr>
              <p:cNvSpPr txBox="1"/>
              <p:nvPr/>
            </p:nvSpPr>
            <p:spPr>
              <a:xfrm>
                <a:off x="2195113" y="3519483"/>
                <a:ext cx="165000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87EF9E-51B7-5748-8F1A-87DC55674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113" y="3519483"/>
                <a:ext cx="1650003" cy="461665"/>
              </a:xfrm>
              <a:prstGeom prst="rect">
                <a:avLst/>
              </a:prstGeom>
              <a:blipFill>
                <a:blip r:embed="rId8"/>
                <a:stretch>
                  <a:fillRect l="-4580" r="-152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Google Shape;934;p83">
            <a:extLst>
              <a:ext uri="{FF2B5EF4-FFF2-40B4-BE49-F238E27FC236}">
                <a16:creationId xmlns:a16="http://schemas.microsoft.com/office/drawing/2014/main" id="{E9EDAC0D-19E9-858C-4B80-0A77177F46A7}"/>
              </a:ext>
            </a:extLst>
          </p:cNvPr>
          <p:cNvSpPr/>
          <p:nvPr/>
        </p:nvSpPr>
        <p:spPr>
          <a:xfrm>
            <a:off x="5169177" y="1634760"/>
            <a:ext cx="5389493" cy="3060255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endParaRPr sz="186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Google Shape;935;p83">
            <a:extLst>
              <a:ext uri="{FF2B5EF4-FFF2-40B4-BE49-F238E27FC236}">
                <a16:creationId xmlns:a16="http://schemas.microsoft.com/office/drawing/2014/main" id="{D300C428-12A6-5C88-1607-922756D6C15C}"/>
              </a:ext>
            </a:extLst>
          </p:cNvPr>
          <p:cNvSpPr txBox="1"/>
          <p:nvPr/>
        </p:nvSpPr>
        <p:spPr>
          <a:xfrm>
            <a:off x="5169177" y="774250"/>
            <a:ext cx="5724417" cy="125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Problem: </a:t>
            </a:r>
            <a:r>
              <a:rPr lang="en" sz="2400" dirty="0">
                <a:solidFill>
                  <a:srgbClr val="FF0000"/>
                </a:solidFill>
                <a:latin typeface="Calibri" panose="020F0502020204030204"/>
              </a:rPr>
              <a:t>Estimates depend on </a:t>
            </a:r>
            <a:r>
              <a:rPr lang="en" sz="2400" dirty="0" err="1">
                <a:solidFill>
                  <a:srgbClr val="FF0000"/>
                </a:solidFill>
                <a:latin typeface="Calibri" panose="020F0502020204030204"/>
              </a:rPr>
              <a:t>minibatch</a:t>
            </a:r>
            <a:r>
              <a:rPr lang="en" sz="2400" dirty="0">
                <a:solidFill>
                  <a:srgbClr val="FF0000"/>
                </a:solidFill>
                <a:latin typeface="Calibri" panose="020F0502020204030204"/>
              </a:rPr>
              <a:t>; can’t do this at test-time!</a:t>
            </a:r>
            <a:endParaRPr sz="24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FD3E76-4FEF-4699-6F2F-874FBD2D1626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625950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5BBD5-5AEE-4969-6515-60BCDCF76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07;p82">
            <a:extLst>
              <a:ext uri="{FF2B5EF4-FFF2-40B4-BE49-F238E27FC236}">
                <a16:creationId xmlns:a16="http://schemas.microsoft.com/office/drawing/2014/main" id="{9D5DB86D-4B59-0315-0DD5-9E429909D381}"/>
              </a:ext>
            </a:extLst>
          </p:cNvPr>
          <p:cNvSpPr txBox="1"/>
          <p:nvPr/>
        </p:nvSpPr>
        <p:spPr>
          <a:xfrm>
            <a:off x="1705204" y="2589145"/>
            <a:ext cx="3198667" cy="87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2399" b="1" dirty="0">
                <a:solidFill>
                  <a:prstClr val="black"/>
                </a:solidFill>
                <a:latin typeface="Calibri" panose="020F0502020204030204"/>
              </a:rPr>
              <a:t>Learnable scale and shift parameters:</a:t>
            </a:r>
            <a:endParaRPr sz="1799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Google Shape;860;p80">
            <a:extLst>
              <a:ext uri="{FF2B5EF4-FFF2-40B4-BE49-F238E27FC236}">
                <a16:creationId xmlns:a16="http://schemas.microsoft.com/office/drawing/2014/main" id="{63767393-926D-4906-8B87-FD6B0B272895}"/>
              </a:ext>
            </a:extLst>
          </p:cNvPr>
          <p:cNvSpPr txBox="1"/>
          <p:nvPr/>
        </p:nvSpPr>
        <p:spPr>
          <a:xfrm>
            <a:off x="2003491" y="1794779"/>
            <a:ext cx="1166696" cy="505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2399" b="1">
                <a:solidFill>
                  <a:prstClr val="black"/>
                </a:solidFill>
                <a:latin typeface="Calibri" panose="020F0502020204030204"/>
              </a:rPr>
              <a:t>Input</a:t>
            </a:r>
            <a:r>
              <a:rPr lang="en" sz="1799" b="1">
                <a:solidFill>
                  <a:prstClr val="black"/>
                </a:solidFill>
                <a:latin typeface="Calibri" panose="020F0502020204030204"/>
              </a:rPr>
              <a:t>:</a:t>
            </a:r>
            <a:endParaRPr sz="1799" b="1" dirty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oogle Shape;909;p82">
                <a:extLst>
                  <a:ext uri="{FF2B5EF4-FFF2-40B4-BE49-F238E27FC236}">
                    <a16:creationId xmlns:a16="http://schemas.microsoft.com/office/drawing/2014/main" id="{0028169C-D454-8A37-3167-F0960FC4DD9D}"/>
                  </a:ext>
                </a:extLst>
              </p:cNvPr>
              <p:cNvSpPr txBox="1"/>
              <p:nvPr/>
            </p:nvSpPr>
            <p:spPr>
              <a:xfrm>
                <a:off x="1615177" y="4091954"/>
                <a:ext cx="3288693" cy="13419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1" tIns="91401" rIns="91401" bIns="91401" anchor="t" anchorCtr="0">
                <a:noAutofit/>
              </a:bodyPr>
              <a:lstStyle/>
              <a:p>
                <a:pPr defTabSz="457200"/>
                <a:r>
                  <a:rPr lang="en-US" sz="2399" dirty="0">
                    <a:solidFill>
                      <a:prstClr val="black"/>
                    </a:solidFill>
                    <a:latin typeface="Calibri" panose="020F0502020204030204"/>
                  </a:rPr>
                  <a:t>Learning </a:t>
                </a:r>
                <a14:m>
                  <m:oMath xmlns:m="http://schemas.openxmlformats.org/officeDocument/2006/math">
                    <m:r>
                      <a:rPr lang="en-US" sz="2399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399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99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399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399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399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99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sz="2399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457200"/>
                <a:r>
                  <a:rPr lang="en-US" sz="2399" dirty="0">
                    <a:solidFill>
                      <a:prstClr val="black"/>
                    </a:solidFill>
                    <a:latin typeface="Calibri" panose="020F0502020204030204"/>
                  </a:rPr>
                  <a:t>will recover the identity function (in expectation)</a:t>
                </a:r>
                <a:endParaRPr sz="2399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Google Shape;909;p82">
                <a:extLst>
                  <a:ext uri="{FF2B5EF4-FFF2-40B4-BE49-F238E27FC236}">
                    <a16:creationId xmlns:a16="http://schemas.microsoft.com/office/drawing/2014/main" id="{45299092-5510-D844-B9B6-C6468BB96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177" y="4091954"/>
                <a:ext cx="3288693" cy="1341957"/>
              </a:xfrm>
              <a:prstGeom prst="rect">
                <a:avLst/>
              </a:prstGeom>
              <a:blipFill>
                <a:blip r:embed="rId2"/>
                <a:stretch>
                  <a:fillRect l="-3089" r="-1158" b="-28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AFD6001-9E4A-7387-4504-22182387E1F3}"/>
                  </a:ext>
                </a:extLst>
              </p:cNvPr>
              <p:cNvSpPr txBox="1"/>
              <p:nvPr/>
            </p:nvSpPr>
            <p:spPr>
              <a:xfrm>
                <a:off x="3002306" y="1806078"/>
                <a:ext cx="1686359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FBD4D5-BB4F-5C43-B867-6AB40EF95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306" y="1806078"/>
                <a:ext cx="1686359" cy="461665"/>
              </a:xfrm>
              <a:prstGeom prst="rect">
                <a:avLst/>
              </a:prstGeom>
              <a:blipFill>
                <a:blip r:embed="rId3"/>
                <a:stretch>
                  <a:fillRect l="-2239" t="-2703" r="-746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18EE4E3-8261-6B9A-8A6A-D651007D71B0}"/>
                  </a:ext>
                </a:extLst>
              </p:cNvPr>
              <p:cNvSpPr txBox="1"/>
              <p:nvPr/>
            </p:nvSpPr>
            <p:spPr>
              <a:xfrm>
                <a:off x="2195113" y="3519483"/>
                <a:ext cx="165000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25035BD-34CF-014B-9394-361BA2D29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113" y="3519483"/>
                <a:ext cx="1650003" cy="461665"/>
              </a:xfrm>
              <a:prstGeom prst="rect">
                <a:avLst/>
              </a:prstGeom>
              <a:blipFill>
                <a:blip r:embed="rId4"/>
                <a:stretch>
                  <a:fillRect l="-4580" r="-152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Google Shape;908;p82">
            <a:extLst>
              <a:ext uri="{FF2B5EF4-FFF2-40B4-BE49-F238E27FC236}">
                <a16:creationId xmlns:a16="http://schemas.microsoft.com/office/drawing/2014/main" id="{053F01AF-6901-3448-F91E-61DF66596E17}"/>
              </a:ext>
            </a:extLst>
          </p:cNvPr>
          <p:cNvSpPr txBox="1"/>
          <p:nvPr/>
        </p:nvSpPr>
        <p:spPr>
          <a:xfrm>
            <a:off x="7926397" y="4650128"/>
            <a:ext cx="1839028" cy="78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Output,</a:t>
            </a:r>
            <a:endParaRPr sz="21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Shape is N x D</a:t>
            </a:r>
            <a:endParaRPr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D08579-BB47-7B6C-7BF9-EF7AEB7C73F6}"/>
                  </a:ext>
                </a:extLst>
              </p:cNvPr>
              <p:cNvSpPr txBox="1"/>
              <p:nvPr/>
            </p:nvSpPr>
            <p:spPr>
              <a:xfrm>
                <a:off x="5226635" y="4760042"/>
                <a:ext cx="2284023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972BFA7-E883-D74D-8CD8-ABB6D848B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6635" y="4760042"/>
                <a:ext cx="2284023" cy="399084"/>
              </a:xfrm>
              <a:prstGeom prst="rect">
                <a:avLst/>
              </a:prstGeom>
              <a:blipFill>
                <a:blip r:embed="rId5"/>
                <a:stretch>
                  <a:fillRect l="-2210" t="-12121" r="-442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Google Shape;862;p80">
            <a:extLst>
              <a:ext uri="{FF2B5EF4-FFF2-40B4-BE49-F238E27FC236}">
                <a16:creationId xmlns:a16="http://schemas.microsoft.com/office/drawing/2014/main" id="{ED1ADDA5-D054-878D-4C39-BF9C4F3D94FB}"/>
              </a:ext>
            </a:extLst>
          </p:cNvPr>
          <p:cNvSpPr txBox="1"/>
          <p:nvPr/>
        </p:nvSpPr>
        <p:spPr>
          <a:xfrm>
            <a:off x="8268674" y="1668613"/>
            <a:ext cx="2112953" cy="769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Per-channel mean, shape is D</a:t>
            </a:r>
            <a:endParaRPr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Google Shape;864;p80">
            <a:extLst>
              <a:ext uri="{FF2B5EF4-FFF2-40B4-BE49-F238E27FC236}">
                <a16:creationId xmlns:a16="http://schemas.microsoft.com/office/drawing/2014/main" id="{0A68D2CD-FF6F-D59C-170E-D3D50075D919}"/>
              </a:ext>
            </a:extLst>
          </p:cNvPr>
          <p:cNvSpPr txBox="1"/>
          <p:nvPr/>
        </p:nvSpPr>
        <p:spPr>
          <a:xfrm>
            <a:off x="7815466" y="3665488"/>
            <a:ext cx="1801670" cy="791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Normalized x,</a:t>
            </a:r>
            <a:endParaRPr sz="21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Shape is N x D</a:t>
            </a:r>
            <a:endParaRPr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Google Shape;862;p80">
            <a:extLst>
              <a:ext uri="{FF2B5EF4-FFF2-40B4-BE49-F238E27FC236}">
                <a16:creationId xmlns:a16="http://schemas.microsoft.com/office/drawing/2014/main" id="{0CE1A9FB-CF76-9359-5392-76E9C8725D43}"/>
              </a:ext>
            </a:extLst>
          </p:cNvPr>
          <p:cNvSpPr txBox="1"/>
          <p:nvPr/>
        </p:nvSpPr>
        <p:spPr>
          <a:xfrm>
            <a:off x="8871943" y="2700088"/>
            <a:ext cx="1905359" cy="769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Per-channel </a:t>
            </a:r>
            <a:r>
              <a:rPr lang="en-US" sz="2100" dirty="0" err="1">
                <a:solidFill>
                  <a:prstClr val="black"/>
                </a:solidFill>
                <a:latin typeface="Calibri" panose="020F0502020204030204"/>
              </a:rPr>
              <a:t>std</a:t>
            </a:r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, shape is D</a:t>
            </a:r>
            <a:endParaRPr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E5B43B9-8762-AA90-492D-9370810FAA15}"/>
                  </a:ext>
                </a:extLst>
              </p:cNvPr>
              <p:cNvSpPr txBox="1"/>
              <p:nvPr/>
            </p:nvSpPr>
            <p:spPr>
              <a:xfrm>
                <a:off x="5373706" y="1658945"/>
                <a:ext cx="2306850" cy="75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7436DA-FE16-0849-A852-FA7D43C1D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3706" y="1658945"/>
                <a:ext cx="2306850" cy="755913"/>
              </a:xfrm>
              <a:prstGeom prst="rect">
                <a:avLst/>
              </a:prstGeom>
              <a:blipFill>
                <a:blip r:embed="rId6"/>
                <a:stretch>
                  <a:fillRect l="-7143" t="-173770" r="-1648" b="-25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3BBA731-5631-57A4-87FC-03D0ACEABB55}"/>
                  </a:ext>
                </a:extLst>
              </p:cNvPr>
              <p:cNvSpPr txBox="1"/>
              <p:nvPr/>
            </p:nvSpPr>
            <p:spPr>
              <a:xfrm>
                <a:off x="5281413" y="2634634"/>
                <a:ext cx="3380862" cy="75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4620715-0718-1942-8B42-E5DEEFD54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413" y="2634634"/>
                <a:ext cx="3380862" cy="755913"/>
              </a:xfrm>
              <a:prstGeom prst="rect">
                <a:avLst/>
              </a:prstGeom>
              <a:blipFill>
                <a:blip r:embed="rId7"/>
                <a:stretch>
                  <a:fillRect l="-2985" t="-176667" b="-26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2EA436-28C0-81DF-47E7-FDE02A9D59C0}"/>
                  </a:ext>
                </a:extLst>
              </p:cNvPr>
              <p:cNvSpPr txBox="1"/>
              <p:nvPr/>
            </p:nvSpPr>
            <p:spPr>
              <a:xfrm>
                <a:off x="5253957" y="3552776"/>
                <a:ext cx="1974964" cy="1102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737FFB6-E759-414D-ACEC-485773D4A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957" y="3552776"/>
                <a:ext cx="1974964" cy="1102481"/>
              </a:xfrm>
              <a:prstGeom prst="rect">
                <a:avLst/>
              </a:prstGeom>
              <a:blipFill>
                <a:blip r:embed="rId8"/>
                <a:stretch>
                  <a:fillRect l="-1274" r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Google Shape;951;p84">
            <a:extLst>
              <a:ext uri="{FF2B5EF4-FFF2-40B4-BE49-F238E27FC236}">
                <a16:creationId xmlns:a16="http://schemas.microsoft.com/office/drawing/2014/main" id="{059B8B55-8C9F-D3E7-1C53-EEE4D2288DCD}"/>
              </a:ext>
            </a:extLst>
          </p:cNvPr>
          <p:cNvSpPr/>
          <p:nvPr/>
        </p:nvSpPr>
        <p:spPr>
          <a:xfrm>
            <a:off x="6021919" y="1614692"/>
            <a:ext cx="2205565" cy="946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r>
              <a:rPr lang="en" dirty="0">
                <a:solidFill>
                  <a:prstClr val="black"/>
                </a:solidFill>
                <a:latin typeface="Calibri" panose="020F0502020204030204"/>
              </a:rPr>
              <a:t>(Running) average of </a:t>
            </a:r>
            <a:endParaRPr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en" dirty="0">
                <a:solidFill>
                  <a:prstClr val="black"/>
                </a:solidFill>
                <a:latin typeface="Calibri" panose="020F0502020204030204"/>
              </a:rPr>
              <a:t>values seen during training</a:t>
            </a:r>
            <a:endParaRPr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Google Shape;952;p84">
            <a:extLst>
              <a:ext uri="{FF2B5EF4-FFF2-40B4-BE49-F238E27FC236}">
                <a16:creationId xmlns:a16="http://schemas.microsoft.com/office/drawing/2014/main" id="{F35A968A-BF14-1A7E-5BD7-2953EE713239}"/>
              </a:ext>
            </a:extLst>
          </p:cNvPr>
          <p:cNvSpPr/>
          <p:nvPr/>
        </p:nvSpPr>
        <p:spPr>
          <a:xfrm>
            <a:off x="6021918" y="2576128"/>
            <a:ext cx="2850025" cy="946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r>
              <a:rPr lang="en" sz="1865" dirty="0">
                <a:solidFill>
                  <a:prstClr val="black"/>
                </a:solidFill>
                <a:latin typeface="Calibri" panose="020F0502020204030204"/>
              </a:rPr>
              <a:t>(Running) average of </a:t>
            </a:r>
            <a:endParaRPr sz="1865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en" sz="1865" dirty="0">
                <a:solidFill>
                  <a:prstClr val="black"/>
                </a:solidFill>
                <a:latin typeface="Calibri" panose="020F0502020204030204"/>
              </a:rPr>
              <a:t>values seen during training</a:t>
            </a:r>
            <a:endParaRPr sz="186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2F18F87-2BE2-D64D-A1B2-A6648918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Normalization: Test-Time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3479D0-356E-4EC8-2AD8-5D5C9853A5A8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92754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884DF-372F-8A5A-FCD0-FB474CAB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Concepts to Know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C5324-98EA-AF9D-9B6C-821DDF1E1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err="1"/>
              <a:t>McCoullough</a:t>
            </a:r>
            <a:r>
              <a:rPr lang="en-US" b="1" dirty="0"/>
              <a:t>-Pitts</a:t>
            </a:r>
            <a:r>
              <a:rPr lang="en-US" dirty="0"/>
              <a:t> neuron model (weighted sum then nonlinearity)</a:t>
            </a:r>
          </a:p>
          <a:p>
            <a:r>
              <a:rPr lang="en-US" b="1" dirty="0"/>
              <a:t>Binary logic</a:t>
            </a:r>
            <a:r>
              <a:rPr lang="en-US" dirty="0"/>
              <a:t> neural networks</a:t>
            </a:r>
          </a:p>
          <a:p>
            <a:r>
              <a:rPr lang="en-US" b="1" dirty="0"/>
              <a:t>Universal computations</a:t>
            </a:r>
            <a:r>
              <a:rPr lang="en-US" dirty="0"/>
              <a:t> (two+ layers and nonlinearities are needed)</a:t>
            </a:r>
          </a:p>
          <a:p>
            <a:r>
              <a:rPr lang="en-US" b="1" dirty="0"/>
              <a:t>Gradient descent</a:t>
            </a:r>
          </a:p>
          <a:p>
            <a:r>
              <a:rPr lang="en-US" b="1" dirty="0"/>
              <a:t>Modular machine learning</a:t>
            </a:r>
            <a:r>
              <a:rPr lang="en-US" dirty="0"/>
              <a:t>: </a:t>
            </a:r>
            <a:r>
              <a:rPr lang="en-US" dirty="0" err="1"/>
              <a:t>Pytorch</a:t>
            </a:r>
            <a:r>
              <a:rPr lang="en-US" dirty="0"/>
              <a:t> tensors, </a:t>
            </a:r>
            <a:r>
              <a:rPr lang="en-US" dirty="0" err="1"/>
              <a:t>autograd</a:t>
            </a:r>
            <a:r>
              <a:rPr lang="en-US" dirty="0"/>
              <a:t>, and modules</a:t>
            </a:r>
          </a:p>
          <a:p>
            <a:r>
              <a:rPr lang="en-US" b="1" dirty="0"/>
              <a:t>Losses</a:t>
            </a:r>
            <a:r>
              <a:rPr lang="en-US" dirty="0"/>
              <a:t>: what makes a good/bad loss; MSE, L1, and cross-entropy loss</a:t>
            </a:r>
          </a:p>
          <a:p>
            <a:r>
              <a:rPr lang="en-US" b="1" dirty="0"/>
              <a:t>The backpropagation algorithm</a:t>
            </a:r>
            <a:r>
              <a:rPr lang="en-US" dirty="0"/>
              <a:t>: computational graphs, backward pass, upstream/internal/downstream gradients, accumulation</a:t>
            </a:r>
          </a:p>
          <a:p>
            <a:r>
              <a:rPr lang="en-US" b="1" dirty="0"/>
              <a:t>First-order optimization</a:t>
            </a:r>
            <a:r>
              <a:rPr lang="en-US" dirty="0"/>
              <a:t>: gradient descent, SGD, Momentum, ADAM</a:t>
            </a:r>
          </a:p>
          <a:p>
            <a:r>
              <a:rPr lang="en-US" b="1" dirty="0"/>
              <a:t>Conditioning gradients</a:t>
            </a:r>
            <a:r>
              <a:rPr lang="en-US" dirty="0"/>
              <a:t>: nonlinearities, initialization, whitening</a:t>
            </a:r>
          </a:p>
          <a:p>
            <a:r>
              <a:rPr lang="en-US" b="1" dirty="0"/>
              <a:t>Symmetries: </a:t>
            </a:r>
            <a:r>
              <a:rPr lang="en-US" dirty="0"/>
              <a:t>data augmentation, invariances</a:t>
            </a:r>
          </a:p>
          <a:p>
            <a:r>
              <a:rPr lang="en-US" b="1" dirty="0"/>
              <a:t>Convolutions: </a:t>
            </a:r>
            <a:r>
              <a:rPr lang="en-US" dirty="0"/>
              <a:t>1d, 2d convolutional kernels, receptive field, striding</a:t>
            </a:r>
          </a:p>
          <a:p>
            <a:r>
              <a:rPr lang="en-US" b="1" dirty="0"/>
              <a:t>SOTA Image Classification: </a:t>
            </a:r>
            <a:r>
              <a:rPr lang="en-US" dirty="0"/>
              <a:t>CNNs, Pooling, </a:t>
            </a:r>
            <a:r>
              <a:rPr lang="en-US" dirty="0" err="1"/>
              <a:t>AlexNet</a:t>
            </a: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743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9096B-D0D7-F3BC-CF40-F9BDB0FE4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07;p82">
            <a:extLst>
              <a:ext uri="{FF2B5EF4-FFF2-40B4-BE49-F238E27FC236}">
                <a16:creationId xmlns:a16="http://schemas.microsoft.com/office/drawing/2014/main" id="{4FFB08B9-E1DB-B688-ED95-5B0A96AE395E}"/>
              </a:ext>
            </a:extLst>
          </p:cNvPr>
          <p:cNvSpPr txBox="1"/>
          <p:nvPr/>
        </p:nvSpPr>
        <p:spPr>
          <a:xfrm>
            <a:off x="1705204" y="2589145"/>
            <a:ext cx="3198667" cy="87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2399" b="1" dirty="0">
                <a:solidFill>
                  <a:prstClr val="black"/>
                </a:solidFill>
                <a:latin typeface="Calibri" panose="020F0502020204030204"/>
              </a:rPr>
              <a:t>Learnable scale and shift parameters:</a:t>
            </a:r>
            <a:endParaRPr sz="1799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Google Shape;860;p80">
            <a:extLst>
              <a:ext uri="{FF2B5EF4-FFF2-40B4-BE49-F238E27FC236}">
                <a16:creationId xmlns:a16="http://schemas.microsoft.com/office/drawing/2014/main" id="{5A2D107C-8132-1031-A1EE-62785459DE4B}"/>
              </a:ext>
            </a:extLst>
          </p:cNvPr>
          <p:cNvSpPr txBox="1"/>
          <p:nvPr/>
        </p:nvSpPr>
        <p:spPr>
          <a:xfrm>
            <a:off x="2003491" y="1794779"/>
            <a:ext cx="1166696" cy="505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2399" b="1">
                <a:solidFill>
                  <a:prstClr val="black"/>
                </a:solidFill>
                <a:latin typeface="Calibri" panose="020F0502020204030204"/>
              </a:rPr>
              <a:t>Input</a:t>
            </a:r>
            <a:r>
              <a:rPr lang="en" sz="1799" b="1">
                <a:solidFill>
                  <a:prstClr val="black"/>
                </a:solidFill>
                <a:latin typeface="Calibri" panose="020F0502020204030204"/>
              </a:rPr>
              <a:t>:</a:t>
            </a:r>
            <a:endParaRPr sz="1799" b="1" dirty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B3198C-881A-E367-BA04-B2302EB10EB5}"/>
                  </a:ext>
                </a:extLst>
              </p:cNvPr>
              <p:cNvSpPr txBox="1"/>
              <p:nvPr/>
            </p:nvSpPr>
            <p:spPr>
              <a:xfrm>
                <a:off x="3002306" y="1806078"/>
                <a:ext cx="1686359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FBD4D5-BB4F-5C43-B867-6AB40EF95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306" y="1806078"/>
                <a:ext cx="1686359" cy="461665"/>
              </a:xfrm>
              <a:prstGeom prst="rect">
                <a:avLst/>
              </a:prstGeom>
              <a:blipFill>
                <a:blip r:embed="rId2"/>
                <a:stretch>
                  <a:fillRect l="-2239" t="-2703" r="-746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05D65F-C4BA-0457-252A-FA229E032356}"/>
                  </a:ext>
                </a:extLst>
              </p:cNvPr>
              <p:cNvSpPr txBox="1"/>
              <p:nvPr/>
            </p:nvSpPr>
            <p:spPr>
              <a:xfrm>
                <a:off x="2195113" y="3519483"/>
                <a:ext cx="165000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25035BD-34CF-014B-9394-361BA2D29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113" y="3519483"/>
                <a:ext cx="1650003" cy="461665"/>
              </a:xfrm>
              <a:prstGeom prst="rect">
                <a:avLst/>
              </a:prstGeom>
              <a:blipFill>
                <a:blip r:embed="rId3"/>
                <a:stretch>
                  <a:fillRect l="-4580" r="-152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Google Shape;908;p82">
            <a:extLst>
              <a:ext uri="{FF2B5EF4-FFF2-40B4-BE49-F238E27FC236}">
                <a16:creationId xmlns:a16="http://schemas.microsoft.com/office/drawing/2014/main" id="{6E42F81F-7861-96B6-E4B9-15899559B8C4}"/>
              </a:ext>
            </a:extLst>
          </p:cNvPr>
          <p:cNvSpPr txBox="1"/>
          <p:nvPr/>
        </p:nvSpPr>
        <p:spPr>
          <a:xfrm>
            <a:off x="7926397" y="4650128"/>
            <a:ext cx="1839028" cy="78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Output,</a:t>
            </a:r>
            <a:endParaRPr sz="21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Shape is N x D</a:t>
            </a:r>
            <a:endParaRPr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817633-AD5B-A1C6-F435-149F76BB5122}"/>
                  </a:ext>
                </a:extLst>
              </p:cNvPr>
              <p:cNvSpPr txBox="1"/>
              <p:nvPr/>
            </p:nvSpPr>
            <p:spPr>
              <a:xfrm>
                <a:off x="5226635" y="4760042"/>
                <a:ext cx="2284023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972BFA7-E883-D74D-8CD8-ABB6D848B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6635" y="4760042"/>
                <a:ext cx="2284023" cy="399084"/>
              </a:xfrm>
              <a:prstGeom prst="rect">
                <a:avLst/>
              </a:prstGeom>
              <a:blipFill>
                <a:blip r:embed="rId4"/>
                <a:stretch>
                  <a:fillRect l="-2210" t="-12121" r="-442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Google Shape;862;p80">
            <a:extLst>
              <a:ext uri="{FF2B5EF4-FFF2-40B4-BE49-F238E27FC236}">
                <a16:creationId xmlns:a16="http://schemas.microsoft.com/office/drawing/2014/main" id="{5745C06D-E2CC-688D-FACF-9FC0430D8FBB}"/>
              </a:ext>
            </a:extLst>
          </p:cNvPr>
          <p:cNvSpPr txBox="1"/>
          <p:nvPr/>
        </p:nvSpPr>
        <p:spPr>
          <a:xfrm>
            <a:off x="8268674" y="1668613"/>
            <a:ext cx="2112953" cy="769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Per-channel mean, shape is D</a:t>
            </a:r>
            <a:endParaRPr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Google Shape;864;p80">
            <a:extLst>
              <a:ext uri="{FF2B5EF4-FFF2-40B4-BE49-F238E27FC236}">
                <a16:creationId xmlns:a16="http://schemas.microsoft.com/office/drawing/2014/main" id="{0716D48E-440A-9E3B-6CFE-E480D33A7A3E}"/>
              </a:ext>
            </a:extLst>
          </p:cNvPr>
          <p:cNvSpPr txBox="1"/>
          <p:nvPr/>
        </p:nvSpPr>
        <p:spPr>
          <a:xfrm>
            <a:off x="7815466" y="3665488"/>
            <a:ext cx="1801670" cy="791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Normalized x,</a:t>
            </a:r>
            <a:endParaRPr sz="21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Shape is N x D</a:t>
            </a:r>
            <a:endParaRPr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Google Shape;862;p80">
            <a:extLst>
              <a:ext uri="{FF2B5EF4-FFF2-40B4-BE49-F238E27FC236}">
                <a16:creationId xmlns:a16="http://schemas.microsoft.com/office/drawing/2014/main" id="{DA89D1DA-9628-33F3-7A32-90A83FACEFC8}"/>
              </a:ext>
            </a:extLst>
          </p:cNvPr>
          <p:cNvSpPr txBox="1"/>
          <p:nvPr/>
        </p:nvSpPr>
        <p:spPr>
          <a:xfrm>
            <a:off x="8871943" y="2700088"/>
            <a:ext cx="1905359" cy="769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Per-channel </a:t>
            </a:r>
            <a:r>
              <a:rPr lang="en-US" sz="2100" dirty="0" err="1">
                <a:solidFill>
                  <a:prstClr val="black"/>
                </a:solidFill>
                <a:latin typeface="Calibri" panose="020F0502020204030204"/>
              </a:rPr>
              <a:t>std</a:t>
            </a:r>
            <a:r>
              <a:rPr lang="en" sz="2100" dirty="0">
                <a:solidFill>
                  <a:prstClr val="black"/>
                </a:solidFill>
                <a:latin typeface="Calibri" panose="020F0502020204030204"/>
              </a:rPr>
              <a:t>, shape is D</a:t>
            </a:r>
            <a:endParaRPr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65805A4-897E-233E-25EF-0A30EB3BAE39}"/>
                  </a:ext>
                </a:extLst>
              </p:cNvPr>
              <p:cNvSpPr txBox="1"/>
              <p:nvPr/>
            </p:nvSpPr>
            <p:spPr>
              <a:xfrm>
                <a:off x="5373706" y="1658945"/>
                <a:ext cx="2306850" cy="75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7436DA-FE16-0849-A852-FA7D43C1D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3706" y="1658945"/>
                <a:ext cx="2306850" cy="755913"/>
              </a:xfrm>
              <a:prstGeom prst="rect">
                <a:avLst/>
              </a:prstGeom>
              <a:blipFill>
                <a:blip r:embed="rId5"/>
                <a:stretch>
                  <a:fillRect l="-7143" t="-173770" r="-1648" b="-25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986BC4F-4EB3-9C9A-A8F6-D97F5BA2E368}"/>
                  </a:ext>
                </a:extLst>
              </p:cNvPr>
              <p:cNvSpPr txBox="1"/>
              <p:nvPr/>
            </p:nvSpPr>
            <p:spPr>
              <a:xfrm>
                <a:off x="5281413" y="2634634"/>
                <a:ext cx="3380862" cy="75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4620715-0718-1942-8B42-E5DEEFD54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413" y="2634634"/>
                <a:ext cx="3380862" cy="755913"/>
              </a:xfrm>
              <a:prstGeom prst="rect">
                <a:avLst/>
              </a:prstGeom>
              <a:blipFill>
                <a:blip r:embed="rId6"/>
                <a:stretch>
                  <a:fillRect l="-2985" t="-176667" b="-26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FEA5611-13E3-43E1-DF9B-4CC09E252622}"/>
                  </a:ext>
                </a:extLst>
              </p:cNvPr>
              <p:cNvSpPr txBox="1"/>
              <p:nvPr/>
            </p:nvSpPr>
            <p:spPr>
              <a:xfrm>
                <a:off x="5253957" y="3552776"/>
                <a:ext cx="1974964" cy="1102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737FFB6-E759-414D-ACEC-485773D4A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957" y="3552776"/>
                <a:ext cx="1974964" cy="1102481"/>
              </a:xfrm>
              <a:prstGeom prst="rect">
                <a:avLst/>
              </a:prstGeom>
              <a:blipFill>
                <a:blip r:embed="rId7"/>
                <a:stretch>
                  <a:fillRect l="-1274" r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Google Shape;951;p84">
            <a:extLst>
              <a:ext uri="{FF2B5EF4-FFF2-40B4-BE49-F238E27FC236}">
                <a16:creationId xmlns:a16="http://schemas.microsoft.com/office/drawing/2014/main" id="{21307394-6BEA-DA4E-D78C-8713FE1DDA5C}"/>
              </a:ext>
            </a:extLst>
          </p:cNvPr>
          <p:cNvSpPr/>
          <p:nvPr/>
        </p:nvSpPr>
        <p:spPr>
          <a:xfrm>
            <a:off x="6021919" y="1614692"/>
            <a:ext cx="2205565" cy="946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r>
              <a:rPr lang="en" dirty="0">
                <a:solidFill>
                  <a:prstClr val="black"/>
                </a:solidFill>
                <a:latin typeface="Calibri" panose="020F0502020204030204"/>
              </a:rPr>
              <a:t>(Running) average of </a:t>
            </a:r>
            <a:endParaRPr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en" dirty="0">
                <a:solidFill>
                  <a:prstClr val="black"/>
                </a:solidFill>
                <a:latin typeface="Calibri" panose="020F0502020204030204"/>
              </a:rPr>
              <a:t>values seen during training</a:t>
            </a:r>
            <a:endParaRPr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Google Shape;952;p84">
            <a:extLst>
              <a:ext uri="{FF2B5EF4-FFF2-40B4-BE49-F238E27FC236}">
                <a16:creationId xmlns:a16="http://schemas.microsoft.com/office/drawing/2014/main" id="{83478653-10F9-6C25-506F-759B1F670EF2}"/>
              </a:ext>
            </a:extLst>
          </p:cNvPr>
          <p:cNvSpPr/>
          <p:nvPr/>
        </p:nvSpPr>
        <p:spPr>
          <a:xfrm>
            <a:off x="6021918" y="2576128"/>
            <a:ext cx="2850025" cy="946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457200"/>
            <a:r>
              <a:rPr lang="en" sz="1865" dirty="0">
                <a:solidFill>
                  <a:prstClr val="black"/>
                </a:solidFill>
                <a:latin typeface="Calibri" panose="020F0502020204030204"/>
              </a:rPr>
              <a:t>(Running) average of </a:t>
            </a:r>
            <a:endParaRPr sz="1865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en" sz="1865" dirty="0">
                <a:solidFill>
                  <a:prstClr val="black"/>
                </a:solidFill>
                <a:latin typeface="Calibri" panose="020F0502020204030204"/>
              </a:rPr>
              <a:t>values seen during training</a:t>
            </a:r>
            <a:endParaRPr sz="186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Google Shape;953;p84">
            <a:extLst>
              <a:ext uri="{FF2B5EF4-FFF2-40B4-BE49-F238E27FC236}">
                <a16:creationId xmlns:a16="http://schemas.microsoft.com/office/drawing/2014/main" id="{ACC9D8E4-D613-F031-20FD-93FCA73D5125}"/>
              </a:ext>
            </a:extLst>
          </p:cNvPr>
          <p:cNvSpPr txBox="1"/>
          <p:nvPr/>
        </p:nvSpPr>
        <p:spPr>
          <a:xfrm>
            <a:off x="1692898" y="4045116"/>
            <a:ext cx="3613883" cy="138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457200"/>
            <a:r>
              <a:rPr lang="en" sz="2100" dirty="0">
                <a:solidFill>
                  <a:srgbClr val="6AA84F"/>
                </a:solidFill>
                <a:latin typeface="Calibri" panose="020F0502020204030204"/>
              </a:rPr>
              <a:t>During testing </a:t>
            </a:r>
            <a:r>
              <a:rPr lang="en" sz="2100" dirty="0" err="1">
                <a:solidFill>
                  <a:srgbClr val="6AA84F"/>
                </a:solidFill>
                <a:latin typeface="Calibri" panose="020F0502020204030204"/>
              </a:rPr>
              <a:t>batchnorm</a:t>
            </a:r>
            <a:r>
              <a:rPr lang="en" sz="2100" dirty="0">
                <a:solidFill>
                  <a:srgbClr val="6AA84F"/>
                </a:solidFill>
                <a:latin typeface="Calibri" panose="020F0502020204030204"/>
              </a:rPr>
              <a:t> becomes a linear operator! </a:t>
            </a:r>
            <a:endParaRPr sz="2100" dirty="0">
              <a:solidFill>
                <a:srgbClr val="6AA84F"/>
              </a:solidFill>
              <a:latin typeface="Calibri" panose="020F0502020204030204"/>
            </a:endParaRPr>
          </a:p>
          <a:p>
            <a:pPr defTabSz="457200"/>
            <a:r>
              <a:rPr lang="en" sz="2100" dirty="0">
                <a:solidFill>
                  <a:srgbClr val="6AA84F"/>
                </a:solidFill>
                <a:latin typeface="Calibri" panose="020F0502020204030204"/>
              </a:rPr>
              <a:t>Can be </a:t>
            </a:r>
            <a:r>
              <a:rPr lang="en" sz="2100" b="1" u="sng" dirty="0">
                <a:solidFill>
                  <a:srgbClr val="6AA84F"/>
                </a:solidFill>
                <a:latin typeface="Calibri" panose="020F0502020204030204"/>
              </a:rPr>
              <a:t>fused</a:t>
            </a:r>
            <a:r>
              <a:rPr lang="en" sz="2100" dirty="0">
                <a:solidFill>
                  <a:srgbClr val="6AA84F"/>
                </a:solidFill>
                <a:latin typeface="Calibri" panose="020F0502020204030204"/>
              </a:rPr>
              <a:t> with the previous fully-connected or conv layer</a:t>
            </a:r>
            <a:endParaRPr sz="2100" dirty="0">
              <a:solidFill>
                <a:srgbClr val="6AA84F"/>
              </a:solidFill>
              <a:latin typeface="Calibri" panose="020F0502020204030204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262124-9A33-D378-A4E8-FA4770F20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Normalization: Test-Time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EEFD5F-F035-62CB-4739-72715C417CD2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 </a:t>
            </a:r>
            <a:r>
              <a:rPr lang="en-US" sz="1200" dirty="0" err="1"/>
              <a:t>Fouhey</a:t>
            </a:r>
            <a:r>
              <a:rPr lang="en-US" sz="1200" dirty="0"/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1108505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1" y="6217058"/>
            <a:ext cx="39581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et al, “Deep Residual Learning for Image Recognition”, CVPR 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7860EA-A389-EC44-ADA1-5CA3F3317C03}"/>
              </a:ext>
            </a:extLst>
          </p:cNvPr>
          <p:cNvSpPr txBox="1"/>
          <p:nvPr/>
        </p:nvSpPr>
        <p:spPr>
          <a:xfrm>
            <a:off x="2237943" y="1184834"/>
            <a:ext cx="7716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Once we have Batch Normalization, we can train networks with 10+ layers. What happens as we go deeper?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8AD80-A44D-2847-B07A-8DAE9ED80742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1221339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79282" y="2445716"/>
            <a:ext cx="37870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Deeper model does worse than shallow model!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guess: Deep model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overfitting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since it is much bigger than the other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5A8813-6CDD-764C-BF4B-430DDEA28959}"/>
              </a:ext>
            </a:extLst>
          </p:cNvPr>
          <p:cNvSpPr txBox="1"/>
          <p:nvPr/>
        </p:nvSpPr>
        <p:spPr>
          <a:xfrm>
            <a:off x="1524001" y="6217058"/>
            <a:ext cx="39581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et al, “Deep Residual Learning for Image Recognition”, CVPR 2016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1F7045-C7F5-904D-BFF6-E363C22DB2CF}"/>
              </a:ext>
            </a:extLst>
          </p:cNvPr>
          <p:cNvSpPr txBox="1"/>
          <p:nvPr/>
        </p:nvSpPr>
        <p:spPr>
          <a:xfrm>
            <a:off x="2237943" y="1184834"/>
            <a:ext cx="7716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Once we have Batch Normalization, we can train networks with 10+ layers. What happens as we go deeper?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A024347-4788-9A45-A46A-3D4DEB68AF2A}"/>
              </a:ext>
            </a:extLst>
          </p:cNvPr>
          <p:cNvGrpSpPr/>
          <p:nvPr/>
        </p:nvGrpSpPr>
        <p:grpSpPr>
          <a:xfrm>
            <a:off x="6419381" y="2487930"/>
            <a:ext cx="3027602" cy="2470130"/>
            <a:chOff x="5183499" y="2487930"/>
            <a:chExt cx="2303201" cy="1879113"/>
          </a:xfrm>
        </p:grpSpPr>
        <p:cxnSp>
          <p:nvCxnSpPr>
            <p:cNvPr id="36" name="Google Shape;2281;p88">
              <a:extLst>
                <a:ext uri="{FF2B5EF4-FFF2-40B4-BE49-F238E27FC236}">
                  <a16:creationId xmlns:a16="http://schemas.microsoft.com/office/drawing/2014/main" id="{7F05D0F3-7033-E544-AC12-7A1E8377AB46}"/>
                </a:ext>
              </a:extLst>
            </p:cNvPr>
            <p:cNvCxnSpPr/>
            <p:nvPr/>
          </p:nvCxnSpPr>
          <p:spPr>
            <a:xfrm>
              <a:off x="5296745" y="2858890"/>
              <a:ext cx="0" cy="1352948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2282;p88">
              <a:extLst>
                <a:ext uri="{FF2B5EF4-FFF2-40B4-BE49-F238E27FC236}">
                  <a16:creationId xmlns:a16="http://schemas.microsoft.com/office/drawing/2014/main" id="{02B4B118-5063-604F-A6E9-2A5A71E67D3F}"/>
                </a:ext>
              </a:extLst>
            </p:cNvPr>
            <p:cNvCxnSpPr/>
            <p:nvPr/>
          </p:nvCxnSpPr>
          <p:spPr>
            <a:xfrm rot="10800000">
              <a:off x="5183499" y="4124436"/>
              <a:ext cx="1832223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8" name="Google Shape;2284;p88">
              <a:extLst>
                <a:ext uri="{FF2B5EF4-FFF2-40B4-BE49-F238E27FC236}">
                  <a16:creationId xmlns:a16="http://schemas.microsoft.com/office/drawing/2014/main" id="{F1E8757E-7AB1-B345-B3F1-8F0956710A52}"/>
                </a:ext>
              </a:extLst>
            </p:cNvPr>
            <p:cNvSpPr txBox="1"/>
            <p:nvPr/>
          </p:nvSpPr>
          <p:spPr>
            <a:xfrm>
              <a:off x="5455829" y="4093814"/>
              <a:ext cx="1473516" cy="273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91401" rIns="91401" bIns="91401" anchor="t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Iterations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9" name="Google Shape;2285;p88">
              <a:extLst>
                <a:ext uri="{FF2B5EF4-FFF2-40B4-BE49-F238E27FC236}">
                  <a16:creationId xmlns:a16="http://schemas.microsoft.com/office/drawing/2014/main" id="{DE60C350-CE88-1843-A946-7C0F25BA64A5}"/>
                </a:ext>
              </a:extLst>
            </p:cNvPr>
            <p:cNvSpPr txBox="1"/>
            <p:nvPr/>
          </p:nvSpPr>
          <p:spPr>
            <a:xfrm>
              <a:off x="6647518" y="2807854"/>
              <a:ext cx="839182" cy="273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91401" rIns="91401" bIns="91401" anchor="t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06666"/>
                  </a:solidFill>
                  <a:effectLst/>
                  <a:uLnTx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56-layer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E06666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0" name="Google Shape;2286;p88">
              <a:extLst>
                <a:ext uri="{FF2B5EF4-FFF2-40B4-BE49-F238E27FC236}">
                  <a16:creationId xmlns:a16="http://schemas.microsoft.com/office/drawing/2014/main" id="{4083018F-DFDE-AE4D-ABAA-2DC37C28B525}"/>
                </a:ext>
              </a:extLst>
            </p:cNvPr>
            <p:cNvSpPr txBox="1"/>
            <p:nvPr/>
          </p:nvSpPr>
          <p:spPr>
            <a:xfrm>
              <a:off x="6609578" y="3450837"/>
              <a:ext cx="839182" cy="273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91401" rIns="91401" bIns="91401" anchor="t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0" i="0" u="none" strike="noStrike" kern="1200" cap="none" spc="0" normalizeH="0" baseline="0" noProof="0">
                  <a:ln>
                    <a:noFill/>
                  </a:ln>
                  <a:solidFill>
                    <a:srgbClr val="6FA8DC"/>
                  </a:solidFill>
                  <a:effectLst/>
                  <a:uLnTx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20-layer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6FA8DC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1" name="Google Shape;2287;p88">
              <a:extLst>
                <a:ext uri="{FF2B5EF4-FFF2-40B4-BE49-F238E27FC236}">
                  <a16:creationId xmlns:a16="http://schemas.microsoft.com/office/drawing/2014/main" id="{C799A2F3-2104-C54B-AD48-364CF4E00F9C}"/>
                </a:ext>
              </a:extLst>
            </p:cNvPr>
            <p:cNvSpPr/>
            <p:nvPr/>
          </p:nvSpPr>
          <p:spPr>
            <a:xfrm>
              <a:off x="5399044" y="2910203"/>
              <a:ext cx="1781128" cy="552167"/>
            </a:xfrm>
            <a:custGeom>
              <a:avLst/>
              <a:gdLst/>
              <a:ahLst/>
              <a:cxnLst/>
              <a:rect l="l" t="t" r="r" b="b"/>
              <a:pathLst>
                <a:path w="62699" h="21721" extrusionOk="0">
                  <a:moveTo>
                    <a:pt x="0" y="0"/>
                  </a:moveTo>
                  <a:cubicBezTo>
                    <a:pt x="4275" y="1709"/>
                    <a:pt x="7451" y="6096"/>
                    <a:pt x="11992" y="6852"/>
                  </a:cubicBezTo>
                  <a:cubicBezTo>
                    <a:pt x="18530" y="7940"/>
                    <a:pt x="25491" y="5718"/>
                    <a:pt x="31864" y="7538"/>
                  </a:cubicBezTo>
                  <a:cubicBezTo>
                    <a:pt x="36101" y="8748"/>
                    <a:pt x="34998" y="16478"/>
                    <a:pt x="38716" y="18844"/>
                  </a:cubicBezTo>
                  <a:cubicBezTo>
                    <a:pt x="45495" y="23157"/>
                    <a:pt x="54665" y="21242"/>
                    <a:pt x="62699" y="21242"/>
                  </a:cubicBezTo>
                </a:path>
              </a:pathLst>
            </a:custGeom>
            <a:noFill/>
            <a:ln w="50800" cap="flat" cmpd="sng">
              <a:solidFill>
                <a:srgbClr val="9FC5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Google Shape;2288;p88">
              <a:extLst>
                <a:ext uri="{FF2B5EF4-FFF2-40B4-BE49-F238E27FC236}">
                  <a16:creationId xmlns:a16="http://schemas.microsoft.com/office/drawing/2014/main" id="{BD90E721-32D6-0C43-B680-AD8DD24F1C5C}"/>
                </a:ext>
              </a:extLst>
            </p:cNvPr>
            <p:cNvSpPr/>
            <p:nvPr/>
          </p:nvSpPr>
          <p:spPr>
            <a:xfrm>
              <a:off x="5887142" y="2773388"/>
              <a:ext cx="1293038" cy="414417"/>
            </a:xfrm>
            <a:custGeom>
              <a:avLst/>
              <a:gdLst/>
              <a:ahLst/>
              <a:cxnLst/>
              <a:rect l="l" t="t" r="r" b="b"/>
              <a:pathLst>
                <a:path w="51735" h="16581" extrusionOk="0">
                  <a:moveTo>
                    <a:pt x="0" y="0"/>
                  </a:moveTo>
                  <a:cubicBezTo>
                    <a:pt x="7062" y="4120"/>
                    <a:pt x="17598" y="33"/>
                    <a:pt x="23983" y="5139"/>
                  </a:cubicBezTo>
                  <a:cubicBezTo>
                    <a:pt x="26103" y="6835"/>
                    <a:pt x="24119" y="11100"/>
                    <a:pt x="26039" y="13020"/>
                  </a:cubicBezTo>
                  <a:cubicBezTo>
                    <a:pt x="32122" y="19103"/>
                    <a:pt x="43132" y="15418"/>
                    <a:pt x="51735" y="15418"/>
                  </a:cubicBezTo>
                </a:path>
              </a:pathLst>
            </a:custGeom>
            <a:noFill/>
            <a:ln w="50800" cap="flat" cmpd="sng">
              <a:solidFill>
                <a:srgbClr val="E0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Google Shape;2277;p88">
              <a:extLst>
                <a:ext uri="{FF2B5EF4-FFF2-40B4-BE49-F238E27FC236}">
                  <a16:creationId xmlns:a16="http://schemas.microsoft.com/office/drawing/2014/main" id="{984D1D8F-DEDB-514A-8B17-9ACDB6A3CEA4}"/>
                </a:ext>
              </a:extLst>
            </p:cNvPr>
            <p:cNvSpPr txBox="1"/>
            <p:nvPr/>
          </p:nvSpPr>
          <p:spPr>
            <a:xfrm>
              <a:off x="5748730" y="2487930"/>
              <a:ext cx="887714" cy="273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Test error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1E28DE6-878F-F042-8181-80ED447EB4B3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348729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37943" y="1184834"/>
            <a:ext cx="7716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Once we have Batch Normalization, we can train networks with 10+ layers. What happens as we go deeper?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4BC62F-BC46-5445-AFD9-FE15BD1CB861}"/>
              </a:ext>
            </a:extLst>
          </p:cNvPr>
          <p:cNvGrpSpPr/>
          <p:nvPr/>
        </p:nvGrpSpPr>
        <p:grpSpPr>
          <a:xfrm>
            <a:off x="2991848" y="2484106"/>
            <a:ext cx="2879865" cy="2473954"/>
            <a:chOff x="1708629" y="2484105"/>
            <a:chExt cx="2191880" cy="1882939"/>
          </a:xfrm>
        </p:grpSpPr>
        <p:cxnSp>
          <p:nvCxnSpPr>
            <p:cNvPr id="7" name="Google Shape;2273;p88"/>
            <p:cNvCxnSpPr/>
            <p:nvPr/>
          </p:nvCxnSpPr>
          <p:spPr>
            <a:xfrm>
              <a:off x="1821875" y="2858890"/>
              <a:ext cx="0" cy="1352948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2274;p88"/>
            <p:cNvCxnSpPr/>
            <p:nvPr/>
          </p:nvCxnSpPr>
          <p:spPr>
            <a:xfrm rot="10800000">
              <a:off x="1708629" y="4124436"/>
              <a:ext cx="1832223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" name="Google Shape;2275;p88"/>
            <p:cNvSpPr/>
            <p:nvPr/>
          </p:nvSpPr>
          <p:spPr>
            <a:xfrm>
              <a:off x="1890382" y="3021524"/>
              <a:ext cx="1344400" cy="813513"/>
            </a:xfrm>
            <a:custGeom>
              <a:avLst/>
              <a:gdLst/>
              <a:ahLst/>
              <a:cxnLst/>
              <a:rect l="l" t="t" r="r" b="b"/>
              <a:pathLst>
                <a:path w="53790" h="32549" extrusionOk="0">
                  <a:moveTo>
                    <a:pt x="0" y="0"/>
                  </a:moveTo>
                  <a:cubicBezTo>
                    <a:pt x="4966" y="8941"/>
                    <a:pt x="16695" y="13067"/>
                    <a:pt x="26724" y="15075"/>
                  </a:cubicBezTo>
                  <a:cubicBezTo>
                    <a:pt x="31154" y="15962"/>
                    <a:pt x="26451" y="26074"/>
                    <a:pt x="30492" y="28095"/>
                  </a:cubicBezTo>
                  <a:cubicBezTo>
                    <a:pt x="37564" y="31631"/>
                    <a:pt x="46718" y="29013"/>
                    <a:pt x="53790" y="32549"/>
                  </a:cubicBezTo>
                </a:path>
              </a:pathLst>
            </a:custGeom>
            <a:noFill/>
            <a:ln w="50800" cap="flat" cmpd="sng">
              <a:solidFill>
                <a:srgbClr val="9FC5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Google Shape;2276;p88"/>
            <p:cNvSpPr/>
            <p:nvPr/>
          </p:nvSpPr>
          <p:spPr>
            <a:xfrm>
              <a:off x="2393401" y="2918775"/>
              <a:ext cx="1010437" cy="582299"/>
            </a:xfrm>
            <a:custGeom>
              <a:avLst/>
              <a:gdLst/>
              <a:ahLst/>
              <a:cxnLst/>
              <a:rect l="l" t="t" r="r" b="b"/>
              <a:pathLst>
                <a:path w="40428" h="23298" extrusionOk="0">
                  <a:moveTo>
                    <a:pt x="0" y="0"/>
                  </a:moveTo>
                  <a:cubicBezTo>
                    <a:pt x="4605" y="3839"/>
                    <a:pt x="11768" y="2801"/>
                    <a:pt x="17130" y="5482"/>
                  </a:cubicBezTo>
                  <a:cubicBezTo>
                    <a:pt x="21045" y="7439"/>
                    <a:pt x="17462" y="15063"/>
                    <a:pt x="20557" y="18158"/>
                  </a:cubicBezTo>
                  <a:cubicBezTo>
                    <a:pt x="21713" y="19314"/>
                    <a:pt x="23802" y="18669"/>
                    <a:pt x="25353" y="19186"/>
                  </a:cubicBezTo>
                  <a:cubicBezTo>
                    <a:pt x="30295" y="20832"/>
                    <a:pt x="35219" y="23298"/>
                    <a:pt x="40428" y="23298"/>
                  </a:cubicBezTo>
                </a:path>
              </a:pathLst>
            </a:custGeom>
            <a:noFill/>
            <a:ln w="50800" cap="flat" cmpd="sng">
              <a:solidFill>
                <a:srgbClr val="E0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Google Shape;2277;p88"/>
            <p:cNvSpPr txBox="1"/>
            <p:nvPr/>
          </p:nvSpPr>
          <p:spPr>
            <a:xfrm>
              <a:off x="1980958" y="2484105"/>
              <a:ext cx="1473517" cy="273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Training error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2" name="Google Shape;2278;p88"/>
            <p:cNvSpPr txBox="1"/>
            <p:nvPr/>
          </p:nvSpPr>
          <p:spPr>
            <a:xfrm>
              <a:off x="1980959" y="4093815"/>
              <a:ext cx="1473517" cy="273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91401" rIns="91401" bIns="91401" anchor="t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Iterations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3" name="Google Shape;2279;p88"/>
            <p:cNvSpPr txBox="1"/>
            <p:nvPr/>
          </p:nvSpPr>
          <p:spPr>
            <a:xfrm>
              <a:off x="3061327" y="3073310"/>
              <a:ext cx="839182" cy="273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91401" rIns="91401" bIns="91401" anchor="t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06666"/>
                  </a:solidFill>
                  <a:effectLst/>
                  <a:uLnTx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56-layer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E06666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4" name="Google Shape;2280;p88"/>
            <p:cNvSpPr txBox="1"/>
            <p:nvPr/>
          </p:nvSpPr>
          <p:spPr>
            <a:xfrm>
              <a:off x="3006242" y="3803658"/>
              <a:ext cx="839182" cy="273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91401" rIns="91401" bIns="91401" anchor="t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0" i="0" u="none" strike="noStrike" kern="1200" cap="none" spc="0" normalizeH="0" baseline="0" noProof="0">
                  <a:ln>
                    <a:noFill/>
                  </a:ln>
                  <a:solidFill>
                    <a:srgbClr val="6FA8DC"/>
                  </a:solidFill>
                  <a:effectLst/>
                  <a:uLnTx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20-layer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6FA8DC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0FC99B8-5634-6E42-ACEE-CCE391BD9899}"/>
              </a:ext>
            </a:extLst>
          </p:cNvPr>
          <p:cNvGrpSpPr/>
          <p:nvPr/>
        </p:nvGrpSpPr>
        <p:grpSpPr>
          <a:xfrm>
            <a:off x="6419381" y="2487930"/>
            <a:ext cx="3027602" cy="2470130"/>
            <a:chOff x="5183499" y="2487930"/>
            <a:chExt cx="2303201" cy="1879113"/>
          </a:xfrm>
        </p:grpSpPr>
        <p:cxnSp>
          <p:nvCxnSpPr>
            <p:cNvPr id="15" name="Google Shape;2281;p88"/>
            <p:cNvCxnSpPr/>
            <p:nvPr/>
          </p:nvCxnSpPr>
          <p:spPr>
            <a:xfrm>
              <a:off x="5296745" y="2858890"/>
              <a:ext cx="0" cy="1352948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282;p88"/>
            <p:cNvCxnSpPr/>
            <p:nvPr/>
          </p:nvCxnSpPr>
          <p:spPr>
            <a:xfrm rot="10800000">
              <a:off x="5183499" y="4124436"/>
              <a:ext cx="1832223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" name="Google Shape;2284;p88"/>
            <p:cNvSpPr txBox="1"/>
            <p:nvPr/>
          </p:nvSpPr>
          <p:spPr>
            <a:xfrm>
              <a:off x="5455829" y="4093814"/>
              <a:ext cx="1473516" cy="273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91401" rIns="91401" bIns="91401" anchor="t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Iterations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9" name="Google Shape;2285;p88"/>
            <p:cNvSpPr txBox="1"/>
            <p:nvPr/>
          </p:nvSpPr>
          <p:spPr>
            <a:xfrm>
              <a:off x="6647518" y="2807854"/>
              <a:ext cx="839182" cy="273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91401" rIns="91401" bIns="91401" anchor="t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06666"/>
                  </a:solidFill>
                  <a:effectLst/>
                  <a:uLnTx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56-layer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E06666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20" name="Google Shape;2286;p88"/>
            <p:cNvSpPr txBox="1"/>
            <p:nvPr/>
          </p:nvSpPr>
          <p:spPr>
            <a:xfrm>
              <a:off x="6609578" y="3450837"/>
              <a:ext cx="839182" cy="273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91401" rIns="91401" bIns="91401" anchor="t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0" i="0" u="none" strike="noStrike" kern="1200" cap="none" spc="0" normalizeH="0" baseline="0" noProof="0">
                  <a:ln>
                    <a:noFill/>
                  </a:ln>
                  <a:solidFill>
                    <a:srgbClr val="6FA8DC"/>
                  </a:solidFill>
                  <a:effectLst/>
                  <a:uLnTx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20-layer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6FA8DC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21" name="Google Shape;2287;p88"/>
            <p:cNvSpPr/>
            <p:nvPr/>
          </p:nvSpPr>
          <p:spPr>
            <a:xfrm>
              <a:off x="5399044" y="2910203"/>
              <a:ext cx="1781128" cy="552167"/>
            </a:xfrm>
            <a:custGeom>
              <a:avLst/>
              <a:gdLst/>
              <a:ahLst/>
              <a:cxnLst/>
              <a:rect l="l" t="t" r="r" b="b"/>
              <a:pathLst>
                <a:path w="62699" h="21721" extrusionOk="0">
                  <a:moveTo>
                    <a:pt x="0" y="0"/>
                  </a:moveTo>
                  <a:cubicBezTo>
                    <a:pt x="4275" y="1709"/>
                    <a:pt x="7451" y="6096"/>
                    <a:pt x="11992" y="6852"/>
                  </a:cubicBezTo>
                  <a:cubicBezTo>
                    <a:pt x="18530" y="7940"/>
                    <a:pt x="25491" y="5718"/>
                    <a:pt x="31864" y="7538"/>
                  </a:cubicBezTo>
                  <a:cubicBezTo>
                    <a:pt x="36101" y="8748"/>
                    <a:pt x="34998" y="16478"/>
                    <a:pt x="38716" y="18844"/>
                  </a:cubicBezTo>
                  <a:cubicBezTo>
                    <a:pt x="45495" y="23157"/>
                    <a:pt x="54665" y="21242"/>
                    <a:pt x="62699" y="21242"/>
                  </a:cubicBezTo>
                </a:path>
              </a:pathLst>
            </a:custGeom>
            <a:noFill/>
            <a:ln w="50800" cap="flat" cmpd="sng">
              <a:solidFill>
                <a:srgbClr val="9FC5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Google Shape;2288;p88"/>
            <p:cNvSpPr/>
            <p:nvPr/>
          </p:nvSpPr>
          <p:spPr>
            <a:xfrm>
              <a:off x="5887142" y="2773388"/>
              <a:ext cx="1293038" cy="414417"/>
            </a:xfrm>
            <a:custGeom>
              <a:avLst/>
              <a:gdLst/>
              <a:ahLst/>
              <a:cxnLst/>
              <a:rect l="l" t="t" r="r" b="b"/>
              <a:pathLst>
                <a:path w="51735" h="16581" extrusionOk="0">
                  <a:moveTo>
                    <a:pt x="0" y="0"/>
                  </a:moveTo>
                  <a:cubicBezTo>
                    <a:pt x="7062" y="4120"/>
                    <a:pt x="17598" y="33"/>
                    <a:pt x="23983" y="5139"/>
                  </a:cubicBezTo>
                  <a:cubicBezTo>
                    <a:pt x="26103" y="6835"/>
                    <a:pt x="24119" y="11100"/>
                    <a:pt x="26039" y="13020"/>
                  </a:cubicBezTo>
                  <a:cubicBezTo>
                    <a:pt x="32122" y="19103"/>
                    <a:pt x="43132" y="15418"/>
                    <a:pt x="51735" y="15418"/>
                  </a:cubicBezTo>
                </a:path>
              </a:pathLst>
            </a:custGeom>
            <a:noFill/>
            <a:ln w="50800" cap="flat" cmpd="sng">
              <a:solidFill>
                <a:srgbClr val="E0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Google Shape;2277;p88"/>
            <p:cNvSpPr txBox="1"/>
            <p:nvPr/>
          </p:nvSpPr>
          <p:spPr>
            <a:xfrm>
              <a:off x="5748730" y="2487930"/>
              <a:ext cx="887714" cy="273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Test error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808933" y="5005758"/>
            <a:ext cx="6574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fact the deep model seems to be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underfitting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since it also performs worse than the shallow model on the training set! It is actually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underfitting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BAE8BF-E4FC-634B-A5CD-F51D9FFBAE44}"/>
              </a:ext>
            </a:extLst>
          </p:cNvPr>
          <p:cNvSpPr txBox="1"/>
          <p:nvPr/>
        </p:nvSpPr>
        <p:spPr>
          <a:xfrm>
            <a:off x="1524001" y="6217058"/>
            <a:ext cx="39581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et al, “Deep Residual Learning for Image Recognition”, CVPR 2016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187C29-122D-8C4A-9431-65E500719466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802756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094024-EF68-4540-90F1-517FE8D16C04}"/>
              </a:ext>
            </a:extLst>
          </p:cNvPr>
          <p:cNvSpPr txBox="1"/>
          <p:nvPr/>
        </p:nvSpPr>
        <p:spPr>
          <a:xfrm>
            <a:off x="1524001" y="6217058"/>
            <a:ext cx="39581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et al, “Deep Residual Learning for Image Recognition”, CVPR 2016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91AF73-011F-EA4A-AACD-70187E37F8CC}"/>
              </a:ext>
            </a:extLst>
          </p:cNvPr>
          <p:cNvSpPr txBox="1"/>
          <p:nvPr/>
        </p:nvSpPr>
        <p:spPr>
          <a:xfrm>
            <a:off x="2528358" y="1349291"/>
            <a:ext cx="71352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deeper model can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emulate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shallower model: copy layers from shallower model, set extra layers to identity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Thus deeper models should do at least as good as shallow models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Hypothesis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This is an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problem. Deeper models are harder to optimize, and in particular don’t learn identity functions to emulate shallow models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0B6ED-9CD4-284B-8011-795D1175BB8C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4050963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28358" y="1349292"/>
            <a:ext cx="71352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deeper model can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emulate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shallower model: copy layers from shallower model, set extra layers to identity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Thus deeper models should do at least as good as shallow models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Hypothesis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This is an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problem. Deeper models are harder to optimize, and in particular don’t learn identity functions to emulate shallow models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Change the network so learning identity functions with extra layers is easy!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1434D-EADB-8F40-B284-7A48DB32E322}"/>
              </a:ext>
            </a:extLst>
          </p:cNvPr>
          <p:cNvSpPr txBox="1"/>
          <p:nvPr/>
        </p:nvSpPr>
        <p:spPr>
          <a:xfrm>
            <a:off x="1524001" y="6217058"/>
            <a:ext cx="39581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et al, “Deep Residual Learning for Image Recognition”, CVPR 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1040AD-EEB0-0B41-9DB7-6F03C4BE6536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1541553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6" name="Google Shape;2316;p91"/>
          <p:cNvSpPr/>
          <p:nvPr/>
        </p:nvSpPr>
        <p:spPr>
          <a:xfrm>
            <a:off x="3211892" y="3944771"/>
            <a:ext cx="865874" cy="311019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conv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2317;p91"/>
          <p:cNvSpPr/>
          <p:nvPr/>
        </p:nvSpPr>
        <p:spPr>
          <a:xfrm>
            <a:off x="3211975" y="3244120"/>
            <a:ext cx="865874" cy="311019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conv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" name="Google Shape;2318;p91"/>
          <p:cNvCxnSpPr/>
          <p:nvPr/>
        </p:nvCxnSpPr>
        <p:spPr>
          <a:xfrm rot="10800000">
            <a:off x="3644840" y="4255740"/>
            <a:ext cx="0" cy="23723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2319;p91"/>
          <p:cNvSpPr txBox="1"/>
          <p:nvPr/>
        </p:nvSpPr>
        <p:spPr>
          <a:xfrm>
            <a:off x="3599952" y="3607339"/>
            <a:ext cx="651131" cy="267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relu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Google Shape;2320;p91"/>
          <p:cNvCxnSpPr/>
          <p:nvPr/>
        </p:nvCxnSpPr>
        <p:spPr>
          <a:xfrm rot="10800000">
            <a:off x="3623384" y="3555172"/>
            <a:ext cx="0" cy="3895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2321;p91"/>
          <p:cNvCxnSpPr/>
          <p:nvPr/>
        </p:nvCxnSpPr>
        <p:spPr>
          <a:xfrm rot="10800000">
            <a:off x="3623384" y="2869551"/>
            <a:ext cx="0" cy="3895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322;p91"/>
          <p:cNvSpPr txBox="1"/>
          <p:nvPr/>
        </p:nvSpPr>
        <p:spPr>
          <a:xfrm>
            <a:off x="2911300" y="4926516"/>
            <a:ext cx="1467056" cy="30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“Plain” block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2323;p91"/>
          <p:cNvSpPr txBox="1"/>
          <p:nvPr/>
        </p:nvSpPr>
        <p:spPr>
          <a:xfrm>
            <a:off x="3249022" y="4467703"/>
            <a:ext cx="791794" cy="38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oogle Shape;2324;p91"/>
          <p:cNvSpPr txBox="1"/>
          <p:nvPr/>
        </p:nvSpPr>
        <p:spPr>
          <a:xfrm>
            <a:off x="3211882" y="2454270"/>
            <a:ext cx="791794" cy="38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H(x)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2326;p91"/>
          <p:cNvSpPr txBox="1"/>
          <p:nvPr/>
        </p:nvSpPr>
        <p:spPr>
          <a:xfrm>
            <a:off x="7341461" y="3539842"/>
            <a:ext cx="651131" cy="267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relu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2327;p91"/>
          <p:cNvSpPr txBox="1"/>
          <p:nvPr/>
        </p:nvSpPr>
        <p:spPr>
          <a:xfrm>
            <a:off x="6564532" y="4950211"/>
            <a:ext cx="1626243" cy="355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Residual Block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2328;p91"/>
          <p:cNvSpPr/>
          <p:nvPr/>
        </p:nvSpPr>
        <p:spPr>
          <a:xfrm>
            <a:off x="6944720" y="3868591"/>
            <a:ext cx="865874" cy="311019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conv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2329;p91"/>
          <p:cNvSpPr/>
          <p:nvPr/>
        </p:nvSpPr>
        <p:spPr>
          <a:xfrm>
            <a:off x="6944803" y="3167941"/>
            <a:ext cx="865874" cy="311019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conv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0" name="Google Shape;2330;p91"/>
          <p:cNvCxnSpPr/>
          <p:nvPr/>
        </p:nvCxnSpPr>
        <p:spPr>
          <a:xfrm rot="10800000">
            <a:off x="7377657" y="3478993"/>
            <a:ext cx="0" cy="3895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" name="Google Shape;2331;p91"/>
          <p:cNvCxnSpPr>
            <a:endCxn id="33" idx="4"/>
          </p:cNvCxnSpPr>
          <p:nvPr/>
        </p:nvCxnSpPr>
        <p:spPr>
          <a:xfrm flipV="1">
            <a:off x="7377740" y="2930680"/>
            <a:ext cx="2" cy="2372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" name="Google Shape;2333;p91"/>
          <p:cNvSpPr/>
          <p:nvPr/>
        </p:nvSpPr>
        <p:spPr>
          <a:xfrm>
            <a:off x="7316019" y="4416882"/>
            <a:ext cx="123268" cy="123268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oogle Shape;2334;p91"/>
          <p:cNvCxnSpPr/>
          <p:nvPr/>
        </p:nvCxnSpPr>
        <p:spPr>
          <a:xfrm rot="10800000">
            <a:off x="7377668" y="4179561"/>
            <a:ext cx="0" cy="23723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" name="Google Shape;2335;p91"/>
          <p:cNvCxnSpPr/>
          <p:nvPr/>
        </p:nvCxnSpPr>
        <p:spPr>
          <a:xfrm rot="10800000" flipH="1">
            <a:off x="7439287" y="2807351"/>
            <a:ext cx="61784" cy="1671164"/>
          </a:xfrm>
          <a:prstGeom prst="curvedConnector3">
            <a:avLst>
              <a:gd name="adj1" fmla="val 1345945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" name="Google Shape;2337;p91"/>
          <p:cNvSpPr txBox="1"/>
          <p:nvPr/>
        </p:nvSpPr>
        <p:spPr>
          <a:xfrm>
            <a:off x="8283024" y="3375245"/>
            <a:ext cx="1253551" cy="728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Additive </a:t>
            </a:r>
            <a:r>
              <a:rPr kumimoji="0" lang="en-US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“shortcut”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2338;p91"/>
          <p:cNvSpPr txBox="1"/>
          <p:nvPr/>
        </p:nvSpPr>
        <p:spPr>
          <a:xfrm>
            <a:off x="6204028" y="2564196"/>
            <a:ext cx="925652" cy="366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F(x) + x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Google Shape;2339;p91"/>
          <p:cNvSpPr txBox="1"/>
          <p:nvPr/>
        </p:nvSpPr>
        <p:spPr>
          <a:xfrm>
            <a:off x="6204029" y="3445466"/>
            <a:ext cx="671225" cy="51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F(x)</a:t>
            </a: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2340;p91"/>
          <p:cNvSpPr txBox="1"/>
          <p:nvPr/>
        </p:nvSpPr>
        <p:spPr>
          <a:xfrm>
            <a:off x="7330831" y="2397139"/>
            <a:ext cx="651131" cy="267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relu</a:t>
            </a: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Google Shape;2341;p91"/>
          <p:cNvCxnSpPr/>
          <p:nvPr/>
        </p:nvCxnSpPr>
        <p:spPr>
          <a:xfrm rot="10800000">
            <a:off x="7377740" y="2352753"/>
            <a:ext cx="0" cy="28192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Google Shape;2342;p91"/>
          <p:cNvSpPr txBox="1"/>
          <p:nvPr/>
        </p:nvSpPr>
        <p:spPr>
          <a:xfrm>
            <a:off x="6965829" y="4499695"/>
            <a:ext cx="791794" cy="38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oogle Shape;2343;p91"/>
          <p:cNvGrpSpPr/>
          <p:nvPr/>
        </p:nvGrpSpPr>
        <p:grpSpPr>
          <a:xfrm>
            <a:off x="7254518" y="2684232"/>
            <a:ext cx="246448" cy="246448"/>
            <a:chOff x="4843325" y="3597375"/>
            <a:chExt cx="393600" cy="393600"/>
          </a:xfrm>
        </p:grpSpPr>
        <p:sp>
          <p:nvSpPr>
            <p:cNvPr id="33" name="Google Shape;2336;p91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2344;p91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328585" y="1143193"/>
            <a:ext cx="57508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Change the network so learning identity functions with extra layers is easy!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9067A7-3B46-5E43-B62B-E9F7868A396B}"/>
              </a:ext>
            </a:extLst>
          </p:cNvPr>
          <p:cNvSpPr txBox="1"/>
          <p:nvPr/>
        </p:nvSpPr>
        <p:spPr>
          <a:xfrm>
            <a:off x="1524001" y="6217058"/>
            <a:ext cx="39581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et al, “Deep Residual Learning for Image Recognition”, CVPR 2016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18514E-6D32-5040-A7E4-E8D206C04D02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926370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6" name="Google Shape;2316;p91"/>
          <p:cNvSpPr/>
          <p:nvPr/>
        </p:nvSpPr>
        <p:spPr>
          <a:xfrm>
            <a:off x="3211892" y="3944771"/>
            <a:ext cx="865874" cy="311019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conv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2317;p91"/>
          <p:cNvSpPr/>
          <p:nvPr/>
        </p:nvSpPr>
        <p:spPr>
          <a:xfrm>
            <a:off x="3211975" y="3244120"/>
            <a:ext cx="865874" cy="311019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conv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" name="Google Shape;2318;p91"/>
          <p:cNvCxnSpPr/>
          <p:nvPr/>
        </p:nvCxnSpPr>
        <p:spPr>
          <a:xfrm rot="10800000">
            <a:off x="3644840" y="4255740"/>
            <a:ext cx="0" cy="23723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2319;p91"/>
          <p:cNvSpPr txBox="1"/>
          <p:nvPr/>
        </p:nvSpPr>
        <p:spPr>
          <a:xfrm>
            <a:off x="3599952" y="3607339"/>
            <a:ext cx="651131" cy="267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relu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Google Shape;2320;p91"/>
          <p:cNvCxnSpPr/>
          <p:nvPr/>
        </p:nvCxnSpPr>
        <p:spPr>
          <a:xfrm rot="10800000">
            <a:off x="3623384" y="3555172"/>
            <a:ext cx="0" cy="3895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2321;p91"/>
          <p:cNvCxnSpPr/>
          <p:nvPr/>
        </p:nvCxnSpPr>
        <p:spPr>
          <a:xfrm rot="10800000">
            <a:off x="3623384" y="2869551"/>
            <a:ext cx="0" cy="3895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322;p91"/>
          <p:cNvSpPr txBox="1"/>
          <p:nvPr/>
        </p:nvSpPr>
        <p:spPr>
          <a:xfrm>
            <a:off x="2911300" y="4926516"/>
            <a:ext cx="1467056" cy="30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“Plain” block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2323;p91"/>
          <p:cNvSpPr txBox="1"/>
          <p:nvPr/>
        </p:nvSpPr>
        <p:spPr>
          <a:xfrm>
            <a:off x="3249022" y="4467703"/>
            <a:ext cx="791794" cy="38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oogle Shape;2324;p91"/>
          <p:cNvSpPr txBox="1"/>
          <p:nvPr/>
        </p:nvSpPr>
        <p:spPr>
          <a:xfrm>
            <a:off x="3211882" y="2454270"/>
            <a:ext cx="791794" cy="38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H(x)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2326;p91"/>
          <p:cNvSpPr txBox="1"/>
          <p:nvPr/>
        </p:nvSpPr>
        <p:spPr>
          <a:xfrm>
            <a:off x="7341461" y="3539842"/>
            <a:ext cx="651131" cy="267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relu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2327;p91"/>
          <p:cNvSpPr txBox="1"/>
          <p:nvPr/>
        </p:nvSpPr>
        <p:spPr>
          <a:xfrm>
            <a:off x="6564532" y="4950211"/>
            <a:ext cx="1626243" cy="355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Residual Block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2328;p91"/>
          <p:cNvSpPr/>
          <p:nvPr/>
        </p:nvSpPr>
        <p:spPr>
          <a:xfrm>
            <a:off x="6944720" y="3868591"/>
            <a:ext cx="865874" cy="311019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conv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2329;p91"/>
          <p:cNvSpPr/>
          <p:nvPr/>
        </p:nvSpPr>
        <p:spPr>
          <a:xfrm>
            <a:off x="6944803" y="3167941"/>
            <a:ext cx="865874" cy="311019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conv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0" name="Google Shape;2330;p91"/>
          <p:cNvCxnSpPr/>
          <p:nvPr/>
        </p:nvCxnSpPr>
        <p:spPr>
          <a:xfrm rot="10800000">
            <a:off x="7377657" y="3478993"/>
            <a:ext cx="0" cy="3895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" name="Google Shape;2331;p91"/>
          <p:cNvCxnSpPr>
            <a:endCxn id="33" idx="4"/>
          </p:cNvCxnSpPr>
          <p:nvPr/>
        </p:nvCxnSpPr>
        <p:spPr>
          <a:xfrm flipV="1">
            <a:off x="7377740" y="2930680"/>
            <a:ext cx="2" cy="2372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" name="Google Shape;2333;p91"/>
          <p:cNvSpPr/>
          <p:nvPr/>
        </p:nvSpPr>
        <p:spPr>
          <a:xfrm>
            <a:off x="7316019" y="4416882"/>
            <a:ext cx="123268" cy="123268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oogle Shape;2334;p91"/>
          <p:cNvCxnSpPr/>
          <p:nvPr/>
        </p:nvCxnSpPr>
        <p:spPr>
          <a:xfrm rot="10800000">
            <a:off x="7377668" y="4179561"/>
            <a:ext cx="0" cy="23723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" name="Google Shape;2335;p91"/>
          <p:cNvCxnSpPr/>
          <p:nvPr/>
        </p:nvCxnSpPr>
        <p:spPr>
          <a:xfrm rot="10800000" flipH="1">
            <a:off x="7439287" y="2807351"/>
            <a:ext cx="61784" cy="1671164"/>
          </a:xfrm>
          <a:prstGeom prst="curvedConnector3">
            <a:avLst>
              <a:gd name="adj1" fmla="val 1345945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" name="Google Shape;2337;p91"/>
          <p:cNvSpPr txBox="1"/>
          <p:nvPr/>
        </p:nvSpPr>
        <p:spPr>
          <a:xfrm>
            <a:off x="8283024" y="3375245"/>
            <a:ext cx="1253551" cy="728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Additive </a:t>
            </a:r>
            <a:r>
              <a:rPr kumimoji="0" lang="en-US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“shortcut”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2338;p91"/>
          <p:cNvSpPr txBox="1"/>
          <p:nvPr/>
        </p:nvSpPr>
        <p:spPr>
          <a:xfrm>
            <a:off x="6204028" y="2564196"/>
            <a:ext cx="925652" cy="366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F(x) + x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Google Shape;2339;p91"/>
          <p:cNvSpPr txBox="1"/>
          <p:nvPr/>
        </p:nvSpPr>
        <p:spPr>
          <a:xfrm>
            <a:off x="6204029" y="3445466"/>
            <a:ext cx="671225" cy="51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F(x)</a:t>
            </a: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2340;p91"/>
          <p:cNvSpPr txBox="1"/>
          <p:nvPr/>
        </p:nvSpPr>
        <p:spPr>
          <a:xfrm>
            <a:off x="7330831" y="2397139"/>
            <a:ext cx="651131" cy="267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relu</a:t>
            </a: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Google Shape;2341;p91"/>
          <p:cNvCxnSpPr/>
          <p:nvPr/>
        </p:nvCxnSpPr>
        <p:spPr>
          <a:xfrm rot="10800000">
            <a:off x="7377740" y="2352753"/>
            <a:ext cx="0" cy="28192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Google Shape;2342;p91"/>
          <p:cNvSpPr txBox="1"/>
          <p:nvPr/>
        </p:nvSpPr>
        <p:spPr>
          <a:xfrm>
            <a:off x="6965829" y="4499695"/>
            <a:ext cx="791794" cy="38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oogle Shape;2343;p91"/>
          <p:cNvGrpSpPr/>
          <p:nvPr/>
        </p:nvGrpSpPr>
        <p:grpSpPr>
          <a:xfrm>
            <a:off x="7254518" y="2684232"/>
            <a:ext cx="246448" cy="246448"/>
            <a:chOff x="4843325" y="3597375"/>
            <a:chExt cx="393600" cy="393600"/>
          </a:xfrm>
        </p:grpSpPr>
        <p:sp>
          <p:nvSpPr>
            <p:cNvPr id="33" name="Google Shape;2336;p91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2344;p91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2152650" y="1823763"/>
            <a:ext cx="8005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Change the network so learning identity functions with extra layers is easy!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3715" y="2945620"/>
            <a:ext cx="2141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set these to 0, the whole block will compute the identity function!</a:t>
            </a:r>
          </a:p>
        </p:txBody>
      </p:sp>
      <p:cxnSp>
        <p:nvCxnSpPr>
          <p:cNvPr id="36" name="Google Shape;2331;p91"/>
          <p:cNvCxnSpPr>
            <a:cxnSpLocks/>
          </p:cNvCxnSpPr>
          <p:nvPr/>
        </p:nvCxnSpPr>
        <p:spPr>
          <a:xfrm>
            <a:off x="6472360" y="3154661"/>
            <a:ext cx="437669" cy="45153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" name="Google Shape;2331;p91"/>
          <p:cNvCxnSpPr>
            <a:cxnSpLocks/>
          </p:cNvCxnSpPr>
          <p:nvPr/>
        </p:nvCxnSpPr>
        <p:spPr>
          <a:xfrm>
            <a:off x="6416972" y="4073207"/>
            <a:ext cx="443194" cy="18032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93016C0-8A56-3C42-A651-FF3D5649A80C}"/>
              </a:ext>
            </a:extLst>
          </p:cNvPr>
          <p:cNvSpPr txBox="1"/>
          <p:nvPr/>
        </p:nvSpPr>
        <p:spPr>
          <a:xfrm>
            <a:off x="1524001" y="6217058"/>
            <a:ext cx="39581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et al, “Deep Residual Learning for Image Recognition”, CVPR 2016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7C2C7D-0D96-7C4A-A129-13D126D877CE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1520335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38" name="Google Shape;2390;p93"/>
          <p:cNvSpPr/>
          <p:nvPr/>
        </p:nvSpPr>
        <p:spPr>
          <a:xfrm>
            <a:off x="8572335" y="5259798"/>
            <a:ext cx="870074" cy="92676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Input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" name="Google Shape;2391;p93"/>
          <p:cNvSpPr/>
          <p:nvPr/>
        </p:nvSpPr>
        <p:spPr>
          <a:xfrm>
            <a:off x="8575477" y="1060867"/>
            <a:ext cx="870074" cy="92676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Softmax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" name="Google Shape;2392;p93"/>
          <p:cNvSpPr/>
          <p:nvPr/>
        </p:nvSpPr>
        <p:spPr>
          <a:xfrm>
            <a:off x="8572321" y="4640239"/>
            <a:ext cx="870074" cy="92676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741B47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741B47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" name="Google Shape;2393;p93"/>
          <p:cNvSpPr/>
          <p:nvPr/>
        </p:nvSpPr>
        <p:spPr>
          <a:xfrm>
            <a:off x="8570527" y="5124546"/>
            <a:ext cx="870074" cy="92676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7x7 conv, 64, / 2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" name="Google Shape;2394;p93"/>
          <p:cNvSpPr/>
          <p:nvPr/>
        </p:nvSpPr>
        <p:spPr>
          <a:xfrm>
            <a:off x="8571025" y="1196129"/>
            <a:ext cx="870074" cy="92676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FC 1000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" name="Google Shape;2395;p93"/>
          <p:cNvSpPr/>
          <p:nvPr/>
        </p:nvSpPr>
        <p:spPr>
          <a:xfrm>
            <a:off x="8572321" y="4989677"/>
            <a:ext cx="870074" cy="92676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4A86E8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4A86E8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4" name="Google Shape;2396;p93"/>
          <p:cNvSpPr/>
          <p:nvPr/>
        </p:nvSpPr>
        <p:spPr>
          <a:xfrm>
            <a:off x="8572321" y="4770860"/>
            <a:ext cx="870074" cy="92676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741B47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741B47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5" name="Google Shape;2397;p93"/>
          <p:cNvCxnSpPr/>
          <p:nvPr/>
        </p:nvCxnSpPr>
        <p:spPr>
          <a:xfrm rot="10800000">
            <a:off x="9007358" y="4732770"/>
            <a:ext cx="0" cy="380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2398;p93"/>
          <p:cNvSpPr/>
          <p:nvPr/>
        </p:nvSpPr>
        <p:spPr>
          <a:xfrm>
            <a:off x="8987130" y="4905378"/>
            <a:ext cx="40490" cy="42289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7" name="Google Shape;2399;p93"/>
          <p:cNvCxnSpPr/>
          <p:nvPr/>
        </p:nvCxnSpPr>
        <p:spPr>
          <a:xfrm rot="10800000">
            <a:off x="9007358" y="4947690"/>
            <a:ext cx="0" cy="4198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2400;p93"/>
          <p:cNvCxnSpPr/>
          <p:nvPr/>
        </p:nvCxnSpPr>
        <p:spPr>
          <a:xfrm rot="10800000">
            <a:off x="9007375" y="4863389"/>
            <a:ext cx="0" cy="4198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2401;p93"/>
          <p:cNvSpPr/>
          <p:nvPr/>
        </p:nvSpPr>
        <p:spPr>
          <a:xfrm>
            <a:off x="8987119" y="4562237"/>
            <a:ext cx="40490" cy="42289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Google Shape;2402;p93"/>
          <p:cNvCxnSpPr/>
          <p:nvPr/>
        </p:nvCxnSpPr>
        <p:spPr>
          <a:xfrm rot="10800000">
            <a:off x="9007358" y="4604549"/>
            <a:ext cx="0" cy="3569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2403;p93"/>
          <p:cNvCxnSpPr/>
          <p:nvPr/>
        </p:nvCxnSpPr>
        <p:spPr>
          <a:xfrm>
            <a:off x="9027608" y="4583382"/>
            <a:ext cx="600" cy="343111"/>
          </a:xfrm>
          <a:prstGeom prst="curvedConnector3">
            <a:avLst>
              <a:gd name="adj1" fmla="val 13288093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2404;p93"/>
          <p:cNvSpPr/>
          <p:nvPr/>
        </p:nvSpPr>
        <p:spPr>
          <a:xfrm>
            <a:off x="8570514" y="4300349"/>
            <a:ext cx="870074" cy="92676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741B47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741B47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3" name="Google Shape;2405;p93"/>
          <p:cNvSpPr/>
          <p:nvPr/>
        </p:nvSpPr>
        <p:spPr>
          <a:xfrm>
            <a:off x="8570514" y="4430970"/>
            <a:ext cx="870074" cy="92676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741B47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741B47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54" name="Google Shape;2406;p93"/>
          <p:cNvCxnSpPr/>
          <p:nvPr/>
        </p:nvCxnSpPr>
        <p:spPr>
          <a:xfrm rot="10800000">
            <a:off x="9005551" y="4392880"/>
            <a:ext cx="0" cy="380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2407;p93"/>
          <p:cNvCxnSpPr/>
          <p:nvPr/>
        </p:nvCxnSpPr>
        <p:spPr>
          <a:xfrm rot="10800000">
            <a:off x="9005566" y="4523546"/>
            <a:ext cx="1799" cy="386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2408;p93"/>
          <p:cNvSpPr/>
          <p:nvPr/>
        </p:nvSpPr>
        <p:spPr>
          <a:xfrm>
            <a:off x="8985714" y="4217440"/>
            <a:ext cx="40490" cy="42289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7" name="Google Shape;2409;p93"/>
          <p:cNvCxnSpPr/>
          <p:nvPr/>
        </p:nvCxnSpPr>
        <p:spPr>
          <a:xfrm rot="10800000" flipH="1">
            <a:off x="9005551" y="4259860"/>
            <a:ext cx="300" cy="404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2410;p93"/>
          <p:cNvCxnSpPr/>
          <p:nvPr/>
        </p:nvCxnSpPr>
        <p:spPr>
          <a:xfrm>
            <a:off x="9005959" y="4217438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2411;p93"/>
          <p:cNvCxnSpPr/>
          <p:nvPr/>
        </p:nvCxnSpPr>
        <p:spPr>
          <a:xfrm rot="10800000">
            <a:off x="9026111" y="4238471"/>
            <a:ext cx="1499" cy="344910"/>
          </a:xfrm>
          <a:prstGeom prst="curvedConnector3">
            <a:avLst>
              <a:gd name="adj1" fmla="val -5315237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2412;p93"/>
          <p:cNvSpPr/>
          <p:nvPr/>
        </p:nvSpPr>
        <p:spPr>
          <a:xfrm>
            <a:off x="8570514" y="3955488"/>
            <a:ext cx="870074" cy="92676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741B47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741B47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" name="Google Shape;2413;p93"/>
          <p:cNvSpPr/>
          <p:nvPr/>
        </p:nvSpPr>
        <p:spPr>
          <a:xfrm>
            <a:off x="8570514" y="4086109"/>
            <a:ext cx="870074" cy="92676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741B47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741B47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2" name="Google Shape;2414;p93"/>
          <p:cNvCxnSpPr/>
          <p:nvPr/>
        </p:nvCxnSpPr>
        <p:spPr>
          <a:xfrm rot="10800000">
            <a:off x="9005551" y="4048019"/>
            <a:ext cx="0" cy="380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2415;p93"/>
          <p:cNvCxnSpPr/>
          <p:nvPr/>
        </p:nvCxnSpPr>
        <p:spPr>
          <a:xfrm rot="10800000">
            <a:off x="9005659" y="4178749"/>
            <a:ext cx="300" cy="386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2416;p93"/>
          <p:cNvSpPr/>
          <p:nvPr/>
        </p:nvSpPr>
        <p:spPr>
          <a:xfrm>
            <a:off x="8985714" y="3877359"/>
            <a:ext cx="40490" cy="42289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5" name="Google Shape;2417;p93"/>
          <p:cNvCxnSpPr/>
          <p:nvPr/>
        </p:nvCxnSpPr>
        <p:spPr>
          <a:xfrm rot="10800000" flipH="1">
            <a:off x="9005551" y="3919498"/>
            <a:ext cx="300" cy="3599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2418;p93"/>
          <p:cNvCxnSpPr/>
          <p:nvPr/>
        </p:nvCxnSpPr>
        <p:spPr>
          <a:xfrm rot="10800000" flipH="1">
            <a:off x="9026204" y="3898471"/>
            <a:ext cx="600" cy="340112"/>
          </a:xfrm>
          <a:prstGeom prst="curvedConnector3">
            <a:avLst>
              <a:gd name="adj1" fmla="val 13026099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" name="Google Shape;2419;p93"/>
          <p:cNvSpPr/>
          <p:nvPr/>
        </p:nvSpPr>
        <p:spPr>
          <a:xfrm>
            <a:off x="8571418" y="3611966"/>
            <a:ext cx="870074" cy="92676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" name="Google Shape;2420;p93"/>
          <p:cNvSpPr/>
          <p:nvPr/>
        </p:nvSpPr>
        <p:spPr>
          <a:xfrm>
            <a:off x="8571418" y="3742587"/>
            <a:ext cx="870074" cy="92676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128, / 2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9" name="Google Shape;2421;p93"/>
          <p:cNvCxnSpPr/>
          <p:nvPr/>
        </p:nvCxnSpPr>
        <p:spPr>
          <a:xfrm rot="10800000">
            <a:off x="9006455" y="3704498"/>
            <a:ext cx="0" cy="380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2422;p93"/>
          <p:cNvCxnSpPr/>
          <p:nvPr/>
        </p:nvCxnSpPr>
        <p:spPr>
          <a:xfrm rot="10800000" flipH="1">
            <a:off x="9005959" y="3835369"/>
            <a:ext cx="600" cy="4198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2423;p93"/>
          <p:cNvSpPr/>
          <p:nvPr/>
        </p:nvSpPr>
        <p:spPr>
          <a:xfrm>
            <a:off x="8986417" y="3533963"/>
            <a:ext cx="40490" cy="42289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2" name="Google Shape;2424;p93"/>
          <p:cNvCxnSpPr/>
          <p:nvPr/>
        </p:nvCxnSpPr>
        <p:spPr>
          <a:xfrm rot="10800000" flipH="1">
            <a:off x="9006455" y="3576276"/>
            <a:ext cx="300" cy="3569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2425;p93"/>
          <p:cNvCxnSpPr/>
          <p:nvPr/>
        </p:nvCxnSpPr>
        <p:spPr>
          <a:xfrm flipH="1">
            <a:off x="9026306" y="3555107"/>
            <a:ext cx="600" cy="343411"/>
          </a:xfrm>
          <a:prstGeom prst="curvedConnector3">
            <a:avLst>
              <a:gd name="adj1" fmla="val -13299804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2426;p93"/>
          <p:cNvSpPr/>
          <p:nvPr/>
        </p:nvSpPr>
        <p:spPr>
          <a:xfrm>
            <a:off x="8569612" y="3272076"/>
            <a:ext cx="870074" cy="92676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5" name="Google Shape;2427;p93"/>
          <p:cNvSpPr/>
          <p:nvPr/>
        </p:nvSpPr>
        <p:spPr>
          <a:xfrm>
            <a:off x="8569612" y="3402698"/>
            <a:ext cx="870074" cy="92676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76" name="Google Shape;2428;p93"/>
          <p:cNvCxnSpPr/>
          <p:nvPr/>
        </p:nvCxnSpPr>
        <p:spPr>
          <a:xfrm rot="10800000">
            <a:off x="9004649" y="3364609"/>
            <a:ext cx="0" cy="380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2429;p93"/>
          <p:cNvCxnSpPr/>
          <p:nvPr/>
        </p:nvCxnSpPr>
        <p:spPr>
          <a:xfrm rot="10800000">
            <a:off x="9004564" y="3495272"/>
            <a:ext cx="2099" cy="386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" name="Google Shape;2430;p93"/>
          <p:cNvSpPr/>
          <p:nvPr/>
        </p:nvSpPr>
        <p:spPr>
          <a:xfrm>
            <a:off x="8985011" y="3189165"/>
            <a:ext cx="40490" cy="42289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9" name="Google Shape;2431;p93"/>
          <p:cNvCxnSpPr/>
          <p:nvPr/>
        </p:nvCxnSpPr>
        <p:spPr>
          <a:xfrm rot="10800000" flipH="1">
            <a:off x="9004649" y="3231586"/>
            <a:ext cx="600" cy="404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2432;p93"/>
          <p:cNvCxnSpPr/>
          <p:nvPr/>
        </p:nvCxnSpPr>
        <p:spPr>
          <a:xfrm>
            <a:off x="9005256" y="3189164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2433;p93"/>
          <p:cNvCxnSpPr/>
          <p:nvPr/>
        </p:nvCxnSpPr>
        <p:spPr>
          <a:xfrm rot="10800000">
            <a:off x="9025409" y="3210196"/>
            <a:ext cx="1499" cy="344910"/>
          </a:xfrm>
          <a:prstGeom prst="curvedConnector3">
            <a:avLst>
              <a:gd name="adj1" fmla="val -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2434;p93"/>
          <p:cNvSpPr/>
          <p:nvPr/>
        </p:nvSpPr>
        <p:spPr>
          <a:xfrm>
            <a:off x="8569612" y="2927216"/>
            <a:ext cx="870074" cy="92676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3" name="Google Shape;2435;p93"/>
          <p:cNvSpPr/>
          <p:nvPr/>
        </p:nvSpPr>
        <p:spPr>
          <a:xfrm>
            <a:off x="8569612" y="3057836"/>
            <a:ext cx="870074" cy="92676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4" name="Google Shape;2436;p93"/>
          <p:cNvCxnSpPr/>
          <p:nvPr/>
        </p:nvCxnSpPr>
        <p:spPr>
          <a:xfrm rot="10800000">
            <a:off x="9004649" y="3019747"/>
            <a:ext cx="0" cy="380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2437;p93"/>
          <p:cNvCxnSpPr/>
          <p:nvPr/>
        </p:nvCxnSpPr>
        <p:spPr>
          <a:xfrm rot="10800000">
            <a:off x="9004656" y="3150474"/>
            <a:ext cx="600" cy="386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2438;p93"/>
          <p:cNvSpPr/>
          <p:nvPr/>
        </p:nvSpPr>
        <p:spPr>
          <a:xfrm>
            <a:off x="8985011" y="2849083"/>
            <a:ext cx="40490" cy="42289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7" name="Google Shape;2439;p93"/>
          <p:cNvCxnSpPr/>
          <p:nvPr/>
        </p:nvCxnSpPr>
        <p:spPr>
          <a:xfrm rot="10800000" flipH="1">
            <a:off x="9004649" y="2891226"/>
            <a:ext cx="600" cy="3599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2440;p93"/>
          <p:cNvCxnSpPr/>
          <p:nvPr/>
        </p:nvCxnSpPr>
        <p:spPr>
          <a:xfrm rot="10800000" flipH="1">
            <a:off x="9025501" y="2870197"/>
            <a:ext cx="600" cy="340112"/>
          </a:xfrm>
          <a:prstGeom prst="curvedConnector3">
            <a:avLst>
              <a:gd name="adj1" fmla="val 13323227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2441;p93"/>
          <p:cNvCxnSpPr/>
          <p:nvPr/>
        </p:nvCxnSpPr>
        <p:spPr>
          <a:xfrm rot="10800000" flipH="1">
            <a:off x="9006759" y="2735600"/>
            <a:ext cx="300" cy="11726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" name="Google Shape;2442;p93"/>
          <p:cNvSpPr txBox="1"/>
          <p:nvPr/>
        </p:nvSpPr>
        <p:spPr>
          <a:xfrm>
            <a:off x="8889156" y="2528907"/>
            <a:ext cx="258833" cy="14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1" name="Google Shape;2443;p93"/>
          <p:cNvCxnSpPr/>
          <p:nvPr/>
        </p:nvCxnSpPr>
        <p:spPr>
          <a:xfrm rot="10800000" flipH="1">
            <a:off x="9007477" y="2553118"/>
            <a:ext cx="600" cy="12956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" name="Google Shape;2445;p93"/>
          <p:cNvSpPr/>
          <p:nvPr/>
        </p:nvSpPr>
        <p:spPr>
          <a:xfrm>
            <a:off x="8573224" y="2245694"/>
            <a:ext cx="870074" cy="92676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3" name="Google Shape;2446;p93"/>
          <p:cNvSpPr/>
          <p:nvPr/>
        </p:nvSpPr>
        <p:spPr>
          <a:xfrm>
            <a:off x="8573224" y="2376317"/>
            <a:ext cx="870074" cy="92676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512, /2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94" name="Google Shape;2447;p93"/>
          <p:cNvCxnSpPr/>
          <p:nvPr/>
        </p:nvCxnSpPr>
        <p:spPr>
          <a:xfrm rot="10800000">
            <a:off x="9008261" y="2338227"/>
            <a:ext cx="0" cy="380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" name="Google Shape;2444;p93"/>
          <p:cNvSpPr/>
          <p:nvPr/>
        </p:nvSpPr>
        <p:spPr>
          <a:xfrm>
            <a:off x="8987832" y="2510830"/>
            <a:ext cx="40490" cy="42289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6" name="Google Shape;2448;p93"/>
          <p:cNvCxnSpPr/>
          <p:nvPr/>
        </p:nvCxnSpPr>
        <p:spPr>
          <a:xfrm rot="10800000" flipH="1">
            <a:off x="9008077" y="2469139"/>
            <a:ext cx="300" cy="416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Google Shape;2449;p93"/>
          <p:cNvSpPr/>
          <p:nvPr/>
        </p:nvSpPr>
        <p:spPr>
          <a:xfrm>
            <a:off x="8987821" y="2167689"/>
            <a:ext cx="40490" cy="42289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8" name="Google Shape;2450;p93"/>
          <p:cNvCxnSpPr/>
          <p:nvPr/>
        </p:nvCxnSpPr>
        <p:spPr>
          <a:xfrm rot="10800000">
            <a:off x="9007961" y="2210004"/>
            <a:ext cx="300" cy="3569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2451;p93"/>
          <p:cNvCxnSpPr/>
          <p:nvPr/>
        </p:nvCxnSpPr>
        <p:spPr>
          <a:xfrm>
            <a:off x="9028311" y="2188834"/>
            <a:ext cx="600" cy="343111"/>
          </a:xfrm>
          <a:prstGeom prst="curvedConnector3">
            <a:avLst>
              <a:gd name="adj1" fmla="val 12987048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2452;p93"/>
          <p:cNvSpPr/>
          <p:nvPr/>
        </p:nvSpPr>
        <p:spPr>
          <a:xfrm>
            <a:off x="8571418" y="1905805"/>
            <a:ext cx="870074" cy="92676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1" name="Google Shape;2453;p93"/>
          <p:cNvSpPr/>
          <p:nvPr/>
        </p:nvSpPr>
        <p:spPr>
          <a:xfrm>
            <a:off x="8571418" y="2036427"/>
            <a:ext cx="870074" cy="92676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02" name="Google Shape;2454;p93"/>
          <p:cNvCxnSpPr/>
          <p:nvPr/>
        </p:nvCxnSpPr>
        <p:spPr>
          <a:xfrm rot="10800000">
            <a:off x="9006455" y="1998337"/>
            <a:ext cx="0" cy="380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2455;p93"/>
          <p:cNvCxnSpPr/>
          <p:nvPr/>
        </p:nvCxnSpPr>
        <p:spPr>
          <a:xfrm rot="10800000">
            <a:off x="9006569" y="2128998"/>
            <a:ext cx="1499" cy="386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2456;p93"/>
          <p:cNvSpPr/>
          <p:nvPr/>
        </p:nvSpPr>
        <p:spPr>
          <a:xfrm>
            <a:off x="8986417" y="1822891"/>
            <a:ext cx="40490" cy="42289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5" name="Google Shape;2457;p93"/>
          <p:cNvCxnSpPr/>
          <p:nvPr/>
        </p:nvCxnSpPr>
        <p:spPr>
          <a:xfrm rot="10800000" flipH="1">
            <a:off x="9006455" y="1865315"/>
            <a:ext cx="300" cy="404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2458;p93"/>
          <p:cNvCxnSpPr/>
          <p:nvPr/>
        </p:nvCxnSpPr>
        <p:spPr>
          <a:xfrm>
            <a:off x="9006662" y="182288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2459;p93"/>
          <p:cNvCxnSpPr/>
          <p:nvPr/>
        </p:nvCxnSpPr>
        <p:spPr>
          <a:xfrm rot="10800000">
            <a:off x="9026813" y="1843922"/>
            <a:ext cx="1499" cy="344910"/>
          </a:xfrm>
          <a:prstGeom prst="curvedConnector3">
            <a:avLst>
              <a:gd name="adj1" fmla="val -5196386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2460;p93"/>
          <p:cNvSpPr/>
          <p:nvPr/>
        </p:nvSpPr>
        <p:spPr>
          <a:xfrm>
            <a:off x="8571418" y="1560944"/>
            <a:ext cx="870074" cy="92676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9" name="Google Shape;2461;p93"/>
          <p:cNvSpPr/>
          <p:nvPr/>
        </p:nvSpPr>
        <p:spPr>
          <a:xfrm>
            <a:off x="8571418" y="1691566"/>
            <a:ext cx="870074" cy="92676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0" name="Google Shape;2462;p93"/>
          <p:cNvCxnSpPr/>
          <p:nvPr/>
        </p:nvCxnSpPr>
        <p:spPr>
          <a:xfrm rot="10800000">
            <a:off x="9006455" y="1653476"/>
            <a:ext cx="0" cy="380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2463;p93"/>
          <p:cNvCxnSpPr/>
          <p:nvPr/>
        </p:nvCxnSpPr>
        <p:spPr>
          <a:xfrm rot="10800000">
            <a:off x="9006362" y="1784200"/>
            <a:ext cx="300" cy="386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2464;p93"/>
          <p:cNvCxnSpPr/>
          <p:nvPr/>
        </p:nvCxnSpPr>
        <p:spPr>
          <a:xfrm rot="10800000" flipH="1">
            <a:off x="9026909" y="1492226"/>
            <a:ext cx="1499" cy="351809"/>
          </a:xfrm>
          <a:prstGeom prst="curvedConnector3">
            <a:avLst>
              <a:gd name="adj1" fmla="val 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2465;p93"/>
          <p:cNvSpPr/>
          <p:nvPr/>
        </p:nvSpPr>
        <p:spPr>
          <a:xfrm>
            <a:off x="8987842" y="1471103"/>
            <a:ext cx="40490" cy="42289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4" name="Google Shape;2466;p93"/>
          <p:cNvCxnSpPr/>
          <p:nvPr/>
        </p:nvCxnSpPr>
        <p:spPr>
          <a:xfrm rot="10800000" flipH="1">
            <a:off x="9006457" y="1513259"/>
            <a:ext cx="1499" cy="476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2467;p93"/>
          <p:cNvCxnSpPr/>
          <p:nvPr/>
        </p:nvCxnSpPr>
        <p:spPr>
          <a:xfrm rot="10800000" flipH="1">
            <a:off x="9008087" y="1423715"/>
            <a:ext cx="300" cy="473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2468;p93"/>
          <p:cNvSpPr/>
          <p:nvPr/>
        </p:nvSpPr>
        <p:spPr>
          <a:xfrm>
            <a:off x="8573251" y="1331069"/>
            <a:ext cx="870074" cy="92676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" b="0" i="0" u="none" strike="noStrike" kern="1200" cap="none" spc="0" normalizeH="0" baseline="0" noProof="0">
                <a:ln>
                  <a:noFill/>
                </a:ln>
                <a:solidFill>
                  <a:srgbClr val="4A86E8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4A86E8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17" name="Google Shape;2471;p93"/>
          <p:cNvGrpSpPr/>
          <p:nvPr/>
        </p:nvGrpSpPr>
        <p:grpSpPr>
          <a:xfrm>
            <a:off x="5780795" y="2086654"/>
            <a:ext cx="1957443" cy="2794015"/>
            <a:chOff x="4290500" y="1686253"/>
            <a:chExt cx="1957953" cy="2794743"/>
          </a:xfrm>
        </p:grpSpPr>
        <p:sp>
          <p:nvSpPr>
            <p:cNvPr id="118" name="Google Shape;2472;p93"/>
            <p:cNvSpPr txBox="1"/>
            <p:nvPr/>
          </p:nvSpPr>
          <p:spPr>
            <a:xfrm>
              <a:off x="5463837" y="2873686"/>
              <a:ext cx="6513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relu</a:t>
              </a:r>
              <a:endParaRPr kumimoji="0" sz="18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2473;p93"/>
            <p:cNvSpPr txBox="1"/>
            <p:nvPr/>
          </p:nvSpPr>
          <p:spPr>
            <a:xfrm>
              <a:off x="4648546" y="4121900"/>
              <a:ext cx="1599907" cy="3590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Residual block</a:t>
              </a:r>
              <a:endParaRPr kumimoji="0" sz="18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2474;p93"/>
            <p:cNvSpPr/>
            <p:nvPr/>
          </p:nvSpPr>
          <p:spPr>
            <a:xfrm>
              <a:off x="5031385" y="3202486"/>
              <a:ext cx="866100" cy="3111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200" b="0" i="0" u="none" strike="noStrike" kern="1200" cap="none" spc="0" normalizeH="0" baseline="0" noProof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21" name="Google Shape;2475;p93"/>
            <p:cNvSpPr/>
            <p:nvPr/>
          </p:nvSpPr>
          <p:spPr>
            <a:xfrm>
              <a:off x="5031468" y="2501653"/>
              <a:ext cx="866100" cy="3111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200" b="0" i="0" u="none" strike="noStrike" kern="1200" cap="none" spc="0" normalizeH="0" baseline="0" noProof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122" name="Google Shape;2476;p93"/>
            <p:cNvCxnSpPr/>
            <p:nvPr/>
          </p:nvCxnSpPr>
          <p:spPr>
            <a:xfrm rot="10800000">
              <a:off x="5464435" y="2812786"/>
              <a:ext cx="0" cy="3897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3" name="Google Shape;2477;p93"/>
            <p:cNvCxnSpPr>
              <a:endCxn id="134" idx="4"/>
            </p:cNvCxnSpPr>
            <p:nvPr/>
          </p:nvCxnSpPr>
          <p:spPr>
            <a:xfrm flipV="1">
              <a:off x="5464518" y="2264331"/>
              <a:ext cx="2" cy="237322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24" name="Google Shape;2478;p93"/>
            <p:cNvSpPr/>
            <p:nvPr/>
          </p:nvSpPr>
          <p:spPr>
            <a:xfrm>
              <a:off x="5402781" y="3750920"/>
              <a:ext cx="123300" cy="1233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5" name="Google Shape;2479;p93"/>
            <p:cNvCxnSpPr/>
            <p:nvPr/>
          </p:nvCxnSpPr>
          <p:spPr>
            <a:xfrm rot="10800000">
              <a:off x="5464446" y="3513537"/>
              <a:ext cx="0" cy="237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6" name="Google Shape;2480;p93"/>
            <p:cNvCxnSpPr/>
            <p:nvPr/>
          </p:nvCxnSpPr>
          <p:spPr>
            <a:xfrm rot="10800000" flipH="1">
              <a:off x="5526081" y="2140970"/>
              <a:ext cx="61800" cy="1671600"/>
            </a:xfrm>
            <a:prstGeom prst="curvedConnector3">
              <a:avLst>
                <a:gd name="adj1" fmla="val 1444812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28" name="Google Shape;2483;p93"/>
            <p:cNvSpPr txBox="1"/>
            <p:nvPr/>
          </p:nvSpPr>
          <p:spPr>
            <a:xfrm>
              <a:off x="4432590" y="1897750"/>
              <a:ext cx="933587" cy="26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91401" rIns="91401" bIns="91401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F(x) + x</a:t>
              </a:r>
              <a:endParaRPr kumimoji="0" sz="18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2484;p93"/>
            <p:cNvSpPr txBox="1"/>
            <p:nvPr/>
          </p:nvSpPr>
          <p:spPr>
            <a:xfrm>
              <a:off x="4290500" y="2779250"/>
              <a:ext cx="671400" cy="51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91401" rIns="91401" bIns="91401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F(x)</a:t>
              </a:r>
              <a:endParaRPr kumimoji="0" sz="18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2485;p93"/>
            <p:cNvSpPr txBox="1"/>
            <p:nvPr/>
          </p:nvSpPr>
          <p:spPr>
            <a:xfrm>
              <a:off x="5417596" y="1730651"/>
              <a:ext cx="6513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relu</a:t>
              </a: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1" name="Google Shape;2486;p93"/>
            <p:cNvCxnSpPr/>
            <p:nvPr/>
          </p:nvCxnSpPr>
          <p:spPr>
            <a:xfrm rot="10800000">
              <a:off x="5464518" y="1686253"/>
              <a:ext cx="0" cy="282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32" name="Google Shape;2487;p93"/>
            <p:cNvSpPr txBox="1"/>
            <p:nvPr/>
          </p:nvSpPr>
          <p:spPr>
            <a:xfrm>
              <a:off x="5052500" y="3833754"/>
              <a:ext cx="792000" cy="3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91401" rIns="91401" bIns="91401" anchor="t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2488;p93"/>
            <p:cNvGrpSpPr/>
            <p:nvPr/>
          </p:nvGrpSpPr>
          <p:grpSpPr>
            <a:xfrm>
              <a:off x="5341263" y="2017819"/>
              <a:ext cx="246512" cy="246512"/>
              <a:chOff x="4843325" y="3597375"/>
              <a:chExt cx="393600" cy="393600"/>
            </a:xfrm>
          </p:grpSpPr>
          <p:sp>
            <p:nvSpPr>
              <p:cNvPr id="134" name="Google Shape;2481;p93"/>
              <p:cNvSpPr/>
              <p:nvPr/>
            </p:nvSpPr>
            <p:spPr>
              <a:xfrm>
                <a:off x="4843325" y="3597375"/>
                <a:ext cx="393600" cy="393600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01" tIns="91401" rIns="91401" bIns="91401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489;p93"/>
              <p:cNvSpPr/>
              <p:nvPr/>
            </p:nvSpPr>
            <p:spPr>
              <a:xfrm>
                <a:off x="4932725" y="3686775"/>
                <a:ext cx="214800" cy="214800"/>
              </a:xfrm>
              <a:prstGeom prst="plus">
                <a:avLst>
                  <a:gd name="adj" fmla="val 3743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01" tIns="91401" rIns="91401" bIns="91401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6" name="Google Shape;2491;p93"/>
          <p:cNvSpPr/>
          <p:nvPr/>
        </p:nvSpPr>
        <p:spPr>
          <a:xfrm flipH="1">
            <a:off x="7929429" y="2102596"/>
            <a:ext cx="218643" cy="2824064"/>
          </a:xfrm>
          <a:prstGeom prst="leftBracket">
            <a:avLst>
              <a:gd name="adj" fmla="val 8333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7" name="Google Shape;2492;p93"/>
          <p:cNvCxnSpPr/>
          <p:nvPr/>
        </p:nvCxnSpPr>
        <p:spPr>
          <a:xfrm rot="10800000">
            <a:off x="8148071" y="3726823"/>
            <a:ext cx="391098" cy="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TextBox 24"/>
          <p:cNvSpPr txBox="1"/>
          <p:nvPr/>
        </p:nvSpPr>
        <p:spPr>
          <a:xfrm>
            <a:off x="1740587" y="1087139"/>
            <a:ext cx="387031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residual network is a stack of many residual blocks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Regular design, like VGG: each residual block has two 3x3 conv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 is divided into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stages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the first block of each stage halves the resolution (with stride-2 conv) and doubles the number of channels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CF1F82E-85B4-1B43-9F77-DD6991DF82B0}"/>
              </a:ext>
            </a:extLst>
          </p:cNvPr>
          <p:cNvSpPr txBox="1"/>
          <p:nvPr/>
        </p:nvSpPr>
        <p:spPr>
          <a:xfrm>
            <a:off x="1524001" y="6217058"/>
            <a:ext cx="39581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et al, “Deep Residual Learning for Image Recognition”, CVPR 2016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0E9A245F-C0AE-BC44-860A-AC1B9E0B9E41}"/>
              </a:ext>
            </a:extLst>
          </p:cNvPr>
          <p:cNvSpPr txBox="1"/>
          <p:nvPr/>
        </p:nvSpPr>
        <p:spPr>
          <a:xfrm>
            <a:off x="0" y="6581001"/>
            <a:ext cx="2314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Fouhey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J Johnson</a:t>
            </a:r>
          </a:p>
        </p:txBody>
      </p:sp>
    </p:spTree>
    <p:extLst>
      <p:ext uri="{BB962C8B-B14F-4D97-AF65-F5344CB8AC3E}">
        <p14:creationId xmlns:p14="http://schemas.microsoft.com/office/powerpoint/2010/main" val="2961180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23BF1-9247-78CC-CC4A-2B57C0333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" y="18255"/>
            <a:ext cx="12192000" cy="1593977"/>
          </a:xfrm>
        </p:spPr>
        <p:txBody>
          <a:bodyPr>
            <a:normAutofit/>
          </a:bodyPr>
          <a:lstStyle/>
          <a:p>
            <a:r>
              <a:rPr lang="en-US" dirty="0"/>
              <a:t>U-Nets; Highway networks</a:t>
            </a:r>
            <a:br>
              <a:rPr lang="en-US" dirty="0"/>
            </a:br>
            <a:r>
              <a:rPr lang="en-US" dirty="0"/>
              <a:t>the general idea: “skip connections”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8AB52049-EA73-1E8A-26CF-B34867476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16" y="1900990"/>
            <a:ext cx="90297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963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F34E3-E4FC-8CFA-64CA-1C05880EA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C9999-9BFB-E787-8DD3-D68199D3B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 deep convnet neuron “sees”</a:t>
            </a:r>
          </a:p>
          <a:p>
            <a:r>
              <a:rPr lang="en-US" dirty="0" err="1"/>
              <a:t>Batchnorm</a:t>
            </a:r>
            <a:endParaRPr lang="en-US" dirty="0"/>
          </a:p>
          <a:p>
            <a:r>
              <a:rPr lang="en-US" dirty="0"/>
              <a:t>Resnet</a:t>
            </a:r>
          </a:p>
          <a:p>
            <a:r>
              <a:rPr lang="en-US" dirty="0"/>
              <a:t>Dropout</a:t>
            </a:r>
          </a:p>
          <a:p>
            <a:r>
              <a:rPr lang="en-US" dirty="0"/>
              <a:t>Notebook: Debugging use of CNNs in practice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Maybe: Equivariance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40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356E53-A980-1E0D-BE39-32CF42C29690}"/>
              </a:ext>
            </a:extLst>
          </p:cNvPr>
          <p:cNvCxnSpPr/>
          <p:nvPr/>
        </p:nvCxnSpPr>
        <p:spPr>
          <a:xfrm flipV="1">
            <a:off x="1459832" y="2999874"/>
            <a:ext cx="9208168" cy="1941094"/>
          </a:xfrm>
          <a:prstGeom prst="line">
            <a:avLst/>
          </a:prstGeom>
          <a:ln w="254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5 Advanced CNN Architectures - Deep Learning for Vision Systems">
            <a:extLst>
              <a:ext uri="{FF2B5EF4-FFF2-40B4-BE49-F238E27FC236}">
                <a16:creationId xmlns:a16="http://schemas.microsoft.com/office/drawing/2014/main" id="{D2F58EE9-5434-7064-FB1F-38C1636C2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5" t="11868" b="43721"/>
          <a:stretch/>
        </p:blipFill>
        <p:spPr bwMode="auto">
          <a:xfrm rot="20853498">
            <a:off x="1296065" y="3721409"/>
            <a:ext cx="2799935" cy="78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B3A25-8B29-455A-FD6A-0F7E5E81A0BE}"/>
              </a:ext>
            </a:extLst>
          </p:cNvPr>
          <p:cNvSpPr txBox="1"/>
          <p:nvPr/>
        </p:nvSpPr>
        <p:spPr>
          <a:xfrm rot="20844280">
            <a:off x="992600" y="3286141"/>
            <a:ext cx="2747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Massive deep net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783341-9506-724C-E986-96064418A56B}"/>
              </a:ext>
            </a:extLst>
          </p:cNvPr>
          <p:cNvSpPr/>
          <p:nvPr/>
        </p:nvSpPr>
        <p:spPr>
          <a:xfrm>
            <a:off x="5626133" y="4113529"/>
            <a:ext cx="939734" cy="93973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3A08B-DC47-AC1E-286A-B51EE4D77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31173">
            <a:off x="8564291" y="1619788"/>
            <a:ext cx="1854988" cy="1435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752D37-8622-62E1-CD2B-CCBB4352ED9C}"/>
              </a:ext>
            </a:extLst>
          </p:cNvPr>
          <p:cNvSpPr txBox="1"/>
          <p:nvPr/>
        </p:nvSpPr>
        <p:spPr>
          <a:xfrm rot="20844280">
            <a:off x="7776166" y="1170351"/>
            <a:ext cx="2869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Huge training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4FEA6-45E6-AF12-2661-24F74458F971}"/>
              </a:ext>
            </a:extLst>
          </p:cNvPr>
          <p:cNvSpPr txBox="1"/>
          <p:nvPr/>
        </p:nvSpPr>
        <p:spPr>
          <a:xfrm>
            <a:off x="3246273" y="5545485"/>
            <a:ext cx="56995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Make the parameters even lighter</a:t>
            </a:r>
            <a:br>
              <a:rPr lang="en-US" sz="2800" dirty="0"/>
            </a:br>
            <a:r>
              <a:rPr lang="en-US" sz="2800" dirty="0"/>
              <a:t>using </a:t>
            </a:r>
            <a:r>
              <a:rPr lang="en-US" sz="2800" i="1" dirty="0"/>
              <a:t>weight decay </a:t>
            </a:r>
            <a:r>
              <a:rPr lang="en-US" sz="2800" dirty="0"/>
              <a:t>(L2 regularization)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10185E-D1FA-5692-A2C8-D5EC93CD302D}"/>
              </a:ext>
            </a:extLst>
          </p:cNvPr>
          <p:cNvSpPr txBox="1"/>
          <p:nvPr/>
        </p:nvSpPr>
        <p:spPr>
          <a:xfrm rot="20937159">
            <a:off x="455081" y="2865132"/>
            <a:ext cx="3822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Lightweight convolutions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7605DD-99A7-144A-CEEA-1C4E3C2E1F27}"/>
              </a:ext>
            </a:extLst>
          </p:cNvPr>
          <p:cNvGrpSpPr/>
          <p:nvPr/>
        </p:nvGrpSpPr>
        <p:grpSpPr>
          <a:xfrm>
            <a:off x="10477298" y="793514"/>
            <a:ext cx="1169469" cy="2369751"/>
            <a:chOff x="10477298" y="793514"/>
            <a:chExt cx="1169469" cy="236975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DCEFEE-EA53-5D73-772B-18AC0710A2D8}"/>
                </a:ext>
              </a:extLst>
            </p:cNvPr>
            <p:cNvSpPr txBox="1"/>
            <p:nvPr/>
          </p:nvSpPr>
          <p:spPr>
            <a:xfrm rot="4637444">
              <a:off x="9984838" y="1501336"/>
              <a:ext cx="236975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Data</a:t>
              </a:r>
              <a:br>
                <a:rPr lang="en-US" sz="2800" dirty="0"/>
              </a:br>
              <a:r>
                <a:rPr lang="en-US" sz="2800" dirty="0"/>
                <a:t>augmentations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D8E2AA-E6F5-AA91-62AA-4D5ED175CA3F}"/>
                </a:ext>
              </a:extLst>
            </p:cNvPr>
            <p:cNvCxnSpPr>
              <a:cxnSpLocks/>
            </p:cNvCxnSpPr>
            <p:nvPr/>
          </p:nvCxnSpPr>
          <p:spPr>
            <a:xfrm>
              <a:off x="10477298" y="1449756"/>
              <a:ext cx="286955" cy="118114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AF814C-5586-C2E5-2856-8433C810C40C}"/>
              </a:ext>
            </a:extLst>
          </p:cNvPr>
          <p:cNvGrpSpPr/>
          <p:nvPr/>
        </p:nvGrpSpPr>
        <p:grpSpPr>
          <a:xfrm>
            <a:off x="1240232" y="609091"/>
            <a:ext cx="2149499" cy="2343162"/>
            <a:chOff x="1240232" y="609091"/>
            <a:chExt cx="2149499" cy="2343162"/>
          </a:xfrm>
        </p:grpSpPr>
        <p:pic>
          <p:nvPicPr>
            <p:cNvPr id="32770" name="Picture 2" descr="balloons helium floating decorative icons 1932416 Vector Art at Vecteezy">
              <a:extLst>
                <a:ext uri="{FF2B5EF4-FFF2-40B4-BE49-F238E27FC236}">
                  <a16:creationId xmlns:a16="http://schemas.microsoft.com/office/drawing/2014/main" id="{C789F760-3DAB-9A56-0523-E83CDF251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616" y="609091"/>
              <a:ext cx="1782733" cy="2228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3E03CF-1152-E6DF-194E-75891A88908A}"/>
                </a:ext>
              </a:extLst>
            </p:cNvPr>
            <p:cNvSpPr txBox="1"/>
            <p:nvPr/>
          </p:nvSpPr>
          <p:spPr>
            <a:xfrm rot="20937159">
              <a:off x="1240232" y="2429033"/>
              <a:ext cx="21494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Weight decay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20F808-55B0-56A2-36F3-C60745A7B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tricks for generalization</a:t>
            </a:r>
          </a:p>
        </p:txBody>
      </p:sp>
    </p:spTree>
    <p:extLst>
      <p:ext uri="{BB962C8B-B14F-4D97-AF65-F5344CB8AC3E}">
        <p14:creationId xmlns:p14="http://schemas.microsoft.com/office/powerpoint/2010/main" val="64118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DAFC4-C8E0-2CDE-7D86-AD6805241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 decay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1089E8-9620-0623-43E8-1DE3F4478085}"/>
              </a:ext>
            </a:extLst>
          </p:cNvPr>
          <p:cNvSpPr txBox="1"/>
          <p:nvPr/>
        </p:nvSpPr>
        <p:spPr>
          <a:xfrm>
            <a:off x="1623974" y="1340552"/>
            <a:ext cx="894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When parameters get too large, they learn a bumpy function</a:t>
            </a:r>
          </a:p>
        </p:txBody>
      </p:sp>
      <p:pic>
        <p:nvPicPr>
          <p:cNvPr id="33794" name="Picture 2" descr="4. Training Models - Hands-On Machine Learning with Scikit-Learn and  TensorFlow [Book]">
            <a:extLst>
              <a:ext uri="{FF2B5EF4-FFF2-40B4-BE49-F238E27FC236}">
                <a16:creationId xmlns:a16="http://schemas.microsoft.com/office/drawing/2014/main" id="{5AA1A407-2F83-268D-F15F-CE86F89F5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30" y="2522426"/>
            <a:ext cx="5381279" cy="349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E5D3772-C219-84FD-827A-3FEB8E333AF2}"/>
              </a:ext>
            </a:extLst>
          </p:cNvPr>
          <p:cNvGrpSpPr/>
          <p:nvPr/>
        </p:nvGrpSpPr>
        <p:grpSpPr>
          <a:xfrm>
            <a:off x="6299703" y="2522426"/>
            <a:ext cx="4879029" cy="1754563"/>
            <a:chOff x="6299703" y="2522426"/>
            <a:chExt cx="4879029" cy="17545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47C005-AB99-CFB1-9529-461B4FFC99C0}"/>
                </a:ext>
              </a:extLst>
            </p:cNvPr>
            <p:cNvSpPr txBox="1"/>
            <p:nvPr/>
          </p:nvSpPr>
          <p:spPr>
            <a:xfrm>
              <a:off x="6299703" y="2522426"/>
              <a:ext cx="4879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Classic solution from regression: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317063B-E074-08D0-6DF6-911DC978E91C}"/>
                    </a:ext>
                  </a:extLst>
                </p:cNvPr>
                <p:cNvSpPr txBox="1"/>
                <p:nvPr/>
              </p:nvSpPr>
              <p:spPr>
                <a:xfrm>
                  <a:off x="6978154" y="3131611"/>
                  <a:ext cx="2897781" cy="11453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𝑊𝐷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317063B-E074-08D0-6DF6-911DC978E9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8154" y="3131611"/>
                  <a:ext cx="2897781" cy="1145378"/>
                </a:xfrm>
                <a:prstGeom prst="rect">
                  <a:avLst/>
                </a:prstGeom>
                <a:blipFill>
                  <a:blip r:embed="rId3"/>
                  <a:stretch>
                    <a:fillRect l="-437" t="-128571" b="-1802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67C9E56-B726-7701-0F37-3405E9519323}"/>
                  </a:ext>
                </a:extLst>
              </p:cNvPr>
              <p:cNvSpPr txBox="1"/>
              <p:nvPr/>
            </p:nvSpPr>
            <p:spPr>
              <a:xfrm>
                <a:off x="6978154" y="4438519"/>
                <a:ext cx="47509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classification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WD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67C9E56-B726-7701-0F37-3405E9519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154" y="4438519"/>
                <a:ext cx="4750916" cy="523220"/>
              </a:xfrm>
              <a:prstGeom prst="rect">
                <a:avLst/>
              </a:prstGeom>
              <a:blipFill>
                <a:blip r:embed="rId4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0DCA609-6F01-63C5-5B83-979DE48B3EC3}"/>
              </a:ext>
            </a:extLst>
          </p:cNvPr>
          <p:cNvSpPr txBox="1"/>
          <p:nvPr/>
        </p:nvSpPr>
        <p:spPr>
          <a:xfrm>
            <a:off x="6299703" y="5408252"/>
            <a:ext cx="4331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Pushes weights toward zero.</a:t>
            </a:r>
          </a:p>
        </p:txBody>
      </p:sp>
    </p:spTree>
    <p:extLst>
      <p:ext uri="{BB962C8B-B14F-4D97-AF65-F5344CB8AC3E}">
        <p14:creationId xmlns:p14="http://schemas.microsoft.com/office/powerpoint/2010/main" val="372355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/>
        </p:nvSpPr>
        <p:spPr>
          <a:xfrm>
            <a:off x="230867" y="52667"/>
            <a:ext cx="11820000" cy="1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/>
              <a:t>Regularization: </a:t>
            </a:r>
            <a:r>
              <a:rPr lang="en" sz="4000" b="1"/>
              <a:t>Dropout</a:t>
            </a:r>
            <a:endParaRPr sz="4000" b="1"/>
          </a:p>
          <a:p>
            <a:r>
              <a:rPr lang="en" sz="3200"/>
              <a:t>“randomly set some neurons to zero in the forward pass”</a:t>
            </a:r>
            <a:endParaRPr sz="3200"/>
          </a:p>
        </p:txBody>
      </p:sp>
      <p:pic>
        <p:nvPicPr>
          <p:cNvPr id="136" name="Google Shape;1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033" y="1712367"/>
            <a:ext cx="7797800" cy="416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 txBox="1"/>
          <p:nvPr/>
        </p:nvSpPr>
        <p:spPr>
          <a:xfrm>
            <a:off x="9079400" y="5476833"/>
            <a:ext cx="2832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i="1">
                <a:solidFill>
                  <a:srgbClr val="0000FF"/>
                </a:solidFill>
              </a:rPr>
              <a:t>[Srivastava et al., 2014]</a:t>
            </a:r>
            <a:endParaRPr sz="2400" i="1">
              <a:solidFill>
                <a:srgbClr val="0000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284580-B3B3-5946-9D36-28CC7A869D73}"/>
              </a:ext>
            </a:extLst>
          </p:cNvPr>
          <p:cNvSpPr/>
          <p:nvPr/>
        </p:nvSpPr>
        <p:spPr>
          <a:xfrm>
            <a:off x="4736123" y="1512277"/>
            <a:ext cx="6971463" cy="4921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D752B4-7D27-5346-9BFE-C63BC4828FC6}"/>
              </a:ext>
            </a:extLst>
          </p:cNvPr>
          <p:cNvSpPr txBox="1"/>
          <p:nvPr/>
        </p:nvSpPr>
        <p:spPr>
          <a:xfrm>
            <a:off x="-10689" y="6560991"/>
            <a:ext cx="6151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E. Learned-Miller, originally developed by Andrej </a:t>
            </a:r>
            <a:r>
              <a:rPr lang="en-US" sz="1200" dirty="0" err="1"/>
              <a:t>Karpathy</a:t>
            </a:r>
            <a:r>
              <a:rPr lang="en-US" sz="1200" dirty="0"/>
              <a:t>, Justin Johnson, Fei-Fei Li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8B193E-C233-FD46-A237-923BF3C00661}"/>
              </a:ext>
            </a:extLst>
          </p:cNvPr>
          <p:cNvSpPr txBox="1"/>
          <p:nvPr/>
        </p:nvSpPr>
        <p:spPr>
          <a:xfrm>
            <a:off x="8802788" y="3511202"/>
            <a:ext cx="283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/>
                </a:solidFill>
              </a:rPr>
              <a:t>Randomly set the output value of some neurons to be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/>
          <p:nvPr/>
        </p:nvSpPr>
        <p:spPr>
          <a:xfrm>
            <a:off x="493333" y="328867"/>
            <a:ext cx="11546000" cy="10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/>
              <a:t>Waaaait a second… </a:t>
            </a:r>
            <a:endParaRPr sz="4000"/>
          </a:p>
          <a:p>
            <a:r>
              <a:rPr lang="en" sz="4000"/>
              <a:t>How could this possibly be a good idea?</a:t>
            </a:r>
            <a:endParaRPr sz="4000"/>
          </a:p>
        </p:txBody>
      </p:sp>
      <p:pic>
        <p:nvPicPr>
          <p:cNvPr id="154" name="Google Shape;1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100" y="2039233"/>
            <a:ext cx="3228067" cy="36926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FBE7E7-AB77-4A4A-A611-76542971E6B6}"/>
              </a:ext>
            </a:extLst>
          </p:cNvPr>
          <p:cNvSpPr txBox="1"/>
          <p:nvPr/>
        </p:nvSpPr>
        <p:spPr>
          <a:xfrm>
            <a:off x="-10689" y="6560991"/>
            <a:ext cx="6151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E. Learned-Miller, originally developed by Andrej </a:t>
            </a:r>
            <a:r>
              <a:rPr lang="en-US" sz="1200" dirty="0" err="1"/>
              <a:t>Karpathy</a:t>
            </a:r>
            <a:r>
              <a:rPr lang="en-US" sz="1200" dirty="0"/>
              <a:t>, Justin Johnson, Fei-Fei Li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100" y="2039233"/>
            <a:ext cx="3228067" cy="369266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9"/>
          <p:cNvSpPr txBox="1"/>
          <p:nvPr/>
        </p:nvSpPr>
        <p:spPr>
          <a:xfrm>
            <a:off x="4134467" y="2032000"/>
            <a:ext cx="7822400" cy="6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rgbClr val="0000FF"/>
                </a:solidFill>
              </a:rPr>
              <a:t>Forces the network to have a redundant representation.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162" name="Google Shape;162;p29"/>
          <p:cNvSpPr/>
          <p:nvPr/>
        </p:nvSpPr>
        <p:spPr>
          <a:xfrm>
            <a:off x="5050633" y="2842467"/>
            <a:ext cx="524800" cy="524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3" name="Google Shape;163;p29"/>
          <p:cNvSpPr/>
          <p:nvPr/>
        </p:nvSpPr>
        <p:spPr>
          <a:xfrm>
            <a:off x="5050633" y="3417933"/>
            <a:ext cx="524800" cy="524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4" name="Google Shape;164;p29"/>
          <p:cNvSpPr/>
          <p:nvPr/>
        </p:nvSpPr>
        <p:spPr>
          <a:xfrm>
            <a:off x="5050633" y="3993400"/>
            <a:ext cx="524800" cy="524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5" name="Google Shape;165;p29"/>
          <p:cNvSpPr/>
          <p:nvPr/>
        </p:nvSpPr>
        <p:spPr>
          <a:xfrm>
            <a:off x="5050633" y="4588884"/>
            <a:ext cx="524800" cy="524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6" name="Google Shape;166;p29"/>
          <p:cNvSpPr/>
          <p:nvPr/>
        </p:nvSpPr>
        <p:spPr>
          <a:xfrm>
            <a:off x="5050633" y="5160117"/>
            <a:ext cx="524800" cy="524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67" name="Google Shape;167;p29"/>
          <p:cNvCxnSpPr>
            <a:stCxn id="162" idx="6"/>
          </p:cNvCxnSpPr>
          <p:nvPr/>
        </p:nvCxnSpPr>
        <p:spPr>
          <a:xfrm>
            <a:off x="5575433" y="3104867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8" name="Google Shape;168;p29"/>
          <p:cNvCxnSpPr/>
          <p:nvPr/>
        </p:nvCxnSpPr>
        <p:spPr>
          <a:xfrm>
            <a:off x="5624200" y="3680333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9" name="Google Shape;169;p29"/>
          <p:cNvCxnSpPr/>
          <p:nvPr/>
        </p:nvCxnSpPr>
        <p:spPr>
          <a:xfrm>
            <a:off x="5575433" y="4255800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0" name="Google Shape;170;p29"/>
          <p:cNvCxnSpPr/>
          <p:nvPr/>
        </p:nvCxnSpPr>
        <p:spPr>
          <a:xfrm>
            <a:off x="5575433" y="4851300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1" name="Google Shape;171;p29"/>
          <p:cNvCxnSpPr/>
          <p:nvPr/>
        </p:nvCxnSpPr>
        <p:spPr>
          <a:xfrm>
            <a:off x="5575433" y="5422533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2" name="Google Shape;172;p29"/>
          <p:cNvSpPr txBox="1"/>
          <p:nvPr/>
        </p:nvSpPr>
        <p:spPr>
          <a:xfrm>
            <a:off x="6718533" y="2787833"/>
            <a:ext cx="1762000" cy="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rgbClr val="0000FF"/>
                </a:solidFill>
              </a:rPr>
              <a:t>has an ear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173" name="Google Shape;173;p29"/>
          <p:cNvSpPr txBox="1"/>
          <p:nvPr/>
        </p:nvSpPr>
        <p:spPr>
          <a:xfrm>
            <a:off x="6718533" y="3397433"/>
            <a:ext cx="1762000" cy="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rgbClr val="0000FF"/>
                </a:solidFill>
              </a:rPr>
              <a:t>has a tail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174" name="Google Shape;174;p29"/>
          <p:cNvSpPr txBox="1"/>
          <p:nvPr/>
        </p:nvSpPr>
        <p:spPr>
          <a:xfrm>
            <a:off x="6718533" y="4007033"/>
            <a:ext cx="2314000" cy="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rgbClr val="0000FF"/>
                </a:solidFill>
              </a:rPr>
              <a:t>is furry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175" name="Google Shape;175;p29"/>
          <p:cNvSpPr txBox="1"/>
          <p:nvPr/>
        </p:nvSpPr>
        <p:spPr>
          <a:xfrm>
            <a:off x="6718533" y="4616633"/>
            <a:ext cx="2314000" cy="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rgbClr val="0000FF"/>
                </a:solidFill>
              </a:rPr>
              <a:t>has claws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176" name="Google Shape;176;p29"/>
          <p:cNvSpPr txBox="1"/>
          <p:nvPr/>
        </p:nvSpPr>
        <p:spPr>
          <a:xfrm>
            <a:off x="6718533" y="5124633"/>
            <a:ext cx="2922400" cy="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>
                <a:solidFill>
                  <a:srgbClr val="0000FF"/>
                </a:solidFill>
              </a:rPr>
              <a:t>mischievous </a:t>
            </a:r>
            <a:endParaRPr sz="2400" dirty="0">
              <a:solidFill>
                <a:srgbClr val="0000FF"/>
              </a:solidFill>
            </a:endParaRPr>
          </a:p>
          <a:p>
            <a:r>
              <a:rPr lang="en" sz="2400" dirty="0">
                <a:solidFill>
                  <a:srgbClr val="0000FF"/>
                </a:solidFill>
              </a:rPr>
              <a:t>look</a:t>
            </a:r>
            <a:endParaRPr sz="2400" dirty="0">
              <a:solidFill>
                <a:srgbClr val="0000FF"/>
              </a:solidFill>
            </a:endParaRPr>
          </a:p>
        </p:txBody>
      </p:sp>
      <p:cxnSp>
        <p:nvCxnSpPr>
          <p:cNvPr id="177" name="Google Shape;177;p29"/>
          <p:cNvCxnSpPr/>
          <p:nvPr/>
        </p:nvCxnSpPr>
        <p:spPr>
          <a:xfrm>
            <a:off x="9772400" y="3100867"/>
            <a:ext cx="1266000" cy="79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8" name="Google Shape;178;p29"/>
          <p:cNvCxnSpPr/>
          <p:nvPr/>
        </p:nvCxnSpPr>
        <p:spPr>
          <a:xfrm>
            <a:off x="9807633" y="3676388"/>
            <a:ext cx="1136800" cy="42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9" name="Google Shape;179;p29"/>
          <p:cNvCxnSpPr/>
          <p:nvPr/>
        </p:nvCxnSpPr>
        <p:spPr>
          <a:xfrm>
            <a:off x="9748900" y="4251941"/>
            <a:ext cx="1102000" cy="10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0" name="Google Shape;180;p29"/>
          <p:cNvCxnSpPr/>
          <p:nvPr/>
        </p:nvCxnSpPr>
        <p:spPr>
          <a:xfrm rot="10800000" flipH="1">
            <a:off x="9760633" y="4604555"/>
            <a:ext cx="1125200" cy="24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1" name="Google Shape;181;p29"/>
          <p:cNvCxnSpPr/>
          <p:nvPr/>
        </p:nvCxnSpPr>
        <p:spPr>
          <a:xfrm rot="10800000" flipH="1">
            <a:off x="9760633" y="4897688"/>
            <a:ext cx="1148800" cy="52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2" name="Google Shape;182;p29"/>
          <p:cNvSpPr txBox="1"/>
          <p:nvPr/>
        </p:nvSpPr>
        <p:spPr>
          <a:xfrm>
            <a:off x="10988433" y="3974867"/>
            <a:ext cx="1762000" cy="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rgbClr val="0000FF"/>
                </a:solidFill>
              </a:rPr>
              <a:t>cat </a:t>
            </a:r>
            <a:endParaRPr sz="2400">
              <a:solidFill>
                <a:srgbClr val="0000FF"/>
              </a:solidFill>
            </a:endParaRPr>
          </a:p>
          <a:p>
            <a:r>
              <a:rPr lang="en" sz="2400">
                <a:solidFill>
                  <a:srgbClr val="0000FF"/>
                </a:solidFill>
              </a:rPr>
              <a:t>score</a:t>
            </a:r>
            <a:endParaRPr sz="2400">
              <a:solidFill>
                <a:srgbClr val="0000FF"/>
              </a:solidFill>
            </a:endParaRPr>
          </a:p>
        </p:txBody>
      </p:sp>
      <p:cxnSp>
        <p:nvCxnSpPr>
          <p:cNvPr id="183" name="Google Shape;183;p29"/>
          <p:cNvCxnSpPr/>
          <p:nvPr/>
        </p:nvCxnSpPr>
        <p:spPr>
          <a:xfrm>
            <a:off x="8826633" y="3104867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29"/>
          <p:cNvCxnSpPr/>
          <p:nvPr/>
        </p:nvCxnSpPr>
        <p:spPr>
          <a:xfrm>
            <a:off x="8875400" y="3680333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29"/>
          <p:cNvCxnSpPr/>
          <p:nvPr/>
        </p:nvCxnSpPr>
        <p:spPr>
          <a:xfrm>
            <a:off x="8826633" y="4255800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29"/>
          <p:cNvCxnSpPr/>
          <p:nvPr/>
        </p:nvCxnSpPr>
        <p:spPr>
          <a:xfrm>
            <a:off x="8826633" y="4851300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29"/>
          <p:cNvCxnSpPr/>
          <p:nvPr/>
        </p:nvCxnSpPr>
        <p:spPr>
          <a:xfrm>
            <a:off x="8826633" y="5422533"/>
            <a:ext cx="94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8" name="Google Shape;188;p29"/>
          <p:cNvSpPr txBox="1"/>
          <p:nvPr/>
        </p:nvSpPr>
        <p:spPr>
          <a:xfrm>
            <a:off x="9003767" y="2832684"/>
            <a:ext cx="5872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FF0000"/>
                </a:solidFill>
              </a:rPr>
              <a:t>X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189" name="Google Shape;189;p29"/>
          <p:cNvSpPr txBox="1"/>
          <p:nvPr/>
        </p:nvSpPr>
        <p:spPr>
          <a:xfrm>
            <a:off x="9041855" y="3936341"/>
            <a:ext cx="5872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FF0000"/>
                </a:solidFill>
              </a:rPr>
              <a:t>X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190" name="Google Shape;190;p29"/>
          <p:cNvSpPr txBox="1"/>
          <p:nvPr/>
        </p:nvSpPr>
        <p:spPr>
          <a:xfrm>
            <a:off x="9053600" y="5115300"/>
            <a:ext cx="5872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FF0000"/>
                </a:solidFill>
              </a:rPr>
              <a:t>X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191" name="Google Shape;191;p29"/>
          <p:cNvSpPr txBox="1"/>
          <p:nvPr/>
        </p:nvSpPr>
        <p:spPr>
          <a:xfrm>
            <a:off x="493333" y="328867"/>
            <a:ext cx="11546000" cy="10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/>
              <a:t>Waaaait a second… </a:t>
            </a:r>
            <a:endParaRPr sz="4000"/>
          </a:p>
          <a:p>
            <a:r>
              <a:rPr lang="en" sz="4000"/>
              <a:t>How could this possibly be a good idea?</a:t>
            </a:r>
            <a:endParaRPr sz="40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845E77-26A0-9B4B-8607-50D76B97ABC4}"/>
              </a:ext>
            </a:extLst>
          </p:cNvPr>
          <p:cNvSpPr txBox="1"/>
          <p:nvPr/>
        </p:nvSpPr>
        <p:spPr>
          <a:xfrm>
            <a:off x="-10689" y="6560991"/>
            <a:ext cx="6151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E. Learned-Miller, originally developed by Andrej </a:t>
            </a:r>
            <a:r>
              <a:rPr lang="en-US" sz="1200" dirty="0" err="1"/>
              <a:t>Karpathy</a:t>
            </a:r>
            <a:r>
              <a:rPr lang="en-US" sz="1200" dirty="0"/>
              <a:t>, Justin Johnson, Fei-Fei Li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/>
          <p:nvPr/>
        </p:nvSpPr>
        <p:spPr>
          <a:xfrm>
            <a:off x="493333" y="328867"/>
            <a:ext cx="11546000" cy="10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/>
              <a:t>Training with occlusions?</a:t>
            </a:r>
            <a:endParaRPr sz="4000"/>
          </a:p>
        </p:txBody>
      </p:sp>
      <p:pic>
        <p:nvPicPr>
          <p:cNvPr id="199" name="Google Shape;19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51" y="1102133"/>
            <a:ext cx="2578100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7900" y="2863934"/>
            <a:ext cx="2463800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51267" y="60633"/>
            <a:ext cx="3220267" cy="197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56751" y="1821467"/>
            <a:ext cx="31369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08335" y="3260067"/>
            <a:ext cx="1883667" cy="289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100" y="3325901"/>
            <a:ext cx="2463800" cy="289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93351" y="3856001"/>
            <a:ext cx="3543300" cy="22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73167" y="0"/>
            <a:ext cx="2578100" cy="24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33751" y="1467551"/>
            <a:ext cx="3492500" cy="23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F8B3F6-F4E6-2A42-BE57-68999C54CC2A}"/>
              </a:ext>
            </a:extLst>
          </p:cNvPr>
          <p:cNvSpPr txBox="1"/>
          <p:nvPr/>
        </p:nvSpPr>
        <p:spPr>
          <a:xfrm>
            <a:off x="-10689" y="6560991"/>
            <a:ext cx="6151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E. Learned-Miller, originally developed by Andrej </a:t>
            </a:r>
            <a:r>
              <a:rPr lang="en-US" sz="1200" dirty="0" err="1"/>
              <a:t>Karpathy</a:t>
            </a:r>
            <a:r>
              <a:rPr lang="en-US" sz="1200" dirty="0"/>
              <a:t>, Justin Johnson, Fei-Fei Li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100" y="2039233"/>
            <a:ext cx="3228067" cy="3692667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1"/>
          <p:cNvSpPr txBox="1"/>
          <p:nvPr/>
        </p:nvSpPr>
        <p:spPr>
          <a:xfrm>
            <a:off x="4909700" y="2216400"/>
            <a:ext cx="6976800" cy="31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>
                <a:solidFill>
                  <a:srgbClr val="0000FF"/>
                </a:solidFill>
              </a:rPr>
              <a:t>Another interpretation:</a:t>
            </a:r>
            <a:endParaRPr sz="3200">
              <a:solidFill>
                <a:srgbClr val="0000FF"/>
              </a:solidFill>
            </a:endParaRPr>
          </a:p>
          <a:p>
            <a:endParaRPr sz="3200">
              <a:solidFill>
                <a:srgbClr val="0000FF"/>
              </a:solidFill>
            </a:endParaRPr>
          </a:p>
          <a:p>
            <a:r>
              <a:rPr lang="en" sz="3200">
                <a:solidFill>
                  <a:srgbClr val="0000FF"/>
                </a:solidFill>
              </a:rPr>
              <a:t>Dropout is training a large ensemble of models (that share parameters).</a:t>
            </a:r>
            <a:endParaRPr sz="3200">
              <a:solidFill>
                <a:srgbClr val="0000FF"/>
              </a:solidFill>
            </a:endParaRPr>
          </a:p>
          <a:p>
            <a:endParaRPr sz="3200">
              <a:solidFill>
                <a:srgbClr val="0000FF"/>
              </a:solidFill>
            </a:endParaRPr>
          </a:p>
          <a:p>
            <a:r>
              <a:rPr lang="en" sz="3200">
                <a:solidFill>
                  <a:srgbClr val="0000FF"/>
                </a:solidFill>
              </a:rPr>
              <a:t>Each binary mask is one model, gets trained on only ~one datapoint.</a:t>
            </a:r>
            <a:endParaRPr sz="3200">
              <a:solidFill>
                <a:srgbClr val="0000FF"/>
              </a:solidFill>
            </a:endParaRPr>
          </a:p>
          <a:p>
            <a:endParaRPr sz="3200">
              <a:solidFill>
                <a:srgbClr val="0000FF"/>
              </a:solidFill>
            </a:endParaRPr>
          </a:p>
          <a:p>
            <a:endParaRPr sz="3200">
              <a:solidFill>
                <a:srgbClr val="0000FF"/>
              </a:solidFill>
            </a:endParaRPr>
          </a:p>
        </p:txBody>
      </p:sp>
      <p:sp>
        <p:nvSpPr>
          <p:cNvPr id="215" name="Google Shape;215;p31"/>
          <p:cNvSpPr txBox="1"/>
          <p:nvPr/>
        </p:nvSpPr>
        <p:spPr>
          <a:xfrm>
            <a:off x="493333" y="328867"/>
            <a:ext cx="11546000" cy="10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/>
              <a:t>Waaaait a second… </a:t>
            </a:r>
            <a:endParaRPr sz="4000"/>
          </a:p>
          <a:p>
            <a:r>
              <a:rPr lang="en" sz="4000"/>
              <a:t>How could this possibly be a good idea?</a:t>
            </a:r>
            <a:endParaRPr sz="4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2F4E72-618B-4B48-B379-831B88CA530E}"/>
              </a:ext>
            </a:extLst>
          </p:cNvPr>
          <p:cNvSpPr txBox="1"/>
          <p:nvPr/>
        </p:nvSpPr>
        <p:spPr>
          <a:xfrm>
            <a:off x="-10689" y="6560991"/>
            <a:ext cx="6151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E. Learned-Miller, originally developed by Andrej </a:t>
            </a:r>
            <a:r>
              <a:rPr lang="en-US" sz="1200" dirty="0" err="1"/>
              <a:t>Karpathy</a:t>
            </a:r>
            <a:r>
              <a:rPr lang="en-US" sz="1200" dirty="0"/>
              <a:t>, Justin Johnson, Fei-Fei Li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/>
          <p:nvPr/>
        </p:nvSpPr>
        <p:spPr>
          <a:xfrm>
            <a:off x="540300" y="152700"/>
            <a:ext cx="9666800" cy="8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/>
              <a:t>Dropout: Test Time</a:t>
            </a:r>
            <a:endParaRPr sz="4000" dirty="0"/>
          </a:p>
        </p:txBody>
      </p:sp>
      <p:sp>
        <p:nvSpPr>
          <p:cNvPr id="236" name="Google Shape;236;p33"/>
          <p:cNvSpPr txBox="1"/>
          <p:nvPr/>
        </p:nvSpPr>
        <p:spPr>
          <a:xfrm>
            <a:off x="540300" y="771900"/>
            <a:ext cx="11581200" cy="9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/>
              <a:t>Can in fact do this with a single forward pass! (approximately)</a:t>
            </a:r>
            <a:endParaRPr sz="3200"/>
          </a:p>
        </p:txBody>
      </p:sp>
      <p:sp>
        <p:nvSpPr>
          <p:cNvPr id="237" name="Google Shape;237;p33"/>
          <p:cNvSpPr/>
          <p:nvPr/>
        </p:nvSpPr>
        <p:spPr>
          <a:xfrm>
            <a:off x="1331933" y="3065600"/>
            <a:ext cx="810400" cy="8104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38" name="Google Shape;238;p33"/>
          <p:cNvCxnSpPr>
            <a:stCxn id="237" idx="0"/>
          </p:cNvCxnSpPr>
          <p:nvPr/>
        </p:nvCxnSpPr>
        <p:spPr>
          <a:xfrm rot="10800000">
            <a:off x="1737133" y="2161200"/>
            <a:ext cx="0" cy="90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9" name="Google Shape;239;p33"/>
          <p:cNvSpPr/>
          <p:nvPr/>
        </p:nvSpPr>
        <p:spPr>
          <a:xfrm>
            <a:off x="684733" y="4643033"/>
            <a:ext cx="810400" cy="8104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0" name="Google Shape;240;p33"/>
          <p:cNvSpPr/>
          <p:nvPr/>
        </p:nvSpPr>
        <p:spPr>
          <a:xfrm>
            <a:off x="1996733" y="4643033"/>
            <a:ext cx="810400" cy="8104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41" name="Google Shape;241;p33"/>
          <p:cNvCxnSpPr>
            <a:stCxn id="239" idx="7"/>
            <a:endCxn id="237" idx="4"/>
          </p:cNvCxnSpPr>
          <p:nvPr/>
        </p:nvCxnSpPr>
        <p:spPr>
          <a:xfrm rot="10800000" flipH="1">
            <a:off x="1376453" y="3876113"/>
            <a:ext cx="360800" cy="88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2" name="Google Shape;242;p33"/>
          <p:cNvCxnSpPr>
            <a:stCxn id="240" idx="0"/>
            <a:endCxn id="237" idx="4"/>
          </p:cNvCxnSpPr>
          <p:nvPr/>
        </p:nvCxnSpPr>
        <p:spPr>
          <a:xfrm rot="10800000">
            <a:off x="1737133" y="3875833"/>
            <a:ext cx="664800" cy="76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3" name="Google Shape;243;p33"/>
          <p:cNvSpPr txBox="1"/>
          <p:nvPr/>
        </p:nvSpPr>
        <p:spPr>
          <a:xfrm>
            <a:off x="3097333" y="1351900"/>
            <a:ext cx="8790000" cy="2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/>
              <a:t>Leave all input neurons turned on (no dropout).</a:t>
            </a:r>
            <a:endParaRPr sz="3200">
              <a:solidFill>
                <a:srgbClr val="0000FF"/>
              </a:solidFill>
            </a:endParaRPr>
          </a:p>
          <a:p>
            <a:endParaRPr sz="3200"/>
          </a:p>
        </p:txBody>
      </p:sp>
      <p:sp>
        <p:nvSpPr>
          <p:cNvPr id="244" name="Google Shape;244;p33"/>
          <p:cNvSpPr txBox="1"/>
          <p:nvPr/>
        </p:nvSpPr>
        <p:spPr>
          <a:xfrm>
            <a:off x="3570667" y="2563900"/>
            <a:ext cx="8257200" cy="2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dirty="0">
                <a:solidFill>
                  <a:srgbClr val="0000FF"/>
                </a:solidFill>
              </a:rPr>
              <a:t>Q: Suppose that with all inputs present at test time the output of this neuron is </a:t>
            </a:r>
            <a:r>
              <a:rPr lang="en" sz="3200" i="1" dirty="0">
                <a:solidFill>
                  <a:srgbClr val="0000FF"/>
                </a:solidFill>
              </a:rPr>
              <a:t>a</a:t>
            </a:r>
            <a:r>
              <a:rPr lang="en" sz="3200" dirty="0">
                <a:solidFill>
                  <a:srgbClr val="0000FF"/>
                </a:solidFill>
              </a:rPr>
              <a:t>.</a:t>
            </a:r>
            <a:endParaRPr sz="3200" dirty="0">
              <a:solidFill>
                <a:srgbClr val="0000FF"/>
              </a:solidFill>
            </a:endParaRPr>
          </a:p>
          <a:p>
            <a:endParaRPr sz="3200" dirty="0">
              <a:solidFill>
                <a:srgbClr val="0000FF"/>
              </a:solidFill>
            </a:endParaRPr>
          </a:p>
          <a:p>
            <a:r>
              <a:rPr lang="en" sz="3200" dirty="0">
                <a:solidFill>
                  <a:srgbClr val="0000FF"/>
                </a:solidFill>
              </a:rPr>
              <a:t>What would its output be during training time, in expectation? (e.g. if p = 0.5)</a:t>
            </a:r>
            <a:endParaRPr sz="3200" dirty="0">
              <a:solidFill>
                <a:srgbClr val="0000FF"/>
              </a:solidFill>
            </a:endParaRPr>
          </a:p>
          <a:p>
            <a:endParaRPr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9E81A7-688B-7744-9B5D-FA29A627CEDD}"/>
              </a:ext>
            </a:extLst>
          </p:cNvPr>
          <p:cNvSpPr txBox="1"/>
          <p:nvPr/>
        </p:nvSpPr>
        <p:spPr>
          <a:xfrm>
            <a:off x="-10689" y="6560991"/>
            <a:ext cx="6151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E. Learned-Miller, originally developed by Andrej </a:t>
            </a:r>
            <a:r>
              <a:rPr lang="en-US" sz="1200" dirty="0" err="1"/>
              <a:t>Karpathy</a:t>
            </a:r>
            <a:r>
              <a:rPr lang="en-US" sz="1200" dirty="0"/>
              <a:t>, Justin Johnson, Fei-Fei Li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/>
          <p:nvPr/>
        </p:nvSpPr>
        <p:spPr>
          <a:xfrm>
            <a:off x="540300" y="152700"/>
            <a:ext cx="9666800" cy="8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/>
              <a:t>Dropout: Test Time</a:t>
            </a:r>
          </a:p>
        </p:txBody>
      </p:sp>
      <p:sp>
        <p:nvSpPr>
          <p:cNvPr id="251" name="Google Shape;251;p34"/>
          <p:cNvSpPr txBox="1"/>
          <p:nvPr/>
        </p:nvSpPr>
        <p:spPr>
          <a:xfrm>
            <a:off x="540300" y="771900"/>
            <a:ext cx="11581200" cy="9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/>
              <a:t>Can in fact do this with a single forward pass! (approximately)</a:t>
            </a:r>
            <a:endParaRPr sz="3200"/>
          </a:p>
        </p:txBody>
      </p:sp>
      <p:sp>
        <p:nvSpPr>
          <p:cNvPr id="252" name="Google Shape;252;p34"/>
          <p:cNvSpPr/>
          <p:nvPr/>
        </p:nvSpPr>
        <p:spPr>
          <a:xfrm>
            <a:off x="1331933" y="3065600"/>
            <a:ext cx="810400" cy="8104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53" name="Google Shape;253;p34"/>
          <p:cNvCxnSpPr>
            <a:stCxn id="252" idx="0"/>
          </p:cNvCxnSpPr>
          <p:nvPr/>
        </p:nvCxnSpPr>
        <p:spPr>
          <a:xfrm rot="10800000">
            <a:off x="1737133" y="2161200"/>
            <a:ext cx="0" cy="90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4" name="Google Shape;254;p34"/>
          <p:cNvSpPr/>
          <p:nvPr/>
        </p:nvSpPr>
        <p:spPr>
          <a:xfrm>
            <a:off x="684733" y="4643033"/>
            <a:ext cx="810400" cy="8104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/>
              <a:t>x</a:t>
            </a:r>
            <a:endParaRPr sz="2400"/>
          </a:p>
        </p:txBody>
      </p:sp>
      <p:sp>
        <p:nvSpPr>
          <p:cNvPr id="255" name="Google Shape;255;p34"/>
          <p:cNvSpPr/>
          <p:nvPr/>
        </p:nvSpPr>
        <p:spPr>
          <a:xfrm>
            <a:off x="1996733" y="4643033"/>
            <a:ext cx="810400" cy="8104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/>
              <a:t>y</a:t>
            </a:r>
            <a:endParaRPr sz="2400"/>
          </a:p>
        </p:txBody>
      </p:sp>
      <p:cxnSp>
        <p:nvCxnSpPr>
          <p:cNvPr id="256" name="Google Shape;256;p34"/>
          <p:cNvCxnSpPr>
            <a:stCxn id="254" idx="7"/>
            <a:endCxn id="252" idx="4"/>
          </p:cNvCxnSpPr>
          <p:nvPr/>
        </p:nvCxnSpPr>
        <p:spPr>
          <a:xfrm rot="10800000" flipH="1">
            <a:off x="1376453" y="3876113"/>
            <a:ext cx="360800" cy="88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7" name="Google Shape;257;p34"/>
          <p:cNvCxnSpPr>
            <a:stCxn id="255" idx="0"/>
            <a:endCxn id="252" idx="4"/>
          </p:cNvCxnSpPr>
          <p:nvPr/>
        </p:nvCxnSpPr>
        <p:spPr>
          <a:xfrm rot="10800000">
            <a:off x="1737133" y="3875833"/>
            <a:ext cx="664800" cy="76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8" name="Google Shape;258;p34"/>
          <p:cNvSpPr txBox="1"/>
          <p:nvPr/>
        </p:nvSpPr>
        <p:spPr>
          <a:xfrm>
            <a:off x="3097333" y="1351900"/>
            <a:ext cx="8790000" cy="2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/>
              <a:t>Leave all input neurons turned on (no dropout).</a:t>
            </a:r>
            <a:endParaRPr sz="3200">
              <a:solidFill>
                <a:srgbClr val="0000FF"/>
              </a:solidFill>
            </a:endParaRPr>
          </a:p>
          <a:p>
            <a:endParaRPr sz="3200"/>
          </a:p>
        </p:txBody>
      </p:sp>
      <p:sp>
        <p:nvSpPr>
          <p:cNvPr id="259" name="Google Shape;259;p34"/>
          <p:cNvSpPr txBox="1"/>
          <p:nvPr/>
        </p:nvSpPr>
        <p:spPr>
          <a:xfrm>
            <a:off x="3652900" y="2047867"/>
            <a:ext cx="7998800" cy="36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dirty="0"/>
              <a:t>during test: </a:t>
            </a:r>
            <a:r>
              <a:rPr lang="en" sz="3200" b="1" i="1" dirty="0">
                <a:solidFill>
                  <a:srgbClr val="0000FF"/>
                </a:solidFill>
              </a:rPr>
              <a:t>a = w</a:t>
            </a:r>
            <a:r>
              <a:rPr lang="en" sz="3200" b="1" i="1" baseline="-25000" dirty="0">
                <a:solidFill>
                  <a:srgbClr val="0000FF"/>
                </a:solidFill>
              </a:rPr>
              <a:t>0</a:t>
            </a:r>
            <a:r>
              <a:rPr lang="en" sz="3200" b="1" i="1" dirty="0">
                <a:solidFill>
                  <a:srgbClr val="0000FF"/>
                </a:solidFill>
              </a:rPr>
              <a:t>*x + w</a:t>
            </a:r>
            <a:r>
              <a:rPr lang="en" sz="3200" b="1" i="1" baseline="-25000" dirty="0">
                <a:solidFill>
                  <a:srgbClr val="0000FF"/>
                </a:solidFill>
              </a:rPr>
              <a:t>1</a:t>
            </a:r>
            <a:r>
              <a:rPr lang="en" sz="3200" b="1" i="1" dirty="0">
                <a:solidFill>
                  <a:srgbClr val="0000FF"/>
                </a:solidFill>
              </a:rPr>
              <a:t>*y</a:t>
            </a:r>
            <a:endParaRPr sz="3200" b="1" i="1" dirty="0">
              <a:solidFill>
                <a:srgbClr val="0000FF"/>
              </a:solidFill>
            </a:endParaRPr>
          </a:p>
          <a:p>
            <a:r>
              <a:rPr lang="en" sz="3200" dirty="0"/>
              <a:t>during train:</a:t>
            </a:r>
            <a:endParaRPr sz="3200" dirty="0"/>
          </a:p>
          <a:p>
            <a:r>
              <a:rPr lang="en" sz="3200" i="1" dirty="0">
                <a:solidFill>
                  <a:srgbClr val="0000FF"/>
                </a:solidFill>
              </a:rPr>
              <a:t>E[a] = ¼ * (w</a:t>
            </a:r>
            <a:r>
              <a:rPr lang="en" sz="3200" i="1" baseline="-25000" dirty="0">
                <a:solidFill>
                  <a:srgbClr val="0000FF"/>
                </a:solidFill>
              </a:rPr>
              <a:t>0</a:t>
            </a:r>
            <a:r>
              <a:rPr lang="en" sz="3200" i="1" dirty="0">
                <a:solidFill>
                  <a:srgbClr val="0000FF"/>
                </a:solidFill>
              </a:rPr>
              <a:t>*0 + w</a:t>
            </a:r>
            <a:r>
              <a:rPr lang="en" sz="3200" i="1" baseline="-25000" dirty="0">
                <a:solidFill>
                  <a:srgbClr val="0000FF"/>
                </a:solidFill>
              </a:rPr>
              <a:t>1</a:t>
            </a:r>
            <a:r>
              <a:rPr lang="en" sz="3200" i="1" dirty="0">
                <a:solidFill>
                  <a:srgbClr val="0000FF"/>
                </a:solidFill>
              </a:rPr>
              <a:t>*0 +</a:t>
            </a:r>
            <a:endParaRPr sz="3200" i="1" dirty="0">
              <a:solidFill>
                <a:srgbClr val="0000FF"/>
              </a:solidFill>
            </a:endParaRPr>
          </a:p>
          <a:p>
            <a:pPr marL="1828754"/>
            <a:r>
              <a:rPr lang="en" sz="3200" i="1" dirty="0">
                <a:solidFill>
                  <a:srgbClr val="0000FF"/>
                </a:solidFill>
              </a:rPr>
              <a:t>w</a:t>
            </a:r>
            <a:r>
              <a:rPr lang="en" sz="3200" i="1" baseline="-25000" dirty="0">
                <a:solidFill>
                  <a:srgbClr val="0000FF"/>
                </a:solidFill>
              </a:rPr>
              <a:t>0</a:t>
            </a:r>
            <a:r>
              <a:rPr lang="en" sz="3200" i="1" dirty="0">
                <a:solidFill>
                  <a:srgbClr val="0000FF"/>
                </a:solidFill>
              </a:rPr>
              <a:t>*0 + w</a:t>
            </a:r>
            <a:r>
              <a:rPr lang="en" sz="3200" i="1" baseline="-25000" dirty="0">
                <a:solidFill>
                  <a:srgbClr val="0000FF"/>
                </a:solidFill>
              </a:rPr>
              <a:t>1</a:t>
            </a:r>
            <a:r>
              <a:rPr lang="en" sz="3200" i="1" dirty="0">
                <a:solidFill>
                  <a:srgbClr val="0000FF"/>
                </a:solidFill>
              </a:rPr>
              <a:t>*y +</a:t>
            </a:r>
            <a:endParaRPr sz="3200" i="1" dirty="0">
              <a:solidFill>
                <a:srgbClr val="0000FF"/>
              </a:solidFill>
            </a:endParaRPr>
          </a:p>
          <a:p>
            <a:r>
              <a:rPr lang="en" sz="3200" i="1" dirty="0">
                <a:solidFill>
                  <a:srgbClr val="0000FF"/>
                </a:solidFill>
              </a:rPr>
              <a:t>	          w</a:t>
            </a:r>
            <a:r>
              <a:rPr lang="en" sz="3200" i="1" baseline="-25000" dirty="0">
                <a:solidFill>
                  <a:srgbClr val="0000FF"/>
                </a:solidFill>
              </a:rPr>
              <a:t>0</a:t>
            </a:r>
            <a:r>
              <a:rPr lang="en" sz="3200" i="1" dirty="0">
                <a:solidFill>
                  <a:srgbClr val="0000FF"/>
                </a:solidFill>
              </a:rPr>
              <a:t>*x + w</a:t>
            </a:r>
            <a:r>
              <a:rPr lang="en" sz="3200" i="1" baseline="-25000" dirty="0">
                <a:solidFill>
                  <a:srgbClr val="0000FF"/>
                </a:solidFill>
              </a:rPr>
              <a:t>1</a:t>
            </a:r>
            <a:r>
              <a:rPr lang="en" sz="3200" i="1" dirty="0">
                <a:solidFill>
                  <a:srgbClr val="0000FF"/>
                </a:solidFill>
              </a:rPr>
              <a:t>*0 +</a:t>
            </a:r>
            <a:endParaRPr sz="3200" i="1" dirty="0">
              <a:solidFill>
                <a:srgbClr val="0000FF"/>
              </a:solidFill>
            </a:endParaRPr>
          </a:p>
          <a:p>
            <a:pPr marL="1828754"/>
            <a:r>
              <a:rPr lang="en" sz="3200" i="1" dirty="0">
                <a:solidFill>
                  <a:srgbClr val="0000FF"/>
                </a:solidFill>
              </a:rPr>
              <a:t> w</a:t>
            </a:r>
            <a:r>
              <a:rPr lang="en" sz="3200" i="1" baseline="-25000" dirty="0">
                <a:solidFill>
                  <a:srgbClr val="0000FF"/>
                </a:solidFill>
              </a:rPr>
              <a:t>0</a:t>
            </a:r>
            <a:r>
              <a:rPr lang="en" sz="3200" i="1" dirty="0">
                <a:solidFill>
                  <a:srgbClr val="0000FF"/>
                </a:solidFill>
              </a:rPr>
              <a:t>*x + w</a:t>
            </a:r>
            <a:r>
              <a:rPr lang="en" sz="3200" i="1" baseline="-25000" dirty="0">
                <a:solidFill>
                  <a:srgbClr val="0000FF"/>
                </a:solidFill>
              </a:rPr>
              <a:t>1</a:t>
            </a:r>
            <a:r>
              <a:rPr lang="en" sz="3200" i="1" dirty="0">
                <a:solidFill>
                  <a:srgbClr val="0000FF"/>
                </a:solidFill>
              </a:rPr>
              <a:t>*y)</a:t>
            </a:r>
            <a:endParaRPr sz="3200" i="1" dirty="0">
              <a:solidFill>
                <a:srgbClr val="0000FF"/>
              </a:solidFill>
            </a:endParaRPr>
          </a:p>
          <a:p>
            <a:r>
              <a:rPr lang="en" sz="3200" i="1" dirty="0">
                <a:solidFill>
                  <a:srgbClr val="0000FF"/>
                </a:solidFill>
              </a:rPr>
              <a:t>       = ¼ * (2 w</a:t>
            </a:r>
            <a:r>
              <a:rPr lang="en" sz="3200" i="1" baseline="-25000" dirty="0">
                <a:solidFill>
                  <a:srgbClr val="0000FF"/>
                </a:solidFill>
              </a:rPr>
              <a:t>0</a:t>
            </a:r>
            <a:r>
              <a:rPr lang="en" sz="3200" i="1" dirty="0">
                <a:solidFill>
                  <a:srgbClr val="0000FF"/>
                </a:solidFill>
              </a:rPr>
              <a:t>*x + 2 w</a:t>
            </a:r>
            <a:r>
              <a:rPr lang="en" sz="3200" i="1" baseline="-25000" dirty="0">
                <a:solidFill>
                  <a:srgbClr val="0000FF"/>
                </a:solidFill>
              </a:rPr>
              <a:t>1</a:t>
            </a:r>
            <a:r>
              <a:rPr lang="en" sz="3200" i="1" dirty="0">
                <a:solidFill>
                  <a:srgbClr val="0000FF"/>
                </a:solidFill>
              </a:rPr>
              <a:t>*y)</a:t>
            </a:r>
            <a:endParaRPr sz="3200" i="1" dirty="0">
              <a:solidFill>
                <a:srgbClr val="0000FF"/>
              </a:solidFill>
            </a:endParaRPr>
          </a:p>
          <a:p>
            <a:r>
              <a:rPr lang="en" sz="3200" i="1" dirty="0">
                <a:solidFill>
                  <a:srgbClr val="0000FF"/>
                </a:solidFill>
              </a:rPr>
              <a:t>	  = </a:t>
            </a:r>
            <a:r>
              <a:rPr lang="en" sz="3200" b="1" i="1" dirty="0">
                <a:solidFill>
                  <a:srgbClr val="0000FF"/>
                </a:solidFill>
              </a:rPr>
              <a:t>½ *</a:t>
            </a:r>
            <a:r>
              <a:rPr lang="en" sz="3200" i="1" dirty="0">
                <a:solidFill>
                  <a:srgbClr val="0000FF"/>
                </a:solidFill>
              </a:rPr>
              <a:t> </a:t>
            </a:r>
            <a:r>
              <a:rPr lang="en" sz="3200" b="1" i="1" dirty="0">
                <a:solidFill>
                  <a:srgbClr val="0000FF"/>
                </a:solidFill>
              </a:rPr>
              <a:t>(w</a:t>
            </a:r>
            <a:r>
              <a:rPr lang="en" sz="3200" b="1" i="1" baseline="-25000" dirty="0">
                <a:solidFill>
                  <a:srgbClr val="0000FF"/>
                </a:solidFill>
              </a:rPr>
              <a:t>0</a:t>
            </a:r>
            <a:r>
              <a:rPr lang="en" sz="3200" b="1" i="1" dirty="0">
                <a:solidFill>
                  <a:srgbClr val="0000FF"/>
                </a:solidFill>
              </a:rPr>
              <a:t>*x + w</a:t>
            </a:r>
            <a:r>
              <a:rPr lang="en" sz="3200" b="1" i="1" baseline="-25000" dirty="0">
                <a:solidFill>
                  <a:srgbClr val="0000FF"/>
                </a:solidFill>
              </a:rPr>
              <a:t>1</a:t>
            </a:r>
            <a:r>
              <a:rPr lang="en" sz="3200" b="1" i="1" dirty="0">
                <a:solidFill>
                  <a:srgbClr val="0000FF"/>
                </a:solidFill>
              </a:rPr>
              <a:t>*y)</a:t>
            </a:r>
            <a:endParaRPr sz="3200" b="1" i="1" dirty="0">
              <a:solidFill>
                <a:srgbClr val="0000FF"/>
              </a:solidFill>
            </a:endParaRPr>
          </a:p>
          <a:p>
            <a:endParaRPr sz="3200" dirty="0">
              <a:solidFill>
                <a:srgbClr val="0000FF"/>
              </a:solidFill>
            </a:endParaRPr>
          </a:p>
        </p:txBody>
      </p:sp>
      <p:sp>
        <p:nvSpPr>
          <p:cNvPr id="260" name="Google Shape;260;p34"/>
          <p:cNvSpPr txBox="1"/>
          <p:nvPr/>
        </p:nvSpPr>
        <p:spPr>
          <a:xfrm>
            <a:off x="1867567" y="2490067"/>
            <a:ext cx="5344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a</a:t>
            </a:r>
            <a:endParaRPr sz="2400"/>
          </a:p>
        </p:txBody>
      </p:sp>
      <p:sp>
        <p:nvSpPr>
          <p:cNvPr id="261" name="Google Shape;261;p34"/>
          <p:cNvSpPr txBox="1"/>
          <p:nvPr/>
        </p:nvSpPr>
        <p:spPr>
          <a:xfrm>
            <a:off x="979000" y="4064000"/>
            <a:ext cx="10717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w0</a:t>
            </a:r>
            <a:endParaRPr sz="2400"/>
          </a:p>
        </p:txBody>
      </p:sp>
      <p:sp>
        <p:nvSpPr>
          <p:cNvPr id="262" name="Google Shape;262;p34"/>
          <p:cNvSpPr txBox="1"/>
          <p:nvPr/>
        </p:nvSpPr>
        <p:spPr>
          <a:xfrm>
            <a:off x="2198733" y="4030700"/>
            <a:ext cx="1163967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w1</a:t>
            </a:r>
            <a:endParaRPr sz="2400"/>
          </a:p>
        </p:txBody>
      </p:sp>
      <p:sp>
        <p:nvSpPr>
          <p:cNvPr id="263" name="Google Shape;263;p34"/>
          <p:cNvSpPr/>
          <p:nvPr/>
        </p:nvSpPr>
        <p:spPr>
          <a:xfrm>
            <a:off x="8574334" y="2548800"/>
            <a:ext cx="1710167" cy="3288800"/>
          </a:xfrm>
          <a:custGeom>
            <a:avLst/>
            <a:gdLst/>
            <a:ahLst/>
            <a:cxnLst/>
            <a:rect l="l" t="t" r="r" b="b"/>
            <a:pathLst>
              <a:path w="51305" h="98664" extrusionOk="0">
                <a:moveTo>
                  <a:pt x="16561" y="0"/>
                </a:moveTo>
                <a:cubicBezTo>
                  <a:pt x="22317" y="9338"/>
                  <a:pt x="53854" y="39583"/>
                  <a:pt x="51094" y="56027"/>
                </a:cubicBezTo>
                <a:cubicBezTo>
                  <a:pt x="48334" y="72471"/>
                  <a:pt x="8516" y="91558"/>
                  <a:pt x="0" y="9866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1D4799-BD45-5842-A715-945242A8E41B}"/>
              </a:ext>
            </a:extLst>
          </p:cNvPr>
          <p:cNvSpPr txBox="1"/>
          <p:nvPr/>
        </p:nvSpPr>
        <p:spPr>
          <a:xfrm>
            <a:off x="-10689" y="6560991"/>
            <a:ext cx="6151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E. Learned-Miller, originally developed by Andrej </a:t>
            </a:r>
            <a:r>
              <a:rPr lang="en-US" sz="1200" dirty="0" err="1"/>
              <a:t>Karpathy</a:t>
            </a:r>
            <a:r>
              <a:rPr lang="en-US" sz="1200" dirty="0"/>
              <a:t>, Justin Johnson, Fei-Fei 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/>
          <p:nvPr/>
        </p:nvSpPr>
        <p:spPr>
          <a:xfrm>
            <a:off x="540300" y="152700"/>
            <a:ext cx="9666800" cy="8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/>
              <a:t>At test time….</a:t>
            </a:r>
            <a:endParaRPr sz="4000"/>
          </a:p>
        </p:txBody>
      </p:sp>
      <p:sp>
        <p:nvSpPr>
          <p:cNvPr id="270" name="Google Shape;270;p35"/>
          <p:cNvSpPr txBox="1"/>
          <p:nvPr/>
        </p:nvSpPr>
        <p:spPr>
          <a:xfrm>
            <a:off x="540300" y="771900"/>
            <a:ext cx="11581200" cy="9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/>
              <a:t>Can in fact do this with a single forward pass! (approximately)</a:t>
            </a:r>
            <a:endParaRPr sz="3200"/>
          </a:p>
        </p:txBody>
      </p:sp>
      <p:sp>
        <p:nvSpPr>
          <p:cNvPr id="271" name="Google Shape;271;p35"/>
          <p:cNvSpPr/>
          <p:nvPr/>
        </p:nvSpPr>
        <p:spPr>
          <a:xfrm>
            <a:off x="1331933" y="3065600"/>
            <a:ext cx="810400" cy="8104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72" name="Google Shape;272;p35"/>
          <p:cNvCxnSpPr>
            <a:stCxn id="271" idx="0"/>
          </p:cNvCxnSpPr>
          <p:nvPr/>
        </p:nvCxnSpPr>
        <p:spPr>
          <a:xfrm rot="10800000">
            <a:off x="1737133" y="2161200"/>
            <a:ext cx="0" cy="90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3" name="Google Shape;273;p35"/>
          <p:cNvSpPr/>
          <p:nvPr/>
        </p:nvSpPr>
        <p:spPr>
          <a:xfrm>
            <a:off x="684733" y="4643033"/>
            <a:ext cx="810400" cy="8104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/>
              <a:t>x</a:t>
            </a:r>
            <a:endParaRPr sz="2400"/>
          </a:p>
        </p:txBody>
      </p:sp>
      <p:sp>
        <p:nvSpPr>
          <p:cNvPr id="274" name="Google Shape;274;p35"/>
          <p:cNvSpPr/>
          <p:nvPr/>
        </p:nvSpPr>
        <p:spPr>
          <a:xfrm>
            <a:off x="1996733" y="4643033"/>
            <a:ext cx="810400" cy="8104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/>
              <a:t>y</a:t>
            </a:r>
            <a:endParaRPr sz="2400"/>
          </a:p>
        </p:txBody>
      </p:sp>
      <p:cxnSp>
        <p:nvCxnSpPr>
          <p:cNvPr id="275" name="Google Shape;275;p35"/>
          <p:cNvCxnSpPr>
            <a:stCxn id="273" idx="7"/>
            <a:endCxn id="271" idx="4"/>
          </p:cNvCxnSpPr>
          <p:nvPr/>
        </p:nvCxnSpPr>
        <p:spPr>
          <a:xfrm rot="10800000" flipH="1">
            <a:off x="1376453" y="3876113"/>
            <a:ext cx="360800" cy="88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6" name="Google Shape;276;p35"/>
          <p:cNvCxnSpPr>
            <a:stCxn id="274" idx="0"/>
            <a:endCxn id="271" idx="4"/>
          </p:cNvCxnSpPr>
          <p:nvPr/>
        </p:nvCxnSpPr>
        <p:spPr>
          <a:xfrm rot="10800000">
            <a:off x="1737133" y="3875833"/>
            <a:ext cx="664800" cy="76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7" name="Google Shape;277;p35"/>
          <p:cNvSpPr txBox="1"/>
          <p:nvPr/>
        </p:nvSpPr>
        <p:spPr>
          <a:xfrm>
            <a:off x="3097333" y="1351900"/>
            <a:ext cx="8790000" cy="2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/>
              <a:t>Leave all input neurons turned on (no dropout).</a:t>
            </a:r>
            <a:endParaRPr sz="3200">
              <a:solidFill>
                <a:srgbClr val="0000FF"/>
              </a:solidFill>
            </a:endParaRPr>
          </a:p>
          <a:p>
            <a:endParaRPr sz="3200"/>
          </a:p>
        </p:txBody>
      </p:sp>
      <p:sp>
        <p:nvSpPr>
          <p:cNvPr id="278" name="Google Shape;278;p35"/>
          <p:cNvSpPr txBox="1"/>
          <p:nvPr/>
        </p:nvSpPr>
        <p:spPr>
          <a:xfrm>
            <a:off x="3652900" y="2047867"/>
            <a:ext cx="7998800" cy="36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dirty="0"/>
              <a:t>during test: </a:t>
            </a:r>
            <a:r>
              <a:rPr lang="en" sz="3200" b="1" i="1" dirty="0">
                <a:solidFill>
                  <a:srgbClr val="0000FF"/>
                </a:solidFill>
              </a:rPr>
              <a:t>a = w</a:t>
            </a:r>
            <a:r>
              <a:rPr lang="en" sz="3200" b="1" i="1" baseline="-25000" dirty="0">
                <a:solidFill>
                  <a:srgbClr val="0000FF"/>
                </a:solidFill>
              </a:rPr>
              <a:t>0</a:t>
            </a:r>
            <a:r>
              <a:rPr lang="en" sz="3200" b="1" i="1" dirty="0">
                <a:solidFill>
                  <a:srgbClr val="0000FF"/>
                </a:solidFill>
              </a:rPr>
              <a:t>*x + w</a:t>
            </a:r>
            <a:r>
              <a:rPr lang="en" sz="3200" b="1" i="1" baseline="-25000" dirty="0">
                <a:solidFill>
                  <a:srgbClr val="0000FF"/>
                </a:solidFill>
              </a:rPr>
              <a:t>1</a:t>
            </a:r>
            <a:r>
              <a:rPr lang="en" sz="3200" b="1" i="1" dirty="0">
                <a:solidFill>
                  <a:srgbClr val="0000FF"/>
                </a:solidFill>
              </a:rPr>
              <a:t>*y</a:t>
            </a:r>
            <a:endParaRPr sz="3200" b="1" i="1" dirty="0">
              <a:solidFill>
                <a:srgbClr val="0000FF"/>
              </a:solidFill>
            </a:endParaRPr>
          </a:p>
          <a:p>
            <a:r>
              <a:rPr lang="en" sz="3200" dirty="0"/>
              <a:t>during train:</a:t>
            </a:r>
            <a:endParaRPr sz="3200" dirty="0"/>
          </a:p>
          <a:p>
            <a:r>
              <a:rPr lang="en-US" sz="3200" i="1" dirty="0">
                <a:solidFill>
                  <a:srgbClr val="0000FF"/>
                </a:solidFill>
              </a:rPr>
              <a:t>E[a] = ¼ * (w</a:t>
            </a:r>
            <a:r>
              <a:rPr lang="en-US" sz="3200" i="1" baseline="-25000" dirty="0">
                <a:solidFill>
                  <a:srgbClr val="0000FF"/>
                </a:solidFill>
              </a:rPr>
              <a:t>0</a:t>
            </a:r>
            <a:r>
              <a:rPr lang="en-US" sz="3200" i="1" dirty="0">
                <a:solidFill>
                  <a:srgbClr val="0000FF"/>
                </a:solidFill>
              </a:rPr>
              <a:t>*0 + w</a:t>
            </a:r>
            <a:r>
              <a:rPr lang="en-US" sz="3200" i="1" baseline="-25000" dirty="0">
                <a:solidFill>
                  <a:srgbClr val="0000FF"/>
                </a:solidFill>
              </a:rPr>
              <a:t>1</a:t>
            </a:r>
            <a:r>
              <a:rPr lang="en-US" sz="3200" i="1" dirty="0">
                <a:solidFill>
                  <a:srgbClr val="0000FF"/>
                </a:solidFill>
              </a:rPr>
              <a:t>*0 +</a:t>
            </a:r>
          </a:p>
          <a:p>
            <a:pPr marL="1828754"/>
            <a:r>
              <a:rPr lang="en-US" sz="3200" i="1" dirty="0">
                <a:solidFill>
                  <a:srgbClr val="0000FF"/>
                </a:solidFill>
              </a:rPr>
              <a:t>w</a:t>
            </a:r>
            <a:r>
              <a:rPr lang="en-US" sz="3200" i="1" baseline="-25000" dirty="0">
                <a:solidFill>
                  <a:srgbClr val="0000FF"/>
                </a:solidFill>
              </a:rPr>
              <a:t>0</a:t>
            </a:r>
            <a:r>
              <a:rPr lang="en-US" sz="3200" i="1" dirty="0">
                <a:solidFill>
                  <a:srgbClr val="0000FF"/>
                </a:solidFill>
              </a:rPr>
              <a:t>*0 + w</a:t>
            </a:r>
            <a:r>
              <a:rPr lang="en-US" sz="3200" i="1" baseline="-25000" dirty="0">
                <a:solidFill>
                  <a:srgbClr val="0000FF"/>
                </a:solidFill>
              </a:rPr>
              <a:t>1</a:t>
            </a:r>
            <a:r>
              <a:rPr lang="en-US" sz="3200" i="1" dirty="0">
                <a:solidFill>
                  <a:srgbClr val="0000FF"/>
                </a:solidFill>
              </a:rPr>
              <a:t>*y +</a:t>
            </a:r>
          </a:p>
          <a:p>
            <a:r>
              <a:rPr lang="en-US" sz="3200" i="1" dirty="0">
                <a:solidFill>
                  <a:srgbClr val="0000FF"/>
                </a:solidFill>
              </a:rPr>
              <a:t>	          w</a:t>
            </a:r>
            <a:r>
              <a:rPr lang="en-US" sz="3200" i="1" baseline="-25000" dirty="0">
                <a:solidFill>
                  <a:srgbClr val="0000FF"/>
                </a:solidFill>
              </a:rPr>
              <a:t>0</a:t>
            </a:r>
            <a:r>
              <a:rPr lang="en-US" sz="3200" i="1" dirty="0">
                <a:solidFill>
                  <a:srgbClr val="0000FF"/>
                </a:solidFill>
              </a:rPr>
              <a:t>*x + w</a:t>
            </a:r>
            <a:r>
              <a:rPr lang="en-US" sz="3200" i="1" baseline="-25000" dirty="0">
                <a:solidFill>
                  <a:srgbClr val="0000FF"/>
                </a:solidFill>
              </a:rPr>
              <a:t>1</a:t>
            </a:r>
            <a:r>
              <a:rPr lang="en-US" sz="3200" i="1" dirty="0">
                <a:solidFill>
                  <a:srgbClr val="0000FF"/>
                </a:solidFill>
              </a:rPr>
              <a:t>*0 +</a:t>
            </a:r>
          </a:p>
          <a:p>
            <a:pPr marL="1828754"/>
            <a:r>
              <a:rPr lang="en-US" sz="3200" i="1" dirty="0">
                <a:solidFill>
                  <a:srgbClr val="0000FF"/>
                </a:solidFill>
              </a:rPr>
              <a:t> w</a:t>
            </a:r>
            <a:r>
              <a:rPr lang="en-US" sz="3200" i="1" baseline="-25000" dirty="0">
                <a:solidFill>
                  <a:srgbClr val="0000FF"/>
                </a:solidFill>
              </a:rPr>
              <a:t>0</a:t>
            </a:r>
            <a:r>
              <a:rPr lang="en-US" sz="3200" i="1" dirty="0">
                <a:solidFill>
                  <a:srgbClr val="0000FF"/>
                </a:solidFill>
              </a:rPr>
              <a:t>*x + w</a:t>
            </a:r>
            <a:r>
              <a:rPr lang="en-US" sz="3200" i="1" baseline="-25000" dirty="0">
                <a:solidFill>
                  <a:srgbClr val="0000FF"/>
                </a:solidFill>
              </a:rPr>
              <a:t>1</a:t>
            </a:r>
            <a:r>
              <a:rPr lang="en-US" sz="3200" i="1" dirty="0">
                <a:solidFill>
                  <a:srgbClr val="0000FF"/>
                </a:solidFill>
              </a:rPr>
              <a:t>*y)</a:t>
            </a:r>
          </a:p>
          <a:p>
            <a:r>
              <a:rPr lang="en-US" sz="3200" i="1" dirty="0">
                <a:solidFill>
                  <a:srgbClr val="0000FF"/>
                </a:solidFill>
              </a:rPr>
              <a:t>       = ¼ * (2 w</a:t>
            </a:r>
            <a:r>
              <a:rPr lang="en-US" sz="3200" i="1" baseline="-25000" dirty="0">
                <a:solidFill>
                  <a:srgbClr val="0000FF"/>
                </a:solidFill>
              </a:rPr>
              <a:t>0</a:t>
            </a:r>
            <a:r>
              <a:rPr lang="en-US" sz="3200" i="1" dirty="0">
                <a:solidFill>
                  <a:srgbClr val="0000FF"/>
                </a:solidFill>
              </a:rPr>
              <a:t>*x + 2 w</a:t>
            </a:r>
            <a:r>
              <a:rPr lang="en-US" sz="3200" i="1" baseline="-25000" dirty="0">
                <a:solidFill>
                  <a:srgbClr val="0000FF"/>
                </a:solidFill>
              </a:rPr>
              <a:t>1</a:t>
            </a:r>
            <a:r>
              <a:rPr lang="en-US" sz="3200" i="1" dirty="0">
                <a:solidFill>
                  <a:srgbClr val="0000FF"/>
                </a:solidFill>
              </a:rPr>
              <a:t>*y)</a:t>
            </a:r>
          </a:p>
          <a:p>
            <a:r>
              <a:rPr lang="en-US" sz="3200" i="1" dirty="0">
                <a:solidFill>
                  <a:srgbClr val="0000FF"/>
                </a:solidFill>
              </a:rPr>
              <a:t>	  = </a:t>
            </a:r>
            <a:r>
              <a:rPr lang="en-US" sz="3200" b="1" i="1" dirty="0">
                <a:solidFill>
                  <a:srgbClr val="0000FF"/>
                </a:solidFill>
              </a:rPr>
              <a:t>½ *</a:t>
            </a:r>
            <a:r>
              <a:rPr lang="en-US" sz="3200" i="1" dirty="0">
                <a:solidFill>
                  <a:srgbClr val="0000FF"/>
                </a:solidFill>
              </a:rPr>
              <a:t> </a:t>
            </a:r>
            <a:r>
              <a:rPr lang="en-US" sz="3200" b="1" i="1" dirty="0">
                <a:solidFill>
                  <a:srgbClr val="0000FF"/>
                </a:solidFill>
              </a:rPr>
              <a:t>(w</a:t>
            </a:r>
            <a:r>
              <a:rPr lang="en-US" sz="3200" b="1" i="1" baseline="-25000" dirty="0">
                <a:solidFill>
                  <a:srgbClr val="0000FF"/>
                </a:solidFill>
              </a:rPr>
              <a:t>0</a:t>
            </a:r>
            <a:r>
              <a:rPr lang="en-US" sz="3200" b="1" i="1" dirty="0">
                <a:solidFill>
                  <a:srgbClr val="0000FF"/>
                </a:solidFill>
              </a:rPr>
              <a:t>*x + w</a:t>
            </a:r>
            <a:r>
              <a:rPr lang="en-US" sz="3200" b="1" i="1" baseline="-25000" dirty="0">
                <a:solidFill>
                  <a:srgbClr val="0000FF"/>
                </a:solidFill>
              </a:rPr>
              <a:t>1</a:t>
            </a:r>
            <a:r>
              <a:rPr lang="en-US" sz="3200" b="1" i="1" dirty="0">
                <a:solidFill>
                  <a:srgbClr val="0000FF"/>
                </a:solidFill>
              </a:rPr>
              <a:t>*y)</a:t>
            </a:r>
          </a:p>
        </p:txBody>
      </p:sp>
      <p:sp>
        <p:nvSpPr>
          <p:cNvPr id="279" name="Google Shape;279;p35"/>
          <p:cNvSpPr txBox="1"/>
          <p:nvPr/>
        </p:nvSpPr>
        <p:spPr>
          <a:xfrm>
            <a:off x="1867567" y="2490067"/>
            <a:ext cx="5344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a</a:t>
            </a:r>
            <a:endParaRPr sz="2400"/>
          </a:p>
        </p:txBody>
      </p:sp>
      <p:cxnSp>
        <p:nvCxnSpPr>
          <p:cNvPr id="280" name="Google Shape;280;p35"/>
          <p:cNvCxnSpPr/>
          <p:nvPr/>
        </p:nvCxnSpPr>
        <p:spPr>
          <a:xfrm flipH="1">
            <a:off x="8644833" y="4658933"/>
            <a:ext cx="1190400" cy="1155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1" name="Google Shape;281;p35"/>
          <p:cNvSpPr txBox="1"/>
          <p:nvPr/>
        </p:nvSpPr>
        <p:spPr>
          <a:xfrm>
            <a:off x="9043567" y="2119500"/>
            <a:ext cx="3288800" cy="1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rgbClr val="FF0000"/>
                </a:solidFill>
              </a:rPr>
              <a:t>With p=0.5, using all inputs in the forward pass would inflate the activations by 2x from what the network was “used to” during training!</a:t>
            </a:r>
            <a:endParaRPr sz="2400">
              <a:solidFill>
                <a:srgbClr val="FF0000"/>
              </a:solidFill>
            </a:endParaRPr>
          </a:p>
          <a:p>
            <a:r>
              <a:rPr lang="en" sz="2400">
                <a:solidFill>
                  <a:srgbClr val="FF0000"/>
                </a:solidFill>
              </a:rPr>
              <a:t>=&gt; Have to compensate by scaling the activations back down by ½ 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282" name="Google Shape;282;p35"/>
          <p:cNvSpPr txBox="1"/>
          <p:nvPr/>
        </p:nvSpPr>
        <p:spPr>
          <a:xfrm>
            <a:off x="979000" y="4064000"/>
            <a:ext cx="6765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w0</a:t>
            </a:r>
            <a:endParaRPr sz="2400"/>
          </a:p>
        </p:txBody>
      </p:sp>
      <p:sp>
        <p:nvSpPr>
          <p:cNvPr id="283" name="Google Shape;283;p35"/>
          <p:cNvSpPr txBox="1"/>
          <p:nvPr/>
        </p:nvSpPr>
        <p:spPr>
          <a:xfrm>
            <a:off x="2198733" y="4030700"/>
            <a:ext cx="6765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w1</a:t>
            </a:r>
            <a:endParaRPr sz="2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498616-A497-D947-9A52-25FD4FB627D7}"/>
              </a:ext>
            </a:extLst>
          </p:cNvPr>
          <p:cNvSpPr txBox="1"/>
          <p:nvPr/>
        </p:nvSpPr>
        <p:spPr>
          <a:xfrm>
            <a:off x="-10689" y="6560991"/>
            <a:ext cx="6151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E. Learned-Miller, originally developed by Andrej </a:t>
            </a:r>
            <a:r>
              <a:rPr lang="en-US" sz="1200" dirty="0" err="1"/>
              <a:t>Karpathy</a:t>
            </a:r>
            <a:r>
              <a:rPr lang="en-US" sz="1200" dirty="0"/>
              <a:t>, Justin Johnson, Fei-Fei Li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D5D82F-CE4E-EB46-B7B3-D0F14994B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What Does a Deep </a:t>
            </a:r>
            <a:r>
              <a:rPr lang="en-US" sz="6000" dirty="0" err="1"/>
              <a:t>Convoluion</a:t>
            </a:r>
            <a:r>
              <a:rPr lang="en-US" sz="6000" dirty="0"/>
              <a:t> See?</a:t>
            </a:r>
          </a:p>
        </p:txBody>
      </p:sp>
      <p:sp>
        <p:nvSpPr>
          <p:cNvPr id="7" name="Shape 3011" descr="Line">
            <a:extLst>
              <a:ext uri="{FF2B5EF4-FFF2-40B4-BE49-F238E27FC236}">
                <a16:creationId xmlns:a16="http://schemas.microsoft.com/office/drawing/2014/main" id="{9C081177-F82D-2A4A-91A8-750B73C9BEF5}"/>
              </a:ext>
            </a:extLst>
          </p:cNvPr>
          <p:cNvSpPr/>
          <p:nvPr/>
        </p:nvSpPr>
        <p:spPr>
          <a:xfrm flipH="1" flipV="1">
            <a:off x="6954203" y="2734572"/>
            <a:ext cx="634189" cy="634189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8" name="Shape 3012" descr="Line">
            <a:extLst>
              <a:ext uri="{FF2B5EF4-FFF2-40B4-BE49-F238E27FC236}">
                <a16:creationId xmlns:a16="http://schemas.microsoft.com/office/drawing/2014/main" id="{3EC33151-C34D-1740-B79C-F4D9D68F09A6}"/>
              </a:ext>
            </a:extLst>
          </p:cNvPr>
          <p:cNvSpPr/>
          <p:nvPr/>
        </p:nvSpPr>
        <p:spPr>
          <a:xfrm flipH="1" flipV="1">
            <a:off x="6952874" y="2651654"/>
            <a:ext cx="638886" cy="261645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9" name="Shape 3013" descr="Line">
            <a:extLst>
              <a:ext uri="{FF2B5EF4-FFF2-40B4-BE49-F238E27FC236}">
                <a16:creationId xmlns:a16="http://schemas.microsoft.com/office/drawing/2014/main" id="{7BD0935F-CAAE-D64C-8445-F11249017DA6}"/>
              </a:ext>
            </a:extLst>
          </p:cNvPr>
          <p:cNvSpPr/>
          <p:nvPr/>
        </p:nvSpPr>
        <p:spPr>
          <a:xfrm flipH="1" flipV="1">
            <a:off x="6952636" y="3213313"/>
            <a:ext cx="638886" cy="261645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0" name="Shape 3014" descr="Line">
            <a:extLst>
              <a:ext uri="{FF2B5EF4-FFF2-40B4-BE49-F238E27FC236}">
                <a16:creationId xmlns:a16="http://schemas.microsoft.com/office/drawing/2014/main" id="{45CC6EAF-952E-7243-A79F-D0978B2DBCC9}"/>
              </a:ext>
            </a:extLst>
          </p:cNvPr>
          <p:cNvSpPr/>
          <p:nvPr/>
        </p:nvSpPr>
        <p:spPr>
          <a:xfrm flipH="1" flipV="1">
            <a:off x="6952636" y="3798624"/>
            <a:ext cx="638886" cy="261645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1" name="Shape 3015" descr="Line">
            <a:extLst>
              <a:ext uri="{FF2B5EF4-FFF2-40B4-BE49-F238E27FC236}">
                <a16:creationId xmlns:a16="http://schemas.microsoft.com/office/drawing/2014/main" id="{331D5F35-9470-7E46-B65F-4D07C5A372F2}"/>
              </a:ext>
            </a:extLst>
          </p:cNvPr>
          <p:cNvSpPr/>
          <p:nvPr/>
        </p:nvSpPr>
        <p:spPr>
          <a:xfrm flipH="1" flipV="1">
            <a:off x="6952636" y="4361859"/>
            <a:ext cx="638886" cy="261645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2" name="Shape 3016" descr="Line">
            <a:extLst>
              <a:ext uri="{FF2B5EF4-FFF2-40B4-BE49-F238E27FC236}">
                <a16:creationId xmlns:a16="http://schemas.microsoft.com/office/drawing/2014/main" id="{A72F9E35-ACB3-9343-A51D-D39C2F6A45FA}"/>
              </a:ext>
            </a:extLst>
          </p:cNvPr>
          <p:cNvSpPr/>
          <p:nvPr/>
        </p:nvSpPr>
        <p:spPr>
          <a:xfrm flipH="1">
            <a:off x="6954244" y="2969434"/>
            <a:ext cx="636173" cy="180816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3" name="Shape 3017" descr="Line">
            <a:extLst>
              <a:ext uri="{FF2B5EF4-FFF2-40B4-BE49-F238E27FC236}">
                <a16:creationId xmlns:a16="http://schemas.microsoft.com/office/drawing/2014/main" id="{34C3E437-953E-D840-BE3A-15C416291B78}"/>
              </a:ext>
            </a:extLst>
          </p:cNvPr>
          <p:cNvSpPr/>
          <p:nvPr/>
        </p:nvSpPr>
        <p:spPr>
          <a:xfrm flipH="1">
            <a:off x="6954244" y="3558886"/>
            <a:ext cx="636173" cy="180816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4" name="Shape 3018" descr="Line">
            <a:extLst>
              <a:ext uri="{FF2B5EF4-FFF2-40B4-BE49-F238E27FC236}">
                <a16:creationId xmlns:a16="http://schemas.microsoft.com/office/drawing/2014/main" id="{CF935404-C2C3-9545-A10E-D66FF6CAC58C}"/>
              </a:ext>
            </a:extLst>
          </p:cNvPr>
          <p:cNvSpPr/>
          <p:nvPr/>
        </p:nvSpPr>
        <p:spPr>
          <a:xfrm flipH="1">
            <a:off x="6954244" y="4116403"/>
            <a:ext cx="636173" cy="180816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5" name="Shape 3019" descr="Line">
            <a:extLst>
              <a:ext uri="{FF2B5EF4-FFF2-40B4-BE49-F238E27FC236}">
                <a16:creationId xmlns:a16="http://schemas.microsoft.com/office/drawing/2014/main" id="{D516A7E1-2093-6E42-BF15-FBC87E273924}"/>
              </a:ext>
            </a:extLst>
          </p:cNvPr>
          <p:cNvSpPr/>
          <p:nvPr/>
        </p:nvSpPr>
        <p:spPr>
          <a:xfrm flipH="1">
            <a:off x="6954244" y="4696551"/>
            <a:ext cx="636173" cy="180816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6" name="Shape 3020" descr="Line">
            <a:extLst>
              <a:ext uri="{FF2B5EF4-FFF2-40B4-BE49-F238E27FC236}">
                <a16:creationId xmlns:a16="http://schemas.microsoft.com/office/drawing/2014/main" id="{F00BB744-566F-8548-9AB5-20CAFCAE3408}"/>
              </a:ext>
            </a:extLst>
          </p:cNvPr>
          <p:cNvSpPr/>
          <p:nvPr/>
        </p:nvSpPr>
        <p:spPr>
          <a:xfrm flipH="1">
            <a:off x="6919446" y="3056651"/>
            <a:ext cx="703932" cy="579130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7" name="Shape 3021" descr="Line">
            <a:extLst>
              <a:ext uri="{FF2B5EF4-FFF2-40B4-BE49-F238E27FC236}">
                <a16:creationId xmlns:a16="http://schemas.microsoft.com/office/drawing/2014/main" id="{DB34C338-14AC-8F45-9323-D7340C0A2CDC}"/>
              </a:ext>
            </a:extLst>
          </p:cNvPr>
          <p:cNvSpPr/>
          <p:nvPr/>
        </p:nvSpPr>
        <p:spPr>
          <a:xfrm flipH="1">
            <a:off x="6919503" y="4189541"/>
            <a:ext cx="703932" cy="579130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8" name="Shape 3022" descr="Line">
            <a:extLst>
              <a:ext uri="{FF2B5EF4-FFF2-40B4-BE49-F238E27FC236}">
                <a16:creationId xmlns:a16="http://schemas.microsoft.com/office/drawing/2014/main" id="{721A5169-4A84-1548-A475-5A48465D1628}"/>
              </a:ext>
            </a:extLst>
          </p:cNvPr>
          <p:cNvSpPr/>
          <p:nvPr/>
        </p:nvSpPr>
        <p:spPr>
          <a:xfrm flipH="1">
            <a:off x="6919503" y="3646151"/>
            <a:ext cx="703932" cy="57913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19" name="Shape 3023" descr="Line">
            <a:extLst>
              <a:ext uri="{FF2B5EF4-FFF2-40B4-BE49-F238E27FC236}">
                <a16:creationId xmlns:a16="http://schemas.microsoft.com/office/drawing/2014/main" id="{00A44125-EF22-AE4B-966B-A8CEA36C0EA9}"/>
              </a:ext>
            </a:extLst>
          </p:cNvPr>
          <p:cNvSpPr/>
          <p:nvPr/>
        </p:nvSpPr>
        <p:spPr>
          <a:xfrm flipH="1">
            <a:off x="6065405" y="2629086"/>
            <a:ext cx="637557" cy="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0" name="Shape 3024" descr="Line">
            <a:extLst>
              <a:ext uri="{FF2B5EF4-FFF2-40B4-BE49-F238E27FC236}">
                <a16:creationId xmlns:a16="http://schemas.microsoft.com/office/drawing/2014/main" id="{FBAD0FEE-CF7F-4342-B691-4BE386BF78B6}"/>
              </a:ext>
            </a:extLst>
          </p:cNvPr>
          <p:cNvSpPr/>
          <p:nvPr/>
        </p:nvSpPr>
        <p:spPr>
          <a:xfrm flipH="1">
            <a:off x="6065405" y="3193345"/>
            <a:ext cx="637557" cy="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1" name="Shape 3025" descr="Line">
            <a:extLst>
              <a:ext uri="{FF2B5EF4-FFF2-40B4-BE49-F238E27FC236}">
                <a16:creationId xmlns:a16="http://schemas.microsoft.com/office/drawing/2014/main" id="{323BF1D4-FEF9-BE46-B306-A5306E5A1667}"/>
              </a:ext>
            </a:extLst>
          </p:cNvPr>
          <p:cNvSpPr/>
          <p:nvPr/>
        </p:nvSpPr>
        <p:spPr>
          <a:xfrm flipH="1">
            <a:off x="6065405" y="3757603"/>
            <a:ext cx="637557" cy="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2" name="Shape 3026" descr="Line">
            <a:extLst>
              <a:ext uri="{FF2B5EF4-FFF2-40B4-BE49-F238E27FC236}">
                <a16:creationId xmlns:a16="http://schemas.microsoft.com/office/drawing/2014/main" id="{07277935-435E-C548-9F09-BD0AB8A6733F}"/>
              </a:ext>
            </a:extLst>
          </p:cNvPr>
          <p:cNvSpPr/>
          <p:nvPr/>
        </p:nvSpPr>
        <p:spPr>
          <a:xfrm flipH="1">
            <a:off x="6065405" y="4341891"/>
            <a:ext cx="637557" cy="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3" name="Shape 3027" descr="Line">
            <a:extLst>
              <a:ext uri="{FF2B5EF4-FFF2-40B4-BE49-F238E27FC236}">
                <a16:creationId xmlns:a16="http://schemas.microsoft.com/office/drawing/2014/main" id="{64C038F1-DDCA-1A40-A893-25124C587C0B}"/>
              </a:ext>
            </a:extLst>
          </p:cNvPr>
          <p:cNvSpPr/>
          <p:nvPr/>
        </p:nvSpPr>
        <p:spPr>
          <a:xfrm flipH="1">
            <a:off x="6065405" y="4909399"/>
            <a:ext cx="637557" cy="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4" name="Shape 3028" descr="Line">
            <a:extLst>
              <a:ext uri="{FF2B5EF4-FFF2-40B4-BE49-F238E27FC236}">
                <a16:creationId xmlns:a16="http://schemas.microsoft.com/office/drawing/2014/main" id="{176A3B2D-2000-C042-A83B-E9DADEC8A9B9}"/>
              </a:ext>
            </a:extLst>
          </p:cNvPr>
          <p:cNvSpPr/>
          <p:nvPr/>
        </p:nvSpPr>
        <p:spPr>
          <a:xfrm flipH="1">
            <a:off x="6059831" y="2702919"/>
            <a:ext cx="550861" cy="415180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5" name="Shape 3029" descr="Line">
            <a:extLst>
              <a:ext uri="{FF2B5EF4-FFF2-40B4-BE49-F238E27FC236}">
                <a16:creationId xmlns:a16="http://schemas.microsoft.com/office/drawing/2014/main" id="{7F7A57A1-4255-474C-B71A-DDA55A3E6B2A}"/>
              </a:ext>
            </a:extLst>
          </p:cNvPr>
          <p:cNvSpPr/>
          <p:nvPr/>
        </p:nvSpPr>
        <p:spPr>
          <a:xfrm flipH="1">
            <a:off x="6029877" y="2765886"/>
            <a:ext cx="672149" cy="892002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6" name="Shape 3030" descr="Line">
            <a:extLst>
              <a:ext uri="{FF2B5EF4-FFF2-40B4-BE49-F238E27FC236}">
                <a16:creationId xmlns:a16="http://schemas.microsoft.com/office/drawing/2014/main" id="{1E6FCD50-E61E-FE4A-B6FA-3B247735A998}"/>
              </a:ext>
            </a:extLst>
          </p:cNvPr>
          <p:cNvSpPr/>
          <p:nvPr/>
        </p:nvSpPr>
        <p:spPr>
          <a:xfrm flipH="1">
            <a:off x="6059831" y="3280814"/>
            <a:ext cx="550861" cy="415180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7" name="Shape 3031" descr="Line">
            <a:extLst>
              <a:ext uri="{FF2B5EF4-FFF2-40B4-BE49-F238E27FC236}">
                <a16:creationId xmlns:a16="http://schemas.microsoft.com/office/drawing/2014/main" id="{737256EC-506C-304F-81EB-8A83320D8DFA}"/>
              </a:ext>
            </a:extLst>
          </p:cNvPr>
          <p:cNvSpPr/>
          <p:nvPr/>
        </p:nvSpPr>
        <p:spPr>
          <a:xfrm flipH="1">
            <a:off x="6029877" y="3343781"/>
            <a:ext cx="672149" cy="892003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8" name="Shape 3032" descr="Line">
            <a:extLst>
              <a:ext uri="{FF2B5EF4-FFF2-40B4-BE49-F238E27FC236}">
                <a16:creationId xmlns:a16="http://schemas.microsoft.com/office/drawing/2014/main" id="{5450061B-F3ED-B64E-A5CB-CEA6013D3E33}"/>
              </a:ext>
            </a:extLst>
          </p:cNvPr>
          <p:cNvSpPr/>
          <p:nvPr/>
        </p:nvSpPr>
        <p:spPr>
          <a:xfrm flipH="1">
            <a:off x="6061398" y="3866309"/>
            <a:ext cx="550861" cy="415180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29" name="Shape 3033" descr="Line">
            <a:extLst>
              <a:ext uri="{FF2B5EF4-FFF2-40B4-BE49-F238E27FC236}">
                <a16:creationId xmlns:a16="http://schemas.microsoft.com/office/drawing/2014/main" id="{85BEE0DB-0DCE-9D49-BAA1-470C6BCCFF4C}"/>
              </a:ext>
            </a:extLst>
          </p:cNvPr>
          <p:cNvSpPr/>
          <p:nvPr/>
        </p:nvSpPr>
        <p:spPr>
          <a:xfrm flipH="1">
            <a:off x="6031444" y="3929277"/>
            <a:ext cx="672150" cy="892002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30" name="Shape 3034" descr="Circle">
            <a:extLst>
              <a:ext uri="{FF2B5EF4-FFF2-40B4-BE49-F238E27FC236}">
                <a16:creationId xmlns:a16="http://schemas.microsoft.com/office/drawing/2014/main" id="{51AA2282-B94A-404D-8243-BABC19CB7176}"/>
              </a:ext>
            </a:extLst>
          </p:cNvPr>
          <p:cNvSpPr/>
          <p:nvPr/>
        </p:nvSpPr>
        <p:spPr>
          <a:xfrm flipH="1">
            <a:off x="6584556" y="2450984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1" name="Shape 3035" descr="Circle">
            <a:extLst>
              <a:ext uri="{FF2B5EF4-FFF2-40B4-BE49-F238E27FC236}">
                <a16:creationId xmlns:a16="http://schemas.microsoft.com/office/drawing/2014/main" id="{2DEC1D3D-CED1-524B-BDDA-6411D4EBABED}"/>
              </a:ext>
            </a:extLst>
          </p:cNvPr>
          <p:cNvSpPr/>
          <p:nvPr/>
        </p:nvSpPr>
        <p:spPr>
          <a:xfrm flipH="1">
            <a:off x="6584556" y="3015242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2" name="Shape 3036" descr="Circle">
            <a:extLst>
              <a:ext uri="{FF2B5EF4-FFF2-40B4-BE49-F238E27FC236}">
                <a16:creationId xmlns:a16="http://schemas.microsoft.com/office/drawing/2014/main" id="{1BEE3BC4-C25A-0F48-876D-729FB9E087F6}"/>
              </a:ext>
            </a:extLst>
          </p:cNvPr>
          <p:cNvSpPr/>
          <p:nvPr/>
        </p:nvSpPr>
        <p:spPr>
          <a:xfrm flipH="1">
            <a:off x="6584556" y="3579500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3" name="Shape 3037" descr="Circle">
            <a:extLst>
              <a:ext uri="{FF2B5EF4-FFF2-40B4-BE49-F238E27FC236}">
                <a16:creationId xmlns:a16="http://schemas.microsoft.com/office/drawing/2014/main" id="{C2FF8589-B23D-6349-B4DE-8AECDBF63487}"/>
              </a:ext>
            </a:extLst>
          </p:cNvPr>
          <p:cNvSpPr/>
          <p:nvPr/>
        </p:nvSpPr>
        <p:spPr>
          <a:xfrm flipH="1">
            <a:off x="6584556" y="4143758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4" name="Shape 3038" descr="Circle">
            <a:extLst>
              <a:ext uri="{FF2B5EF4-FFF2-40B4-BE49-F238E27FC236}">
                <a16:creationId xmlns:a16="http://schemas.microsoft.com/office/drawing/2014/main" id="{FFC5FA3D-E270-9D47-B6A8-E007D1D58DBF}"/>
              </a:ext>
            </a:extLst>
          </p:cNvPr>
          <p:cNvSpPr/>
          <p:nvPr/>
        </p:nvSpPr>
        <p:spPr>
          <a:xfrm flipH="1">
            <a:off x="6584556" y="4708015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5" name="Shape 3039" descr="Line">
            <a:extLst>
              <a:ext uri="{FF2B5EF4-FFF2-40B4-BE49-F238E27FC236}">
                <a16:creationId xmlns:a16="http://schemas.microsoft.com/office/drawing/2014/main" id="{87227FC4-A28D-9B4C-AD56-5F188E4D7132}"/>
              </a:ext>
            </a:extLst>
          </p:cNvPr>
          <p:cNvSpPr/>
          <p:nvPr/>
        </p:nvSpPr>
        <p:spPr>
          <a:xfrm flipH="1" flipV="1">
            <a:off x="6060832" y="2713058"/>
            <a:ext cx="552121" cy="39877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36" name="Shape 3040" descr="Line">
            <a:extLst>
              <a:ext uri="{FF2B5EF4-FFF2-40B4-BE49-F238E27FC236}">
                <a16:creationId xmlns:a16="http://schemas.microsoft.com/office/drawing/2014/main" id="{91838739-8DAC-9B40-93FC-A426CA239756}"/>
              </a:ext>
            </a:extLst>
          </p:cNvPr>
          <p:cNvSpPr/>
          <p:nvPr/>
        </p:nvSpPr>
        <p:spPr>
          <a:xfrm flipH="1" flipV="1">
            <a:off x="6035530" y="3271001"/>
            <a:ext cx="552121" cy="39877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37" name="Shape 3041" descr="Line">
            <a:extLst>
              <a:ext uri="{FF2B5EF4-FFF2-40B4-BE49-F238E27FC236}">
                <a16:creationId xmlns:a16="http://schemas.microsoft.com/office/drawing/2014/main" id="{FE1908A2-26B2-AB4A-A976-E378247D7933}"/>
              </a:ext>
            </a:extLst>
          </p:cNvPr>
          <p:cNvSpPr/>
          <p:nvPr/>
        </p:nvSpPr>
        <p:spPr>
          <a:xfrm flipH="1" flipV="1">
            <a:off x="6035530" y="3870681"/>
            <a:ext cx="552121" cy="39877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38" name="Shape 3042" descr="Line">
            <a:extLst>
              <a:ext uri="{FF2B5EF4-FFF2-40B4-BE49-F238E27FC236}">
                <a16:creationId xmlns:a16="http://schemas.microsoft.com/office/drawing/2014/main" id="{55482835-4EC0-0F4B-8965-1BCF4DF645FC}"/>
              </a:ext>
            </a:extLst>
          </p:cNvPr>
          <p:cNvSpPr/>
          <p:nvPr/>
        </p:nvSpPr>
        <p:spPr>
          <a:xfrm flipH="1" flipV="1">
            <a:off x="6035530" y="4432721"/>
            <a:ext cx="552121" cy="39877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39" name="Shape 3043" descr="Circle">
            <a:extLst>
              <a:ext uri="{FF2B5EF4-FFF2-40B4-BE49-F238E27FC236}">
                <a16:creationId xmlns:a16="http://schemas.microsoft.com/office/drawing/2014/main" id="{049DE657-21FD-FB45-84DD-9DDF736BB698}"/>
              </a:ext>
            </a:extLst>
          </p:cNvPr>
          <p:cNvSpPr/>
          <p:nvPr/>
        </p:nvSpPr>
        <p:spPr>
          <a:xfrm flipH="1">
            <a:off x="5689657" y="2450984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40" name="Shape 3044" descr="Circle">
            <a:extLst>
              <a:ext uri="{FF2B5EF4-FFF2-40B4-BE49-F238E27FC236}">
                <a16:creationId xmlns:a16="http://schemas.microsoft.com/office/drawing/2014/main" id="{3055FB9E-9A96-D74B-8A97-2C7D70751FBC}"/>
              </a:ext>
            </a:extLst>
          </p:cNvPr>
          <p:cNvSpPr/>
          <p:nvPr/>
        </p:nvSpPr>
        <p:spPr>
          <a:xfrm flipH="1">
            <a:off x="5689657" y="3015242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41" name="Shape 3045" descr="Circle">
            <a:extLst>
              <a:ext uri="{FF2B5EF4-FFF2-40B4-BE49-F238E27FC236}">
                <a16:creationId xmlns:a16="http://schemas.microsoft.com/office/drawing/2014/main" id="{B9B81A85-4E1B-7744-B269-1F7ECA3DC879}"/>
              </a:ext>
            </a:extLst>
          </p:cNvPr>
          <p:cNvSpPr/>
          <p:nvPr/>
        </p:nvSpPr>
        <p:spPr>
          <a:xfrm flipH="1">
            <a:off x="5689657" y="3579500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42" name="Shape 3046" descr="Circle">
            <a:extLst>
              <a:ext uri="{FF2B5EF4-FFF2-40B4-BE49-F238E27FC236}">
                <a16:creationId xmlns:a16="http://schemas.microsoft.com/office/drawing/2014/main" id="{94E83C31-CE76-3647-8F4C-C0D8A6385CFC}"/>
              </a:ext>
            </a:extLst>
          </p:cNvPr>
          <p:cNvSpPr/>
          <p:nvPr/>
        </p:nvSpPr>
        <p:spPr>
          <a:xfrm flipH="1">
            <a:off x="5689657" y="4143757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43" name="Shape 3047" descr="Circle">
            <a:extLst>
              <a:ext uri="{FF2B5EF4-FFF2-40B4-BE49-F238E27FC236}">
                <a16:creationId xmlns:a16="http://schemas.microsoft.com/office/drawing/2014/main" id="{0BEF9DCA-FAD3-2B41-AA8D-5D13C412BBFB}"/>
              </a:ext>
            </a:extLst>
          </p:cNvPr>
          <p:cNvSpPr/>
          <p:nvPr/>
        </p:nvSpPr>
        <p:spPr>
          <a:xfrm flipH="1">
            <a:off x="5689657" y="4708015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44" name="Shape 3048" descr="Circle">
            <a:extLst>
              <a:ext uri="{FF2B5EF4-FFF2-40B4-BE49-F238E27FC236}">
                <a16:creationId xmlns:a16="http://schemas.microsoft.com/office/drawing/2014/main" id="{32BDB8A8-6ED6-BA40-93C3-2151C319B3A8}"/>
              </a:ext>
            </a:extLst>
          </p:cNvPr>
          <p:cNvSpPr/>
          <p:nvPr/>
        </p:nvSpPr>
        <p:spPr>
          <a:xfrm flipH="1">
            <a:off x="5676957" y="1879756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45" name="Shape 3049" descr="Circle">
            <a:extLst>
              <a:ext uri="{FF2B5EF4-FFF2-40B4-BE49-F238E27FC236}">
                <a16:creationId xmlns:a16="http://schemas.microsoft.com/office/drawing/2014/main" id="{1D41E3AE-18C0-904F-A153-5018C6AB12A3}"/>
              </a:ext>
            </a:extLst>
          </p:cNvPr>
          <p:cNvSpPr/>
          <p:nvPr/>
        </p:nvSpPr>
        <p:spPr>
          <a:xfrm flipH="1">
            <a:off x="5676957" y="5420125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46" name="Shape 3050" descr="Line">
            <a:extLst>
              <a:ext uri="{FF2B5EF4-FFF2-40B4-BE49-F238E27FC236}">
                <a16:creationId xmlns:a16="http://schemas.microsoft.com/office/drawing/2014/main" id="{148784E2-D58B-3E4D-B2EE-9E68D3854624}"/>
              </a:ext>
            </a:extLst>
          </p:cNvPr>
          <p:cNvSpPr/>
          <p:nvPr/>
        </p:nvSpPr>
        <p:spPr>
          <a:xfrm flipH="1">
            <a:off x="5990843" y="3935723"/>
            <a:ext cx="696758" cy="1506822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47" name="Shape 3051" descr="Line">
            <a:extLst>
              <a:ext uri="{FF2B5EF4-FFF2-40B4-BE49-F238E27FC236}">
                <a16:creationId xmlns:a16="http://schemas.microsoft.com/office/drawing/2014/main" id="{A24DF937-A114-3C43-A037-1ABC7FE739D6}"/>
              </a:ext>
            </a:extLst>
          </p:cNvPr>
          <p:cNvSpPr/>
          <p:nvPr/>
        </p:nvSpPr>
        <p:spPr>
          <a:xfrm flipH="1">
            <a:off x="6059209" y="4996948"/>
            <a:ext cx="528313" cy="551700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48" name="Shape 3052" descr="Line">
            <a:extLst>
              <a:ext uri="{FF2B5EF4-FFF2-40B4-BE49-F238E27FC236}">
                <a16:creationId xmlns:a16="http://schemas.microsoft.com/office/drawing/2014/main" id="{21CE6128-E429-994F-9108-F9B9A04B2497}"/>
              </a:ext>
            </a:extLst>
          </p:cNvPr>
          <p:cNvSpPr/>
          <p:nvPr/>
        </p:nvSpPr>
        <p:spPr>
          <a:xfrm flipH="1" flipV="1">
            <a:off x="6059209" y="2141689"/>
            <a:ext cx="552120" cy="39877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49" name="Shape 3053" descr="Line">
            <a:extLst>
              <a:ext uri="{FF2B5EF4-FFF2-40B4-BE49-F238E27FC236}">
                <a16:creationId xmlns:a16="http://schemas.microsoft.com/office/drawing/2014/main" id="{035007F7-B5A0-B841-A271-B99B20327246}"/>
              </a:ext>
            </a:extLst>
          </p:cNvPr>
          <p:cNvSpPr/>
          <p:nvPr/>
        </p:nvSpPr>
        <p:spPr>
          <a:xfrm flipH="1" flipV="1">
            <a:off x="6010389" y="2266825"/>
            <a:ext cx="649623" cy="769529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50" name="Shape 3054" descr="Line">
            <a:extLst>
              <a:ext uri="{FF2B5EF4-FFF2-40B4-BE49-F238E27FC236}">
                <a16:creationId xmlns:a16="http://schemas.microsoft.com/office/drawing/2014/main" id="{71BD42A3-57F5-BE49-AF98-916155F775F0}"/>
              </a:ext>
            </a:extLst>
          </p:cNvPr>
          <p:cNvSpPr/>
          <p:nvPr/>
        </p:nvSpPr>
        <p:spPr>
          <a:xfrm flipH="1" flipV="1">
            <a:off x="7877158" y="3023064"/>
            <a:ext cx="632382" cy="339928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51" name="Shape 3055" descr="Line">
            <a:extLst>
              <a:ext uri="{FF2B5EF4-FFF2-40B4-BE49-F238E27FC236}">
                <a16:creationId xmlns:a16="http://schemas.microsoft.com/office/drawing/2014/main" id="{1843C312-34C2-A646-9D83-546CFFBA4F89}"/>
              </a:ext>
            </a:extLst>
          </p:cNvPr>
          <p:cNvSpPr/>
          <p:nvPr/>
        </p:nvSpPr>
        <p:spPr>
          <a:xfrm flipH="1">
            <a:off x="7874503" y="3469187"/>
            <a:ext cx="638166" cy="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52" name="Shape 3056" descr="Line">
            <a:extLst>
              <a:ext uri="{FF2B5EF4-FFF2-40B4-BE49-F238E27FC236}">
                <a16:creationId xmlns:a16="http://schemas.microsoft.com/office/drawing/2014/main" id="{7F4C3B3A-E175-D04A-A44B-95FE7ECCF603}"/>
              </a:ext>
            </a:extLst>
          </p:cNvPr>
          <p:cNvSpPr/>
          <p:nvPr/>
        </p:nvSpPr>
        <p:spPr>
          <a:xfrm flipH="1" flipV="1">
            <a:off x="7874416" y="4047888"/>
            <a:ext cx="638253" cy="661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53" name="Shape 3057" descr="Line">
            <a:extLst>
              <a:ext uri="{FF2B5EF4-FFF2-40B4-BE49-F238E27FC236}">
                <a16:creationId xmlns:a16="http://schemas.microsoft.com/office/drawing/2014/main" id="{9621D762-E8D3-C941-B422-ABDEF6DF4FAC}"/>
              </a:ext>
            </a:extLst>
          </p:cNvPr>
          <p:cNvSpPr/>
          <p:nvPr/>
        </p:nvSpPr>
        <p:spPr>
          <a:xfrm flipH="1" flipV="1">
            <a:off x="7871006" y="3553416"/>
            <a:ext cx="720473" cy="40770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54" name="Shape 3058" descr="Line">
            <a:extLst>
              <a:ext uri="{FF2B5EF4-FFF2-40B4-BE49-F238E27FC236}">
                <a16:creationId xmlns:a16="http://schemas.microsoft.com/office/drawing/2014/main" id="{0F882EE5-70D2-C646-A668-DE45C0BDB519}"/>
              </a:ext>
            </a:extLst>
          </p:cNvPr>
          <p:cNvSpPr/>
          <p:nvPr/>
        </p:nvSpPr>
        <p:spPr>
          <a:xfrm flipH="1">
            <a:off x="7842059" y="4183770"/>
            <a:ext cx="702524" cy="383202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55" name="Shape 3059" descr="Line">
            <a:extLst>
              <a:ext uri="{FF2B5EF4-FFF2-40B4-BE49-F238E27FC236}">
                <a16:creationId xmlns:a16="http://schemas.microsoft.com/office/drawing/2014/main" id="{5D46904A-48ED-BE42-BE2E-27C1BE36FCBE}"/>
              </a:ext>
            </a:extLst>
          </p:cNvPr>
          <p:cNvSpPr/>
          <p:nvPr/>
        </p:nvSpPr>
        <p:spPr>
          <a:xfrm flipH="1">
            <a:off x="7855110" y="3528366"/>
            <a:ext cx="752202" cy="523005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56" name="Shape 3060" descr="Line">
            <a:extLst>
              <a:ext uri="{FF2B5EF4-FFF2-40B4-BE49-F238E27FC236}">
                <a16:creationId xmlns:a16="http://schemas.microsoft.com/office/drawing/2014/main" id="{0987F3B1-A9B0-5340-B02E-357950BF456A}"/>
              </a:ext>
            </a:extLst>
          </p:cNvPr>
          <p:cNvSpPr/>
          <p:nvPr/>
        </p:nvSpPr>
        <p:spPr>
          <a:xfrm flipH="1" flipV="1">
            <a:off x="7839214" y="3078370"/>
            <a:ext cx="708034" cy="833478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57" name="Shape 3061" descr="Line">
            <a:extLst>
              <a:ext uri="{FF2B5EF4-FFF2-40B4-BE49-F238E27FC236}">
                <a16:creationId xmlns:a16="http://schemas.microsoft.com/office/drawing/2014/main" id="{29BADE4D-16B3-2648-B282-B5255F90808F}"/>
              </a:ext>
            </a:extLst>
          </p:cNvPr>
          <p:cNvSpPr/>
          <p:nvPr/>
        </p:nvSpPr>
        <p:spPr>
          <a:xfrm flipH="1">
            <a:off x="7842637" y="3591866"/>
            <a:ext cx="701174" cy="963921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  <a:tailEnd type="none"/>
          </a:ln>
        </p:spPr>
        <p:txBody>
          <a:bodyPr lIns="22859" tIns="22859" rIns="22859" bIns="22859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400" dirty="0"/>
          </a:p>
        </p:txBody>
      </p:sp>
      <p:sp>
        <p:nvSpPr>
          <p:cNvPr id="62" name="Shape 3009" descr="Circle">
            <a:extLst>
              <a:ext uri="{FF2B5EF4-FFF2-40B4-BE49-F238E27FC236}">
                <a16:creationId xmlns:a16="http://schemas.microsoft.com/office/drawing/2014/main" id="{0A0970C9-253C-9C4B-970E-5D25DA6FA8D2}"/>
              </a:ext>
            </a:extLst>
          </p:cNvPr>
          <p:cNvSpPr/>
          <p:nvPr/>
        </p:nvSpPr>
        <p:spPr>
          <a:xfrm flipH="1">
            <a:off x="8485188" y="3297370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63" name="Shape 3010" descr="Circle">
            <a:extLst>
              <a:ext uri="{FF2B5EF4-FFF2-40B4-BE49-F238E27FC236}">
                <a16:creationId xmlns:a16="http://schemas.microsoft.com/office/drawing/2014/main" id="{AAB545D2-4454-CF4A-8310-53787ECE8561}"/>
              </a:ext>
            </a:extLst>
          </p:cNvPr>
          <p:cNvSpPr/>
          <p:nvPr/>
        </p:nvSpPr>
        <p:spPr>
          <a:xfrm flipH="1">
            <a:off x="8485188" y="3861628"/>
            <a:ext cx="376238" cy="376238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CBDB691-9C7D-444C-BA80-E101C86256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7483" y="1910902"/>
            <a:ext cx="3657600" cy="3657600"/>
          </a:xfrm>
          <a:prstGeom prst="rect">
            <a:avLst/>
          </a:prstGeom>
        </p:spPr>
      </p:pic>
      <p:sp>
        <p:nvSpPr>
          <p:cNvPr id="89" name="Right Arrow 88">
            <a:extLst>
              <a:ext uri="{FF2B5EF4-FFF2-40B4-BE49-F238E27FC236}">
                <a16:creationId xmlns:a16="http://schemas.microsoft.com/office/drawing/2014/main" id="{262E56D9-B415-F748-A398-F70DB2885814}"/>
              </a:ext>
            </a:extLst>
          </p:cNvPr>
          <p:cNvSpPr/>
          <p:nvPr/>
        </p:nvSpPr>
        <p:spPr>
          <a:xfrm>
            <a:off x="4662008" y="3536904"/>
            <a:ext cx="682941" cy="413485"/>
          </a:xfrm>
          <a:prstGeom prst="rightArrow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D424C9A-8B20-524D-9D79-72F82B049180}"/>
              </a:ext>
            </a:extLst>
          </p:cNvPr>
          <p:cNvSpPr txBox="1"/>
          <p:nvPr/>
        </p:nvSpPr>
        <p:spPr>
          <a:xfrm>
            <a:off x="8299592" y="6316525"/>
            <a:ext cx="3940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[VGG-16, </a:t>
            </a:r>
            <a:r>
              <a:rPr lang="en-US" sz="2800" dirty="0" err="1"/>
              <a:t>Simonyan</a:t>
            </a:r>
            <a:r>
              <a:rPr lang="en-US" sz="2800" dirty="0"/>
              <a:t> 2014]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132E6B1-6E7F-4D47-B969-181E279B1D3D}"/>
              </a:ext>
            </a:extLst>
          </p:cNvPr>
          <p:cNvSpPr txBox="1"/>
          <p:nvPr/>
        </p:nvSpPr>
        <p:spPr>
          <a:xfrm>
            <a:off x="9163173" y="1853598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Sky?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A6CF00B-9E2D-1742-A9EF-86EF4919E1D9}"/>
              </a:ext>
            </a:extLst>
          </p:cNvPr>
          <p:cNvSpPr txBox="1"/>
          <p:nvPr/>
        </p:nvSpPr>
        <p:spPr>
          <a:xfrm>
            <a:off x="9218272" y="4584979"/>
            <a:ext cx="1255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Trees?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A4D5C4F-B5AB-2A49-81F0-D6E2BD8C3BEF}"/>
              </a:ext>
            </a:extLst>
          </p:cNvPr>
          <p:cNvSpPr txBox="1"/>
          <p:nvPr/>
        </p:nvSpPr>
        <p:spPr>
          <a:xfrm>
            <a:off x="9163173" y="5172874"/>
            <a:ext cx="2356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Grassy Field?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937E97-D757-B548-837E-D2388D05CF25}"/>
              </a:ext>
            </a:extLst>
          </p:cNvPr>
          <p:cNvGrpSpPr/>
          <p:nvPr/>
        </p:nvGrpSpPr>
        <p:grpSpPr>
          <a:xfrm>
            <a:off x="7559081" y="2733112"/>
            <a:ext cx="376238" cy="2069011"/>
            <a:chOff x="7559081" y="2733112"/>
            <a:chExt cx="376238" cy="2069011"/>
          </a:xfrm>
        </p:grpSpPr>
        <p:sp>
          <p:nvSpPr>
            <p:cNvPr id="84" name="Shape 3062" descr="Circle">
              <a:extLst>
                <a:ext uri="{FF2B5EF4-FFF2-40B4-BE49-F238E27FC236}">
                  <a16:creationId xmlns:a16="http://schemas.microsoft.com/office/drawing/2014/main" id="{778E9065-D85F-8541-BF1A-B5D2828D7FD2}"/>
                </a:ext>
              </a:extLst>
            </p:cNvPr>
            <p:cNvSpPr/>
            <p:nvPr/>
          </p:nvSpPr>
          <p:spPr>
            <a:xfrm flipH="1">
              <a:off x="7559081" y="273311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85" name="Shape 3063" descr="Circle">
              <a:extLst>
                <a:ext uri="{FF2B5EF4-FFF2-40B4-BE49-F238E27FC236}">
                  <a16:creationId xmlns:a16="http://schemas.microsoft.com/office/drawing/2014/main" id="{BB0B5C1D-3EF7-324F-B05C-4D2BAA37E845}"/>
                </a:ext>
              </a:extLst>
            </p:cNvPr>
            <p:cNvSpPr/>
            <p:nvPr/>
          </p:nvSpPr>
          <p:spPr>
            <a:xfrm flipH="1">
              <a:off x="7559081" y="3297369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86" name="Shape 3064" descr="Circle">
              <a:extLst>
                <a:ext uri="{FF2B5EF4-FFF2-40B4-BE49-F238E27FC236}">
                  <a16:creationId xmlns:a16="http://schemas.microsoft.com/office/drawing/2014/main" id="{CE0B862D-5110-1E40-AC6B-FE1922C62D55}"/>
                </a:ext>
              </a:extLst>
            </p:cNvPr>
            <p:cNvSpPr/>
            <p:nvPr/>
          </p:nvSpPr>
          <p:spPr>
            <a:xfrm flipH="1">
              <a:off x="7559081" y="386162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88" name="Shape 3065" descr="Circle">
              <a:extLst>
                <a:ext uri="{FF2B5EF4-FFF2-40B4-BE49-F238E27FC236}">
                  <a16:creationId xmlns:a16="http://schemas.microsoft.com/office/drawing/2014/main" id="{1A38FE14-81AE-4149-8364-920DCDF53D12}"/>
                </a:ext>
              </a:extLst>
            </p:cNvPr>
            <p:cNvSpPr/>
            <p:nvPr/>
          </p:nvSpPr>
          <p:spPr>
            <a:xfrm flipH="1">
              <a:off x="7559081" y="4425885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F51DE26-11D1-264C-B53D-B7EE263BD556}"/>
              </a:ext>
            </a:extLst>
          </p:cNvPr>
          <p:cNvGrpSpPr/>
          <p:nvPr/>
        </p:nvGrpSpPr>
        <p:grpSpPr>
          <a:xfrm>
            <a:off x="7555730" y="2145986"/>
            <a:ext cx="1607443" cy="1534625"/>
            <a:chOff x="7554507" y="1574726"/>
            <a:chExt cx="1607443" cy="1534625"/>
          </a:xfrm>
        </p:grpSpPr>
        <p:sp>
          <p:nvSpPr>
            <p:cNvPr id="58" name="Shape 3062" descr="Circle">
              <a:extLst>
                <a:ext uri="{FF2B5EF4-FFF2-40B4-BE49-F238E27FC236}">
                  <a16:creationId xmlns:a16="http://schemas.microsoft.com/office/drawing/2014/main" id="{43C6BB3C-2262-C345-BE43-4395FE156DD1}"/>
                </a:ext>
              </a:extLst>
            </p:cNvPr>
            <p:cNvSpPr/>
            <p:nvPr/>
          </p:nvSpPr>
          <p:spPr>
            <a:xfrm flipH="1">
              <a:off x="7554507" y="2733113"/>
              <a:ext cx="376238" cy="37623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0DF47FA1-39D0-1A40-8663-9086FDD45997}"/>
                </a:ext>
              </a:extLst>
            </p:cNvPr>
            <p:cNvCxnSpPr>
              <a:cxnSpLocks/>
              <a:stCxn id="72" idx="1"/>
              <a:endCxn id="58" idx="1"/>
            </p:cNvCxnSpPr>
            <p:nvPr/>
          </p:nvCxnSpPr>
          <p:spPr>
            <a:xfrm flipH="1">
              <a:off x="7875646" y="1574726"/>
              <a:ext cx="1286304" cy="1213486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3113913-6D8A-A74F-8974-F41CBA2D3228}"/>
              </a:ext>
            </a:extLst>
          </p:cNvPr>
          <p:cNvGrpSpPr/>
          <p:nvPr/>
        </p:nvGrpSpPr>
        <p:grpSpPr>
          <a:xfrm>
            <a:off x="7555730" y="3868630"/>
            <a:ext cx="1662542" cy="1008737"/>
            <a:chOff x="7554507" y="3297370"/>
            <a:chExt cx="1662542" cy="1008737"/>
          </a:xfrm>
        </p:grpSpPr>
        <p:sp>
          <p:nvSpPr>
            <p:cNvPr id="59" name="Shape 3063" descr="Circle">
              <a:extLst>
                <a:ext uri="{FF2B5EF4-FFF2-40B4-BE49-F238E27FC236}">
                  <a16:creationId xmlns:a16="http://schemas.microsoft.com/office/drawing/2014/main" id="{80300430-69B0-2A48-85FA-989CC7346164}"/>
                </a:ext>
              </a:extLst>
            </p:cNvPr>
            <p:cNvSpPr/>
            <p:nvPr/>
          </p:nvSpPr>
          <p:spPr>
            <a:xfrm flipH="1">
              <a:off x="7554507" y="3297370"/>
              <a:ext cx="376238" cy="376238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35179077-E42A-E446-9FB8-C964712DA13B}"/>
                </a:ext>
              </a:extLst>
            </p:cNvPr>
            <p:cNvCxnSpPr>
              <a:cxnSpLocks/>
              <a:stCxn id="73" idx="1"/>
              <a:endCxn id="59" idx="3"/>
            </p:cNvCxnSpPr>
            <p:nvPr/>
          </p:nvCxnSpPr>
          <p:spPr>
            <a:xfrm flipH="1" flipV="1">
              <a:off x="7875646" y="3618509"/>
              <a:ext cx="1341403" cy="687598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3626F23-AA38-F24E-B126-374D94CE5922}"/>
              </a:ext>
            </a:extLst>
          </p:cNvPr>
          <p:cNvGrpSpPr/>
          <p:nvPr/>
        </p:nvGrpSpPr>
        <p:grpSpPr>
          <a:xfrm>
            <a:off x="7555730" y="4432889"/>
            <a:ext cx="1607443" cy="1032373"/>
            <a:chOff x="7554507" y="3861629"/>
            <a:chExt cx="1607443" cy="1032373"/>
          </a:xfrm>
        </p:grpSpPr>
        <p:sp>
          <p:nvSpPr>
            <p:cNvPr id="60" name="Shape 3064" descr="Circle">
              <a:extLst>
                <a:ext uri="{FF2B5EF4-FFF2-40B4-BE49-F238E27FC236}">
                  <a16:creationId xmlns:a16="http://schemas.microsoft.com/office/drawing/2014/main" id="{D0D027AF-0E4C-0C41-951F-13A491567A65}"/>
                </a:ext>
              </a:extLst>
            </p:cNvPr>
            <p:cNvSpPr/>
            <p:nvPr/>
          </p:nvSpPr>
          <p:spPr>
            <a:xfrm flipH="1">
              <a:off x="7554507" y="3861629"/>
              <a:ext cx="376238" cy="376238"/>
            </a:xfrm>
            <a:prstGeom prst="ellipse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6B961990-3F01-1446-A422-C1A98151745A}"/>
                </a:ext>
              </a:extLst>
            </p:cNvPr>
            <p:cNvCxnSpPr>
              <a:cxnSpLocks/>
              <a:stCxn id="74" idx="1"/>
              <a:endCxn id="60" idx="3"/>
            </p:cNvCxnSpPr>
            <p:nvPr/>
          </p:nvCxnSpPr>
          <p:spPr>
            <a:xfrm flipH="1" flipV="1">
              <a:off x="7875646" y="4182768"/>
              <a:ext cx="1286304" cy="711234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730F78F-9593-4A4A-A95C-10DE39861B72}"/>
              </a:ext>
            </a:extLst>
          </p:cNvPr>
          <p:cNvGrpSpPr/>
          <p:nvPr/>
        </p:nvGrpSpPr>
        <p:grpSpPr>
          <a:xfrm>
            <a:off x="7555814" y="1238486"/>
            <a:ext cx="1982783" cy="1871255"/>
            <a:chOff x="7554507" y="2930869"/>
            <a:chExt cx="1982783" cy="1871255"/>
          </a:xfrm>
        </p:grpSpPr>
        <p:sp>
          <p:nvSpPr>
            <p:cNvPr id="61" name="Shape 3065" descr="Circle">
              <a:extLst>
                <a:ext uri="{FF2B5EF4-FFF2-40B4-BE49-F238E27FC236}">
                  <a16:creationId xmlns:a16="http://schemas.microsoft.com/office/drawing/2014/main" id="{B794A867-F3D1-4842-9722-1CAF1FB3DD99}"/>
                </a:ext>
              </a:extLst>
            </p:cNvPr>
            <p:cNvSpPr/>
            <p:nvPr/>
          </p:nvSpPr>
          <p:spPr>
            <a:xfrm flipH="1">
              <a:off x="7554507" y="4425886"/>
              <a:ext cx="376238" cy="376238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57AB81D2-43DF-9C49-9BD8-1E0141B284AA}"/>
                </a:ext>
              </a:extLst>
            </p:cNvPr>
            <p:cNvCxnSpPr>
              <a:cxnSpLocks/>
              <a:endCxn id="61" idx="1"/>
            </p:cNvCxnSpPr>
            <p:nvPr/>
          </p:nvCxnSpPr>
          <p:spPr>
            <a:xfrm flipH="1">
              <a:off x="7875646" y="3260194"/>
              <a:ext cx="1222803" cy="1220791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238E278-14B6-BF4E-BD09-8F4E251806A1}"/>
                </a:ext>
              </a:extLst>
            </p:cNvPr>
            <p:cNvSpPr txBox="1"/>
            <p:nvPr/>
          </p:nvSpPr>
          <p:spPr>
            <a:xfrm>
              <a:off x="9161866" y="2930869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?</a:t>
              </a:r>
            </a:p>
          </p:txBody>
        </p:sp>
      </p:grpSp>
      <p:sp>
        <p:nvSpPr>
          <p:cNvPr id="97" name="Slide Number Placeholder 96">
            <a:extLst>
              <a:ext uri="{FF2B5EF4-FFF2-40B4-BE49-F238E27FC236}">
                <a16:creationId xmlns:a16="http://schemas.microsoft.com/office/drawing/2014/main" id="{F1C4CBA3-97B1-8646-BA12-C6BC2126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1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piceLuxe Bamboo Stadium Rack Beautiful Spice Organizer for Counter or">
            <a:extLst>
              <a:ext uri="{FF2B5EF4-FFF2-40B4-BE49-F238E27FC236}">
                <a16:creationId xmlns:a16="http://schemas.microsoft.com/office/drawing/2014/main" id="{64C7F58A-0820-C914-BDDB-52B1614ED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0" b="13113"/>
          <a:stretch/>
        </p:blipFill>
        <p:spPr bwMode="auto">
          <a:xfrm>
            <a:off x="1419258" y="-3"/>
            <a:ext cx="95731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6C9860-51B6-D173-276F-DC03CBA396C6}"/>
              </a:ext>
            </a:extLst>
          </p:cNvPr>
          <p:cNvSpPr txBox="1"/>
          <p:nvPr/>
        </p:nvSpPr>
        <p:spPr>
          <a:xfrm>
            <a:off x="2987497" y="1865265"/>
            <a:ext cx="1465466" cy="40011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Convolution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7355A-D6E3-C90D-7469-A31EF8D5D4C2}"/>
              </a:ext>
            </a:extLst>
          </p:cNvPr>
          <p:cNvSpPr txBox="1"/>
          <p:nvPr/>
        </p:nvSpPr>
        <p:spPr>
          <a:xfrm>
            <a:off x="4365471" y="5205665"/>
            <a:ext cx="712054" cy="70788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accent6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Drop</a:t>
            </a:r>
            <a:br>
              <a:rPr lang="en-US" sz="2000" dirty="0">
                <a:solidFill>
                  <a:schemeClr val="bg1"/>
                </a:solidFill>
                <a:latin typeface="Times" pitchFamily="2" charset="0"/>
              </a:rPr>
            </a:br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377E40-CAF9-A411-E351-4B91F03F00BF}"/>
              </a:ext>
            </a:extLst>
          </p:cNvPr>
          <p:cNvSpPr txBox="1"/>
          <p:nvPr/>
        </p:nvSpPr>
        <p:spPr>
          <a:xfrm>
            <a:off x="4641009" y="1585653"/>
            <a:ext cx="597921" cy="70788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Batch</a:t>
            </a:r>
            <a:br>
              <a:rPr lang="en-US" sz="2000" dirty="0">
                <a:solidFill>
                  <a:schemeClr val="bg1"/>
                </a:solidFill>
                <a:latin typeface="Times" pitchFamily="2" charset="0"/>
              </a:rPr>
            </a:br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norm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0B11C-34AA-C347-B8F0-F6C19B884B9F}"/>
              </a:ext>
            </a:extLst>
          </p:cNvPr>
          <p:cNvSpPr txBox="1"/>
          <p:nvPr/>
        </p:nvSpPr>
        <p:spPr>
          <a:xfrm>
            <a:off x="6147975" y="3075054"/>
            <a:ext cx="1393009" cy="70788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Data</a:t>
            </a:r>
            <a:br>
              <a:rPr lang="en-US" sz="2000" dirty="0">
                <a:solidFill>
                  <a:schemeClr val="bg1"/>
                </a:solidFill>
                <a:latin typeface="Times" pitchFamily="2" charset="0"/>
              </a:rPr>
            </a:br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augmentation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76444-D5CD-0B53-E955-7C1FA63C8A27}"/>
              </a:ext>
            </a:extLst>
          </p:cNvPr>
          <p:cNvSpPr txBox="1"/>
          <p:nvPr/>
        </p:nvSpPr>
        <p:spPr>
          <a:xfrm>
            <a:off x="8172806" y="1157379"/>
            <a:ext cx="639919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latin typeface="Times" pitchFamily="2" charset="0"/>
              </a:rPr>
              <a:t>Resi</a:t>
            </a:r>
            <a:br>
              <a:rPr lang="en-US" sz="2000" dirty="0">
                <a:latin typeface="Times" pitchFamily="2" charset="0"/>
              </a:rPr>
            </a:br>
            <a:r>
              <a:rPr lang="en-US" sz="2000" dirty="0">
                <a:latin typeface="Times" pitchFamily="2" charset="0"/>
              </a:rPr>
              <a:t>dual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174400-DE7E-4148-9F97-D2B565899BA9}"/>
              </a:ext>
            </a:extLst>
          </p:cNvPr>
          <p:cNvSpPr txBox="1"/>
          <p:nvPr/>
        </p:nvSpPr>
        <p:spPr>
          <a:xfrm>
            <a:off x="8468054" y="3382830"/>
            <a:ext cx="785471" cy="40011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99000">
                <a:schemeClr val="tx1">
                  <a:lumMod val="50000"/>
                  <a:lumOff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1299996" lon="1199999" rev="0"/>
            </a:camera>
            <a:lightRig rig="threePt" dir="t"/>
          </a:scene3d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" pitchFamily="2" charset="0"/>
              </a:rPr>
              <a:t>ADAM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D4BA1A-03EC-AD3E-CEB0-BB8E94EA9EFE}"/>
              </a:ext>
            </a:extLst>
          </p:cNvPr>
          <p:cNvSpPr txBox="1"/>
          <p:nvPr/>
        </p:nvSpPr>
        <p:spPr>
          <a:xfrm>
            <a:off x="5206477" y="4953097"/>
            <a:ext cx="733021" cy="707886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99000">
                <a:schemeClr val="accent3">
                  <a:lumMod val="89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>
              <a:rot lat="20400000" lon="1199999" rev="0"/>
            </a:camera>
            <a:lightRig rig="threePt" dir="t"/>
          </a:scene3d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dirty="0">
                <a:latin typeface="Times" pitchFamily="2" charset="0"/>
              </a:rPr>
              <a:t>Weight</a:t>
            </a:r>
            <a:br>
              <a:rPr lang="en-US" sz="2000" dirty="0">
                <a:latin typeface="Times" pitchFamily="2" charset="0"/>
              </a:rPr>
            </a:br>
            <a:r>
              <a:rPr lang="en-US" sz="2000" dirty="0">
                <a:latin typeface="Times" pitchFamily="2" charset="0"/>
              </a:rPr>
              <a:t>decay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2A27AA-640E-FCCC-F455-57109271DF5D}"/>
              </a:ext>
            </a:extLst>
          </p:cNvPr>
          <p:cNvSpPr txBox="1"/>
          <p:nvPr/>
        </p:nvSpPr>
        <p:spPr>
          <a:xfrm>
            <a:off x="9474195" y="6334780"/>
            <a:ext cx="2443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SOTA spice rack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AA563D-E33A-CA56-EFCC-BB5FE14D0F4E}"/>
              </a:ext>
            </a:extLst>
          </p:cNvPr>
          <p:cNvSpPr txBox="1"/>
          <p:nvPr/>
        </p:nvSpPr>
        <p:spPr>
          <a:xfrm>
            <a:off x="3239038" y="1277876"/>
            <a:ext cx="9541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3B7F-E409-8EA8-F81E-75F496A90451}"/>
              </a:ext>
            </a:extLst>
          </p:cNvPr>
          <p:cNvSpPr txBox="1"/>
          <p:nvPr/>
        </p:nvSpPr>
        <p:spPr>
          <a:xfrm>
            <a:off x="6205821" y="2767277"/>
            <a:ext cx="9541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29D926-9314-CF2C-6226-387332313A3D}"/>
              </a:ext>
            </a:extLst>
          </p:cNvPr>
          <p:cNvSpPr txBox="1"/>
          <p:nvPr/>
        </p:nvSpPr>
        <p:spPr>
          <a:xfrm>
            <a:off x="5206477" y="4706876"/>
            <a:ext cx="9541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E7C14-15A0-7B9A-50F4-B0C0089D9FB8}"/>
              </a:ext>
            </a:extLst>
          </p:cNvPr>
          <p:cNvSpPr txBox="1"/>
          <p:nvPr/>
        </p:nvSpPr>
        <p:spPr>
          <a:xfrm>
            <a:off x="4163955" y="4832124"/>
            <a:ext cx="9541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03256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42B123-45F0-8343-2145-A6316E6AA7B3}"/>
              </a:ext>
            </a:extLst>
          </p:cNvPr>
          <p:cNvSpPr/>
          <p:nvPr/>
        </p:nvSpPr>
        <p:spPr>
          <a:xfrm>
            <a:off x="0" y="0"/>
            <a:ext cx="12209929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08DF88-FAD2-B75B-0AC6-9750E18B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Notebook: Practical Debugging of </a:t>
            </a:r>
            <a:r>
              <a:rPr lang="en-US" dirty="0" err="1"/>
              <a:t>AlexNet</a:t>
            </a:r>
            <a:r>
              <a:rPr lang="en-US" dirty="0"/>
              <a:t> as </a:t>
            </a:r>
            <a:r>
              <a:rPr lang="en-US" dirty="0" err="1"/>
              <a:t>ResNet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65529-E1E6-D378-5E9F-E1C6D3B64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https://bit.ly/debug-cnn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6074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D1858-E914-6234-9C44-1BD436E70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105B2-24DD-FC21-F309-5B2D1BDD7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" y="18256"/>
            <a:ext cx="12192000" cy="6839744"/>
          </a:xfrm>
        </p:spPr>
        <p:txBody>
          <a:bodyPr/>
          <a:lstStyle/>
          <a:p>
            <a:r>
              <a:rPr lang="en-US" dirty="0"/>
              <a:t>Defining Invariance and Equivariance</a:t>
            </a:r>
          </a:p>
        </p:txBody>
      </p:sp>
    </p:spTree>
    <p:extLst>
      <p:ext uri="{BB962C8B-B14F-4D97-AF65-F5344CB8AC3E}">
        <p14:creationId xmlns:p14="http://schemas.microsoft.com/office/powerpoint/2010/main" val="838317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F49E9-EA8E-7C76-FA2D-E32E748C0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7EE1C-4098-6111-80AB-5222322FA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u="sng" dirty="0"/>
              <a:t>invariance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1E5191-23D9-7DCA-1444-F4954D491F39}"/>
                  </a:ext>
                </a:extLst>
              </p:cNvPr>
              <p:cNvSpPr txBox="1"/>
              <p:nvPr/>
            </p:nvSpPr>
            <p:spPr>
              <a:xfrm>
                <a:off x="3207293" y="3749457"/>
                <a:ext cx="5777415" cy="3108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800" dirty="0"/>
                  <a:t>“is </a:t>
                </a:r>
                <a:r>
                  <a:rPr lang="en-US" sz="2800" i="1" dirty="0">
                    <a:latin typeface="Times" pitchFamily="2" charset="0"/>
                  </a:rPr>
                  <a:t>x</a:t>
                </a:r>
                <a:r>
                  <a:rPr lang="en-US" sz="2800" dirty="0"/>
                  <a:t> a photo of a Persian cat?”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yes.	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yes too.	</a:t>
                </a:r>
              </a:p>
              <a:p>
                <a:pPr algn="ctr"/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8A0F63-A35B-B476-55AF-86FC94762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293" y="3749457"/>
                <a:ext cx="5777415" cy="3108543"/>
              </a:xfrm>
              <a:prstGeom prst="rect">
                <a:avLst/>
              </a:prstGeom>
              <a:blipFill>
                <a:blip r:embed="rId3"/>
                <a:stretch>
                  <a:fillRect l="-877" t="-2449" r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4" name="Picture 2">
            <a:extLst>
              <a:ext uri="{FF2B5EF4-FFF2-40B4-BE49-F238E27FC236}">
                <a16:creationId xmlns:a16="http://schemas.microsoft.com/office/drawing/2014/main" id="{D4AAF624-DDC2-3FEB-15AD-B145E456F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228" y="4426242"/>
            <a:ext cx="1741011" cy="132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38B2EA-686B-36E4-B5C4-E9FD74EE7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7902" y="4426242"/>
            <a:ext cx="1741011" cy="132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2EDDCEA2-3623-41E9-18E0-D77815BE93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035427"/>
                <a:ext cx="10515600" cy="24897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Definition of </a:t>
                </a:r>
                <a:r>
                  <a:rPr lang="en-US" b="1" dirty="0"/>
                  <a:t>invariance</a:t>
                </a:r>
                <a:r>
                  <a:rPr lang="en-US" dirty="0"/>
                  <a:t> under a symmetry S:</a:t>
                </a:r>
              </a:p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dirty="0"/>
                  <a:t>“When you change the data by S, the output remains unchanged.”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979E326D-F113-E9A5-12E6-1FBC2B24A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035427"/>
                <a:ext cx="10515600" cy="2489756"/>
              </a:xfrm>
              <a:prstGeom prst="rect">
                <a:avLst/>
              </a:prstGeom>
              <a:blipFill>
                <a:blip r:embed="rId5"/>
                <a:stretch>
                  <a:fillRect l="-1086" t="-4061" b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B7082C0-7049-6DC3-DBA9-36ED0B678AF4}"/>
              </a:ext>
            </a:extLst>
          </p:cNvPr>
          <p:cNvSpPr txBox="1"/>
          <p:nvPr/>
        </p:nvSpPr>
        <p:spPr>
          <a:xfrm>
            <a:off x="185612" y="4364415"/>
            <a:ext cx="26873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There are just</a:t>
            </a:r>
            <a:br>
              <a:rPr lang="en-US" sz="2800" dirty="0"/>
            </a:br>
            <a:r>
              <a:rPr lang="en-US" sz="2800" dirty="0"/>
              <a:t>2 horizontal</a:t>
            </a:r>
            <a:br>
              <a:rPr lang="en-US" sz="2800" dirty="0"/>
            </a:br>
            <a:r>
              <a:rPr lang="en-US" sz="2800" dirty="0"/>
              <a:t>reflection images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F8A190-928F-0476-F39E-3B1D6A7179F5}"/>
              </a:ext>
            </a:extLst>
          </p:cNvPr>
          <p:cNvSpPr txBox="1"/>
          <p:nvPr/>
        </p:nvSpPr>
        <p:spPr>
          <a:xfrm>
            <a:off x="8677241" y="4364414"/>
            <a:ext cx="31660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 “cat recognizer”</a:t>
            </a:r>
            <a:br>
              <a:rPr lang="en-US" sz="2800" dirty="0"/>
            </a:br>
            <a:r>
              <a:rPr lang="en-US" sz="2800" dirty="0"/>
              <a:t>should treat the two</a:t>
            </a:r>
            <a:br>
              <a:rPr lang="en-US" sz="2800" dirty="0"/>
            </a:br>
            <a:r>
              <a:rPr lang="en-US" sz="2800" dirty="0"/>
              <a:t>reflections the same</a:t>
            </a:r>
          </a:p>
        </p:txBody>
      </p:sp>
    </p:spTree>
    <p:extLst>
      <p:ext uri="{BB962C8B-B14F-4D97-AF65-F5344CB8AC3E}">
        <p14:creationId xmlns:p14="http://schemas.microsoft.com/office/powerpoint/2010/main" val="307444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05913-F367-4E8B-AB2C-EA079157A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3B6653-C3EF-3798-6DFF-D589ADE3F5C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A different kind of symmetry 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outputs a map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0A2133D-B829-FD68-187D-C0F87ED6CB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B2AE5C4A-A683-0AA5-692D-D37DCED4C259}"/>
              </a:ext>
            </a:extLst>
          </p:cNvPr>
          <p:cNvGrpSpPr/>
          <p:nvPr/>
        </p:nvGrpSpPr>
        <p:grpSpPr>
          <a:xfrm>
            <a:off x="2061023" y="1324573"/>
            <a:ext cx="1373416" cy="1737690"/>
            <a:chOff x="1611080" y="1535617"/>
            <a:chExt cx="1373416" cy="17376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257E7D-D846-A0FC-E035-E99B33072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49"/>
            <a:stretch/>
          </p:blipFill>
          <p:spPr>
            <a:xfrm flipH="1">
              <a:off x="1611080" y="1535617"/>
              <a:ext cx="1373416" cy="1238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31023DC-1BAE-FB61-4FE8-1204E71F00AE}"/>
                    </a:ext>
                  </a:extLst>
                </p:cNvPr>
                <p:cNvSpPr txBox="1"/>
                <p:nvPr/>
              </p:nvSpPr>
              <p:spPr>
                <a:xfrm>
                  <a:off x="2063749" y="2750087"/>
                  <a:ext cx="46807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817136B-74EC-A2E2-B12A-835A59CE06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3749" y="2750087"/>
                  <a:ext cx="468077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5AB6C7F-EA9B-7DE3-20F0-060AF9932B62}"/>
              </a:ext>
            </a:extLst>
          </p:cNvPr>
          <p:cNvGrpSpPr/>
          <p:nvPr/>
        </p:nvGrpSpPr>
        <p:grpSpPr>
          <a:xfrm>
            <a:off x="5413826" y="1324573"/>
            <a:ext cx="1373416" cy="1740643"/>
            <a:chOff x="4963883" y="1535617"/>
            <a:chExt cx="1373416" cy="17406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95E075-2EB1-F8A7-1B2D-EA3189D57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49"/>
            <a:stretch/>
          </p:blipFill>
          <p:spPr>
            <a:xfrm>
              <a:off x="4963883" y="1535617"/>
              <a:ext cx="1373416" cy="1238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70C9616-33EC-9F84-DFE5-ED89D7A0C0B7}"/>
                    </a:ext>
                  </a:extLst>
                </p:cNvPr>
                <p:cNvSpPr txBox="1"/>
                <p:nvPr/>
              </p:nvSpPr>
              <p:spPr>
                <a:xfrm>
                  <a:off x="5100537" y="2753040"/>
                  <a:ext cx="110010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A7052F2-D8C9-1518-6B84-1355935324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0537" y="2753040"/>
                  <a:ext cx="1100108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3448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20CBDEF-53D4-03F8-171B-7CB753C456C9}"/>
              </a:ext>
            </a:extLst>
          </p:cNvPr>
          <p:cNvGrpSpPr/>
          <p:nvPr/>
        </p:nvGrpSpPr>
        <p:grpSpPr>
          <a:xfrm>
            <a:off x="2061023" y="4261511"/>
            <a:ext cx="1373416" cy="1741013"/>
            <a:chOff x="1611080" y="4472555"/>
            <a:chExt cx="1373416" cy="17410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28CD086-3CCA-E86A-82C3-BEB36D561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640"/>
            <a:stretch/>
          </p:blipFill>
          <p:spPr>
            <a:xfrm flipH="1">
              <a:off x="1611080" y="4472555"/>
              <a:ext cx="1373416" cy="12177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21228E6-F847-AD76-8E89-4B7467983323}"/>
                    </a:ext>
                  </a:extLst>
                </p:cNvPr>
                <p:cNvSpPr txBox="1"/>
                <p:nvPr/>
              </p:nvSpPr>
              <p:spPr>
                <a:xfrm>
                  <a:off x="1810827" y="5690348"/>
                  <a:ext cx="9739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46BA410-C872-E8DE-E641-ADF9BF60B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0827" y="5690348"/>
                  <a:ext cx="973921" cy="523220"/>
                </a:xfrm>
                <a:prstGeom prst="rect">
                  <a:avLst/>
                </a:prstGeom>
                <a:blipFill>
                  <a:blip r:embed="rId7"/>
                  <a:stretch>
                    <a:fillRect l="-7792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E551BFD-3A0D-2774-A73C-FC2B14308FF8}"/>
              </a:ext>
            </a:extLst>
          </p:cNvPr>
          <p:cNvSpPr txBox="1"/>
          <p:nvPr/>
        </p:nvSpPr>
        <p:spPr>
          <a:xfrm>
            <a:off x="0" y="6508031"/>
            <a:ext cx="3185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[Image from Xe and Tu 2015]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013D942-901A-9E5E-A4AF-CF2FFD2079B7}"/>
              </a:ext>
            </a:extLst>
          </p:cNvPr>
          <p:cNvGrpSpPr/>
          <p:nvPr/>
        </p:nvGrpSpPr>
        <p:grpSpPr>
          <a:xfrm>
            <a:off x="2724369" y="3217956"/>
            <a:ext cx="474104" cy="896257"/>
            <a:chOff x="2274426" y="3429000"/>
            <a:chExt cx="474104" cy="896257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EEA5A00-3AFF-48FF-33E0-7FCD929354B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548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5E7ACBA9-058A-1966-5630-8EBF5412CA05}"/>
                    </a:ext>
                  </a:extLst>
                </p:cNvPr>
                <p:cNvSpPr txBox="1"/>
                <p:nvPr/>
              </p:nvSpPr>
              <p:spPr>
                <a:xfrm>
                  <a:off x="2274426" y="3548163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C4C980F-11CF-19E3-4085-72542A30EB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4426" y="3548163"/>
                  <a:ext cx="474104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15385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13278F9-AC88-8D65-9C59-7532500948ED}"/>
              </a:ext>
            </a:extLst>
          </p:cNvPr>
          <p:cNvGrpSpPr/>
          <p:nvPr/>
        </p:nvGrpSpPr>
        <p:grpSpPr>
          <a:xfrm>
            <a:off x="6100533" y="3217956"/>
            <a:ext cx="474104" cy="896257"/>
            <a:chOff x="5650590" y="3429000"/>
            <a:chExt cx="474104" cy="896257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111EB0A-A3AE-9623-F49E-29E35D3515A7}"/>
                </a:ext>
              </a:extLst>
            </p:cNvPr>
            <p:cNvCxnSpPr>
              <a:cxnSpLocks/>
            </p:cNvCxnSpPr>
            <p:nvPr/>
          </p:nvCxnSpPr>
          <p:spPr>
            <a:xfrm>
              <a:off x="5650590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4580AFB-ECEF-03C3-6282-96ACD570C8D4}"/>
                    </a:ext>
                  </a:extLst>
                </p:cNvPr>
                <p:cNvSpPr txBox="1"/>
                <p:nvPr/>
              </p:nvSpPr>
              <p:spPr>
                <a:xfrm>
                  <a:off x="5650590" y="3548163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C874E20-9490-725C-7BED-810934E6FE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0590" y="3548163"/>
                  <a:ext cx="474104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15789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89FD514-B98F-A812-F887-DFBDA54CC39B}"/>
              </a:ext>
            </a:extLst>
          </p:cNvPr>
          <p:cNvGrpSpPr/>
          <p:nvPr/>
        </p:nvGrpSpPr>
        <p:grpSpPr>
          <a:xfrm>
            <a:off x="3630741" y="1418873"/>
            <a:ext cx="1581010" cy="1080421"/>
            <a:chOff x="3630741" y="1418873"/>
            <a:chExt cx="1581010" cy="108042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7933FA8-FF28-A8F9-04AF-46BB0AF285E2}"/>
                </a:ext>
              </a:extLst>
            </p:cNvPr>
            <p:cNvGrpSpPr/>
            <p:nvPr/>
          </p:nvGrpSpPr>
          <p:grpSpPr>
            <a:xfrm>
              <a:off x="3635687" y="1418873"/>
              <a:ext cx="1489162" cy="524744"/>
              <a:chOff x="3185744" y="1629917"/>
              <a:chExt cx="1489162" cy="524744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48EDE7D5-CC20-B435-12E3-43132C4859AA}"/>
                  </a:ext>
                </a:extLst>
              </p:cNvPr>
              <p:cNvCxnSpPr/>
              <p:nvPr/>
            </p:nvCxnSpPr>
            <p:spPr>
              <a:xfrm>
                <a:off x="3185744" y="215466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8AF8AC7E-A4BF-A909-BF70-62CC07682BAD}"/>
                      </a:ext>
                    </a:extLst>
                  </p:cNvPr>
                  <p:cNvSpPr txBox="1"/>
                  <p:nvPr/>
                </p:nvSpPr>
                <p:spPr>
                  <a:xfrm>
                    <a:off x="3674043" y="1629917"/>
                    <a:ext cx="600293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7A1816A6-9881-0DCD-648E-CF46B2860D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74043" y="1629917"/>
                    <a:ext cx="600293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41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C96E398-F8E1-D725-D564-040F9A717C63}"/>
                </a:ext>
              </a:extLst>
            </p:cNvPr>
            <p:cNvSpPr txBox="1"/>
            <p:nvPr/>
          </p:nvSpPr>
          <p:spPr>
            <a:xfrm>
              <a:off x="3630741" y="1976074"/>
              <a:ext cx="15810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reflection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85F6606-ADF9-3F01-E168-9CD9E110A224}"/>
                  </a:ext>
                </a:extLst>
              </p:cNvPr>
              <p:cNvSpPr txBox="1"/>
              <p:nvPr/>
            </p:nvSpPr>
            <p:spPr>
              <a:xfrm>
                <a:off x="180020" y="3104186"/>
                <a:ext cx="222836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800" dirty="0"/>
                  <a:t>“trace</a:t>
                </a:r>
                <a:br>
                  <a:rPr lang="en-US" sz="2800" dirty="0"/>
                </a:br>
                <a:r>
                  <a:rPr lang="en-US" sz="2800" dirty="0"/>
                  <a:t>the edges”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8419A65-E887-39E6-C6A0-EE2C8204D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20" y="3104186"/>
                <a:ext cx="2228366" cy="954107"/>
              </a:xfrm>
              <a:prstGeom prst="rect">
                <a:avLst/>
              </a:prstGeom>
              <a:blipFill>
                <a:blip r:embed="rId11"/>
                <a:stretch>
                  <a:fillRect l="-2841" t="-6579" r="-5114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9CD2A123-5BC9-4E84-7B73-7F598D283F21}"/>
              </a:ext>
            </a:extLst>
          </p:cNvPr>
          <p:cNvSpPr txBox="1"/>
          <p:nvPr/>
        </p:nvSpPr>
        <p:spPr>
          <a:xfrm>
            <a:off x="4646790" y="4156916"/>
            <a:ext cx="28941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We don’t want</a:t>
            </a:r>
            <a:br>
              <a:rPr lang="en-US" sz="2800" dirty="0"/>
            </a:br>
            <a:r>
              <a:rPr lang="en-US" sz="2800" dirty="0"/>
              <a:t>the output to be</a:t>
            </a:r>
            <a:br>
              <a:rPr lang="en-US" sz="2800" dirty="0"/>
            </a:br>
            <a:r>
              <a:rPr lang="en-US" sz="2800" i="1" dirty="0"/>
              <a:t>exactly</a:t>
            </a:r>
            <a:r>
              <a:rPr lang="en-US" sz="2800" dirty="0"/>
              <a:t> the same...</a:t>
            </a:r>
          </a:p>
        </p:txBody>
      </p:sp>
    </p:spTree>
    <p:extLst>
      <p:ext uri="{BB962C8B-B14F-4D97-AF65-F5344CB8AC3E}">
        <p14:creationId xmlns:p14="http://schemas.microsoft.com/office/powerpoint/2010/main" val="261749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DD0EF-9DEE-980E-209F-C606FCFDC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11A6A19-C18F-B4E9-AD58-0E44E919A00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A different kind of symmetry 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outputs a map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8A67C96-4078-2BBF-1242-9AB72749F4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3997B2D9-9E9B-96BE-A90E-E2664C7EA182}"/>
              </a:ext>
            </a:extLst>
          </p:cNvPr>
          <p:cNvGrpSpPr/>
          <p:nvPr/>
        </p:nvGrpSpPr>
        <p:grpSpPr>
          <a:xfrm>
            <a:off x="2061023" y="1324573"/>
            <a:ext cx="1373416" cy="1737690"/>
            <a:chOff x="1611080" y="1535617"/>
            <a:chExt cx="1373416" cy="17376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792FAC5-1DAD-FAF0-4999-E300262D8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49"/>
            <a:stretch/>
          </p:blipFill>
          <p:spPr>
            <a:xfrm flipH="1">
              <a:off x="1611080" y="1535617"/>
              <a:ext cx="1373416" cy="1238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A8F845B-2ABA-32EA-5D95-B9A4EED00497}"/>
                    </a:ext>
                  </a:extLst>
                </p:cNvPr>
                <p:cNvSpPr txBox="1"/>
                <p:nvPr/>
              </p:nvSpPr>
              <p:spPr>
                <a:xfrm>
                  <a:off x="2063749" y="2750087"/>
                  <a:ext cx="46807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817136B-74EC-A2E2-B12A-835A59CE06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3749" y="2750087"/>
                  <a:ext cx="468077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59BED99-F094-E55D-79C5-89CD038735C1}"/>
              </a:ext>
            </a:extLst>
          </p:cNvPr>
          <p:cNvGrpSpPr/>
          <p:nvPr/>
        </p:nvGrpSpPr>
        <p:grpSpPr>
          <a:xfrm>
            <a:off x="5413826" y="1324573"/>
            <a:ext cx="1373416" cy="1740643"/>
            <a:chOff x="4963883" y="1535617"/>
            <a:chExt cx="1373416" cy="17406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7FEBC7-A1EE-9B18-02AB-AD1D6192F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49"/>
            <a:stretch/>
          </p:blipFill>
          <p:spPr>
            <a:xfrm>
              <a:off x="4963883" y="1535617"/>
              <a:ext cx="1373416" cy="1238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AA14787-AFF2-D494-E471-70BBB4FAC605}"/>
                    </a:ext>
                  </a:extLst>
                </p:cNvPr>
                <p:cNvSpPr txBox="1"/>
                <p:nvPr/>
              </p:nvSpPr>
              <p:spPr>
                <a:xfrm>
                  <a:off x="5100537" y="2753040"/>
                  <a:ext cx="110010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A7052F2-D8C9-1518-6B84-1355935324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0537" y="2753040"/>
                  <a:ext cx="1100108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3448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188E4E2-BD4E-357D-2371-BA4049DB0054}"/>
              </a:ext>
            </a:extLst>
          </p:cNvPr>
          <p:cNvGrpSpPr/>
          <p:nvPr/>
        </p:nvGrpSpPr>
        <p:grpSpPr>
          <a:xfrm>
            <a:off x="8587268" y="1324573"/>
            <a:ext cx="1732141" cy="1737690"/>
            <a:chOff x="8137325" y="1535617"/>
            <a:chExt cx="1732141" cy="17376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D4C213-9F16-F13A-0A52-C41A8063D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6449"/>
            <a:stretch/>
          </p:blipFill>
          <p:spPr>
            <a:xfrm>
              <a:off x="8316687" y="1535617"/>
              <a:ext cx="1373415" cy="1238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93ECAFC-C7D8-A5AD-620B-1CCF90CCC4B8}"/>
                    </a:ext>
                  </a:extLst>
                </p:cNvPr>
                <p:cNvSpPr txBox="1"/>
                <p:nvPr/>
              </p:nvSpPr>
              <p:spPr>
                <a:xfrm>
                  <a:off x="8137325" y="2750087"/>
                  <a:ext cx="173214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2430237-9907-F7AE-7B19-3A569F5866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7325" y="2750087"/>
                  <a:ext cx="1732141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2190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42C870C-F10E-D9ED-E2D2-98EB33323AA3}"/>
              </a:ext>
            </a:extLst>
          </p:cNvPr>
          <p:cNvGrpSpPr/>
          <p:nvPr/>
        </p:nvGrpSpPr>
        <p:grpSpPr>
          <a:xfrm>
            <a:off x="2061023" y="4261511"/>
            <a:ext cx="1373416" cy="1741013"/>
            <a:chOff x="1611080" y="4472555"/>
            <a:chExt cx="1373416" cy="17410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134CC8-DA55-4AA2-F713-74A164EDB3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640"/>
            <a:stretch/>
          </p:blipFill>
          <p:spPr>
            <a:xfrm flipH="1">
              <a:off x="1611080" y="4472555"/>
              <a:ext cx="1373416" cy="12177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6FF96E0-6D7F-2524-2F6D-6086AE2542AB}"/>
                    </a:ext>
                  </a:extLst>
                </p:cNvPr>
                <p:cNvSpPr txBox="1"/>
                <p:nvPr/>
              </p:nvSpPr>
              <p:spPr>
                <a:xfrm>
                  <a:off x="1810827" y="5690348"/>
                  <a:ext cx="9739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46BA410-C872-E8DE-E641-ADF9BF60B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0827" y="5690348"/>
                  <a:ext cx="973921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7792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AC1544-E18B-6F4D-49FD-6C8086754754}"/>
              </a:ext>
            </a:extLst>
          </p:cNvPr>
          <p:cNvGrpSpPr/>
          <p:nvPr/>
        </p:nvGrpSpPr>
        <p:grpSpPr>
          <a:xfrm>
            <a:off x="5358472" y="4261511"/>
            <a:ext cx="1484124" cy="1743966"/>
            <a:chOff x="4908529" y="4472555"/>
            <a:chExt cx="1484124" cy="17439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E065FA-7236-8367-9857-BCFD0B049B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640"/>
            <a:stretch/>
          </p:blipFill>
          <p:spPr>
            <a:xfrm>
              <a:off x="4963883" y="4472555"/>
              <a:ext cx="1373416" cy="12177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37E266B-FEAD-652B-E745-8AEFB3F8B0D7}"/>
                    </a:ext>
                  </a:extLst>
                </p:cNvPr>
                <p:cNvSpPr txBox="1"/>
                <p:nvPr/>
              </p:nvSpPr>
              <p:spPr>
                <a:xfrm>
                  <a:off x="4908529" y="5693301"/>
                  <a:ext cx="148412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800" dirty="0"/>
                    <a:t>)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39D68EA-7A70-1247-4312-1F624F04F0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8529" y="5693301"/>
                  <a:ext cx="1484124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4237" t="-11905" r="-8475" b="-309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A8A692D-AC79-74BB-B97A-EE7FD89B555E}"/>
              </a:ext>
            </a:extLst>
          </p:cNvPr>
          <p:cNvGrpSpPr/>
          <p:nvPr/>
        </p:nvGrpSpPr>
        <p:grpSpPr>
          <a:xfrm>
            <a:off x="8330211" y="4261735"/>
            <a:ext cx="2246256" cy="1740789"/>
            <a:chOff x="7880268" y="4472779"/>
            <a:chExt cx="2246256" cy="17407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1104B9-728E-45A1-0CBA-A45785F96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5640"/>
            <a:stretch/>
          </p:blipFill>
          <p:spPr>
            <a:xfrm>
              <a:off x="8316687" y="4472779"/>
              <a:ext cx="1373415" cy="12177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9E6EA9D-2A04-300E-0F9D-00BE1D848D9D}"/>
                    </a:ext>
                  </a:extLst>
                </p:cNvPr>
                <p:cNvSpPr txBox="1"/>
                <p:nvPr/>
              </p:nvSpPr>
              <p:spPr>
                <a:xfrm>
                  <a:off x="7880268" y="5690348"/>
                  <a:ext cx="224625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)))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D3CEEBE-6D99-7AD7-5C77-BA87F341AA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0268" y="5690348"/>
                  <a:ext cx="2246256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3390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F8EC43A-5231-0522-FF4C-E7EE4E158D68}"/>
                  </a:ext>
                </a:extLst>
              </p:cNvPr>
              <p:cNvSpPr txBox="1"/>
              <p:nvPr/>
            </p:nvSpPr>
            <p:spPr>
              <a:xfrm>
                <a:off x="5124849" y="5984811"/>
                <a:ext cx="1951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5325AB6-F2A9-4A9C-A259-EE111F73E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849" y="5984811"/>
                <a:ext cx="1951368" cy="523220"/>
              </a:xfrm>
              <a:prstGeom prst="rect">
                <a:avLst/>
              </a:prstGeom>
              <a:blipFill>
                <a:blip r:embed="rId11"/>
                <a:stretch>
                  <a:fillRect t="-11905" r="-580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33552EE-4CED-304F-D67A-ECFEDE891F13}"/>
                  </a:ext>
                </a:extLst>
              </p:cNvPr>
              <p:cNvSpPr txBox="1"/>
              <p:nvPr/>
            </p:nvSpPr>
            <p:spPr>
              <a:xfrm>
                <a:off x="8096590" y="5981858"/>
                <a:ext cx="27135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)))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C09E7D-CD41-55F1-7007-F6491B9C1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590" y="5981858"/>
                <a:ext cx="2713500" cy="523220"/>
              </a:xfrm>
              <a:prstGeom prst="rect">
                <a:avLst/>
              </a:prstGeom>
              <a:blipFill>
                <a:blip r:embed="rId12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68742C29-C8FA-71BB-4C83-D80DA17DDD5E}"/>
              </a:ext>
            </a:extLst>
          </p:cNvPr>
          <p:cNvSpPr txBox="1"/>
          <p:nvPr/>
        </p:nvSpPr>
        <p:spPr>
          <a:xfrm>
            <a:off x="0" y="6508031"/>
            <a:ext cx="3185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[Image from Xe and Tu 2015]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E3B4633-16F7-8706-15EF-20B983A1226D}"/>
              </a:ext>
            </a:extLst>
          </p:cNvPr>
          <p:cNvGrpSpPr/>
          <p:nvPr/>
        </p:nvGrpSpPr>
        <p:grpSpPr>
          <a:xfrm>
            <a:off x="2724369" y="3217956"/>
            <a:ext cx="474104" cy="896257"/>
            <a:chOff x="2274426" y="3429000"/>
            <a:chExt cx="474104" cy="896257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E72799C-9E33-9315-FCE8-1342A6BB45F3}"/>
                </a:ext>
              </a:extLst>
            </p:cNvPr>
            <p:cNvCxnSpPr>
              <a:cxnSpLocks/>
            </p:cNvCxnSpPr>
            <p:nvPr/>
          </p:nvCxnSpPr>
          <p:spPr>
            <a:xfrm>
              <a:off x="2280548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089AA90-B395-24EE-7998-8F1B9F2AC75C}"/>
                    </a:ext>
                  </a:extLst>
                </p:cNvPr>
                <p:cNvSpPr txBox="1"/>
                <p:nvPr/>
              </p:nvSpPr>
              <p:spPr>
                <a:xfrm>
                  <a:off x="2274426" y="3548163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C4C980F-11CF-19E3-4085-72542A30EB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4426" y="3548163"/>
                  <a:ext cx="474104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15385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4AF34EA-3C2E-4065-134C-F99ABD8C39D3}"/>
              </a:ext>
            </a:extLst>
          </p:cNvPr>
          <p:cNvGrpSpPr/>
          <p:nvPr/>
        </p:nvGrpSpPr>
        <p:grpSpPr>
          <a:xfrm>
            <a:off x="6100533" y="3217956"/>
            <a:ext cx="474104" cy="896257"/>
            <a:chOff x="5650590" y="3429000"/>
            <a:chExt cx="474104" cy="896257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A1309B3-2081-7227-5424-5B46CBBF4AD4}"/>
                </a:ext>
              </a:extLst>
            </p:cNvPr>
            <p:cNvCxnSpPr>
              <a:cxnSpLocks/>
            </p:cNvCxnSpPr>
            <p:nvPr/>
          </p:nvCxnSpPr>
          <p:spPr>
            <a:xfrm>
              <a:off x="5650590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1D24480-E2B6-919B-DF74-F0F5ABA52025}"/>
                    </a:ext>
                  </a:extLst>
                </p:cNvPr>
                <p:cNvSpPr txBox="1"/>
                <p:nvPr/>
              </p:nvSpPr>
              <p:spPr>
                <a:xfrm>
                  <a:off x="5650590" y="3548163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C874E20-9490-725C-7BED-810934E6FE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0590" y="3548163"/>
                  <a:ext cx="474104" cy="523220"/>
                </a:xfrm>
                <a:prstGeom prst="rect">
                  <a:avLst/>
                </a:prstGeom>
                <a:blipFill>
                  <a:blip r:embed="rId14"/>
                  <a:stretch>
                    <a:fillRect l="-15789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60E2645-C747-9CFA-BFB3-C07918A425A8}"/>
              </a:ext>
            </a:extLst>
          </p:cNvPr>
          <p:cNvGrpSpPr/>
          <p:nvPr/>
        </p:nvGrpSpPr>
        <p:grpSpPr>
          <a:xfrm>
            <a:off x="9447214" y="3217956"/>
            <a:ext cx="474104" cy="896257"/>
            <a:chOff x="8997271" y="3429000"/>
            <a:chExt cx="474104" cy="896257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36B7A9A-2358-EA55-BF4B-0C2DB64E6FBD}"/>
                </a:ext>
              </a:extLst>
            </p:cNvPr>
            <p:cNvCxnSpPr>
              <a:cxnSpLocks/>
            </p:cNvCxnSpPr>
            <p:nvPr/>
          </p:nvCxnSpPr>
          <p:spPr>
            <a:xfrm>
              <a:off x="9003394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EE3EC93-ED93-9526-F329-41D264F165BD}"/>
                    </a:ext>
                  </a:extLst>
                </p:cNvPr>
                <p:cNvSpPr txBox="1"/>
                <p:nvPr/>
              </p:nvSpPr>
              <p:spPr>
                <a:xfrm>
                  <a:off x="8997271" y="3548163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D52A3FC-18B3-4A1B-7696-DBEC89D9A2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7271" y="3548163"/>
                  <a:ext cx="474104" cy="523220"/>
                </a:xfrm>
                <a:prstGeom prst="rect">
                  <a:avLst/>
                </a:prstGeom>
                <a:blipFill>
                  <a:blip r:embed="rId15"/>
                  <a:stretch>
                    <a:fillRect l="-15789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CED48C4-27C5-05D9-6DA5-03594A68797C}"/>
              </a:ext>
            </a:extLst>
          </p:cNvPr>
          <p:cNvGrpSpPr/>
          <p:nvPr/>
        </p:nvGrpSpPr>
        <p:grpSpPr>
          <a:xfrm>
            <a:off x="3630741" y="1418873"/>
            <a:ext cx="1581010" cy="1080421"/>
            <a:chOff x="3630741" y="1418873"/>
            <a:chExt cx="1581010" cy="108042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DA9D7F0-C207-C91D-6F1D-D4416491AAFE}"/>
                </a:ext>
              </a:extLst>
            </p:cNvPr>
            <p:cNvGrpSpPr/>
            <p:nvPr/>
          </p:nvGrpSpPr>
          <p:grpSpPr>
            <a:xfrm>
              <a:off x="3635687" y="1418873"/>
              <a:ext cx="1489162" cy="524744"/>
              <a:chOff x="3185744" y="1629917"/>
              <a:chExt cx="1489162" cy="524744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FE5ACB2-80A5-CAB3-65F0-85BD9734734D}"/>
                  </a:ext>
                </a:extLst>
              </p:cNvPr>
              <p:cNvCxnSpPr/>
              <p:nvPr/>
            </p:nvCxnSpPr>
            <p:spPr>
              <a:xfrm>
                <a:off x="3185744" y="215466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1614EF55-60F8-82EB-91FA-15A6327CAE11}"/>
                      </a:ext>
                    </a:extLst>
                  </p:cNvPr>
                  <p:cNvSpPr txBox="1"/>
                  <p:nvPr/>
                </p:nvSpPr>
                <p:spPr>
                  <a:xfrm>
                    <a:off x="3674043" y="1629917"/>
                    <a:ext cx="600293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7A1816A6-9881-0DCD-648E-CF46B2860D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74043" y="1629917"/>
                    <a:ext cx="600293" cy="523220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41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90C105D-ABE0-A51C-C6C4-ABE0A1CF1C76}"/>
                </a:ext>
              </a:extLst>
            </p:cNvPr>
            <p:cNvSpPr txBox="1"/>
            <p:nvPr/>
          </p:nvSpPr>
          <p:spPr>
            <a:xfrm>
              <a:off x="3630741" y="1976074"/>
              <a:ext cx="15810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reflection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DA4928E-A37B-A919-08A1-1B24D94CB915}"/>
              </a:ext>
            </a:extLst>
          </p:cNvPr>
          <p:cNvGrpSpPr/>
          <p:nvPr/>
        </p:nvGrpSpPr>
        <p:grpSpPr>
          <a:xfrm>
            <a:off x="3605950" y="4280149"/>
            <a:ext cx="1581010" cy="1147460"/>
            <a:chOff x="3605950" y="4280149"/>
            <a:chExt cx="1581010" cy="114746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C54EC66-5285-31D2-582E-34D3D08A91B6}"/>
                </a:ext>
              </a:extLst>
            </p:cNvPr>
            <p:cNvGrpSpPr/>
            <p:nvPr/>
          </p:nvGrpSpPr>
          <p:grpSpPr>
            <a:xfrm>
              <a:off x="3635687" y="4280149"/>
              <a:ext cx="1489162" cy="590258"/>
              <a:chOff x="3185744" y="4491193"/>
              <a:chExt cx="1489162" cy="590258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D2CCD42E-D968-AED5-48D6-626C918CD7E9}"/>
                  </a:ext>
                </a:extLst>
              </p:cNvPr>
              <p:cNvCxnSpPr/>
              <p:nvPr/>
            </p:nvCxnSpPr>
            <p:spPr>
              <a:xfrm>
                <a:off x="3185744" y="508145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3C1983F-CBE8-3BB0-22EF-3FADFE0C3545}"/>
                      </a:ext>
                    </a:extLst>
                  </p:cNvPr>
                  <p:cNvSpPr txBox="1"/>
                  <p:nvPr/>
                </p:nvSpPr>
                <p:spPr>
                  <a:xfrm>
                    <a:off x="3674043" y="4491193"/>
                    <a:ext cx="600293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1917F316-0F6F-9AF1-D074-B4AD9126E4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74043" y="4491193"/>
                    <a:ext cx="600293" cy="523220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4167" b="-23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7A545A8-DE92-7EA5-9617-227F716DAA1C}"/>
                </a:ext>
              </a:extLst>
            </p:cNvPr>
            <p:cNvSpPr txBox="1"/>
            <p:nvPr/>
          </p:nvSpPr>
          <p:spPr>
            <a:xfrm>
              <a:off x="3605950" y="4904389"/>
              <a:ext cx="15810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reflection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849FC74-45EE-DB32-2F57-CA58B51EAC5B}"/>
              </a:ext>
            </a:extLst>
          </p:cNvPr>
          <p:cNvGrpSpPr/>
          <p:nvPr/>
        </p:nvGrpSpPr>
        <p:grpSpPr>
          <a:xfrm>
            <a:off x="6922430" y="1424679"/>
            <a:ext cx="1754519" cy="1080528"/>
            <a:chOff x="6922430" y="1424679"/>
            <a:chExt cx="1754519" cy="1080528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17F0612-2D3B-BFCB-ED82-74818F0A3751}"/>
                </a:ext>
              </a:extLst>
            </p:cNvPr>
            <p:cNvGrpSpPr/>
            <p:nvPr/>
          </p:nvGrpSpPr>
          <p:grpSpPr>
            <a:xfrm>
              <a:off x="7076217" y="1424679"/>
              <a:ext cx="1489162" cy="523220"/>
              <a:chOff x="6626274" y="1635723"/>
              <a:chExt cx="1489162" cy="523220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E40E7118-5B62-742B-BB8B-E10B2BF5A1A9}"/>
                  </a:ext>
                </a:extLst>
              </p:cNvPr>
              <p:cNvCxnSpPr/>
              <p:nvPr/>
            </p:nvCxnSpPr>
            <p:spPr>
              <a:xfrm>
                <a:off x="6626274" y="215466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7139FCAA-0EFF-E4BE-0EDA-C50010BE5B18}"/>
                      </a:ext>
                    </a:extLst>
                  </p:cNvPr>
                  <p:cNvSpPr txBox="1"/>
                  <p:nvPr/>
                </p:nvSpPr>
                <p:spPr>
                  <a:xfrm>
                    <a:off x="7066573" y="1635723"/>
                    <a:ext cx="608564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F7310F7D-52DB-7F44-0B39-22137ADA73D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6573" y="1635723"/>
                    <a:ext cx="608564" cy="523220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4082" b="-23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56F203-593B-2A6E-5AC2-5CF4B32DCE93}"/>
                </a:ext>
              </a:extLst>
            </p:cNvPr>
            <p:cNvSpPr txBox="1"/>
            <p:nvPr/>
          </p:nvSpPr>
          <p:spPr>
            <a:xfrm>
              <a:off x="6922430" y="1981987"/>
              <a:ext cx="1754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translation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F2CD1C9-9798-087B-859D-1E3C139A3855}"/>
              </a:ext>
            </a:extLst>
          </p:cNvPr>
          <p:cNvGrpSpPr/>
          <p:nvPr/>
        </p:nvGrpSpPr>
        <p:grpSpPr>
          <a:xfrm>
            <a:off x="6943538" y="4285955"/>
            <a:ext cx="1754519" cy="1128924"/>
            <a:chOff x="6943538" y="4285955"/>
            <a:chExt cx="1754519" cy="11289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ABE98D2-CA57-7862-FB2A-A2F07987F2B2}"/>
                </a:ext>
              </a:extLst>
            </p:cNvPr>
            <p:cNvGrpSpPr/>
            <p:nvPr/>
          </p:nvGrpSpPr>
          <p:grpSpPr>
            <a:xfrm>
              <a:off x="7076217" y="4285955"/>
              <a:ext cx="1489162" cy="584452"/>
              <a:chOff x="6626274" y="4496999"/>
              <a:chExt cx="1489162" cy="584452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5387BCE0-2368-C2DF-2080-73F771E24ACE}"/>
                  </a:ext>
                </a:extLst>
              </p:cNvPr>
              <p:cNvCxnSpPr/>
              <p:nvPr/>
            </p:nvCxnSpPr>
            <p:spPr>
              <a:xfrm>
                <a:off x="6626274" y="508145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FAAA740C-30E0-3FD6-A068-BE9D49D53540}"/>
                      </a:ext>
                    </a:extLst>
                  </p:cNvPr>
                  <p:cNvSpPr txBox="1"/>
                  <p:nvPr/>
                </p:nvSpPr>
                <p:spPr>
                  <a:xfrm>
                    <a:off x="7066573" y="4496999"/>
                    <a:ext cx="608564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7A3A3744-4721-2D45-BC17-D84EA3C6E66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6573" y="4496999"/>
                    <a:ext cx="608564" cy="52322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4082" b="-23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D88337A-8F84-F5FC-B1E6-9B63668852F4}"/>
                </a:ext>
              </a:extLst>
            </p:cNvPr>
            <p:cNvSpPr txBox="1"/>
            <p:nvPr/>
          </p:nvSpPr>
          <p:spPr>
            <a:xfrm>
              <a:off x="6943538" y="4891659"/>
              <a:ext cx="1754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E461430-4FC2-E903-399A-6C502D85AEA1}"/>
                  </a:ext>
                </a:extLst>
              </p:cNvPr>
              <p:cNvSpPr txBox="1"/>
              <p:nvPr/>
            </p:nvSpPr>
            <p:spPr>
              <a:xfrm>
                <a:off x="180020" y="3104186"/>
                <a:ext cx="222836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800" dirty="0"/>
                  <a:t>“trace</a:t>
                </a:r>
                <a:br>
                  <a:rPr lang="en-US" sz="2800" dirty="0"/>
                </a:br>
                <a:r>
                  <a:rPr lang="en-US" sz="2800" dirty="0"/>
                  <a:t>the edges”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8419A65-E887-39E6-C6A0-EE2C8204D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20" y="3104186"/>
                <a:ext cx="2228366" cy="954107"/>
              </a:xfrm>
              <a:prstGeom prst="rect">
                <a:avLst/>
              </a:prstGeom>
              <a:blipFill>
                <a:blip r:embed="rId20"/>
                <a:stretch>
                  <a:fillRect l="-2841" t="-6579" r="-5114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0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03699-4E55-F202-BEBD-B47B0C101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4388E-4086-9A10-20B1-27AA75F52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u="sng" dirty="0"/>
              <a:t>equivariance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0D3230C-CEA2-7E12-DEB1-ACF0890D02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035427"/>
                <a:ext cx="10515600" cy="24897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Definition of </a:t>
                </a:r>
                <a:r>
                  <a:rPr lang="en-US" b="1" dirty="0"/>
                  <a:t>equivariance</a:t>
                </a:r>
                <a:r>
                  <a:rPr lang="en-US" dirty="0"/>
                  <a:t> under a symmetry S:</a:t>
                </a:r>
              </a:p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800" b="0" dirty="0"/>
              </a:p>
              <a:p>
                <a:pPr marL="0" indent="0" algn="ctr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dirty="0"/>
                  <a:t>“When you change the data by S, the output also changes by S’.”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207E4B0-605E-DB53-C5D1-0EE0518FB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035427"/>
                <a:ext cx="10515600" cy="2489756"/>
              </a:xfrm>
              <a:prstGeom prst="rect">
                <a:avLst/>
              </a:prstGeom>
              <a:blipFill>
                <a:blip r:embed="rId2"/>
                <a:stretch>
                  <a:fillRect l="-1086" t="-4061" b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3B243F7-598C-A016-072B-C64E63C9F2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449"/>
          <a:stretch/>
        </p:blipFill>
        <p:spPr>
          <a:xfrm>
            <a:off x="6676573" y="3561867"/>
            <a:ext cx="1373415" cy="1238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9A972C-9C99-921D-E3D9-BE595D3639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640"/>
          <a:stretch/>
        </p:blipFill>
        <p:spPr>
          <a:xfrm>
            <a:off x="6676572" y="5213675"/>
            <a:ext cx="1373415" cy="1217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3A865B-515D-F7A4-6D1C-735949D55A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49"/>
          <a:stretch/>
        </p:blipFill>
        <p:spPr>
          <a:xfrm>
            <a:off x="3253010" y="3561867"/>
            <a:ext cx="1373416" cy="1238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6C3D49-D987-B4E8-6980-07A24A27EB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40"/>
          <a:stretch/>
        </p:blipFill>
        <p:spPr>
          <a:xfrm>
            <a:off x="3253010" y="5213676"/>
            <a:ext cx="1373416" cy="12177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CEAADE-3F04-4491-6A91-4F1CCDBCFC2E}"/>
              </a:ext>
            </a:extLst>
          </p:cNvPr>
          <p:cNvGrpSpPr/>
          <p:nvPr/>
        </p:nvGrpSpPr>
        <p:grpSpPr>
          <a:xfrm>
            <a:off x="2871026" y="4581865"/>
            <a:ext cx="474104" cy="896257"/>
            <a:chOff x="1880336" y="3429000"/>
            <a:chExt cx="474104" cy="89625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C1C808D-BC5B-0256-DDD9-B1CE68821C1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548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3ED6337-D3D7-6AD5-6631-BC3F7DE33000}"/>
                    </a:ext>
                  </a:extLst>
                </p:cNvPr>
                <p:cNvSpPr txBox="1"/>
                <p:nvPr/>
              </p:nvSpPr>
              <p:spPr>
                <a:xfrm>
                  <a:off x="1880336" y="3551546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2254275-B5D5-5AE2-27A4-20A6179C1E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0336" y="3551546"/>
                  <a:ext cx="474104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15789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514007-B0B7-EC18-A8BD-F1ED40753D0E}"/>
              </a:ext>
            </a:extLst>
          </p:cNvPr>
          <p:cNvGrpSpPr/>
          <p:nvPr/>
        </p:nvGrpSpPr>
        <p:grpSpPr>
          <a:xfrm>
            <a:off x="8049987" y="4517892"/>
            <a:ext cx="474104" cy="896257"/>
            <a:chOff x="5650590" y="3429000"/>
            <a:chExt cx="474104" cy="896257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F7F398A-C6B0-1889-6B8A-EBB8380DEFF4}"/>
                </a:ext>
              </a:extLst>
            </p:cNvPr>
            <p:cNvCxnSpPr>
              <a:cxnSpLocks/>
            </p:cNvCxnSpPr>
            <p:nvPr/>
          </p:nvCxnSpPr>
          <p:spPr>
            <a:xfrm>
              <a:off x="5650590" y="3429000"/>
              <a:ext cx="0" cy="8962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27E9A7A-E926-4DA7-ACD9-09CE520BB263}"/>
                    </a:ext>
                  </a:extLst>
                </p:cNvPr>
                <p:cNvSpPr txBox="1"/>
                <p:nvPr/>
              </p:nvSpPr>
              <p:spPr>
                <a:xfrm>
                  <a:off x="5650590" y="3548163"/>
                  <a:ext cx="4741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C78A62C-2145-A71B-C7EF-4732C8BEBF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0590" y="3548163"/>
                  <a:ext cx="474104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18421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29DF4F-ED35-4FB4-CB3B-C141A28FA4E5}"/>
              </a:ext>
            </a:extLst>
          </p:cNvPr>
          <p:cNvGrpSpPr/>
          <p:nvPr/>
        </p:nvGrpSpPr>
        <p:grpSpPr>
          <a:xfrm>
            <a:off x="4792217" y="3719535"/>
            <a:ext cx="1754519" cy="1080421"/>
            <a:chOff x="3543988" y="1418873"/>
            <a:chExt cx="1754519" cy="108042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E64C51-0ECC-65D9-A899-F337A385609B}"/>
                </a:ext>
              </a:extLst>
            </p:cNvPr>
            <p:cNvGrpSpPr/>
            <p:nvPr/>
          </p:nvGrpSpPr>
          <p:grpSpPr>
            <a:xfrm>
              <a:off x="3635687" y="1418873"/>
              <a:ext cx="1489162" cy="524744"/>
              <a:chOff x="3185744" y="1629917"/>
              <a:chExt cx="1489162" cy="524744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C90BBD47-2E58-93ED-2023-D7A44F859024}"/>
                  </a:ext>
                </a:extLst>
              </p:cNvPr>
              <p:cNvCxnSpPr/>
              <p:nvPr/>
            </p:nvCxnSpPr>
            <p:spPr>
              <a:xfrm>
                <a:off x="3185744" y="215466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36F76D16-7430-3711-AA6F-F9A24E449A1B}"/>
                      </a:ext>
                    </a:extLst>
                  </p:cNvPr>
                  <p:cNvSpPr txBox="1"/>
                  <p:nvPr/>
                </p:nvSpPr>
                <p:spPr>
                  <a:xfrm>
                    <a:off x="3742107" y="1629917"/>
                    <a:ext cx="464165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214746AC-9C28-D03A-CB8E-4D43AC1D35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42107" y="1629917"/>
                    <a:ext cx="464165" cy="52322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5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B56010-95A7-2D99-4124-8543B28A9244}"/>
                </a:ext>
              </a:extLst>
            </p:cNvPr>
            <p:cNvSpPr txBox="1"/>
            <p:nvPr/>
          </p:nvSpPr>
          <p:spPr>
            <a:xfrm>
              <a:off x="3543988" y="1976074"/>
              <a:ext cx="1754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7BBC5D-F8E0-7A4C-6859-59B1B7C5F890}"/>
              </a:ext>
            </a:extLst>
          </p:cNvPr>
          <p:cNvGrpSpPr/>
          <p:nvPr/>
        </p:nvGrpSpPr>
        <p:grpSpPr>
          <a:xfrm>
            <a:off x="4771358" y="5214671"/>
            <a:ext cx="1754519" cy="1147460"/>
            <a:chOff x="3519197" y="4280149"/>
            <a:chExt cx="1754519" cy="114746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6EFEAD5-0EB2-4CB2-A82B-914E8997DE7D}"/>
                </a:ext>
              </a:extLst>
            </p:cNvPr>
            <p:cNvGrpSpPr/>
            <p:nvPr/>
          </p:nvGrpSpPr>
          <p:grpSpPr>
            <a:xfrm>
              <a:off x="3635687" y="4280149"/>
              <a:ext cx="1489162" cy="590258"/>
              <a:chOff x="3185744" y="4491193"/>
              <a:chExt cx="1489162" cy="590258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A76306B-E1F8-5D04-F8C8-418E0985F6EF}"/>
                  </a:ext>
                </a:extLst>
              </p:cNvPr>
              <p:cNvCxnSpPr/>
              <p:nvPr/>
            </p:nvCxnSpPr>
            <p:spPr>
              <a:xfrm>
                <a:off x="3185744" y="5081451"/>
                <a:ext cx="148916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160F8088-9DB5-F4D5-96B0-6AFDB06E1A9E}"/>
                      </a:ext>
                    </a:extLst>
                  </p:cNvPr>
                  <p:cNvSpPr txBox="1"/>
                  <p:nvPr/>
                </p:nvSpPr>
                <p:spPr>
                  <a:xfrm>
                    <a:off x="3742107" y="4491193"/>
                    <a:ext cx="464165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DF2346FC-31F6-F8BE-A1FB-B7115CDBB6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42107" y="4491193"/>
                    <a:ext cx="464165" cy="52322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700664-921E-DF2F-F846-1B21900F39DC}"/>
                </a:ext>
              </a:extLst>
            </p:cNvPr>
            <p:cNvSpPr txBox="1"/>
            <p:nvPr/>
          </p:nvSpPr>
          <p:spPr>
            <a:xfrm>
              <a:off x="3519197" y="4904389"/>
              <a:ext cx="1754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translation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499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C5269-CA6E-7C8A-8DFE-B4AD07072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11AEC5-64F6-3BC8-2D99-0C5E4F3E2615}"/>
              </a:ext>
            </a:extLst>
          </p:cNvPr>
          <p:cNvGraphicFramePr>
            <a:graphicFrameLocks noGrp="1"/>
          </p:cNvGraphicFramePr>
          <p:nvPr/>
        </p:nvGraphicFramePr>
        <p:xfrm>
          <a:off x="6885709" y="-296333"/>
          <a:ext cx="11277600" cy="741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920">
                  <a:extLst>
                    <a:ext uri="{9D8B030D-6E8A-4147-A177-3AD203B41FA5}">
                      <a16:colId xmlns:a16="http://schemas.microsoft.com/office/drawing/2014/main" val="1405767247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85176657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180522418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108548794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63247258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552288394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66192290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10401109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3104359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82699252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961716827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6508293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01196537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72657496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257221922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90497605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256810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16975745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7013467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4718488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45483734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48501671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11309387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334802078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12634472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03446187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50878742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49215110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90168006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808334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752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197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333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954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728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882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9375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045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145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071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409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818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948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382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10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967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800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385032"/>
                  </a:ext>
                </a:extLst>
              </a:tr>
            </a:tbl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5180D3E-6492-0341-C1E4-9B2097F6339F}"/>
              </a:ext>
            </a:extLst>
          </p:cNvPr>
          <p:cNvGraphicFramePr>
            <a:graphicFrameLocks noGrp="1"/>
          </p:cNvGraphicFramePr>
          <p:nvPr/>
        </p:nvGraphicFramePr>
        <p:xfrm>
          <a:off x="-5638799" y="-270933"/>
          <a:ext cx="11277600" cy="741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920">
                  <a:extLst>
                    <a:ext uri="{9D8B030D-6E8A-4147-A177-3AD203B41FA5}">
                      <a16:colId xmlns:a16="http://schemas.microsoft.com/office/drawing/2014/main" val="1405767247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85176657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180522418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108548794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63247258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552288394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66192290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10401109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3104359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82699252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961716827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6508293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01196537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72657496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257221922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90497605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256810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16975745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7013467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4718488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45483734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48501671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11309387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334802078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12634472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03446187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50878742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49215110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90168006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808334076"/>
                    </a:ext>
                  </a:extLst>
                </a:gridCol>
              </a:tblGrid>
              <a:tr h="3623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752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197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333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954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728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882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9375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045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145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071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409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818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948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382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10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967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800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38503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6EE9B216-9DC9-672A-4D5F-3E38B649092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Discussion: what </a:t>
            </a:r>
            <a:r>
              <a:rPr lang="en-US" u="sng" dirty="0"/>
              <a:t>equivariances</a:t>
            </a:r>
            <a:r>
              <a:rPr lang="en-US" dirty="0"/>
              <a:t> does convolution have?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43B2D8-F806-FC9B-E595-1812D21995DB}"/>
              </a:ext>
            </a:extLst>
          </p:cNvPr>
          <p:cNvGrpSpPr/>
          <p:nvPr/>
        </p:nvGrpSpPr>
        <p:grpSpPr>
          <a:xfrm>
            <a:off x="3217333" y="1659467"/>
            <a:ext cx="5113867" cy="1456266"/>
            <a:chOff x="3217333" y="1659467"/>
            <a:chExt cx="5113867" cy="1456266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AD2C573-6734-CAE1-0F48-E8BD3B9A3624}"/>
                </a:ext>
              </a:extLst>
            </p:cNvPr>
            <p:cNvSpPr/>
            <p:nvPr/>
          </p:nvSpPr>
          <p:spPr>
            <a:xfrm>
              <a:off x="3217333" y="2336738"/>
              <a:ext cx="5113867" cy="778995"/>
            </a:xfrm>
            <a:custGeom>
              <a:avLst/>
              <a:gdLst>
                <a:gd name="connsiteX0" fmla="*/ 0 w 5113867"/>
                <a:gd name="connsiteY0" fmla="*/ 778995 h 778995"/>
                <a:gd name="connsiteX1" fmla="*/ 3149600 w 5113867"/>
                <a:gd name="connsiteY1" fmla="*/ 62 h 778995"/>
                <a:gd name="connsiteX2" fmla="*/ 5113867 w 5113867"/>
                <a:gd name="connsiteY2" fmla="*/ 745129 h 778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3867" h="778995">
                  <a:moveTo>
                    <a:pt x="0" y="778995"/>
                  </a:moveTo>
                  <a:cubicBezTo>
                    <a:pt x="1148644" y="392350"/>
                    <a:pt x="2297289" y="5706"/>
                    <a:pt x="3149600" y="62"/>
                  </a:cubicBezTo>
                  <a:cubicBezTo>
                    <a:pt x="4001911" y="-5582"/>
                    <a:pt x="4557889" y="369773"/>
                    <a:pt x="5113867" y="745129"/>
                  </a:cubicBezTo>
                </a:path>
              </a:pathLst>
            </a:custGeom>
            <a:noFill/>
            <a:ln w="254000">
              <a:solidFill>
                <a:srgbClr val="7030A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84A2E9-FBEB-F59D-B73C-C282EA1D08C9}"/>
                </a:ext>
              </a:extLst>
            </p:cNvPr>
            <p:cNvSpPr txBox="1"/>
            <p:nvPr/>
          </p:nvSpPr>
          <p:spPr>
            <a:xfrm>
              <a:off x="5145155" y="1659467"/>
              <a:ext cx="2234201" cy="523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weighted sum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8C160B-B7DE-8C9B-9215-CF3405C59A3D}"/>
              </a:ext>
            </a:extLst>
          </p:cNvPr>
          <p:cNvSpPr txBox="1"/>
          <p:nvPr/>
        </p:nvSpPr>
        <p:spPr>
          <a:xfrm>
            <a:off x="1932692" y="5926666"/>
            <a:ext cx="109837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INPUT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D9DED5-BAF9-F3EE-FAC1-3E7B2B3B853F}"/>
              </a:ext>
            </a:extLst>
          </p:cNvPr>
          <p:cNvSpPr txBox="1"/>
          <p:nvPr/>
        </p:nvSpPr>
        <p:spPr>
          <a:xfrm>
            <a:off x="9104520" y="5909733"/>
            <a:ext cx="141897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06861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E9ECA-E24F-1734-C59C-591F272F1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9C06C42-10EC-E0E2-011A-6B3CCEF414C5}"/>
              </a:ext>
            </a:extLst>
          </p:cNvPr>
          <p:cNvGraphicFramePr>
            <a:graphicFrameLocks noGrp="1"/>
          </p:cNvGraphicFramePr>
          <p:nvPr/>
        </p:nvGraphicFramePr>
        <p:xfrm>
          <a:off x="6885709" y="-296333"/>
          <a:ext cx="11277600" cy="741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920">
                  <a:extLst>
                    <a:ext uri="{9D8B030D-6E8A-4147-A177-3AD203B41FA5}">
                      <a16:colId xmlns:a16="http://schemas.microsoft.com/office/drawing/2014/main" val="1405767247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85176657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180522418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108548794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63247258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552288394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66192290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10401109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3104359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82699252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961716827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6508293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01196537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72657496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257221922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90497605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256810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16975745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7013467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4718488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45483734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48501671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11309387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334802078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12634472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03446187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50878742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49215110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90168006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808334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752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197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333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954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728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882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9375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045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145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071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409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818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948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382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10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967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800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385032"/>
                  </a:ext>
                </a:extLst>
              </a:tr>
            </a:tbl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A75516C-FE8E-FD39-9C4A-1BDA86A55310}"/>
              </a:ext>
            </a:extLst>
          </p:cNvPr>
          <p:cNvGraphicFramePr>
            <a:graphicFrameLocks noGrp="1"/>
          </p:cNvGraphicFramePr>
          <p:nvPr/>
        </p:nvGraphicFramePr>
        <p:xfrm>
          <a:off x="-5638799" y="-270933"/>
          <a:ext cx="11277600" cy="741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920">
                  <a:extLst>
                    <a:ext uri="{9D8B030D-6E8A-4147-A177-3AD203B41FA5}">
                      <a16:colId xmlns:a16="http://schemas.microsoft.com/office/drawing/2014/main" val="1405767247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85176657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180522418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108548794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63247258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552288394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66192290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10401109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3104359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82699252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961716827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6508293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01196537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72657496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257221922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90497605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256810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016975745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7013467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47184885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45483734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48501671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11309387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334802078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12634472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403446187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1508787423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49215110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901680069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3808334076"/>
                    </a:ext>
                  </a:extLst>
                </a:gridCol>
              </a:tblGrid>
              <a:tr h="3623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752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197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333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954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728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882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9375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045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145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071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409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818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1948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382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10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967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800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38503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6E5D028B-83EC-6144-CE69-3CE7BFCD772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/>
              <a:t>What equivariances if </a:t>
            </a:r>
            <a:r>
              <a:rPr lang="en-US" dirty="0"/>
              <a:t>the convolution is a 1x1 kernel?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3852F1-2756-29A1-E48E-33FF46B23812}"/>
              </a:ext>
            </a:extLst>
          </p:cNvPr>
          <p:cNvGrpSpPr/>
          <p:nvPr/>
        </p:nvGrpSpPr>
        <p:grpSpPr>
          <a:xfrm>
            <a:off x="3217333" y="1659467"/>
            <a:ext cx="5113867" cy="1456266"/>
            <a:chOff x="3217333" y="1659467"/>
            <a:chExt cx="5113867" cy="1456266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5770310-5E01-CA06-A66A-F2DFAFF8B355}"/>
                </a:ext>
              </a:extLst>
            </p:cNvPr>
            <p:cNvSpPr/>
            <p:nvPr/>
          </p:nvSpPr>
          <p:spPr>
            <a:xfrm>
              <a:off x="3217333" y="2336738"/>
              <a:ext cx="5113867" cy="778995"/>
            </a:xfrm>
            <a:custGeom>
              <a:avLst/>
              <a:gdLst>
                <a:gd name="connsiteX0" fmla="*/ 0 w 5113867"/>
                <a:gd name="connsiteY0" fmla="*/ 778995 h 778995"/>
                <a:gd name="connsiteX1" fmla="*/ 3149600 w 5113867"/>
                <a:gd name="connsiteY1" fmla="*/ 62 h 778995"/>
                <a:gd name="connsiteX2" fmla="*/ 5113867 w 5113867"/>
                <a:gd name="connsiteY2" fmla="*/ 745129 h 778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3867" h="778995">
                  <a:moveTo>
                    <a:pt x="0" y="778995"/>
                  </a:moveTo>
                  <a:cubicBezTo>
                    <a:pt x="1148644" y="392350"/>
                    <a:pt x="2297289" y="5706"/>
                    <a:pt x="3149600" y="62"/>
                  </a:cubicBezTo>
                  <a:cubicBezTo>
                    <a:pt x="4001911" y="-5582"/>
                    <a:pt x="4557889" y="369773"/>
                    <a:pt x="5113867" y="745129"/>
                  </a:cubicBezTo>
                </a:path>
              </a:pathLst>
            </a:custGeom>
            <a:noFill/>
            <a:ln w="254000">
              <a:solidFill>
                <a:srgbClr val="7030A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963FDF-3E03-4BA2-6C88-36B1D2935F50}"/>
                </a:ext>
              </a:extLst>
            </p:cNvPr>
            <p:cNvSpPr txBox="1"/>
            <p:nvPr/>
          </p:nvSpPr>
          <p:spPr>
            <a:xfrm>
              <a:off x="5145155" y="1659467"/>
              <a:ext cx="2234201" cy="523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weighted sum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001D4AE-E563-6A2F-C4AE-F120C650721E}"/>
              </a:ext>
            </a:extLst>
          </p:cNvPr>
          <p:cNvSpPr txBox="1"/>
          <p:nvPr/>
        </p:nvSpPr>
        <p:spPr>
          <a:xfrm>
            <a:off x="1932692" y="5926666"/>
            <a:ext cx="109837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INPUT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DD2436-9D65-8F73-DBFD-86BC6057DC7A}"/>
              </a:ext>
            </a:extLst>
          </p:cNvPr>
          <p:cNvSpPr txBox="1"/>
          <p:nvPr/>
        </p:nvSpPr>
        <p:spPr>
          <a:xfrm>
            <a:off x="9104520" y="5909733"/>
            <a:ext cx="141897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99506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05CFA7-F39B-E248-B36A-6DD60CCC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What Does Convolution 122 See?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A94CD0-CA4E-1746-9ADA-826BBC37DBB8}"/>
              </a:ext>
            </a:extLst>
          </p:cNvPr>
          <p:cNvGrpSpPr/>
          <p:nvPr/>
        </p:nvGrpSpPr>
        <p:grpSpPr>
          <a:xfrm>
            <a:off x="3882612" y="2952452"/>
            <a:ext cx="1478309" cy="1818185"/>
            <a:chOff x="3042671" y="1914262"/>
            <a:chExt cx="3184469" cy="3916607"/>
          </a:xfrm>
        </p:grpSpPr>
        <p:sp>
          <p:nvSpPr>
            <p:cNvPr id="6" name="Shape 3011" descr="Line">
              <a:extLst>
                <a:ext uri="{FF2B5EF4-FFF2-40B4-BE49-F238E27FC236}">
                  <a16:creationId xmlns:a16="http://schemas.microsoft.com/office/drawing/2014/main" id="{D6F06A94-F2E0-F548-A8EF-A951DC5CE7B3}"/>
                </a:ext>
              </a:extLst>
            </p:cNvPr>
            <p:cNvSpPr/>
            <p:nvPr/>
          </p:nvSpPr>
          <p:spPr>
            <a:xfrm flipH="1" flipV="1">
              <a:off x="4319917" y="2769078"/>
              <a:ext cx="634189" cy="63418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" name="Shape 3012" descr="Line">
              <a:extLst>
                <a:ext uri="{FF2B5EF4-FFF2-40B4-BE49-F238E27FC236}">
                  <a16:creationId xmlns:a16="http://schemas.microsoft.com/office/drawing/2014/main" id="{AF937CAB-33B9-614E-8AE6-FC72570DA771}"/>
                </a:ext>
              </a:extLst>
            </p:cNvPr>
            <p:cNvSpPr/>
            <p:nvPr/>
          </p:nvSpPr>
          <p:spPr>
            <a:xfrm flipH="1" flipV="1">
              <a:off x="4318588" y="268616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" name="Shape 3013" descr="Line">
              <a:extLst>
                <a:ext uri="{FF2B5EF4-FFF2-40B4-BE49-F238E27FC236}">
                  <a16:creationId xmlns:a16="http://schemas.microsoft.com/office/drawing/2014/main" id="{83934082-C493-434B-9142-33890F895035}"/>
                </a:ext>
              </a:extLst>
            </p:cNvPr>
            <p:cNvSpPr/>
            <p:nvPr/>
          </p:nvSpPr>
          <p:spPr>
            <a:xfrm flipH="1" flipV="1">
              <a:off x="4318350" y="3247819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" name="Shape 3014" descr="Line">
              <a:extLst>
                <a:ext uri="{FF2B5EF4-FFF2-40B4-BE49-F238E27FC236}">
                  <a16:creationId xmlns:a16="http://schemas.microsoft.com/office/drawing/2014/main" id="{AF86AB06-A69A-774D-A117-03FEAA91DA6D}"/>
                </a:ext>
              </a:extLst>
            </p:cNvPr>
            <p:cNvSpPr/>
            <p:nvPr/>
          </p:nvSpPr>
          <p:spPr>
            <a:xfrm flipH="1" flipV="1">
              <a:off x="4318350" y="383313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" name="Shape 3015" descr="Line">
              <a:extLst>
                <a:ext uri="{FF2B5EF4-FFF2-40B4-BE49-F238E27FC236}">
                  <a16:creationId xmlns:a16="http://schemas.microsoft.com/office/drawing/2014/main" id="{C5B7A77C-92A2-2149-A1FC-77B0450ED93B}"/>
                </a:ext>
              </a:extLst>
            </p:cNvPr>
            <p:cNvSpPr/>
            <p:nvPr/>
          </p:nvSpPr>
          <p:spPr>
            <a:xfrm flipH="1" flipV="1">
              <a:off x="4318350" y="4396365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" name="Shape 3016" descr="Line">
              <a:extLst>
                <a:ext uri="{FF2B5EF4-FFF2-40B4-BE49-F238E27FC236}">
                  <a16:creationId xmlns:a16="http://schemas.microsoft.com/office/drawing/2014/main" id="{9F9D183D-FFA1-C346-8281-54D6A6E109FA}"/>
                </a:ext>
              </a:extLst>
            </p:cNvPr>
            <p:cNvSpPr/>
            <p:nvPr/>
          </p:nvSpPr>
          <p:spPr>
            <a:xfrm flipH="1">
              <a:off x="4319958" y="3003940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" name="Shape 3017" descr="Line">
              <a:extLst>
                <a:ext uri="{FF2B5EF4-FFF2-40B4-BE49-F238E27FC236}">
                  <a16:creationId xmlns:a16="http://schemas.microsoft.com/office/drawing/2014/main" id="{FA7D58B0-77B0-3E44-9425-AA4E0E77046D}"/>
                </a:ext>
              </a:extLst>
            </p:cNvPr>
            <p:cNvSpPr/>
            <p:nvPr/>
          </p:nvSpPr>
          <p:spPr>
            <a:xfrm flipH="1">
              <a:off x="4319958" y="3593392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3" name="Shape 3018" descr="Line">
              <a:extLst>
                <a:ext uri="{FF2B5EF4-FFF2-40B4-BE49-F238E27FC236}">
                  <a16:creationId xmlns:a16="http://schemas.microsoft.com/office/drawing/2014/main" id="{A9067643-0534-3742-A7C5-80FE02E910EE}"/>
                </a:ext>
              </a:extLst>
            </p:cNvPr>
            <p:cNvSpPr/>
            <p:nvPr/>
          </p:nvSpPr>
          <p:spPr>
            <a:xfrm flipH="1">
              <a:off x="4319958" y="4150909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4" name="Shape 3019" descr="Line">
              <a:extLst>
                <a:ext uri="{FF2B5EF4-FFF2-40B4-BE49-F238E27FC236}">
                  <a16:creationId xmlns:a16="http://schemas.microsoft.com/office/drawing/2014/main" id="{911B0F8E-E746-2249-A151-E4B9A2FB1A53}"/>
                </a:ext>
              </a:extLst>
            </p:cNvPr>
            <p:cNvSpPr/>
            <p:nvPr/>
          </p:nvSpPr>
          <p:spPr>
            <a:xfrm flipH="1">
              <a:off x="4319958" y="4731057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5" name="Shape 3020" descr="Line">
              <a:extLst>
                <a:ext uri="{FF2B5EF4-FFF2-40B4-BE49-F238E27FC236}">
                  <a16:creationId xmlns:a16="http://schemas.microsoft.com/office/drawing/2014/main" id="{121F9790-E6A6-5B42-88C7-D7F0EA3EB2A9}"/>
                </a:ext>
              </a:extLst>
            </p:cNvPr>
            <p:cNvSpPr/>
            <p:nvPr/>
          </p:nvSpPr>
          <p:spPr>
            <a:xfrm flipH="1">
              <a:off x="4285160" y="309115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6" name="Shape 3021" descr="Line">
              <a:extLst>
                <a:ext uri="{FF2B5EF4-FFF2-40B4-BE49-F238E27FC236}">
                  <a16:creationId xmlns:a16="http://schemas.microsoft.com/office/drawing/2014/main" id="{ADADED8B-B878-B846-BA29-92F80D7109D1}"/>
                </a:ext>
              </a:extLst>
            </p:cNvPr>
            <p:cNvSpPr/>
            <p:nvPr/>
          </p:nvSpPr>
          <p:spPr>
            <a:xfrm flipH="1">
              <a:off x="4285217" y="422404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7" name="Shape 3022" descr="Line">
              <a:extLst>
                <a:ext uri="{FF2B5EF4-FFF2-40B4-BE49-F238E27FC236}">
                  <a16:creationId xmlns:a16="http://schemas.microsoft.com/office/drawing/2014/main" id="{AB6607C0-5A98-7E43-BB39-13F652218522}"/>
                </a:ext>
              </a:extLst>
            </p:cNvPr>
            <p:cNvSpPr/>
            <p:nvPr/>
          </p:nvSpPr>
          <p:spPr>
            <a:xfrm flipH="1">
              <a:off x="4285217" y="3680657"/>
              <a:ext cx="703932" cy="57913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8" name="Shape 3023" descr="Line">
              <a:extLst>
                <a:ext uri="{FF2B5EF4-FFF2-40B4-BE49-F238E27FC236}">
                  <a16:creationId xmlns:a16="http://schemas.microsoft.com/office/drawing/2014/main" id="{D986A977-CBF1-C84E-960A-FC29D8BBAC64}"/>
                </a:ext>
              </a:extLst>
            </p:cNvPr>
            <p:cNvSpPr/>
            <p:nvPr/>
          </p:nvSpPr>
          <p:spPr>
            <a:xfrm flipH="1">
              <a:off x="3431119" y="2663592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9" name="Shape 3024" descr="Line">
              <a:extLst>
                <a:ext uri="{FF2B5EF4-FFF2-40B4-BE49-F238E27FC236}">
                  <a16:creationId xmlns:a16="http://schemas.microsoft.com/office/drawing/2014/main" id="{7D9520E2-F519-7B48-BDC1-634035330AF3}"/>
                </a:ext>
              </a:extLst>
            </p:cNvPr>
            <p:cNvSpPr/>
            <p:nvPr/>
          </p:nvSpPr>
          <p:spPr>
            <a:xfrm flipH="1">
              <a:off x="3431119" y="3227851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0" name="Shape 3025" descr="Line">
              <a:extLst>
                <a:ext uri="{FF2B5EF4-FFF2-40B4-BE49-F238E27FC236}">
                  <a16:creationId xmlns:a16="http://schemas.microsoft.com/office/drawing/2014/main" id="{92826F38-D4FE-3A4F-9639-1E3577E38A12}"/>
                </a:ext>
              </a:extLst>
            </p:cNvPr>
            <p:cNvSpPr/>
            <p:nvPr/>
          </p:nvSpPr>
          <p:spPr>
            <a:xfrm flipH="1">
              <a:off x="3431119" y="3792109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1" name="Shape 3026" descr="Line">
              <a:extLst>
                <a:ext uri="{FF2B5EF4-FFF2-40B4-BE49-F238E27FC236}">
                  <a16:creationId xmlns:a16="http://schemas.microsoft.com/office/drawing/2014/main" id="{76FCA619-2CA8-4C4C-9BEB-FDB85A300D41}"/>
                </a:ext>
              </a:extLst>
            </p:cNvPr>
            <p:cNvSpPr/>
            <p:nvPr/>
          </p:nvSpPr>
          <p:spPr>
            <a:xfrm flipH="1">
              <a:off x="3431119" y="4376397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2" name="Shape 3027" descr="Line">
              <a:extLst>
                <a:ext uri="{FF2B5EF4-FFF2-40B4-BE49-F238E27FC236}">
                  <a16:creationId xmlns:a16="http://schemas.microsoft.com/office/drawing/2014/main" id="{E652B21F-44DE-BA4E-9FAC-3B061793F27B}"/>
                </a:ext>
              </a:extLst>
            </p:cNvPr>
            <p:cNvSpPr/>
            <p:nvPr/>
          </p:nvSpPr>
          <p:spPr>
            <a:xfrm flipH="1">
              <a:off x="3431119" y="4943905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3" name="Shape 3028" descr="Line">
              <a:extLst>
                <a:ext uri="{FF2B5EF4-FFF2-40B4-BE49-F238E27FC236}">
                  <a16:creationId xmlns:a16="http://schemas.microsoft.com/office/drawing/2014/main" id="{05FABE85-C283-9948-A94F-F50F9D2A378A}"/>
                </a:ext>
              </a:extLst>
            </p:cNvPr>
            <p:cNvSpPr/>
            <p:nvPr/>
          </p:nvSpPr>
          <p:spPr>
            <a:xfrm flipH="1">
              <a:off x="3425545" y="273742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4" name="Shape 3029" descr="Line">
              <a:extLst>
                <a:ext uri="{FF2B5EF4-FFF2-40B4-BE49-F238E27FC236}">
                  <a16:creationId xmlns:a16="http://schemas.microsoft.com/office/drawing/2014/main" id="{D3D9D8B4-1E41-1845-AD17-DF19BB9548FA}"/>
                </a:ext>
              </a:extLst>
            </p:cNvPr>
            <p:cNvSpPr/>
            <p:nvPr/>
          </p:nvSpPr>
          <p:spPr>
            <a:xfrm flipH="1">
              <a:off x="3395591" y="2800392"/>
              <a:ext cx="672149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5" name="Shape 3030" descr="Line">
              <a:extLst>
                <a:ext uri="{FF2B5EF4-FFF2-40B4-BE49-F238E27FC236}">
                  <a16:creationId xmlns:a16="http://schemas.microsoft.com/office/drawing/2014/main" id="{74F51F15-DC68-194F-8F99-1A24B39183CC}"/>
                </a:ext>
              </a:extLst>
            </p:cNvPr>
            <p:cNvSpPr/>
            <p:nvPr/>
          </p:nvSpPr>
          <p:spPr>
            <a:xfrm flipH="1">
              <a:off x="3425545" y="3315320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6" name="Shape 3031" descr="Line">
              <a:extLst>
                <a:ext uri="{FF2B5EF4-FFF2-40B4-BE49-F238E27FC236}">
                  <a16:creationId xmlns:a16="http://schemas.microsoft.com/office/drawing/2014/main" id="{FAB50875-3732-194C-98B6-1EADF771F241}"/>
                </a:ext>
              </a:extLst>
            </p:cNvPr>
            <p:cNvSpPr/>
            <p:nvPr/>
          </p:nvSpPr>
          <p:spPr>
            <a:xfrm flipH="1">
              <a:off x="3395591" y="3378287"/>
              <a:ext cx="672149" cy="892003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7" name="Shape 3032" descr="Line">
              <a:extLst>
                <a:ext uri="{FF2B5EF4-FFF2-40B4-BE49-F238E27FC236}">
                  <a16:creationId xmlns:a16="http://schemas.microsoft.com/office/drawing/2014/main" id="{E0978C69-2E62-EF4C-94BE-936353EC0E98}"/>
                </a:ext>
              </a:extLst>
            </p:cNvPr>
            <p:cNvSpPr/>
            <p:nvPr/>
          </p:nvSpPr>
          <p:spPr>
            <a:xfrm flipH="1">
              <a:off x="3427112" y="390081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8" name="Shape 3033" descr="Line">
              <a:extLst>
                <a:ext uri="{FF2B5EF4-FFF2-40B4-BE49-F238E27FC236}">
                  <a16:creationId xmlns:a16="http://schemas.microsoft.com/office/drawing/2014/main" id="{7777AEF3-B50F-4C4E-A2FE-1770C367F992}"/>
                </a:ext>
              </a:extLst>
            </p:cNvPr>
            <p:cNvSpPr/>
            <p:nvPr/>
          </p:nvSpPr>
          <p:spPr>
            <a:xfrm flipH="1">
              <a:off x="3397158" y="3963783"/>
              <a:ext cx="672150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29" name="Shape 3034" descr="Circle">
              <a:extLst>
                <a:ext uri="{FF2B5EF4-FFF2-40B4-BE49-F238E27FC236}">
                  <a16:creationId xmlns:a16="http://schemas.microsoft.com/office/drawing/2014/main" id="{FF33608B-3DD3-4A42-A07C-C5E85727E888}"/>
                </a:ext>
              </a:extLst>
            </p:cNvPr>
            <p:cNvSpPr/>
            <p:nvPr/>
          </p:nvSpPr>
          <p:spPr>
            <a:xfrm flipH="1">
              <a:off x="3950270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30" name="Shape 3035" descr="Circle">
              <a:extLst>
                <a:ext uri="{FF2B5EF4-FFF2-40B4-BE49-F238E27FC236}">
                  <a16:creationId xmlns:a16="http://schemas.microsoft.com/office/drawing/2014/main" id="{354A8A06-A640-6240-AB53-B11FE5255610}"/>
                </a:ext>
              </a:extLst>
            </p:cNvPr>
            <p:cNvSpPr/>
            <p:nvPr/>
          </p:nvSpPr>
          <p:spPr>
            <a:xfrm flipH="1">
              <a:off x="3950270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31" name="Shape 3036" descr="Circle">
              <a:extLst>
                <a:ext uri="{FF2B5EF4-FFF2-40B4-BE49-F238E27FC236}">
                  <a16:creationId xmlns:a16="http://schemas.microsoft.com/office/drawing/2014/main" id="{2290069F-B79B-5541-AB81-522CADB2AA36}"/>
                </a:ext>
              </a:extLst>
            </p:cNvPr>
            <p:cNvSpPr/>
            <p:nvPr/>
          </p:nvSpPr>
          <p:spPr>
            <a:xfrm flipH="1">
              <a:off x="3950270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32" name="Shape 3037" descr="Circle">
              <a:extLst>
                <a:ext uri="{FF2B5EF4-FFF2-40B4-BE49-F238E27FC236}">
                  <a16:creationId xmlns:a16="http://schemas.microsoft.com/office/drawing/2014/main" id="{0805919F-6763-AF49-BEF0-F4534DDA3D70}"/>
                </a:ext>
              </a:extLst>
            </p:cNvPr>
            <p:cNvSpPr/>
            <p:nvPr/>
          </p:nvSpPr>
          <p:spPr>
            <a:xfrm flipH="1">
              <a:off x="3950270" y="417826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33" name="Shape 3038" descr="Circle">
              <a:extLst>
                <a:ext uri="{FF2B5EF4-FFF2-40B4-BE49-F238E27FC236}">
                  <a16:creationId xmlns:a16="http://schemas.microsoft.com/office/drawing/2014/main" id="{4B8D6651-85FD-B343-86BB-8008C89D02CA}"/>
                </a:ext>
              </a:extLst>
            </p:cNvPr>
            <p:cNvSpPr/>
            <p:nvPr/>
          </p:nvSpPr>
          <p:spPr>
            <a:xfrm flipH="1">
              <a:off x="3950270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34" name="Shape 3039" descr="Line">
              <a:extLst>
                <a:ext uri="{FF2B5EF4-FFF2-40B4-BE49-F238E27FC236}">
                  <a16:creationId xmlns:a16="http://schemas.microsoft.com/office/drawing/2014/main" id="{5553F3AF-B18E-524A-B402-31A28D2E4FD5}"/>
                </a:ext>
              </a:extLst>
            </p:cNvPr>
            <p:cNvSpPr/>
            <p:nvPr/>
          </p:nvSpPr>
          <p:spPr>
            <a:xfrm flipH="1" flipV="1">
              <a:off x="3426546" y="2747564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35" name="Shape 3040" descr="Line">
              <a:extLst>
                <a:ext uri="{FF2B5EF4-FFF2-40B4-BE49-F238E27FC236}">
                  <a16:creationId xmlns:a16="http://schemas.microsoft.com/office/drawing/2014/main" id="{E89FED35-7E00-E84C-BE1F-3A2D9EA7FBF4}"/>
                </a:ext>
              </a:extLst>
            </p:cNvPr>
            <p:cNvSpPr/>
            <p:nvPr/>
          </p:nvSpPr>
          <p:spPr>
            <a:xfrm flipH="1" flipV="1">
              <a:off x="3401244" y="330550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36" name="Shape 3041" descr="Line">
              <a:extLst>
                <a:ext uri="{FF2B5EF4-FFF2-40B4-BE49-F238E27FC236}">
                  <a16:creationId xmlns:a16="http://schemas.microsoft.com/office/drawing/2014/main" id="{024DC73A-F95D-F24A-B2C9-4F7393FB37FA}"/>
                </a:ext>
              </a:extLst>
            </p:cNvPr>
            <p:cNvSpPr/>
            <p:nvPr/>
          </p:nvSpPr>
          <p:spPr>
            <a:xfrm flipH="1" flipV="1">
              <a:off x="3401244" y="390518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37" name="Shape 3042" descr="Line">
              <a:extLst>
                <a:ext uri="{FF2B5EF4-FFF2-40B4-BE49-F238E27FC236}">
                  <a16:creationId xmlns:a16="http://schemas.microsoft.com/office/drawing/2014/main" id="{2DC5FB95-82DF-BD4D-8916-2FDB4ADEC6DE}"/>
                </a:ext>
              </a:extLst>
            </p:cNvPr>
            <p:cNvSpPr/>
            <p:nvPr/>
          </p:nvSpPr>
          <p:spPr>
            <a:xfrm flipH="1" flipV="1">
              <a:off x="3401244" y="446722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38" name="Shape 3043" descr="Circle">
              <a:extLst>
                <a:ext uri="{FF2B5EF4-FFF2-40B4-BE49-F238E27FC236}">
                  <a16:creationId xmlns:a16="http://schemas.microsoft.com/office/drawing/2014/main" id="{33609008-21C8-684A-849E-5CFEED30B044}"/>
                </a:ext>
              </a:extLst>
            </p:cNvPr>
            <p:cNvSpPr/>
            <p:nvPr/>
          </p:nvSpPr>
          <p:spPr>
            <a:xfrm flipH="1">
              <a:off x="3055371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39" name="Shape 3044" descr="Circle">
              <a:extLst>
                <a:ext uri="{FF2B5EF4-FFF2-40B4-BE49-F238E27FC236}">
                  <a16:creationId xmlns:a16="http://schemas.microsoft.com/office/drawing/2014/main" id="{6AA05FD4-0703-5747-857D-69F5AA6E60E8}"/>
                </a:ext>
              </a:extLst>
            </p:cNvPr>
            <p:cNvSpPr/>
            <p:nvPr/>
          </p:nvSpPr>
          <p:spPr>
            <a:xfrm flipH="1">
              <a:off x="3055371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40" name="Shape 3045" descr="Circle">
              <a:extLst>
                <a:ext uri="{FF2B5EF4-FFF2-40B4-BE49-F238E27FC236}">
                  <a16:creationId xmlns:a16="http://schemas.microsoft.com/office/drawing/2014/main" id="{15CFAC48-38F4-714F-99A4-B2A9CB969D98}"/>
                </a:ext>
              </a:extLst>
            </p:cNvPr>
            <p:cNvSpPr/>
            <p:nvPr/>
          </p:nvSpPr>
          <p:spPr>
            <a:xfrm flipH="1">
              <a:off x="3055371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41" name="Shape 3046" descr="Circle">
              <a:extLst>
                <a:ext uri="{FF2B5EF4-FFF2-40B4-BE49-F238E27FC236}">
                  <a16:creationId xmlns:a16="http://schemas.microsoft.com/office/drawing/2014/main" id="{414AF42E-6664-EB41-9F15-3D31E5A0D065}"/>
                </a:ext>
              </a:extLst>
            </p:cNvPr>
            <p:cNvSpPr/>
            <p:nvPr/>
          </p:nvSpPr>
          <p:spPr>
            <a:xfrm flipH="1">
              <a:off x="3055371" y="4178263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42" name="Shape 3047" descr="Circle">
              <a:extLst>
                <a:ext uri="{FF2B5EF4-FFF2-40B4-BE49-F238E27FC236}">
                  <a16:creationId xmlns:a16="http://schemas.microsoft.com/office/drawing/2014/main" id="{B3976B99-3D23-8D44-B29E-18A97404C2E6}"/>
                </a:ext>
              </a:extLst>
            </p:cNvPr>
            <p:cNvSpPr/>
            <p:nvPr/>
          </p:nvSpPr>
          <p:spPr>
            <a:xfrm flipH="1">
              <a:off x="3055371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43" name="Shape 3048" descr="Circle">
              <a:extLst>
                <a:ext uri="{FF2B5EF4-FFF2-40B4-BE49-F238E27FC236}">
                  <a16:creationId xmlns:a16="http://schemas.microsoft.com/office/drawing/2014/main" id="{BD7DDD53-8DD9-7442-B0F1-B8C2160B445A}"/>
                </a:ext>
              </a:extLst>
            </p:cNvPr>
            <p:cNvSpPr/>
            <p:nvPr/>
          </p:nvSpPr>
          <p:spPr>
            <a:xfrm flipH="1">
              <a:off x="3042671" y="191426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44" name="Shape 3049" descr="Circle">
              <a:extLst>
                <a:ext uri="{FF2B5EF4-FFF2-40B4-BE49-F238E27FC236}">
                  <a16:creationId xmlns:a16="http://schemas.microsoft.com/office/drawing/2014/main" id="{6BE81B6F-CDC8-DA4F-9662-C205809CB8F4}"/>
                </a:ext>
              </a:extLst>
            </p:cNvPr>
            <p:cNvSpPr/>
            <p:nvPr/>
          </p:nvSpPr>
          <p:spPr>
            <a:xfrm flipH="1">
              <a:off x="3042671" y="545463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45" name="Shape 3050" descr="Line">
              <a:extLst>
                <a:ext uri="{FF2B5EF4-FFF2-40B4-BE49-F238E27FC236}">
                  <a16:creationId xmlns:a16="http://schemas.microsoft.com/office/drawing/2014/main" id="{C60CBC9F-E4E4-6343-B7E1-E401D0B5282A}"/>
                </a:ext>
              </a:extLst>
            </p:cNvPr>
            <p:cNvSpPr/>
            <p:nvPr/>
          </p:nvSpPr>
          <p:spPr>
            <a:xfrm flipH="1">
              <a:off x="3356557" y="3970229"/>
              <a:ext cx="696758" cy="150682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46" name="Shape 3051" descr="Line">
              <a:extLst>
                <a:ext uri="{FF2B5EF4-FFF2-40B4-BE49-F238E27FC236}">
                  <a16:creationId xmlns:a16="http://schemas.microsoft.com/office/drawing/2014/main" id="{0881B9DF-5A45-B641-901E-2CD7BEA84D9E}"/>
                </a:ext>
              </a:extLst>
            </p:cNvPr>
            <p:cNvSpPr/>
            <p:nvPr/>
          </p:nvSpPr>
          <p:spPr>
            <a:xfrm flipH="1">
              <a:off x="3424923" y="5031454"/>
              <a:ext cx="528313" cy="55170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47" name="Shape 3052" descr="Line">
              <a:extLst>
                <a:ext uri="{FF2B5EF4-FFF2-40B4-BE49-F238E27FC236}">
                  <a16:creationId xmlns:a16="http://schemas.microsoft.com/office/drawing/2014/main" id="{09BCF445-5C81-3C40-B40E-80D4499B5A8A}"/>
                </a:ext>
              </a:extLst>
            </p:cNvPr>
            <p:cNvSpPr/>
            <p:nvPr/>
          </p:nvSpPr>
          <p:spPr>
            <a:xfrm flipH="1" flipV="1">
              <a:off x="3424923" y="2176195"/>
              <a:ext cx="552120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48" name="Shape 3053" descr="Line">
              <a:extLst>
                <a:ext uri="{FF2B5EF4-FFF2-40B4-BE49-F238E27FC236}">
                  <a16:creationId xmlns:a16="http://schemas.microsoft.com/office/drawing/2014/main" id="{8544E76A-33F6-7241-A901-CDDDF1E87F61}"/>
                </a:ext>
              </a:extLst>
            </p:cNvPr>
            <p:cNvSpPr/>
            <p:nvPr/>
          </p:nvSpPr>
          <p:spPr>
            <a:xfrm flipH="1" flipV="1">
              <a:off x="3376103" y="2301331"/>
              <a:ext cx="649623" cy="76952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49" name="Shape 3054" descr="Line">
              <a:extLst>
                <a:ext uri="{FF2B5EF4-FFF2-40B4-BE49-F238E27FC236}">
                  <a16:creationId xmlns:a16="http://schemas.microsoft.com/office/drawing/2014/main" id="{18E3CEE3-BD02-5D4C-87BA-B393F2F758B5}"/>
                </a:ext>
              </a:extLst>
            </p:cNvPr>
            <p:cNvSpPr/>
            <p:nvPr/>
          </p:nvSpPr>
          <p:spPr>
            <a:xfrm flipH="1" flipV="1">
              <a:off x="5242872" y="3057570"/>
              <a:ext cx="632382" cy="33992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50" name="Shape 3055" descr="Line">
              <a:extLst>
                <a:ext uri="{FF2B5EF4-FFF2-40B4-BE49-F238E27FC236}">
                  <a16:creationId xmlns:a16="http://schemas.microsoft.com/office/drawing/2014/main" id="{BC91B059-2CE4-354A-BED7-4BF551812573}"/>
                </a:ext>
              </a:extLst>
            </p:cNvPr>
            <p:cNvSpPr/>
            <p:nvPr/>
          </p:nvSpPr>
          <p:spPr>
            <a:xfrm flipH="1">
              <a:off x="5240217" y="3503693"/>
              <a:ext cx="638166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51" name="Shape 3056" descr="Line">
              <a:extLst>
                <a:ext uri="{FF2B5EF4-FFF2-40B4-BE49-F238E27FC236}">
                  <a16:creationId xmlns:a16="http://schemas.microsoft.com/office/drawing/2014/main" id="{D8D7A7D7-FB13-0B48-A487-0921F7A50798}"/>
                </a:ext>
              </a:extLst>
            </p:cNvPr>
            <p:cNvSpPr/>
            <p:nvPr/>
          </p:nvSpPr>
          <p:spPr>
            <a:xfrm flipH="1" flipV="1">
              <a:off x="5240130" y="4082394"/>
              <a:ext cx="638253" cy="661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52" name="Shape 3057" descr="Line">
              <a:extLst>
                <a:ext uri="{FF2B5EF4-FFF2-40B4-BE49-F238E27FC236}">
                  <a16:creationId xmlns:a16="http://schemas.microsoft.com/office/drawing/2014/main" id="{04A2603E-FFCD-6344-9DA0-4B6A1D592527}"/>
                </a:ext>
              </a:extLst>
            </p:cNvPr>
            <p:cNvSpPr/>
            <p:nvPr/>
          </p:nvSpPr>
          <p:spPr>
            <a:xfrm flipH="1" flipV="1">
              <a:off x="5236720" y="3587922"/>
              <a:ext cx="720473" cy="40770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53" name="Shape 3058" descr="Line">
              <a:extLst>
                <a:ext uri="{FF2B5EF4-FFF2-40B4-BE49-F238E27FC236}">
                  <a16:creationId xmlns:a16="http://schemas.microsoft.com/office/drawing/2014/main" id="{8406FA47-3C46-3544-8024-7EC4944DFBAC}"/>
                </a:ext>
              </a:extLst>
            </p:cNvPr>
            <p:cNvSpPr/>
            <p:nvPr/>
          </p:nvSpPr>
          <p:spPr>
            <a:xfrm flipH="1">
              <a:off x="5207773" y="4218276"/>
              <a:ext cx="702524" cy="3832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54" name="Shape 3059" descr="Line">
              <a:extLst>
                <a:ext uri="{FF2B5EF4-FFF2-40B4-BE49-F238E27FC236}">
                  <a16:creationId xmlns:a16="http://schemas.microsoft.com/office/drawing/2014/main" id="{9FA99C6D-6F38-3540-B1DB-74146D1D4832}"/>
                </a:ext>
              </a:extLst>
            </p:cNvPr>
            <p:cNvSpPr/>
            <p:nvPr/>
          </p:nvSpPr>
          <p:spPr>
            <a:xfrm flipH="1">
              <a:off x="5220824" y="3562872"/>
              <a:ext cx="752202" cy="52300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55" name="Shape 3060" descr="Line">
              <a:extLst>
                <a:ext uri="{FF2B5EF4-FFF2-40B4-BE49-F238E27FC236}">
                  <a16:creationId xmlns:a16="http://schemas.microsoft.com/office/drawing/2014/main" id="{397D3632-54D5-4943-AEE0-5949691428B9}"/>
                </a:ext>
              </a:extLst>
            </p:cNvPr>
            <p:cNvSpPr/>
            <p:nvPr/>
          </p:nvSpPr>
          <p:spPr>
            <a:xfrm flipH="1" flipV="1">
              <a:off x="5204928" y="3112876"/>
              <a:ext cx="708034" cy="83347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56" name="Shape 3061" descr="Line">
              <a:extLst>
                <a:ext uri="{FF2B5EF4-FFF2-40B4-BE49-F238E27FC236}">
                  <a16:creationId xmlns:a16="http://schemas.microsoft.com/office/drawing/2014/main" id="{C541741B-11BD-2E4D-8F03-83C279F2667B}"/>
                </a:ext>
              </a:extLst>
            </p:cNvPr>
            <p:cNvSpPr/>
            <p:nvPr/>
          </p:nvSpPr>
          <p:spPr>
            <a:xfrm flipH="1">
              <a:off x="5208351" y="3626372"/>
              <a:ext cx="701174" cy="96392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57" name="Shape 3062" descr="Circle">
              <a:extLst>
                <a:ext uri="{FF2B5EF4-FFF2-40B4-BE49-F238E27FC236}">
                  <a16:creationId xmlns:a16="http://schemas.microsoft.com/office/drawing/2014/main" id="{B79F7E7C-E5F4-4946-9890-E730FC653700}"/>
                </a:ext>
              </a:extLst>
            </p:cNvPr>
            <p:cNvSpPr/>
            <p:nvPr/>
          </p:nvSpPr>
          <p:spPr>
            <a:xfrm flipH="1">
              <a:off x="4920221" y="2767619"/>
              <a:ext cx="376238" cy="37623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58" name="Shape 3063" descr="Circle">
              <a:extLst>
                <a:ext uri="{FF2B5EF4-FFF2-40B4-BE49-F238E27FC236}">
                  <a16:creationId xmlns:a16="http://schemas.microsoft.com/office/drawing/2014/main" id="{CC67E592-5BAF-C044-BD6C-E4EF8C849467}"/>
                </a:ext>
              </a:extLst>
            </p:cNvPr>
            <p:cNvSpPr/>
            <p:nvPr/>
          </p:nvSpPr>
          <p:spPr>
            <a:xfrm flipH="1">
              <a:off x="4920221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59" name="Shape 3064" descr="Circle">
              <a:extLst>
                <a:ext uri="{FF2B5EF4-FFF2-40B4-BE49-F238E27FC236}">
                  <a16:creationId xmlns:a16="http://schemas.microsoft.com/office/drawing/2014/main" id="{608636EC-A2E4-2E41-BF9D-C8F048C74387}"/>
                </a:ext>
              </a:extLst>
            </p:cNvPr>
            <p:cNvSpPr/>
            <p:nvPr/>
          </p:nvSpPr>
          <p:spPr>
            <a:xfrm flipH="1">
              <a:off x="4920221" y="3896135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60" name="Shape 3065" descr="Circle">
              <a:extLst>
                <a:ext uri="{FF2B5EF4-FFF2-40B4-BE49-F238E27FC236}">
                  <a16:creationId xmlns:a16="http://schemas.microsoft.com/office/drawing/2014/main" id="{938CBC9D-87D3-9343-AF4F-E2D6B4BEDC63}"/>
                </a:ext>
              </a:extLst>
            </p:cNvPr>
            <p:cNvSpPr/>
            <p:nvPr/>
          </p:nvSpPr>
          <p:spPr>
            <a:xfrm flipH="1">
              <a:off x="4920221" y="446039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61" name="Shape 3009" descr="Circle">
              <a:extLst>
                <a:ext uri="{FF2B5EF4-FFF2-40B4-BE49-F238E27FC236}">
                  <a16:creationId xmlns:a16="http://schemas.microsoft.com/office/drawing/2014/main" id="{F6C2F48B-67B9-6C4D-A89B-DDF80DC77C0F}"/>
                </a:ext>
              </a:extLst>
            </p:cNvPr>
            <p:cNvSpPr/>
            <p:nvPr/>
          </p:nvSpPr>
          <p:spPr>
            <a:xfrm flipH="1">
              <a:off x="5850902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62" name="Shape 3010" descr="Circle">
              <a:extLst>
                <a:ext uri="{FF2B5EF4-FFF2-40B4-BE49-F238E27FC236}">
                  <a16:creationId xmlns:a16="http://schemas.microsoft.com/office/drawing/2014/main" id="{03EA0602-5755-0B4E-86BF-5B0230576375}"/>
                </a:ext>
              </a:extLst>
            </p:cNvPr>
            <p:cNvSpPr/>
            <p:nvPr/>
          </p:nvSpPr>
          <p:spPr>
            <a:xfrm flipH="1">
              <a:off x="5850902" y="389613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6A2CBFC2-112B-CB41-A216-AF3190EEBF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4982" y="2675257"/>
            <a:ext cx="2364366" cy="23725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4" name="Right Arrow 63">
            <a:extLst>
              <a:ext uri="{FF2B5EF4-FFF2-40B4-BE49-F238E27FC236}">
                <a16:creationId xmlns:a16="http://schemas.microsoft.com/office/drawing/2014/main" id="{92C4490F-B443-F244-ACD4-B3A2B70F56CD}"/>
              </a:ext>
            </a:extLst>
          </p:cNvPr>
          <p:cNvSpPr/>
          <p:nvPr/>
        </p:nvSpPr>
        <p:spPr>
          <a:xfrm>
            <a:off x="3260148" y="3661212"/>
            <a:ext cx="481274" cy="413485"/>
          </a:xfrm>
          <a:prstGeom prst="rightArrow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1CCFBF6-AE89-3F47-AAD7-1ED86D5593DE}"/>
              </a:ext>
            </a:extLst>
          </p:cNvPr>
          <p:cNvCxnSpPr>
            <a:cxnSpLocks/>
            <a:stCxn id="75" idx="1"/>
            <a:endCxn id="57" idx="1"/>
          </p:cNvCxnSpPr>
          <p:nvPr/>
        </p:nvCxnSpPr>
        <p:spPr>
          <a:xfrm flipH="1">
            <a:off x="4903298" y="2439270"/>
            <a:ext cx="951109" cy="93490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AC00F49-FD6F-5048-9AEC-8F7280D08665}"/>
              </a:ext>
            </a:extLst>
          </p:cNvPr>
          <p:cNvGrpSpPr/>
          <p:nvPr/>
        </p:nvGrpSpPr>
        <p:grpSpPr>
          <a:xfrm>
            <a:off x="5854407" y="1254462"/>
            <a:ext cx="2369615" cy="3833169"/>
            <a:chOff x="5868487" y="4061807"/>
            <a:chExt cx="2369615" cy="3833169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068C90C-4033-E147-9F86-87C7794509D2}"/>
                </a:ext>
              </a:extLst>
            </p:cNvPr>
            <p:cNvSpPr txBox="1"/>
            <p:nvPr/>
          </p:nvSpPr>
          <p:spPr>
            <a:xfrm>
              <a:off x="5981077" y="7063979"/>
              <a:ext cx="21444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Trace activation</a:t>
              </a:r>
              <a:br>
                <a:rPr lang="en-US" sz="2400" dirty="0"/>
              </a:br>
              <a:r>
                <a:rPr lang="en-US" sz="2400" dirty="0"/>
                <a:t>of unit 122</a:t>
              </a:r>
            </a:p>
          </p:txBody>
        </p:sp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id="{A90F8C09-E3F1-D241-9ECF-EAA61BE84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487" y="4061807"/>
              <a:ext cx="2369615" cy="236961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BC09C0E-4E26-DD48-AA60-9FCAD64A0EBB}"/>
              </a:ext>
            </a:extLst>
          </p:cNvPr>
          <p:cNvGrpSpPr/>
          <p:nvPr/>
        </p:nvGrpSpPr>
        <p:grpSpPr>
          <a:xfrm>
            <a:off x="8239229" y="1261165"/>
            <a:ext cx="2976099" cy="3799992"/>
            <a:chOff x="8224022" y="4051983"/>
            <a:chExt cx="2976099" cy="3799992"/>
          </a:xfrm>
        </p:grpSpPr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05A27D24-A882-0946-8CB0-E5C8A9E32F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24022" y="5238330"/>
              <a:ext cx="606844" cy="3827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6" name="Picture 4">
              <a:extLst>
                <a:ext uri="{FF2B5EF4-FFF2-40B4-BE49-F238E27FC236}">
                  <a16:creationId xmlns:a16="http://schemas.microsoft.com/office/drawing/2014/main" id="{5881980D-C579-594A-9776-773581B0E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0506" y="4051983"/>
              <a:ext cx="2369615" cy="236961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32018D3-5218-FB4C-ACE5-33BF1D06AB0E}"/>
                </a:ext>
              </a:extLst>
            </p:cNvPr>
            <p:cNvSpPr txBox="1"/>
            <p:nvPr/>
          </p:nvSpPr>
          <p:spPr>
            <a:xfrm>
              <a:off x="8830506" y="7020978"/>
              <a:ext cx="236032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/>
                <a:t>Upsampled</a:t>
              </a:r>
              <a:r>
                <a:rPr lang="en-US" sz="2400" dirty="0"/>
                <a:t> and</a:t>
              </a:r>
              <a:br>
                <a:rPr lang="en-US" sz="2400" dirty="0"/>
              </a:br>
              <a:r>
                <a:rPr lang="en-US" sz="2400" dirty="0"/>
                <a:t>shown with input</a:t>
              </a:r>
            </a:p>
          </p:txBody>
        </p:sp>
      </p:grpSp>
      <p:sp>
        <p:nvSpPr>
          <p:cNvPr id="69" name="Slide Number Placeholder 68">
            <a:extLst>
              <a:ext uri="{FF2B5EF4-FFF2-40B4-BE49-F238E27FC236}">
                <a16:creationId xmlns:a16="http://schemas.microsoft.com/office/drawing/2014/main" id="{E488A7CC-F08D-3E40-9AFC-C9A66825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8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05CFA7-F39B-E248-B36A-6DD60CCC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What Does Convolution 122 See?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A2CBFC2-112B-CB41-A216-AF3190EEBF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4982" y="2683467"/>
            <a:ext cx="2364365" cy="23561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4" name="Right Arrow 63">
            <a:extLst>
              <a:ext uri="{FF2B5EF4-FFF2-40B4-BE49-F238E27FC236}">
                <a16:creationId xmlns:a16="http://schemas.microsoft.com/office/drawing/2014/main" id="{92C4490F-B443-F244-ACD4-B3A2B70F56CD}"/>
              </a:ext>
            </a:extLst>
          </p:cNvPr>
          <p:cNvSpPr/>
          <p:nvPr/>
        </p:nvSpPr>
        <p:spPr>
          <a:xfrm>
            <a:off x="3260148" y="3661212"/>
            <a:ext cx="481274" cy="413485"/>
          </a:xfrm>
          <a:prstGeom prst="rightArrow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AF6AF4A-7626-2240-B2DC-15311E678EC5}"/>
              </a:ext>
            </a:extLst>
          </p:cNvPr>
          <p:cNvGrpSpPr/>
          <p:nvPr/>
        </p:nvGrpSpPr>
        <p:grpSpPr>
          <a:xfrm>
            <a:off x="3882612" y="2952452"/>
            <a:ext cx="1478309" cy="1818185"/>
            <a:chOff x="3042671" y="1914262"/>
            <a:chExt cx="3184469" cy="3916607"/>
          </a:xfrm>
        </p:grpSpPr>
        <p:sp>
          <p:nvSpPr>
            <p:cNvPr id="70" name="Shape 3011" descr="Line">
              <a:extLst>
                <a:ext uri="{FF2B5EF4-FFF2-40B4-BE49-F238E27FC236}">
                  <a16:creationId xmlns:a16="http://schemas.microsoft.com/office/drawing/2014/main" id="{12FD5FF6-D0A0-3F4F-96B0-6065EB8D4B96}"/>
                </a:ext>
              </a:extLst>
            </p:cNvPr>
            <p:cNvSpPr/>
            <p:nvPr/>
          </p:nvSpPr>
          <p:spPr>
            <a:xfrm flipH="1" flipV="1">
              <a:off x="4319917" y="2769078"/>
              <a:ext cx="634189" cy="63418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1" name="Shape 3012" descr="Line">
              <a:extLst>
                <a:ext uri="{FF2B5EF4-FFF2-40B4-BE49-F238E27FC236}">
                  <a16:creationId xmlns:a16="http://schemas.microsoft.com/office/drawing/2014/main" id="{420E4E82-97A4-3D42-8736-783C3FC5EF7B}"/>
                </a:ext>
              </a:extLst>
            </p:cNvPr>
            <p:cNvSpPr/>
            <p:nvPr/>
          </p:nvSpPr>
          <p:spPr>
            <a:xfrm flipH="1" flipV="1">
              <a:off x="4318588" y="268616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2" name="Shape 3013" descr="Line">
              <a:extLst>
                <a:ext uri="{FF2B5EF4-FFF2-40B4-BE49-F238E27FC236}">
                  <a16:creationId xmlns:a16="http://schemas.microsoft.com/office/drawing/2014/main" id="{FD8FAB7F-F9BA-424E-A15B-D5850DD4C76C}"/>
                </a:ext>
              </a:extLst>
            </p:cNvPr>
            <p:cNvSpPr/>
            <p:nvPr/>
          </p:nvSpPr>
          <p:spPr>
            <a:xfrm flipH="1" flipV="1">
              <a:off x="4318350" y="3247819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3" name="Shape 3014" descr="Line">
              <a:extLst>
                <a:ext uri="{FF2B5EF4-FFF2-40B4-BE49-F238E27FC236}">
                  <a16:creationId xmlns:a16="http://schemas.microsoft.com/office/drawing/2014/main" id="{D55E53C0-17E5-8844-A344-992A9897D2AE}"/>
                </a:ext>
              </a:extLst>
            </p:cNvPr>
            <p:cNvSpPr/>
            <p:nvPr/>
          </p:nvSpPr>
          <p:spPr>
            <a:xfrm flipH="1" flipV="1">
              <a:off x="4318350" y="383313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4" name="Shape 3015" descr="Line">
              <a:extLst>
                <a:ext uri="{FF2B5EF4-FFF2-40B4-BE49-F238E27FC236}">
                  <a16:creationId xmlns:a16="http://schemas.microsoft.com/office/drawing/2014/main" id="{545939F8-FFEE-F844-BCEE-E6BAA6B2C7A6}"/>
                </a:ext>
              </a:extLst>
            </p:cNvPr>
            <p:cNvSpPr/>
            <p:nvPr/>
          </p:nvSpPr>
          <p:spPr>
            <a:xfrm flipH="1" flipV="1">
              <a:off x="4318350" y="4396365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5" name="Shape 3016" descr="Line">
              <a:extLst>
                <a:ext uri="{FF2B5EF4-FFF2-40B4-BE49-F238E27FC236}">
                  <a16:creationId xmlns:a16="http://schemas.microsoft.com/office/drawing/2014/main" id="{8444D7AD-326E-174D-995E-5A54FCC278A1}"/>
                </a:ext>
              </a:extLst>
            </p:cNvPr>
            <p:cNvSpPr/>
            <p:nvPr/>
          </p:nvSpPr>
          <p:spPr>
            <a:xfrm flipH="1">
              <a:off x="4319958" y="3003940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6" name="Shape 3017" descr="Line">
              <a:extLst>
                <a:ext uri="{FF2B5EF4-FFF2-40B4-BE49-F238E27FC236}">
                  <a16:creationId xmlns:a16="http://schemas.microsoft.com/office/drawing/2014/main" id="{53A22507-0223-DA41-9BEB-39AFD351DC81}"/>
                </a:ext>
              </a:extLst>
            </p:cNvPr>
            <p:cNvSpPr/>
            <p:nvPr/>
          </p:nvSpPr>
          <p:spPr>
            <a:xfrm flipH="1">
              <a:off x="4319958" y="3593392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7" name="Shape 3018" descr="Line">
              <a:extLst>
                <a:ext uri="{FF2B5EF4-FFF2-40B4-BE49-F238E27FC236}">
                  <a16:creationId xmlns:a16="http://schemas.microsoft.com/office/drawing/2014/main" id="{40AFBF07-85DC-6F42-A5EA-46CC96FCF0F1}"/>
                </a:ext>
              </a:extLst>
            </p:cNvPr>
            <p:cNvSpPr/>
            <p:nvPr/>
          </p:nvSpPr>
          <p:spPr>
            <a:xfrm flipH="1">
              <a:off x="4319958" y="4150909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8" name="Shape 3019" descr="Line">
              <a:extLst>
                <a:ext uri="{FF2B5EF4-FFF2-40B4-BE49-F238E27FC236}">
                  <a16:creationId xmlns:a16="http://schemas.microsoft.com/office/drawing/2014/main" id="{8AB8A756-5BDA-C546-8971-25A580F7A333}"/>
                </a:ext>
              </a:extLst>
            </p:cNvPr>
            <p:cNvSpPr/>
            <p:nvPr/>
          </p:nvSpPr>
          <p:spPr>
            <a:xfrm flipH="1">
              <a:off x="4319958" y="4731057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0" name="Shape 3020" descr="Line">
              <a:extLst>
                <a:ext uri="{FF2B5EF4-FFF2-40B4-BE49-F238E27FC236}">
                  <a16:creationId xmlns:a16="http://schemas.microsoft.com/office/drawing/2014/main" id="{218309CF-CEA6-A849-8AFC-AC76D3FEB892}"/>
                </a:ext>
              </a:extLst>
            </p:cNvPr>
            <p:cNvSpPr/>
            <p:nvPr/>
          </p:nvSpPr>
          <p:spPr>
            <a:xfrm flipH="1">
              <a:off x="4285160" y="309115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1" name="Shape 3021" descr="Line">
              <a:extLst>
                <a:ext uri="{FF2B5EF4-FFF2-40B4-BE49-F238E27FC236}">
                  <a16:creationId xmlns:a16="http://schemas.microsoft.com/office/drawing/2014/main" id="{0AF57C74-1612-7843-BFE8-02E1F112749D}"/>
                </a:ext>
              </a:extLst>
            </p:cNvPr>
            <p:cNvSpPr/>
            <p:nvPr/>
          </p:nvSpPr>
          <p:spPr>
            <a:xfrm flipH="1">
              <a:off x="4285217" y="422404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2" name="Shape 3022" descr="Line">
              <a:extLst>
                <a:ext uri="{FF2B5EF4-FFF2-40B4-BE49-F238E27FC236}">
                  <a16:creationId xmlns:a16="http://schemas.microsoft.com/office/drawing/2014/main" id="{6FF36A57-E2C3-924C-9E85-E6C11D7E862B}"/>
                </a:ext>
              </a:extLst>
            </p:cNvPr>
            <p:cNvSpPr/>
            <p:nvPr/>
          </p:nvSpPr>
          <p:spPr>
            <a:xfrm flipH="1">
              <a:off x="4285217" y="3680657"/>
              <a:ext cx="703932" cy="57913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3" name="Shape 3023" descr="Line">
              <a:extLst>
                <a:ext uri="{FF2B5EF4-FFF2-40B4-BE49-F238E27FC236}">
                  <a16:creationId xmlns:a16="http://schemas.microsoft.com/office/drawing/2014/main" id="{6E5AD899-DCED-D049-8AAC-76CC2EC6CA46}"/>
                </a:ext>
              </a:extLst>
            </p:cNvPr>
            <p:cNvSpPr/>
            <p:nvPr/>
          </p:nvSpPr>
          <p:spPr>
            <a:xfrm flipH="1">
              <a:off x="3431119" y="2663592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4" name="Shape 3024" descr="Line">
              <a:extLst>
                <a:ext uri="{FF2B5EF4-FFF2-40B4-BE49-F238E27FC236}">
                  <a16:creationId xmlns:a16="http://schemas.microsoft.com/office/drawing/2014/main" id="{E05E1BD6-CD92-D244-8A75-78E4B57B1FC4}"/>
                </a:ext>
              </a:extLst>
            </p:cNvPr>
            <p:cNvSpPr/>
            <p:nvPr/>
          </p:nvSpPr>
          <p:spPr>
            <a:xfrm flipH="1">
              <a:off x="3431119" y="3227851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5" name="Shape 3025" descr="Line">
              <a:extLst>
                <a:ext uri="{FF2B5EF4-FFF2-40B4-BE49-F238E27FC236}">
                  <a16:creationId xmlns:a16="http://schemas.microsoft.com/office/drawing/2014/main" id="{22441A12-DF92-DA40-B570-A10E247C8A78}"/>
                </a:ext>
              </a:extLst>
            </p:cNvPr>
            <p:cNvSpPr/>
            <p:nvPr/>
          </p:nvSpPr>
          <p:spPr>
            <a:xfrm flipH="1">
              <a:off x="3431119" y="3792109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6" name="Shape 3026" descr="Line">
              <a:extLst>
                <a:ext uri="{FF2B5EF4-FFF2-40B4-BE49-F238E27FC236}">
                  <a16:creationId xmlns:a16="http://schemas.microsoft.com/office/drawing/2014/main" id="{3F293748-45B5-C842-BADC-36D86938D798}"/>
                </a:ext>
              </a:extLst>
            </p:cNvPr>
            <p:cNvSpPr/>
            <p:nvPr/>
          </p:nvSpPr>
          <p:spPr>
            <a:xfrm flipH="1">
              <a:off x="3431119" y="4376397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7" name="Shape 3027" descr="Line">
              <a:extLst>
                <a:ext uri="{FF2B5EF4-FFF2-40B4-BE49-F238E27FC236}">
                  <a16:creationId xmlns:a16="http://schemas.microsoft.com/office/drawing/2014/main" id="{F4DD84FB-F059-EA47-A243-1AF20A77C72E}"/>
                </a:ext>
              </a:extLst>
            </p:cNvPr>
            <p:cNvSpPr/>
            <p:nvPr/>
          </p:nvSpPr>
          <p:spPr>
            <a:xfrm flipH="1">
              <a:off x="3431119" y="4943905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8" name="Shape 3028" descr="Line">
              <a:extLst>
                <a:ext uri="{FF2B5EF4-FFF2-40B4-BE49-F238E27FC236}">
                  <a16:creationId xmlns:a16="http://schemas.microsoft.com/office/drawing/2014/main" id="{A074A135-8D7D-0B4F-9AEF-59F3ECFFE924}"/>
                </a:ext>
              </a:extLst>
            </p:cNvPr>
            <p:cNvSpPr/>
            <p:nvPr/>
          </p:nvSpPr>
          <p:spPr>
            <a:xfrm flipH="1">
              <a:off x="3425545" y="273742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9" name="Shape 3029" descr="Line">
              <a:extLst>
                <a:ext uri="{FF2B5EF4-FFF2-40B4-BE49-F238E27FC236}">
                  <a16:creationId xmlns:a16="http://schemas.microsoft.com/office/drawing/2014/main" id="{F3663208-23D3-B34B-B68E-07B743F6FE7F}"/>
                </a:ext>
              </a:extLst>
            </p:cNvPr>
            <p:cNvSpPr/>
            <p:nvPr/>
          </p:nvSpPr>
          <p:spPr>
            <a:xfrm flipH="1">
              <a:off x="3395591" y="2800392"/>
              <a:ext cx="672149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0" name="Shape 3030" descr="Line">
              <a:extLst>
                <a:ext uri="{FF2B5EF4-FFF2-40B4-BE49-F238E27FC236}">
                  <a16:creationId xmlns:a16="http://schemas.microsoft.com/office/drawing/2014/main" id="{9B0A34E9-996D-7F40-BE45-45CEDFE4B1AA}"/>
                </a:ext>
              </a:extLst>
            </p:cNvPr>
            <p:cNvSpPr/>
            <p:nvPr/>
          </p:nvSpPr>
          <p:spPr>
            <a:xfrm flipH="1">
              <a:off x="3425545" y="3315320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1" name="Shape 3031" descr="Line">
              <a:extLst>
                <a:ext uri="{FF2B5EF4-FFF2-40B4-BE49-F238E27FC236}">
                  <a16:creationId xmlns:a16="http://schemas.microsoft.com/office/drawing/2014/main" id="{E1BA8E7A-DDC8-5F42-8884-CFB1DD457EE7}"/>
                </a:ext>
              </a:extLst>
            </p:cNvPr>
            <p:cNvSpPr/>
            <p:nvPr/>
          </p:nvSpPr>
          <p:spPr>
            <a:xfrm flipH="1">
              <a:off x="3395591" y="3378287"/>
              <a:ext cx="672149" cy="892003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2" name="Shape 3032" descr="Line">
              <a:extLst>
                <a:ext uri="{FF2B5EF4-FFF2-40B4-BE49-F238E27FC236}">
                  <a16:creationId xmlns:a16="http://schemas.microsoft.com/office/drawing/2014/main" id="{8CAA6343-7C6C-5C4B-8083-37E79A242259}"/>
                </a:ext>
              </a:extLst>
            </p:cNvPr>
            <p:cNvSpPr/>
            <p:nvPr/>
          </p:nvSpPr>
          <p:spPr>
            <a:xfrm flipH="1">
              <a:off x="3427112" y="390081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3" name="Shape 3033" descr="Line">
              <a:extLst>
                <a:ext uri="{FF2B5EF4-FFF2-40B4-BE49-F238E27FC236}">
                  <a16:creationId xmlns:a16="http://schemas.microsoft.com/office/drawing/2014/main" id="{CE64BC35-EFB1-B240-B029-8ECE23C04131}"/>
                </a:ext>
              </a:extLst>
            </p:cNvPr>
            <p:cNvSpPr/>
            <p:nvPr/>
          </p:nvSpPr>
          <p:spPr>
            <a:xfrm flipH="1">
              <a:off x="3397158" y="3963783"/>
              <a:ext cx="672150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4" name="Shape 3034" descr="Circle">
              <a:extLst>
                <a:ext uri="{FF2B5EF4-FFF2-40B4-BE49-F238E27FC236}">
                  <a16:creationId xmlns:a16="http://schemas.microsoft.com/office/drawing/2014/main" id="{E1C9A5D6-EDE6-EB4A-A7D7-8C1B36C08292}"/>
                </a:ext>
              </a:extLst>
            </p:cNvPr>
            <p:cNvSpPr/>
            <p:nvPr/>
          </p:nvSpPr>
          <p:spPr>
            <a:xfrm flipH="1">
              <a:off x="3950270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5" name="Shape 3035" descr="Circle">
              <a:extLst>
                <a:ext uri="{FF2B5EF4-FFF2-40B4-BE49-F238E27FC236}">
                  <a16:creationId xmlns:a16="http://schemas.microsoft.com/office/drawing/2014/main" id="{DC2515F7-FA00-5540-90E7-D41EE0DFCCA3}"/>
                </a:ext>
              </a:extLst>
            </p:cNvPr>
            <p:cNvSpPr/>
            <p:nvPr/>
          </p:nvSpPr>
          <p:spPr>
            <a:xfrm flipH="1">
              <a:off x="3950270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6" name="Shape 3036" descr="Circle">
              <a:extLst>
                <a:ext uri="{FF2B5EF4-FFF2-40B4-BE49-F238E27FC236}">
                  <a16:creationId xmlns:a16="http://schemas.microsoft.com/office/drawing/2014/main" id="{B4DAD9AA-DD9C-9548-B4CE-50577B75DFE4}"/>
                </a:ext>
              </a:extLst>
            </p:cNvPr>
            <p:cNvSpPr/>
            <p:nvPr/>
          </p:nvSpPr>
          <p:spPr>
            <a:xfrm flipH="1">
              <a:off x="3950270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7" name="Shape 3037" descr="Circle">
              <a:extLst>
                <a:ext uri="{FF2B5EF4-FFF2-40B4-BE49-F238E27FC236}">
                  <a16:creationId xmlns:a16="http://schemas.microsoft.com/office/drawing/2014/main" id="{C4752CE1-D0D4-2340-BD99-FAD4F4598DE9}"/>
                </a:ext>
              </a:extLst>
            </p:cNvPr>
            <p:cNvSpPr/>
            <p:nvPr/>
          </p:nvSpPr>
          <p:spPr>
            <a:xfrm flipH="1">
              <a:off x="3950270" y="417826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8" name="Shape 3038" descr="Circle">
              <a:extLst>
                <a:ext uri="{FF2B5EF4-FFF2-40B4-BE49-F238E27FC236}">
                  <a16:creationId xmlns:a16="http://schemas.microsoft.com/office/drawing/2014/main" id="{4A3E7000-91D9-204C-B656-04534E348D7D}"/>
                </a:ext>
              </a:extLst>
            </p:cNvPr>
            <p:cNvSpPr/>
            <p:nvPr/>
          </p:nvSpPr>
          <p:spPr>
            <a:xfrm flipH="1">
              <a:off x="3950270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9" name="Shape 3039" descr="Line">
              <a:extLst>
                <a:ext uri="{FF2B5EF4-FFF2-40B4-BE49-F238E27FC236}">
                  <a16:creationId xmlns:a16="http://schemas.microsoft.com/office/drawing/2014/main" id="{27BB2BAC-4658-F94B-82CB-1C26BA09C70C}"/>
                </a:ext>
              </a:extLst>
            </p:cNvPr>
            <p:cNvSpPr/>
            <p:nvPr/>
          </p:nvSpPr>
          <p:spPr>
            <a:xfrm flipH="1" flipV="1">
              <a:off x="3426546" y="2747564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0" name="Shape 3040" descr="Line">
              <a:extLst>
                <a:ext uri="{FF2B5EF4-FFF2-40B4-BE49-F238E27FC236}">
                  <a16:creationId xmlns:a16="http://schemas.microsoft.com/office/drawing/2014/main" id="{74187961-0EB4-9144-9F72-4FE9DDA2BCF9}"/>
                </a:ext>
              </a:extLst>
            </p:cNvPr>
            <p:cNvSpPr/>
            <p:nvPr/>
          </p:nvSpPr>
          <p:spPr>
            <a:xfrm flipH="1" flipV="1">
              <a:off x="3401244" y="330550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1" name="Shape 3041" descr="Line">
              <a:extLst>
                <a:ext uri="{FF2B5EF4-FFF2-40B4-BE49-F238E27FC236}">
                  <a16:creationId xmlns:a16="http://schemas.microsoft.com/office/drawing/2014/main" id="{D6F07F49-45DE-2E4D-9851-FE9A7927782F}"/>
                </a:ext>
              </a:extLst>
            </p:cNvPr>
            <p:cNvSpPr/>
            <p:nvPr/>
          </p:nvSpPr>
          <p:spPr>
            <a:xfrm flipH="1" flipV="1">
              <a:off x="3401244" y="390518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3" name="Shape 3042" descr="Line">
              <a:extLst>
                <a:ext uri="{FF2B5EF4-FFF2-40B4-BE49-F238E27FC236}">
                  <a16:creationId xmlns:a16="http://schemas.microsoft.com/office/drawing/2014/main" id="{B1C86960-8D90-304E-9BFA-838C10179994}"/>
                </a:ext>
              </a:extLst>
            </p:cNvPr>
            <p:cNvSpPr/>
            <p:nvPr/>
          </p:nvSpPr>
          <p:spPr>
            <a:xfrm flipH="1" flipV="1">
              <a:off x="3401244" y="446722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4" name="Shape 3043" descr="Circle">
              <a:extLst>
                <a:ext uri="{FF2B5EF4-FFF2-40B4-BE49-F238E27FC236}">
                  <a16:creationId xmlns:a16="http://schemas.microsoft.com/office/drawing/2014/main" id="{1F12C40D-03DA-8A49-AA7F-14D8A940380F}"/>
                </a:ext>
              </a:extLst>
            </p:cNvPr>
            <p:cNvSpPr/>
            <p:nvPr/>
          </p:nvSpPr>
          <p:spPr>
            <a:xfrm flipH="1">
              <a:off x="3055371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5" name="Shape 3044" descr="Circle">
              <a:extLst>
                <a:ext uri="{FF2B5EF4-FFF2-40B4-BE49-F238E27FC236}">
                  <a16:creationId xmlns:a16="http://schemas.microsoft.com/office/drawing/2014/main" id="{FAD127C1-1343-C74D-BF65-9BA844A9DDBA}"/>
                </a:ext>
              </a:extLst>
            </p:cNvPr>
            <p:cNvSpPr/>
            <p:nvPr/>
          </p:nvSpPr>
          <p:spPr>
            <a:xfrm flipH="1">
              <a:off x="3055371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6" name="Shape 3045" descr="Circle">
              <a:extLst>
                <a:ext uri="{FF2B5EF4-FFF2-40B4-BE49-F238E27FC236}">
                  <a16:creationId xmlns:a16="http://schemas.microsoft.com/office/drawing/2014/main" id="{3FB8F737-D386-5C45-8302-D670A686DDF1}"/>
                </a:ext>
              </a:extLst>
            </p:cNvPr>
            <p:cNvSpPr/>
            <p:nvPr/>
          </p:nvSpPr>
          <p:spPr>
            <a:xfrm flipH="1">
              <a:off x="3055371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7" name="Shape 3046" descr="Circle">
              <a:extLst>
                <a:ext uri="{FF2B5EF4-FFF2-40B4-BE49-F238E27FC236}">
                  <a16:creationId xmlns:a16="http://schemas.microsoft.com/office/drawing/2014/main" id="{B0979A3E-5E89-2049-AFC8-CBDC46C713F0}"/>
                </a:ext>
              </a:extLst>
            </p:cNvPr>
            <p:cNvSpPr/>
            <p:nvPr/>
          </p:nvSpPr>
          <p:spPr>
            <a:xfrm flipH="1">
              <a:off x="3055371" y="4178263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8" name="Shape 3047" descr="Circle">
              <a:extLst>
                <a:ext uri="{FF2B5EF4-FFF2-40B4-BE49-F238E27FC236}">
                  <a16:creationId xmlns:a16="http://schemas.microsoft.com/office/drawing/2014/main" id="{1BC2C18F-7105-6146-B68C-C58AE5F57141}"/>
                </a:ext>
              </a:extLst>
            </p:cNvPr>
            <p:cNvSpPr/>
            <p:nvPr/>
          </p:nvSpPr>
          <p:spPr>
            <a:xfrm flipH="1">
              <a:off x="3055371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9" name="Shape 3048" descr="Circle">
              <a:extLst>
                <a:ext uri="{FF2B5EF4-FFF2-40B4-BE49-F238E27FC236}">
                  <a16:creationId xmlns:a16="http://schemas.microsoft.com/office/drawing/2014/main" id="{51CC0EAB-9B9C-6B4D-B3A6-540ABABCFACB}"/>
                </a:ext>
              </a:extLst>
            </p:cNvPr>
            <p:cNvSpPr/>
            <p:nvPr/>
          </p:nvSpPr>
          <p:spPr>
            <a:xfrm flipH="1">
              <a:off x="3042671" y="191426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0" name="Shape 3049" descr="Circle">
              <a:extLst>
                <a:ext uri="{FF2B5EF4-FFF2-40B4-BE49-F238E27FC236}">
                  <a16:creationId xmlns:a16="http://schemas.microsoft.com/office/drawing/2014/main" id="{3C3AA149-02B0-1147-9293-A414F6366813}"/>
                </a:ext>
              </a:extLst>
            </p:cNvPr>
            <p:cNvSpPr/>
            <p:nvPr/>
          </p:nvSpPr>
          <p:spPr>
            <a:xfrm flipH="1">
              <a:off x="3042671" y="545463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1" name="Shape 3050" descr="Line">
              <a:extLst>
                <a:ext uri="{FF2B5EF4-FFF2-40B4-BE49-F238E27FC236}">
                  <a16:creationId xmlns:a16="http://schemas.microsoft.com/office/drawing/2014/main" id="{D5C21978-9787-244C-A90B-59EDA94F05A4}"/>
                </a:ext>
              </a:extLst>
            </p:cNvPr>
            <p:cNvSpPr/>
            <p:nvPr/>
          </p:nvSpPr>
          <p:spPr>
            <a:xfrm flipH="1">
              <a:off x="3356557" y="3970229"/>
              <a:ext cx="696758" cy="150682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2" name="Shape 3051" descr="Line">
              <a:extLst>
                <a:ext uri="{FF2B5EF4-FFF2-40B4-BE49-F238E27FC236}">
                  <a16:creationId xmlns:a16="http://schemas.microsoft.com/office/drawing/2014/main" id="{D33A1398-429F-424A-BDE3-ABC7CDBB3558}"/>
                </a:ext>
              </a:extLst>
            </p:cNvPr>
            <p:cNvSpPr/>
            <p:nvPr/>
          </p:nvSpPr>
          <p:spPr>
            <a:xfrm flipH="1">
              <a:off x="3424923" y="5031454"/>
              <a:ext cx="528313" cy="55170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3" name="Shape 3052" descr="Line">
              <a:extLst>
                <a:ext uri="{FF2B5EF4-FFF2-40B4-BE49-F238E27FC236}">
                  <a16:creationId xmlns:a16="http://schemas.microsoft.com/office/drawing/2014/main" id="{CF3B0168-F1BD-B943-BE6B-789C253CEDA1}"/>
                </a:ext>
              </a:extLst>
            </p:cNvPr>
            <p:cNvSpPr/>
            <p:nvPr/>
          </p:nvSpPr>
          <p:spPr>
            <a:xfrm flipH="1" flipV="1">
              <a:off x="3424923" y="2176195"/>
              <a:ext cx="552120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4" name="Shape 3053" descr="Line">
              <a:extLst>
                <a:ext uri="{FF2B5EF4-FFF2-40B4-BE49-F238E27FC236}">
                  <a16:creationId xmlns:a16="http://schemas.microsoft.com/office/drawing/2014/main" id="{103CD7A4-9EA7-B044-A21D-7E1F16AA626B}"/>
                </a:ext>
              </a:extLst>
            </p:cNvPr>
            <p:cNvSpPr/>
            <p:nvPr/>
          </p:nvSpPr>
          <p:spPr>
            <a:xfrm flipH="1" flipV="1">
              <a:off x="3376103" y="2301331"/>
              <a:ext cx="649623" cy="76952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5" name="Shape 3054" descr="Line">
              <a:extLst>
                <a:ext uri="{FF2B5EF4-FFF2-40B4-BE49-F238E27FC236}">
                  <a16:creationId xmlns:a16="http://schemas.microsoft.com/office/drawing/2014/main" id="{7503D89F-F429-6F4E-A2F6-4957DEEE049C}"/>
                </a:ext>
              </a:extLst>
            </p:cNvPr>
            <p:cNvSpPr/>
            <p:nvPr/>
          </p:nvSpPr>
          <p:spPr>
            <a:xfrm flipH="1" flipV="1">
              <a:off x="5242872" y="3057570"/>
              <a:ext cx="632382" cy="33992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6" name="Shape 3055" descr="Line">
              <a:extLst>
                <a:ext uri="{FF2B5EF4-FFF2-40B4-BE49-F238E27FC236}">
                  <a16:creationId xmlns:a16="http://schemas.microsoft.com/office/drawing/2014/main" id="{71CC1A63-E0F7-FC43-985F-3E579ABAE747}"/>
                </a:ext>
              </a:extLst>
            </p:cNvPr>
            <p:cNvSpPr/>
            <p:nvPr/>
          </p:nvSpPr>
          <p:spPr>
            <a:xfrm flipH="1">
              <a:off x="5240217" y="3503693"/>
              <a:ext cx="638166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7" name="Shape 3056" descr="Line">
              <a:extLst>
                <a:ext uri="{FF2B5EF4-FFF2-40B4-BE49-F238E27FC236}">
                  <a16:creationId xmlns:a16="http://schemas.microsoft.com/office/drawing/2014/main" id="{217077D6-0E37-F443-98B2-DA7601ED937C}"/>
                </a:ext>
              </a:extLst>
            </p:cNvPr>
            <p:cNvSpPr/>
            <p:nvPr/>
          </p:nvSpPr>
          <p:spPr>
            <a:xfrm flipH="1" flipV="1">
              <a:off x="5240130" y="4082394"/>
              <a:ext cx="638253" cy="661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8" name="Shape 3057" descr="Line">
              <a:extLst>
                <a:ext uri="{FF2B5EF4-FFF2-40B4-BE49-F238E27FC236}">
                  <a16:creationId xmlns:a16="http://schemas.microsoft.com/office/drawing/2014/main" id="{8DB1F55C-6F47-9242-BFEC-7F8312F32D84}"/>
                </a:ext>
              </a:extLst>
            </p:cNvPr>
            <p:cNvSpPr/>
            <p:nvPr/>
          </p:nvSpPr>
          <p:spPr>
            <a:xfrm flipH="1" flipV="1">
              <a:off x="5236720" y="3587922"/>
              <a:ext cx="720473" cy="40770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9" name="Shape 3058" descr="Line">
              <a:extLst>
                <a:ext uri="{FF2B5EF4-FFF2-40B4-BE49-F238E27FC236}">
                  <a16:creationId xmlns:a16="http://schemas.microsoft.com/office/drawing/2014/main" id="{0AA055F5-461C-C740-85A8-9CACEAC6C0B8}"/>
                </a:ext>
              </a:extLst>
            </p:cNvPr>
            <p:cNvSpPr/>
            <p:nvPr/>
          </p:nvSpPr>
          <p:spPr>
            <a:xfrm flipH="1">
              <a:off x="5207773" y="4218276"/>
              <a:ext cx="702524" cy="3832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0" name="Shape 3059" descr="Line">
              <a:extLst>
                <a:ext uri="{FF2B5EF4-FFF2-40B4-BE49-F238E27FC236}">
                  <a16:creationId xmlns:a16="http://schemas.microsoft.com/office/drawing/2014/main" id="{CAA1C22E-6F06-874A-9240-196724873D53}"/>
                </a:ext>
              </a:extLst>
            </p:cNvPr>
            <p:cNvSpPr/>
            <p:nvPr/>
          </p:nvSpPr>
          <p:spPr>
            <a:xfrm flipH="1">
              <a:off x="5220824" y="3562872"/>
              <a:ext cx="752202" cy="52300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1" name="Shape 3060" descr="Line">
              <a:extLst>
                <a:ext uri="{FF2B5EF4-FFF2-40B4-BE49-F238E27FC236}">
                  <a16:creationId xmlns:a16="http://schemas.microsoft.com/office/drawing/2014/main" id="{EF571BDD-9CDC-D348-A27A-B11756112927}"/>
                </a:ext>
              </a:extLst>
            </p:cNvPr>
            <p:cNvSpPr/>
            <p:nvPr/>
          </p:nvSpPr>
          <p:spPr>
            <a:xfrm flipH="1" flipV="1">
              <a:off x="5204928" y="3112876"/>
              <a:ext cx="708034" cy="83347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2" name="Shape 3061" descr="Line">
              <a:extLst>
                <a:ext uri="{FF2B5EF4-FFF2-40B4-BE49-F238E27FC236}">
                  <a16:creationId xmlns:a16="http://schemas.microsoft.com/office/drawing/2014/main" id="{80253745-5FD0-334D-B2C6-8D3376BD7094}"/>
                </a:ext>
              </a:extLst>
            </p:cNvPr>
            <p:cNvSpPr/>
            <p:nvPr/>
          </p:nvSpPr>
          <p:spPr>
            <a:xfrm flipH="1">
              <a:off x="5208351" y="3626372"/>
              <a:ext cx="701174" cy="96392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3" name="Shape 3062" descr="Circle">
              <a:extLst>
                <a:ext uri="{FF2B5EF4-FFF2-40B4-BE49-F238E27FC236}">
                  <a16:creationId xmlns:a16="http://schemas.microsoft.com/office/drawing/2014/main" id="{7D978107-3EC1-9643-AC00-9AF8A6B6A76A}"/>
                </a:ext>
              </a:extLst>
            </p:cNvPr>
            <p:cNvSpPr/>
            <p:nvPr/>
          </p:nvSpPr>
          <p:spPr>
            <a:xfrm flipH="1">
              <a:off x="4920221" y="2767619"/>
              <a:ext cx="376238" cy="37623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4" name="Shape 3063" descr="Circle">
              <a:extLst>
                <a:ext uri="{FF2B5EF4-FFF2-40B4-BE49-F238E27FC236}">
                  <a16:creationId xmlns:a16="http://schemas.microsoft.com/office/drawing/2014/main" id="{3FFEBFFA-39E7-3440-924B-1093CD978716}"/>
                </a:ext>
              </a:extLst>
            </p:cNvPr>
            <p:cNvSpPr/>
            <p:nvPr/>
          </p:nvSpPr>
          <p:spPr>
            <a:xfrm flipH="1">
              <a:off x="4920221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5" name="Shape 3064" descr="Circle">
              <a:extLst>
                <a:ext uri="{FF2B5EF4-FFF2-40B4-BE49-F238E27FC236}">
                  <a16:creationId xmlns:a16="http://schemas.microsoft.com/office/drawing/2014/main" id="{C65F56E1-6369-654D-94BB-2E3C4BAAA2F1}"/>
                </a:ext>
              </a:extLst>
            </p:cNvPr>
            <p:cNvSpPr/>
            <p:nvPr/>
          </p:nvSpPr>
          <p:spPr>
            <a:xfrm flipH="1">
              <a:off x="4920221" y="3896135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6" name="Shape 3065" descr="Circle">
              <a:extLst>
                <a:ext uri="{FF2B5EF4-FFF2-40B4-BE49-F238E27FC236}">
                  <a16:creationId xmlns:a16="http://schemas.microsoft.com/office/drawing/2014/main" id="{ABF477EC-8DD5-F348-8C5E-D7314F87D006}"/>
                </a:ext>
              </a:extLst>
            </p:cNvPr>
            <p:cNvSpPr/>
            <p:nvPr/>
          </p:nvSpPr>
          <p:spPr>
            <a:xfrm flipH="1">
              <a:off x="4920221" y="446039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7" name="Shape 3009" descr="Circle">
              <a:extLst>
                <a:ext uri="{FF2B5EF4-FFF2-40B4-BE49-F238E27FC236}">
                  <a16:creationId xmlns:a16="http://schemas.microsoft.com/office/drawing/2014/main" id="{945FA79C-FB7D-D942-951E-B08ECD4C99FA}"/>
                </a:ext>
              </a:extLst>
            </p:cNvPr>
            <p:cNvSpPr/>
            <p:nvPr/>
          </p:nvSpPr>
          <p:spPr>
            <a:xfrm flipH="1">
              <a:off x="5850902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8" name="Shape 3010" descr="Circle">
              <a:extLst>
                <a:ext uri="{FF2B5EF4-FFF2-40B4-BE49-F238E27FC236}">
                  <a16:creationId xmlns:a16="http://schemas.microsoft.com/office/drawing/2014/main" id="{5987B296-C5F3-8643-A74B-4B92FEB3EBAF}"/>
                </a:ext>
              </a:extLst>
            </p:cNvPr>
            <p:cNvSpPr/>
            <p:nvPr/>
          </p:nvSpPr>
          <p:spPr>
            <a:xfrm flipH="1">
              <a:off x="5850902" y="389613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11063AF8-8B92-B243-8457-D9D8B51474C1}"/>
              </a:ext>
            </a:extLst>
          </p:cNvPr>
          <p:cNvSpPr txBox="1"/>
          <p:nvPr/>
        </p:nvSpPr>
        <p:spPr>
          <a:xfrm>
            <a:off x="5966997" y="4256634"/>
            <a:ext cx="2144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Trace activation</a:t>
            </a:r>
            <a:br>
              <a:rPr lang="en-US" sz="2400" dirty="0"/>
            </a:br>
            <a:r>
              <a:rPr lang="en-US" sz="2400" dirty="0"/>
              <a:t>of unit 122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5192CF-5E8C-AA46-B5DA-EEABE7792B98}"/>
              </a:ext>
            </a:extLst>
          </p:cNvPr>
          <p:cNvGrpSpPr/>
          <p:nvPr/>
        </p:nvGrpSpPr>
        <p:grpSpPr>
          <a:xfrm>
            <a:off x="4903298" y="1254461"/>
            <a:ext cx="6113028" cy="2369615"/>
            <a:chOff x="4903298" y="1254461"/>
            <a:chExt cx="6113028" cy="2369615"/>
          </a:xfrm>
        </p:grpSpPr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BEC56D5A-8E07-5F4C-9116-697C7477A2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3298" y="2439270"/>
              <a:ext cx="951109" cy="934909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9" name="Picture 2">
              <a:extLst>
                <a:ext uri="{FF2B5EF4-FFF2-40B4-BE49-F238E27FC236}">
                  <a16:creationId xmlns:a16="http://schemas.microsoft.com/office/drawing/2014/main" id="{4C0CFAF4-EBFD-0645-AAEA-D99AD5DEDD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5867189" y="1254461"/>
              <a:ext cx="2369615" cy="236961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E35F310-5AC8-7F41-9496-97438B95A267}"/>
                </a:ext>
              </a:extLst>
            </p:cNvPr>
            <p:cNvSpPr txBox="1"/>
            <p:nvPr/>
          </p:nvSpPr>
          <p:spPr>
            <a:xfrm>
              <a:off x="9175117" y="2132503"/>
              <a:ext cx="18412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No activation</a:t>
              </a:r>
            </a:p>
          </p:txBody>
        </p:sp>
      </p:grpSp>
      <p:sp>
        <p:nvSpPr>
          <p:cNvPr id="65" name="Slide Number Placeholder 64">
            <a:extLst>
              <a:ext uri="{FF2B5EF4-FFF2-40B4-BE49-F238E27FC236}">
                <a16:creationId xmlns:a16="http://schemas.microsoft.com/office/drawing/2014/main" id="{03E1F202-2358-9B40-8F76-753484063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24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05CFA7-F39B-E248-B36A-6DD60CCC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What Does Convolution 122 See?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A2CBFC2-112B-CB41-A216-AF3190EEBF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9086" y="2683467"/>
            <a:ext cx="2356156" cy="23561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4" name="Right Arrow 63">
            <a:extLst>
              <a:ext uri="{FF2B5EF4-FFF2-40B4-BE49-F238E27FC236}">
                <a16:creationId xmlns:a16="http://schemas.microsoft.com/office/drawing/2014/main" id="{92C4490F-B443-F244-ACD4-B3A2B70F56CD}"/>
              </a:ext>
            </a:extLst>
          </p:cNvPr>
          <p:cNvSpPr/>
          <p:nvPr/>
        </p:nvSpPr>
        <p:spPr>
          <a:xfrm>
            <a:off x="3260148" y="3661212"/>
            <a:ext cx="481274" cy="413485"/>
          </a:xfrm>
          <a:prstGeom prst="rightArrow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AF6AF4A-7626-2240-B2DC-15311E678EC5}"/>
              </a:ext>
            </a:extLst>
          </p:cNvPr>
          <p:cNvGrpSpPr/>
          <p:nvPr/>
        </p:nvGrpSpPr>
        <p:grpSpPr>
          <a:xfrm>
            <a:off x="3882612" y="2952452"/>
            <a:ext cx="1478309" cy="1818185"/>
            <a:chOff x="3042671" y="1914262"/>
            <a:chExt cx="3184469" cy="3916607"/>
          </a:xfrm>
        </p:grpSpPr>
        <p:sp>
          <p:nvSpPr>
            <p:cNvPr id="70" name="Shape 3011" descr="Line">
              <a:extLst>
                <a:ext uri="{FF2B5EF4-FFF2-40B4-BE49-F238E27FC236}">
                  <a16:creationId xmlns:a16="http://schemas.microsoft.com/office/drawing/2014/main" id="{12FD5FF6-D0A0-3F4F-96B0-6065EB8D4B96}"/>
                </a:ext>
              </a:extLst>
            </p:cNvPr>
            <p:cNvSpPr/>
            <p:nvPr/>
          </p:nvSpPr>
          <p:spPr>
            <a:xfrm flipH="1" flipV="1">
              <a:off x="4319917" y="2769078"/>
              <a:ext cx="634189" cy="63418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1" name="Shape 3012" descr="Line">
              <a:extLst>
                <a:ext uri="{FF2B5EF4-FFF2-40B4-BE49-F238E27FC236}">
                  <a16:creationId xmlns:a16="http://schemas.microsoft.com/office/drawing/2014/main" id="{420E4E82-97A4-3D42-8736-783C3FC5EF7B}"/>
                </a:ext>
              </a:extLst>
            </p:cNvPr>
            <p:cNvSpPr/>
            <p:nvPr/>
          </p:nvSpPr>
          <p:spPr>
            <a:xfrm flipH="1" flipV="1">
              <a:off x="4318588" y="268616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2" name="Shape 3013" descr="Line">
              <a:extLst>
                <a:ext uri="{FF2B5EF4-FFF2-40B4-BE49-F238E27FC236}">
                  <a16:creationId xmlns:a16="http://schemas.microsoft.com/office/drawing/2014/main" id="{FD8FAB7F-F9BA-424E-A15B-D5850DD4C76C}"/>
                </a:ext>
              </a:extLst>
            </p:cNvPr>
            <p:cNvSpPr/>
            <p:nvPr/>
          </p:nvSpPr>
          <p:spPr>
            <a:xfrm flipH="1" flipV="1">
              <a:off x="4318350" y="3247819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3" name="Shape 3014" descr="Line">
              <a:extLst>
                <a:ext uri="{FF2B5EF4-FFF2-40B4-BE49-F238E27FC236}">
                  <a16:creationId xmlns:a16="http://schemas.microsoft.com/office/drawing/2014/main" id="{D55E53C0-17E5-8844-A344-992A9897D2AE}"/>
                </a:ext>
              </a:extLst>
            </p:cNvPr>
            <p:cNvSpPr/>
            <p:nvPr/>
          </p:nvSpPr>
          <p:spPr>
            <a:xfrm flipH="1" flipV="1">
              <a:off x="4318350" y="383313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4" name="Shape 3015" descr="Line">
              <a:extLst>
                <a:ext uri="{FF2B5EF4-FFF2-40B4-BE49-F238E27FC236}">
                  <a16:creationId xmlns:a16="http://schemas.microsoft.com/office/drawing/2014/main" id="{545939F8-FFEE-F844-BCEE-E6BAA6B2C7A6}"/>
                </a:ext>
              </a:extLst>
            </p:cNvPr>
            <p:cNvSpPr/>
            <p:nvPr/>
          </p:nvSpPr>
          <p:spPr>
            <a:xfrm flipH="1" flipV="1">
              <a:off x="4318350" y="4396365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5" name="Shape 3016" descr="Line">
              <a:extLst>
                <a:ext uri="{FF2B5EF4-FFF2-40B4-BE49-F238E27FC236}">
                  <a16:creationId xmlns:a16="http://schemas.microsoft.com/office/drawing/2014/main" id="{8444D7AD-326E-174D-995E-5A54FCC278A1}"/>
                </a:ext>
              </a:extLst>
            </p:cNvPr>
            <p:cNvSpPr/>
            <p:nvPr/>
          </p:nvSpPr>
          <p:spPr>
            <a:xfrm flipH="1">
              <a:off x="4319958" y="3003940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6" name="Shape 3017" descr="Line">
              <a:extLst>
                <a:ext uri="{FF2B5EF4-FFF2-40B4-BE49-F238E27FC236}">
                  <a16:creationId xmlns:a16="http://schemas.microsoft.com/office/drawing/2014/main" id="{53A22507-0223-DA41-9BEB-39AFD351DC81}"/>
                </a:ext>
              </a:extLst>
            </p:cNvPr>
            <p:cNvSpPr/>
            <p:nvPr/>
          </p:nvSpPr>
          <p:spPr>
            <a:xfrm flipH="1">
              <a:off x="4319958" y="3593392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7" name="Shape 3018" descr="Line">
              <a:extLst>
                <a:ext uri="{FF2B5EF4-FFF2-40B4-BE49-F238E27FC236}">
                  <a16:creationId xmlns:a16="http://schemas.microsoft.com/office/drawing/2014/main" id="{40AFBF07-85DC-6F42-A5EA-46CC96FCF0F1}"/>
                </a:ext>
              </a:extLst>
            </p:cNvPr>
            <p:cNvSpPr/>
            <p:nvPr/>
          </p:nvSpPr>
          <p:spPr>
            <a:xfrm flipH="1">
              <a:off x="4319958" y="4150909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8" name="Shape 3019" descr="Line">
              <a:extLst>
                <a:ext uri="{FF2B5EF4-FFF2-40B4-BE49-F238E27FC236}">
                  <a16:creationId xmlns:a16="http://schemas.microsoft.com/office/drawing/2014/main" id="{8AB8A756-5BDA-C546-8971-25A580F7A333}"/>
                </a:ext>
              </a:extLst>
            </p:cNvPr>
            <p:cNvSpPr/>
            <p:nvPr/>
          </p:nvSpPr>
          <p:spPr>
            <a:xfrm flipH="1">
              <a:off x="4319958" y="4731057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0" name="Shape 3020" descr="Line">
              <a:extLst>
                <a:ext uri="{FF2B5EF4-FFF2-40B4-BE49-F238E27FC236}">
                  <a16:creationId xmlns:a16="http://schemas.microsoft.com/office/drawing/2014/main" id="{218309CF-CEA6-A849-8AFC-AC76D3FEB892}"/>
                </a:ext>
              </a:extLst>
            </p:cNvPr>
            <p:cNvSpPr/>
            <p:nvPr/>
          </p:nvSpPr>
          <p:spPr>
            <a:xfrm flipH="1">
              <a:off x="4285160" y="309115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1" name="Shape 3021" descr="Line">
              <a:extLst>
                <a:ext uri="{FF2B5EF4-FFF2-40B4-BE49-F238E27FC236}">
                  <a16:creationId xmlns:a16="http://schemas.microsoft.com/office/drawing/2014/main" id="{0AF57C74-1612-7843-BFE8-02E1F112749D}"/>
                </a:ext>
              </a:extLst>
            </p:cNvPr>
            <p:cNvSpPr/>
            <p:nvPr/>
          </p:nvSpPr>
          <p:spPr>
            <a:xfrm flipH="1">
              <a:off x="4285217" y="422404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2" name="Shape 3022" descr="Line">
              <a:extLst>
                <a:ext uri="{FF2B5EF4-FFF2-40B4-BE49-F238E27FC236}">
                  <a16:creationId xmlns:a16="http://schemas.microsoft.com/office/drawing/2014/main" id="{6FF36A57-E2C3-924C-9E85-E6C11D7E862B}"/>
                </a:ext>
              </a:extLst>
            </p:cNvPr>
            <p:cNvSpPr/>
            <p:nvPr/>
          </p:nvSpPr>
          <p:spPr>
            <a:xfrm flipH="1">
              <a:off x="4285217" y="3680657"/>
              <a:ext cx="703932" cy="57913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3" name="Shape 3023" descr="Line">
              <a:extLst>
                <a:ext uri="{FF2B5EF4-FFF2-40B4-BE49-F238E27FC236}">
                  <a16:creationId xmlns:a16="http://schemas.microsoft.com/office/drawing/2014/main" id="{6E5AD899-DCED-D049-8AAC-76CC2EC6CA46}"/>
                </a:ext>
              </a:extLst>
            </p:cNvPr>
            <p:cNvSpPr/>
            <p:nvPr/>
          </p:nvSpPr>
          <p:spPr>
            <a:xfrm flipH="1">
              <a:off x="3431119" y="2663592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4" name="Shape 3024" descr="Line">
              <a:extLst>
                <a:ext uri="{FF2B5EF4-FFF2-40B4-BE49-F238E27FC236}">
                  <a16:creationId xmlns:a16="http://schemas.microsoft.com/office/drawing/2014/main" id="{E05E1BD6-CD92-D244-8A75-78E4B57B1FC4}"/>
                </a:ext>
              </a:extLst>
            </p:cNvPr>
            <p:cNvSpPr/>
            <p:nvPr/>
          </p:nvSpPr>
          <p:spPr>
            <a:xfrm flipH="1">
              <a:off x="3431119" y="3227851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5" name="Shape 3025" descr="Line">
              <a:extLst>
                <a:ext uri="{FF2B5EF4-FFF2-40B4-BE49-F238E27FC236}">
                  <a16:creationId xmlns:a16="http://schemas.microsoft.com/office/drawing/2014/main" id="{22441A12-DF92-DA40-B570-A10E247C8A78}"/>
                </a:ext>
              </a:extLst>
            </p:cNvPr>
            <p:cNvSpPr/>
            <p:nvPr/>
          </p:nvSpPr>
          <p:spPr>
            <a:xfrm flipH="1">
              <a:off x="3431119" y="3792109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6" name="Shape 3026" descr="Line">
              <a:extLst>
                <a:ext uri="{FF2B5EF4-FFF2-40B4-BE49-F238E27FC236}">
                  <a16:creationId xmlns:a16="http://schemas.microsoft.com/office/drawing/2014/main" id="{3F293748-45B5-C842-BADC-36D86938D798}"/>
                </a:ext>
              </a:extLst>
            </p:cNvPr>
            <p:cNvSpPr/>
            <p:nvPr/>
          </p:nvSpPr>
          <p:spPr>
            <a:xfrm flipH="1">
              <a:off x="3431119" y="4376397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7" name="Shape 3027" descr="Line">
              <a:extLst>
                <a:ext uri="{FF2B5EF4-FFF2-40B4-BE49-F238E27FC236}">
                  <a16:creationId xmlns:a16="http://schemas.microsoft.com/office/drawing/2014/main" id="{F4DD84FB-F059-EA47-A243-1AF20A77C72E}"/>
                </a:ext>
              </a:extLst>
            </p:cNvPr>
            <p:cNvSpPr/>
            <p:nvPr/>
          </p:nvSpPr>
          <p:spPr>
            <a:xfrm flipH="1">
              <a:off x="3431119" y="4943905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8" name="Shape 3028" descr="Line">
              <a:extLst>
                <a:ext uri="{FF2B5EF4-FFF2-40B4-BE49-F238E27FC236}">
                  <a16:creationId xmlns:a16="http://schemas.microsoft.com/office/drawing/2014/main" id="{A074A135-8D7D-0B4F-9AEF-59F3ECFFE924}"/>
                </a:ext>
              </a:extLst>
            </p:cNvPr>
            <p:cNvSpPr/>
            <p:nvPr/>
          </p:nvSpPr>
          <p:spPr>
            <a:xfrm flipH="1">
              <a:off x="3425545" y="273742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9" name="Shape 3029" descr="Line">
              <a:extLst>
                <a:ext uri="{FF2B5EF4-FFF2-40B4-BE49-F238E27FC236}">
                  <a16:creationId xmlns:a16="http://schemas.microsoft.com/office/drawing/2014/main" id="{F3663208-23D3-B34B-B68E-07B743F6FE7F}"/>
                </a:ext>
              </a:extLst>
            </p:cNvPr>
            <p:cNvSpPr/>
            <p:nvPr/>
          </p:nvSpPr>
          <p:spPr>
            <a:xfrm flipH="1">
              <a:off x="3395591" y="2800392"/>
              <a:ext cx="672149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0" name="Shape 3030" descr="Line">
              <a:extLst>
                <a:ext uri="{FF2B5EF4-FFF2-40B4-BE49-F238E27FC236}">
                  <a16:creationId xmlns:a16="http://schemas.microsoft.com/office/drawing/2014/main" id="{9B0A34E9-996D-7F40-BE45-45CEDFE4B1AA}"/>
                </a:ext>
              </a:extLst>
            </p:cNvPr>
            <p:cNvSpPr/>
            <p:nvPr/>
          </p:nvSpPr>
          <p:spPr>
            <a:xfrm flipH="1">
              <a:off x="3425545" y="3315320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1" name="Shape 3031" descr="Line">
              <a:extLst>
                <a:ext uri="{FF2B5EF4-FFF2-40B4-BE49-F238E27FC236}">
                  <a16:creationId xmlns:a16="http://schemas.microsoft.com/office/drawing/2014/main" id="{E1BA8E7A-DDC8-5F42-8884-CFB1DD457EE7}"/>
                </a:ext>
              </a:extLst>
            </p:cNvPr>
            <p:cNvSpPr/>
            <p:nvPr/>
          </p:nvSpPr>
          <p:spPr>
            <a:xfrm flipH="1">
              <a:off x="3395591" y="3378287"/>
              <a:ext cx="672149" cy="892003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2" name="Shape 3032" descr="Line">
              <a:extLst>
                <a:ext uri="{FF2B5EF4-FFF2-40B4-BE49-F238E27FC236}">
                  <a16:creationId xmlns:a16="http://schemas.microsoft.com/office/drawing/2014/main" id="{8CAA6343-7C6C-5C4B-8083-37E79A242259}"/>
                </a:ext>
              </a:extLst>
            </p:cNvPr>
            <p:cNvSpPr/>
            <p:nvPr/>
          </p:nvSpPr>
          <p:spPr>
            <a:xfrm flipH="1">
              <a:off x="3427112" y="390081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3" name="Shape 3033" descr="Line">
              <a:extLst>
                <a:ext uri="{FF2B5EF4-FFF2-40B4-BE49-F238E27FC236}">
                  <a16:creationId xmlns:a16="http://schemas.microsoft.com/office/drawing/2014/main" id="{CE64BC35-EFB1-B240-B029-8ECE23C04131}"/>
                </a:ext>
              </a:extLst>
            </p:cNvPr>
            <p:cNvSpPr/>
            <p:nvPr/>
          </p:nvSpPr>
          <p:spPr>
            <a:xfrm flipH="1">
              <a:off x="3397158" y="3963783"/>
              <a:ext cx="672150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4" name="Shape 3034" descr="Circle">
              <a:extLst>
                <a:ext uri="{FF2B5EF4-FFF2-40B4-BE49-F238E27FC236}">
                  <a16:creationId xmlns:a16="http://schemas.microsoft.com/office/drawing/2014/main" id="{E1C9A5D6-EDE6-EB4A-A7D7-8C1B36C08292}"/>
                </a:ext>
              </a:extLst>
            </p:cNvPr>
            <p:cNvSpPr/>
            <p:nvPr/>
          </p:nvSpPr>
          <p:spPr>
            <a:xfrm flipH="1">
              <a:off x="3950270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5" name="Shape 3035" descr="Circle">
              <a:extLst>
                <a:ext uri="{FF2B5EF4-FFF2-40B4-BE49-F238E27FC236}">
                  <a16:creationId xmlns:a16="http://schemas.microsoft.com/office/drawing/2014/main" id="{DC2515F7-FA00-5540-90E7-D41EE0DFCCA3}"/>
                </a:ext>
              </a:extLst>
            </p:cNvPr>
            <p:cNvSpPr/>
            <p:nvPr/>
          </p:nvSpPr>
          <p:spPr>
            <a:xfrm flipH="1">
              <a:off x="3950270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6" name="Shape 3036" descr="Circle">
              <a:extLst>
                <a:ext uri="{FF2B5EF4-FFF2-40B4-BE49-F238E27FC236}">
                  <a16:creationId xmlns:a16="http://schemas.microsoft.com/office/drawing/2014/main" id="{B4DAD9AA-DD9C-9548-B4CE-50577B75DFE4}"/>
                </a:ext>
              </a:extLst>
            </p:cNvPr>
            <p:cNvSpPr/>
            <p:nvPr/>
          </p:nvSpPr>
          <p:spPr>
            <a:xfrm flipH="1">
              <a:off x="3950270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7" name="Shape 3037" descr="Circle">
              <a:extLst>
                <a:ext uri="{FF2B5EF4-FFF2-40B4-BE49-F238E27FC236}">
                  <a16:creationId xmlns:a16="http://schemas.microsoft.com/office/drawing/2014/main" id="{C4752CE1-D0D4-2340-BD99-FAD4F4598DE9}"/>
                </a:ext>
              </a:extLst>
            </p:cNvPr>
            <p:cNvSpPr/>
            <p:nvPr/>
          </p:nvSpPr>
          <p:spPr>
            <a:xfrm flipH="1">
              <a:off x="3950270" y="417826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8" name="Shape 3038" descr="Circle">
              <a:extLst>
                <a:ext uri="{FF2B5EF4-FFF2-40B4-BE49-F238E27FC236}">
                  <a16:creationId xmlns:a16="http://schemas.microsoft.com/office/drawing/2014/main" id="{4A3E7000-91D9-204C-B656-04534E348D7D}"/>
                </a:ext>
              </a:extLst>
            </p:cNvPr>
            <p:cNvSpPr/>
            <p:nvPr/>
          </p:nvSpPr>
          <p:spPr>
            <a:xfrm flipH="1">
              <a:off x="3950270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99" name="Shape 3039" descr="Line">
              <a:extLst>
                <a:ext uri="{FF2B5EF4-FFF2-40B4-BE49-F238E27FC236}">
                  <a16:creationId xmlns:a16="http://schemas.microsoft.com/office/drawing/2014/main" id="{27BB2BAC-4658-F94B-82CB-1C26BA09C70C}"/>
                </a:ext>
              </a:extLst>
            </p:cNvPr>
            <p:cNvSpPr/>
            <p:nvPr/>
          </p:nvSpPr>
          <p:spPr>
            <a:xfrm flipH="1" flipV="1">
              <a:off x="3426546" y="2747564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0" name="Shape 3040" descr="Line">
              <a:extLst>
                <a:ext uri="{FF2B5EF4-FFF2-40B4-BE49-F238E27FC236}">
                  <a16:creationId xmlns:a16="http://schemas.microsoft.com/office/drawing/2014/main" id="{74187961-0EB4-9144-9F72-4FE9DDA2BCF9}"/>
                </a:ext>
              </a:extLst>
            </p:cNvPr>
            <p:cNvSpPr/>
            <p:nvPr/>
          </p:nvSpPr>
          <p:spPr>
            <a:xfrm flipH="1" flipV="1">
              <a:off x="3401244" y="330550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1" name="Shape 3041" descr="Line">
              <a:extLst>
                <a:ext uri="{FF2B5EF4-FFF2-40B4-BE49-F238E27FC236}">
                  <a16:creationId xmlns:a16="http://schemas.microsoft.com/office/drawing/2014/main" id="{D6F07F49-45DE-2E4D-9851-FE9A7927782F}"/>
                </a:ext>
              </a:extLst>
            </p:cNvPr>
            <p:cNvSpPr/>
            <p:nvPr/>
          </p:nvSpPr>
          <p:spPr>
            <a:xfrm flipH="1" flipV="1">
              <a:off x="3401244" y="390518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3" name="Shape 3042" descr="Line">
              <a:extLst>
                <a:ext uri="{FF2B5EF4-FFF2-40B4-BE49-F238E27FC236}">
                  <a16:creationId xmlns:a16="http://schemas.microsoft.com/office/drawing/2014/main" id="{B1C86960-8D90-304E-9BFA-838C10179994}"/>
                </a:ext>
              </a:extLst>
            </p:cNvPr>
            <p:cNvSpPr/>
            <p:nvPr/>
          </p:nvSpPr>
          <p:spPr>
            <a:xfrm flipH="1" flipV="1">
              <a:off x="3401244" y="446722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4" name="Shape 3043" descr="Circle">
              <a:extLst>
                <a:ext uri="{FF2B5EF4-FFF2-40B4-BE49-F238E27FC236}">
                  <a16:creationId xmlns:a16="http://schemas.microsoft.com/office/drawing/2014/main" id="{1F12C40D-03DA-8A49-AA7F-14D8A940380F}"/>
                </a:ext>
              </a:extLst>
            </p:cNvPr>
            <p:cNvSpPr/>
            <p:nvPr/>
          </p:nvSpPr>
          <p:spPr>
            <a:xfrm flipH="1">
              <a:off x="3055371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5" name="Shape 3044" descr="Circle">
              <a:extLst>
                <a:ext uri="{FF2B5EF4-FFF2-40B4-BE49-F238E27FC236}">
                  <a16:creationId xmlns:a16="http://schemas.microsoft.com/office/drawing/2014/main" id="{FAD127C1-1343-C74D-BF65-9BA844A9DDBA}"/>
                </a:ext>
              </a:extLst>
            </p:cNvPr>
            <p:cNvSpPr/>
            <p:nvPr/>
          </p:nvSpPr>
          <p:spPr>
            <a:xfrm flipH="1">
              <a:off x="3055371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6" name="Shape 3045" descr="Circle">
              <a:extLst>
                <a:ext uri="{FF2B5EF4-FFF2-40B4-BE49-F238E27FC236}">
                  <a16:creationId xmlns:a16="http://schemas.microsoft.com/office/drawing/2014/main" id="{3FB8F737-D386-5C45-8302-D670A686DDF1}"/>
                </a:ext>
              </a:extLst>
            </p:cNvPr>
            <p:cNvSpPr/>
            <p:nvPr/>
          </p:nvSpPr>
          <p:spPr>
            <a:xfrm flipH="1">
              <a:off x="3055371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7" name="Shape 3046" descr="Circle">
              <a:extLst>
                <a:ext uri="{FF2B5EF4-FFF2-40B4-BE49-F238E27FC236}">
                  <a16:creationId xmlns:a16="http://schemas.microsoft.com/office/drawing/2014/main" id="{B0979A3E-5E89-2049-AFC8-CBDC46C713F0}"/>
                </a:ext>
              </a:extLst>
            </p:cNvPr>
            <p:cNvSpPr/>
            <p:nvPr/>
          </p:nvSpPr>
          <p:spPr>
            <a:xfrm flipH="1">
              <a:off x="3055371" y="4178263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8" name="Shape 3047" descr="Circle">
              <a:extLst>
                <a:ext uri="{FF2B5EF4-FFF2-40B4-BE49-F238E27FC236}">
                  <a16:creationId xmlns:a16="http://schemas.microsoft.com/office/drawing/2014/main" id="{1BC2C18F-7105-6146-B68C-C58AE5F57141}"/>
                </a:ext>
              </a:extLst>
            </p:cNvPr>
            <p:cNvSpPr/>
            <p:nvPr/>
          </p:nvSpPr>
          <p:spPr>
            <a:xfrm flipH="1">
              <a:off x="3055371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9" name="Shape 3048" descr="Circle">
              <a:extLst>
                <a:ext uri="{FF2B5EF4-FFF2-40B4-BE49-F238E27FC236}">
                  <a16:creationId xmlns:a16="http://schemas.microsoft.com/office/drawing/2014/main" id="{51CC0EAB-9B9C-6B4D-B3A6-540ABABCFACB}"/>
                </a:ext>
              </a:extLst>
            </p:cNvPr>
            <p:cNvSpPr/>
            <p:nvPr/>
          </p:nvSpPr>
          <p:spPr>
            <a:xfrm flipH="1">
              <a:off x="3042671" y="191426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0" name="Shape 3049" descr="Circle">
              <a:extLst>
                <a:ext uri="{FF2B5EF4-FFF2-40B4-BE49-F238E27FC236}">
                  <a16:creationId xmlns:a16="http://schemas.microsoft.com/office/drawing/2014/main" id="{3C3AA149-02B0-1147-9293-A414F6366813}"/>
                </a:ext>
              </a:extLst>
            </p:cNvPr>
            <p:cNvSpPr/>
            <p:nvPr/>
          </p:nvSpPr>
          <p:spPr>
            <a:xfrm flipH="1">
              <a:off x="3042671" y="545463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1" name="Shape 3050" descr="Line">
              <a:extLst>
                <a:ext uri="{FF2B5EF4-FFF2-40B4-BE49-F238E27FC236}">
                  <a16:creationId xmlns:a16="http://schemas.microsoft.com/office/drawing/2014/main" id="{D5C21978-9787-244C-A90B-59EDA94F05A4}"/>
                </a:ext>
              </a:extLst>
            </p:cNvPr>
            <p:cNvSpPr/>
            <p:nvPr/>
          </p:nvSpPr>
          <p:spPr>
            <a:xfrm flipH="1">
              <a:off x="3356557" y="3970229"/>
              <a:ext cx="696758" cy="150682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2" name="Shape 3051" descr="Line">
              <a:extLst>
                <a:ext uri="{FF2B5EF4-FFF2-40B4-BE49-F238E27FC236}">
                  <a16:creationId xmlns:a16="http://schemas.microsoft.com/office/drawing/2014/main" id="{D33A1398-429F-424A-BDE3-ABC7CDBB3558}"/>
                </a:ext>
              </a:extLst>
            </p:cNvPr>
            <p:cNvSpPr/>
            <p:nvPr/>
          </p:nvSpPr>
          <p:spPr>
            <a:xfrm flipH="1">
              <a:off x="3424923" y="5031454"/>
              <a:ext cx="528313" cy="55170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3" name="Shape 3052" descr="Line">
              <a:extLst>
                <a:ext uri="{FF2B5EF4-FFF2-40B4-BE49-F238E27FC236}">
                  <a16:creationId xmlns:a16="http://schemas.microsoft.com/office/drawing/2014/main" id="{CF3B0168-F1BD-B943-BE6B-789C253CEDA1}"/>
                </a:ext>
              </a:extLst>
            </p:cNvPr>
            <p:cNvSpPr/>
            <p:nvPr/>
          </p:nvSpPr>
          <p:spPr>
            <a:xfrm flipH="1" flipV="1">
              <a:off x="3424923" y="2176195"/>
              <a:ext cx="552120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4" name="Shape 3053" descr="Line">
              <a:extLst>
                <a:ext uri="{FF2B5EF4-FFF2-40B4-BE49-F238E27FC236}">
                  <a16:creationId xmlns:a16="http://schemas.microsoft.com/office/drawing/2014/main" id="{103CD7A4-9EA7-B044-A21D-7E1F16AA626B}"/>
                </a:ext>
              </a:extLst>
            </p:cNvPr>
            <p:cNvSpPr/>
            <p:nvPr/>
          </p:nvSpPr>
          <p:spPr>
            <a:xfrm flipH="1" flipV="1">
              <a:off x="3376103" y="2301331"/>
              <a:ext cx="649623" cy="76952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5" name="Shape 3054" descr="Line">
              <a:extLst>
                <a:ext uri="{FF2B5EF4-FFF2-40B4-BE49-F238E27FC236}">
                  <a16:creationId xmlns:a16="http://schemas.microsoft.com/office/drawing/2014/main" id="{7503D89F-F429-6F4E-A2F6-4957DEEE049C}"/>
                </a:ext>
              </a:extLst>
            </p:cNvPr>
            <p:cNvSpPr/>
            <p:nvPr/>
          </p:nvSpPr>
          <p:spPr>
            <a:xfrm flipH="1" flipV="1">
              <a:off x="5242872" y="3057570"/>
              <a:ext cx="632382" cy="33992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6" name="Shape 3055" descr="Line">
              <a:extLst>
                <a:ext uri="{FF2B5EF4-FFF2-40B4-BE49-F238E27FC236}">
                  <a16:creationId xmlns:a16="http://schemas.microsoft.com/office/drawing/2014/main" id="{71CC1A63-E0F7-FC43-985F-3E579ABAE747}"/>
                </a:ext>
              </a:extLst>
            </p:cNvPr>
            <p:cNvSpPr/>
            <p:nvPr/>
          </p:nvSpPr>
          <p:spPr>
            <a:xfrm flipH="1">
              <a:off x="5240217" y="3503693"/>
              <a:ext cx="638166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7" name="Shape 3056" descr="Line">
              <a:extLst>
                <a:ext uri="{FF2B5EF4-FFF2-40B4-BE49-F238E27FC236}">
                  <a16:creationId xmlns:a16="http://schemas.microsoft.com/office/drawing/2014/main" id="{217077D6-0E37-F443-98B2-DA7601ED937C}"/>
                </a:ext>
              </a:extLst>
            </p:cNvPr>
            <p:cNvSpPr/>
            <p:nvPr/>
          </p:nvSpPr>
          <p:spPr>
            <a:xfrm flipH="1" flipV="1">
              <a:off x="5240130" y="4082394"/>
              <a:ext cx="638253" cy="661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8" name="Shape 3057" descr="Line">
              <a:extLst>
                <a:ext uri="{FF2B5EF4-FFF2-40B4-BE49-F238E27FC236}">
                  <a16:creationId xmlns:a16="http://schemas.microsoft.com/office/drawing/2014/main" id="{8DB1F55C-6F47-9242-BFEC-7F8312F32D84}"/>
                </a:ext>
              </a:extLst>
            </p:cNvPr>
            <p:cNvSpPr/>
            <p:nvPr/>
          </p:nvSpPr>
          <p:spPr>
            <a:xfrm flipH="1" flipV="1">
              <a:off x="5236720" y="3587922"/>
              <a:ext cx="720473" cy="40770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9" name="Shape 3058" descr="Line">
              <a:extLst>
                <a:ext uri="{FF2B5EF4-FFF2-40B4-BE49-F238E27FC236}">
                  <a16:creationId xmlns:a16="http://schemas.microsoft.com/office/drawing/2014/main" id="{0AA055F5-461C-C740-85A8-9CACEAC6C0B8}"/>
                </a:ext>
              </a:extLst>
            </p:cNvPr>
            <p:cNvSpPr/>
            <p:nvPr/>
          </p:nvSpPr>
          <p:spPr>
            <a:xfrm flipH="1">
              <a:off x="5207773" y="4218276"/>
              <a:ext cx="702524" cy="3832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0" name="Shape 3059" descr="Line">
              <a:extLst>
                <a:ext uri="{FF2B5EF4-FFF2-40B4-BE49-F238E27FC236}">
                  <a16:creationId xmlns:a16="http://schemas.microsoft.com/office/drawing/2014/main" id="{CAA1C22E-6F06-874A-9240-196724873D53}"/>
                </a:ext>
              </a:extLst>
            </p:cNvPr>
            <p:cNvSpPr/>
            <p:nvPr/>
          </p:nvSpPr>
          <p:spPr>
            <a:xfrm flipH="1">
              <a:off x="5220824" y="3562872"/>
              <a:ext cx="752202" cy="52300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1" name="Shape 3060" descr="Line">
              <a:extLst>
                <a:ext uri="{FF2B5EF4-FFF2-40B4-BE49-F238E27FC236}">
                  <a16:creationId xmlns:a16="http://schemas.microsoft.com/office/drawing/2014/main" id="{EF571BDD-9CDC-D348-A27A-B11756112927}"/>
                </a:ext>
              </a:extLst>
            </p:cNvPr>
            <p:cNvSpPr/>
            <p:nvPr/>
          </p:nvSpPr>
          <p:spPr>
            <a:xfrm flipH="1" flipV="1">
              <a:off x="5204928" y="3112876"/>
              <a:ext cx="708034" cy="83347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2" name="Shape 3061" descr="Line">
              <a:extLst>
                <a:ext uri="{FF2B5EF4-FFF2-40B4-BE49-F238E27FC236}">
                  <a16:creationId xmlns:a16="http://schemas.microsoft.com/office/drawing/2014/main" id="{80253745-5FD0-334D-B2C6-8D3376BD7094}"/>
                </a:ext>
              </a:extLst>
            </p:cNvPr>
            <p:cNvSpPr/>
            <p:nvPr/>
          </p:nvSpPr>
          <p:spPr>
            <a:xfrm flipH="1">
              <a:off x="5208351" y="3626372"/>
              <a:ext cx="701174" cy="96392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3" name="Shape 3062" descr="Circle">
              <a:extLst>
                <a:ext uri="{FF2B5EF4-FFF2-40B4-BE49-F238E27FC236}">
                  <a16:creationId xmlns:a16="http://schemas.microsoft.com/office/drawing/2014/main" id="{7D978107-3EC1-9643-AC00-9AF8A6B6A76A}"/>
                </a:ext>
              </a:extLst>
            </p:cNvPr>
            <p:cNvSpPr/>
            <p:nvPr/>
          </p:nvSpPr>
          <p:spPr>
            <a:xfrm flipH="1">
              <a:off x="4920221" y="2767619"/>
              <a:ext cx="376238" cy="37623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4" name="Shape 3063" descr="Circle">
              <a:extLst>
                <a:ext uri="{FF2B5EF4-FFF2-40B4-BE49-F238E27FC236}">
                  <a16:creationId xmlns:a16="http://schemas.microsoft.com/office/drawing/2014/main" id="{3FFEBFFA-39E7-3440-924B-1093CD978716}"/>
                </a:ext>
              </a:extLst>
            </p:cNvPr>
            <p:cNvSpPr/>
            <p:nvPr/>
          </p:nvSpPr>
          <p:spPr>
            <a:xfrm flipH="1">
              <a:off x="4920221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5" name="Shape 3064" descr="Circle">
              <a:extLst>
                <a:ext uri="{FF2B5EF4-FFF2-40B4-BE49-F238E27FC236}">
                  <a16:creationId xmlns:a16="http://schemas.microsoft.com/office/drawing/2014/main" id="{C65F56E1-6369-654D-94BB-2E3C4BAAA2F1}"/>
                </a:ext>
              </a:extLst>
            </p:cNvPr>
            <p:cNvSpPr/>
            <p:nvPr/>
          </p:nvSpPr>
          <p:spPr>
            <a:xfrm flipH="1">
              <a:off x="4920221" y="3896135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6" name="Shape 3065" descr="Circle">
              <a:extLst>
                <a:ext uri="{FF2B5EF4-FFF2-40B4-BE49-F238E27FC236}">
                  <a16:creationId xmlns:a16="http://schemas.microsoft.com/office/drawing/2014/main" id="{ABF477EC-8DD5-F348-8C5E-D7314F87D006}"/>
                </a:ext>
              </a:extLst>
            </p:cNvPr>
            <p:cNvSpPr/>
            <p:nvPr/>
          </p:nvSpPr>
          <p:spPr>
            <a:xfrm flipH="1">
              <a:off x="4920221" y="446039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7" name="Shape 3009" descr="Circle">
              <a:extLst>
                <a:ext uri="{FF2B5EF4-FFF2-40B4-BE49-F238E27FC236}">
                  <a16:creationId xmlns:a16="http://schemas.microsoft.com/office/drawing/2014/main" id="{945FA79C-FB7D-D942-951E-B08ECD4C99FA}"/>
                </a:ext>
              </a:extLst>
            </p:cNvPr>
            <p:cNvSpPr/>
            <p:nvPr/>
          </p:nvSpPr>
          <p:spPr>
            <a:xfrm flipH="1">
              <a:off x="5850902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28" name="Shape 3010" descr="Circle">
              <a:extLst>
                <a:ext uri="{FF2B5EF4-FFF2-40B4-BE49-F238E27FC236}">
                  <a16:creationId xmlns:a16="http://schemas.microsoft.com/office/drawing/2014/main" id="{5987B296-C5F3-8643-A74B-4B92FEB3EBAF}"/>
                </a:ext>
              </a:extLst>
            </p:cNvPr>
            <p:cNvSpPr/>
            <p:nvPr/>
          </p:nvSpPr>
          <p:spPr>
            <a:xfrm flipH="1">
              <a:off x="5850902" y="389613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11063AF8-8B92-B243-8457-D9D8B51474C1}"/>
              </a:ext>
            </a:extLst>
          </p:cNvPr>
          <p:cNvSpPr txBox="1"/>
          <p:nvPr/>
        </p:nvSpPr>
        <p:spPr>
          <a:xfrm>
            <a:off x="5966997" y="4256634"/>
            <a:ext cx="2144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Trace activation</a:t>
            </a:r>
            <a:br>
              <a:rPr lang="en-US" sz="2400" dirty="0"/>
            </a:br>
            <a:r>
              <a:rPr lang="en-US" sz="2400" dirty="0"/>
              <a:t>of unit 122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5192CF-5E8C-AA46-B5DA-EEABE7792B98}"/>
              </a:ext>
            </a:extLst>
          </p:cNvPr>
          <p:cNvGrpSpPr/>
          <p:nvPr/>
        </p:nvGrpSpPr>
        <p:grpSpPr>
          <a:xfrm>
            <a:off x="4903298" y="1254461"/>
            <a:ext cx="6113028" cy="2369615"/>
            <a:chOff x="4903298" y="1254461"/>
            <a:chExt cx="6113028" cy="2369615"/>
          </a:xfrm>
        </p:grpSpPr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BEC56D5A-8E07-5F4C-9116-697C7477A2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3298" y="2439270"/>
              <a:ext cx="951109" cy="934909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9" name="Picture 2">
              <a:extLst>
                <a:ext uri="{FF2B5EF4-FFF2-40B4-BE49-F238E27FC236}">
                  <a16:creationId xmlns:a16="http://schemas.microsoft.com/office/drawing/2014/main" id="{4C0CFAF4-EBFD-0645-AAEA-D99AD5DEDD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5867189" y="1254461"/>
              <a:ext cx="2369615" cy="236961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E35F310-5AC8-7F41-9496-97438B95A267}"/>
                </a:ext>
              </a:extLst>
            </p:cNvPr>
            <p:cNvSpPr txBox="1"/>
            <p:nvPr/>
          </p:nvSpPr>
          <p:spPr>
            <a:xfrm>
              <a:off x="9175117" y="2132503"/>
              <a:ext cx="18412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No activation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0B7DC6-9209-4146-8922-B599B908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87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>
            <a:extLst>
              <a:ext uri="{FF2B5EF4-FFF2-40B4-BE49-F238E27FC236}">
                <a16:creationId xmlns:a16="http://schemas.microsoft.com/office/drawing/2014/main" id="{45C6052C-9CC1-B54A-AA18-DE587E1B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854407" y="1229134"/>
            <a:ext cx="2392363" cy="239236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05CFA7-F39B-E248-B36A-6DD60CCC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What Does Convolution 122 See?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A2CBFC2-112B-CB41-A216-AF3190EEBF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4982" y="2683467"/>
            <a:ext cx="2364363" cy="23561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4" name="Right Arrow 63">
            <a:extLst>
              <a:ext uri="{FF2B5EF4-FFF2-40B4-BE49-F238E27FC236}">
                <a16:creationId xmlns:a16="http://schemas.microsoft.com/office/drawing/2014/main" id="{92C4490F-B443-F244-ACD4-B3A2B70F56CD}"/>
              </a:ext>
            </a:extLst>
          </p:cNvPr>
          <p:cNvSpPr/>
          <p:nvPr/>
        </p:nvSpPr>
        <p:spPr>
          <a:xfrm>
            <a:off x="3260148" y="3661212"/>
            <a:ext cx="481274" cy="413485"/>
          </a:xfrm>
          <a:prstGeom prst="rightArrow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29A4237-0580-2746-9B3D-87DB10BC6D02}"/>
              </a:ext>
            </a:extLst>
          </p:cNvPr>
          <p:cNvCxnSpPr>
            <a:cxnSpLocks/>
          </p:cNvCxnSpPr>
          <p:nvPr/>
        </p:nvCxnSpPr>
        <p:spPr>
          <a:xfrm flipH="1">
            <a:off x="4903298" y="2439270"/>
            <a:ext cx="951109" cy="93490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DBF79C4-29CE-8844-928B-613DD6D87AA0}"/>
              </a:ext>
            </a:extLst>
          </p:cNvPr>
          <p:cNvGrpSpPr/>
          <p:nvPr/>
        </p:nvGrpSpPr>
        <p:grpSpPr>
          <a:xfrm>
            <a:off x="3882612" y="2952452"/>
            <a:ext cx="1478309" cy="1818185"/>
            <a:chOff x="3042671" y="1914262"/>
            <a:chExt cx="3184469" cy="3916607"/>
          </a:xfrm>
        </p:grpSpPr>
        <p:sp>
          <p:nvSpPr>
            <p:cNvPr id="77" name="Shape 3011" descr="Line">
              <a:extLst>
                <a:ext uri="{FF2B5EF4-FFF2-40B4-BE49-F238E27FC236}">
                  <a16:creationId xmlns:a16="http://schemas.microsoft.com/office/drawing/2014/main" id="{8C96F486-CEDC-A547-9129-336BE7980201}"/>
                </a:ext>
              </a:extLst>
            </p:cNvPr>
            <p:cNvSpPr/>
            <p:nvPr/>
          </p:nvSpPr>
          <p:spPr>
            <a:xfrm flipH="1" flipV="1">
              <a:off x="4319917" y="2769078"/>
              <a:ext cx="634189" cy="63418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8" name="Shape 3012" descr="Line">
              <a:extLst>
                <a:ext uri="{FF2B5EF4-FFF2-40B4-BE49-F238E27FC236}">
                  <a16:creationId xmlns:a16="http://schemas.microsoft.com/office/drawing/2014/main" id="{A8CD5FA2-295B-594A-A5A3-2C16C5D6972A}"/>
                </a:ext>
              </a:extLst>
            </p:cNvPr>
            <p:cNvSpPr/>
            <p:nvPr/>
          </p:nvSpPr>
          <p:spPr>
            <a:xfrm flipH="1" flipV="1">
              <a:off x="4318588" y="268616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79" name="Shape 3013" descr="Line">
              <a:extLst>
                <a:ext uri="{FF2B5EF4-FFF2-40B4-BE49-F238E27FC236}">
                  <a16:creationId xmlns:a16="http://schemas.microsoft.com/office/drawing/2014/main" id="{08837E61-AA01-F844-9493-9616C7AD9F02}"/>
                </a:ext>
              </a:extLst>
            </p:cNvPr>
            <p:cNvSpPr/>
            <p:nvPr/>
          </p:nvSpPr>
          <p:spPr>
            <a:xfrm flipH="1" flipV="1">
              <a:off x="4318350" y="3247819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0" name="Shape 3014" descr="Line">
              <a:extLst>
                <a:ext uri="{FF2B5EF4-FFF2-40B4-BE49-F238E27FC236}">
                  <a16:creationId xmlns:a16="http://schemas.microsoft.com/office/drawing/2014/main" id="{26A73E7D-DFE0-CD46-B716-45956339972E}"/>
                </a:ext>
              </a:extLst>
            </p:cNvPr>
            <p:cNvSpPr/>
            <p:nvPr/>
          </p:nvSpPr>
          <p:spPr>
            <a:xfrm flipH="1" flipV="1">
              <a:off x="4318350" y="383313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1" name="Shape 3015" descr="Line">
              <a:extLst>
                <a:ext uri="{FF2B5EF4-FFF2-40B4-BE49-F238E27FC236}">
                  <a16:creationId xmlns:a16="http://schemas.microsoft.com/office/drawing/2014/main" id="{424DF390-6F01-4A4F-ABDB-B8920244A6E1}"/>
                </a:ext>
              </a:extLst>
            </p:cNvPr>
            <p:cNvSpPr/>
            <p:nvPr/>
          </p:nvSpPr>
          <p:spPr>
            <a:xfrm flipH="1" flipV="1">
              <a:off x="4318350" y="4396365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2" name="Shape 3016" descr="Line">
              <a:extLst>
                <a:ext uri="{FF2B5EF4-FFF2-40B4-BE49-F238E27FC236}">
                  <a16:creationId xmlns:a16="http://schemas.microsoft.com/office/drawing/2014/main" id="{14DAA571-1494-D749-BD99-56CE311759EA}"/>
                </a:ext>
              </a:extLst>
            </p:cNvPr>
            <p:cNvSpPr/>
            <p:nvPr/>
          </p:nvSpPr>
          <p:spPr>
            <a:xfrm flipH="1">
              <a:off x="4319958" y="3003940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3" name="Shape 3017" descr="Line">
              <a:extLst>
                <a:ext uri="{FF2B5EF4-FFF2-40B4-BE49-F238E27FC236}">
                  <a16:creationId xmlns:a16="http://schemas.microsoft.com/office/drawing/2014/main" id="{6AEE1048-A095-514A-A273-A8DC687B4FAB}"/>
                </a:ext>
              </a:extLst>
            </p:cNvPr>
            <p:cNvSpPr/>
            <p:nvPr/>
          </p:nvSpPr>
          <p:spPr>
            <a:xfrm flipH="1">
              <a:off x="4319958" y="3593392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4" name="Shape 3018" descr="Line">
              <a:extLst>
                <a:ext uri="{FF2B5EF4-FFF2-40B4-BE49-F238E27FC236}">
                  <a16:creationId xmlns:a16="http://schemas.microsoft.com/office/drawing/2014/main" id="{AA4D8EB1-5DE0-DE49-8F75-6919CA60C5D5}"/>
                </a:ext>
              </a:extLst>
            </p:cNvPr>
            <p:cNvSpPr/>
            <p:nvPr/>
          </p:nvSpPr>
          <p:spPr>
            <a:xfrm flipH="1">
              <a:off x="4319958" y="4150909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5" name="Shape 3019" descr="Line">
              <a:extLst>
                <a:ext uri="{FF2B5EF4-FFF2-40B4-BE49-F238E27FC236}">
                  <a16:creationId xmlns:a16="http://schemas.microsoft.com/office/drawing/2014/main" id="{5BF2989D-BF59-434D-9DDD-C2262D417998}"/>
                </a:ext>
              </a:extLst>
            </p:cNvPr>
            <p:cNvSpPr/>
            <p:nvPr/>
          </p:nvSpPr>
          <p:spPr>
            <a:xfrm flipH="1">
              <a:off x="4319958" y="4731057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6" name="Shape 3020" descr="Line">
              <a:extLst>
                <a:ext uri="{FF2B5EF4-FFF2-40B4-BE49-F238E27FC236}">
                  <a16:creationId xmlns:a16="http://schemas.microsoft.com/office/drawing/2014/main" id="{A4B5A6B4-9F53-E749-955C-83283FA851CA}"/>
                </a:ext>
              </a:extLst>
            </p:cNvPr>
            <p:cNvSpPr/>
            <p:nvPr/>
          </p:nvSpPr>
          <p:spPr>
            <a:xfrm flipH="1">
              <a:off x="4285160" y="309115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7" name="Shape 3021" descr="Line">
              <a:extLst>
                <a:ext uri="{FF2B5EF4-FFF2-40B4-BE49-F238E27FC236}">
                  <a16:creationId xmlns:a16="http://schemas.microsoft.com/office/drawing/2014/main" id="{7CF7B2A4-B92C-A34B-A808-B0097699085C}"/>
                </a:ext>
              </a:extLst>
            </p:cNvPr>
            <p:cNvSpPr/>
            <p:nvPr/>
          </p:nvSpPr>
          <p:spPr>
            <a:xfrm flipH="1">
              <a:off x="4285217" y="422404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8" name="Shape 3022" descr="Line">
              <a:extLst>
                <a:ext uri="{FF2B5EF4-FFF2-40B4-BE49-F238E27FC236}">
                  <a16:creationId xmlns:a16="http://schemas.microsoft.com/office/drawing/2014/main" id="{541EADA4-CBCC-5D4A-900D-4D1347078807}"/>
                </a:ext>
              </a:extLst>
            </p:cNvPr>
            <p:cNvSpPr/>
            <p:nvPr/>
          </p:nvSpPr>
          <p:spPr>
            <a:xfrm flipH="1">
              <a:off x="4285217" y="3680657"/>
              <a:ext cx="703932" cy="57913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9" name="Shape 3023" descr="Line">
              <a:extLst>
                <a:ext uri="{FF2B5EF4-FFF2-40B4-BE49-F238E27FC236}">
                  <a16:creationId xmlns:a16="http://schemas.microsoft.com/office/drawing/2014/main" id="{B9CFE8EE-B7D9-4345-9770-64B11CA01F04}"/>
                </a:ext>
              </a:extLst>
            </p:cNvPr>
            <p:cNvSpPr/>
            <p:nvPr/>
          </p:nvSpPr>
          <p:spPr>
            <a:xfrm flipH="1">
              <a:off x="3431119" y="2663592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0" name="Shape 3024" descr="Line">
              <a:extLst>
                <a:ext uri="{FF2B5EF4-FFF2-40B4-BE49-F238E27FC236}">
                  <a16:creationId xmlns:a16="http://schemas.microsoft.com/office/drawing/2014/main" id="{C2F2D17F-7712-9F43-B3C6-718B91E22EB1}"/>
                </a:ext>
              </a:extLst>
            </p:cNvPr>
            <p:cNvSpPr/>
            <p:nvPr/>
          </p:nvSpPr>
          <p:spPr>
            <a:xfrm flipH="1">
              <a:off x="3431119" y="3227851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1" name="Shape 3025" descr="Line">
              <a:extLst>
                <a:ext uri="{FF2B5EF4-FFF2-40B4-BE49-F238E27FC236}">
                  <a16:creationId xmlns:a16="http://schemas.microsoft.com/office/drawing/2014/main" id="{22BE6299-2395-744E-8B8C-0D82C493B7FB}"/>
                </a:ext>
              </a:extLst>
            </p:cNvPr>
            <p:cNvSpPr/>
            <p:nvPr/>
          </p:nvSpPr>
          <p:spPr>
            <a:xfrm flipH="1">
              <a:off x="3431119" y="3792109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2" name="Shape 3026" descr="Line">
              <a:extLst>
                <a:ext uri="{FF2B5EF4-FFF2-40B4-BE49-F238E27FC236}">
                  <a16:creationId xmlns:a16="http://schemas.microsoft.com/office/drawing/2014/main" id="{8500CE43-BE9D-8F47-A3CD-AAB386D64846}"/>
                </a:ext>
              </a:extLst>
            </p:cNvPr>
            <p:cNvSpPr/>
            <p:nvPr/>
          </p:nvSpPr>
          <p:spPr>
            <a:xfrm flipH="1">
              <a:off x="3431119" y="4376397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3" name="Shape 3027" descr="Line">
              <a:extLst>
                <a:ext uri="{FF2B5EF4-FFF2-40B4-BE49-F238E27FC236}">
                  <a16:creationId xmlns:a16="http://schemas.microsoft.com/office/drawing/2014/main" id="{4FBAA815-8B86-5742-895D-E3DC1BB3D78D}"/>
                </a:ext>
              </a:extLst>
            </p:cNvPr>
            <p:cNvSpPr/>
            <p:nvPr/>
          </p:nvSpPr>
          <p:spPr>
            <a:xfrm flipH="1">
              <a:off x="3431119" y="4943905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4" name="Shape 3028" descr="Line">
              <a:extLst>
                <a:ext uri="{FF2B5EF4-FFF2-40B4-BE49-F238E27FC236}">
                  <a16:creationId xmlns:a16="http://schemas.microsoft.com/office/drawing/2014/main" id="{FCAF97EC-D572-0A41-AB0E-9CD852D9AA8C}"/>
                </a:ext>
              </a:extLst>
            </p:cNvPr>
            <p:cNvSpPr/>
            <p:nvPr/>
          </p:nvSpPr>
          <p:spPr>
            <a:xfrm flipH="1">
              <a:off x="3425545" y="273742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5" name="Shape 3029" descr="Line">
              <a:extLst>
                <a:ext uri="{FF2B5EF4-FFF2-40B4-BE49-F238E27FC236}">
                  <a16:creationId xmlns:a16="http://schemas.microsoft.com/office/drawing/2014/main" id="{D0F54C43-2381-8940-BF5A-D8FB54C6CFC0}"/>
                </a:ext>
              </a:extLst>
            </p:cNvPr>
            <p:cNvSpPr/>
            <p:nvPr/>
          </p:nvSpPr>
          <p:spPr>
            <a:xfrm flipH="1">
              <a:off x="3395591" y="2800392"/>
              <a:ext cx="672149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6" name="Shape 3030" descr="Line">
              <a:extLst>
                <a:ext uri="{FF2B5EF4-FFF2-40B4-BE49-F238E27FC236}">
                  <a16:creationId xmlns:a16="http://schemas.microsoft.com/office/drawing/2014/main" id="{CBA46004-B415-BD4E-B662-26C8E012B1F1}"/>
                </a:ext>
              </a:extLst>
            </p:cNvPr>
            <p:cNvSpPr/>
            <p:nvPr/>
          </p:nvSpPr>
          <p:spPr>
            <a:xfrm flipH="1">
              <a:off x="3425545" y="3315320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7" name="Shape 3031" descr="Line">
              <a:extLst>
                <a:ext uri="{FF2B5EF4-FFF2-40B4-BE49-F238E27FC236}">
                  <a16:creationId xmlns:a16="http://schemas.microsoft.com/office/drawing/2014/main" id="{58899D29-DFF8-944F-94CF-BF5CFAD39730}"/>
                </a:ext>
              </a:extLst>
            </p:cNvPr>
            <p:cNvSpPr/>
            <p:nvPr/>
          </p:nvSpPr>
          <p:spPr>
            <a:xfrm flipH="1">
              <a:off x="3395591" y="3378287"/>
              <a:ext cx="672149" cy="892003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8" name="Shape 3032" descr="Line">
              <a:extLst>
                <a:ext uri="{FF2B5EF4-FFF2-40B4-BE49-F238E27FC236}">
                  <a16:creationId xmlns:a16="http://schemas.microsoft.com/office/drawing/2014/main" id="{FFBBE6BD-AE8E-C74C-9A7A-1D95012CE5E7}"/>
                </a:ext>
              </a:extLst>
            </p:cNvPr>
            <p:cNvSpPr/>
            <p:nvPr/>
          </p:nvSpPr>
          <p:spPr>
            <a:xfrm flipH="1">
              <a:off x="3427112" y="390081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9" name="Shape 3033" descr="Line">
              <a:extLst>
                <a:ext uri="{FF2B5EF4-FFF2-40B4-BE49-F238E27FC236}">
                  <a16:creationId xmlns:a16="http://schemas.microsoft.com/office/drawing/2014/main" id="{F4B6E1D0-BF03-5245-BA0C-58ABB679826F}"/>
                </a:ext>
              </a:extLst>
            </p:cNvPr>
            <p:cNvSpPr/>
            <p:nvPr/>
          </p:nvSpPr>
          <p:spPr>
            <a:xfrm flipH="1">
              <a:off x="3397158" y="3963783"/>
              <a:ext cx="672150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0" name="Shape 3034" descr="Circle">
              <a:extLst>
                <a:ext uri="{FF2B5EF4-FFF2-40B4-BE49-F238E27FC236}">
                  <a16:creationId xmlns:a16="http://schemas.microsoft.com/office/drawing/2014/main" id="{AE5A8575-19A6-9D49-AD00-61F2CA2B70BC}"/>
                </a:ext>
              </a:extLst>
            </p:cNvPr>
            <p:cNvSpPr/>
            <p:nvPr/>
          </p:nvSpPr>
          <p:spPr>
            <a:xfrm flipH="1">
              <a:off x="3950270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1" name="Shape 3035" descr="Circle">
              <a:extLst>
                <a:ext uri="{FF2B5EF4-FFF2-40B4-BE49-F238E27FC236}">
                  <a16:creationId xmlns:a16="http://schemas.microsoft.com/office/drawing/2014/main" id="{AB2DDE37-CB45-D64B-A3EA-08C4461959EF}"/>
                </a:ext>
              </a:extLst>
            </p:cNvPr>
            <p:cNvSpPr/>
            <p:nvPr/>
          </p:nvSpPr>
          <p:spPr>
            <a:xfrm flipH="1">
              <a:off x="3950270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3" name="Shape 3036" descr="Circle">
              <a:extLst>
                <a:ext uri="{FF2B5EF4-FFF2-40B4-BE49-F238E27FC236}">
                  <a16:creationId xmlns:a16="http://schemas.microsoft.com/office/drawing/2014/main" id="{6F434304-C141-BD46-A17E-6BB336E60B50}"/>
                </a:ext>
              </a:extLst>
            </p:cNvPr>
            <p:cNvSpPr/>
            <p:nvPr/>
          </p:nvSpPr>
          <p:spPr>
            <a:xfrm flipH="1">
              <a:off x="3950270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4" name="Shape 3037" descr="Circle">
              <a:extLst>
                <a:ext uri="{FF2B5EF4-FFF2-40B4-BE49-F238E27FC236}">
                  <a16:creationId xmlns:a16="http://schemas.microsoft.com/office/drawing/2014/main" id="{A070F813-EC29-C147-86D7-673105BD01E4}"/>
                </a:ext>
              </a:extLst>
            </p:cNvPr>
            <p:cNvSpPr/>
            <p:nvPr/>
          </p:nvSpPr>
          <p:spPr>
            <a:xfrm flipH="1">
              <a:off x="3950270" y="417826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5" name="Shape 3038" descr="Circle">
              <a:extLst>
                <a:ext uri="{FF2B5EF4-FFF2-40B4-BE49-F238E27FC236}">
                  <a16:creationId xmlns:a16="http://schemas.microsoft.com/office/drawing/2014/main" id="{C6ABCD45-1E66-4C41-8A37-A45DF59B8CD8}"/>
                </a:ext>
              </a:extLst>
            </p:cNvPr>
            <p:cNvSpPr/>
            <p:nvPr/>
          </p:nvSpPr>
          <p:spPr>
            <a:xfrm flipH="1">
              <a:off x="3950270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6" name="Shape 3039" descr="Line">
              <a:extLst>
                <a:ext uri="{FF2B5EF4-FFF2-40B4-BE49-F238E27FC236}">
                  <a16:creationId xmlns:a16="http://schemas.microsoft.com/office/drawing/2014/main" id="{4BAE4D47-E454-E740-ABBC-C2466027FAA2}"/>
                </a:ext>
              </a:extLst>
            </p:cNvPr>
            <p:cNvSpPr/>
            <p:nvPr/>
          </p:nvSpPr>
          <p:spPr>
            <a:xfrm flipH="1" flipV="1">
              <a:off x="3426546" y="2747564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7" name="Shape 3040" descr="Line">
              <a:extLst>
                <a:ext uri="{FF2B5EF4-FFF2-40B4-BE49-F238E27FC236}">
                  <a16:creationId xmlns:a16="http://schemas.microsoft.com/office/drawing/2014/main" id="{8595D5D7-9A56-284F-946D-74D37D87B73B}"/>
                </a:ext>
              </a:extLst>
            </p:cNvPr>
            <p:cNvSpPr/>
            <p:nvPr/>
          </p:nvSpPr>
          <p:spPr>
            <a:xfrm flipH="1" flipV="1">
              <a:off x="3401244" y="330550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8" name="Shape 3041" descr="Line">
              <a:extLst>
                <a:ext uri="{FF2B5EF4-FFF2-40B4-BE49-F238E27FC236}">
                  <a16:creationId xmlns:a16="http://schemas.microsoft.com/office/drawing/2014/main" id="{3E05E891-F155-DB4E-A265-7D9138B38AFA}"/>
                </a:ext>
              </a:extLst>
            </p:cNvPr>
            <p:cNvSpPr/>
            <p:nvPr/>
          </p:nvSpPr>
          <p:spPr>
            <a:xfrm flipH="1" flipV="1">
              <a:off x="3401244" y="390518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9" name="Shape 3042" descr="Line">
              <a:extLst>
                <a:ext uri="{FF2B5EF4-FFF2-40B4-BE49-F238E27FC236}">
                  <a16:creationId xmlns:a16="http://schemas.microsoft.com/office/drawing/2014/main" id="{AF81B448-6E56-8F4D-BABE-D00D74BFE488}"/>
                </a:ext>
              </a:extLst>
            </p:cNvPr>
            <p:cNvSpPr/>
            <p:nvPr/>
          </p:nvSpPr>
          <p:spPr>
            <a:xfrm flipH="1" flipV="1">
              <a:off x="3401244" y="446722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0" name="Shape 3043" descr="Circle">
              <a:extLst>
                <a:ext uri="{FF2B5EF4-FFF2-40B4-BE49-F238E27FC236}">
                  <a16:creationId xmlns:a16="http://schemas.microsoft.com/office/drawing/2014/main" id="{CA553852-A803-F045-86BC-C7C11D488046}"/>
                </a:ext>
              </a:extLst>
            </p:cNvPr>
            <p:cNvSpPr/>
            <p:nvPr/>
          </p:nvSpPr>
          <p:spPr>
            <a:xfrm flipH="1">
              <a:off x="3055371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1" name="Shape 3044" descr="Circle">
              <a:extLst>
                <a:ext uri="{FF2B5EF4-FFF2-40B4-BE49-F238E27FC236}">
                  <a16:creationId xmlns:a16="http://schemas.microsoft.com/office/drawing/2014/main" id="{9EA27C53-CE61-AA4B-93B8-F80C9CD3B770}"/>
                </a:ext>
              </a:extLst>
            </p:cNvPr>
            <p:cNvSpPr/>
            <p:nvPr/>
          </p:nvSpPr>
          <p:spPr>
            <a:xfrm flipH="1">
              <a:off x="3055371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2" name="Shape 3045" descr="Circle">
              <a:extLst>
                <a:ext uri="{FF2B5EF4-FFF2-40B4-BE49-F238E27FC236}">
                  <a16:creationId xmlns:a16="http://schemas.microsoft.com/office/drawing/2014/main" id="{10D3B4E2-5027-C74E-B076-94D5F6232C15}"/>
                </a:ext>
              </a:extLst>
            </p:cNvPr>
            <p:cNvSpPr/>
            <p:nvPr/>
          </p:nvSpPr>
          <p:spPr>
            <a:xfrm flipH="1">
              <a:off x="3055371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3" name="Shape 3046" descr="Circle">
              <a:extLst>
                <a:ext uri="{FF2B5EF4-FFF2-40B4-BE49-F238E27FC236}">
                  <a16:creationId xmlns:a16="http://schemas.microsoft.com/office/drawing/2014/main" id="{46B5F485-DE8F-014F-A355-DAF63A02F0C2}"/>
                </a:ext>
              </a:extLst>
            </p:cNvPr>
            <p:cNvSpPr/>
            <p:nvPr/>
          </p:nvSpPr>
          <p:spPr>
            <a:xfrm flipH="1">
              <a:off x="3055371" y="4178263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4" name="Shape 3047" descr="Circle">
              <a:extLst>
                <a:ext uri="{FF2B5EF4-FFF2-40B4-BE49-F238E27FC236}">
                  <a16:creationId xmlns:a16="http://schemas.microsoft.com/office/drawing/2014/main" id="{C003FFC2-59D1-A045-AD5F-D8C1DCCC7195}"/>
                </a:ext>
              </a:extLst>
            </p:cNvPr>
            <p:cNvSpPr/>
            <p:nvPr/>
          </p:nvSpPr>
          <p:spPr>
            <a:xfrm flipH="1">
              <a:off x="3055371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5" name="Shape 3048" descr="Circle">
              <a:extLst>
                <a:ext uri="{FF2B5EF4-FFF2-40B4-BE49-F238E27FC236}">
                  <a16:creationId xmlns:a16="http://schemas.microsoft.com/office/drawing/2014/main" id="{33405366-2848-EA43-8A02-172C7C5E6222}"/>
                </a:ext>
              </a:extLst>
            </p:cNvPr>
            <p:cNvSpPr/>
            <p:nvPr/>
          </p:nvSpPr>
          <p:spPr>
            <a:xfrm flipH="1">
              <a:off x="3042671" y="191426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6" name="Shape 3049" descr="Circle">
              <a:extLst>
                <a:ext uri="{FF2B5EF4-FFF2-40B4-BE49-F238E27FC236}">
                  <a16:creationId xmlns:a16="http://schemas.microsoft.com/office/drawing/2014/main" id="{3ADAD775-604E-1743-BB59-91CECF5FF117}"/>
                </a:ext>
              </a:extLst>
            </p:cNvPr>
            <p:cNvSpPr/>
            <p:nvPr/>
          </p:nvSpPr>
          <p:spPr>
            <a:xfrm flipH="1">
              <a:off x="3042671" y="545463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7" name="Shape 3050" descr="Line">
              <a:extLst>
                <a:ext uri="{FF2B5EF4-FFF2-40B4-BE49-F238E27FC236}">
                  <a16:creationId xmlns:a16="http://schemas.microsoft.com/office/drawing/2014/main" id="{48AFC9E8-1900-1B4E-B871-FFE3B62C3053}"/>
                </a:ext>
              </a:extLst>
            </p:cNvPr>
            <p:cNvSpPr/>
            <p:nvPr/>
          </p:nvSpPr>
          <p:spPr>
            <a:xfrm flipH="1">
              <a:off x="3356557" y="3970229"/>
              <a:ext cx="696758" cy="150682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8" name="Shape 3051" descr="Line">
              <a:extLst>
                <a:ext uri="{FF2B5EF4-FFF2-40B4-BE49-F238E27FC236}">
                  <a16:creationId xmlns:a16="http://schemas.microsoft.com/office/drawing/2014/main" id="{F93428EF-E11E-7143-A772-2ED2AC7E9BE6}"/>
                </a:ext>
              </a:extLst>
            </p:cNvPr>
            <p:cNvSpPr/>
            <p:nvPr/>
          </p:nvSpPr>
          <p:spPr>
            <a:xfrm flipH="1">
              <a:off x="3424923" y="5031454"/>
              <a:ext cx="528313" cy="55170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9" name="Shape 3052" descr="Line">
              <a:extLst>
                <a:ext uri="{FF2B5EF4-FFF2-40B4-BE49-F238E27FC236}">
                  <a16:creationId xmlns:a16="http://schemas.microsoft.com/office/drawing/2014/main" id="{45DD3B42-7A18-E14F-9466-37D19E6CEE54}"/>
                </a:ext>
              </a:extLst>
            </p:cNvPr>
            <p:cNvSpPr/>
            <p:nvPr/>
          </p:nvSpPr>
          <p:spPr>
            <a:xfrm flipH="1" flipV="1">
              <a:off x="3424923" y="2176195"/>
              <a:ext cx="552120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0" name="Shape 3053" descr="Line">
              <a:extLst>
                <a:ext uri="{FF2B5EF4-FFF2-40B4-BE49-F238E27FC236}">
                  <a16:creationId xmlns:a16="http://schemas.microsoft.com/office/drawing/2014/main" id="{ED9197D3-56F5-A340-8E32-98B4832DDE17}"/>
                </a:ext>
              </a:extLst>
            </p:cNvPr>
            <p:cNvSpPr/>
            <p:nvPr/>
          </p:nvSpPr>
          <p:spPr>
            <a:xfrm flipH="1" flipV="1">
              <a:off x="3376103" y="2301331"/>
              <a:ext cx="649623" cy="76952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1" name="Shape 3054" descr="Line">
              <a:extLst>
                <a:ext uri="{FF2B5EF4-FFF2-40B4-BE49-F238E27FC236}">
                  <a16:creationId xmlns:a16="http://schemas.microsoft.com/office/drawing/2014/main" id="{F8D836AD-2C2B-9645-AFE4-61F82A2A05AE}"/>
                </a:ext>
              </a:extLst>
            </p:cNvPr>
            <p:cNvSpPr/>
            <p:nvPr/>
          </p:nvSpPr>
          <p:spPr>
            <a:xfrm flipH="1" flipV="1">
              <a:off x="5242872" y="3057570"/>
              <a:ext cx="632382" cy="33992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2" name="Shape 3055" descr="Line">
              <a:extLst>
                <a:ext uri="{FF2B5EF4-FFF2-40B4-BE49-F238E27FC236}">
                  <a16:creationId xmlns:a16="http://schemas.microsoft.com/office/drawing/2014/main" id="{00087DE6-7946-6343-8B49-5FF6EC693F0D}"/>
                </a:ext>
              </a:extLst>
            </p:cNvPr>
            <p:cNvSpPr/>
            <p:nvPr/>
          </p:nvSpPr>
          <p:spPr>
            <a:xfrm flipH="1">
              <a:off x="5240217" y="3503693"/>
              <a:ext cx="638166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3" name="Shape 3056" descr="Line">
              <a:extLst>
                <a:ext uri="{FF2B5EF4-FFF2-40B4-BE49-F238E27FC236}">
                  <a16:creationId xmlns:a16="http://schemas.microsoft.com/office/drawing/2014/main" id="{BAC53A91-989E-DD43-8BAD-EB01CFAFEE63}"/>
                </a:ext>
              </a:extLst>
            </p:cNvPr>
            <p:cNvSpPr/>
            <p:nvPr/>
          </p:nvSpPr>
          <p:spPr>
            <a:xfrm flipH="1" flipV="1">
              <a:off x="5240130" y="4082394"/>
              <a:ext cx="638253" cy="661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4" name="Shape 3057" descr="Line">
              <a:extLst>
                <a:ext uri="{FF2B5EF4-FFF2-40B4-BE49-F238E27FC236}">
                  <a16:creationId xmlns:a16="http://schemas.microsoft.com/office/drawing/2014/main" id="{24AC97C4-DEAB-C640-ADA6-CE6FF1863C39}"/>
                </a:ext>
              </a:extLst>
            </p:cNvPr>
            <p:cNvSpPr/>
            <p:nvPr/>
          </p:nvSpPr>
          <p:spPr>
            <a:xfrm flipH="1" flipV="1">
              <a:off x="5236720" y="3587922"/>
              <a:ext cx="720473" cy="40770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5" name="Shape 3058" descr="Line">
              <a:extLst>
                <a:ext uri="{FF2B5EF4-FFF2-40B4-BE49-F238E27FC236}">
                  <a16:creationId xmlns:a16="http://schemas.microsoft.com/office/drawing/2014/main" id="{27D2F602-5FAC-2C4E-8838-4225AEBDEB74}"/>
                </a:ext>
              </a:extLst>
            </p:cNvPr>
            <p:cNvSpPr/>
            <p:nvPr/>
          </p:nvSpPr>
          <p:spPr>
            <a:xfrm flipH="1">
              <a:off x="5207773" y="4218276"/>
              <a:ext cx="702524" cy="3832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6" name="Shape 3059" descr="Line">
              <a:extLst>
                <a:ext uri="{FF2B5EF4-FFF2-40B4-BE49-F238E27FC236}">
                  <a16:creationId xmlns:a16="http://schemas.microsoft.com/office/drawing/2014/main" id="{4C7A09F8-C65C-5148-8357-C14B5F94AE6B}"/>
                </a:ext>
              </a:extLst>
            </p:cNvPr>
            <p:cNvSpPr/>
            <p:nvPr/>
          </p:nvSpPr>
          <p:spPr>
            <a:xfrm flipH="1">
              <a:off x="5220824" y="3562872"/>
              <a:ext cx="752202" cy="52300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7" name="Shape 3060" descr="Line">
              <a:extLst>
                <a:ext uri="{FF2B5EF4-FFF2-40B4-BE49-F238E27FC236}">
                  <a16:creationId xmlns:a16="http://schemas.microsoft.com/office/drawing/2014/main" id="{51518784-8A5E-8C40-AB39-3F62D02A5401}"/>
                </a:ext>
              </a:extLst>
            </p:cNvPr>
            <p:cNvSpPr/>
            <p:nvPr/>
          </p:nvSpPr>
          <p:spPr>
            <a:xfrm flipH="1" flipV="1">
              <a:off x="5204928" y="3112876"/>
              <a:ext cx="708034" cy="83347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8" name="Shape 3061" descr="Line">
              <a:extLst>
                <a:ext uri="{FF2B5EF4-FFF2-40B4-BE49-F238E27FC236}">
                  <a16:creationId xmlns:a16="http://schemas.microsoft.com/office/drawing/2014/main" id="{2CEEE708-171F-6A4D-8511-A3AFB6B9DBEF}"/>
                </a:ext>
              </a:extLst>
            </p:cNvPr>
            <p:cNvSpPr/>
            <p:nvPr/>
          </p:nvSpPr>
          <p:spPr>
            <a:xfrm flipH="1">
              <a:off x="5208351" y="3626372"/>
              <a:ext cx="701174" cy="96392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9" name="Shape 3062" descr="Circle">
              <a:extLst>
                <a:ext uri="{FF2B5EF4-FFF2-40B4-BE49-F238E27FC236}">
                  <a16:creationId xmlns:a16="http://schemas.microsoft.com/office/drawing/2014/main" id="{55DE7DDB-559A-4842-B457-A2686FF0E11D}"/>
                </a:ext>
              </a:extLst>
            </p:cNvPr>
            <p:cNvSpPr/>
            <p:nvPr/>
          </p:nvSpPr>
          <p:spPr>
            <a:xfrm flipH="1">
              <a:off x="4920221" y="2767619"/>
              <a:ext cx="376238" cy="37623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0" name="Shape 3063" descr="Circle">
              <a:extLst>
                <a:ext uri="{FF2B5EF4-FFF2-40B4-BE49-F238E27FC236}">
                  <a16:creationId xmlns:a16="http://schemas.microsoft.com/office/drawing/2014/main" id="{D42692F5-781E-4447-9113-D577C9EED106}"/>
                </a:ext>
              </a:extLst>
            </p:cNvPr>
            <p:cNvSpPr/>
            <p:nvPr/>
          </p:nvSpPr>
          <p:spPr>
            <a:xfrm flipH="1">
              <a:off x="4920221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1" name="Shape 3064" descr="Circle">
              <a:extLst>
                <a:ext uri="{FF2B5EF4-FFF2-40B4-BE49-F238E27FC236}">
                  <a16:creationId xmlns:a16="http://schemas.microsoft.com/office/drawing/2014/main" id="{E2649635-8362-E542-AD4A-578687343806}"/>
                </a:ext>
              </a:extLst>
            </p:cNvPr>
            <p:cNvSpPr/>
            <p:nvPr/>
          </p:nvSpPr>
          <p:spPr>
            <a:xfrm flipH="1">
              <a:off x="4920221" y="3896135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2" name="Shape 3065" descr="Circle">
              <a:extLst>
                <a:ext uri="{FF2B5EF4-FFF2-40B4-BE49-F238E27FC236}">
                  <a16:creationId xmlns:a16="http://schemas.microsoft.com/office/drawing/2014/main" id="{20477F51-23C3-5F4C-9B5B-C7BD66CBC8BF}"/>
                </a:ext>
              </a:extLst>
            </p:cNvPr>
            <p:cNvSpPr/>
            <p:nvPr/>
          </p:nvSpPr>
          <p:spPr>
            <a:xfrm flipH="1">
              <a:off x="4920221" y="446039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3" name="Shape 3009" descr="Circle">
              <a:extLst>
                <a:ext uri="{FF2B5EF4-FFF2-40B4-BE49-F238E27FC236}">
                  <a16:creationId xmlns:a16="http://schemas.microsoft.com/office/drawing/2014/main" id="{8EE0F0AD-3BDA-1C45-9086-635A40AE1A71}"/>
                </a:ext>
              </a:extLst>
            </p:cNvPr>
            <p:cNvSpPr/>
            <p:nvPr/>
          </p:nvSpPr>
          <p:spPr>
            <a:xfrm flipH="1">
              <a:off x="5850902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4" name="Shape 3010" descr="Circle">
              <a:extLst>
                <a:ext uri="{FF2B5EF4-FFF2-40B4-BE49-F238E27FC236}">
                  <a16:creationId xmlns:a16="http://schemas.microsoft.com/office/drawing/2014/main" id="{ABB168C9-DAE7-3348-8A0D-399B9E1ACEA5}"/>
                </a:ext>
              </a:extLst>
            </p:cNvPr>
            <p:cNvSpPr/>
            <p:nvPr/>
          </p:nvSpPr>
          <p:spPr>
            <a:xfrm flipH="1">
              <a:off x="5850902" y="389613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5F7FB-2195-8A44-8405-41C2E444E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1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>
            <a:extLst>
              <a:ext uri="{FF2B5EF4-FFF2-40B4-BE49-F238E27FC236}">
                <a16:creationId xmlns:a16="http://schemas.microsoft.com/office/drawing/2014/main" id="{8D4647A4-3369-EF4D-85F0-44DE621E3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872022" y="1301461"/>
            <a:ext cx="2384473" cy="238447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05CFA7-F39B-E248-B36A-6DD60CCC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What Does Convolution 122 See?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A2CBFC2-112B-CB41-A216-AF3190EEBF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4982" y="2683467"/>
            <a:ext cx="2364364" cy="23561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4" name="Right Arrow 63">
            <a:extLst>
              <a:ext uri="{FF2B5EF4-FFF2-40B4-BE49-F238E27FC236}">
                <a16:creationId xmlns:a16="http://schemas.microsoft.com/office/drawing/2014/main" id="{92C4490F-B443-F244-ACD4-B3A2B70F56CD}"/>
              </a:ext>
            </a:extLst>
          </p:cNvPr>
          <p:cNvSpPr/>
          <p:nvPr/>
        </p:nvSpPr>
        <p:spPr>
          <a:xfrm>
            <a:off x="3260148" y="3661212"/>
            <a:ext cx="481274" cy="413485"/>
          </a:xfrm>
          <a:prstGeom prst="rightArrow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068C90C-4033-E147-9F86-87C7794509D2}"/>
              </a:ext>
            </a:extLst>
          </p:cNvPr>
          <p:cNvSpPr txBox="1"/>
          <p:nvPr/>
        </p:nvSpPr>
        <p:spPr>
          <a:xfrm>
            <a:off x="6043062" y="4018751"/>
            <a:ext cx="2144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Trace activation</a:t>
            </a:r>
            <a:br>
              <a:rPr lang="en-US" sz="2400" dirty="0"/>
            </a:br>
            <a:r>
              <a:rPr lang="en-US" sz="2400" dirty="0"/>
              <a:t>of unit 122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7462DEF-6A25-1C4E-9D53-49DC05A04A54}"/>
              </a:ext>
            </a:extLst>
          </p:cNvPr>
          <p:cNvGrpSpPr/>
          <p:nvPr/>
        </p:nvGrpSpPr>
        <p:grpSpPr>
          <a:xfrm>
            <a:off x="8256495" y="1298309"/>
            <a:ext cx="2975015" cy="3551477"/>
            <a:chOff x="8253019" y="4058655"/>
            <a:chExt cx="2975015" cy="3551477"/>
          </a:xfrm>
        </p:grpSpPr>
        <p:pic>
          <p:nvPicPr>
            <p:cNvPr id="70" name="Picture 4">
              <a:extLst>
                <a:ext uri="{FF2B5EF4-FFF2-40B4-BE49-F238E27FC236}">
                  <a16:creationId xmlns:a16="http://schemas.microsoft.com/office/drawing/2014/main" id="{ECD173B9-3A76-3742-AFB1-D86CB7C51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8843562" y="4058655"/>
              <a:ext cx="2384472" cy="238447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0BB03173-F803-A745-B323-0DB06ED239D9}"/>
                </a:ext>
              </a:extLst>
            </p:cNvPr>
            <p:cNvCxnSpPr>
              <a:cxnSpLocks/>
              <a:stCxn id="70" idx="1"/>
              <a:endCxn id="68" idx="3"/>
            </p:cNvCxnSpPr>
            <p:nvPr/>
          </p:nvCxnSpPr>
          <p:spPr>
            <a:xfrm flipH="1">
              <a:off x="8253019" y="5250891"/>
              <a:ext cx="590543" cy="3153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03461C0-4DA7-D649-9FF7-C15C545BCD08}"/>
                </a:ext>
              </a:extLst>
            </p:cNvPr>
            <p:cNvSpPr txBox="1"/>
            <p:nvPr/>
          </p:nvSpPr>
          <p:spPr>
            <a:xfrm>
              <a:off x="8843562" y="6779135"/>
              <a:ext cx="236032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/>
                <a:t>Upsampled</a:t>
              </a:r>
              <a:r>
                <a:rPr lang="en-US" sz="2400" dirty="0"/>
                <a:t> and</a:t>
              </a:r>
              <a:br>
                <a:rPr lang="en-US" sz="2400" dirty="0"/>
              </a:br>
              <a:r>
                <a:rPr lang="en-US" sz="2400" dirty="0"/>
                <a:t>shown with input</a:t>
              </a:r>
            </a:p>
          </p:txBody>
        </p:sp>
      </p:grp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ED8E355-5364-654B-A732-9329FC77A6A8}"/>
              </a:ext>
            </a:extLst>
          </p:cNvPr>
          <p:cNvCxnSpPr>
            <a:cxnSpLocks/>
          </p:cNvCxnSpPr>
          <p:nvPr/>
        </p:nvCxnSpPr>
        <p:spPr>
          <a:xfrm flipH="1">
            <a:off x="4903298" y="2439270"/>
            <a:ext cx="951109" cy="934909"/>
          </a:xfrm>
          <a:prstGeom prst="straightConnector1">
            <a:avLst/>
          </a:prstGeom>
          <a:ln w="635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655B254-D432-444B-8BD4-DB77923F3BD3}"/>
              </a:ext>
            </a:extLst>
          </p:cNvPr>
          <p:cNvGrpSpPr/>
          <p:nvPr/>
        </p:nvGrpSpPr>
        <p:grpSpPr>
          <a:xfrm>
            <a:off x="3882612" y="2952452"/>
            <a:ext cx="1478309" cy="1818185"/>
            <a:chOff x="3042671" y="1914262"/>
            <a:chExt cx="3184469" cy="3916607"/>
          </a:xfrm>
        </p:grpSpPr>
        <p:sp>
          <p:nvSpPr>
            <p:cNvPr id="78" name="Shape 3011" descr="Line">
              <a:extLst>
                <a:ext uri="{FF2B5EF4-FFF2-40B4-BE49-F238E27FC236}">
                  <a16:creationId xmlns:a16="http://schemas.microsoft.com/office/drawing/2014/main" id="{530D4BCA-6F19-384F-8F59-C9A28B7CCE48}"/>
                </a:ext>
              </a:extLst>
            </p:cNvPr>
            <p:cNvSpPr/>
            <p:nvPr/>
          </p:nvSpPr>
          <p:spPr>
            <a:xfrm flipH="1" flipV="1">
              <a:off x="4319917" y="2769078"/>
              <a:ext cx="634189" cy="63418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0" name="Shape 3012" descr="Line">
              <a:extLst>
                <a:ext uri="{FF2B5EF4-FFF2-40B4-BE49-F238E27FC236}">
                  <a16:creationId xmlns:a16="http://schemas.microsoft.com/office/drawing/2014/main" id="{C1901034-B4D8-D242-8E5E-65A2F4BA5E5D}"/>
                </a:ext>
              </a:extLst>
            </p:cNvPr>
            <p:cNvSpPr/>
            <p:nvPr/>
          </p:nvSpPr>
          <p:spPr>
            <a:xfrm flipH="1" flipV="1">
              <a:off x="4318588" y="268616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1" name="Shape 3013" descr="Line">
              <a:extLst>
                <a:ext uri="{FF2B5EF4-FFF2-40B4-BE49-F238E27FC236}">
                  <a16:creationId xmlns:a16="http://schemas.microsoft.com/office/drawing/2014/main" id="{E99C15FC-0EC8-E144-ACF4-5A0F2833EFDF}"/>
                </a:ext>
              </a:extLst>
            </p:cNvPr>
            <p:cNvSpPr/>
            <p:nvPr/>
          </p:nvSpPr>
          <p:spPr>
            <a:xfrm flipH="1" flipV="1">
              <a:off x="4318350" y="3247819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2" name="Shape 3014" descr="Line">
              <a:extLst>
                <a:ext uri="{FF2B5EF4-FFF2-40B4-BE49-F238E27FC236}">
                  <a16:creationId xmlns:a16="http://schemas.microsoft.com/office/drawing/2014/main" id="{077F7F75-0BB9-2C42-8561-10F1BBE30795}"/>
                </a:ext>
              </a:extLst>
            </p:cNvPr>
            <p:cNvSpPr/>
            <p:nvPr/>
          </p:nvSpPr>
          <p:spPr>
            <a:xfrm flipH="1" flipV="1">
              <a:off x="4318350" y="3833130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3" name="Shape 3015" descr="Line">
              <a:extLst>
                <a:ext uri="{FF2B5EF4-FFF2-40B4-BE49-F238E27FC236}">
                  <a16:creationId xmlns:a16="http://schemas.microsoft.com/office/drawing/2014/main" id="{9F697D12-AD98-2A45-A04C-A0A5EFE52035}"/>
                </a:ext>
              </a:extLst>
            </p:cNvPr>
            <p:cNvSpPr/>
            <p:nvPr/>
          </p:nvSpPr>
          <p:spPr>
            <a:xfrm flipH="1" flipV="1">
              <a:off x="4318350" y="4396365"/>
              <a:ext cx="638886" cy="26164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4" name="Shape 3016" descr="Line">
              <a:extLst>
                <a:ext uri="{FF2B5EF4-FFF2-40B4-BE49-F238E27FC236}">
                  <a16:creationId xmlns:a16="http://schemas.microsoft.com/office/drawing/2014/main" id="{4484A819-6654-6C48-82A6-570EEF0B0B0D}"/>
                </a:ext>
              </a:extLst>
            </p:cNvPr>
            <p:cNvSpPr/>
            <p:nvPr/>
          </p:nvSpPr>
          <p:spPr>
            <a:xfrm flipH="1">
              <a:off x="4319958" y="3003940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5" name="Shape 3017" descr="Line">
              <a:extLst>
                <a:ext uri="{FF2B5EF4-FFF2-40B4-BE49-F238E27FC236}">
                  <a16:creationId xmlns:a16="http://schemas.microsoft.com/office/drawing/2014/main" id="{D60DCF62-7892-5140-9D19-1C72D09EAB04}"/>
                </a:ext>
              </a:extLst>
            </p:cNvPr>
            <p:cNvSpPr/>
            <p:nvPr/>
          </p:nvSpPr>
          <p:spPr>
            <a:xfrm flipH="1">
              <a:off x="4319958" y="3593392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6" name="Shape 3018" descr="Line">
              <a:extLst>
                <a:ext uri="{FF2B5EF4-FFF2-40B4-BE49-F238E27FC236}">
                  <a16:creationId xmlns:a16="http://schemas.microsoft.com/office/drawing/2014/main" id="{B284405B-3477-D444-8C66-A06556744E93}"/>
                </a:ext>
              </a:extLst>
            </p:cNvPr>
            <p:cNvSpPr/>
            <p:nvPr/>
          </p:nvSpPr>
          <p:spPr>
            <a:xfrm flipH="1">
              <a:off x="4319958" y="4150909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7" name="Shape 3019" descr="Line">
              <a:extLst>
                <a:ext uri="{FF2B5EF4-FFF2-40B4-BE49-F238E27FC236}">
                  <a16:creationId xmlns:a16="http://schemas.microsoft.com/office/drawing/2014/main" id="{38621525-E210-B04A-92FA-9A20CA7154EC}"/>
                </a:ext>
              </a:extLst>
            </p:cNvPr>
            <p:cNvSpPr/>
            <p:nvPr/>
          </p:nvSpPr>
          <p:spPr>
            <a:xfrm flipH="1">
              <a:off x="4319958" y="4731057"/>
              <a:ext cx="636173" cy="180816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8" name="Shape 3020" descr="Line">
              <a:extLst>
                <a:ext uri="{FF2B5EF4-FFF2-40B4-BE49-F238E27FC236}">
                  <a16:creationId xmlns:a16="http://schemas.microsoft.com/office/drawing/2014/main" id="{C799543B-6B38-0442-AE86-E1FA7638A541}"/>
                </a:ext>
              </a:extLst>
            </p:cNvPr>
            <p:cNvSpPr/>
            <p:nvPr/>
          </p:nvSpPr>
          <p:spPr>
            <a:xfrm flipH="1">
              <a:off x="4285160" y="309115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89" name="Shape 3021" descr="Line">
              <a:extLst>
                <a:ext uri="{FF2B5EF4-FFF2-40B4-BE49-F238E27FC236}">
                  <a16:creationId xmlns:a16="http://schemas.microsoft.com/office/drawing/2014/main" id="{31EDED30-4D66-894D-A3A6-635FCEFD6022}"/>
                </a:ext>
              </a:extLst>
            </p:cNvPr>
            <p:cNvSpPr/>
            <p:nvPr/>
          </p:nvSpPr>
          <p:spPr>
            <a:xfrm flipH="1">
              <a:off x="4285217" y="4224047"/>
              <a:ext cx="703932" cy="57913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0" name="Shape 3022" descr="Line">
              <a:extLst>
                <a:ext uri="{FF2B5EF4-FFF2-40B4-BE49-F238E27FC236}">
                  <a16:creationId xmlns:a16="http://schemas.microsoft.com/office/drawing/2014/main" id="{7A243B1E-5F2B-5D47-A47B-26D98DBB92D0}"/>
                </a:ext>
              </a:extLst>
            </p:cNvPr>
            <p:cNvSpPr/>
            <p:nvPr/>
          </p:nvSpPr>
          <p:spPr>
            <a:xfrm flipH="1">
              <a:off x="4285217" y="3680657"/>
              <a:ext cx="703932" cy="57913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1" name="Shape 3023" descr="Line">
              <a:extLst>
                <a:ext uri="{FF2B5EF4-FFF2-40B4-BE49-F238E27FC236}">
                  <a16:creationId xmlns:a16="http://schemas.microsoft.com/office/drawing/2014/main" id="{0316AA44-878D-8E4A-95D7-0C8A1EAD9660}"/>
                </a:ext>
              </a:extLst>
            </p:cNvPr>
            <p:cNvSpPr/>
            <p:nvPr/>
          </p:nvSpPr>
          <p:spPr>
            <a:xfrm flipH="1">
              <a:off x="3431119" y="2663592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2" name="Shape 3024" descr="Line">
              <a:extLst>
                <a:ext uri="{FF2B5EF4-FFF2-40B4-BE49-F238E27FC236}">
                  <a16:creationId xmlns:a16="http://schemas.microsoft.com/office/drawing/2014/main" id="{B6F87764-D00B-554C-B09B-1129103C2293}"/>
                </a:ext>
              </a:extLst>
            </p:cNvPr>
            <p:cNvSpPr/>
            <p:nvPr/>
          </p:nvSpPr>
          <p:spPr>
            <a:xfrm flipH="1">
              <a:off x="3431119" y="3227851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3" name="Shape 3025" descr="Line">
              <a:extLst>
                <a:ext uri="{FF2B5EF4-FFF2-40B4-BE49-F238E27FC236}">
                  <a16:creationId xmlns:a16="http://schemas.microsoft.com/office/drawing/2014/main" id="{71027510-12F0-CD41-AB1C-B71606AD064A}"/>
                </a:ext>
              </a:extLst>
            </p:cNvPr>
            <p:cNvSpPr/>
            <p:nvPr/>
          </p:nvSpPr>
          <p:spPr>
            <a:xfrm flipH="1">
              <a:off x="3431119" y="3792109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4" name="Shape 3026" descr="Line">
              <a:extLst>
                <a:ext uri="{FF2B5EF4-FFF2-40B4-BE49-F238E27FC236}">
                  <a16:creationId xmlns:a16="http://schemas.microsoft.com/office/drawing/2014/main" id="{F36BEC58-942E-E34E-A1EE-291D9371D6BD}"/>
                </a:ext>
              </a:extLst>
            </p:cNvPr>
            <p:cNvSpPr/>
            <p:nvPr/>
          </p:nvSpPr>
          <p:spPr>
            <a:xfrm flipH="1">
              <a:off x="3431119" y="4376397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5" name="Shape 3027" descr="Line">
              <a:extLst>
                <a:ext uri="{FF2B5EF4-FFF2-40B4-BE49-F238E27FC236}">
                  <a16:creationId xmlns:a16="http://schemas.microsoft.com/office/drawing/2014/main" id="{54EC106E-97D0-E544-9233-4E296C19FE13}"/>
                </a:ext>
              </a:extLst>
            </p:cNvPr>
            <p:cNvSpPr/>
            <p:nvPr/>
          </p:nvSpPr>
          <p:spPr>
            <a:xfrm flipH="1">
              <a:off x="3431119" y="4943905"/>
              <a:ext cx="637557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6" name="Shape 3028" descr="Line">
              <a:extLst>
                <a:ext uri="{FF2B5EF4-FFF2-40B4-BE49-F238E27FC236}">
                  <a16:creationId xmlns:a16="http://schemas.microsoft.com/office/drawing/2014/main" id="{BBAC35AB-A933-0E41-A7D1-8AC65BDE98D9}"/>
                </a:ext>
              </a:extLst>
            </p:cNvPr>
            <p:cNvSpPr/>
            <p:nvPr/>
          </p:nvSpPr>
          <p:spPr>
            <a:xfrm flipH="1">
              <a:off x="3425545" y="273742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7" name="Shape 3029" descr="Line">
              <a:extLst>
                <a:ext uri="{FF2B5EF4-FFF2-40B4-BE49-F238E27FC236}">
                  <a16:creationId xmlns:a16="http://schemas.microsoft.com/office/drawing/2014/main" id="{40B3DFE3-9790-444A-86E3-24050C0CFB75}"/>
                </a:ext>
              </a:extLst>
            </p:cNvPr>
            <p:cNvSpPr/>
            <p:nvPr/>
          </p:nvSpPr>
          <p:spPr>
            <a:xfrm flipH="1">
              <a:off x="3395591" y="2800392"/>
              <a:ext cx="672149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8" name="Shape 3030" descr="Line">
              <a:extLst>
                <a:ext uri="{FF2B5EF4-FFF2-40B4-BE49-F238E27FC236}">
                  <a16:creationId xmlns:a16="http://schemas.microsoft.com/office/drawing/2014/main" id="{C9B9E8BA-6282-444F-B06A-BBE392B3BCB0}"/>
                </a:ext>
              </a:extLst>
            </p:cNvPr>
            <p:cNvSpPr/>
            <p:nvPr/>
          </p:nvSpPr>
          <p:spPr>
            <a:xfrm flipH="1">
              <a:off x="3425545" y="3315320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99" name="Shape 3031" descr="Line">
              <a:extLst>
                <a:ext uri="{FF2B5EF4-FFF2-40B4-BE49-F238E27FC236}">
                  <a16:creationId xmlns:a16="http://schemas.microsoft.com/office/drawing/2014/main" id="{8FD487BE-0A8B-6348-A11D-BE1B178FA405}"/>
                </a:ext>
              </a:extLst>
            </p:cNvPr>
            <p:cNvSpPr/>
            <p:nvPr/>
          </p:nvSpPr>
          <p:spPr>
            <a:xfrm flipH="1">
              <a:off x="3395591" y="3378287"/>
              <a:ext cx="672149" cy="892003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0" name="Shape 3032" descr="Line">
              <a:extLst>
                <a:ext uri="{FF2B5EF4-FFF2-40B4-BE49-F238E27FC236}">
                  <a16:creationId xmlns:a16="http://schemas.microsoft.com/office/drawing/2014/main" id="{2E071C4C-7C61-9543-ABD0-0D94B60510FF}"/>
                </a:ext>
              </a:extLst>
            </p:cNvPr>
            <p:cNvSpPr/>
            <p:nvPr/>
          </p:nvSpPr>
          <p:spPr>
            <a:xfrm flipH="1">
              <a:off x="3427112" y="3900815"/>
              <a:ext cx="550861" cy="41518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1" name="Shape 3033" descr="Line">
              <a:extLst>
                <a:ext uri="{FF2B5EF4-FFF2-40B4-BE49-F238E27FC236}">
                  <a16:creationId xmlns:a16="http://schemas.microsoft.com/office/drawing/2014/main" id="{153E8A18-0548-6D41-B57F-3738AADAD6B1}"/>
                </a:ext>
              </a:extLst>
            </p:cNvPr>
            <p:cNvSpPr/>
            <p:nvPr/>
          </p:nvSpPr>
          <p:spPr>
            <a:xfrm flipH="1">
              <a:off x="3397158" y="3963783"/>
              <a:ext cx="672150" cy="8920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3" name="Shape 3034" descr="Circle">
              <a:extLst>
                <a:ext uri="{FF2B5EF4-FFF2-40B4-BE49-F238E27FC236}">
                  <a16:creationId xmlns:a16="http://schemas.microsoft.com/office/drawing/2014/main" id="{C30DF0AC-2FEF-AB4E-84F2-816A664A46B9}"/>
                </a:ext>
              </a:extLst>
            </p:cNvPr>
            <p:cNvSpPr/>
            <p:nvPr/>
          </p:nvSpPr>
          <p:spPr>
            <a:xfrm flipH="1">
              <a:off x="3950270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4" name="Shape 3035" descr="Circle">
              <a:extLst>
                <a:ext uri="{FF2B5EF4-FFF2-40B4-BE49-F238E27FC236}">
                  <a16:creationId xmlns:a16="http://schemas.microsoft.com/office/drawing/2014/main" id="{6AADCCDA-91B4-0B4E-B365-B89E2833BD19}"/>
                </a:ext>
              </a:extLst>
            </p:cNvPr>
            <p:cNvSpPr/>
            <p:nvPr/>
          </p:nvSpPr>
          <p:spPr>
            <a:xfrm flipH="1">
              <a:off x="3950270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5" name="Shape 3036" descr="Circle">
              <a:extLst>
                <a:ext uri="{FF2B5EF4-FFF2-40B4-BE49-F238E27FC236}">
                  <a16:creationId xmlns:a16="http://schemas.microsoft.com/office/drawing/2014/main" id="{25B4D9EA-9030-1342-87AB-B3954B4296CD}"/>
                </a:ext>
              </a:extLst>
            </p:cNvPr>
            <p:cNvSpPr/>
            <p:nvPr/>
          </p:nvSpPr>
          <p:spPr>
            <a:xfrm flipH="1">
              <a:off x="3950270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6" name="Shape 3037" descr="Circle">
              <a:extLst>
                <a:ext uri="{FF2B5EF4-FFF2-40B4-BE49-F238E27FC236}">
                  <a16:creationId xmlns:a16="http://schemas.microsoft.com/office/drawing/2014/main" id="{068E66D2-37DC-5144-9647-88D809DC9EFD}"/>
                </a:ext>
              </a:extLst>
            </p:cNvPr>
            <p:cNvSpPr/>
            <p:nvPr/>
          </p:nvSpPr>
          <p:spPr>
            <a:xfrm flipH="1">
              <a:off x="3950270" y="417826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7" name="Shape 3038" descr="Circle">
              <a:extLst>
                <a:ext uri="{FF2B5EF4-FFF2-40B4-BE49-F238E27FC236}">
                  <a16:creationId xmlns:a16="http://schemas.microsoft.com/office/drawing/2014/main" id="{BD6C6643-A39D-CB4B-A32E-B7A61A8349C0}"/>
                </a:ext>
              </a:extLst>
            </p:cNvPr>
            <p:cNvSpPr/>
            <p:nvPr/>
          </p:nvSpPr>
          <p:spPr>
            <a:xfrm flipH="1">
              <a:off x="3950270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08" name="Shape 3039" descr="Line">
              <a:extLst>
                <a:ext uri="{FF2B5EF4-FFF2-40B4-BE49-F238E27FC236}">
                  <a16:creationId xmlns:a16="http://schemas.microsoft.com/office/drawing/2014/main" id="{241A1764-D3B6-8A4F-B72D-43C1D1EF1B02}"/>
                </a:ext>
              </a:extLst>
            </p:cNvPr>
            <p:cNvSpPr/>
            <p:nvPr/>
          </p:nvSpPr>
          <p:spPr>
            <a:xfrm flipH="1" flipV="1">
              <a:off x="3426546" y="2747564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09" name="Shape 3040" descr="Line">
              <a:extLst>
                <a:ext uri="{FF2B5EF4-FFF2-40B4-BE49-F238E27FC236}">
                  <a16:creationId xmlns:a16="http://schemas.microsoft.com/office/drawing/2014/main" id="{93597655-C1A5-304B-95F6-9E2C08FFDB46}"/>
                </a:ext>
              </a:extLst>
            </p:cNvPr>
            <p:cNvSpPr/>
            <p:nvPr/>
          </p:nvSpPr>
          <p:spPr>
            <a:xfrm flipH="1" flipV="1">
              <a:off x="3401244" y="330550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0" name="Shape 3041" descr="Line">
              <a:extLst>
                <a:ext uri="{FF2B5EF4-FFF2-40B4-BE49-F238E27FC236}">
                  <a16:creationId xmlns:a16="http://schemas.microsoft.com/office/drawing/2014/main" id="{1DA71D0E-CD1A-6148-9047-95C3E3BC6DF9}"/>
                </a:ext>
              </a:extLst>
            </p:cNvPr>
            <p:cNvSpPr/>
            <p:nvPr/>
          </p:nvSpPr>
          <p:spPr>
            <a:xfrm flipH="1" flipV="1">
              <a:off x="3401244" y="390518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1" name="Shape 3042" descr="Line">
              <a:extLst>
                <a:ext uri="{FF2B5EF4-FFF2-40B4-BE49-F238E27FC236}">
                  <a16:creationId xmlns:a16="http://schemas.microsoft.com/office/drawing/2014/main" id="{01B435AC-3FBE-D24D-9C53-EB0021F13B98}"/>
                </a:ext>
              </a:extLst>
            </p:cNvPr>
            <p:cNvSpPr/>
            <p:nvPr/>
          </p:nvSpPr>
          <p:spPr>
            <a:xfrm flipH="1" flipV="1">
              <a:off x="3401244" y="4467227"/>
              <a:ext cx="552121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12" name="Shape 3043" descr="Circle">
              <a:extLst>
                <a:ext uri="{FF2B5EF4-FFF2-40B4-BE49-F238E27FC236}">
                  <a16:creationId xmlns:a16="http://schemas.microsoft.com/office/drawing/2014/main" id="{97C206F5-0BCA-E647-88FA-C9BD750F2E56}"/>
                </a:ext>
              </a:extLst>
            </p:cNvPr>
            <p:cNvSpPr/>
            <p:nvPr/>
          </p:nvSpPr>
          <p:spPr>
            <a:xfrm flipH="1">
              <a:off x="3055371" y="2485490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3" name="Shape 3044" descr="Circle">
              <a:extLst>
                <a:ext uri="{FF2B5EF4-FFF2-40B4-BE49-F238E27FC236}">
                  <a16:creationId xmlns:a16="http://schemas.microsoft.com/office/drawing/2014/main" id="{C1DE0917-9939-A447-A271-C386827F27E6}"/>
                </a:ext>
              </a:extLst>
            </p:cNvPr>
            <p:cNvSpPr/>
            <p:nvPr/>
          </p:nvSpPr>
          <p:spPr>
            <a:xfrm flipH="1">
              <a:off x="3055371" y="3049748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4" name="Shape 3045" descr="Circle">
              <a:extLst>
                <a:ext uri="{FF2B5EF4-FFF2-40B4-BE49-F238E27FC236}">
                  <a16:creationId xmlns:a16="http://schemas.microsoft.com/office/drawing/2014/main" id="{A90D7FBD-902B-544C-93C3-2B52BF7A2F5D}"/>
                </a:ext>
              </a:extLst>
            </p:cNvPr>
            <p:cNvSpPr/>
            <p:nvPr/>
          </p:nvSpPr>
          <p:spPr>
            <a:xfrm flipH="1">
              <a:off x="3055371" y="361400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5" name="Shape 3046" descr="Circle">
              <a:extLst>
                <a:ext uri="{FF2B5EF4-FFF2-40B4-BE49-F238E27FC236}">
                  <a16:creationId xmlns:a16="http://schemas.microsoft.com/office/drawing/2014/main" id="{D32E41AB-1826-A449-8545-0FCD7508E1F4}"/>
                </a:ext>
              </a:extLst>
            </p:cNvPr>
            <p:cNvSpPr/>
            <p:nvPr/>
          </p:nvSpPr>
          <p:spPr>
            <a:xfrm flipH="1">
              <a:off x="3055371" y="4178263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6" name="Shape 3047" descr="Circle">
              <a:extLst>
                <a:ext uri="{FF2B5EF4-FFF2-40B4-BE49-F238E27FC236}">
                  <a16:creationId xmlns:a16="http://schemas.microsoft.com/office/drawing/2014/main" id="{A1AE94F7-F5E4-604D-A592-C2BAE041ED23}"/>
                </a:ext>
              </a:extLst>
            </p:cNvPr>
            <p:cNvSpPr/>
            <p:nvPr/>
          </p:nvSpPr>
          <p:spPr>
            <a:xfrm flipH="1">
              <a:off x="3055371" y="474252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7" name="Shape 3048" descr="Circle">
              <a:extLst>
                <a:ext uri="{FF2B5EF4-FFF2-40B4-BE49-F238E27FC236}">
                  <a16:creationId xmlns:a16="http://schemas.microsoft.com/office/drawing/2014/main" id="{BD295A8F-1D51-814B-8FAD-E0F22EF49EDD}"/>
                </a:ext>
              </a:extLst>
            </p:cNvPr>
            <p:cNvSpPr/>
            <p:nvPr/>
          </p:nvSpPr>
          <p:spPr>
            <a:xfrm flipH="1">
              <a:off x="3042671" y="191426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8" name="Shape 3049" descr="Circle">
              <a:extLst>
                <a:ext uri="{FF2B5EF4-FFF2-40B4-BE49-F238E27FC236}">
                  <a16:creationId xmlns:a16="http://schemas.microsoft.com/office/drawing/2014/main" id="{39975D29-C77B-DF41-8978-FB913085C36C}"/>
                </a:ext>
              </a:extLst>
            </p:cNvPr>
            <p:cNvSpPr/>
            <p:nvPr/>
          </p:nvSpPr>
          <p:spPr>
            <a:xfrm flipH="1">
              <a:off x="3042671" y="5454631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19" name="Shape 3050" descr="Line">
              <a:extLst>
                <a:ext uri="{FF2B5EF4-FFF2-40B4-BE49-F238E27FC236}">
                  <a16:creationId xmlns:a16="http://schemas.microsoft.com/office/drawing/2014/main" id="{AF8C319E-85A1-F740-8A60-E336869EF1C1}"/>
                </a:ext>
              </a:extLst>
            </p:cNvPr>
            <p:cNvSpPr/>
            <p:nvPr/>
          </p:nvSpPr>
          <p:spPr>
            <a:xfrm flipH="1">
              <a:off x="3356557" y="3970229"/>
              <a:ext cx="696758" cy="150682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0" name="Shape 3051" descr="Line">
              <a:extLst>
                <a:ext uri="{FF2B5EF4-FFF2-40B4-BE49-F238E27FC236}">
                  <a16:creationId xmlns:a16="http://schemas.microsoft.com/office/drawing/2014/main" id="{18A97A47-BBAE-254D-A0AD-222832592057}"/>
                </a:ext>
              </a:extLst>
            </p:cNvPr>
            <p:cNvSpPr/>
            <p:nvPr/>
          </p:nvSpPr>
          <p:spPr>
            <a:xfrm flipH="1">
              <a:off x="3424923" y="5031454"/>
              <a:ext cx="528313" cy="55170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1" name="Shape 3052" descr="Line">
              <a:extLst>
                <a:ext uri="{FF2B5EF4-FFF2-40B4-BE49-F238E27FC236}">
                  <a16:creationId xmlns:a16="http://schemas.microsoft.com/office/drawing/2014/main" id="{95B0B579-49DE-A849-B081-B14A175B4BC1}"/>
                </a:ext>
              </a:extLst>
            </p:cNvPr>
            <p:cNvSpPr/>
            <p:nvPr/>
          </p:nvSpPr>
          <p:spPr>
            <a:xfrm flipH="1" flipV="1">
              <a:off x="3424923" y="2176195"/>
              <a:ext cx="552120" cy="39877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2" name="Shape 3053" descr="Line">
              <a:extLst>
                <a:ext uri="{FF2B5EF4-FFF2-40B4-BE49-F238E27FC236}">
                  <a16:creationId xmlns:a16="http://schemas.microsoft.com/office/drawing/2014/main" id="{70474AF5-FFE1-B347-9D17-B6C1AE842A3D}"/>
                </a:ext>
              </a:extLst>
            </p:cNvPr>
            <p:cNvSpPr/>
            <p:nvPr/>
          </p:nvSpPr>
          <p:spPr>
            <a:xfrm flipH="1" flipV="1">
              <a:off x="3376103" y="2301331"/>
              <a:ext cx="649623" cy="769529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3" name="Shape 3054" descr="Line">
              <a:extLst>
                <a:ext uri="{FF2B5EF4-FFF2-40B4-BE49-F238E27FC236}">
                  <a16:creationId xmlns:a16="http://schemas.microsoft.com/office/drawing/2014/main" id="{8B1E54C8-A326-1A41-BFAE-CF82B051C6A8}"/>
                </a:ext>
              </a:extLst>
            </p:cNvPr>
            <p:cNvSpPr/>
            <p:nvPr/>
          </p:nvSpPr>
          <p:spPr>
            <a:xfrm flipH="1" flipV="1">
              <a:off x="5242872" y="3057570"/>
              <a:ext cx="632382" cy="33992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4" name="Shape 3055" descr="Line">
              <a:extLst>
                <a:ext uri="{FF2B5EF4-FFF2-40B4-BE49-F238E27FC236}">
                  <a16:creationId xmlns:a16="http://schemas.microsoft.com/office/drawing/2014/main" id="{88120DED-1770-2747-B358-647CDBF230DD}"/>
                </a:ext>
              </a:extLst>
            </p:cNvPr>
            <p:cNvSpPr/>
            <p:nvPr/>
          </p:nvSpPr>
          <p:spPr>
            <a:xfrm flipH="1">
              <a:off x="5240217" y="3503693"/>
              <a:ext cx="638166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5" name="Shape 3056" descr="Line">
              <a:extLst>
                <a:ext uri="{FF2B5EF4-FFF2-40B4-BE49-F238E27FC236}">
                  <a16:creationId xmlns:a16="http://schemas.microsoft.com/office/drawing/2014/main" id="{C5900AD0-013C-F74F-BD10-2176FFFFB681}"/>
                </a:ext>
              </a:extLst>
            </p:cNvPr>
            <p:cNvSpPr/>
            <p:nvPr/>
          </p:nvSpPr>
          <p:spPr>
            <a:xfrm flipH="1" flipV="1">
              <a:off x="5240130" y="4082394"/>
              <a:ext cx="638253" cy="661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6" name="Shape 3057" descr="Line">
              <a:extLst>
                <a:ext uri="{FF2B5EF4-FFF2-40B4-BE49-F238E27FC236}">
                  <a16:creationId xmlns:a16="http://schemas.microsoft.com/office/drawing/2014/main" id="{A6E8E054-96D3-1448-9AC8-0BEFEA0F8240}"/>
                </a:ext>
              </a:extLst>
            </p:cNvPr>
            <p:cNvSpPr/>
            <p:nvPr/>
          </p:nvSpPr>
          <p:spPr>
            <a:xfrm flipH="1" flipV="1">
              <a:off x="5236720" y="3587922"/>
              <a:ext cx="720473" cy="40770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7" name="Shape 3058" descr="Line">
              <a:extLst>
                <a:ext uri="{FF2B5EF4-FFF2-40B4-BE49-F238E27FC236}">
                  <a16:creationId xmlns:a16="http://schemas.microsoft.com/office/drawing/2014/main" id="{E579A567-4D20-2D4E-8601-05C775C5CC09}"/>
                </a:ext>
              </a:extLst>
            </p:cNvPr>
            <p:cNvSpPr/>
            <p:nvPr/>
          </p:nvSpPr>
          <p:spPr>
            <a:xfrm flipH="1">
              <a:off x="5207773" y="4218276"/>
              <a:ext cx="702524" cy="383202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8" name="Shape 3059" descr="Line">
              <a:extLst>
                <a:ext uri="{FF2B5EF4-FFF2-40B4-BE49-F238E27FC236}">
                  <a16:creationId xmlns:a16="http://schemas.microsoft.com/office/drawing/2014/main" id="{6C885C34-844C-CE4B-988D-BBEF4C9FD713}"/>
                </a:ext>
              </a:extLst>
            </p:cNvPr>
            <p:cNvSpPr/>
            <p:nvPr/>
          </p:nvSpPr>
          <p:spPr>
            <a:xfrm flipH="1">
              <a:off x="5220824" y="3562872"/>
              <a:ext cx="752202" cy="523005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29" name="Shape 3060" descr="Line">
              <a:extLst>
                <a:ext uri="{FF2B5EF4-FFF2-40B4-BE49-F238E27FC236}">
                  <a16:creationId xmlns:a16="http://schemas.microsoft.com/office/drawing/2014/main" id="{4C0FF04F-474E-1243-B818-DB63D3DC1850}"/>
                </a:ext>
              </a:extLst>
            </p:cNvPr>
            <p:cNvSpPr/>
            <p:nvPr/>
          </p:nvSpPr>
          <p:spPr>
            <a:xfrm flipH="1" flipV="1">
              <a:off x="5204928" y="3112876"/>
              <a:ext cx="708034" cy="833478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30" name="Shape 3061" descr="Line">
              <a:extLst>
                <a:ext uri="{FF2B5EF4-FFF2-40B4-BE49-F238E27FC236}">
                  <a16:creationId xmlns:a16="http://schemas.microsoft.com/office/drawing/2014/main" id="{E661A57F-F3A9-E547-9B5D-A4274E443A71}"/>
                </a:ext>
              </a:extLst>
            </p:cNvPr>
            <p:cNvSpPr/>
            <p:nvPr/>
          </p:nvSpPr>
          <p:spPr>
            <a:xfrm flipH="1">
              <a:off x="5208351" y="3626372"/>
              <a:ext cx="701174" cy="96392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  <a:headEnd type="triangle"/>
              <a:tailEnd type="none"/>
            </a:ln>
          </p:spPr>
          <p:txBody>
            <a:bodyPr lIns="22859" tIns="22859" rIns="22859" bIns="22859"/>
            <a:lstStyle/>
            <a:p>
              <a:pPr>
                <a:defRPr sz="4800" b="0">
                  <a:latin typeface="Lucida Grande"/>
                  <a:ea typeface="Lucida Grande"/>
                  <a:cs typeface="Lucida Grande"/>
                  <a:sym typeface="Lucida Grande"/>
                </a:defRPr>
              </a:pPr>
              <a:endParaRPr sz="2400" dirty="0"/>
            </a:p>
          </p:txBody>
        </p:sp>
        <p:sp>
          <p:nvSpPr>
            <p:cNvPr id="131" name="Shape 3062" descr="Circle">
              <a:extLst>
                <a:ext uri="{FF2B5EF4-FFF2-40B4-BE49-F238E27FC236}">
                  <a16:creationId xmlns:a16="http://schemas.microsoft.com/office/drawing/2014/main" id="{45D00A04-4AAD-5747-BC2A-865DD1472631}"/>
                </a:ext>
              </a:extLst>
            </p:cNvPr>
            <p:cNvSpPr/>
            <p:nvPr/>
          </p:nvSpPr>
          <p:spPr>
            <a:xfrm flipH="1">
              <a:off x="4920221" y="2767619"/>
              <a:ext cx="376238" cy="37623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2" name="Shape 3063" descr="Circle">
              <a:extLst>
                <a:ext uri="{FF2B5EF4-FFF2-40B4-BE49-F238E27FC236}">
                  <a16:creationId xmlns:a16="http://schemas.microsoft.com/office/drawing/2014/main" id="{9F2E261A-6B97-164F-8708-79221D40F253}"/>
                </a:ext>
              </a:extLst>
            </p:cNvPr>
            <p:cNvSpPr/>
            <p:nvPr/>
          </p:nvSpPr>
          <p:spPr>
            <a:xfrm flipH="1">
              <a:off x="4920221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3" name="Shape 3064" descr="Circle">
              <a:extLst>
                <a:ext uri="{FF2B5EF4-FFF2-40B4-BE49-F238E27FC236}">
                  <a16:creationId xmlns:a16="http://schemas.microsoft.com/office/drawing/2014/main" id="{7040AE68-716E-1341-8AF3-BDEB39DF1972}"/>
                </a:ext>
              </a:extLst>
            </p:cNvPr>
            <p:cNvSpPr/>
            <p:nvPr/>
          </p:nvSpPr>
          <p:spPr>
            <a:xfrm flipH="1">
              <a:off x="4920221" y="3896135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4" name="Shape 3065" descr="Circle">
              <a:extLst>
                <a:ext uri="{FF2B5EF4-FFF2-40B4-BE49-F238E27FC236}">
                  <a16:creationId xmlns:a16="http://schemas.microsoft.com/office/drawing/2014/main" id="{5FA4C01D-29BE-8146-BED8-15D3919FD56B}"/>
                </a:ext>
              </a:extLst>
            </p:cNvPr>
            <p:cNvSpPr/>
            <p:nvPr/>
          </p:nvSpPr>
          <p:spPr>
            <a:xfrm flipH="1">
              <a:off x="4920221" y="4460392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5" name="Shape 3009" descr="Circle">
              <a:extLst>
                <a:ext uri="{FF2B5EF4-FFF2-40B4-BE49-F238E27FC236}">
                  <a16:creationId xmlns:a16="http://schemas.microsoft.com/office/drawing/2014/main" id="{8A6BDFCA-18FC-9545-9998-832767517459}"/>
                </a:ext>
              </a:extLst>
            </p:cNvPr>
            <p:cNvSpPr/>
            <p:nvPr/>
          </p:nvSpPr>
          <p:spPr>
            <a:xfrm flipH="1">
              <a:off x="5850902" y="3331876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  <p:sp>
          <p:nvSpPr>
            <p:cNvPr id="136" name="Shape 3010" descr="Circle">
              <a:extLst>
                <a:ext uri="{FF2B5EF4-FFF2-40B4-BE49-F238E27FC236}">
                  <a16:creationId xmlns:a16="http://schemas.microsoft.com/office/drawing/2014/main" id="{482E3FBC-87E2-4949-AB5D-D9ACA6B91FC9}"/>
                </a:ext>
              </a:extLst>
            </p:cNvPr>
            <p:cNvSpPr/>
            <p:nvPr/>
          </p:nvSpPr>
          <p:spPr>
            <a:xfrm flipH="1">
              <a:off x="5850902" y="3896134"/>
              <a:ext cx="376238" cy="376238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tx1"/>
              </a:solidFill>
              <a:miter lim="400000"/>
            </a:ln>
            <a:effectLst>
              <a:outerShdw dir="5400000" rotWithShape="0">
                <a:srgbClr val="000000">
                  <a:alpha val="50000"/>
                </a:srgbClr>
              </a:outerShdw>
            </a:effectLst>
          </p:spPr>
          <p:txBody>
            <a:bodyPr lIns="25400" tIns="25400" rIns="25400" bIns="25400" anchor="ctr"/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/>
            </a:p>
          </p:txBody>
        </p:sp>
      </p:grpSp>
      <p:sp>
        <p:nvSpPr>
          <p:cNvPr id="137" name="Slide Number Placeholder 136">
            <a:extLst>
              <a:ext uri="{FF2B5EF4-FFF2-40B4-BE49-F238E27FC236}">
                <a16:creationId xmlns:a16="http://schemas.microsoft.com/office/drawing/2014/main" id="{92A35F0D-6196-FE4C-85F6-0B3827AD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3B05C-69DC-2641-9FAC-C49274EB9F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4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777D2607-77E0-384B-BDD7-F35D469D60DB}" vid="{4A1DB25B-D6FF-654D-85D6-1C898B3B9A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918</TotalTime>
  <Words>3422</Words>
  <Application>Microsoft Macintosh PowerPoint</Application>
  <PresentationFormat>Widescreen</PresentationFormat>
  <Paragraphs>591</Paragraphs>
  <Slides>48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Helvetica Neue Light</vt:lpstr>
      <vt:lpstr>Times</vt:lpstr>
      <vt:lpstr>Office Theme</vt:lpstr>
      <vt:lpstr>DS 4440</vt:lpstr>
      <vt:lpstr>Concepts to Know So Far</vt:lpstr>
      <vt:lpstr>Today</vt:lpstr>
      <vt:lpstr>What Does a Deep Convoluion See?</vt:lpstr>
      <vt:lpstr>What Does Convolution 122 See?</vt:lpstr>
      <vt:lpstr>What Does Convolution 122 See?</vt:lpstr>
      <vt:lpstr>What Does Convolution 122 See?</vt:lpstr>
      <vt:lpstr>What Does Convolution 122 See?</vt:lpstr>
      <vt:lpstr>What Does Convolution 122 See?</vt:lpstr>
      <vt:lpstr>Broadly and Densely (BRODEN) Annotated Dataset</vt:lpstr>
      <vt:lpstr>What Does Unit 122 See?</vt:lpstr>
      <vt:lpstr>Quantifying the Sensitivity of Unit 122</vt:lpstr>
      <vt:lpstr>Single Units for Food, Cars</vt:lpstr>
      <vt:lpstr>Dissection Report</vt:lpstr>
      <vt:lpstr>Hierarchy of Detectors in Layers of a Classsifier</vt:lpstr>
      <vt:lpstr>PowerPoint Presentation</vt:lpstr>
      <vt:lpstr>ImageNet Classification Challenge</vt:lpstr>
      <vt:lpstr>Batch Normalization</vt:lpstr>
      <vt:lpstr>Batch Normalization: Test-Time</vt:lpstr>
      <vt:lpstr>Batch Normalization: Test-Time</vt:lpstr>
      <vt:lpstr>Residual Networks</vt:lpstr>
      <vt:lpstr>Residual Networks</vt:lpstr>
      <vt:lpstr>Residual Networks</vt:lpstr>
      <vt:lpstr>Residual Networks</vt:lpstr>
      <vt:lpstr>Residual Networks</vt:lpstr>
      <vt:lpstr>Residual Networks</vt:lpstr>
      <vt:lpstr>Residual Networks</vt:lpstr>
      <vt:lpstr>Residual Networks</vt:lpstr>
      <vt:lpstr>U-Nets; Highway networks the general idea: “skip connections”</vt:lpstr>
      <vt:lpstr>More tricks for generalization</vt:lpstr>
      <vt:lpstr>Weight decay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Notebook: Practical Debugging of AlexNet as ResNet</vt:lpstr>
      <vt:lpstr>Defining Invariance and Equivariance</vt:lpstr>
      <vt:lpstr>Defining invariance</vt:lpstr>
      <vt:lpstr>A different kind of symmetry when f(x) outputs a map</vt:lpstr>
      <vt:lpstr>A different kind of symmetry when f(x) outputs a map</vt:lpstr>
      <vt:lpstr>Defining equivariance</vt:lpstr>
      <vt:lpstr>Discussion: what equivariances does convolution have?</vt:lpstr>
      <vt:lpstr>What equivariances if the convolution is a 1x1 kernel?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 4440</dc:title>
  <dc:creator>David Bau</dc:creator>
  <cp:lastModifiedBy>David Bau</cp:lastModifiedBy>
  <cp:revision>14</cp:revision>
  <dcterms:created xsi:type="dcterms:W3CDTF">2024-02-15T03:52:27Z</dcterms:created>
  <dcterms:modified xsi:type="dcterms:W3CDTF">2024-02-15T19:12:50Z</dcterms:modified>
</cp:coreProperties>
</file>