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1"/>
  </p:sldMasterIdLst>
  <p:notesMasterIdLst>
    <p:notesMasterId r:id="rId16"/>
  </p:notesMasterIdLst>
  <p:sldIdLst>
    <p:sldId id="350" r:id="rId2"/>
    <p:sldId id="351" r:id="rId3"/>
    <p:sldId id="2464" r:id="rId4"/>
    <p:sldId id="352" r:id="rId5"/>
    <p:sldId id="2465" r:id="rId6"/>
    <p:sldId id="2466" r:id="rId7"/>
    <p:sldId id="2467" r:id="rId8"/>
    <p:sldId id="2468" r:id="rId9"/>
    <p:sldId id="2469" r:id="rId10"/>
    <p:sldId id="2470" r:id="rId11"/>
    <p:sldId id="2471" r:id="rId12"/>
    <p:sldId id="2472" r:id="rId13"/>
    <p:sldId id="2474" r:id="rId14"/>
    <p:sldId id="24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47"/>
    <p:restoredTop sz="96197"/>
  </p:normalViewPr>
  <p:slideViewPr>
    <p:cSldViewPr snapToGrid="0">
      <p:cViewPr varScale="1">
        <p:scale>
          <a:sx n="119" d="100"/>
          <a:sy n="119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8E7B-8FF6-E84E-AEBE-FB79F22A90E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79B8-9666-C948-98B8-1AE9690B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2550-E544-C4C1-5FC5-6C8CE774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E0960-93DB-4758-9AA2-91E78FB7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F8DC-DA72-43DF-DECC-2134CB7A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AF1C-4E65-6530-4671-9E98F714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21CD6-56C4-7121-FE51-EC50E18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7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4C43-76A7-5239-5744-F854AFB1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9D718-E267-83B1-B7C8-E8665DCC8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438F8-0EF5-806D-946E-87B2DEC4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2/22/24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77F8C-F396-A4A5-8B89-D83C6946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5D31-1877-131B-D287-0DA35F86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9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B4EFD-5F11-02A2-D17D-752AB34BF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E2DF1-ADCD-429E-881D-7C26DD67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D2F3-D8AA-01FA-3F65-F819E19B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2/22/24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76C3E-DC8E-C64A-308F-17C4ACCD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FD9E-8CAD-B1CF-7C1B-5C2D9FF0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1127-9E15-A445-AD8D-C387316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" y="18256"/>
            <a:ext cx="12192000" cy="11650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C2E2B-F9BF-62F4-7059-E250882A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529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7677-D3CE-55C2-2C83-26E0E98D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2/22/24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7F0FE-6A21-41A1-99DD-07CF5EEE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DE35-0251-72C1-B5A9-52CF0498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0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C184-1113-E3CB-6698-AE6B64AE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CE6A-B41E-1E3F-8247-E454D32D7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E0A8-EE8C-5BB0-5609-DA487864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4267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42A6-A709-A5D1-160E-F932FF3A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4267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955-04DC-82E8-AAAE-EED31E44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4267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3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3AAF-6391-7040-2263-BF68C96D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17F-2220-509E-7312-10D5DC459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3871B-734E-1442-D40E-652276967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94864-78BB-A1C6-E916-CF91AB50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2/22/24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84D58-6C3A-2F4B-C6B7-E5BAF250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18FBE-FB37-20F4-DA80-1FB5F055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6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08AF-F2BA-3E3D-6B58-FEE82481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"/>
            <a:ext cx="12192000" cy="1097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FB0BA-CE4D-4FDE-9F9E-171E0DF1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97405-D98E-D99F-6DE2-315D6F14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CA83A-5ACB-F097-BB93-1E47D5FAC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FAFDD-D093-24FB-61D7-F4FE26904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C8139-FFDB-469D-90BA-E4498476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2/22/24</a:t>
            </a:fld>
            <a:endParaRPr lang="en-US" spc="5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86573-A6B0-1127-6838-2D25A9F7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30504-5C68-A03D-7E11-BC775F16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2668-3D8C-2EE9-4AE9-54407704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4B263-9F32-7328-F41B-39B4379B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2/22/24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B3EF2-8FA0-4DDD-FD31-71860E55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B27B7-A705-6709-3F35-77286BD2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2A62D-9C23-A8CE-57F1-CB20729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2/22/24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73FBA-0C0A-D13F-927A-A349671A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BE2E4-F4A2-F6AE-1C91-803AD099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E85A-9674-535B-0C2E-8B41B7E6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853F-03D7-E335-16CB-4F04EF9D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7758-B4C5-5EB0-8C65-266E3BD27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55628-FCF9-0648-6E6E-F5826FDD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2/22/24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8F0B0-F0F1-150B-7C74-478CD1C7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D0F4-37B4-1EA2-DEE6-BF7BE965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34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BD80-5E74-286D-A88A-B5001C28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1A3AF-CA86-8237-DBD8-C630A8B2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05A9B-1015-6176-54B5-A587E13A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3F17-BA6A-5168-3B4B-3A442DEA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2/22/24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75C6-A770-589A-284B-886004CD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610A3-AD90-569D-B9E6-7033E619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3A4E1-0773-ADC5-080E-4F390042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7F95F-8165-7ED2-8E01-2D73B745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3341"/>
            <a:ext cx="10515600" cy="53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F3B3-0700-07AD-2545-BEBAEC38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2/22/24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E4B2-9AED-B741-9160-02E502A9C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42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CF50-2EC9-079F-9B5F-274765093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s4440.baulab.info/2024-Spring/review/2022-midterm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01EDA5-7436-4F2F-B35F-B242CACC3BC2}"/>
              </a:ext>
            </a:extLst>
          </p:cNvPr>
          <p:cNvGrpSpPr/>
          <p:nvPr/>
        </p:nvGrpSpPr>
        <p:grpSpPr>
          <a:xfrm>
            <a:off x="3523488" y="0"/>
            <a:ext cx="8668513" cy="6858000"/>
            <a:chOff x="3523488" y="0"/>
            <a:chExt cx="8668513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8EA485-F7E3-771F-D2AA-7017D5F4B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97" r="23298" b="1394"/>
            <a:stretch/>
          </p:blipFill>
          <p:spPr>
            <a:xfrm>
              <a:off x="3523488" y="10"/>
              <a:ext cx="8668512" cy="685799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45083"/>
                    <a:lumOff val="54917"/>
                  </a:schemeClr>
                </a:gs>
              </a:gsLst>
              <a:lin ang="10800000" scaled="1"/>
            </a:gradFill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AFA9A4-FA8B-799A-0480-FAA0B384B866}"/>
                </a:ext>
              </a:extLst>
            </p:cNvPr>
            <p:cNvSpPr/>
            <p:nvPr/>
          </p:nvSpPr>
          <p:spPr>
            <a:xfrm>
              <a:off x="3523488" y="0"/>
              <a:ext cx="8668513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0134F6-7F25-885D-06A7-B9426E014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DS 4440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45E0-C019-97D5-23A8-3C1D8C3AC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Deep </a:t>
            </a:r>
            <a:r>
              <a:rPr lang="en-US" sz="20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62793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5FF87-782B-2311-88F3-93411DE98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1494FC-CE64-25FF-ECF1-8488414E3975}"/>
              </a:ext>
            </a:extLst>
          </p:cNvPr>
          <p:cNvSpPr txBox="1"/>
          <p:nvPr/>
        </p:nvSpPr>
        <p:spPr>
          <a:xfrm>
            <a:off x="4675675" y="155248"/>
            <a:ext cx="2840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14C39-C56C-9281-7E0C-69738F51B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3" y="1090897"/>
            <a:ext cx="3806234" cy="125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617BF1-C690-996F-6D7B-5AE89C366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840" y="1090897"/>
            <a:ext cx="7772400" cy="53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3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3DEA7-054B-8C9E-DCA0-F35DA2492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7ADE5A-FEFD-CD7B-A429-DC985EBE9AE1}"/>
              </a:ext>
            </a:extLst>
          </p:cNvPr>
          <p:cNvSpPr txBox="1"/>
          <p:nvPr/>
        </p:nvSpPr>
        <p:spPr>
          <a:xfrm>
            <a:off x="4675675" y="155248"/>
            <a:ext cx="2840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CA4AA-4227-2C83-0B5A-FC9253D4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5" y="1147073"/>
            <a:ext cx="6217520" cy="3812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0DAB13-237E-485C-2457-9B1FC4D00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81" y="1333988"/>
            <a:ext cx="5819315" cy="33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2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44B53-6403-B874-E893-957A5BFFC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754D4A-FF7A-6F3A-4A25-8FCBEAB52CC8}"/>
              </a:ext>
            </a:extLst>
          </p:cNvPr>
          <p:cNvSpPr txBox="1"/>
          <p:nvPr/>
        </p:nvSpPr>
        <p:spPr>
          <a:xfrm>
            <a:off x="4675675" y="155248"/>
            <a:ext cx="2840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Practice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B1C3F-AFEE-F53A-42C5-6D180563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05" y="707965"/>
            <a:ext cx="6293388" cy="58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9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4B5C-08A2-7DC8-9268-22C688AC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Dot-products are about angles</a:t>
            </a:r>
          </a:p>
        </p:txBody>
      </p:sp>
      <p:pic>
        <p:nvPicPr>
          <p:cNvPr id="1026" name="Picture 2" descr="Dot Product Calculator">
            <a:extLst>
              <a:ext uri="{FF2B5EF4-FFF2-40B4-BE49-F238E27FC236}">
                <a16:creationId xmlns:a16="http://schemas.microsoft.com/office/drawing/2014/main" id="{868F48D2-DE81-3385-2364-DE6C7A818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2"/>
          <a:stretch/>
        </p:blipFill>
        <p:spPr bwMode="auto">
          <a:xfrm>
            <a:off x="6833272" y="1663700"/>
            <a:ext cx="4356100" cy="25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334C82-33D9-5B6F-86FA-763EC791878A}"/>
                  </a:ext>
                </a:extLst>
              </p:cNvPr>
              <p:cNvSpPr txBox="1"/>
              <p:nvPr/>
            </p:nvSpPr>
            <p:spPr>
              <a:xfrm>
                <a:off x="332133" y="3205333"/>
                <a:ext cx="6501139" cy="1347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334C82-33D9-5B6F-86FA-763EC7918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33" y="3205333"/>
                <a:ext cx="6501139" cy="1347998"/>
              </a:xfrm>
              <a:prstGeom prst="rect">
                <a:avLst/>
              </a:prstGeom>
              <a:blipFill>
                <a:blip r:embed="rId3"/>
                <a:stretch>
                  <a:fillRect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8AEA68-88E5-97E7-F84C-069DBBDE67B8}"/>
                  </a:ext>
                </a:extLst>
              </p:cNvPr>
              <p:cNvSpPr txBox="1"/>
              <p:nvPr/>
            </p:nvSpPr>
            <p:spPr>
              <a:xfrm>
                <a:off x="1314365" y="1663700"/>
                <a:ext cx="2619692" cy="1145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8AEA68-88E5-97E7-F84C-069DBBDE6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65" y="1663700"/>
                <a:ext cx="2619692" cy="1145378"/>
              </a:xfrm>
              <a:prstGeom prst="rect">
                <a:avLst/>
              </a:prstGeom>
              <a:blipFill>
                <a:blip r:embed="rId4"/>
                <a:stretch>
                  <a:fillRect l="-1932" t="-129670" r="-1449" b="-179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4676FD-0FB8-E31C-4185-19AF224A28E6}"/>
                  </a:ext>
                </a:extLst>
              </p:cNvPr>
              <p:cNvSpPr txBox="1"/>
              <p:nvPr/>
            </p:nvSpPr>
            <p:spPr>
              <a:xfrm>
                <a:off x="7435130" y="4781773"/>
                <a:ext cx="33554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4676FD-0FB8-E31C-4185-19AF224A2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130" y="4781773"/>
                <a:ext cx="3355470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17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C16B-B592-7E34-3C40-36A0C4CE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of high-dimensional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FC4FC-700B-1678-51CD-4C991D5D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09" y="982923"/>
            <a:ext cx="9691587" cy="3927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3A66B-8AFB-FE6B-D397-1D5B638AFEE3}"/>
              </a:ext>
            </a:extLst>
          </p:cNvPr>
          <p:cNvSpPr txBox="1"/>
          <p:nvPr/>
        </p:nvSpPr>
        <p:spPr>
          <a:xfrm>
            <a:off x="1088748" y="5072158"/>
            <a:ext cx="100145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Notice how a hypercube is very “spiky” in high dimensions.</a:t>
            </a:r>
            <a:br>
              <a:rPr lang="en-US" sz="2800" dirty="0"/>
            </a:br>
            <a:r>
              <a:rPr lang="en-US" sz="2800" dirty="0"/>
              <a:t>How many spikes?</a:t>
            </a:r>
            <a:br>
              <a:rPr lang="en-US" sz="2800" dirty="0"/>
            </a:br>
            <a:r>
              <a:rPr lang="en-US" sz="2800" dirty="0"/>
              <a:t>What is the typical dot-product between randomly chosen corners?</a:t>
            </a:r>
          </a:p>
        </p:txBody>
      </p:sp>
    </p:spTree>
    <p:extLst>
      <p:ext uri="{BB962C8B-B14F-4D97-AF65-F5344CB8AC3E}">
        <p14:creationId xmlns:p14="http://schemas.microsoft.com/office/powerpoint/2010/main" val="59095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13C7DF-62D6-B3F6-CB0C-F963B532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4232"/>
            <a:ext cx="12192000" cy="1931068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Midterm Review</a:t>
            </a:r>
          </a:p>
        </p:txBody>
      </p:sp>
    </p:spTree>
    <p:extLst>
      <p:ext uri="{BB962C8B-B14F-4D97-AF65-F5344CB8AC3E}">
        <p14:creationId xmlns:p14="http://schemas.microsoft.com/office/powerpoint/2010/main" val="39131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84DF-372F-8A5A-FCD0-FB474CAB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to Know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5324-98EA-AF9D-9B6C-821DDF1E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550791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McCoullough</a:t>
            </a:r>
            <a:r>
              <a:rPr lang="en-US" b="1" dirty="0"/>
              <a:t>-Pitts</a:t>
            </a:r>
            <a:r>
              <a:rPr lang="en-US" dirty="0"/>
              <a:t> neuron model (weighted sum then nonlinearity)</a:t>
            </a:r>
          </a:p>
          <a:p>
            <a:r>
              <a:rPr lang="en-US" b="1" dirty="0"/>
              <a:t>Binary logic</a:t>
            </a:r>
            <a:r>
              <a:rPr lang="en-US" dirty="0"/>
              <a:t> neural networks</a:t>
            </a:r>
          </a:p>
          <a:p>
            <a:r>
              <a:rPr lang="en-US" b="1" dirty="0"/>
              <a:t>Universal computations</a:t>
            </a:r>
            <a:r>
              <a:rPr lang="en-US" dirty="0"/>
              <a:t> (two+ layers and nonlinearities are needed)</a:t>
            </a:r>
          </a:p>
          <a:p>
            <a:r>
              <a:rPr lang="en-US" b="1" dirty="0"/>
              <a:t>Modular machine learning</a:t>
            </a:r>
            <a:r>
              <a:rPr lang="en-US" dirty="0"/>
              <a:t>: </a:t>
            </a:r>
            <a:r>
              <a:rPr lang="en-US" dirty="0" err="1"/>
              <a:t>Pytorch</a:t>
            </a:r>
            <a:r>
              <a:rPr lang="en-US" dirty="0"/>
              <a:t> tensors, </a:t>
            </a:r>
            <a:r>
              <a:rPr lang="en-US" dirty="0" err="1"/>
              <a:t>autograd</a:t>
            </a:r>
            <a:r>
              <a:rPr lang="en-US" dirty="0"/>
              <a:t>, and modules. Organization of parameters into module attributes.</a:t>
            </a:r>
          </a:p>
          <a:p>
            <a:r>
              <a:rPr lang="en-US" b="1" dirty="0"/>
              <a:t>Losses</a:t>
            </a:r>
            <a:r>
              <a:rPr lang="en-US" dirty="0"/>
              <a:t>: what makes a good/bad loss; MSE, L1, and cross-entropy loss</a:t>
            </a:r>
          </a:p>
          <a:p>
            <a:r>
              <a:rPr lang="en-US" b="1" dirty="0"/>
              <a:t>The backpropagation algorithm</a:t>
            </a:r>
            <a:r>
              <a:rPr lang="en-US" dirty="0"/>
              <a:t>: computational graphs, backward pass, upstream/internal/downstream gradients, accumulation</a:t>
            </a:r>
          </a:p>
          <a:p>
            <a:r>
              <a:rPr lang="en-US" b="1" dirty="0"/>
              <a:t>First-order optimization</a:t>
            </a:r>
            <a:r>
              <a:rPr lang="en-US" dirty="0"/>
              <a:t>: gradient descent, SGD, Momentum, ADAM</a:t>
            </a:r>
          </a:p>
          <a:p>
            <a:r>
              <a:rPr lang="en-US" b="1" dirty="0"/>
              <a:t>Conditioning gradients</a:t>
            </a:r>
            <a:r>
              <a:rPr lang="en-US" dirty="0"/>
              <a:t>: exploding/vanishing gradients, choice and design of nonlinearities, initialization, centering, whitening</a:t>
            </a:r>
          </a:p>
          <a:p>
            <a:r>
              <a:rPr lang="en-US" b="1" dirty="0"/>
              <a:t>Symmetries: </a:t>
            </a:r>
            <a:r>
              <a:rPr lang="en-US" dirty="0"/>
              <a:t>data augmentation, invariances</a:t>
            </a:r>
          </a:p>
          <a:p>
            <a:r>
              <a:rPr lang="en-US" b="1" dirty="0"/>
              <a:t>Convolutions: </a:t>
            </a:r>
            <a:r>
              <a:rPr lang="en-US" dirty="0"/>
              <a:t>1d, 2d convolutional kernels, receptive fields, padding, striding</a:t>
            </a:r>
          </a:p>
          <a:p>
            <a:r>
              <a:rPr lang="en-US" b="1" dirty="0"/>
              <a:t>Image Classification: </a:t>
            </a:r>
            <a:r>
              <a:rPr lang="en-US" dirty="0"/>
              <a:t>CNNs, Pooling, </a:t>
            </a:r>
            <a:r>
              <a:rPr lang="en-US" dirty="0" err="1"/>
              <a:t>AlexNet</a:t>
            </a:r>
            <a:r>
              <a:rPr lang="en-US" dirty="0"/>
              <a:t>, </a:t>
            </a:r>
            <a:r>
              <a:rPr lang="en-US" dirty="0" err="1"/>
              <a:t>softmax</a:t>
            </a:r>
            <a:r>
              <a:rPr lang="en-US" dirty="0"/>
              <a:t>, Resnet, Dropout, </a:t>
            </a:r>
            <a:r>
              <a:rPr lang="en-US" dirty="0" err="1"/>
              <a:t>batchnorm</a:t>
            </a:r>
            <a:r>
              <a:rPr lang="en-US" dirty="0"/>
              <a:t>, fully-convolutional nets. Debugging and visualizing image classifiers.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4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58CA-042D-BE71-A84D-74D871FE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midterm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7BAB6-85EA-3B9D-3868-6F1275C43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5624"/>
            <a:ext cx="10515600" cy="134470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https://ds4440.baulab.info/2024-Spring/review/2022-midterm.pdf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A24CC2-BE8C-D684-A241-69E4409DF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883" y="990268"/>
            <a:ext cx="8792497" cy="5450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FAE5C-A267-2CF8-E7FA-1777CB02EC0D}"/>
              </a:ext>
            </a:extLst>
          </p:cNvPr>
          <p:cNvSpPr txBox="1"/>
          <p:nvPr/>
        </p:nvSpPr>
        <p:spPr>
          <a:xfrm>
            <a:off x="4675675" y="155248"/>
            <a:ext cx="2840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96427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A692B-2B6A-8FAD-1BEB-350D37CAE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B8C60B-6F92-8EB7-2394-B5AF013D5C64}"/>
              </a:ext>
            </a:extLst>
          </p:cNvPr>
          <p:cNvSpPr txBox="1"/>
          <p:nvPr/>
        </p:nvSpPr>
        <p:spPr>
          <a:xfrm>
            <a:off x="4675675" y="155248"/>
            <a:ext cx="2840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534FC-38D0-1106-C40E-C112D888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92" y="970619"/>
            <a:ext cx="9107816" cy="531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3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E4331-A2BC-05CC-456B-F30B3CE09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E8A0D0-4CDE-8EEE-3893-7AB49431E25D}"/>
              </a:ext>
            </a:extLst>
          </p:cNvPr>
          <p:cNvSpPr txBox="1"/>
          <p:nvPr/>
        </p:nvSpPr>
        <p:spPr>
          <a:xfrm>
            <a:off x="4675675" y="155248"/>
            <a:ext cx="2840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C0738-088E-5D63-6A12-762BF509D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301"/>
          <a:stretch/>
        </p:blipFill>
        <p:spPr>
          <a:xfrm>
            <a:off x="7141778" y="1025015"/>
            <a:ext cx="4955028" cy="774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6B78E-B522-85F8-D456-C92390F19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87"/>
          <a:stretch/>
        </p:blipFill>
        <p:spPr>
          <a:xfrm>
            <a:off x="133172" y="678468"/>
            <a:ext cx="6889868" cy="5727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E29A53-E072-B4EF-4004-2D24258F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342" y="3059473"/>
            <a:ext cx="5035486" cy="14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9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7D7C7-6B79-89E6-7B77-AD0443B20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EA6C48-7D1D-06C3-ED45-110068E6A4BE}"/>
              </a:ext>
            </a:extLst>
          </p:cNvPr>
          <p:cNvSpPr txBox="1"/>
          <p:nvPr/>
        </p:nvSpPr>
        <p:spPr>
          <a:xfrm>
            <a:off x="4675675" y="155248"/>
            <a:ext cx="2840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Practice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00D49-1BC5-1D17-C97D-DBEC67C2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97954"/>
            <a:ext cx="7772400" cy="48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3DEBA-30B5-E83D-D4B8-14CEDDFF7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EF052F-EC4A-C66E-F9C3-EA138AE24427}"/>
              </a:ext>
            </a:extLst>
          </p:cNvPr>
          <p:cNvSpPr txBox="1"/>
          <p:nvPr/>
        </p:nvSpPr>
        <p:spPr>
          <a:xfrm>
            <a:off x="4675675" y="155248"/>
            <a:ext cx="2840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Practice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CC257E-4766-86E7-E33F-61940E601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12780"/>
            <a:ext cx="7772400" cy="303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4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777D2607-77E0-384B-BDD7-F35D469D60DB}" vid="{4A1DB25B-D6FF-654D-85D6-1C898B3B9A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260</Words>
  <Application>Microsoft Macintosh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DS 4440</vt:lpstr>
      <vt:lpstr>Midterm Review</vt:lpstr>
      <vt:lpstr>Concepts to Know So Far</vt:lpstr>
      <vt:lpstr>Practice midterm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Dot-products are about angles</vt:lpstr>
      <vt:lpstr>Geometry of high-dimensional 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 4440</dc:title>
  <dc:creator>David Bau</dc:creator>
  <cp:lastModifiedBy>David Bau</cp:lastModifiedBy>
  <cp:revision>1</cp:revision>
  <dcterms:created xsi:type="dcterms:W3CDTF">2024-02-22T16:46:20Z</dcterms:created>
  <dcterms:modified xsi:type="dcterms:W3CDTF">2024-02-22T19:09:09Z</dcterms:modified>
</cp:coreProperties>
</file>