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6" r:id="rId1"/>
  </p:sldMasterIdLst>
  <p:notesMasterIdLst>
    <p:notesMasterId r:id="rId67"/>
  </p:notesMasterIdLst>
  <p:sldIdLst>
    <p:sldId id="350" r:id="rId2"/>
    <p:sldId id="648" r:id="rId3"/>
    <p:sldId id="351" r:id="rId4"/>
    <p:sldId id="352" r:id="rId5"/>
    <p:sldId id="353" r:id="rId6"/>
    <p:sldId id="354" r:id="rId7"/>
    <p:sldId id="355" r:id="rId8"/>
    <p:sldId id="356" r:id="rId9"/>
    <p:sldId id="370" r:id="rId10"/>
    <p:sldId id="273" r:id="rId11"/>
    <p:sldId id="373" r:id="rId12"/>
    <p:sldId id="374" r:id="rId13"/>
    <p:sldId id="372" r:id="rId14"/>
    <p:sldId id="375" r:id="rId15"/>
    <p:sldId id="376" r:id="rId16"/>
    <p:sldId id="383" r:id="rId17"/>
    <p:sldId id="384" r:id="rId18"/>
    <p:sldId id="385" r:id="rId19"/>
    <p:sldId id="377" r:id="rId20"/>
    <p:sldId id="378" r:id="rId21"/>
    <p:sldId id="379" r:id="rId22"/>
    <p:sldId id="380" r:id="rId23"/>
    <p:sldId id="381" r:id="rId24"/>
    <p:sldId id="389" r:id="rId25"/>
    <p:sldId id="390" r:id="rId26"/>
    <p:sldId id="382" r:id="rId27"/>
    <p:sldId id="388" r:id="rId28"/>
    <p:sldId id="647" r:id="rId29"/>
    <p:sldId id="387" r:id="rId30"/>
    <p:sldId id="386" r:id="rId31"/>
    <p:sldId id="391" r:id="rId32"/>
    <p:sldId id="392" r:id="rId33"/>
    <p:sldId id="395" r:id="rId34"/>
    <p:sldId id="394" r:id="rId35"/>
    <p:sldId id="393" r:id="rId36"/>
    <p:sldId id="645" r:id="rId37"/>
    <p:sldId id="324" r:id="rId38"/>
    <p:sldId id="325" r:id="rId39"/>
    <p:sldId id="326" r:id="rId40"/>
    <p:sldId id="329" r:id="rId41"/>
    <p:sldId id="614" r:id="rId42"/>
    <p:sldId id="615" r:id="rId43"/>
    <p:sldId id="484" r:id="rId44"/>
    <p:sldId id="333" r:id="rId45"/>
    <p:sldId id="338" r:id="rId46"/>
    <p:sldId id="337" r:id="rId47"/>
    <p:sldId id="646" r:id="rId48"/>
    <p:sldId id="486" r:id="rId49"/>
    <p:sldId id="487" r:id="rId50"/>
    <p:sldId id="488" r:id="rId51"/>
    <p:sldId id="489" r:id="rId52"/>
    <p:sldId id="490" r:id="rId53"/>
    <p:sldId id="616" r:id="rId54"/>
    <p:sldId id="617" r:id="rId55"/>
    <p:sldId id="371" r:id="rId56"/>
    <p:sldId id="493" r:id="rId57"/>
    <p:sldId id="494" r:id="rId58"/>
    <p:sldId id="618" r:id="rId59"/>
    <p:sldId id="619" r:id="rId60"/>
    <p:sldId id="620" r:id="rId61"/>
    <p:sldId id="621" r:id="rId62"/>
    <p:sldId id="622" r:id="rId63"/>
    <p:sldId id="623" r:id="rId64"/>
    <p:sldId id="624" r:id="rId65"/>
    <p:sldId id="625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54"/>
    <p:restoredTop sz="96197"/>
  </p:normalViewPr>
  <p:slideViewPr>
    <p:cSldViewPr snapToGrid="0">
      <p:cViewPr varScale="1">
        <p:scale>
          <a:sx n="106" d="100"/>
          <a:sy n="106" d="100"/>
        </p:scale>
        <p:origin x="20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88E7B-8FF6-E84E-AEBE-FB79F22A90E9}" type="datetimeFigureOut">
              <a:rPr lang="en-US" smtClean="0"/>
              <a:t>2/29/24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179B8-9666-C948-98B8-1AE9690B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5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TODAY we will talk about GENERATIVE modeling.  The WHOLE idea of GENERATIVE modeling is to make models of P(X).</a:t>
            </a:r>
          </a:p>
          <a:p>
            <a:r>
              <a:rPr lang="en-US" dirty="0"/>
              <a:t>In other words, we want our model to treat some BIG data X as OUTPUT.</a:t>
            </a:r>
          </a:p>
          <a:p>
            <a:r>
              <a:rPr lang="en-US" dirty="0"/>
              <a:t>&lt;click&gt;</a:t>
            </a:r>
          </a:p>
          <a:p>
            <a:r>
              <a:rPr lang="en-US" dirty="0"/>
              <a:t>That is DIFFERENT from the CLASSIFICATION setting, where we treat big data X as INPUT.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41FD9-1CCC-DC49-AAD6-BB67582AAF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7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371AF9-BBC8-D045-B571-D125776D976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3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2550-E544-C4C1-5FC5-6C8CE7749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E0960-93DB-4758-9AA2-91E78FB72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DF8DC-DA72-43DF-DECC-2134CB7A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8AF1C-4E65-6530-4671-9E98F714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21CD6-56C4-7121-FE51-EC50E188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7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84C43-76A7-5239-5744-F854AFB1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9D718-E267-83B1-B7C8-E8665DCC8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438F8-0EF5-806D-946E-87B2DEC4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2/29/24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77F8C-F396-A4A5-8B89-D83C6946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A5D31-1877-131B-D287-0DA35F86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9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B4EFD-5F11-02A2-D17D-752AB34BF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E2DF1-ADCD-429E-881D-7C26DD67B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9D2F3-D8AA-01FA-3F65-F819E19B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2/29/24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76C3E-DC8E-C64A-308F-17C4ACCD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3FD9E-8CAD-B1CF-7C1B-5C2D9FF0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8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1127-9E15-A445-AD8D-C387316B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" y="18256"/>
            <a:ext cx="12192000" cy="11650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C2E2B-F9BF-62F4-7059-E250882AA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342"/>
            <a:ext cx="10515600" cy="5294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37677-D3CE-55C2-2C83-26E0E98D6B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2/29/24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7F0FE-6A21-41A1-99DD-07CF5EEE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6DE35-0251-72C1-B5A9-52CF0498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0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C184-1113-E3CB-6698-AE6B64AE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5CE6A-B41E-1E3F-8247-E454D32D7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8E0A8-EE8C-5BB0-5609-DA487864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04267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2/29/24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42A6-A709-A5D1-160E-F932FF3A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4267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55955-04DC-82E8-AAAE-EED31E44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4267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3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3AAF-6391-7040-2263-BF68C96D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610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2517F-2220-509E-7312-10D5DC459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16106"/>
            <a:ext cx="5181600" cy="5374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3871B-734E-1442-D40E-652276967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16106"/>
            <a:ext cx="5181600" cy="5374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94864-78BB-A1C6-E916-CF91AB50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0820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2/29/24</a:t>
            </a:fld>
            <a:endParaRPr lang="en-US" spc="5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84D58-6C3A-2F4B-C6B7-E5BAF250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820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18FBE-FB37-20F4-DA80-1FB5F055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0820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64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08AF-F2BA-3E3D-6B58-FEE82481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6"/>
            <a:ext cx="12192000" cy="10971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FB0BA-CE4D-4FDE-9F9E-171E0DF10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97405-D98E-D99F-6DE2-315D6F145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9CA83A-5ACB-F097-BB93-1E47D5FAC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FAFDD-D093-24FB-61D7-F4FE26904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C8139-FFDB-469D-90BA-E4498476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2/29/24</a:t>
            </a:fld>
            <a:endParaRPr lang="en-US" spc="5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486573-A6B0-1127-6838-2D25A9F78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F30504-5C68-A03D-7E11-BC775F16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5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2668-3D8C-2EE9-4AE9-54407704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95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84B263-9F32-7328-F41B-39B4379B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0820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2/29/24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B3EF2-8FA0-4DDD-FD31-71860E55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820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B27B7-A705-6709-3F35-77286BD2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0820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3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2A62D-9C23-A8CE-57F1-CB207298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2/29/24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73FBA-0C0A-D13F-927A-A349671A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BE2E4-F4A2-F6AE-1C91-803AD099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7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E85A-9674-535B-0C2E-8B41B7E6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853F-03D7-E335-16CB-4F04EF9DC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37758-B4C5-5EB0-8C65-266E3BD27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55628-FCF9-0648-6E6E-F5826FDD0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0820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2/29/24</a:t>
            </a:fld>
            <a:endParaRPr lang="en-US" spc="5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8F0B0-F0F1-150B-7C74-478CD1C7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820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CD0F4-37B4-1EA2-DEE6-BF7BE965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0820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34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BD80-5E74-286D-A88A-B5001C28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1A3AF-CA86-8237-DBD8-C630A8B21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05A9B-1015-6176-54B5-A587E13A5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23F17-BA6A-5168-3B4B-3A442DEA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2/29/24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175C6-A770-589A-284B-886004CD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610A3-AD90-569D-B9E6-7033E619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2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43A4E1-0773-ADC5-080E-4F3900428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3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7F95F-8165-7ED2-8E01-2D73B745B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83341"/>
            <a:ext cx="10515600" cy="5320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2F3B3-0700-07AD-2545-BEBAEC38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04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2/29/24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FE4B2-9AED-B741-9160-02E502A9C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042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1CF50-2EC9-079F-9B5F-274765093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04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5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7" Type="http://schemas.openxmlformats.org/officeDocument/2006/relationships/image" Target="../media/image5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0.png"/><Relationship Id="rId5" Type="http://schemas.openxmlformats.org/officeDocument/2006/relationships/image" Target="../media/image5000.png"/><Relationship Id="rId4" Type="http://schemas.openxmlformats.org/officeDocument/2006/relationships/image" Target="../media/image49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1.png"/><Relationship Id="rId5" Type="http://schemas.openxmlformats.org/officeDocument/2006/relationships/image" Target="../media/image5100.png"/><Relationship Id="rId4" Type="http://schemas.openxmlformats.org/officeDocument/2006/relationships/image" Target="../media/image500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1.png"/><Relationship Id="rId5" Type="http://schemas.openxmlformats.org/officeDocument/2006/relationships/image" Target="../media/image5100.png"/><Relationship Id="rId4" Type="http://schemas.openxmlformats.org/officeDocument/2006/relationships/image" Target="../media/image500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9.png"/><Relationship Id="rId5" Type="http://schemas.openxmlformats.org/officeDocument/2006/relationships/image" Target="../media/image72.png"/><Relationship Id="rId10" Type="http://schemas.openxmlformats.org/officeDocument/2006/relationships/image" Target="../media/image78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0.png"/><Relationship Id="rId2" Type="http://schemas.openxmlformats.org/officeDocument/2006/relationships/image" Target="../media/image4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0.png"/><Relationship Id="rId5" Type="http://schemas.openxmlformats.org/officeDocument/2006/relationships/image" Target="../media/image511.png"/><Relationship Id="rId4" Type="http://schemas.openxmlformats.org/officeDocument/2006/relationships/image" Target="../media/image530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80.png"/><Relationship Id="rId3" Type="http://schemas.openxmlformats.org/officeDocument/2006/relationships/image" Target="../media/image551.png"/><Relationship Id="rId7" Type="http://schemas.openxmlformats.org/officeDocument/2006/relationships/image" Target="../media/image580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400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11" Type="http://schemas.openxmlformats.org/officeDocument/2006/relationships/image" Target="../media/image62.png"/><Relationship Id="rId5" Type="http://schemas.openxmlformats.org/officeDocument/2006/relationships/image" Target="../media/image5600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0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790.png"/><Relationship Id="rId18" Type="http://schemas.openxmlformats.org/officeDocument/2006/relationships/image" Target="../media/image84.png"/><Relationship Id="rId3" Type="http://schemas.openxmlformats.org/officeDocument/2006/relationships/image" Target="../media/image551.png"/><Relationship Id="rId21" Type="http://schemas.openxmlformats.org/officeDocument/2006/relationships/image" Target="../media/image87.png"/><Relationship Id="rId7" Type="http://schemas.openxmlformats.org/officeDocument/2006/relationships/image" Target="../media/image750.png"/><Relationship Id="rId12" Type="http://schemas.openxmlformats.org/officeDocument/2006/relationships/image" Target="../media/image60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2" Type="http://schemas.openxmlformats.org/officeDocument/2006/relationships/image" Target="../media/image5400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png"/><Relationship Id="rId11" Type="http://schemas.openxmlformats.org/officeDocument/2006/relationships/image" Target="../media/image780.png"/><Relationship Id="rId24" Type="http://schemas.openxmlformats.org/officeDocument/2006/relationships/image" Target="../media/image90.png"/><Relationship Id="rId5" Type="http://schemas.openxmlformats.org/officeDocument/2006/relationships/image" Target="../media/image5600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10" Type="http://schemas.openxmlformats.org/officeDocument/2006/relationships/image" Target="../media/image580.png"/><Relationship Id="rId19" Type="http://schemas.openxmlformats.org/officeDocument/2006/relationships/image" Target="../media/image85.png"/><Relationship Id="rId4" Type="http://schemas.openxmlformats.org/officeDocument/2006/relationships/image" Target="../media/image550.png"/><Relationship Id="rId9" Type="http://schemas.openxmlformats.org/officeDocument/2006/relationships/image" Target="../media/image570.png"/><Relationship Id="rId14" Type="http://schemas.openxmlformats.org/officeDocument/2006/relationships/image" Target="../media/image800.png"/><Relationship Id="rId22" Type="http://schemas.openxmlformats.org/officeDocument/2006/relationships/image" Target="../media/image8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790.png"/><Relationship Id="rId18" Type="http://schemas.openxmlformats.org/officeDocument/2006/relationships/image" Target="../media/image84.png"/><Relationship Id="rId3" Type="http://schemas.openxmlformats.org/officeDocument/2006/relationships/image" Target="../media/image551.png"/><Relationship Id="rId21" Type="http://schemas.openxmlformats.org/officeDocument/2006/relationships/image" Target="../media/image87.png"/><Relationship Id="rId7" Type="http://schemas.openxmlformats.org/officeDocument/2006/relationships/image" Target="../media/image750.png"/><Relationship Id="rId12" Type="http://schemas.openxmlformats.org/officeDocument/2006/relationships/image" Target="../media/image60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2" Type="http://schemas.openxmlformats.org/officeDocument/2006/relationships/image" Target="../media/image5400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png"/><Relationship Id="rId11" Type="http://schemas.openxmlformats.org/officeDocument/2006/relationships/image" Target="../media/image780.png"/><Relationship Id="rId24" Type="http://schemas.openxmlformats.org/officeDocument/2006/relationships/image" Target="../media/image90.png"/><Relationship Id="rId5" Type="http://schemas.openxmlformats.org/officeDocument/2006/relationships/image" Target="../media/image5600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10" Type="http://schemas.openxmlformats.org/officeDocument/2006/relationships/image" Target="../media/image580.png"/><Relationship Id="rId19" Type="http://schemas.openxmlformats.org/officeDocument/2006/relationships/image" Target="../media/image85.png"/><Relationship Id="rId4" Type="http://schemas.openxmlformats.org/officeDocument/2006/relationships/image" Target="../media/image550.png"/><Relationship Id="rId9" Type="http://schemas.openxmlformats.org/officeDocument/2006/relationships/image" Target="../media/image570.png"/><Relationship Id="rId14" Type="http://schemas.openxmlformats.org/officeDocument/2006/relationships/image" Target="../media/image800.png"/><Relationship Id="rId22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800.png"/><Relationship Id="rId18" Type="http://schemas.openxmlformats.org/officeDocument/2006/relationships/image" Target="../media/image86.png"/><Relationship Id="rId3" Type="http://schemas.openxmlformats.org/officeDocument/2006/relationships/image" Target="../media/image551.png"/><Relationship Id="rId21" Type="http://schemas.openxmlformats.org/officeDocument/2006/relationships/image" Target="../media/image90.png"/><Relationship Id="rId7" Type="http://schemas.openxmlformats.org/officeDocument/2006/relationships/image" Target="../media/image750.png"/><Relationship Id="rId12" Type="http://schemas.openxmlformats.org/officeDocument/2006/relationships/image" Target="../media/image790.png"/><Relationship Id="rId17" Type="http://schemas.openxmlformats.org/officeDocument/2006/relationships/image" Target="../media/image85.png"/><Relationship Id="rId2" Type="http://schemas.openxmlformats.org/officeDocument/2006/relationships/image" Target="../media/image5400.png"/><Relationship Id="rId16" Type="http://schemas.openxmlformats.org/officeDocument/2006/relationships/image" Target="../media/image84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png"/><Relationship Id="rId11" Type="http://schemas.openxmlformats.org/officeDocument/2006/relationships/image" Target="../media/image60.png"/><Relationship Id="rId5" Type="http://schemas.openxmlformats.org/officeDocument/2006/relationships/image" Target="../media/image5600.png"/><Relationship Id="rId15" Type="http://schemas.openxmlformats.org/officeDocument/2006/relationships/image" Target="../media/image83.png"/><Relationship Id="rId10" Type="http://schemas.openxmlformats.org/officeDocument/2006/relationships/image" Target="../media/image780.png"/><Relationship Id="rId19" Type="http://schemas.openxmlformats.org/officeDocument/2006/relationships/image" Target="../media/image87.png"/><Relationship Id="rId4" Type="http://schemas.openxmlformats.org/officeDocument/2006/relationships/image" Target="../media/image92.png"/><Relationship Id="rId9" Type="http://schemas.openxmlformats.org/officeDocument/2006/relationships/image" Target="../media/image570.png"/><Relationship Id="rId14" Type="http://schemas.openxmlformats.org/officeDocument/2006/relationships/image" Target="../media/image81.png"/><Relationship Id="rId22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800.png"/><Relationship Id="rId18" Type="http://schemas.openxmlformats.org/officeDocument/2006/relationships/image" Target="../media/image86.png"/><Relationship Id="rId3" Type="http://schemas.openxmlformats.org/officeDocument/2006/relationships/image" Target="../media/image551.png"/><Relationship Id="rId21" Type="http://schemas.openxmlformats.org/officeDocument/2006/relationships/image" Target="../media/image90.png"/><Relationship Id="rId7" Type="http://schemas.openxmlformats.org/officeDocument/2006/relationships/image" Target="../media/image750.png"/><Relationship Id="rId12" Type="http://schemas.openxmlformats.org/officeDocument/2006/relationships/image" Target="../media/image790.png"/><Relationship Id="rId17" Type="http://schemas.openxmlformats.org/officeDocument/2006/relationships/image" Target="../media/image85.png"/><Relationship Id="rId2" Type="http://schemas.openxmlformats.org/officeDocument/2006/relationships/image" Target="../media/image5400.png"/><Relationship Id="rId16" Type="http://schemas.openxmlformats.org/officeDocument/2006/relationships/image" Target="../media/image84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png"/><Relationship Id="rId11" Type="http://schemas.openxmlformats.org/officeDocument/2006/relationships/image" Target="../media/image60.png"/><Relationship Id="rId5" Type="http://schemas.openxmlformats.org/officeDocument/2006/relationships/image" Target="../media/image5600.png"/><Relationship Id="rId15" Type="http://schemas.openxmlformats.org/officeDocument/2006/relationships/image" Target="../media/image83.png"/><Relationship Id="rId23" Type="http://schemas.openxmlformats.org/officeDocument/2006/relationships/image" Target="../media/image94.png"/><Relationship Id="rId10" Type="http://schemas.openxmlformats.org/officeDocument/2006/relationships/image" Target="../media/image780.png"/><Relationship Id="rId19" Type="http://schemas.openxmlformats.org/officeDocument/2006/relationships/image" Target="../media/image87.png"/><Relationship Id="rId4" Type="http://schemas.openxmlformats.org/officeDocument/2006/relationships/image" Target="../media/image92.png"/><Relationship Id="rId9" Type="http://schemas.openxmlformats.org/officeDocument/2006/relationships/image" Target="../media/image570.png"/><Relationship Id="rId14" Type="http://schemas.openxmlformats.org/officeDocument/2006/relationships/image" Target="../media/image81.png"/><Relationship Id="rId22" Type="http://schemas.openxmlformats.org/officeDocument/2006/relationships/image" Target="../media/image9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13" Type="http://schemas.openxmlformats.org/officeDocument/2006/relationships/image" Target="../media/image81.png"/><Relationship Id="rId18" Type="http://schemas.openxmlformats.org/officeDocument/2006/relationships/image" Target="../media/image87.png"/><Relationship Id="rId3" Type="http://schemas.openxmlformats.org/officeDocument/2006/relationships/image" Target="../media/image551.png"/><Relationship Id="rId21" Type="http://schemas.openxmlformats.org/officeDocument/2006/relationships/image" Target="../media/image91.png"/><Relationship Id="rId7" Type="http://schemas.openxmlformats.org/officeDocument/2006/relationships/image" Target="../media/image770.png"/><Relationship Id="rId12" Type="http://schemas.openxmlformats.org/officeDocument/2006/relationships/image" Target="../media/image800.png"/><Relationship Id="rId17" Type="http://schemas.openxmlformats.org/officeDocument/2006/relationships/image" Target="../media/image86.png"/><Relationship Id="rId2" Type="http://schemas.openxmlformats.org/officeDocument/2006/relationships/image" Target="../media/image5400.png"/><Relationship Id="rId16" Type="http://schemas.openxmlformats.org/officeDocument/2006/relationships/image" Target="../media/image85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png"/><Relationship Id="rId11" Type="http://schemas.openxmlformats.org/officeDocument/2006/relationships/image" Target="../media/image790.png"/><Relationship Id="rId5" Type="http://schemas.openxmlformats.org/officeDocument/2006/relationships/image" Target="../media/image5600.png"/><Relationship Id="rId15" Type="http://schemas.openxmlformats.org/officeDocument/2006/relationships/image" Target="../media/image84.png"/><Relationship Id="rId10" Type="http://schemas.openxmlformats.org/officeDocument/2006/relationships/image" Target="../media/image60.png"/><Relationship Id="rId19" Type="http://schemas.openxmlformats.org/officeDocument/2006/relationships/image" Target="../media/image89.png"/><Relationship Id="rId4" Type="http://schemas.openxmlformats.org/officeDocument/2006/relationships/image" Target="../media/image92.png"/><Relationship Id="rId9" Type="http://schemas.openxmlformats.org/officeDocument/2006/relationships/image" Target="../media/image780.png"/><Relationship Id="rId14" Type="http://schemas.openxmlformats.org/officeDocument/2006/relationships/image" Target="../media/image8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13" Type="http://schemas.openxmlformats.org/officeDocument/2006/relationships/image" Target="../media/image81.png"/><Relationship Id="rId18" Type="http://schemas.openxmlformats.org/officeDocument/2006/relationships/image" Target="../media/image87.png"/><Relationship Id="rId3" Type="http://schemas.openxmlformats.org/officeDocument/2006/relationships/image" Target="../media/image551.png"/><Relationship Id="rId21" Type="http://schemas.openxmlformats.org/officeDocument/2006/relationships/image" Target="../media/image91.png"/><Relationship Id="rId7" Type="http://schemas.openxmlformats.org/officeDocument/2006/relationships/image" Target="../media/image770.png"/><Relationship Id="rId12" Type="http://schemas.openxmlformats.org/officeDocument/2006/relationships/image" Target="../media/image800.png"/><Relationship Id="rId17" Type="http://schemas.openxmlformats.org/officeDocument/2006/relationships/image" Target="../media/image86.png"/><Relationship Id="rId2" Type="http://schemas.openxmlformats.org/officeDocument/2006/relationships/image" Target="../media/image5400.png"/><Relationship Id="rId16" Type="http://schemas.openxmlformats.org/officeDocument/2006/relationships/image" Target="../media/image85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0.png"/><Relationship Id="rId11" Type="http://schemas.openxmlformats.org/officeDocument/2006/relationships/image" Target="../media/image790.png"/><Relationship Id="rId5" Type="http://schemas.openxmlformats.org/officeDocument/2006/relationships/image" Target="../media/image5600.png"/><Relationship Id="rId15" Type="http://schemas.openxmlformats.org/officeDocument/2006/relationships/image" Target="../media/image84.png"/><Relationship Id="rId10" Type="http://schemas.openxmlformats.org/officeDocument/2006/relationships/image" Target="../media/image60.png"/><Relationship Id="rId19" Type="http://schemas.openxmlformats.org/officeDocument/2006/relationships/image" Target="../media/image89.png"/><Relationship Id="rId4" Type="http://schemas.openxmlformats.org/officeDocument/2006/relationships/image" Target="../media/image92.png"/><Relationship Id="rId9" Type="http://schemas.openxmlformats.org/officeDocument/2006/relationships/image" Target="../media/image780.png"/><Relationship Id="rId14" Type="http://schemas.openxmlformats.org/officeDocument/2006/relationships/image" Target="../media/image83.png"/><Relationship Id="rId22" Type="http://schemas.openxmlformats.org/officeDocument/2006/relationships/image" Target="../media/image9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00.png"/><Relationship Id="rId4" Type="http://schemas.openxmlformats.org/officeDocument/2006/relationships/image" Target="../media/image55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13" Type="http://schemas.openxmlformats.org/officeDocument/2006/relationships/image" Target="../media/image105.png"/><Relationship Id="rId3" Type="http://schemas.openxmlformats.org/officeDocument/2006/relationships/image" Target="../media/image5400.png"/><Relationship Id="rId7" Type="http://schemas.openxmlformats.org/officeDocument/2006/relationships/image" Target="../media/image570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image" Target="../media/image101.png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11" Type="http://schemas.openxmlformats.org/officeDocument/2006/relationships/image" Target="../media/image103.png"/><Relationship Id="rId5" Type="http://schemas.openxmlformats.org/officeDocument/2006/relationships/image" Target="../media/image5600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image" Target="../media/image551.png"/><Relationship Id="rId9" Type="http://schemas.openxmlformats.org/officeDocument/2006/relationships/image" Target="../media/image60.png"/><Relationship Id="rId14" Type="http://schemas.openxmlformats.org/officeDocument/2006/relationships/image" Target="../media/image10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13" Type="http://schemas.openxmlformats.org/officeDocument/2006/relationships/image" Target="../media/image105.png"/><Relationship Id="rId3" Type="http://schemas.openxmlformats.org/officeDocument/2006/relationships/image" Target="../media/image551.png"/><Relationship Id="rId7" Type="http://schemas.openxmlformats.org/officeDocument/2006/relationships/image" Target="../media/image570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image" Target="../media/image5400.png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11" Type="http://schemas.openxmlformats.org/officeDocument/2006/relationships/image" Target="../media/image103.png"/><Relationship Id="rId5" Type="http://schemas.openxmlformats.org/officeDocument/2006/relationships/image" Target="../media/image5600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9" Type="http://schemas.openxmlformats.org/officeDocument/2006/relationships/image" Target="../media/image60.png"/><Relationship Id="rId14" Type="http://schemas.openxmlformats.org/officeDocument/2006/relationships/image" Target="../media/image10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deep-writing/harry-potter-written-by-artificial-intelligence-8a9431803da6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gist.github.com/nylki/1efbaa36635956d35bc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13" Type="http://schemas.openxmlformats.org/officeDocument/2006/relationships/image" Target="../media/image910.png"/><Relationship Id="rId3" Type="http://schemas.openxmlformats.org/officeDocument/2006/relationships/image" Target="../media/image850.png"/><Relationship Id="rId7" Type="http://schemas.openxmlformats.org/officeDocument/2006/relationships/image" Target="../media/image810.png"/><Relationship Id="rId12" Type="http://schemas.openxmlformats.org/officeDocument/2006/relationships/image" Target="../media/image901.png"/><Relationship Id="rId2" Type="http://schemas.openxmlformats.org/officeDocument/2006/relationships/image" Target="../media/image840.png"/><Relationship Id="rId16" Type="http://schemas.openxmlformats.org/officeDocument/2006/relationships/image" Target="../media/image10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0.png"/><Relationship Id="rId11" Type="http://schemas.openxmlformats.org/officeDocument/2006/relationships/image" Target="../media/image980.png"/><Relationship Id="rId5" Type="http://schemas.openxmlformats.org/officeDocument/2006/relationships/image" Target="../media/image680.png"/><Relationship Id="rId15" Type="http://schemas.openxmlformats.org/officeDocument/2006/relationships/image" Target="../media/image930.png"/><Relationship Id="rId10" Type="http://schemas.openxmlformats.org/officeDocument/2006/relationships/image" Target="../media/image970.png"/><Relationship Id="rId4" Type="http://schemas.openxmlformats.org/officeDocument/2006/relationships/image" Target="../media/image860.png"/><Relationship Id="rId9" Type="http://schemas.openxmlformats.org/officeDocument/2006/relationships/image" Target="../media/image1070.png"/><Relationship Id="rId14" Type="http://schemas.openxmlformats.org/officeDocument/2006/relationships/image" Target="../media/image92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13" Type="http://schemas.openxmlformats.org/officeDocument/2006/relationships/image" Target="../media/image910.png"/><Relationship Id="rId3" Type="http://schemas.openxmlformats.org/officeDocument/2006/relationships/image" Target="../media/image850.png"/><Relationship Id="rId7" Type="http://schemas.openxmlformats.org/officeDocument/2006/relationships/image" Target="../media/image810.png"/><Relationship Id="rId12" Type="http://schemas.openxmlformats.org/officeDocument/2006/relationships/image" Target="../media/image901.png"/><Relationship Id="rId2" Type="http://schemas.openxmlformats.org/officeDocument/2006/relationships/image" Target="../media/image840.png"/><Relationship Id="rId16" Type="http://schemas.openxmlformats.org/officeDocument/2006/relationships/image" Target="../media/image10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0.png"/><Relationship Id="rId11" Type="http://schemas.openxmlformats.org/officeDocument/2006/relationships/image" Target="../media/image980.png"/><Relationship Id="rId5" Type="http://schemas.openxmlformats.org/officeDocument/2006/relationships/image" Target="../media/image680.png"/><Relationship Id="rId15" Type="http://schemas.openxmlformats.org/officeDocument/2006/relationships/image" Target="../media/image930.png"/><Relationship Id="rId10" Type="http://schemas.openxmlformats.org/officeDocument/2006/relationships/image" Target="../media/image970.png"/><Relationship Id="rId4" Type="http://schemas.openxmlformats.org/officeDocument/2006/relationships/image" Target="../media/image860.png"/><Relationship Id="rId9" Type="http://schemas.openxmlformats.org/officeDocument/2006/relationships/image" Target="../media/image1070.png"/><Relationship Id="rId14" Type="http://schemas.openxmlformats.org/officeDocument/2006/relationships/image" Target="../media/image92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13" Type="http://schemas.openxmlformats.org/officeDocument/2006/relationships/image" Target="../media/image910.png"/><Relationship Id="rId3" Type="http://schemas.openxmlformats.org/officeDocument/2006/relationships/image" Target="../media/image850.png"/><Relationship Id="rId7" Type="http://schemas.openxmlformats.org/officeDocument/2006/relationships/image" Target="../media/image810.png"/><Relationship Id="rId12" Type="http://schemas.openxmlformats.org/officeDocument/2006/relationships/image" Target="../media/image901.png"/><Relationship Id="rId2" Type="http://schemas.openxmlformats.org/officeDocument/2006/relationships/image" Target="../media/image840.png"/><Relationship Id="rId16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0.png"/><Relationship Id="rId11" Type="http://schemas.openxmlformats.org/officeDocument/2006/relationships/image" Target="../media/image980.png"/><Relationship Id="rId5" Type="http://schemas.openxmlformats.org/officeDocument/2006/relationships/image" Target="../media/image680.png"/><Relationship Id="rId15" Type="http://schemas.openxmlformats.org/officeDocument/2006/relationships/image" Target="../media/image930.png"/><Relationship Id="rId10" Type="http://schemas.openxmlformats.org/officeDocument/2006/relationships/image" Target="../media/image970.png"/><Relationship Id="rId4" Type="http://schemas.openxmlformats.org/officeDocument/2006/relationships/image" Target="../media/image860.png"/><Relationship Id="rId9" Type="http://schemas.openxmlformats.org/officeDocument/2006/relationships/image" Target="../media/image1070.png"/><Relationship Id="rId14" Type="http://schemas.openxmlformats.org/officeDocument/2006/relationships/image" Target="../media/image92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13" Type="http://schemas.openxmlformats.org/officeDocument/2006/relationships/image" Target="../media/image910.png"/><Relationship Id="rId3" Type="http://schemas.openxmlformats.org/officeDocument/2006/relationships/image" Target="../media/image850.png"/><Relationship Id="rId7" Type="http://schemas.openxmlformats.org/officeDocument/2006/relationships/image" Target="../media/image810.png"/><Relationship Id="rId12" Type="http://schemas.openxmlformats.org/officeDocument/2006/relationships/image" Target="../media/image901.png"/><Relationship Id="rId2" Type="http://schemas.openxmlformats.org/officeDocument/2006/relationships/image" Target="../media/image840.png"/><Relationship Id="rId16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0.png"/><Relationship Id="rId11" Type="http://schemas.openxmlformats.org/officeDocument/2006/relationships/image" Target="../media/image980.png"/><Relationship Id="rId5" Type="http://schemas.openxmlformats.org/officeDocument/2006/relationships/image" Target="../media/image680.png"/><Relationship Id="rId15" Type="http://schemas.openxmlformats.org/officeDocument/2006/relationships/image" Target="../media/image930.png"/><Relationship Id="rId10" Type="http://schemas.openxmlformats.org/officeDocument/2006/relationships/image" Target="../media/image970.png"/><Relationship Id="rId4" Type="http://schemas.openxmlformats.org/officeDocument/2006/relationships/image" Target="../media/image860.png"/><Relationship Id="rId9" Type="http://schemas.openxmlformats.org/officeDocument/2006/relationships/image" Target="../media/image1070.png"/><Relationship Id="rId14" Type="http://schemas.openxmlformats.org/officeDocument/2006/relationships/image" Target="../media/image92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901EDA5-7436-4F2F-B35F-B242CACC3BC2}"/>
              </a:ext>
            </a:extLst>
          </p:cNvPr>
          <p:cNvGrpSpPr/>
          <p:nvPr/>
        </p:nvGrpSpPr>
        <p:grpSpPr>
          <a:xfrm>
            <a:off x="3523488" y="0"/>
            <a:ext cx="8668513" cy="6858000"/>
            <a:chOff x="3523488" y="0"/>
            <a:chExt cx="8668513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8EA485-F7E3-771F-D2AA-7017D5F4B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697" r="23298" b="1394"/>
            <a:stretch/>
          </p:blipFill>
          <p:spPr>
            <a:xfrm>
              <a:off x="3523488" y="10"/>
              <a:ext cx="8668512" cy="685799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45083"/>
                    <a:lumOff val="54917"/>
                  </a:schemeClr>
                </a:gs>
              </a:gsLst>
              <a:lin ang="10800000" scaled="1"/>
            </a:gradFill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AFA9A4-FA8B-799A-0480-FAA0B384B866}"/>
                </a:ext>
              </a:extLst>
            </p:cNvPr>
            <p:cNvSpPr/>
            <p:nvPr/>
          </p:nvSpPr>
          <p:spPr>
            <a:xfrm>
              <a:off x="3523488" y="0"/>
              <a:ext cx="8668513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0134F6-7F25-885D-06A7-B9426E014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CS 7150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F45E0-C019-97D5-23A8-3C1D8C3AC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Deep </a:t>
            </a:r>
            <a:r>
              <a:rPr lang="en-US" sz="2000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1627938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2716-0E34-3246-90D1-CAD9A48D8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Generative goal: models that can </a:t>
            </a:r>
            <a:r>
              <a:rPr lang="en-US" u="sng" dirty="0">
                <a:solidFill>
                  <a:srgbClr val="7030A0"/>
                </a:solidFill>
              </a:rPr>
              <a:t>create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07D16-2C48-9740-A386-59BADC004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03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We want to model big </a:t>
            </a:r>
            <a:r>
              <a:rPr lang="en-US" u="sng" dirty="0">
                <a:solidFill>
                  <a:srgbClr val="7030A0"/>
                </a:solidFill>
              </a:rPr>
              <a:t>outputs</a:t>
            </a:r>
            <a:r>
              <a:rPr lang="en-US" dirty="0">
                <a:solidFill>
                  <a:srgbClr val="7030A0"/>
                </a:solidFill>
              </a:rPr>
              <a:t> P(X)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sym typeface="Wingdings" pitchFamily="2" charset="2"/>
              </a:rPr>
              <a:t>	.... in contrast to classifiers that modeled big </a:t>
            </a:r>
            <a:r>
              <a:rPr lang="en-US" u="sng" dirty="0">
                <a:solidFill>
                  <a:srgbClr val="7030A0"/>
                </a:solidFill>
                <a:sym typeface="Wingdings" pitchFamily="2" charset="2"/>
              </a:rPr>
              <a:t>inputs</a:t>
            </a:r>
            <a:r>
              <a:rPr lang="en-US" dirty="0">
                <a:solidFill>
                  <a:srgbClr val="7030A0"/>
                </a:solidFill>
                <a:sym typeface="Wingdings" pitchFamily="2" charset="2"/>
              </a:rPr>
              <a:t> P(Y | X)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sym typeface="Wingdings" pitchFamily="2" charset="2"/>
              </a:rPr>
              <a:t>	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  <a:sym typeface="Wingdings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2C7BC0-531C-DA4B-912D-31E0F2FC912E}"/>
              </a:ext>
            </a:extLst>
          </p:cNvPr>
          <p:cNvSpPr txBox="1"/>
          <p:nvPr/>
        </p:nvSpPr>
        <p:spPr>
          <a:xfrm>
            <a:off x="838199" y="5351599"/>
            <a:ext cx="66213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  <a:sym typeface="Wingdings" pitchFamily="2" charset="2"/>
              </a:rPr>
              <a:t>X = a whole paragraph (or image video, audio, </a:t>
            </a:r>
            <a:r>
              <a:rPr lang="en-US" sz="2400" dirty="0" err="1">
                <a:solidFill>
                  <a:srgbClr val="7030A0"/>
                </a:solidFill>
                <a:sym typeface="Wingdings" pitchFamily="2" charset="2"/>
              </a:rPr>
              <a:t>etc</a:t>
            </a:r>
            <a:r>
              <a:rPr lang="en-US" sz="2400" dirty="0">
                <a:solidFill>
                  <a:srgbClr val="7030A0"/>
                </a:solidFill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  <a:sym typeface="Wingdings" pitchFamily="2" charset="2"/>
              </a:rPr>
              <a:t>Y = label</a:t>
            </a:r>
            <a:endParaRPr lang="en-US" sz="2400" dirty="0">
              <a:solidFill>
                <a:srgbClr val="7030A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C63110-4EC6-8444-BBB6-0F6BB62DF2B0}"/>
              </a:ext>
            </a:extLst>
          </p:cNvPr>
          <p:cNvGrpSpPr/>
          <p:nvPr/>
        </p:nvGrpSpPr>
        <p:grpSpPr>
          <a:xfrm>
            <a:off x="1498832" y="2002642"/>
            <a:ext cx="4283210" cy="904578"/>
            <a:chOff x="3046278" y="1967210"/>
            <a:chExt cx="4283210" cy="9045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EE5AF36-DAF1-8742-B6D9-3A32B322FDC4}"/>
                </a:ext>
              </a:extLst>
            </p:cNvPr>
            <p:cNvSpPr txBox="1"/>
            <p:nvPr/>
          </p:nvSpPr>
          <p:spPr>
            <a:xfrm>
              <a:off x="3046278" y="1967210"/>
              <a:ext cx="3454535" cy="46166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X is high-dimensional data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2820EC4-1C7C-B54A-A3E6-43F23CB4E845}"/>
                </a:ext>
              </a:extLst>
            </p:cNvPr>
            <p:cNvSpPr/>
            <p:nvPr/>
          </p:nvSpPr>
          <p:spPr>
            <a:xfrm>
              <a:off x="6500813" y="2214563"/>
              <a:ext cx="828675" cy="657225"/>
            </a:xfrm>
            <a:custGeom>
              <a:avLst/>
              <a:gdLst>
                <a:gd name="connsiteX0" fmla="*/ 0 w 828675"/>
                <a:gd name="connsiteY0" fmla="*/ 0 h 442913"/>
                <a:gd name="connsiteX1" fmla="*/ 557212 w 828675"/>
                <a:gd name="connsiteY1" fmla="*/ 128588 h 442913"/>
                <a:gd name="connsiteX2" fmla="*/ 828675 w 828675"/>
                <a:gd name="connsiteY2" fmla="*/ 442913 h 44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675" h="442913">
                  <a:moveTo>
                    <a:pt x="0" y="0"/>
                  </a:moveTo>
                  <a:cubicBezTo>
                    <a:pt x="209550" y="27384"/>
                    <a:pt x="419100" y="54769"/>
                    <a:pt x="557212" y="128588"/>
                  </a:cubicBezTo>
                  <a:cubicBezTo>
                    <a:pt x="695324" y="202407"/>
                    <a:pt x="761999" y="322660"/>
                    <a:pt x="828675" y="442913"/>
                  </a:cubicBezTo>
                </a:path>
              </a:pathLst>
            </a:custGeom>
            <a:noFill/>
            <a:ln w="603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88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D5120-3CE8-1E3E-8904-94B95CBC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small language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67A7A-1B97-F1E1-DB81-F9E4DF788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Suppose this is the full set of things that my chatbot can say randomly: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Make things well</a:t>
            </a:r>
          </a:p>
          <a:p>
            <a:pPr marL="457200" lvl="1" indent="0">
              <a:buNone/>
            </a:pPr>
            <a:r>
              <a:rPr lang="en-US" dirty="0"/>
              <a:t>Make it work</a:t>
            </a:r>
          </a:p>
          <a:p>
            <a:pPr marL="457200" lvl="1" indent="0">
              <a:buNone/>
            </a:pPr>
            <a:r>
              <a:rPr lang="en-US" dirty="0"/>
              <a:t>Make it go</a:t>
            </a:r>
          </a:p>
          <a:p>
            <a:pPr marL="457200" lvl="1" indent="0">
              <a:buNone/>
            </a:pPr>
            <a:r>
              <a:rPr lang="en-US" dirty="0"/>
              <a:t>Let it work</a:t>
            </a:r>
          </a:p>
          <a:p>
            <a:pPr marL="457200" lvl="1" indent="0">
              <a:buNone/>
            </a:pPr>
            <a:r>
              <a:rPr lang="en-US" dirty="0"/>
              <a:t>Let me go</a:t>
            </a:r>
          </a:p>
          <a:p>
            <a:pPr marL="457200" lvl="1" indent="0">
              <a:buNone/>
            </a:pPr>
            <a:r>
              <a:rPr lang="en-US" dirty="0"/>
              <a:t>Let me see</a:t>
            </a:r>
          </a:p>
          <a:p>
            <a:pPr marL="457200" lvl="1" indent="0">
              <a:buNone/>
            </a:pPr>
            <a:r>
              <a:rPr lang="en-US" dirty="0"/>
              <a:t>Make things work</a:t>
            </a:r>
          </a:p>
          <a:p>
            <a:pPr marL="457200" lvl="1" indent="0">
              <a:buNone/>
            </a:pPr>
            <a:r>
              <a:rPr lang="en-US" dirty="0"/>
              <a:t>Make things work</a:t>
            </a:r>
          </a:p>
          <a:p>
            <a:pPr marL="457200" lvl="1" indent="0">
              <a:buNone/>
            </a:pPr>
            <a:r>
              <a:rPr lang="en-US" dirty="0"/>
              <a:t>Let it go</a:t>
            </a:r>
          </a:p>
          <a:p>
            <a:pPr marL="457200" lvl="1" indent="0">
              <a:buNone/>
            </a:pPr>
            <a:r>
              <a:rPr lang="en-US" dirty="0"/>
              <a:t>Let it go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94F51D25-5D04-FC6D-636A-6DD6924D8A77}"/>
              </a:ext>
            </a:extLst>
          </p:cNvPr>
          <p:cNvSpPr/>
          <p:nvPr/>
        </p:nvSpPr>
        <p:spPr>
          <a:xfrm>
            <a:off x="3822921" y="2201333"/>
            <a:ext cx="118534" cy="21742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727539-538C-D7FA-F0B1-96499BB937C8}"/>
              </a:ext>
            </a:extLst>
          </p:cNvPr>
          <p:cNvSpPr txBox="1"/>
          <p:nvPr/>
        </p:nvSpPr>
        <p:spPr>
          <a:xfrm>
            <a:off x="4117762" y="3039533"/>
            <a:ext cx="389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Each possibility has p=0.1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6D00ACAD-5C43-9885-12CE-6A86A2047190}"/>
              </a:ext>
            </a:extLst>
          </p:cNvPr>
          <p:cNvSpPr/>
          <p:nvPr/>
        </p:nvSpPr>
        <p:spPr>
          <a:xfrm>
            <a:off x="3822921" y="4587548"/>
            <a:ext cx="118534" cy="145765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95FF2-017D-17FE-500A-B377D62F28B4}"/>
              </a:ext>
            </a:extLst>
          </p:cNvPr>
          <p:cNvSpPr txBox="1"/>
          <p:nvPr/>
        </p:nvSpPr>
        <p:spPr>
          <a:xfrm>
            <a:off x="4117762" y="5054764"/>
            <a:ext cx="4795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More likely, duplicated so p=0.2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EDEE85-8744-4D75-9668-DDCFD08A6D6A}"/>
              </a:ext>
            </a:extLst>
          </p:cNvPr>
          <p:cNvSpPr txBox="1"/>
          <p:nvPr/>
        </p:nvSpPr>
        <p:spPr>
          <a:xfrm>
            <a:off x="7469985" y="3616261"/>
            <a:ext cx="4603568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Language modeling algorithm:</a:t>
            </a:r>
            <a:br>
              <a:rPr lang="en-US" sz="2800" dirty="0"/>
            </a:br>
            <a:r>
              <a:rPr lang="en-US" sz="2800" dirty="0"/>
              <a:t>1. Pick a number from 1-10</a:t>
            </a:r>
          </a:p>
          <a:p>
            <a:pPr algn="ctr"/>
            <a:r>
              <a:rPr lang="en-US" sz="2800" dirty="0"/>
              <a:t>2. Print that item on the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9BD81-FC38-536A-22DF-A4EA52EDB32F}"/>
              </a:ext>
            </a:extLst>
          </p:cNvPr>
          <p:cNvSpPr txBox="1"/>
          <p:nvPr/>
        </p:nvSpPr>
        <p:spPr>
          <a:xfrm>
            <a:off x="4646199" y="6162053"/>
            <a:ext cx="742735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What if my language has infinite things it can say?</a:t>
            </a:r>
          </a:p>
        </p:txBody>
      </p:sp>
    </p:spTree>
    <p:extLst>
      <p:ext uri="{BB962C8B-B14F-4D97-AF65-F5344CB8AC3E}">
        <p14:creationId xmlns:p14="http://schemas.microsoft.com/office/powerpoint/2010/main" val="174331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143B-B979-5FF6-27C6-0C39E0C8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it down into three steps instead of 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86112E-C43C-9624-12AC-BFC851242A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29" y="1183342"/>
                <a:ext cx="12156141" cy="5294031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/>
                  <a:t>Instead of picking from a list of all 10 possibilities, pick one word at a time.</a:t>
                </a:r>
              </a:p>
              <a:p>
                <a:pPr marL="0" indent="0" algn="ctr">
                  <a:buNone/>
                </a:pPr>
                <a:r>
                  <a:rPr lang="en-US" dirty="0"/>
                  <a:t>We need a rule for how to randomize the next word.</a:t>
                </a:r>
              </a:p>
              <a:p>
                <a:pPr marL="0" indent="0" algn="ctr">
                  <a:buNone/>
                </a:pPr>
                <a:r>
                  <a:rPr lang="en-US" dirty="0"/>
                  <a:t>This factoring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shows how we can calculate equivalent rules: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This factorization is exact!</a:t>
                </a:r>
                <a:br>
                  <a:rPr lang="en-US" dirty="0"/>
                </a:br>
                <a:r>
                  <a:rPr lang="en-US" dirty="0"/>
                  <a:t>It can be done on </a:t>
                </a:r>
                <a:r>
                  <a:rPr lang="en-US" u="sng" dirty="0"/>
                  <a:t>any</a:t>
                </a:r>
                <a:r>
                  <a:rPr lang="en-US" dirty="0"/>
                  <a:t> sequence of choices.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work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ake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work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86112E-C43C-9624-12AC-BFC851242A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29" y="1183342"/>
                <a:ext cx="12156141" cy="5294031"/>
              </a:xfrm>
              <a:blipFill>
                <a:blip r:embed="rId2"/>
                <a:stretch>
                  <a:fillRect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C8EF2A9-156C-05AC-F3E7-A0136DE83F48}"/>
              </a:ext>
            </a:extLst>
          </p:cNvPr>
          <p:cNvSpPr txBox="1"/>
          <p:nvPr/>
        </p:nvSpPr>
        <p:spPr>
          <a:xfrm>
            <a:off x="5540021" y="5954153"/>
            <a:ext cx="653845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Every step depends on the previous choices</a:t>
            </a:r>
          </a:p>
        </p:txBody>
      </p:sp>
    </p:spTree>
    <p:extLst>
      <p:ext uri="{BB962C8B-B14F-4D97-AF65-F5344CB8AC3E}">
        <p14:creationId xmlns:p14="http://schemas.microsoft.com/office/powerpoint/2010/main" val="3309861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2AA24-3CB3-7212-B694-5C3D534C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small language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48F73-E493-9623-0AE1-BAE2DD90D15B}"/>
              </a:ext>
            </a:extLst>
          </p:cNvPr>
          <p:cNvSpPr txBox="1"/>
          <p:nvPr/>
        </p:nvSpPr>
        <p:spPr>
          <a:xfrm>
            <a:off x="3943278" y="2399808"/>
            <a:ext cx="99386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A77CAE-E80E-8F55-9F32-BF7CA0FDB3EF}"/>
              </a:ext>
            </a:extLst>
          </p:cNvPr>
          <p:cNvSpPr txBox="1"/>
          <p:nvPr/>
        </p:nvSpPr>
        <p:spPr>
          <a:xfrm>
            <a:off x="5213859" y="4070051"/>
            <a:ext cx="38664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7C032-69BD-7B7D-C148-4B6E1AD5C878}"/>
              </a:ext>
            </a:extLst>
          </p:cNvPr>
          <p:cNvSpPr txBox="1"/>
          <p:nvPr/>
        </p:nvSpPr>
        <p:spPr>
          <a:xfrm>
            <a:off x="7669997" y="5693052"/>
            <a:ext cx="5397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6CA58D-6F14-F626-F68F-41C58EF72012}"/>
              </a:ext>
            </a:extLst>
          </p:cNvPr>
          <p:cNvSpPr txBox="1"/>
          <p:nvPr/>
        </p:nvSpPr>
        <p:spPr>
          <a:xfrm>
            <a:off x="3844648" y="5693052"/>
            <a:ext cx="91550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A1610C-4F2F-7A36-930A-BEFB2A0B6E3D}"/>
              </a:ext>
            </a:extLst>
          </p:cNvPr>
          <p:cNvSpPr txBox="1"/>
          <p:nvPr/>
        </p:nvSpPr>
        <p:spPr>
          <a:xfrm>
            <a:off x="2113360" y="4070051"/>
            <a:ext cx="107433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2E4B20-36AA-D943-14E0-CD6D10ABB693}"/>
              </a:ext>
            </a:extLst>
          </p:cNvPr>
          <p:cNvSpPr txBox="1"/>
          <p:nvPr/>
        </p:nvSpPr>
        <p:spPr>
          <a:xfrm>
            <a:off x="690694" y="5693052"/>
            <a:ext cx="77944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ECF3D4-B074-B915-78A6-10E3252B7705}"/>
              </a:ext>
            </a:extLst>
          </p:cNvPr>
          <p:cNvSpPr txBox="1"/>
          <p:nvPr/>
        </p:nvSpPr>
        <p:spPr>
          <a:xfrm>
            <a:off x="7801041" y="2399808"/>
            <a:ext cx="63158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FD9C1A-1034-2A8C-4FFA-A6A104D2573B}"/>
              </a:ext>
            </a:extLst>
          </p:cNvPr>
          <p:cNvSpPr txBox="1"/>
          <p:nvPr/>
        </p:nvSpPr>
        <p:spPr>
          <a:xfrm>
            <a:off x="9300753" y="4070051"/>
            <a:ext cx="64953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89515-DB9E-F870-BB5E-06A2878FDBDE}"/>
              </a:ext>
            </a:extLst>
          </p:cNvPr>
          <p:cNvSpPr txBox="1"/>
          <p:nvPr/>
        </p:nvSpPr>
        <p:spPr>
          <a:xfrm>
            <a:off x="10885248" y="5693052"/>
            <a:ext cx="68159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see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35F8A8-965A-27DC-2011-72A64FBD40AE}"/>
              </a:ext>
            </a:extLst>
          </p:cNvPr>
          <p:cNvSpPr/>
          <p:nvPr/>
        </p:nvSpPr>
        <p:spPr>
          <a:xfrm>
            <a:off x="5938527" y="1032934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0E2905-87C8-3783-781F-5C2702AFDAAE}"/>
              </a:ext>
            </a:extLst>
          </p:cNvPr>
          <p:cNvCxnSpPr>
            <a:cxnSpLocks/>
            <a:stCxn id="14" idx="3"/>
            <a:endCxn id="5" idx="0"/>
          </p:cNvCxnSpPr>
          <p:nvPr/>
        </p:nvCxnSpPr>
        <p:spPr>
          <a:xfrm flipH="1">
            <a:off x="4440210" y="1350911"/>
            <a:ext cx="1554940" cy="1048897"/>
          </a:xfrm>
          <a:prstGeom prst="straightConnector1">
            <a:avLst/>
          </a:prstGeom>
          <a:ln w="5715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236E43-C50B-D429-C737-20DD11A255B0}"/>
              </a:ext>
            </a:extLst>
          </p:cNvPr>
          <p:cNvCxnSpPr>
            <a:cxnSpLocks/>
            <a:stCxn id="14" idx="5"/>
            <a:endCxn id="11" idx="0"/>
          </p:cNvCxnSpPr>
          <p:nvPr/>
        </p:nvCxnSpPr>
        <p:spPr>
          <a:xfrm>
            <a:off x="6268549" y="1350911"/>
            <a:ext cx="1848284" cy="1048897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E81631-58A4-4D7B-FB76-24355B5A39A2}"/>
              </a:ext>
            </a:extLst>
          </p:cNvPr>
          <p:cNvCxnSpPr>
            <a:cxnSpLocks/>
            <a:stCxn id="11" idx="2"/>
            <a:endCxn id="62" idx="0"/>
          </p:cNvCxnSpPr>
          <p:nvPr/>
        </p:nvCxnSpPr>
        <p:spPr>
          <a:xfrm flipH="1">
            <a:off x="6710304" y="2923028"/>
            <a:ext cx="1406529" cy="114702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28EBF7-EF2B-B3D1-4308-0A9EA12FCE66}"/>
              </a:ext>
            </a:extLst>
          </p:cNvPr>
          <p:cNvCxnSpPr>
            <a:cxnSpLocks/>
            <a:stCxn id="62" idx="2"/>
            <a:endCxn id="7" idx="0"/>
          </p:cNvCxnSpPr>
          <p:nvPr/>
        </p:nvCxnSpPr>
        <p:spPr>
          <a:xfrm>
            <a:off x="6710304" y="4593271"/>
            <a:ext cx="1229543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904B3B-BD48-94F8-B56E-9D5F45D8A286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4302402" y="4593271"/>
            <a:ext cx="1104780" cy="1099781"/>
          </a:xfrm>
          <a:prstGeom prst="straightConnector1">
            <a:avLst/>
          </a:prstGeom>
          <a:ln w="5715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B291199-5992-049D-9C8E-1B79796F99C3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4440210" y="2923028"/>
            <a:ext cx="966972" cy="1147023"/>
          </a:xfrm>
          <a:prstGeom prst="straightConnector1">
            <a:avLst/>
          </a:prstGeom>
          <a:ln w="5715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971B575-66A3-A59A-3FEA-01556E1BC54B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flipH="1">
            <a:off x="2650527" y="2923028"/>
            <a:ext cx="1789683" cy="114702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6CA362F-2BAB-B115-8FEA-B6B198F06D8A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2650527" y="4593271"/>
            <a:ext cx="1651875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FF2AD0-76BC-4696-0357-FB7ACCCFA4E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1080416" y="4593271"/>
            <a:ext cx="1570111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5ACEF11-1E97-F303-96A9-DCCF0D835B14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8116833" y="2923028"/>
            <a:ext cx="1508689" cy="114702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43E130C-B932-8BA2-4D5B-F8F41B65F6D0}"/>
              </a:ext>
            </a:extLst>
          </p:cNvPr>
          <p:cNvCxnSpPr>
            <a:cxnSpLocks/>
            <a:stCxn id="12" idx="2"/>
            <a:endCxn id="7" idx="0"/>
          </p:cNvCxnSpPr>
          <p:nvPr/>
        </p:nvCxnSpPr>
        <p:spPr>
          <a:xfrm flipH="1">
            <a:off x="7939847" y="4593271"/>
            <a:ext cx="1685675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5EE7C77-9CF9-92EB-3D48-8955B4EFD115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9625522" y="4593271"/>
            <a:ext cx="1600525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90B0477-E66A-25E2-AC27-9CACAE4ED065}"/>
              </a:ext>
            </a:extLst>
          </p:cNvPr>
          <p:cNvSpPr txBox="1"/>
          <p:nvPr/>
        </p:nvSpPr>
        <p:spPr>
          <a:xfrm>
            <a:off x="7131785" y="135214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6C53FE-F56D-01D4-FDA9-3A3E0E0B756D}"/>
              </a:ext>
            </a:extLst>
          </p:cNvPr>
          <p:cNvSpPr txBox="1"/>
          <p:nvPr/>
        </p:nvSpPr>
        <p:spPr>
          <a:xfrm>
            <a:off x="6459976" y="2869701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13D607-BCAA-7770-C6E1-6D50B9DA686C}"/>
              </a:ext>
            </a:extLst>
          </p:cNvPr>
          <p:cNvSpPr txBox="1"/>
          <p:nvPr/>
        </p:nvSpPr>
        <p:spPr>
          <a:xfrm>
            <a:off x="7186916" y="4539944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0.67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2195020-C947-C852-CDB4-54B1D0F305CC}"/>
              </a:ext>
            </a:extLst>
          </p:cNvPr>
          <p:cNvSpPr txBox="1"/>
          <p:nvPr/>
        </p:nvSpPr>
        <p:spPr>
          <a:xfrm>
            <a:off x="5018852" y="2869701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03CEE8-5FDF-A015-E912-39F2C142F5A6}"/>
              </a:ext>
            </a:extLst>
          </p:cNvPr>
          <p:cNvSpPr txBox="1"/>
          <p:nvPr/>
        </p:nvSpPr>
        <p:spPr>
          <a:xfrm>
            <a:off x="2662386" y="297027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CBE5C01-DD56-35A5-C69F-E8C653EAC745}"/>
              </a:ext>
            </a:extLst>
          </p:cNvPr>
          <p:cNvSpPr txBox="1"/>
          <p:nvPr/>
        </p:nvSpPr>
        <p:spPr>
          <a:xfrm>
            <a:off x="8803376" y="2869701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67E521-284E-6335-7F5C-EC727BB80A31}"/>
              </a:ext>
            </a:extLst>
          </p:cNvPr>
          <p:cNvSpPr txBox="1"/>
          <p:nvPr/>
        </p:nvSpPr>
        <p:spPr>
          <a:xfrm>
            <a:off x="6516981" y="4070051"/>
            <a:ext cx="38664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it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2FB383F-3ADB-F83D-8F82-C7B90006BA9A}"/>
              </a:ext>
            </a:extLst>
          </p:cNvPr>
          <p:cNvCxnSpPr>
            <a:cxnSpLocks/>
            <a:stCxn id="62" idx="2"/>
            <a:endCxn id="8" idx="0"/>
          </p:cNvCxnSpPr>
          <p:nvPr/>
        </p:nvCxnSpPr>
        <p:spPr>
          <a:xfrm flipH="1">
            <a:off x="4302402" y="4593271"/>
            <a:ext cx="2407902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ED396E4-F3C3-6885-F405-A880062185FF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5407182" y="4593271"/>
            <a:ext cx="2532665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7648352-AE6C-FFD7-CA6B-9CB6B5081444}"/>
              </a:ext>
            </a:extLst>
          </p:cNvPr>
          <p:cNvSpPr txBox="1"/>
          <p:nvPr/>
        </p:nvSpPr>
        <p:spPr>
          <a:xfrm>
            <a:off x="4413252" y="4586044"/>
            <a:ext cx="64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3094C30-8E95-F893-FBC7-B031F4D6BD21}"/>
              </a:ext>
            </a:extLst>
          </p:cNvPr>
          <p:cNvSpPr txBox="1"/>
          <p:nvPr/>
        </p:nvSpPr>
        <p:spPr>
          <a:xfrm>
            <a:off x="1205105" y="4619942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0.33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1EE07DC-A109-471A-5342-83274FE39D17}"/>
              </a:ext>
            </a:extLst>
          </p:cNvPr>
          <p:cNvSpPr txBox="1"/>
          <p:nvPr/>
        </p:nvSpPr>
        <p:spPr>
          <a:xfrm>
            <a:off x="3170938" y="4586044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0.67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7E235DE-7D5C-D059-1E4B-02E09A3B4B93}"/>
              </a:ext>
            </a:extLst>
          </p:cNvPr>
          <p:cNvSpPr txBox="1"/>
          <p:nvPr/>
        </p:nvSpPr>
        <p:spPr>
          <a:xfrm>
            <a:off x="4898388" y="5270401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0.33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FFD5FF2-82B8-E9BA-7A31-7E8B8656E2B1}"/>
              </a:ext>
            </a:extLst>
          </p:cNvPr>
          <p:cNvSpPr txBox="1"/>
          <p:nvPr/>
        </p:nvSpPr>
        <p:spPr>
          <a:xfrm>
            <a:off x="6664769" y="5276249"/>
            <a:ext cx="64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C2B284-E1FC-AE6F-800F-24C97A31AADD}"/>
              </a:ext>
            </a:extLst>
          </p:cNvPr>
          <p:cNvSpPr txBox="1"/>
          <p:nvPr/>
        </p:nvSpPr>
        <p:spPr>
          <a:xfrm>
            <a:off x="8496847" y="4539944"/>
            <a:ext cx="64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65A39B2-EEE7-D5A0-1E8B-D0E42658831C}"/>
              </a:ext>
            </a:extLst>
          </p:cNvPr>
          <p:cNvSpPr txBox="1"/>
          <p:nvPr/>
        </p:nvSpPr>
        <p:spPr>
          <a:xfrm>
            <a:off x="10259079" y="4593271"/>
            <a:ext cx="64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A140B84-64C9-37BF-F02D-83B182327131}"/>
              </a:ext>
            </a:extLst>
          </p:cNvPr>
          <p:cNvSpPr txBox="1"/>
          <p:nvPr/>
        </p:nvSpPr>
        <p:spPr>
          <a:xfrm>
            <a:off x="4286508" y="135214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AEDA26F-EBD1-F43A-5642-4F204833117D}"/>
              </a:ext>
            </a:extLst>
          </p:cNvPr>
          <p:cNvSpPr txBox="1"/>
          <p:nvPr/>
        </p:nvSpPr>
        <p:spPr>
          <a:xfrm>
            <a:off x="370800" y="1005850"/>
            <a:ext cx="166532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Make things well</a:t>
            </a:r>
          </a:p>
          <a:p>
            <a:r>
              <a:rPr lang="en-US" sz="1600" dirty="0"/>
              <a:t>Make it work</a:t>
            </a:r>
          </a:p>
          <a:p>
            <a:r>
              <a:rPr lang="en-US" sz="1600" dirty="0"/>
              <a:t>Make it go</a:t>
            </a:r>
          </a:p>
          <a:p>
            <a:r>
              <a:rPr lang="en-US" sz="1600" dirty="0"/>
              <a:t>Let it work</a:t>
            </a:r>
          </a:p>
          <a:p>
            <a:r>
              <a:rPr lang="en-US" sz="1600" dirty="0"/>
              <a:t>Let me go</a:t>
            </a:r>
          </a:p>
          <a:p>
            <a:r>
              <a:rPr lang="en-US" sz="1600" dirty="0"/>
              <a:t>Let me see</a:t>
            </a:r>
          </a:p>
          <a:p>
            <a:r>
              <a:rPr lang="en-US" sz="1600" dirty="0"/>
              <a:t>Make things work</a:t>
            </a:r>
          </a:p>
          <a:p>
            <a:r>
              <a:rPr lang="en-US" sz="1600" dirty="0"/>
              <a:t>Make things work</a:t>
            </a:r>
          </a:p>
          <a:p>
            <a:r>
              <a:rPr lang="en-US" sz="1600" dirty="0"/>
              <a:t>Let it go</a:t>
            </a:r>
          </a:p>
          <a:p>
            <a:r>
              <a:rPr lang="en-US" sz="1600" dirty="0"/>
              <a:t>Let it go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BA1A7-68B0-911C-417B-432F0E4951D4}"/>
              </a:ext>
            </a:extLst>
          </p:cNvPr>
          <p:cNvSpPr txBox="1"/>
          <p:nvPr/>
        </p:nvSpPr>
        <p:spPr>
          <a:xfrm>
            <a:off x="1311074" y="6293938"/>
            <a:ext cx="964155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How to pick what comes after “it” depends on what came before</a:t>
            </a:r>
          </a:p>
        </p:txBody>
      </p:sp>
    </p:spTree>
    <p:extLst>
      <p:ext uri="{BB962C8B-B14F-4D97-AF65-F5344CB8AC3E}">
        <p14:creationId xmlns:p14="http://schemas.microsoft.com/office/powerpoint/2010/main" val="4118606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143B-B979-5FF6-27C6-0C39E0C8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Factoring the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86112E-C43C-9624-12AC-BFC851242A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29" y="1183342"/>
                <a:ext cx="12156141" cy="52940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This factorization is exact!</a:t>
                </a:r>
                <a:br>
                  <a:rPr lang="en-US" dirty="0"/>
                </a:br>
                <a:r>
                  <a:rPr lang="en-US" dirty="0"/>
                  <a:t>It can be done on </a:t>
                </a:r>
                <a:r>
                  <a:rPr lang="en-US" u="sng" dirty="0"/>
                  <a:t>any</a:t>
                </a:r>
                <a:r>
                  <a:rPr lang="en-US" dirty="0"/>
                  <a:t> sequence distribution.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work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ake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work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b="0" dirty="0">
                    <a:highlight>
                      <a:srgbClr val="FFFF00"/>
                    </a:highlight>
                  </a:rPr>
                  <a:t>Question: why is this step-by-step factorization useful?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86112E-C43C-9624-12AC-BFC851242A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29" y="1183342"/>
                <a:ext cx="12156141" cy="52940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87CB2D-3389-224D-2125-FB42E9AE3EB5}"/>
                  </a:ext>
                </a:extLst>
              </p:cNvPr>
              <p:cNvSpPr txBox="1"/>
              <p:nvPr/>
            </p:nvSpPr>
            <p:spPr>
              <a:xfrm>
                <a:off x="4358380" y="4687106"/>
                <a:ext cx="11019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.1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87CB2D-3389-224D-2125-FB42E9AE3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380" y="4687106"/>
                <a:ext cx="110196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88E580-E7BE-5795-2F41-9EF9927584E4}"/>
                  </a:ext>
                </a:extLst>
              </p:cNvPr>
              <p:cNvSpPr txBox="1"/>
              <p:nvPr/>
            </p:nvSpPr>
            <p:spPr>
              <a:xfrm>
                <a:off x="4341447" y="4079219"/>
                <a:ext cx="43084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    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.5  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88E580-E7BE-5795-2F41-9EF992758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447" y="4079219"/>
                <a:ext cx="4308423" cy="523220"/>
              </a:xfrm>
              <a:prstGeom prst="rect">
                <a:avLst/>
              </a:prstGeom>
              <a:blipFill>
                <a:blip r:embed="rId4"/>
                <a:stretch>
                  <a:fillRect r="-29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706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2AA24-3CB3-7212-B694-5C3D534C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run it to generate!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48F73-E493-9623-0AE1-BAE2DD90D15B}"/>
              </a:ext>
            </a:extLst>
          </p:cNvPr>
          <p:cNvSpPr txBox="1"/>
          <p:nvPr/>
        </p:nvSpPr>
        <p:spPr>
          <a:xfrm>
            <a:off x="3943278" y="2399808"/>
            <a:ext cx="99386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A77CAE-E80E-8F55-9F32-BF7CA0FDB3EF}"/>
              </a:ext>
            </a:extLst>
          </p:cNvPr>
          <p:cNvSpPr txBox="1"/>
          <p:nvPr/>
        </p:nvSpPr>
        <p:spPr>
          <a:xfrm>
            <a:off x="5213859" y="4070051"/>
            <a:ext cx="38664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7C032-69BD-7B7D-C148-4B6E1AD5C878}"/>
              </a:ext>
            </a:extLst>
          </p:cNvPr>
          <p:cNvSpPr txBox="1"/>
          <p:nvPr/>
        </p:nvSpPr>
        <p:spPr>
          <a:xfrm>
            <a:off x="7669997" y="5693052"/>
            <a:ext cx="5397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6CA58D-6F14-F626-F68F-41C58EF72012}"/>
              </a:ext>
            </a:extLst>
          </p:cNvPr>
          <p:cNvSpPr txBox="1"/>
          <p:nvPr/>
        </p:nvSpPr>
        <p:spPr>
          <a:xfrm>
            <a:off x="3844648" y="5693052"/>
            <a:ext cx="91550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A1610C-4F2F-7A36-930A-BEFB2A0B6E3D}"/>
              </a:ext>
            </a:extLst>
          </p:cNvPr>
          <p:cNvSpPr txBox="1"/>
          <p:nvPr/>
        </p:nvSpPr>
        <p:spPr>
          <a:xfrm>
            <a:off x="2113360" y="4070051"/>
            <a:ext cx="107433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2E4B20-36AA-D943-14E0-CD6D10ABB693}"/>
              </a:ext>
            </a:extLst>
          </p:cNvPr>
          <p:cNvSpPr txBox="1"/>
          <p:nvPr/>
        </p:nvSpPr>
        <p:spPr>
          <a:xfrm>
            <a:off x="690694" y="5693052"/>
            <a:ext cx="77944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ECF3D4-B074-B915-78A6-10E3252B7705}"/>
              </a:ext>
            </a:extLst>
          </p:cNvPr>
          <p:cNvSpPr txBox="1"/>
          <p:nvPr/>
        </p:nvSpPr>
        <p:spPr>
          <a:xfrm>
            <a:off x="7801041" y="2399808"/>
            <a:ext cx="63158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FD9C1A-1034-2A8C-4FFA-A6A104D2573B}"/>
              </a:ext>
            </a:extLst>
          </p:cNvPr>
          <p:cNvSpPr txBox="1"/>
          <p:nvPr/>
        </p:nvSpPr>
        <p:spPr>
          <a:xfrm>
            <a:off x="9300753" y="4070051"/>
            <a:ext cx="64953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89515-DB9E-F870-BB5E-06A2878FDBDE}"/>
              </a:ext>
            </a:extLst>
          </p:cNvPr>
          <p:cNvSpPr txBox="1"/>
          <p:nvPr/>
        </p:nvSpPr>
        <p:spPr>
          <a:xfrm>
            <a:off x="10885248" y="5693052"/>
            <a:ext cx="68159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see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35F8A8-965A-27DC-2011-72A64FBD40AE}"/>
              </a:ext>
            </a:extLst>
          </p:cNvPr>
          <p:cNvSpPr/>
          <p:nvPr/>
        </p:nvSpPr>
        <p:spPr>
          <a:xfrm>
            <a:off x="5938527" y="1032934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0E2905-87C8-3783-781F-5C2702AFDAAE}"/>
              </a:ext>
            </a:extLst>
          </p:cNvPr>
          <p:cNvCxnSpPr>
            <a:cxnSpLocks/>
            <a:stCxn id="14" idx="3"/>
            <a:endCxn id="5" idx="0"/>
          </p:cNvCxnSpPr>
          <p:nvPr/>
        </p:nvCxnSpPr>
        <p:spPr>
          <a:xfrm flipH="1">
            <a:off x="4440210" y="1350911"/>
            <a:ext cx="1554940" cy="1048897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236E43-C50B-D429-C737-20DD11A255B0}"/>
              </a:ext>
            </a:extLst>
          </p:cNvPr>
          <p:cNvCxnSpPr>
            <a:cxnSpLocks/>
            <a:stCxn id="14" idx="5"/>
            <a:endCxn id="11" idx="0"/>
          </p:cNvCxnSpPr>
          <p:nvPr/>
        </p:nvCxnSpPr>
        <p:spPr>
          <a:xfrm>
            <a:off x="6268549" y="1350911"/>
            <a:ext cx="1848284" cy="1048897"/>
          </a:xfrm>
          <a:prstGeom prst="straightConnector1">
            <a:avLst/>
          </a:prstGeom>
          <a:ln w="5715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E81631-58A4-4D7B-FB76-24355B5A39A2}"/>
              </a:ext>
            </a:extLst>
          </p:cNvPr>
          <p:cNvCxnSpPr>
            <a:cxnSpLocks/>
            <a:stCxn id="11" idx="2"/>
            <a:endCxn id="62" idx="0"/>
          </p:cNvCxnSpPr>
          <p:nvPr/>
        </p:nvCxnSpPr>
        <p:spPr>
          <a:xfrm flipH="1">
            <a:off x="6710304" y="2923028"/>
            <a:ext cx="1406529" cy="114702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28EBF7-EF2B-B3D1-4308-0A9EA12FCE66}"/>
              </a:ext>
            </a:extLst>
          </p:cNvPr>
          <p:cNvCxnSpPr>
            <a:cxnSpLocks/>
            <a:stCxn id="62" idx="2"/>
            <a:endCxn id="7" idx="0"/>
          </p:cNvCxnSpPr>
          <p:nvPr/>
        </p:nvCxnSpPr>
        <p:spPr>
          <a:xfrm>
            <a:off x="6710304" y="4593271"/>
            <a:ext cx="1229543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904B3B-BD48-94F8-B56E-9D5F45D8A286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4302402" y="4593271"/>
            <a:ext cx="1104780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B291199-5992-049D-9C8E-1B79796F99C3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4440210" y="2923028"/>
            <a:ext cx="966972" cy="114702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971B575-66A3-A59A-3FEA-01556E1BC54B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flipH="1">
            <a:off x="2650527" y="2923028"/>
            <a:ext cx="1789683" cy="114702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6CA362F-2BAB-B115-8FEA-B6B198F06D8A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2650527" y="4593271"/>
            <a:ext cx="1651875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FF2AD0-76BC-4696-0357-FB7ACCCFA4E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1080416" y="4593271"/>
            <a:ext cx="1570111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5ACEF11-1E97-F303-96A9-DCCF0D835B14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8116833" y="2923028"/>
            <a:ext cx="1508689" cy="1147023"/>
          </a:xfrm>
          <a:prstGeom prst="straightConnector1">
            <a:avLst/>
          </a:prstGeom>
          <a:ln w="5715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43E130C-B932-8BA2-4D5B-F8F41B65F6D0}"/>
              </a:ext>
            </a:extLst>
          </p:cNvPr>
          <p:cNvCxnSpPr>
            <a:cxnSpLocks/>
            <a:stCxn id="12" idx="2"/>
            <a:endCxn id="7" idx="0"/>
          </p:cNvCxnSpPr>
          <p:nvPr/>
        </p:nvCxnSpPr>
        <p:spPr>
          <a:xfrm flipH="1">
            <a:off x="7939847" y="4593271"/>
            <a:ext cx="1685675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5EE7C77-9CF9-92EB-3D48-8955B4EFD115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9625522" y="4593271"/>
            <a:ext cx="1600525" cy="1099781"/>
          </a:xfrm>
          <a:prstGeom prst="straightConnector1">
            <a:avLst/>
          </a:prstGeom>
          <a:ln w="5715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90B0477-E66A-25E2-AC27-9CACAE4ED065}"/>
              </a:ext>
            </a:extLst>
          </p:cNvPr>
          <p:cNvSpPr txBox="1"/>
          <p:nvPr/>
        </p:nvSpPr>
        <p:spPr>
          <a:xfrm>
            <a:off x="7131785" y="135214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6C53FE-F56D-01D4-FDA9-3A3E0E0B756D}"/>
              </a:ext>
            </a:extLst>
          </p:cNvPr>
          <p:cNvSpPr txBox="1"/>
          <p:nvPr/>
        </p:nvSpPr>
        <p:spPr>
          <a:xfrm>
            <a:off x="6459976" y="2869701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13D607-BCAA-7770-C6E1-6D50B9DA686C}"/>
              </a:ext>
            </a:extLst>
          </p:cNvPr>
          <p:cNvSpPr txBox="1"/>
          <p:nvPr/>
        </p:nvSpPr>
        <p:spPr>
          <a:xfrm>
            <a:off x="7186916" y="4539944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0.67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2195020-C947-C852-CDB4-54B1D0F305CC}"/>
              </a:ext>
            </a:extLst>
          </p:cNvPr>
          <p:cNvSpPr txBox="1"/>
          <p:nvPr/>
        </p:nvSpPr>
        <p:spPr>
          <a:xfrm>
            <a:off x="5018852" y="2869701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03CEE8-5FDF-A015-E912-39F2C142F5A6}"/>
              </a:ext>
            </a:extLst>
          </p:cNvPr>
          <p:cNvSpPr txBox="1"/>
          <p:nvPr/>
        </p:nvSpPr>
        <p:spPr>
          <a:xfrm>
            <a:off x="2662386" y="297027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CBE5C01-DD56-35A5-C69F-E8C653EAC745}"/>
              </a:ext>
            </a:extLst>
          </p:cNvPr>
          <p:cNvSpPr txBox="1"/>
          <p:nvPr/>
        </p:nvSpPr>
        <p:spPr>
          <a:xfrm>
            <a:off x="8803376" y="2869701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67E521-284E-6335-7F5C-EC727BB80A31}"/>
              </a:ext>
            </a:extLst>
          </p:cNvPr>
          <p:cNvSpPr txBox="1"/>
          <p:nvPr/>
        </p:nvSpPr>
        <p:spPr>
          <a:xfrm>
            <a:off x="6516981" y="4070051"/>
            <a:ext cx="38664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it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2FB383F-3ADB-F83D-8F82-C7B90006BA9A}"/>
              </a:ext>
            </a:extLst>
          </p:cNvPr>
          <p:cNvCxnSpPr>
            <a:cxnSpLocks/>
            <a:stCxn id="62" idx="2"/>
            <a:endCxn id="8" idx="0"/>
          </p:cNvCxnSpPr>
          <p:nvPr/>
        </p:nvCxnSpPr>
        <p:spPr>
          <a:xfrm flipH="1">
            <a:off x="4302402" y="4593271"/>
            <a:ext cx="2407902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ED396E4-F3C3-6885-F405-A880062185FF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5407182" y="4593271"/>
            <a:ext cx="2532665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7648352-AE6C-FFD7-CA6B-9CB6B5081444}"/>
              </a:ext>
            </a:extLst>
          </p:cNvPr>
          <p:cNvSpPr txBox="1"/>
          <p:nvPr/>
        </p:nvSpPr>
        <p:spPr>
          <a:xfrm>
            <a:off x="4413252" y="4586044"/>
            <a:ext cx="64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3094C30-8E95-F893-FBC7-B031F4D6BD21}"/>
              </a:ext>
            </a:extLst>
          </p:cNvPr>
          <p:cNvSpPr txBox="1"/>
          <p:nvPr/>
        </p:nvSpPr>
        <p:spPr>
          <a:xfrm>
            <a:off x="1205105" y="4619942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0.33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1EE07DC-A109-471A-5342-83274FE39D17}"/>
              </a:ext>
            </a:extLst>
          </p:cNvPr>
          <p:cNvSpPr txBox="1"/>
          <p:nvPr/>
        </p:nvSpPr>
        <p:spPr>
          <a:xfrm>
            <a:off x="3170938" y="4586044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0.67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7E235DE-7D5C-D059-1E4B-02E09A3B4B93}"/>
              </a:ext>
            </a:extLst>
          </p:cNvPr>
          <p:cNvSpPr txBox="1"/>
          <p:nvPr/>
        </p:nvSpPr>
        <p:spPr>
          <a:xfrm>
            <a:off x="4898388" y="5270401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0.33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FFD5FF2-82B8-E9BA-7A31-7E8B8656E2B1}"/>
              </a:ext>
            </a:extLst>
          </p:cNvPr>
          <p:cNvSpPr txBox="1"/>
          <p:nvPr/>
        </p:nvSpPr>
        <p:spPr>
          <a:xfrm>
            <a:off x="6664769" y="5276249"/>
            <a:ext cx="64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C2B284-E1FC-AE6F-800F-24C97A31AADD}"/>
              </a:ext>
            </a:extLst>
          </p:cNvPr>
          <p:cNvSpPr txBox="1"/>
          <p:nvPr/>
        </p:nvSpPr>
        <p:spPr>
          <a:xfrm>
            <a:off x="8496847" y="4539944"/>
            <a:ext cx="64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65A39B2-EEE7-D5A0-1E8B-D0E42658831C}"/>
              </a:ext>
            </a:extLst>
          </p:cNvPr>
          <p:cNvSpPr txBox="1"/>
          <p:nvPr/>
        </p:nvSpPr>
        <p:spPr>
          <a:xfrm>
            <a:off x="10259079" y="4593271"/>
            <a:ext cx="64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A140B84-64C9-37BF-F02D-83B182327131}"/>
              </a:ext>
            </a:extLst>
          </p:cNvPr>
          <p:cNvSpPr txBox="1"/>
          <p:nvPr/>
        </p:nvSpPr>
        <p:spPr>
          <a:xfrm>
            <a:off x="4286508" y="135214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E2D93-4C47-7847-932C-4D7F63C4BEEE}"/>
              </a:ext>
            </a:extLst>
          </p:cNvPr>
          <p:cNvSpPr txBox="1"/>
          <p:nvPr/>
        </p:nvSpPr>
        <p:spPr>
          <a:xfrm>
            <a:off x="2729613" y="6293938"/>
            <a:ext cx="680449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Can we store all these rules in a simple table?</a:t>
            </a:r>
          </a:p>
        </p:txBody>
      </p:sp>
    </p:spTree>
    <p:extLst>
      <p:ext uri="{BB962C8B-B14F-4D97-AF65-F5344CB8AC3E}">
        <p14:creationId xmlns:p14="http://schemas.microsoft.com/office/powerpoint/2010/main" val="2244709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2370-02E9-B9C0-16EC-0A7190FE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language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E88C1-534F-14AA-9411-66605C597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Simple approach: count word frequencies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16C25A0-4B53-CF8F-BD14-0F687AB41EDD}"/>
              </a:ext>
            </a:extLst>
          </p:cNvPr>
          <p:cNvGraphicFramePr>
            <a:graphicFrameLocks noGrp="1"/>
          </p:cNvGraphicFramePr>
          <p:nvPr/>
        </p:nvGraphicFramePr>
        <p:xfrm>
          <a:off x="5207497" y="2348428"/>
          <a:ext cx="382644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120">
                  <a:extLst>
                    <a:ext uri="{9D8B030D-6E8A-4147-A177-3AD203B41FA5}">
                      <a16:colId xmlns:a16="http://schemas.microsoft.com/office/drawing/2014/main" val="3840339118"/>
                    </a:ext>
                  </a:extLst>
                </a:gridCol>
                <a:gridCol w="1300161">
                  <a:extLst>
                    <a:ext uri="{9D8B030D-6E8A-4147-A177-3AD203B41FA5}">
                      <a16:colId xmlns:a16="http://schemas.microsoft.com/office/drawing/2014/main" val="2225436920"/>
                    </a:ext>
                  </a:extLst>
                </a:gridCol>
                <a:gridCol w="1300161">
                  <a:extLst>
                    <a:ext uri="{9D8B030D-6E8A-4147-A177-3AD203B41FA5}">
                      <a16:colId xmlns:a16="http://schemas.microsoft.com/office/drawing/2014/main" val="1550201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52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304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454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294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18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309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0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774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1585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107BF1F-BACA-29C7-DA94-E0D0E13FEB0B}"/>
              </a:ext>
            </a:extLst>
          </p:cNvPr>
          <p:cNvSpPr txBox="1"/>
          <p:nvPr/>
        </p:nvSpPr>
        <p:spPr>
          <a:xfrm>
            <a:off x="1119749" y="2802998"/>
            <a:ext cx="203831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Make things well</a:t>
            </a:r>
          </a:p>
          <a:p>
            <a:r>
              <a:rPr lang="en-US" sz="2000" dirty="0"/>
              <a:t>Make it work</a:t>
            </a:r>
          </a:p>
          <a:p>
            <a:r>
              <a:rPr lang="en-US" sz="2000" dirty="0"/>
              <a:t>Make it go</a:t>
            </a:r>
          </a:p>
          <a:p>
            <a:r>
              <a:rPr lang="en-US" sz="2000" dirty="0"/>
              <a:t>Let it work</a:t>
            </a:r>
          </a:p>
          <a:p>
            <a:r>
              <a:rPr lang="en-US" sz="2000" dirty="0"/>
              <a:t>Let me go</a:t>
            </a:r>
          </a:p>
          <a:p>
            <a:r>
              <a:rPr lang="en-US" sz="2000" dirty="0"/>
              <a:t>Let me see</a:t>
            </a:r>
          </a:p>
          <a:p>
            <a:r>
              <a:rPr lang="en-US" sz="2000" dirty="0"/>
              <a:t>Make things work</a:t>
            </a:r>
          </a:p>
          <a:p>
            <a:r>
              <a:rPr lang="en-US" sz="2000" dirty="0"/>
              <a:t>Make things work</a:t>
            </a:r>
          </a:p>
          <a:p>
            <a:r>
              <a:rPr lang="en-US" sz="2000" dirty="0"/>
              <a:t>Let it go</a:t>
            </a:r>
          </a:p>
          <a:p>
            <a:r>
              <a:rPr lang="en-US" sz="2000" dirty="0"/>
              <a:t>Let it go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5A832D5E-237F-B0A9-29E4-05F5B84B2E11}"/>
              </a:ext>
            </a:extLst>
          </p:cNvPr>
          <p:cNvSpPr/>
          <p:nvPr/>
        </p:nvSpPr>
        <p:spPr>
          <a:xfrm>
            <a:off x="3278748" y="2802997"/>
            <a:ext cx="226452" cy="317009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8409096-DA79-DFE6-AC25-C06CA4F1F75C}"/>
              </a:ext>
            </a:extLst>
          </p:cNvPr>
          <p:cNvSpPr/>
          <p:nvPr/>
        </p:nvSpPr>
        <p:spPr>
          <a:xfrm flipH="1">
            <a:off x="867648" y="2802996"/>
            <a:ext cx="226452" cy="317009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41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143B-B979-5FF6-27C6-0C39E0C8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unigram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86112E-C43C-9624-12AC-BFC851242A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29" y="1183342"/>
                <a:ext cx="12156141" cy="52940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work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ake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work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b="0" dirty="0">
                    <a:highlight>
                      <a:srgbClr val="FFFF00"/>
                    </a:highlight>
                  </a:rPr>
                  <a:t>(Very wrong compared to 0.1)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86112E-C43C-9624-12AC-BFC851242A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29" y="1183342"/>
                <a:ext cx="12156141" cy="52940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87CB2D-3389-224D-2125-FB42E9AE3EB5}"/>
                  </a:ext>
                </a:extLst>
              </p:cNvPr>
              <p:cNvSpPr txBox="1"/>
              <p:nvPr/>
            </p:nvSpPr>
            <p:spPr>
              <a:xfrm>
                <a:off x="4430536" y="3338556"/>
                <a:ext cx="16982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.0037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87CB2D-3389-224D-2125-FB42E9AE3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536" y="3338556"/>
                <a:ext cx="169828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88E580-E7BE-5795-2F41-9EF9927584E4}"/>
                  </a:ext>
                </a:extLst>
              </p:cNvPr>
              <p:cNvSpPr txBox="1"/>
              <p:nvPr/>
            </p:nvSpPr>
            <p:spPr>
              <a:xfrm>
                <a:off x="4324514" y="2120684"/>
                <a:ext cx="44982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Make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it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work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88E580-E7BE-5795-2F41-9EF992758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514" y="2120684"/>
                <a:ext cx="4498283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4E706E-1914-D042-D0B2-483178E795B1}"/>
                  </a:ext>
                </a:extLst>
              </p:cNvPr>
              <p:cNvSpPr txBox="1"/>
              <p:nvPr/>
            </p:nvSpPr>
            <p:spPr>
              <a:xfrm>
                <a:off x="4290648" y="2750957"/>
                <a:ext cx="44767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.167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167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0.133</m:t>
                    </m:r>
                  </m:oMath>
                </a14:m>
                <a:endParaRPr lang="en-US" sz="2800" i="1" dirty="0">
                  <a:highlight>
                    <a:srgbClr val="FFFF00"/>
                  </a:highligh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4E706E-1914-D042-D0B2-483178E79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648" y="2750957"/>
                <a:ext cx="4476738" cy="523220"/>
              </a:xfrm>
              <a:prstGeom prst="rect">
                <a:avLst/>
              </a:prstGeom>
              <a:blipFill>
                <a:blip r:embed="rId5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82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143B-B979-5FF6-27C6-0C39E0C8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unigrams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86112E-C43C-9624-12AC-BFC851242A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29" y="1183342"/>
                <a:ext cx="12156141" cy="52940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work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work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it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Make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b="0" dirty="0"/>
              </a:p>
              <a:p>
                <a:pPr marL="0" indent="0" algn="ctr">
                  <a:buNone/>
                </a:pPr>
                <a:endParaRPr lang="en-US" b="0" dirty="0"/>
              </a:p>
              <a:p>
                <a:pPr marL="0" indent="0" algn="ctr">
                  <a:buNone/>
                </a:pPr>
                <a:r>
                  <a:rPr lang="en-US" u="sng" dirty="0"/>
                  <a:t>Totally insensitive to word order.</a:t>
                </a:r>
              </a:p>
              <a:p>
                <a:pPr marL="0" indent="0" algn="ctr">
                  <a:buNone/>
                </a:pPr>
                <a:endParaRPr lang="en-US" b="0" dirty="0"/>
              </a:p>
              <a:p>
                <a:pPr marL="0" indent="0" algn="ctr">
                  <a:buNone/>
                </a:pPr>
                <a:r>
                  <a:rPr lang="en-US" b="0" u="sng" dirty="0"/>
                  <a:t>Complete lack of context.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86112E-C43C-9624-12AC-BFC851242A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29" y="1183342"/>
                <a:ext cx="12156141" cy="52940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88E580-E7BE-5795-2F41-9EF9927584E4}"/>
                  </a:ext>
                </a:extLst>
              </p:cNvPr>
              <p:cNvSpPr txBox="1"/>
              <p:nvPr/>
            </p:nvSpPr>
            <p:spPr>
              <a:xfrm>
                <a:off x="4324514" y="2120684"/>
                <a:ext cx="45014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Make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it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work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88E580-E7BE-5795-2F41-9EF992758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514" y="2120684"/>
                <a:ext cx="4501489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072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2370-02E9-B9C0-16EC-0A7190FE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classical language modeling: bigrams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E88C1-534F-14AA-9411-66605C597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“How frequent is every word pair?”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16C25A0-4B53-CF8F-BD14-0F687AB41EDD}"/>
              </a:ext>
            </a:extLst>
          </p:cNvPr>
          <p:cNvGraphicFramePr>
            <a:graphicFrameLocks noGrp="1"/>
          </p:cNvGraphicFramePr>
          <p:nvPr/>
        </p:nvGraphicFramePr>
        <p:xfrm>
          <a:off x="4640731" y="1685014"/>
          <a:ext cx="5045136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412">
                  <a:extLst>
                    <a:ext uri="{9D8B030D-6E8A-4147-A177-3AD203B41FA5}">
                      <a16:colId xmlns:a16="http://schemas.microsoft.com/office/drawing/2014/main" val="3840339118"/>
                    </a:ext>
                  </a:extLst>
                </a:gridCol>
                <a:gridCol w="1509362">
                  <a:extLst>
                    <a:ext uri="{9D8B030D-6E8A-4147-A177-3AD203B41FA5}">
                      <a16:colId xmlns:a16="http://schemas.microsoft.com/office/drawing/2014/main" val="2225436920"/>
                    </a:ext>
                  </a:extLst>
                </a:gridCol>
                <a:gridCol w="1509362">
                  <a:extLst>
                    <a:ext uri="{9D8B030D-6E8A-4147-A177-3AD203B41FA5}">
                      <a16:colId xmlns:a16="http://schemas.microsoft.com/office/drawing/2014/main" val="829159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Bigrams seen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p(x</a:t>
                      </a:r>
                      <a:r>
                        <a:rPr lang="en-US" baseline="-25000" dirty="0"/>
                        <a:t>i</a:t>
                      </a:r>
                      <a:r>
                        <a:rPr lang="en-US" dirty="0"/>
                        <a:t>|x</a:t>
                      </a:r>
                      <a:r>
                        <a:rPr lang="en-US" baseline="-25000" dirty="0"/>
                        <a:t>i-1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52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&lt;start&gt; </a:t>
                      </a:r>
                      <a:r>
                        <a:rPr lang="en-US" dirty="0">
                          <a:sym typeface="Wingdings" pitchFamily="2" charset="2"/>
                        </a:rPr>
                        <a:t></a:t>
                      </a:r>
                      <a:r>
                        <a:rPr lang="en-US" dirty="0"/>
                        <a:t> 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46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&lt;start&gt; </a:t>
                      </a:r>
                      <a:r>
                        <a:rPr lang="en-US" dirty="0">
                          <a:sym typeface="Wingdings" pitchFamily="2" charset="2"/>
                        </a:rPr>
                        <a:t> 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308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Make </a:t>
                      </a:r>
                      <a:r>
                        <a:rPr lang="en-US" dirty="0">
                          <a:sym typeface="Wingdings" pitchFamily="2" charset="2"/>
                        </a:rPr>
                        <a:t> 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304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Make </a:t>
                      </a:r>
                      <a:r>
                        <a:rPr lang="en-US" dirty="0">
                          <a:sym typeface="Wingdings" pitchFamily="2" charset="2"/>
                        </a:rPr>
                        <a:t> things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454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Let </a:t>
                      </a:r>
                      <a:r>
                        <a:rPr lang="en-US" dirty="0">
                          <a:sym typeface="Wingdings" pitchFamily="2" charset="2"/>
                        </a:rPr>
                        <a:t> 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294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Let </a:t>
                      </a:r>
                      <a:r>
                        <a:rPr lang="en-US" dirty="0">
                          <a:sym typeface="Wingdings" pitchFamily="2" charset="2"/>
                        </a:rPr>
                        <a:t> 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18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things </a:t>
                      </a:r>
                      <a:r>
                        <a:rPr lang="en-US" dirty="0">
                          <a:sym typeface="Wingdings" pitchFamily="2" charset="2"/>
                        </a:rPr>
                        <a:t> well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309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things </a:t>
                      </a:r>
                      <a:r>
                        <a:rPr lang="en-US" dirty="0">
                          <a:sym typeface="Wingdings" pitchFamily="2" charset="2"/>
                        </a:rPr>
                        <a:t>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0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 </a:t>
                      </a:r>
                      <a:r>
                        <a:rPr lang="en-US" dirty="0">
                          <a:sym typeface="Wingdings" pitchFamily="2" charset="2"/>
                        </a:rPr>
                        <a:t>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774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 </a:t>
                      </a:r>
                      <a:r>
                        <a:rPr lang="en-US" dirty="0">
                          <a:sym typeface="Wingdings" pitchFamily="2" charset="2"/>
                        </a:rPr>
                        <a:t> 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 </a:t>
                      </a:r>
                      <a:r>
                        <a:rPr lang="en-US" dirty="0">
                          <a:sym typeface="Wingdings" pitchFamily="2" charset="2"/>
                        </a:rPr>
                        <a:t> 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158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 </a:t>
                      </a:r>
                      <a:r>
                        <a:rPr lang="en-US" dirty="0">
                          <a:sym typeface="Wingdings" pitchFamily="2" charset="2"/>
                        </a:rPr>
                        <a:t> see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8932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107BF1F-BACA-29C7-DA94-E0D0E13FEB0B}"/>
              </a:ext>
            </a:extLst>
          </p:cNvPr>
          <p:cNvSpPr txBox="1"/>
          <p:nvPr/>
        </p:nvSpPr>
        <p:spPr>
          <a:xfrm>
            <a:off x="1119749" y="2802998"/>
            <a:ext cx="203831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Make things well</a:t>
            </a:r>
          </a:p>
          <a:p>
            <a:r>
              <a:rPr lang="en-US" sz="2000" dirty="0"/>
              <a:t>Make it work</a:t>
            </a:r>
          </a:p>
          <a:p>
            <a:r>
              <a:rPr lang="en-US" sz="2000" dirty="0"/>
              <a:t>Make it go</a:t>
            </a:r>
          </a:p>
          <a:p>
            <a:r>
              <a:rPr lang="en-US" sz="2000" dirty="0"/>
              <a:t>Let it work</a:t>
            </a:r>
          </a:p>
          <a:p>
            <a:r>
              <a:rPr lang="en-US" sz="2000" dirty="0"/>
              <a:t>Let me go</a:t>
            </a:r>
          </a:p>
          <a:p>
            <a:r>
              <a:rPr lang="en-US" sz="2000" dirty="0"/>
              <a:t>Let me see</a:t>
            </a:r>
          </a:p>
          <a:p>
            <a:r>
              <a:rPr lang="en-US" sz="2000" dirty="0"/>
              <a:t>Make things work</a:t>
            </a:r>
          </a:p>
          <a:p>
            <a:r>
              <a:rPr lang="en-US" sz="2000" dirty="0"/>
              <a:t>Make things work</a:t>
            </a:r>
          </a:p>
          <a:p>
            <a:r>
              <a:rPr lang="en-US" sz="2000" dirty="0"/>
              <a:t>Let it go</a:t>
            </a:r>
          </a:p>
          <a:p>
            <a:r>
              <a:rPr lang="en-US" sz="2000" dirty="0"/>
              <a:t>Let it go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5A832D5E-237F-B0A9-29E4-05F5B84B2E11}"/>
              </a:ext>
            </a:extLst>
          </p:cNvPr>
          <p:cNvSpPr/>
          <p:nvPr/>
        </p:nvSpPr>
        <p:spPr>
          <a:xfrm>
            <a:off x="3278748" y="2802997"/>
            <a:ext cx="226452" cy="317009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8409096-DA79-DFE6-AC25-C06CA4F1F75C}"/>
              </a:ext>
            </a:extLst>
          </p:cNvPr>
          <p:cNvSpPr/>
          <p:nvPr/>
        </p:nvSpPr>
        <p:spPr>
          <a:xfrm flipH="1">
            <a:off x="867648" y="2802996"/>
            <a:ext cx="226452" cy="317009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1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64579-0B23-51E0-AADB-00E2EC94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CCDD8-8DC6-9A6C-5EFB-F95B577AB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Partner with </a:t>
            </a:r>
            <a:r>
              <a:rPr lang="en-US" u="sng" dirty="0"/>
              <a:t>one</a:t>
            </a:r>
            <a:r>
              <a:rPr lang="en-US" dirty="0"/>
              <a:t> other student.  (Pairs)</a:t>
            </a:r>
          </a:p>
          <a:p>
            <a:pPr lvl="1"/>
            <a:r>
              <a:rPr lang="en-US" dirty="0"/>
              <a:t>Find pairs on piazza now, and during </a:t>
            </a:r>
            <a:r>
              <a:rPr lang="en-US"/>
              <a:t>spring break.</a:t>
            </a:r>
            <a:endParaRPr lang="en-US" dirty="0"/>
          </a:p>
          <a:p>
            <a:r>
              <a:rPr lang="en-US" dirty="0"/>
              <a:t>Your project should be based on an *existing published paper*</a:t>
            </a:r>
          </a:p>
          <a:p>
            <a:pPr lvl="1"/>
            <a:r>
              <a:rPr lang="en-US" dirty="0"/>
              <a:t>E.g., implement their method and try it out</a:t>
            </a:r>
          </a:p>
          <a:p>
            <a:pPr lvl="1"/>
            <a:r>
              <a:rPr lang="en-US" dirty="0"/>
              <a:t>Or use their pretrained model on new data and evaluate it</a:t>
            </a:r>
          </a:p>
          <a:p>
            <a:pPr lvl="1"/>
            <a:r>
              <a:rPr lang="en-US" dirty="0"/>
              <a:t>Or customize their open-source code to make it do something different</a:t>
            </a:r>
          </a:p>
          <a:p>
            <a:r>
              <a:rPr lang="en-US" dirty="0"/>
              <a:t>Deliverables:</a:t>
            </a:r>
          </a:p>
          <a:p>
            <a:pPr lvl="1"/>
            <a:r>
              <a:rPr lang="en-US" dirty="0"/>
              <a:t>A webpage report about your project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github</a:t>
            </a:r>
            <a:r>
              <a:rPr lang="en-US" dirty="0"/>
              <a:t> repo with code (could be as small as a notebook, or larger)</a:t>
            </a:r>
          </a:p>
          <a:p>
            <a:pPr lvl="1"/>
            <a:r>
              <a:rPr lang="en-US" dirty="0"/>
              <a:t>A poster/presentation presenting what you’ve done</a:t>
            </a:r>
          </a:p>
        </p:txBody>
      </p:sp>
    </p:spTree>
    <p:extLst>
      <p:ext uri="{BB962C8B-B14F-4D97-AF65-F5344CB8AC3E}">
        <p14:creationId xmlns:p14="http://schemas.microsoft.com/office/powerpoint/2010/main" val="2982825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2370-02E9-B9C0-16EC-0A7190FE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language modeling (classical approach)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E88C1-534F-14AA-9411-66605C597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“How frequent is every word pair?”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07BF1F-BACA-29C7-DA94-E0D0E13FEB0B}"/>
              </a:ext>
            </a:extLst>
          </p:cNvPr>
          <p:cNvSpPr txBox="1"/>
          <p:nvPr/>
        </p:nvSpPr>
        <p:spPr>
          <a:xfrm>
            <a:off x="1119749" y="2802998"/>
            <a:ext cx="203831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Make things well</a:t>
            </a:r>
          </a:p>
          <a:p>
            <a:r>
              <a:rPr lang="en-US" sz="2000" dirty="0"/>
              <a:t>Make it work</a:t>
            </a:r>
            <a:r>
              <a:rPr lang="en-US" sz="2000" dirty="0">
                <a:sym typeface="Wingdings" pitchFamily="2" charset="2"/>
              </a:rPr>
              <a:t></a:t>
            </a:r>
            <a:endParaRPr lang="en-US" sz="2000" dirty="0"/>
          </a:p>
          <a:p>
            <a:r>
              <a:rPr lang="en-US" sz="2000" dirty="0"/>
              <a:t>Make </a:t>
            </a:r>
            <a:r>
              <a:rPr lang="en-US" sz="2000" dirty="0">
                <a:highlight>
                  <a:srgbClr val="FFFF00"/>
                </a:highlight>
              </a:rPr>
              <a:t>it go</a:t>
            </a:r>
          </a:p>
          <a:p>
            <a:r>
              <a:rPr lang="en-US" sz="2000" dirty="0"/>
              <a:t>Let it work</a:t>
            </a:r>
            <a:r>
              <a:rPr lang="en-US" sz="2000" dirty="0">
                <a:sym typeface="Wingdings" pitchFamily="2" charset="2"/>
              </a:rPr>
              <a:t></a:t>
            </a:r>
            <a:endParaRPr lang="en-US" sz="2000" dirty="0"/>
          </a:p>
          <a:p>
            <a:r>
              <a:rPr lang="en-US" sz="2000" dirty="0"/>
              <a:t>Let me go</a:t>
            </a:r>
          </a:p>
          <a:p>
            <a:r>
              <a:rPr lang="en-US" sz="2000" dirty="0"/>
              <a:t>Let me see</a:t>
            </a:r>
          </a:p>
          <a:p>
            <a:r>
              <a:rPr lang="en-US" sz="2000" dirty="0"/>
              <a:t>Make things work</a:t>
            </a:r>
          </a:p>
          <a:p>
            <a:r>
              <a:rPr lang="en-US" sz="2000" dirty="0"/>
              <a:t>Make things work</a:t>
            </a:r>
          </a:p>
          <a:p>
            <a:r>
              <a:rPr lang="en-US" sz="2000" dirty="0"/>
              <a:t>Let </a:t>
            </a:r>
            <a:r>
              <a:rPr lang="en-US" sz="2000" dirty="0">
                <a:highlight>
                  <a:srgbClr val="FFFF00"/>
                </a:highlight>
              </a:rPr>
              <a:t>it go</a:t>
            </a:r>
          </a:p>
          <a:p>
            <a:r>
              <a:rPr lang="en-US" sz="2000" dirty="0"/>
              <a:t>Let </a:t>
            </a:r>
            <a:r>
              <a:rPr lang="en-US" sz="2000" dirty="0">
                <a:highlight>
                  <a:srgbClr val="FFFF00"/>
                </a:highlight>
              </a:rPr>
              <a:t>it go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5A832D5E-237F-B0A9-29E4-05F5B84B2E11}"/>
              </a:ext>
            </a:extLst>
          </p:cNvPr>
          <p:cNvSpPr/>
          <p:nvPr/>
        </p:nvSpPr>
        <p:spPr>
          <a:xfrm>
            <a:off x="3278748" y="2802997"/>
            <a:ext cx="226452" cy="317009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8409096-DA79-DFE6-AC25-C06CA4F1F75C}"/>
              </a:ext>
            </a:extLst>
          </p:cNvPr>
          <p:cNvSpPr/>
          <p:nvPr/>
        </p:nvSpPr>
        <p:spPr>
          <a:xfrm flipH="1">
            <a:off x="867648" y="2802996"/>
            <a:ext cx="226452" cy="317009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644A7EAE-0BDE-4D5B-BC3C-1EE7AB70E4CD}"/>
              </a:ext>
            </a:extLst>
          </p:cNvPr>
          <p:cNvGraphicFramePr>
            <a:graphicFrameLocks noGrp="1"/>
          </p:cNvGraphicFramePr>
          <p:nvPr/>
        </p:nvGraphicFramePr>
        <p:xfrm>
          <a:off x="4640731" y="1685014"/>
          <a:ext cx="5045136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412">
                  <a:extLst>
                    <a:ext uri="{9D8B030D-6E8A-4147-A177-3AD203B41FA5}">
                      <a16:colId xmlns:a16="http://schemas.microsoft.com/office/drawing/2014/main" val="3840339118"/>
                    </a:ext>
                  </a:extLst>
                </a:gridCol>
                <a:gridCol w="1509362">
                  <a:extLst>
                    <a:ext uri="{9D8B030D-6E8A-4147-A177-3AD203B41FA5}">
                      <a16:colId xmlns:a16="http://schemas.microsoft.com/office/drawing/2014/main" val="2225436920"/>
                    </a:ext>
                  </a:extLst>
                </a:gridCol>
                <a:gridCol w="1509362">
                  <a:extLst>
                    <a:ext uri="{9D8B030D-6E8A-4147-A177-3AD203B41FA5}">
                      <a16:colId xmlns:a16="http://schemas.microsoft.com/office/drawing/2014/main" val="829159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Bigrams seen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p(x</a:t>
                      </a:r>
                      <a:r>
                        <a:rPr lang="en-US" baseline="-25000" dirty="0"/>
                        <a:t>i</a:t>
                      </a:r>
                      <a:r>
                        <a:rPr lang="en-US" dirty="0"/>
                        <a:t>|x</a:t>
                      </a:r>
                      <a:r>
                        <a:rPr lang="en-US" baseline="-25000" dirty="0"/>
                        <a:t>i-1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52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&lt;start&gt; </a:t>
                      </a:r>
                      <a:r>
                        <a:rPr lang="en-US" dirty="0">
                          <a:sym typeface="Wingdings" pitchFamily="2" charset="2"/>
                        </a:rPr>
                        <a:t></a:t>
                      </a:r>
                      <a:r>
                        <a:rPr lang="en-US" dirty="0"/>
                        <a:t> 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46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&lt;start&gt; </a:t>
                      </a:r>
                      <a:r>
                        <a:rPr lang="en-US" dirty="0">
                          <a:sym typeface="Wingdings" pitchFamily="2" charset="2"/>
                        </a:rPr>
                        <a:t> 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308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Make </a:t>
                      </a:r>
                      <a:r>
                        <a:rPr lang="en-US" dirty="0">
                          <a:sym typeface="Wingdings" pitchFamily="2" charset="2"/>
                        </a:rPr>
                        <a:t> 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304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Make </a:t>
                      </a:r>
                      <a:r>
                        <a:rPr lang="en-US" dirty="0">
                          <a:sym typeface="Wingdings" pitchFamily="2" charset="2"/>
                        </a:rPr>
                        <a:t> things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454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Let </a:t>
                      </a:r>
                      <a:r>
                        <a:rPr lang="en-US" dirty="0">
                          <a:sym typeface="Wingdings" pitchFamily="2" charset="2"/>
                        </a:rPr>
                        <a:t> 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294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Let </a:t>
                      </a:r>
                      <a:r>
                        <a:rPr lang="en-US" dirty="0">
                          <a:sym typeface="Wingdings" pitchFamily="2" charset="2"/>
                        </a:rPr>
                        <a:t> 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18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things </a:t>
                      </a:r>
                      <a:r>
                        <a:rPr lang="en-US" dirty="0">
                          <a:sym typeface="Wingdings" pitchFamily="2" charset="2"/>
                        </a:rPr>
                        <a:t> well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309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things </a:t>
                      </a:r>
                      <a:r>
                        <a:rPr lang="en-US" dirty="0">
                          <a:sym typeface="Wingdings" pitchFamily="2" charset="2"/>
                        </a:rPr>
                        <a:t>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0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 </a:t>
                      </a:r>
                      <a:r>
                        <a:rPr lang="en-US" dirty="0">
                          <a:sym typeface="Wingdings" pitchFamily="2" charset="2"/>
                        </a:rPr>
                        <a:t>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</a:t>
                      </a:r>
                      <a:r>
                        <a:rPr lang="en-US" dirty="0">
                          <a:sym typeface="Wingdings" pitchFamily="2" charset="2"/>
                        </a:rPr>
                        <a:t>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774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 </a:t>
                      </a:r>
                      <a:r>
                        <a:rPr lang="en-US" dirty="0">
                          <a:sym typeface="Wingdings" pitchFamily="2" charset="2"/>
                        </a:rPr>
                        <a:t> 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 </a:t>
                      </a:r>
                      <a:r>
                        <a:rPr lang="en-US" dirty="0">
                          <a:sym typeface="Wingdings" pitchFamily="2" charset="2"/>
                        </a:rPr>
                        <a:t> 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158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 </a:t>
                      </a:r>
                      <a:r>
                        <a:rPr lang="en-US" dirty="0">
                          <a:sym typeface="Wingdings" pitchFamily="2" charset="2"/>
                        </a:rPr>
                        <a:t> see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893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571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2AA24-3CB3-7212-B694-5C3D534C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bigram model is still a rough approximation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48F73-E493-9623-0AE1-BAE2DD90D15B}"/>
              </a:ext>
            </a:extLst>
          </p:cNvPr>
          <p:cNvSpPr txBox="1"/>
          <p:nvPr/>
        </p:nvSpPr>
        <p:spPr>
          <a:xfrm>
            <a:off x="3943278" y="2399808"/>
            <a:ext cx="99386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A77CAE-E80E-8F55-9F32-BF7CA0FDB3EF}"/>
              </a:ext>
            </a:extLst>
          </p:cNvPr>
          <p:cNvSpPr txBox="1"/>
          <p:nvPr/>
        </p:nvSpPr>
        <p:spPr>
          <a:xfrm>
            <a:off x="5940800" y="4096722"/>
            <a:ext cx="38664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7C032-69BD-7B7D-C148-4B6E1AD5C878}"/>
              </a:ext>
            </a:extLst>
          </p:cNvPr>
          <p:cNvSpPr txBox="1"/>
          <p:nvPr/>
        </p:nvSpPr>
        <p:spPr>
          <a:xfrm>
            <a:off x="7669997" y="5693052"/>
            <a:ext cx="5397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6CA58D-6F14-F626-F68F-41C58EF72012}"/>
              </a:ext>
            </a:extLst>
          </p:cNvPr>
          <p:cNvSpPr txBox="1"/>
          <p:nvPr/>
        </p:nvSpPr>
        <p:spPr>
          <a:xfrm>
            <a:off x="3844648" y="5693052"/>
            <a:ext cx="91550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A1610C-4F2F-7A36-930A-BEFB2A0B6E3D}"/>
              </a:ext>
            </a:extLst>
          </p:cNvPr>
          <p:cNvSpPr txBox="1"/>
          <p:nvPr/>
        </p:nvSpPr>
        <p:spPr>
          <a:xfrm>
            <a:off x="2113360" y="4070051"/>
            <a:ext cx="107433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2E4B20-36AA-D943-14E0-CD6D10ABB693}"/>
              </a:ext>
            </a:extLst>
          </p:cNvPr>
          <p:cNvSpPr txBox="1"/>
          <p:nvPr/>
        </p:nvSpPr>
        <p:spPr>
          <a:xfrm>
            <a:off x="690694" y="5693052"/>
            <a:ext cx="77944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ECF3D4-B074-B915-78A6-10E3252B7705}"/>
              </a:ext>
            </a:extLst>
          </p:cNvPr>
          <p:cNvSpPr txBox="1"/>
          <p:nvPr/>
        </p:nvSpPr>
        <p:spPr>
          <a:xfrm>
            <a:off x="7801041" y="2399808"/>
            <a:ext cx="63158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FD9C1A-1034-2A8C-4FFA-A6A104D2573B}"/>
              </a:ext>
            </a:extLst>
          </p:cNvPr>
          <p:cNvSpPr txBox="1"/>
          <p:nvPr/>
        </p:nvSpPr>
        <p:spPr>
          <a:xfrm>
            <a:off x="9300753" y="4070051"/>
            <a:ext cx="64953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89515-DB9E-F870-BB5E-06A2878FDBDE}"/>
              </a:ext>
            </a:extLst>
          </p:cNvPr>
          <p:cNvSpPr txBox="1"/>
          <p:nvPr/>
        </p:nvSpPr>
        <p:spPr>
          <a:xfrm>
            <a:off x="10885248" y="5693052"/>
            <a:ext cx="68159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see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35F8A8-965A-27DC-2011-72A64FBD40AE}"/>
              </a:ext>
            </a:extLst>
          </p:cNvPr>
          <p:cNvSpPr/>
          <p:nvPr/>
        </p:nvSpPr>
        <p:spPr>
          <a:xfrm>
            <a:off x="5938527" y="1032934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0E2905-87C8-3783-781F-5C2702AFDAAE}"/>
              </a:ext>
            </a:extLst>
          </p:cNvPr>
          <p:cNvCxnSpPr>
            <a:cxnSpLocks/>
            <a:stCxn id="14" idx="3"/>
            <a:endCxn id="5" idx="0"/>
          </p:cNvCxnSpPr>
          <p:nvPr/>
        </p:nvCxnSpPr>
        <p:spPr>
          <a:xfrm flipH="1">
            <a:off x="4440210" y="1350911"/>
            <a:ext cx="1554940" cy="1048897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236E43-C50B-D429-C737-20DD11A255B0}"/>
              </a:ext>
            </a:extLst>
          </p:cNvPr>
          <p:cNvCxnSpPr>
            <a:cxnSpLocks/>
            <a:stCxn id="14" idx="5"/>
            <a:endCxn id="11" idx="0"/>
          </p:cNvCxnSpPr>
          <p:nvPr/>
        </p:nvCxnSpPr>
        <p:spPr>
          <a:xfrm>
            <a:off x="6268549" y="1350911"/>
            <a:ext cx="1848284" cy="1048897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E81631-58A4-4D7B-FB76-24355B5A39A2}"/>
              </a:ext>
            </a:extLst>
          </p:cNvPr>
          <p:cNvCxnSpPr>
            <a:cxnSpLocks/>
            <a:stCxn id="11" idx="2"/>
            <a:endCxn id="6" idx="0"/>
          </p:cNvCxnSpPr>
          <p:nvPr/>
        </p:nvCxnSpPr>
        <p:spPr>
          <a:xfrm flipH="1">
            <a:off x="6134123" y="2923028"/>
            <a:ext cx="1982710" cy="1173694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28EBF7-EF2B-B3D1-4308-0A9EA12FCE66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6134123" y="4619942"/>
            <a:ext cx="1805724" cy="1073110"/>
          </a:xfrm>
          <a:prstGeom prst="straightConnector1">
            <a:avLst/>
          </a:prstGeom>
          <a:ln w="5715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904B3B-BD48-94F8-B56E-9D5F45D8A286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4302402" y="4619942"/>
            <a:ext cx="1831721" cy="1073110"/>
          </a:xfrm>
          <a:prstGeom prst="straightConnector1">
            <a:avLst/>
          </a:prstGeom>
          <a:ln w="5715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B291199-5992-049D-9C8E-1B79796F99C3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4440210" y="2923028"/>
            <a:ext cx="1693913" cy="1173694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971B575-66A3-A59A-3FEA-01556E1BC54B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flipH="1">
            <a:off x="2650527" y="2923028"/>
            <a:ext cx="1789683" cy="114702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6CA362F-2BAB-B115-8FEA-B6B198F06D8A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2650527" y="4593271"/>
            <a:ext cx="1651875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FF2AD0-76BC-4696-0357-FB7ACCCFA4E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1080416" y="4593271"/>
            <a:ext cx="1570111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5ACEF11-1E97-F303-96A9-DCCF0D835B14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8116833" y="2923028"/>
            <a:ext cx="1508689" cy="114702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43E130C-B932-8BA2-4D5B-F8F41B65F6D0}"/>
              </a:ext>
            </a:extLst>
          </p:cNvPr>
          <p:cNvCxnSpPr>
            <a:cxnSpLocks/>
            <a:stCxn id="12" idx="2"/>
            <a:endCxn id="7" idx="0"/>
          </p:cNvCxnSpPr>
          <p:nvPr/>
        </p:nvCxnSpPr>
        <p:spPr>
          <a:xfrm flipH="1">
            <a:off x="7939847" y="4593271"/>
            <a:ext cx="1685675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5EE7C77-9CF9-92EB-3D48-8955B4EFD115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9625522" y="4593271"/>
            <a:ext cx="1600525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90B0477-E66A-25E2-AC27-9CACAE4ED065}"/>
              </a:ext>
            </a:extLst>
          </p:cNvPr>
          <p:cNvSpPr txBox="1"/>
          <p:nvPr/>
        </p:nvSpPr>
        <p:spPr>
          <a:xfrm>
            <a:off x="7131785" y="135214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6C53FE-F56D-01D4-FDA9-3A3E0E0B756D}"/>
              </a:ext>
            </a:extLst>
          </p:cNvPr>
          <p:cNvSpPr txBox="1"/>
          <p:nvPr/>
        </p:nvSpPr>
        <p:spPr>
          <a:xfrm>
            <a:off x="6459976" y="2869701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13D607-BCAA-7770-C6E1-6D50B9DA686C}"/>
              </a:ext>
            </a:extLst>
          </p:cNvPr>
          <p:cNvSpPr txBox="1"/>
          <p:nvPr/>
        </p:nvSpPr>
        <p:spPr>
          <a:xfrm>
            <a:off x="6865651" y="4570921"/>
            <a:ext cx="64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highlight>
                  <a:srgbClr val="FFFF00"/>
                </a:highlight>
              </a:rPr>
              <a:t>0.6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2195020-C947-C852-CDB4-54B1D0F305CC}"/>
              </a:ext>
            </a:extLst>
          </p:cNvPr>
          <p:cNvSpPr txBox="1"/>
          <p:nvPr/>
        </p:nvSpPr>
        <p:spPr>
          <a:xfrm>
            <a:off x="5018852" y="2869701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03CEE8-5FDF-A015-E912-39F2C142F5A6}"/>
              </a:ext>
            </a:extLst>
          </p:cNvPr>
          <p:cNvSpPr txBox="1"/>
          <p:nvPr/>
        </p:nvSpPr>
        <p:spPr>
          <a:xfrm>
            <a:off x="2662386" y="297027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CBE5C01-DD56-35A5-C69F-E8C653EAC745}"/>
              </a:ext>
            </a:extLst>
          </p:cNvPr>
          <p:cNvSpPr txBox="1"/>
          <p:nvPr/>
        </p:nvSpPr>
        <p:spPr>
          <a:xfrm>
            <a:off x="8803376" y="2869701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7648352-AE6C-FFD7-CA6B-9CB6B5081444}"/>
              </a:ext>
            </a:extLst>
          </p:cNvPr>
          <p:cNvSpPr txBox="1"/>
          <p:nvPr/>
        </p:nvSpPr>
        <p:spPr>
          <a:xfrm>
            <a:off x="4752807" y="4586044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highlight>
                  <a:srgbClr val="FFFF00"/>
                </a:highlight>
              </a:rPr>
              <a:t>0.4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3094C30-8E95-F893-FBC7-B031F4D6BD21}"/>
              </a:ext>
            </a:extLst>
          </p:cNvPr>
          <p:cNvSpPr txBox="1"/>
          <p:nvPr/>
        </p:nvSpPr>
        <p:spPr>
          <a:xfrm>
            <a:off x="1205105" y="4619942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0.33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1EE07DC-A109-471A-5342-83274FE39D17}"/>
              </a:ext>
            </a:extLst>
          </p:cNvPr>
          <p:cNvSpPr txBox="1"/>
          <p:nvPr/>
        </p:nvSpPr>
        <p:spPr>
          <a:xfrm>
            <a:off x="3170938" y="4586044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0.67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C2B284-E1FC-AE6F-800F-24C97A31AADD}"/>
              </a:ext>
            </a:extLst>
          </p:cNvPr>
          <p:cNvSpPr txBox="1"/>
          <p:nvPr/>
        </p:nvSpPr>
        <p:spPr>
          <a:xfrm>
            <a:off x="8496847" y="4539944"/>
            <a:ext cx="64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65A39B2-EEE7-D5A0-1E8B-D0E42658831C}"/>
              </a:ext>
            </a:extLst>
          </p:cNvPr>
          <p:cNvSpPr txBox="1"/>
          <p:nvPr/>
        </p:nvSpPr>
        <p:spPr>
          <a:xfrm>
            <a:off x="10259079" y="4593271"/>
            <a:ext cx="64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A140B84-64C9-37BF-F02D-83B182327131}"/>
              </a:ext>
            </a:extLst>
          </p:cNvPr>
          <p:cNvSpPr txBox="1"/>
          <p:nvPr/>
        </p:nvSpPr>
        <p:spPr>
          <a:xfrm>
            <a:off x="4286508" y="135214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FD1DCD-1997-176E-91AE-B426CA858298}"/>
              </a:ext>
            </a:extLst>
          </p:cNvPr>
          <p:cNvSpPr txBox="1"/>
          <p:nvPr/>
        </p:nvSpPr>
        <p:spPr>
          <a:xfrm>
            <a:off x="5431757" y="5140369"/>
            <a:ext cx="1431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 bit off!</a:t>
            </a:r>
          </a:p>
        </p:txBody>
      </p:sp>
    </p:spTree>
    <p:extLst>
      <p:ext uri="{BB962C8B-B14F-4D97-AF65-F5344CB8AC3E}">
        <p14:creationId xmlns:p14="http://schemas.microsoft.com/office/powerpoint/2010/main" val="3758834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143B-B979-5FF6-27C6-0C39E0C8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bigram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86112E-C43C-9624-12AC-BFC851242A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29" y="1183342"/>
                <a:ext cx="12156141" cy="52940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work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ake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work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b="0" dirty="0">
                    <a:highlight>
                      <a:srgbClr val="FFFF00"/>
                    </a:highlight>
                  </a:rPr>
                  <a:t>(A bit off)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86112E-C43C-9624-12AC-BFC851242A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29" y="1183342"/>
                <a:ext cx="12156141" cy="52940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87CB2D-3389-224D-2125-FB42E9AE3EB5}"/>
                  </a:ext>
                </a:extLst>
              </p:cNvPr>
              <p:cNvSpPr txBox="1"/>
              <p:nvPr/>
            </p:nvSpPr>
            <p:spPr>
              <a:xfrm>
                <a:off x="4375313" y="3338556"/>
                <a:ext cx="13007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.08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87CB2D-3389-224D-2125-FB42E9AE3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313" y="3338556"/>
                <a:ext cx="130074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88E580-E7BE-5795-2F41-9EF9927584E4}"/>
                  </a:ext>
                </a:extLst>
              </p:cNvPr>
              <p:cNvSpPr txBox="1"/>
              <p:nvPr/>
            </p:nvSpPr>
            <p:spPr>
              <a:xfrm>
                <a:off x="4324514" y="2120684"/>
                <a:ext cx="57726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Make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it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Make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work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it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88E580-E7BE-5795-2F41-9EF992758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514" y="2120684"/>
                <a:ext cx="5772671" cy="523220"/>
              </a:xfrm>
              <a:prstGeom prst="rect">
                <a:avLst/>
              </a:prstGeom>
              <a:blipFill>
                <a:blip r:embed="rId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4E706E-1914-D042-D0B2-483178E795B1}"/>
                  </a:ext>
                </a:extLst>
              </p:cNvPr>
              <p:cNvSpPr txBox="1"/>
              <p:nvPr/>
            </p:nvSpPr>
            <p:spPr>
              <a:xfrm>
                <a:off x="4358380" y="2743985"/>
                <a:ext cx="43084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    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.5  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sz="28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800" i="1" dirty="0">
                  <a:highlight>
                    <a:srgbClr val="FFFF00"/>
                  </a:highligh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4E706E-1914-D042-D0B2-483178E79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380" y="2743985"/>
                <a:ext cx="4308424" cy="523220"/>
              </a:xfrm>
              <a:prstGeom prst="rect">
                <a:avLst/>
              </a:prstGeom>
              <a:blipFill>
                <a:blip r:embed="rId5"/>
                <a:stretch>
                  <a:fillRect r="-294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458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143B-B979-5FF6-27C6-0C39E0C8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Much better: trigram, 4-gram models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56FB210-7B46-61E6-9967-B982CB6B13F3}"/>
              </a:ext>
            </a:extLst>
          </p:cNvPr>
          <p:cNvGraphicFramePr>
            <a:graphicFrameLocks noGrp="1"/>
          </p:cNvGraphicFramePr>
          <p:nvPr/>
        </p:nvGraphicFramePr>
        <p:xfrm>
          <a:off x="3852831" y="1010694"/>
          <a:ext cx="512227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436">
                  <a:extLst>
                    <a:ext uri="{9D8B030D-6E8A-4147-A177-3AD203B41FA5}">
                      <a16:colId xmlns:a16="http://schemas.microsoft.com/office/drawing/2014/main" val="3840339118"/>
                    </a:ext>
                  </a:extLst>
                </a:gridCol>
                <a:gridCol w="1422842">
                  <a:extLst>
                    <a:ext uri="{9D8B030D-6E8A-4147-A177-3AD203B41FA5}">
                      <a16:colId xmlns:a16="http://schemas.microsoft.com/office/drawing/2014/main" val="2225436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Trigram prefix seen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52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cent interest per </a:t>
                      </a:r>
                      <a:r>
                        <a:rPr lang="en-US" dirty="0">
                          <a:sym typeface="Wingdings" pitchFamily="2" charset="2"/>
                        </a:rPr>
                        <a:t> annum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304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driven by the </a:t>
                      </a:r>
                      <a:r>
                        <a:rPr lang="en-US" dirty="0">
                          <a:sym typeface="Wingdings" pitchFamily="2" charset="2"/>
                        </a:rPr>
                        <a:t> </a:t>
                      </a:r>
                      <a:r>
                        <a:rPr lang="en-US" dirty="0"/>
                        <a:t>availability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454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driven by the </a:t>
                      </a:r>
                      <a:r>
                        <a:rPr lang="en-US" dirty="0">
                          <a:sym typeface="Wingdings" pitchFamily="2" charset="2"/>
                        </a:rPr>
                        <a:t> processes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294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driven by the </a:t>
                      </a:r>
                      <a:r>
                        <a:rPr lang="en-US" dirty="0">
                          <a:sym typeface="Wingdings" pitchFamily="2" charset="2"/>
                        </a:rPr>
                        <a:t> 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18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development of </a:t>
                      </a:r>
                      <a:r>
                        <a:rPr lang="en-US" dirty="0">
                          <a:sym typeface="Wingdings" pitchFamily="2" charset="2"/>
                        </a:rPr>
                        <a:t> excessive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309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development of </a:t>
                      </a:r>
                      <a:r>
                        <a:rPr lang="en-US" dirty="0">
                          <a:sym typeface="Wingdings" pitchFamily="2" charset="2"/>
                        </a:rPr>
                        <a:t> contemporary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11452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0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development of </a:t>
                      </a:r>
                      <a:r>
                        <a:rPr lang="en-US" dirty="0">
                          <a:sym typeface="Wingdings" pitchFamily="2" charset="2"/>
                        </a:rPr>
                        <a:t> 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774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development of </a:t>
                      </a:r>
                      <a:r>
                        <a:rPr lang="en-US" dirty="0">
                          <a:sym typeface="Wingdings" pitchFamily="2" charset="2"/>
                        </a:rPr>
                        <a:t> raised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seems to have </a:t>
                      </a:r>
                      <a:r>
                        <a:rPr lang="en-US" dirty="0">
                          <a:sym typeface="Wingdings" pitchFamily="2" charset="2"/>
                        </a:rPr>
                        <a:t> expended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158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seems to have </a:t>
                      </a:r>
                      <a:r>
                        <a:rPr lang="en-US" dirty="0">
                          <a:sym typeface="Wingdings" pitchFamily="2" charset="2"/>
                        </a:rPr>
                        <a:t> formed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17401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89323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B9F8536-BA1F-2224-9C18-3A6A62686B32}"/>
              </a:ext>
            </a:extLst>
          </p:cNvPr>
          <p:cNvSpPr txBox="1"/>
          <p:nvPr/>
        </p:nvSpPr>
        <p:spPr>
          <a:xfrm>
            <a:off x="6767028" y="6335170"/>
            <a:ext cx="5442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[Source: Google books </a:t>
            </a:r>
            <a:r>
              <a:rPr lang="en-US" sz="2800" dirty="0" err="1"/>
              <a:t>ngrams</a:t>
            </a:r>
            <a:r>
              <a:rPr lang="en-US" sz="2800" dirty="0"/>
              <a:t> data]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806563-5562-3C68-5A42-977AB2AD08AD}"/>
              </a:ext>
            </a:extLst>
          </p:cNvPr>
          <p:cNvSpPr txBox="1"/>
          <p:nvPr/>
        </p:nvSpPr>
        <p:spPr>
          <a:xfrm>
            <a:off x="2108923" y="5170685"/>
            <a:ext cx="890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(~40 gigabytes to collect English bigrams, trigrams, 4-grams)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56A059-1CED-8CDC-260E-C6ECF3F38702}"/>
              </a:ext>
            </a:extLst>
          </p:cNvPr>
          <p:cNvSpPr txBox="1"/>
          <p:nvPr/>
        </p:nvSpPr>
        <p:spPr>
          <a:xfrm>
            <a:off x="2954257" y="5693905"/>
            <a:ext cx="721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highlight>
                  <a:srgbClr val="FFFF00"/>
                </a:highlight>
              </a:rPr>
              <a:t>Why not go up to 10-gram or 100-gram models?</a:t>
            </a:r>
          </a:p>
        </p:txBody>
      </p:sp>
    </p:spTree>
    <p:extLst>
      <p:ext uri="{BB962C8B-B14F-4D97-AF65-F5344CB8AC3E}">
        <p14:creationId xmlns:p14="http://schemas.microsoft.com/office/powerpoint/2010/main" val="200254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D28FDB8-BDF3-7D2F-4132-5EA84DD55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03" y="126694"/>
            <a:ext cx="7217060" cy="2922031"/>
          </a:xfrm>
        </p:spPr>
        <p:txBody>
          <a:bodyPr>
            <a:noAutofit/>
          </a:bodyPr>
          <a:lstStyle/>
          <a:p>
            <a:r>
              <a:rPr lang="en-US" sz="5400" dirty="0"/>
              <a:t>1990:</a:t>
            </a:r>
            <a:br>
              <a:rPr lang="en-US" sz="5400" dirty="0"/>
            </a:br>
            <a:r>
              <a:rPr lang="en-US" sz="5400" dirty="0"/>
              <a:t>Jeffrey Elman</a:t>
            </a:r>
            <a:br>
              <a:rPr lang="en-US" sz="5400" dirty="0"/>
            </a:br>
            <a:r>
              <a:rPr lang="en-US" sz="5400" dirty="0"/>
              <a:t>neural language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B5BC39-89FF-A31F-52EC-CD395AA78CC4}"/>
              </a:ext>
            </a:extLst>
          </p:cNvPr>
          <p:cNvSpPr txBox="1"/>
          <p:nvPr/>
        </p:nvSpPr>
        <p:spPr>
          <a:xfrm>
            <a:off x="10315021" y="6420640"/>
            <a:ext cx="19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[Elman, 1990]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0BF9EB9-6769-09A5-36B7-3BFBF5FAD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777" b="777"/>
          <a:stretch/>
        </p:blipFill>
        <p:spPr bwMode="auto">
          <a:xfrm>
            <a:off x="303723" y="3048725"/>
            <a:ext cx="6928302" cy="356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61DF48-095D-FA9D-B50E-930F4D6B1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324" y="126694"/>
            <a:ext cx="4585073" cy="1477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20CD16-5277-D594-74BA-7DCFA7EE3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734" y="1587709"/>
            <a:ext cx="1819796" cy="2220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9EDD8C-BFF1-7BB3-35AC-493D67B43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4860" y="3981614"/>
            <a:ext cx="2013373" cy="2220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63ED33-8B83-92AE-6953-5063E7817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3523" y="1606187"/>
            <a:ext cx="1754881" cy="22206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D9057B-B1C0-1EEE-FA83-6198CF5CF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0874" y="4226824"/>
            <a:ext cx="1553986" cy="173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13F13-990D-C8B1-1436-A5EAD9125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neural NLP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4B79-D414-54A2-93E5-457FEE1D2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Classical counting-based methods performed far better than NNs.</a:t>
            </a:r>
          </a:p>
          <a:p>
            <a:r>
              <a:rPr lang="en-US" dirty="0"/>
              <a:t>Neural language models were curiosities, but impractical.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Unlike in vision, the change to NN models didn’t happen overnight.</a:t>
            </a:r>
          </a:p>
          <a:p>
            <a:r>
              <a:rPr lang="en-US" dirty="0"/>
              <a:t>(Large-scale counting works very very well.)</a:t>
            </a:r>
          </a:p>
          <a:p>
            <a:endParaRPr lang="en-US" dirty="0"/>
          </a:p>
          <a:p>
            <a:r>
              <a:rPr lang="en-US" dirty="0"/>
              <a:t>But in 2011-2015, NNs started to outperform large-scale counting.</a:t>
            </a:r>
          </a:p>
          <a:p>
            <a:r>
              <a:rPr lang="en-US" dirty="0"/>
              <a:t>This led to a large change in natural language processing.</a:t>
            </a:r>
          </a:p>
          <a:p>
            <a:endParaRPr lang="en-US" dirty="0"/>
          </a:p>
          <a:p>
            <a:r>
              <a:rPr lang="en-US" dirty="0"/>
              <a:t>We will pick up in the modern context</a:t>
            </a:r>
          </a:p>
        </p:txBody>
      </p:sp>
    </p:spTree>
    <p:extLst>
      <p:ext uri="{BB962C8B-B14F-4D97-AF65-F5344CB8AC3E}">
        <p14:creationId xmlns:p14="http://schemas.microsoft.com/office/powerpoint/2010/main" val="1688450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3CB4977-40C7-3B46-49EF-81A674BDA92C}"/>
              </a:ext>
            </a:extLst>
          </p:cNvPr>
          <p:cNvCxnSpPr>
            <a:cxnSpLocks/>
            <a:stCxn id="11" idx="0"/>
            <a:endCxn id="78" idx="4"/>
          </p:cNvCxnSpPr>
          <p:nvPr/>
        </p:nvCxnSpPr>
        <p:spPr>
          <a:xfrm flipV="1">
            <a:off x="4350866" y="3141987"/>
            <a:ext cx="3984798" cy="62643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F0D4226-7B21-6783-816E-4CB758BE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idea: use a neural network!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CAC173-E7AA-5511-9CBA-D70ECDFF0AAB}"/>
              </a:ext>
            </a:extLst>
          </p:cNvPr>
          <p:cNvSpPr/>
          <p:nvPr/>
        </p:nvSpPr>
        <p:spPr>
          <a:xfrm>
            <a:off x="1066798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Great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75662E-4084-9B93-70D4-6DCF80C26B94}"/>
              </a:ext>
            </a:extLst>
          </p:cNvPr>
          <p:cNvSpPr/>
          <p:nvPr/>
        </p:nvSpPr>
        <p:spPr>
          <a:xfrm>
            <a:off x="2404529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8D702E-2182-E240-0683-4758E5AF88AB}"/>
              </a:ext>
            </a:extLst>
          </p:cNvPr>
          <p:cNvSpPr/>
          <p:nvPr/>
        </p:nvSpPr>
        <p:spPr>
          <a:xfrm>
            <a:off x="3742260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6500B-98D3-1F37-C8CF-CEBDE1213ACA}"/>
              </a:ext>
            </a:extLst>
          </p:cNvPr>
          <p:cNvSpPr/>
          <p:nvPr/>
        </p:nvSpPr>
        <p:spPr>
          <a:xfrm>
            <a:off x="5079991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40F625-B2C9-F3A6-707D-F05F8DE65A6D}"/>
              </a:ext>
            </a:extLst>
          </p:cNvPr>
          <p:cNvSpPr/>
          <p:nvPr/>
        </p:nvSpPr>
        <p:spPr>
          <a:xfrm>
            <a:off x="6417722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taken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BD0F5A-83B5-A2BE-71D0-5C3E0419C3CB}"/>
              </a:ext>
            </a:extLst>
          </p:cNvPr>
          <p:cNvSpPr/>
          <p:nvPr/>
        </p:nvSpPr>
        <p:spPr>
          <a:xfrm>
            <a:off x="7755453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E7AD0D-BA3E-7908-72AD-BEA5D4BD2B1B}"/>
              </a:ext>
            </a:extLst>
          </p:cNvPr>
          <p:cNvSpPr/>
          <p:nvPr/>
        </p:nvSpPr>
        <p:spPr>
          <a:xfrm>
            <a:off x="10058386" y="1725738"/>
            <a:ext cx="1236133" cy="36605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avoid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1D109-5CA6-9627-DC05-A1439E105E12}"/>
              </a:ext>
            </a:extLst>
          </p:cNvPr>
          <p:cNvSpPr/>
          <p:nvPr/>
        </p:nvSpPr>
        <p:spPr>
          <a:xfrm>
            <a:off x="4284498" y="376841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662302-842B-67CD-FD5A-010B007EF8E8}"/>
              </a:ext>
            </a:extLst>
          </p:cNvPr>
          <p:cNvSpPr/>
          <p:nvPr/>
        </p:nvSpPr>
        <p:spPr>
          <a:xfrm>
            <a:off x="4284498" y="3908762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65F8DA-741C-309E-CA46-1CBD52C30807}"/>
              </a:ext>
            </a:extLst>
          </p:cNvPr>
          <p:cNvSpPr/>
          <p:nvPr/>
        </p:nvSpPr>
        <p:spPr>
          <a:xfrm>
            <a:off x="4284498" y="404910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A88542-402F-E729-F101-63FE6C9DA28B}"/>
              </a:ext>
            </a:extLst>
          </p:cNvPr>
          <p:cNvSpPr/>
          <p:nvPr/>
        </p:nvSpPr>
        <p:spPr>
          <a:xfrm>
            <a:off x="4284498" y="418945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477BD-6804-E882-A1BB-87F03CF65DC4}"/>
              </a:ext>
            </a:extLst>
          </p:cNvPr>
          <p:cNvSpPr/>
          <p:nvPr/>
        </p:nvSpPr>
        <p:spPr>
          <a:xfrm>
            <a:off x="4284497" y="432979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A8CA0C-5CBD-81B1-BF9A-56A6DBC19F0A}"/>
              </a:ext>
            </a:extLst>
          </p:cNvPr>
          <p:cNvSpPr/>
          <p:nvPr/>
        </p:nvSpPr>
        <p:spPr>
          <a:xfrm>
            <a:off x="4284497" y="447014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0CA39-2921-3D69-C4B4-F778DEF6C78D}"/>
              </a:ext>
            </a:extLst>
          </p:cNvPr>
          <p:cNvSpPr/>
          <p:nvPr/>
        </p:nvSpPr>
        <p:spPr>
          <a:xfrm>
            <a:off x="4284497" y="461048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08A8AB-87FD-AD4C-E859-64DDC98AC29E}"/>
              </a:ext>
            </a:extLst>
          </p:cNvPr>
          <p:cNvSpPr/>
          <p:nvPr/>
        </p:nvSpPr>
        <p:spPr>
          <a:xfrm>
            <a:off x="4284498" y="475083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072815-5D8C-A80F-5126-C0E45C756F5C}"/>
              </a:ext>
            </a:extLst>
          </p:cNvPr>
          <p:cNvSpPr/>
          <p:nvPr/>
        </p:nvSpPr>
        <p:spPr>
          <a:xfrm>
            <a:off x="4284498" y="489117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AF04E7-0576-EB53-6377-EC781C220008}"/>
              </a:ext>
            </a:extLst>
          </p:cNvPr>
          <p:cNvSpPr/>
          <p:nvPr/>
        </p:nvSpPr>
        <p:spPr>
          <a:xfrm>
            <a:off x="2956228" y="376841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700A7C-E701-F6CB-6907-09177822D0CC}"/>
              </a:ext>
            </a:extLst>
          </p:cNvPr>
          <p:cNvSpPr/>
          <p:nvPr/>
        </p:nvSpPr>
        <p:spPr>
          <a:xfrm>
            <a:off x="2956227" y="390876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208D2D-D873-D9CE-CC9B-675643829159}"/>
              </a:ext>
            </a:extLst>
          </p:cNvPr>
          <p:cNvSpPr/>
          <p:nvPr/>
        </p:nvSpPr>
        <p:spPr>
          <a:xfrm>
            <a:off x="2956227" y="404910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BA771F-C5FA-28E1-7003-E8325A998564}"/>
              </a:ext>
            </a:extLst>
          </p:cNvPr>
          <p:cNvSpPr/>
          <p:nvPr/>
        </p:nvSpPr>
        <p:spPr>
          <a:xfrm>
            <a:off x="2956227" y="418945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5DCF79-E157-E3E7-5571-B6A57432394C}"/>
              </a:ext>
            </a:extLst>
          </p:cNvPr>
          <p:cNvSpPr/>
          <p:nvPr/>
        </p:nvSpPr>
        <p:spPr>
          <a:xfrm>
            <a:off x="2956228" y="432979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9458EF-4193-3A2C-7DD9-9459A39C0097}"/>
              </a:ext>
            </a:extLst>
          </p:cNvPr>
          <p:cNvSpPr/>
          <p:nvPr/>
        </p:nvSpPr>
        <p:spPr>
          <a:xfrm>
            <a:off x="2956228" y="447014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DCA815-5098-D6D2-5B20-4EC129801257}"/>
              </a:ext>
            </a:extLst>
          </p:cNvPr>
          <p:cNvSpPr/>
          <p:nvPr/>
        </p:nvSpPr>
        <p:spPr>
          <a:xfrm>
            <a:off x="2956227" y="461048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41E309-5F91-D4E1-76D7-5B664C250ACA}"/>
              </a:ext>
            </a:extLst>
          </p:cNvPr>
          <p:cNvSpPr/>
          <p:nvPr/>
        </p:nvSpPr>
        <p:spPr>
          <a:xfrm>
            <a:off x="2956227" y="475083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1FCBE1-7572-D7E3-4B07-2B5906843534}"/>
              </a:ext>
            </a:extLst>
          </p:cNvPr>
          <p:cNvSpPr/>
          <p:nvPr/>
        </p:nvSpPr>
        <p:spPr>
          <a:xfrm>
            <a:off x="2956227" y="4891180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BC1436-9B9F-08DE-A051-BDFA2613BCBB}"/>
              </a:ext>
            </a:extLst>
          </p:cNvPr>
          <p:cNvSpPr/>
          <p:nvPr/>
        </p:nvSpPr>
        <p:spPr>
          <a:xfrm>
            <a:off x="1627956" y="4614294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B0DB50-E19D-5F5B-AB99-7C796342482E}"/>
              </a:ext>
            </a:extLst>
          </p:cNvPr>
          <p:cNvSpPr/>
          <p:nvPr/>
        </p:nvSpPr>
        <p:spPr>
          <a:xfrm>
            <a:off x="1627956" y="4754639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CAA749B-0AAF-2A3E-CA2D-121850680B4D}"/>
              </a:ext>
            </a:extLst>
          </p:cNvPr>
          <p:cNvSpPr/>
          <p:nvPr/>
        </p:nvSpPr>
        <p:spPr>
          <a:xfrm>
            <a:off x="1627956" y="4894984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E497EBC-070A-8F6B-A0F7-3A79120BB8EB}"/>
              </a:ext>
            </a:extLst>
          </p:cNvPr>
          <p:cNvSpPr/>
          <p:nvPr/>
        </p:nvSpPr>
        <p:spPr>
          <a:xfrm>
            <a:off x="1627956" y="4190990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029C449-360B-6BEE-E849-B98EF1762649}"/>
              </a:ext>
            </a:extLst>
          </p:cNvPr>
          <p:cNvSpPr/>
          <p:nvPr/>
        </p:nvSpPr>
        <p:spPr>
          <a:xfrm>
            <a:off x="1627956" y="4331335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39FC53F-D084-A5E9-5C26-147151FFBAB6}"/>
              </a:ext>
            </a:extLst>
          </p:cNvPr>
          <p:cNvSpPr/>
          <p:nvPr/>
        </p:nvSpPr>
        <p:spPr>
          <a:xfrm>
            <a:off x="1627956" y="4471683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F403340-AD8D-CEC8-D7AD-4AEB8B39C3C4}"/>
              </a:ext>
            </a:extLst>
          </p:cNvPr>
          <p:cNvSpPr/>
          <p:nvPr/>
        </p:nvSpPr>
        <p:spPr>
          <a:xfrm>
            <a:off x="1627956" y="390876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9C7BFE8-9E12-782B-2486-0A7C137F4EA8}"/>
              </a:ext>
            </a:extLst>
          </p:cNvPr>
          <p:cNvSpPr/>
          <p:nvPr/>
        </p:nvSpPr>
        <p:spPr>
          <a:xfrm>
            <a:off x="1627956" y="404910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101EAD-608B-C039-D329-B5C7E0D59846}"/>
              </a:ext>
            </a:extLst>
          </p:cNvPr>
          <p:cNvSpPr/>
          <p:nvPr/>
        </p:nvSpPr>
        <p:spPr>
          <a:xfrm>
            <a:off x="1627956" y="377602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43B051-C1A6-9AB0-70DF-1050CE2A125A}"/>
              </a:ext>
            </a:extLst>
          </p:cNvPr>
          <p:cNvSpPr/>
          <p:nvPr/>
        </p:nvSpPr>
        <p:spPr>
          <a:xfrm>
            <a:off x="5612766" y="4058986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656D951-651A-2401-AA14-2CB9E6D65D37}"/>
              </a:ext>
            </a:extLst>
          </p:cNvPr>
          <p:cNvSpPr/>
          <p:nvPr/>
        </p:nvSpPr>
        <p:spPr>
          <a:xfrm>
            <a:off x="5612766" y="4199331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BB2BED0-F88C-15AE-079F-9A17F9E3B544}"/>
              </a:ext>
            </a:extLst>
          </p:cNvPr>
          <p:cNvSpPr/>
          <p:nvPr/>
        </p:nvSpPr>
        <p:spPr>
          <a:xfrm>
            <a:off x="5612766" y="4339676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64577D9-2B26-EB28-C3C0-E9E7DBF7B619}"/>
              </a:ext>
            </a:extLst>
          </p:cNvPr>
          <p:cNvSpPr/>
          <p:nvPr/>
        </p:nvSpPr>
        <p:spPr>
          <a:xfrm>
            <a:off x="5612766" y="377602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115702D-44E5-5999-9798-CF974E362E6F}"/>
              </a:ext>
            </a:extLst>
          </p:cNvPr>
          <p:cNvSpPr/>
          <p:nvPr/>
        </p:nvSpPr>
        <p:spPr>
          <a:xfrm>
            <a:off x="5612766" y="3916375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CB2D-1A55-67F0-6C0C-9595BD34C177}"/>
              </a:ext>
            </a:extLst>
          </p:cNvPr>
          <p:cNvSpPr/>
          <p:nvPr/>
        </p:nvSpPr>
        <p:spPr>
          <a:xfrm>
            <a:off x="5612766" y="447775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9C961F1-E54B-29CE-27A3-4E11EC7F54CB}"/>
              </a:ext>
            </a:extLst>
          </p:cNvPr>
          <p:cNvSpPr/>
          <p:nvPr/>
        </p:nvSpPr>
        <p:spPr>
          <a:xfrm>
            <a:off x="5612765" y="461809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6837CF9-4B8E-FF4D-90BB-CAD17CA7ABD2}"/>
              </a:ext>
            </a:extLst>
          </p:cNvPr>
          <p:cNvSpPr/>
          <p:nvPr/>
        </p:nvSpPr>
        <p:spPr>
          <a:xfrm>
            <a:off x="5612765" y="475844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664D536-7593-1816-89FC-3B85E0CC3CBA}"/>
              </a:ext>
            </a:extLst>
          </p:cNvPr>
          <p:cNvSpPr/>
          <p:nvPr/>
        </p:nvSpPr>
        <p:spPr>
          <a:xfrm>
            <a:off x="5612765" y="489878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A54509C-8CB9-69A9-D85F-D90E5BC404A6}"/>
              </a:ext>
            </a:extLst>
          </p:cNvPr>
          <p:cNvSpPr/>
          <p:nvPr/>
        </p:nvSpPr>
        <p:spPr>
          <a:xfrm>
            <a:off x="6941551" y="377602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0D2BDE4-C11D-75B3-D883-B0D27BDA67A8}"/>
              </a:ext>
            </a:extLst>
          </p:cNvPr>
          <p:cNvSpPr/>
          <p:nvPr/>
        </p:nvSpPr>
        <p:spPr>
          <a:xfrm>
            <a:off x="6941551" y="391637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A13261D-7C92-0FCE-2CF5-8937B085A57C}"/>
              </a:ext>
            </a:extLst>
          </p:cNvPr>
          <p:cNvSpPr/>
          <p:nvPr/>
        </p:nvSpPr>
        <p:spPr>
          <a:xfrm>
            <a:off x="6941551" y="405671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E703416-2CA0-116B-BF62-6F5062B6ACF9}"/>
              </a:ext>
            </a:extLst>
          </p:cNvPr>
          <p:cNvSpPr/>
          <p:nvPr/>
        </p:nvSpPr>
        <p:spPr>
          <a:xfrm>
            <a:off x="6941552" y="419706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D07B040-8697-7F85-FAC7-7D5ED91B5AB6}"/>
              </a:ext>
            </a:extLst>
          </p:cNvPr>
          <p:cNvSpPr/>
          <p:nvPr/>
        </p:nvSpPr>
        <p:spPr>
          <a:xfrm>
            <a:off x="6941552" y="433740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6635E56-0074-5154-5F3A-AD8D9C89DF84}"/>
              </a:ext>
            </a:extLst>
          </p:cNvPr>
          <p:cNvSpPr/>
          <p:nvPr/>
        </p:nvSpPr>
        <p:spPr>
          <a:xfrm>
            <a:off x="6941032" y="446253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E8222F5-A07F-ED7D-036A-F9A93CE3ACDF}"/>
              </a:ext>
            </a:extLst>
          </p:cNvPr>
          <p:cNvSpPr/>
          <p:nvPr/>
        </p:nvSpPr>
        <p:spPr>
          <a:xfrm>
            <a:off x="6941032" y="4600608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8CCC920-E12A-73B6-EB05-6945CDEFC4ED}"/>
              </a:ext>
            </a:extLst>
          </p:cNvPr>
          <p:cNvSpPr/>
          <p:nvPr/>
        </p:nvSpPr>
        <p:spPr>
          <a:xfrm>
            <a:off x="6941031" y="4740953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8B916D9-F5A5-8B4A-EC9D-86FC9C9E689F}"/>
              </a:ext>
            </a:extLst>
          </p:cNvPr>
          <p:cNvSpPr/>
          <p:nvPr/>
        </p:nvSpPr>
        <p:spPr>
          <a:xfrm>
            <a:off x="6941031" y="4881298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D454953-1C48-2DAA-A01B-F21CE94C5A54}"/>
              </a:ext>
            </a:extLst>
          </p:cNvPr>
          <p:cNvSpPr/>
          <p:nvPr/>
        </p:nvSpPr>
        <p:spPr>
          <a:xfrm>
            <a:off x="8269298" y="4191721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15A65CA-DBAE-D884-793D-87F0B29E3AF7}"/>
              </a:ext>
            </a:extLst>
          </p:cNvPr>
          <p:cNvSpPr/>
          <p:nvPr/>
        </p:nvSpPr>
        <p:spPr>
          <a:xfrm>
            <a:off x="8269298" y="4332066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C2DB121-6E5F-EEDE-F573-A1F89CC36B33}"/>
              </a:ext>
            </a:extLst>
          </p:cNvPr>
          <p:cNvSpPr/>
          <p:nvPr/>
        </p:nvSpPr>
        <p:spPr>
          <a:xfrm>
            <a:off x="8269298" y="4472411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F123E1A-7BDE-8780-A04E-E21C0DB18CFF}"/>
              </a:ext>
            </a:extLst>
          </p:cNvPr>
          <p:cNvSpPr/>
          <p:nvPr/>
        </p:nvSpPr>
        <p:spPr>
          <a:xfrm>
            <a:off x="8269298" y="376841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49A1F01-F2B9-C326-640F-694392C3DFED}"/>
              </a:ext>
            </a:extLst>
          </p:cNvPr>
          <p:cNvSpPr/>
          <p:nvPr/>
        </p:nvSpPr>
        <p:spPr>
          <a:xfrm>
            <a:off x="8269298" y="390876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A7B3E22-D0AC-B32A-8F25-E7FCDA419EC3}"/>
              </a:ext>
            </a:extLst>
          </p:cNvPr>
          <p:cNvSpPr/>
          <p:nvPr/>
        </p:nvSpPr>
        <p:spPr>
          <a:xfrm>
            <a:off x="8269298" y="4049110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CD0AFF7-8D47-600A-66EF-0732B9298DC9}"/>
              </a:ext>
            </a:extLst>
          </p:cNvPr>
          <p:cNvSpPr/>
          <p:nvPr/>
        </p:nvSpPr>
        <p:spPr>
          <a:xfrm>
            <a:off x="8269297" y="4890534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0BA772E-01E5-69D8-4237-C3FB3F8BC158}"/>
              </a:ext>
            </a:extLst>
          </p:cNvPr>
          <p:cNvSpPr/>
          <p:nvPr/>
        </p:nvSpPr>
        <p:spPr>
          <a:xfrm>
            <a:off x="8269297" y="4607575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5C437B-BD9A-FF5B-3FD0-AFF4D96F1A99}"/>
              </a:ext>
            </a:extLst>
          </p:cNvPr>
          <p:cNvSpPr/>
          <p:nvPr/>
        </p:nvSpPr>
        <p:spPr>
          <a:xfrm>
            <a:off x="8269297" y="4747923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C875AA9-0C13-F071-9FD4-BC49236C804A}"/>
              </a:ext>
            </a:extLst>
          </p:cNvPr>
          <p:cNvSpPr/>
          <p:nvPr/>
        </p:nvSpPr>
        <p:spPr>
          <a:xfrm>
            <a:off x="8142341" y="2769454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848CE45-06F8-17D0-B971-953DB628E3F1}"/>
              </a:ext>
            </a:extLst>
          </p:cNvPr>
          <p:cNvSpPr/>
          <p:nvPr/>
        </p:nvSpPr>
        <p:spPr>
          <a:xfrm>
            <a:off x="8142340" y="1735686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274B051-1E02-AE21-3326-D73956F7CFA2}"/>
              </a:ext>
            </a:extLst>
          </p:cNvPr>
          <p:cNvSpPr/>
          <p:nvPr/>
        </p:nvSpPr>
        <p:spPr>
          <a:xfrm>
            <a:off x="9100363" y="1719263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E135B3F-523F-9FC2-6E03-DBAA0EB6716C}"/>
              </a:ext>
            </a:extLst>
          </p:cNvPr>
          <p:cNvCxnSpPr>
            <a:cxnSpLocks/>
            <a:stCxn id="72" idx="0"/>
            <a:endCxn id="78" idx="4"/>
          </p:cNvCxnSpPr>
          <p:nvPr/>
        </p:nvCxnSpPr>
        <p:spPr>
          <a:xfrm flipH="1" flipV="1">
            <a:off x="8335664" y="3141987"/>
            <a:ext cx="2" cy="62643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342FD3E-E621-81BC-A792-BA7243964060}"/>
              </a:ext>
            </a:extLst>
          </p:cNvPr>
          <p:cNvCxnSpPr>
            <a:cxnSpLocks/>
            <a:stCxn id="57" idx="0"/>
            <a:endCxn id="78" idx="4"/>
          </p:cNvCxnSpPr>
          <p:nvPr/>
        </p:nvCxnSpPr>
        <p:spPr>
          <a:xfrm flipV="1">
            <a:off x="7007919" y="3141987"/>
            <a:ext cx="1327745" cy="63404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82DD747-FBC3-5257-7B14-58E6E544941F}"/>
              </a:ext>
            </a:extLst>
          </p:cNvPr>
          <p:cNvCxnSpPr>
            <a:cxnSpLocks/>
            <a:stCxn id="50" idx="0"/>
            <a:endCxn id="78" idx="4"/>
          </p:cNvCxnSpPr>
          <p:nvPr/>
        </p:nvCxnSpPr>
        <p:spPr>
          <a:xfrm flipV="1">
            <a:off x="5679134" y="3141987"/>
            <a:ext cx="2656530" cy="63404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>
            <a:extLst>
              <a:ext uri="{FF2B5EF4-FFF2-40B4-BE49-F238E27FC236}">
                <a16:creationId xmlns:a16="http://schemas.microsoft.com/office/drawing/2014/main" id="{0C50B744-7226-30BD-C208-ED4B09F072CF}"/>
              </a:ext>
            </a:extLst>
          </p:cNvPr>
          <p:cNvSpPr/>
          <p:nvPr/>
        </p:nvSpPr>
        <p:spPr>
          <a:xfrm>
            <a:off x="6814075" y="2768086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56926B8-7D7C-B707-96F3-4338C0115689}"/>
              </a:ext>
            </a:extLst>
          </p:cNvPr>
          <p:cNvCxnSpPr>
            <a:cxnSpLocks/>
            <a:stCxn id="57" idx="0"/>
            <a:endCxn id="91" idx="4"/>
          </p:cNvCxnSpPr>
          <p:nvPr/>
        </p:nvCxnSpPr>
        <p:spPr>
          <a:xfrm flipH="1" flipV="1">
            <a:off x="7007398" y="3140619"/>
            <a:ext cx="521" cy="63540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B03447E-F570-CFFB-AED2-E881A9015897}"/>
              </a:ext>
            </a:extLst>
          </p:cNvPr>
          <p:cNvCxnSpPr>
            <a:cxnSpLocks/>
            <a:stCxn id="50" idx="0"/>
            <a:endCxn id="91" idx="4"/>
          </p:cNvCxnSpPr>
          <p:nvPr/>
        </p:nvCxnSpPr>
        <p:spPr>
          <a:xfrm flipV="1">
            <a:off x="5679134" y="3140619"/>
            <a:ext cx="1328264" cy="63540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F670A2E-99AE-8A6D-97DC-4A7E7CFBC6E0}"/>
              </a:ext>
            </a:extLst>
          </p:cNvPr>
          <p:cNvCxnSpPr>
            <a:cxnSpLocks/>
            <a:stCxn id="11" idx="0"/>
            <a:endCxn id="91" idx="4"/>
          </p:cNvCxnSpPr>
          <p:nvPr/>
        </p:nvCxnSpPr>
        <p:spPr>
          <a:xfrm flipV="1">
            <a:off x="4350866" y="3140619"/>
            <a:ext cx="2656532" cy="62779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2B0EB91-F036-48E5-9E4E-2E67B90EA1DC}"/>
              </a:ext>
            </a:extLst>
          </p:cNvPr>
          <p:cNvCxnSpPr>
            <a:cxnSpLocks/>
            <a:stCxn id="28" idx="0"/>
            <a:endCxn id="91" idx="4"/>
          </p:cNvCxnSpPr>
          <p:nvPr/>
        </p:nvCxnSpPr>
        <p:spPr>
          <a:xfrm flipV="1">
            <a:off x="3022596" y="3140619"/>
            <a:ext cx="3984802" cy="62779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DDAF492F-DEE2-2886-116C-E6AEEAE538FB}"/>
              </a:ext>
            </a:extLst>
          </p:cNvPr>
          <p:cNvSpPr/>
          <p:nvPr/>
        </p:nvSpPr>
        <p:spPr>
          <a:xfrm>
            <a:off x="5485809" y="2767492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10DE676-7F54-A151-9B09-7E978FBEC4F1}"/>
              </a:ext>
            </a:extLst>
          </p:cNvPr>
          <p:cNvCxnSpPr>
            <a:cxnSpLocks/>
            <a:stCxn id="50" idx="0"/>
            <a:endCxn id="107" idx="4"/>
          </p:cNvCxnSpPr>
          <p:nvPr/>
        </p:nvCxnSpPr>
        <p:spPr>
          <a:xfrm flipH="1" flipV="1">
            <a:off x="5679132" y="3140025"/>
            <a:ext cx="2" cy="63600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C1365A7-C487-44C0-18B2-C418C06FD204}"/>
              </a:ext>
            </a:extLst>
          </p:cNvPr>
          <p:cNvCxnSpPr>
            <a:cxnSpLocks/>
            <a:stCxn id="11" idx="0"/>
            <a:endCxn id="107" idx="4"/>
          </p:cNvCxnSpPr>
          <p:nvPr/>
        </p:nvCxnSpPr>
        <p:spPr>
          <a:xfrm flipV="1">
            <a:off x="4350866" y="3140025"/>
            <a:ext cx="1328266" cy="62839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590E39E-A74B-5EF3-D319-433CFFBFFE5E}"/>
              </a:ext>
            </a:extLst>
          </p:cNvPr>
          <p:cNvCxnSpPr>
            <a:cxnSpLocks/>
            <a:stCxn id="28" idx="0"/>
            <a:endCxn id="107" idx="4"/>
          </p:cNvCxnSpPr>
          <p:nvPr/>
        </p:nvCxnSpPr>
        <p:spPr>
          <a:xfrm flipV="1">
            <a:off x="3022596" y="3140025"/>
            <a:ext cx="2656536" cy="62839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01F97BA-E94A-365B-13CD-7B82FE3429E3}"/>
              </a:ext>
            </a:extLst>
          </p:cNvPr>
          <p:cNvCxnSpPr>
            <a:cxnSpLocks/>
            <a:stCxn id="46" idx="0"/>
            <a:endCxn id="107" idx="4"/>
          </p:cNvCxnSpPr>
          <p:nvPr/>
        </p:nvCxnSpPr>
        <p:spPr>
          <a:xfrm flipV="1">
            <a:off x="1694324" y="3140025"/>
            <a:ext cx="3984808" cy="63600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858FC4A9-4092-2B2A-6FD1-13AAE2CD64BD}"/>
              </a:ext>
            </a:extLst>
          </p:cNvPr>
          <p:cNvCxnSpPr>
            <a:cxnSpLocks/>
            <a:stCxn id="78" idx="0"/>
            <a:endCxn id="79" idx="4"/>
          </p:cNvCxnSpPr>
          <p:nvPr/>
        </p:nvCxnSpPr>
        <p:spPr>
          <a:xfrm flipH="1" flipV="1">
            <a:off x="8335663" y="2108219"/>
            <a:ext cx="1" cy="661235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FE0B418B-CFBF-02A6-2287-5E26F6AEC3A0}"/>
              </a:ext>
            </a:extLst>
          </p:cNvPr>
          <p:cNvCxnSpPr>
            <a:cxnSpLocks/>
            <a:stCxn id="91" idx="0"/>
            <a:endCxn id="79" idx="4"/>
          </p:cNvCxnSpPr>
          <p:nvPr/>
        </p:nvCxnSpPr>
        <p:spPr>
          <a:xfrm flipV="1">
            <a:off x="7007398" y="2108219"/>
            <a:ext cx="1328265" cy="659867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C5CFAF3F-A3AB-441B-A70B-4EF18B8A9CFA}"/>
              </a:ext>
            </a:extLst>
          </p:cNvPr>
          <p:cNvCxnSpPr>
            <a:cxnSpLocks/>
            <a:stCxn id="107" idx="0"/>
            <a:endCxn id="79" idx="4"/>
          </p:cNvCxnSpPr>
          <p:nvPr/>
        </p:nvCxnSpPr>
        <p:spPr>
          <a:xfrm flipV="1">
            <a:off x="5679132" y="2108219"/>
            <a:ext cx="2656531" cy="65927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3AD159E2-B879-4496-A3A9-9C21B1D395F6}"/>
              </a:ext>
            </a:extLst>
          </p:cNvPr>
          <p:cNvCxnSpPr>
            <a:cxnSpLocks/>
            <a:stCxn id="79" idx="6"/>
            <a:endCxn id="80" idx="2"/>
          </p:cNvCxnSpPr>
          <p:nvPr/>
        </p:nvCxnSpPr>
        <p:spPr>
          <a:xfrm flipV="1">
            <a:off x="8528985" y="1905530"/>
            <a:ext cx="571378" cy="1642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F146769-91A6-55FF-3214-9512164BB918}"/>
              </a:ext>
            </a:extLst>
          </p:cNvPr>
          <p:cNvCxnSpPr>
            <a:cxnSpLocks/>
            <a:stCxn id="80" idx="6"/>
            <a:endCxn id="10" idx="1"/>
          </p:cNvCxnSpPr>
          <p:nvPr/>
        </p:nvCxnSpPr>
        <p:spPr>
          <a:xfrm>
            <a:off x="9487008" y="1905530"/>
            <a:ext cx="571378" cy="3237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515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3CB4977-40C7-3B46-49EF-81A674BDA92C}"/>
              </a:ext>
            </a:extLst>
          </p:cNvPr>
          <p:cNvCxnSpPr>
            <a:cxnSpLocks/>
            <a:stCxn id="11" idx="0"/>
            <a:endCxn id="78" idx="4"/>
          </p:cNvCxnSpPr>
          <p:nvPr/>
        </p:nvCxnSpPr>
        <p:spPr>
          <a:xfrm flipV="1">
            <a:off x="4350866" y="3141987"/>
            <a:ext cx="3984798" cy="62643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F0D4226-7B21-6783-816E-4CB758BE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idea: use a neural network!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CAC173-E7AA-5511-9CBA-D70ECDFF0AAB}"/>
              </a:ext>
            </a:extLst>
          </p:cNvPr>
          <p:cNvSpPr/>
          <p:nvPr/>
        </p:nvSpPr>
        <p:spPr>
          <a:xfrm>
            <a:off x="1066798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Great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75662E-4084-9B93-70D4-6DCF80C26B94}"/>
              </a:ext>
            </a:extLst>
          </p:cNvPr>
          <p:cNvSpPr/>
          <p:nvPr/>
        </p:nvSpPr>
        <p:spPr>
          <a:xfrm>
            <a:off x="2404529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8D702E-2182-E240-0683-4758E5AF88AB}"/>
              </a:ext>
            </a:extLst>
          </p:cNvPr>
          <p:cNvSpPr/>
          <p:nvPr/>
        </p:nvSpPr>
        <p:spPr>
          <a:xfrm>
            <a:off x="3742260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6500B-98D3-1F37-C8CF-CEBDE1213ACA}"/>
              </a:ext>
            </a:extLst>
          </p:cNvPr>
          <p:cNvSpPr/>
          <p:nvPr/>
        </p:nvSpPr>
        <p:spPr>
          <a:xfrm>
            <a:off x="5079991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40F625-B2C9-F3A6-707D-F05F8DE65A6D}"/>
              </a:ext>
            </a:extLst>
          </p:cNvPr>
          <p:cNvSpPr/>
          <p:nvPr/>
        </p:nvSpPr>
        <p:spPr>
          <a:xfrm>
            <a:off x="6417722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taken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BD0F5A-83B5-A2BE-71D0-5C3E0419C3CB}"/>
              </a:ext>
            </a:extLst>
          </p:cNvPr>
          <p:cNvSpPr/>
          <p:nvPr/>
        </p:nvSpPr>
        <p:spPr>
          <a:xfrm>
            <a:off x="7755453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E7AD0D-BA3E-7908-72AD-BEA5D4BD2B1B}"/>
              </a:ext>
            </a:extLst>
          </p:cNvPr>
          <p:cNvSpPr/>
          <p:nvPr/>
        </p:nvSpPr>
        <p:spPr>
          <a:xfrm>
            <a:off x="10058386" y="1725738"/>
            <a:ext cx="1236133" cy="36605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avoid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1D109-5CA6-9627-DC05-A1439E105E12}"/>
              </a:ext>
            </a:extLst>
          </p:cNvPr>
          <p:cNvSpPr/>
          <p:nvPr/>
        </p:nvSpPr>
        <p:spPr>
          <a:xfrm>
            <a:off x="4284498" y="376841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662302-842B-67CD-FD5A-010B007EF8E8}"/>
              </a:ext>
            </a:extLst>
          </p:cNvPr>
          <p:cNvSpPr/>
          <p:nvPr/>
        </p:nvSpPr>
        <p:spPr>
          <a:xfrm>
            <a:off x="4284498" y="3908762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65F8DA-741C-309E-CA46-1CBD52C30807}"/>
              </a:ext>
            </a:extLst>
          </p:cNvPr>
          <p:cNvSpPr/>
          <p:nvPr/>
        </p:nvSpPr>
        <p:spPr>
          <a:xfrm>
            <a:off x="4284498" y="404910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A88542-402F-E729-F101-63FE6C9DA28B}"/>
              </a:ext>
            </a:extLst>
          </p:cNvPr>
          <p:cNvSpPr/>
          <p:nvPr/>
        </p:nvSpPr>
        <p:spPr>
          <a:xfrm>
            <a:off x="4284498" y="418945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477BD-6804-E882-A1BB-87F03CF65DC4}"/>
              </a:ext>
            </a:extLst>
          </p:cNvPr>
          <p:cNvSpPr/>
          <p:nvPr/>
        </p:nvSpPr>
        <p:spPr>
          <a:xfrm>
            <a:off x="4284497" y="432979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A8CA0C-5CBD-81B1-BF9A-56A6DBC19F0A}"/>
              </a:ext>
            </a:extLst>
          </p:cNvPr>
          <p:cNvSpPr/>
          <p:nvPr/>
        </p:nvSpPr>
        <p:spPr>
          <a:xfrm>
            <a:off x="4284497" y="447014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0CA39-2921-3D69-C4B4-F778DEF6C78D}"/>
              </a:ext>
            </a:extLst>
          </p:cNvPr>
          <p:cNvSpPr/>
          <p:nvPr/>
        </p:nvSpPr>
        <p:spPr>
          <a:xfrm>
            <a:off x="4284497" y="461048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08A8AB-87FD-AD4C-E859-64DDC98AC29E}"/>
              </a:ext>
            </a:extLst>
          </p:cNvPr>
          <p:cNvSpPr/>
          <p:nvPr/>
        </p:nvSpPr>
        <p:spPr>
          <a:xfrm>
            <a:off x="4284498" y="475083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072815-5D8C-A80F-5126-C0E45C756F5C}"/>
              </a:ext>
            </a:extLst>
          </p:cNvPr>
          <p:cNvSpPr/>
          <p:nvPr/>
        </p:nvSpPr>
        <p:spPr>
          <a:xfrm>
            <a:off x="4284498" y="489117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AF04E7-0576-EB53-6377-EC781C220008}"/>
              </a:ext>
            </a:extLst>
          </p:cNvPr>
          <p:cNvSpPr/>
          <p:nvPr/>
        </p:nvSpPr>
        <p:spPr>
          <a:xfrm>
            <a:off x="2956228" y="376841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700A7C-E701-F6CB-6907-09177822D0CC}"/>
              </a:ext>
            </a:extLst>
          </p:cNvPr>
          <p:cNvSpPr/>
          <p:nvPr/>
        </p:nvSpPr>
        <p:spPr>
          <a:xfrm>
            <a:off x="2956227" y="390876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208D2D-D873-D9CE-CC9B-675643829159}"/>
              </a:ext>
            </a:extLst>
          </p:cNvPr>
          <p:cNvSpPr/>
          <p:nvPr/>
        </p:nvSpPr>
        <p:spPr>
          <a:xfrm>
            <a:off x="2956227" y="404910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BA771F-C5FA-28E1-7003-E8325A998564}"/>
              </a:ext>
            </a:extLst>
          </p:cNvPr>
          <p:cNvSpPr/>
          <p:nvPr/>
        </p:nvSpPr>
        <p:spPr>
          <a:xfrm>
            <a:off x="2956227" y="418945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5DCF79-E157-E3E7-5571-B6A57432394C}"/>
              </a:ext>
            </a:extLst>
          </p:cNvPr>
          <p:cNvSpPr/>
          <p:nvPr/>
        </p:nvSpPr>
        <p:spPr>
          <a:xfrm>
            <a:off x="2956228" y="432979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9458EF-4193-3A2C-7DD9-9459A39C0097}"/>
              </a:ext>
            </a:extLst>
          </p:cNvPr>
          <p:cNvSpPr/>
          <p:nvPr/>
        </p:nvSpPr>
        <p:spPr>
          <a:xfrm>
            <a:off x="2956228" y="447014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DCA815-5098-D6D2-5B20-4EC129801257}"/>
              </a:ext>
            </a:extLst>
          </p:cNvPr>
          <p:cNvSpPr/>
          <p:nvPr/>
        </p:nvSpPr>
        <p:spPr>
          <a:xfrm>
            <a:off x="2956227" y="461048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41E309-5F91-D4E1-76D7-5B664C250ACA}"/>
              </a:ext>
            </a:extLst>
          </p:cNvPr>
          <p:cNvSpPr/>
          <p:nvPr/>
        </p:nvSpPr>
        <p:spPr>
          <a:xfrm>
            <a:off x="2956227" y="475083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1FCBE1-7572-D7E3-4B07-2B5906843534}"/>
              </a:ext>
            </a:extLst>
          </p:cNvPr>
          <p:cNvSpPr/>
          <p:nvPr/>
        </p:nvSpPr>
        <p:spPr>
          <a:xfrm>
            <a:off x="2956227" y="4891180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BC1436-9B9F-08DE-A051-BDFA2613BCBB}"/>
              </a:ext>
            </a:extLst>
          </p:cNvPr>
          <p:cNvSpPr/>
          <p:nvPr/>
        </p:nvSpPr>
        <p:spPr>
          <a:xfrm>
            <a:off x="1627956" y="4614294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B0DB50-E19D-5F5B-AB99-7C796342482E}"/>
              </a:ext>
            </a:extLst>
          </p:cNvPr>
          <p:cNvSpPr/>
          <p:nvPr/>
        </p:nvSpPr>
        <p:spPr>
          <a:xfrm>
            <a:off x="1627956" y="4754639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CAA749B-0AAF-2A3E-CA2D-121850680B4D}"/>
              </a:ext>
            </a:extLst>
          </p:cNvPr>
          <p:cNvSpPr/>
          <p:nvPr/>
        </p:nvSpPr>
        <p:spPr>
          <a:xfrm>
            <a:off x="1627956" y="4894984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E497EBC-070A-8F6B-A0F7-3A79120BB8EB}"/>
              </a:ext>
            </a:extLst>
          </p:cNvPr>
          <p:cNvSpPr/>
          <p:nvPr/>
        </p:nvSpPr>
        <p:spPr>
          <a:xfrm>
            <a:off x="1627956" y="4190990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029C449-360B-6BEE-E849-B98EF1762649}"/>
              </a:ext>
            </a:extLst>
          </p:cNvPr>
          <p:cNvSpPr/>
          <p:nvPr/>
        </p:nvSpPr>
        <p:spPr>
          <a:xfrm>
            <a:off x="1627956" y="4331335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39FC53F-D084-A5E9-5C26-147151FFBAB6}"/>
              </a:ext>
            </a:extLst>
          </p:cNvPr>
          <p:cNvSpPr/>
          <p:nvPr/>
        </p:nvSpPr>
        <p:spPr>
          <a:xfrm>
            <a:off x="1627956" y="4471683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F403340-AD8D-CEC8-D7AD-4AEB8B39C3C4}"/>
              </a:ext>
            </a:extLst>
          </p:cNvPr>
          <p:cNvSpPr/>
          <p:nvPr/>
        </p:nvSpPr>
        <p:spPr>
          <a:xfrm>
            <a:off x="1627956" y="390876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9C7BFE8-9E12-782B-2486-0A7C137F4EA8}"/>
              </a:ext>
            </a:extLst>
          </p:cNvPr>
          <p:cNvSpPr/>
          <p:nvPr/>
        </p:nvSpPr>
        <p:spPr>
          <a:xfrm>
            <a:off x="1627956" y="404910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101EAD-608B-C039-D329-B5C7E0D59846}"/>
              </a:ext>
            </a:extLst>
          </p:cNvPr>
          <p:cNvSpPr/>
          <p:nvPr/>
        </p:nvSpPr>
        <p:spPr>
          <a:xfrm>
            <a:off x="1627956" y="377602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43B051-C1A6-9AB0-70DF-1050CE2A125A}"/>
              </a:ext>
            </a:extLst>
          </p:cNvPr>
          <p:cNvSpPr/>
          <p:nvPr/>
        </p:nvSpPr>
        <p:spPr>
          <a:xfrm>
            <a:off x="5612766" y="4058986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656D951-651A-2401-AA14-2CB9E6D65D37}"/>
              </a:ext>
            </a:extLst>
          </p:cNvPr>
          <p:cNvSpPr/>
          <p:nvPr/>
        </p:nvSpPr>
        <p:spPr>
          <a:xfrm>
            <a:off x="5612766" y="4199331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BB2BED0-F88C-15AE-079F-9A17F9E3B544}"/>
              </a:ext>
            </a:extLst>
          </p:cNvPr>
          <p:cNvSpPr/>
          <p:nvPr/>
        </p:nvSpPr>
        <p:spPr>
          <a:xfrm>
            <a:off x="5612766" y="4339676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64577D9-2B26-EB28-C3C0-E9E7DBF7B619}"/>
              </a:ext>
            </a:extLst>
          </p:cNvPr>
          <p:cNvSpPr/>
          <p:nvPr/>
        </p:nvSpPr>
        <p:spPr>
          <a:xfrm>
            <a:off x="5612766" y="377602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115702D-44E5-5999-9798-CF974E362E6F}"/>
              </a:ext>
            </a:extLst>
          </p:cNvPr>
          <p:cNvSpPr/>
          <p:nvPr/>
        </p:nvSpPr>
        <p:spPr>
          <a:xfrm>
            <a:off x="5612766" y="3916375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CB2D-1A55-67F0-6C0C-9595BD34C177}"/>
              </a:ext>
            </a:extLst>
          </p:cNvPr>
          <p:cNvSpPr/>
          <p:nvPr/>
        </p:nvSpPr>
        <p:spPr>
          <a:xfrm>
            <a:off x="5612766" y="447775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9C961F1-E54B-29CE-27A3-4E11EC7F54CB}"/>
              </a:ext>
            </a:extLst>
          </p:cNvPr>
          <p:cNvSpPr/>
          <p:nvPr/>
        </p:nvSpPr>
        <p:spPr>
          <a:xfrm>
            <a:off x="5612765" y="461809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6837CF9-4B8E-FF4D-90BB-CAD17CA7ABD2}"/>
              </a:ext>
            </a:extLst>
          </p:cNvPr>
          <p:cNvSpPr/>
          <p:nvPr/>
        </p:nvSpPr>
        <p:spPr>
          <a:xfrm>
            <a:off x="5612765" y="475844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664D536-7593-1816-89FC-3B85E0CC3CBA}"/>
              </a:ext>
            </a:extLst>
          </p:cNvPr>
          <p:cNvSpPr/>
          <p:nvPr/>
        </p:nvSpPr>
        <p:spPr>
          <a:xfrm>
            <a:off x="5612765" y="489878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A54509C-8CB9-69A9-D85F-D90E5BC404A6}"/>
              </a:ext>
            </a:extLst>
          </p:cNvPr>
          <p:cNvSpPr/>
          <p:nvPr/>
        </p:nvSpPr>
        <p:spPr>
          <a:xfrm>
            <a:off x="6941551" y="377602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0D2BDE4-C11D-75B3-D883-B0D27BDA67A8}"/>
              </a:ext>
            </a:extLst>
          </p:cNvPr>
          <p:cNvSpPr/>
          <p:nvPr/>
        </p:nvSpPr>
        <p:spPr>
          <a:xfrm>
            <a:off x="6941551" y="391637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A13261D-7C92-0FCE-2CF5-8937B085A57C}"/>
              </a:ext>
            </a:extLst>
          </p:cNvPr>
          <p:cNvSpPr/>
          <p:nvPr/>
        </p:nvSpPr>
        <p:spPr>
          <a:xfrm>
            <a:off x="6941551" y="405671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E703416-2CA0-116B-BF62-6F5062B6ACF9}"/>
              </a:ext>
            </a:extLst>
          </p:cNvPr>
          <p:cNvSpPr/>
          <p:nvPr/>
        </p:nvSpPr>
        <p:spPr>
          <a:xfrm>
            <a:off x="6941552" y="419706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D07B040-8697-7F85-FAC7-7D5ED91B5AB6}"/>
              </a:ext>
            </a:extLst>
          </p:cNvPr>
          <p:cNvSpPr/>
          <p:nvPr/>
        </p:nvSpPr>
        <p:spPr>
          <a:xfrm>
            <a:off x="6941552" y="433740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6635E56-0074-5154-5F3A-AD8D9C89DF84}"/>
              </a:ext>
            </a:extLst>
          </p:cNvPr>
          <p:cNvSpPr/>
          <p:nvPr/>
        </p:nvSpPr>
        <p:spPr>
          <a:xfrm>
            <a:off x="6941032" y="446253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E8222F5-A07F-ED7D-036A-F9A93CE3ACDF}"/>
              </a:ext>
            </a:extLst>
          </p:cNvPr>
          <p:cNvSpPr/>
          <p:nvPr/>
        </p:nvSpPr>
        <p:spPr>
          <a:xfrm>
            <a:off x="6941032" y="4600608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8CCC920-E12A-73B6-EB05-6945CDEFC4ED}"/>
              </a:ext>
            </a:extLst>
          </p:cNvPr>
          <p:cNvSpPr/>
          <p:nvPr/>
        </p:nvSpPr>
        <p:spPr>
          <a:xfrm>
            <a:off x="6941031" y="4740953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8B916D9-F5A5-8B4A-EC9D-86FC9C9E689F}"/>
              </a:ext>
            </a:extLst>
          </p:cNvPr>
          <p:cNvSpPr/>
          <p:nvPr/>
        </p:nvSpPr>
        <p:spPr>
          <a:xfrm>
            <a:off x="6941031" y="4881298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D454953-1C48-2DAA-A01B-F21CE94C5A54}"/>
              </a:ext>
            </a:extLst>
          </p:cNvPr>
          <p:cNvSpPr/>
          <p:nvPr/>
        </p:nvSpPr>
        <p:spPr>
          <a:xfrm>
            <a:off x="8269298" y="4191721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15A65CA-DBAE-D884-793D-87F0B29E3AF7}"/>
              </a:ext>
            </a:extLst>
          </p:cNvPr>
          <p:cNvSpPr/>
          <p:nvPr/>
        </p:nvSpPr>
        <p:spPr>
          <a:xfrm>
            <a:off x="8269298" y="4332066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C2DB121-6E5F-EEDE-F573-A1F89CC36B33}"/>
              </a:ext>
            </a:extLst>
          </p:cNvPr>
          <p:cNvSpPr/>
          <p:nvPr/>
        </p:nvSpPr>
        <p:spPr>
          <a:xfrm>
            <a:off x="8269298" y="4472411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F123E1A-7BDE-8780-A04E-E21C0DB18CFF}"/>
              </a:ext>
            </a:extLst>
          </p:cNvPr>
          <p:cNvSpPr/>
          <p:nvPr/>
        </p:nvSpPr>
        <p:spPr>
          <a:xfrm>
            <a:off x="8269298" y="376841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49A1F01-F2B9-C326-640F-694392C3DFED}"/>
              </a:ext>
            </a:extLst>
          </p:cNvPr>
          <p:cNvSpPr/>
          <p:nvPr/>
        </p:nvSpPr>
        <p:spPr>
          <a:xfrm>
            <a:off x="8269298" y="390876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A7B3E22-D0AC-B32A-8F25-E7FCDA419EC3}"/>
              </a:ext>
            </a:extLst>
          </p:cNvPr>
          <p:cNvSpPr/>
          <p:nvPr/>
        </p:nvSpPr>
        <p:spPr>
          <a:xfrm>
            <a:off x="8269298" y="4049110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CD0AFF7-8D47-600A-66EF-0732B9298DC9}"/>
              </a:ext>
            </a:extLst>
          </p:cNvPr>
          <p:cNvSpPr/>
          <p:nvPr/>
        </p:nvSpPr>
        <p:spPr>
          <a:xfrm>
            <a:off x="8269297" y="4890534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0BA772E-01E5-69D8-4237-C3FB3F8BC158}"/>
              </a:ext>
            </a:extLst>
          </p:cNvPr>
          <p:cNvSpPr/>
          <p:nvPr/>
        </p:nvSpPr>
        <p:spPr>
          <a:xfrm>
            <a:off x="8269297" y="4607575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5C437B-BD9A-FF5B-3FD0-AFF4D96F1A99}"/>
              </a:ext>
            </a:extLst>
          </p:cNvPr>
          <p:cNvSpPr/>
          <p:nvPr/>
        </p:nvSpPr>
        <p:spPr>
          <a:xfrm>
            <a:off x="8269297" y="4747923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C875AA9-0C13-F071-9FD4-BC49236C804A}"/>
              </a:ext>
            </a:extLst>
          </p:cNvPr>
          <p:cNvSpPr/>
          <p:nvPr/>
        </p:nvSpPr>
        <p:spPr>
          <a:xfrm>
            <a:off x="8142341" y="2769454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848CE45-06F8-17D0-B971-953DB628E3F1}"/>
              </a:ext>
            </a:extLst>
          </p:cNvPr>
          <p:cNvSpPr/>
          <p:nvPr/>
        </p:nvSpPr>
        <p:spPr>
          <a:xfrm>
            <a:off x="8142340" y="1735686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274B051-1E02-AE21-3326-D73956F7CFA2}"/>
              </a:ext>
            </a:extLst>
          </p:cNvPr>
          <p:cNvSpPr/>
          <p:nvPr/>
        </p:nvSpPr>
        <p:spPr>
          <a:xfrm>
            <a:off x="9100363" y="1719263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E135B3F-523F-9FC2-6E03-DBAA0EB6716C}"/>
              </a:ext>
            </a:extLst>
          </p:cNvPr>
          <p:cNvCxnSpPr>
            <a:cxnSpLocks/>
            <a:stCxn id="72" idx="0"/>
            <a:endCxn id="78" idx="4"/>
          </p:cNvCxnSpPr>
          <p:nvPr/>
        </p:nvCxnSpPr>
        <p:spPr>
          <a:xfrm flipH="1" flipV="1">
            <a:off x="8335664" y="3141987"/>
            <a:ext cx="2" cy="62643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342FD3E-E621-81BC-A792-BA7243964060}"/>
              </a:ext>
            </a:extLst>
          </p:cNvPr>
          <p:cNvCxnSpPr>
            <a:cxnSpLocks/>
            <a:stCxn id="57" idx="0"/>
            <a:endCxn id="78" idx="4"/>
          </p:cNvCxnSpPr>
          <p:nvPr/>
        </p:nvCxnSpPr>
        <p:spPr>
          <a:xfrm flipV="1">
            <a:off x="7007919" y="3141987"/>
            <a:ext cx="1327745" cy="63404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82DD747-FBC3-5257-7B14-58E6E544941F}"/>
              </a:ext>
            </a:extLst>
          </p:cNvPr>
          <p:cNvCxnSpPr>
            <a:cxnSpLocks/>
            <a:stCxn id="50" idx="0"/>
            <a:endCxn id="78" idx="4"/>
          </p:cNvCxnSpPr>
          <p:nvPr/>
        </p:nvCxnSpPr>
        <p:spPr>
          <a:xfrm flipV="1">
            <a:off x="5679134" y="3141987"/>
            <a:ext cx="2656530" cy="63404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>
            <a:extLst>
              <a:ext uri="{FF2B5EF4-FFF2-40B4-BE49-F238E27FC236}">
                <a16:creationId xmlns:a16="http://schemas.microsoft.com/office/drawing/2014/main" id="{0C50B744-7226-30BD-C208-ED4B09F072CF}"/>
              </a:ext>
            </a:extLst>
          </p:cNvPr>
          <p:cNvSpPr/>
          <p:nvPr/>
        </p:nvSpPr>
        <p:spPr>
          <a:xfrm>
            <a:off x="6814075" y="2768086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56926B8-7D7C-B707-96F3-4338C0115689}"/>
              </a:ext>
            </a:extLst>
          </p:cNvPr>
          <p:cNvCxnSpPr>
            <a:cxnSpLocks/>
            <a:stCxn id="57" idx="0"/>
            <a:endCxn id="91" idx="4"/>
          </p:cNvCxnSpPr>
          <p:nvPr/>
        </p:nvCxnSpPr>
        <p:spPr>
          <a:xfrm flipH="1" flipV="1">
            <a:off x="7007398" y="3140619"/>
            <a:ext cx="521" cy="63540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B03447E-F570-CFFB-AED2-E881A9015897}"/>
              </a:ext>
            </a:extLst>
          </p:cNvPr>
          <p:cNvCxnSpPr>
            <a:cxnSpLocks/>
            <a:stCxn id="50" idx="0"/>
            <a:endCxn id="91" idx="4"/>
          </p:cNvCxnSpPr>
          <p:nvPr/>
        </p:nvCxnSpPr>
        <p:spPr>
          <a:xfrm flipV="1">
            <a:off x="5679134" y="3140619"/>
            <a:ext cx="1328264" cy="63540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F670A2E-99AE-8A6D-97DC-4A7E7CFBC6E0}"/>
              </a:ext>
            </a:extLst>
          </p:cNvPr>
          <p:cNvCxnSpPr>
            <a:cxnSpLocks/>
            <a:stCxn id="11" idx="0"/>
            <a:endCxn id="91" idx="4"/>
          </p:cNvCxnSpPr>
          <p:nvPr/>
        </p:nvCxnSpPr>
        <p:spPr>
          <a:xfrm flipV="1">
            <a:off x="4350866" y="3140619"/>
            <a:ext cx="2656532" cy="62779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2B0EB91-F036-48E5-9E4E-2E67B90EA1DC}"/>
              </a:ext>
            </a:extLst>
          </p:cNvPr>
          <p:cNvCxnSpPr>
            <a:cxnSpLocks/>
            <a:stCxn id="28" idx="0"/>
            <a:endCxn id="91" idx="4"/>
          </p:cNvCxnSpPr>
          <p:nvPr/>
        </p:nvCxnSpPr>
        <p:spPr>
          <a:xfrm flipV="1">
            <a:off x="3022596" y="3140619"/>
            <a:ext cx="3984802" cy="62779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DDAF492F-DEE2-2886-116C-E6AEEAE538FB}"/>
              </a:ext>
            </a:extLst>
          </p:cNvPr>
          <p:cNvSpPr/>
          <p:nvPr/>
        </p:nvSpPr>
        <p:spPr>
          <a:xfrm>
            <a:off x="5485809" y="2767492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10DE676-7F54-A151-9B09-7E978FBEC4F1}"/>
              </a:ext>
            </a:extLst>
          </p:cNvPr>
          <p:cNvCxnSpPr>
            <a:cxnSpLocks/>
            <a:stCxn id="50" idx="0"/>
            <a:endCxn id="107" idx="4"/>
          </p:cNvCxnSpPr>
          <p:nvPr/>
        </p:nvCxnSpPr>
        <p:spPr>
          <a:xfrm flipH="1" flipV="1">
            <a:off x="5679132" y="3140025"/>
            <a:ext cx="2" cy="63600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C1365A7-C487-44C0-18B2-C418C06FD204}"/>
              </a:ext>
            </a:extLst>
          </p:cNvPr>
          <p:cNvCxnSpPr>
            <a:cxnSpLocks/>
            <a:stCxn id="11" idx="0"/>
            <a:endCxn id="107" idx="4"/>
          </p:cNvCxnSpPr>
          <p:nvPr/>
        </p:nvCxnSpPr>
        <p:spPr>
          <a:xfrm flipV="1">
            <a:off x="4350866" y="3140025"/>
            <a:ext cx="1328266" cy="62839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590E39E-A74B-5EF3-D319-433CFFBFFE5E}"/>
              </a:ext>
            </a:extLst>
          </p:cNvPr>
          <p:cNvCxnSpPr>
            <a:cxnSpLocks/>
            <a:stCxn id="28" idx="0"/>
            <a:endCxn id="107" idx="4"/>
          </p:cNvCxnSpPr>
          <p:nvPr/>
        </p:nvCxnSpPr>
        <p:spPr>
          <a:xfrm flipV="1">
            <a:off x="3022596" y="3140025"/>
            <a:ext cx="2656536" cy="62839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01F97BA-E94A-365B-13CD-7B82FE3429E3}"/>
              </a:ext>
            </a:extLst>
          </p:cNvPr>
          <p:cNvCxnSpPr>
            <a:cxnSpLocks/>
            <a:stCxn id="46" idx="0"/>
            <a:endCxn id="107" idx="4"/>
          </p:cNvCxnSpPr>
          <p:nvPr/>
        </p:nvCxnSpPr>
        <p:spPr>
          <a:xfrm flipV="1">
            <a:off x="1694324" y="3140025"/>
            <a:ext cx="3984808" cy="63600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858FC4A9-4092-2B2A-6FD1-13AAE2CD64BD}"/>
              </a:ext>
            </a:extLst>
          </p:cNvPr>
          <p:cNvCxnSpPr>
            <a:cxnSpLocks/>
            <a:stCxn id="78" idx="0"/>
            <a:endCxn id="79" idx="4"/>
          </p:cNvCxnSpPr>
          <p:nvPr/>
        </p:nvCxnSpPr>
        <p:spPr>
          <a:xfrm flipH="1" flipV="1">
            <a:off x="8335663" y="2108219"/>
            <a:ext cx="1" cy="661235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FE0B418B-CFBF-02A6-2287-5E26F6AEC3A0}"/>
              </a:ext>
            </a:extLst>
          </p:cNvPr>
          <p:cNvCxnSpPr>
            <a:cxnSpLocks/>
            <a:stCxn id="91" idx="0"/>
            <a:endCxn id="79" idx="4"/>
          </p:cNvCxnSpPr>
          <p:nvPr/>
        </p:nvCxnSpPr>
        <p:spPr>
          <a:xfrm flipV="1">
            <a:off x="7007398" y="2108219"/>
            <a:ext cx="1328265" cy="659867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C5CFAF3F-A3AB-441B-A70B-4EF18B8A9CFA}"/>
              </a:ext>
            </a:extLst>
          </p:cNvPr>
          <p:cNvCxnSpPr>
            <a:cxnSpLocks/>
            <a:stCxn id="107" idx="0"/>
            <a:endCxn id="79" idx="4"/>
          </p:cNvCxnSpPr>
          <p:nvPr/>
        </p:nvCxnSpPr>
        <p:spPr>
          <a:xfrm flipV="1">
            <a:off x="5679132" y="2108219"/>
            <a:ext cx="2656531" cy="65927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3AD159E2-B879-4496-A3A9-9C21B1D395F6}"/>
              </a:ext>
            </a:extLst>
          </p:cNvPr>
          <p:cNvCxnSpPr>
            <a:cxnSpLocks/>
            <a:stCxn id="79" idx="6"/>
            <a:endCxn id="80" idx="2"/>
          </p:cNvCxnSpPr>
          <p:nvPr/>
        </p:nvCxnSpPr>
        <p:spPr>
          <a:xfrm flipV="1">
            <a:off x="8528985" y="1905530"/>
            <a:ext cx="571378" cy="1642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F146769-91A6-55FF-3214-9512164BB918}"/>
              </a:ext>
            </a:extLst>
          </p:cNvPr>
          <p:cNvCxnSpPr>
            <a:cxnSpLocks/>
            <a:stCxn id="80" idx="6"/>
            <a:endCxn id="10" idx="1"/>
          </p:cNvCxnSpPr>
          <p:nvPr/>
        </p:nvCxnSpPr>
        <p:spPr>
          <a:xfrm>
            <a:off x="9487008" y="1905530"/>
            <a:ext cx="571378" cy="3237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D371971-79B8-1E9B-48A5-2A74E3272365}"/>
              </a:ext>
            </a:extLst>
          </p:cNvPr>
          <p:cNvSpPr txBox="1"/>
          <p:nvPr/>
        </p:nvSpPr>
        <p:spPr>
          <a:xfrm>
            <a:off x="1125647" y="1047263"/>
            <a:ext cx="54927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Two main innovations:</a:t>
            </a:r>
          </a:p>
          <a:p>
            <a:pPr marL="514350" indent="-514350" algn="ctr">
              <a:buAutoNum type="arabicPeriod"/>
            </a:pPr>
            <a:r>
              <a:rPr lang="en-US" sz="2800" dirty="0"/>
              <a:t>Computation instead of counting</a:t>
            </a:r>
          </a:p>
          <a:p>
            <a:pPr marL="514350" indent="-514350" algn="ctr">
              <a:buAutoNum type="arabicPeriod"/>
            </a:pPr>
            <a:r>
              <a:rPr lang="en-US" sz="2800" dirty="0"/>
              <a:t>Vector representations for words</a:t>
            </a:r>
          </a:p>
        </p:txBody>
      </p:sp>
    </p:spTree>
    <p:extLst>
      <p:ext uri="{BB962C8B-B14F-4D97-AF65-F5344CB8AC3E}">
        <p14:creationId xmlns:p14="http://schemas.microsoft.com/office/powerpoint/2010/main" val="2325779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70EB-4547-A07B-6ACB-B5EAA467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Equivariance in language modeling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7F1BC-B898-D976-D41B-36B46FC2EAE9}"/>
              </a:ext>
            </a:extLst>
          </p:cNvPr>
          <p:cNvSpPr/>
          <p:nvPr/>
        </p:nvSpPr>
        <p:spPr>
          <a:xfrm>
            <a:off x="128335" y="1700017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Great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3D657F-4DAD-5766-2E9C-ACFF9EBA6306}"/>
              </a:ext>
            </a:extLst>
          </p:cNvPr>
          <p:cNvSpPr/>
          <p:nvPr/>
        </p:nvSpPr>
        <p:spPr>
          <a:xfrm>
            <a:off x="1466066" y="1700017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402DAB-4F64-A5FD-CF40-263361858D35}"/>
              </a:ext>
            </a:extLst>
          </p:cNvPr>
          <p:cNvSpPr/>
          <p:nvPr/>
        </p:nvSpPr>
        <p:spPr>
          <a:xfrm>
            <a:off x="2803797" y="1700017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22B15-FF50-D891-E15A-2CFC456BB1CA}"/>
              </a:ext>
            </a:extLst>
          </p:cNvPr>
          <p:cNvSpPr/>
          <p:nvPr/>
        </p:nvSpPr>
        <p:spPr>
          <a:xfrm>
            <a:off x="4141528" y="1700017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5736E6-58EE-2B24-FE51-25F1F9BEF43E}"/>
              </a:ext>
            </a:extLst>
          </p:cNvPr>
          <p:cNvSpPr/>
          <p:nvPr/>
        </p:nvSpPr>
        <p:spPr>
          <a:xfrm>
            <a:off x="5479259" y="1700017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taken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588A25-57D4-15E1-37FA-C8E7BD484A92}"/>
              </a:ext>
            </a:extLst>
          </p:cNvPr>
          <p:cNvSpPr/>
          <p:nvPr/>
        </p:nvSpPr>
        <p:spPr>
          <a:xfrm>
            <a:off x="6816990" y="1700017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E1815-962E-A00C-0418-E4E4C02EB281}"/>
              </a:ext>
            </a:extLst>
          </p:cNvPr>
          <p:cNvSpPr/>
          <p:nvPr/>
        </p:nvSpPr>
        <p:spPr>
          <a:xfrm>
            <a:off x="2803798" y="3495085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Great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F1C1DD-A159-E5C6-EF5A-994D1E787A09}"/>
              </a:ext>
            </a:extLst>
          </p:cNvPr>
          <p:cNvSpPr/>
          <p:nvPr/>
        </p:nvSpPr>
        <p:spPr>
          <a:xfrm>
            <a:off x="4141529" y="3495085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B3707D-D5D5-6087-22D1-062634955E28}"/>
              </a:ext>
            </a:extLst>
          </p:cNvPr>
          <p:cNvSpPr/>
          <p:nvPr/>
        </p:nvSpPr>
        <p:spPr>
          <a:xfrm>
            <a:off x="5479260" y="3495085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1B861F-4012-D381-B9A1-F8E89E55D969}"/>
              </a:ext>
            </a:extLst>
          </p:cNvPr>
          <p:cNvSpPr/>
          <p:nvPr/>
        </p:nvSpPr>
        <p:spPr>
          <a:xfrm>
            <a:off x="6816991" y="3495085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2A4620-26BD-D61B-8D56-03A2DB33DC0C}"/>
              </a:ext>
            </a:extLst>
          </p:cNvPr>
          <p:cNvSpPr/>
          <p:nvPr/>
        </p:nvSpPr>
        <p:spPr>
          <a:xfrm>
            <a:off x="8154722" y="3495085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taken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4C7B06-D0D7-98F3-6C97-8DA75D68655E}"/>
              </a:ext>
            </a:extLst>
          </p:cNvPr>
          <p:cNvSpPr/>
          <p:nvPr/>
        </p:nvSpPr>
        <p:spPr>
          <a:xfrm>
            <a:off x="9492453" y="3495085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5C693F-D76F-BDAD-ABC6-BC57BDE2BEC3}"/>
              </a:ext>
            </a:extLst>
          </p:cNvPr>
          <p:cNvSpPr/>
          <p:nvPr/>
        </p:nvSpPr>
        <p:spPr>
          <a:xfrm>
            <a:off x="1466066" y="3495085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3D3BDF-3D86-3F66-C91B-B059A305B21A}"/>
              </a:ext>
            </a:extLst>
          </p:cNvPr>
          <p:cNvSpPr/>
          <p:nvPr/>
        </p:nvSpPr>
        <p:spPr>
          <a:xfrm>
            <a:off x="128334" y="3495085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enough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3670BD-4765-BA34-3134-E44463F08964}"/>
              </a:ext>
            </a:extLst>
          </p:cNvPr>
          <p:cNvSpPr/>
          <p:nvPr/>
        </p:nvSpPr>
        <p:spPr>
          <a:xfrm>
            <a:off x="8154720" y="1700017"/>
            <a:ext cx="1236133" cy="36605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avoid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D05B6A-B27F-3367-D38F-0E1A3B936251}"/>
              </a:ext>
            </a:extLst>
          </p:cNvPr>
          <p:cNvSpPr/>
          <p:nvPr/>
        </p:nvSpPr>
        <p:spPr>
          <a:xfrm>
            <a:off x="10830184" y="3489173"/>
            <a:ext cx="1236133" cy="36605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3110A9-DB5A-8F1A-8E89-8285DC957B2D}"/>
              </a:ext>
            </a:extLst>
          </p:cNvPr>
          <p:cNvSpPr txBox="1"/>
          <p:nvPr/>
        </p:nvSpPr>
        <p:spPr>
          <a:xfrm>
            <a:off x="8439201" y="2277499"/>
            <a:ext cx="66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f(x)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878CD15D-D5B8-F6F2-1A70-42CD4D951DB7}"/>
              </a:ext>
            </a:extLst>
          </p:cNvPr>
          <p:cNvSpPr/>
          <p:nvPr/>
        </p:nvSpPr>
        <p:spPr>
          <a:xfrm rot="16200000">
            <a:off x="4038599" y="-1740557"/>
            <a:ext cx="104260" cy="7924790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FFDCAC-34D5-545B-4F13-0D92E7FAF8DC}"/>
              </a:ext>
            </a:extLst>
          </p:cNvPr>
          <p:cNvSpPr txBox="1"/>
          <p:nvPr/>
        </p:nvSpPr>
        <p:spPr>
          <a:xfrm>
            <a:off x="3916306" y="2245074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x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D0F43DE1-D05E-9DDB-6B69-80DBECAD110A}"/>
              </a:ext>
            </a:extLst>
          </p:cNvPr>
          <p:cNvSpPr/>
          <p:nvPr/>
        </p:nvSpPr>
        <p:spPr>
          <a:xfrm rot="16200000">
            <a:off x="6714061" y="94887"/>
            <a:ext cx="104260" cy="7924790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4B7EE9-660D-A300-B4C3-7891F1CF63C5}"/>
              </a:ext>
            </a:extLst>
          </p:cNvPr>
          <p:cNvSpPr txBox="1"/>
          <p:nvPr/>
        </p:nvSpPr>
        <p:spPr>
          <a:xfrm>
            <a:off x="6400211" y="4080518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S(x)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DAC55B-B2AF-81F5-4419-96C401BA4C3F}"/>
              </a:ext>
            </a:extLst>
          </p:cNvPr>
          <p:cNvSpPr txBox="1"/>
          <p:nvPr/>
        </p:nvSpPr>
        <p:spPr>
          <a:xfrm>
            <a:off x="10830184" y="4080518"/>
            <a:ext cx="1053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f(S(x))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AB014D-1980-E40A-C0C3-71D638931270}"/>
              </a:ext>
            </a:extLst>
          </p:cNvPr>
          <p:cNvSpPr txBox="1"/>
          <p:nvPr/>
        </p:nvSpPr>
        <p:spPr>
          <a:xfrm>
            <a:off x="1687421" y="5360918"/>
            <a:ext cx="881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What architecture can ensure equivariance and invariance?</a:t>
            </a:r>
          </a:p>
        </p:txBody>
      </p:sp>
    </p:spTree>
    <p:extLst>
      <p:ext uri="{BB962C8B-B14F-4D97-AF65-F5344CB8AC3E}">
        <p14:creationId xmlns:p14="http://schemas.microsoft.com/office/powerpoint/2010/main" val="1997044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3CB4977-40C7-3B46-49EF-81A674BDA92C}"/>
              </a:ext>
            </a:extLst>
          </p:cNvPr>
          <p:cNvCxnSpPr>
            <a:cxnSpLocks/>
            <a:stCxn id="11" idx="0"/>
            <a:endCxn id="78" idx="4"/>
          </p:cNvCxnSpPr>
          <p:nvPr/>
        </p:nvCxnSpPr>
        <p:spPr>
          <a:xfrm flipV="1">
            <a:off x="4350866" y="3141987"/>
            <a:ext cx="3984798" cy="62643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F0D4226-7B21-6783-816E-4CB758BE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idea: use a neural network!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CAC173-E7AA-5511-9CBA-D70ECDFF0AAB}"/>
              </a:ext>
            </a:extLst>
          </p:cNvPr>
          <p:cNvSpPr/>
          <p:nvPr/>
        </p:nvSpPr>
        <p:spPr>
          <a:xfrm>
            <a:off x="1066798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Great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75662E-4084-9B93-70D4-6DCF80C26B94}"/>
              </a:ext>
            </a:extLst>
          </p:cNvPr>
          <p:cNvSpPr/>
          <p:nvPr/>
        </p:nvSpPr>
        <p:spPr>
          <a:xfrm>
            <a:off x="2404529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8D702E-2182-E240-0683-4758E5AF88AB}"/>
              </a:ext>
            </a:extLst>
          </p:cNvPr>
          <p:cNvSpPr/>
          <p:nvPr/>
        </p:nvSpPr>
        <p:spPr>
          <a:xfrm>
            <a:off x="3742260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6500B-98D3-1F37-C8CF-CEBDE1213ACA}"/>
              </a:ext>
            </a:extLst>
          </p:cNvPr>
          <p:cNvSpPr/>
          <p:nvPr/>
        </p:nvSpPr>
        <p:spPr>
          <a:xfrm>
            <a:off x="5079991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40F625-B2C9-F3A6-707D-F05F8DE65A6D}"/>
              </a:ext>
            </a:extLst>
          </p:cNvPr>
          <p:cNvSpPr/>
          <p:nvPr/>
        </p:nvSpPr>
        <p:spPr>
          <a:xfrm>
            <a:off x="6417722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taken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BD0F5A-83B5-A2BE-71D0-5C3E0419C3CB}"/>
              </a:ext>
            </a:extLst>
          </p:cNvPr>
          <p:cNvSpPr/>
          <p:nvPr/>
        </p:nvSpPr>
        <p:spPr>
          <a:xfrm>
            <a:off x="7755453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E7AD0D-BA3E-7908-72AD-BEA5D4BD2B1B}"/>
              </a:ext>
            </a:extLst>
          </p:cNvPr>
          <p:cNvSpPr/>
          <p:nvPr/>
        </p:nvSpPr>
        <p:spPr>
          <a:xfrm>
            <a:off x="10058386" y="1725738"/>
            <a:ext cx="1236133" cy="36605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avoid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1D109-5CA6-9627-DC05-A1439E105E12}"/>
              </a:ext>
            </a:extLst>
          </p:cNvPr>
          <p:cNvSpPr/>
          <p:nvPr/>
        </p:nvSpPr>
        <p:spPr>
          <a:xfrm>
            <a:off x="4284498" y="376841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662302-842B-67CD-FD5A-010B007EF8E8}"/>
              </a:ext>
            </a:extLst>
          </p:cNvPr>
          <p:cNvSpPr/>
          <p:nvPr/>
        </p:nvSpPr>
        <p:spPr>
          <a:xfrm>
            <a:off x="4284498" y="3908762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65F8DA-741C-309E-CA46-1CBD52C30807}"/>
              </a:ext>
            </a:extLst>
          </p:cNvPr>
          <p:cNvSpPr/>
          <p:nvPr/>
        </p:nvSpPr>
        <p:spPr>
          <a:xfrm>
            <a:off x="4284498" y="404910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A88542-402F-E729-F101-63FE6C9DA28B}"/>
              </a:ext>
            </a:extLst>
          </p:cNvPr>
          <p:cNvSpPr/>
          <p:nvPr/>
        </p:nvSpPr>
        <p:spPr>
          <a:xfrm>
            <a:off x="4284498" y="418945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477BD-6804-E882-A1BB-87F03CF65DC4}"/>
              </a:ext>
            </a:extLst>
          </p:cNvPr>
          <p:cNvSpPr/>
          <p:nvPr/>
        </p:nvSpPr>
        <p:spPr>
          <a:xfrm>
            <a:off x="4284497" y="432979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A8CA0C-5CBD-81B1-BF9A-56A6DBC19F0A}"/>
              </a:ext>
            </a:extLst>
          </p:cNvPr>
          <p:cNvSpPr/>
          <p:nvPr/>
        </p:nvSpPr>
        <p:spPr>
          <a:xfrm>
            <a:off x="4284497" y="447014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0CA39-2921-3D69-C4B4-F778DEF6C78D}"/>
              </a:ext>
            </a:extLst>
          </p:cNvPr>
          <p:cNvSpPr/>
          <p:nvPr/>
        </p:nvSpPr>
        <p:spPr>
          <a:xfrm>
            <a:off x="4284497" y="461048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08A8AB-87FD-AD4C-E859-64DDC98AC29E}"/>
              </a:ext>
            </a:extLst>
          </p:cNvPr>
          <p:cNvSpPr/>
          <p:nvPr/>
        </p:nvSpPr>
        <p:spPr>
          <a:xfrm>
            <a:off x="4284498" y="475083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072815-5D8C-A80F-5126-C0E45C756F5C}"/>
              </a:ext>
            </a:extLst>
          </p:cNvPr>
          <p:cNvSpPr/>
          <p:nvPr/>
        </p:nvSpPr>
        <p:spPr>
          <a:xfrm>
            <a:off x="4284498" y="489117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AF04E7-0576-EB53-6377-EC781C220008}"/>
              </a:ext>
            </a:extLst>
          </p:cNvPr>
          <p:cNvSpPr/>
          <p:nvPr/>
        </p:nvSpPr>
        <p:spPr>
          <a:xfrm>
            <a:off x="2956228" y="376841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700A7C-E701-F6CB-6907-09177822D0CC}"/>
              </a:ext>
            </a:extLst>
          </p:cNvPr>
          <p:cNvSpPr/>
          <p:nvPr/>
        </p:nvSpPr>
        <p:spPr>
          <a:xfrm>
            <a:off x="2956227" y="390876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208D2D-D873-D9CE-CC9B-675643829159}"/>
              </a:ext>
            </a:extLst>
          </p:cNvPr>
          <p:cNvSpPr/>
          <p:nvPr/>
        </p:nvSpPr>
        <p:spPr>
          <a:xfrm>
            <a:off x="2956227" y="404910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BA771F-C5FA-28E1-7003-E8325A998564}"/>
              </a:ext>
            </a:extLst>
          </p:cNvPr>
          <p:cNvSpPr/>
          <p:nvPr/>
        </p:nvSpPr>
        <p:spPr>
          <a:xfrm>
            <a:off x="2956227" y="418945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5DCF79-E157-E3E7-5571-B6A57432394C}"/>
              </a:ext>
            </a:extLst>
          </p:cNvPr>
          <p:cNvSpPr/>
          <p:nvPr/>
        </p:nvSpPr>
        <p:spPr>
          <a:xfrm>
            <a:off x="2956228" y="432979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9458EF-4193-3A2C-7DD9-9459A39C0097}"/>
              </a:ext>
            </a:extLst>
          </p:cNvPr>
          <p:cNvSpPr/>
          <p:nvPr/>
        </p:nvSpPr>
        <p:spPr>
          <a:xfrm>
            <a:off x="2956228" y="447014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DCA815-5098-D6D2-5B20-4EC129801257}"/>
              </a:ext>
            </a:extLst>
          </p:cNvPr>
          <p:cNvSpPr/>
          <p:nvPr/>
        </p:nvSpPr>
        <p:spPr>
          <a:xfrm>
            <a:off x="2956227" y="461048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41E309-5F91-D4E1-76D7-5B664C250ACA}"/>
              </a:ext>
            </a:extLst>
          </p:cNvPr>
          <p:cNvSpPr/>
          <p:nvPr/>
        </p:nvSpPr>
        <p:spPr>
          <a:xfrm>
            <a:off x="2956227" y="475083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1FCBE1-7572-D7E3-4B07-2B5906843534}"/>
              </a:ext>
            </a:extLst>
          </p:cNvPr>
          <p:cNvSpPr/>
          <p:nvPr/>
        </p:nvSpPr>
        <p:spPr>
          <a:xfrm>
            <a:off x="2956227" y="4891180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BC1436-9B9F-08DE-A051-BDFA2613BCBB}"/>
              </a:ext>
            </a:extLst>
          </p:cNvPr>
          <p:cNvSpPr/>
          <p:nvPr/>
        </p:nvSpPr>
        <p:spPr>
          <a:xfrm>
            <a:off x="1627956" y="4614294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B0DB50-E19D-5F5B-AB99-7C796342482E}"/>
              </a:ext>
            </a:extLst>
          </p:cNvPr>
          <p:cNvSpPr/>
          <p:nvPr/>
        </p:nvSpPr>
        <p:spPr>
          <a:xfrm>
            <a:off x="1627956" y="4754639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CAA749B-0AAF-2A3E-CA2D-121850680B4D}"/>
              </a:ext>
            </a:extLst>
          </p:cNvPr>
          <p:cNvSpPr/>
          <p:nvPr/>
        </p:nvSpPr>
        <p:spPr>
          <a:xfrm>
            <a:off x="1627956" y="4894984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E497EBC-070A-8F6B-A0F7-3A79120BB8EB}"/>
              </a:ext>
            </a:extLst>
          </p:cNvPr>
          <p:cNvSpPr/>
          <p:nvPr/>
        </p:nvSpPr>
        <p:spPr>
          <a:xfrm>
            <a:off x="1627956" y="4190990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029C449-360B-6BEE-E849-B98EF1762649}"/>
              </a:ext>
            </a:extLst>
          </p:cNvPr>
          <p:cNvSpPr/>
          <p:nvPr/>
        </p:nvSpPr>
        <p:spPr>
          <a:xfrm>
            <a:off x="1627956" y="4331335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39FC53F-D084-A5E9-5C26-147151FFBAB6}"/>
              </a:ext>
            </a:extLst>
          </p:cNvPr>
          <p:cNvSpPr/>
          <p:nvPr/>
        </p:nvSpPr>
        <p:spPr>
          <a:xfrm>
            <a:off x="1627956" y="4471683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F403340-AD8D-CEC8-D7AD-4AEB8B39C3C4}"/>
              </a:ext>
            </a:extLst>
          </p:cNvPr>
          <p:cNvSpPr/>
          <p:nvPr/>
        </p:nvSpPr>
        <p:spPr>
          <a:xfrm>
            <a:off x="1627956" y="390876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9C7BFE8-9E12-782B-2486-0A7C137F4EA8}"/>
              </a:ext>
            </a:extLst>
          </p:cNvPr>
          <p:cNvSpPr/>
          <p:nvPr/>
        </p:nvSpPr>
        <p:spPr>
          <a:xfrm>
            <a:off x="1627956" y="404910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101EAD-608B-C039-D329-B5C7E0D59846}"/>
              </a:ext>
            </a:extLst>
          </p:cNvPr>
          <p:cNvSpPr/>
          <p:nvPr/>
        </p:nvSpPr>
        <p:spPr>
          <a:xfrm>
            <a:off x="1627956" y="377602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43B051-C1A6-9AB0-70DF-1050CE2A125A}"/>
              </a:ext>
            </a:extLst>
          </p:cNvPr>
          <p:cNvSpPr/>
          <p:nvPr/>
        </p:nvSpPr>
        <p:spPr>
          <a:xfrm>
            <a:off x="5612766" y="4058986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656D951-651A-2401-AA14-2CB9E6D65D37}"/>
              </a:ext>
            </a:extLst>
          </p:cNvPr>
          <p:cNvSpPr/>
          <p:nvPr/>
        </p:nvSpPr>
        <p:spPr>
          <a:xfrm>
            <a:off x="5612766" y="4199331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BB2BED0-F88C-15AE-079F-9A17F9E3B544}"/>
              </a:ext>
            </a:extLst>
          </p:cNvPr>
          <p:cNvSpPr/>
          <p:nvPr/>
        </p:nvSpPr>
        <p:spPr>
          <a:xfrm>
            <a:off x="5612766" y="4339676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64577D9-2B26-EB28-C3C0-E9E7DBF7B619}"/>
              </a:ext>
            </a:extLst>
          </p:cNvPr>
          <p:cNvSpPr/>
          <p:nvPr/>
        </p:nvSpPr>
        <p:spPr>
          <a:xfrm>
            <a:off x="5612766" y="377602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115702D-44E5-5999-9798-CF974E362E6F}"/>
              </a:ext>
            </a:extLst>
          </p:cNvPr>
          <p:cNvSpPr/>
          <p:nvPr/>
        </p:nvSpPr>
        <p:spPr>
          <a:xfrm>
            <a:off x="5612766" y="3916375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CB2D-1A55-67F0-6C0C-9595BD34C177}"/>
              </a:ext>
            </a:extLst>
          </p:cNvPr>
          <p:cNvSpPr/>
          <p:nvPr/>
        </p:nvSpPr>
        <p:spPr>
          <a:xfrm>
            <a:off x="5612766" y="447775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9C961F1-E54B-29CE-27A3-4E11EC7F54CB}"/>
              </a:ext>
            </a:extLst>
          </p:cNvPr>
          <p:cNvSpPr/>
          <p:nvPr/>
        </p:nvSpPr>
        <p:spPr>
          <a:xfrm>
            <a:off x="5612765" y="461809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6837CF9-4B8E-FF4D-90BB-CAD17CA7ABD2}"/>
              </a:ext>
            </a:extLst>
          </p:cNvPr>
          <p:cNvSpPr/>
          <p:nvPr/>
        </p:nvSpPr>
        <p:spPr>
          <a:xfrm>
            <a:off x="5612765" y="475844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664D536-7593-1816-89FC-3B85E0CC3CBA}"/>
              </a:ext>
            </a:extLst>
          </p:cNvPr>
          <p:cNvSpPr/>
          <p:nvPr/>
        </p:nvSpPr>
        <p:spPr>
          <a:xfrm>
            <a:off x="5612765" y="489878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A54509C-8CB9-69A9-D85F-D90E5BC404A6}"/>
              </a:ext>
            </a:extLst>
          </p:cNvPr>
          <p:cNvSpPr/>
          <p:nvPr/>
        </p:nvSpPr>
        <p:spPr>
          <a:xfrm>
            <a:off x="6941551" y="377602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0D2BDE4-C11D-75B3-D883-B0D27BDA67A8}"/>
              </a:ext>
            </a:extLst>
          </p:cNvPr>
          <p:cNvSpPr/>
          <p:nvPr/>
        </p:nvSpPr>
        <p:spPr>
          <a:xfrm>
            <a:off x="6941551" y="391637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A13261D-7C92-0FCE-2CF5-8937B085A57C}"/>
              </a:ext>
            </a:extLst>
          </p:cNvPr>
          <p:cNvSpPr/>
          <p:nvPr/>
        </p:nvSpPr>
        <p:spPr>
          <a:xfrm>
            <a:off x="6941551" y="405671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E703416-2CA0-116B-BF62-6F5062B6ACF9}"/>
              </a:ext>
            </a:extLst>
          </p:cNvPr>
          <p:cNvSpPr/>
          <p:nvPr/>
        </p:nvSpPr>
        <p:spPr>
          <a:xfrm>
            <a:off x="6941552" y="419706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D07B040-8697-7F85-FAC7-7D5ED91B5AB6}"/>
              </a:ext>
            </a:extLst>
          </p:cNvPr>
          <p:cNvSpPr/>
          <p:nvPr/>
        </p:nvSpPr>
        <p:spPr>
          <a:xfrm>
            <a:off x="6941552" y="433740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6635E56-0074-5154-5F3A-AD8D9C89DF84}"/>
              </a:ext>
            </a:extLst>
          </p:cNvPr>
          <p:cNvSpPr/>
          <p:nvPr/>
        </p:nvSpPr>
        <p:spPr>
          <a:xfrm>
            <a:off x="6941032" y="446253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E8222F5-A07F-ED7D-036A-F9A93CE3ACDF}"/>
              </a:ext>
            </a:extLst>
          </p:cNvPr>
          <p:cNvSpPr/>
          <p:nvPr/>
        </p:nvSpPr>
        <p:spPr>
          <a:xfrm>
            <a:off x="6941032" y="4600608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8CCC920-E12A-73B6-EB05-6945CDEFC4ED}"/>
              </a:ext>
            </a:extLst>
          </p:cNvPr>
          <p:cNvSpPr/>
          <p:nvPr/>
        </p:nvSpPr>
        <p:spPr>
          <a:xfrm>
            <a:off x="6941031" y="4740953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8B916D9-F5A5-8B4A-EC9D-86FC9C9E689F}"/>
              </a:ext>
            </a:extLst>
          </p:cNvPr>
          <p:cNvSpPr/>
          <p:nvPr/>
        </p:nvSpPr>
        <p:spPr>
          <a:xfrm>
            <a:off x="6941031" y="4881298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D454953-1C48-2DAA-A01B-F21CE94C5A54}"/>
              </a:ext>
            </a:extLst>
          </p:cNvPr>
          <p:cNvSpPr/>
          <p:nvPr/>
        </p:nvSpPr>
        <p:spPr>
          <a:xfrm>
            <a:off x="8269298" y="4191721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15A65CA-DBAE-D884-793D-87F0B29E3AF7}"/>
              </a:ext>
            </a:extLst>
          </p:cNvPr>
          <p:cNvSpPr/>
          <p:nvPr/>
        </p:nvSpPr>
        <p:spPr>
          <a:xfrm>
            <a:off x="8269298" y="4332066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C2DB121-6E5F-EEDE-F573-A1F89CC36B33}"/>
              </a:ext>
            </a:extLst>
          </p:cNvPr>
          <p:cNvSpPr/>
          <p:nvPr/>
        </p:nvSpPr>
        <p:spPr>
          <a:xfrm>
            <a:off x="8269298" y="4472411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F123E1A-7BDE-8780-A04E-E21C0DB18CFF}"/>
              </a:ext>
            </a:extLst>
          </p:cNvPr>
          <p:cNvSpPr/>
          <p:nvPr/>
        </p:nvSpPr>
        <p:spPr>
          <a:xfrm>
            <a:off x="8269298" y="376841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49A1F01-F2B9-C326-640F-694392C3DFED}"/>
              </a:ext>
            </a:extLst>
          </p:cNvPr>
          <p:cNvSpPr/>
          <p:nvPr/>
        </p:nvSpPr>
        <p:spPr>
          <a:xfrm>
            <a:off x="8269298" y="390876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A7B3E22-D0AC-B32A-8F25-E7FCDA419EC3}"/>
              </a:ext>
            </a:extLst>
          </p:cNvPr>
          <p:cNvSpPr/>
          <p:nvPr/>
        </p:nvSpPr>
        <p:spPr>
          <a:xfrm>
            <a:off x="8269298" y="4049110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CD0AFF7-8D47-600A-66EF-0732B9298DC9}"/>
              </a:ext>
            </a:extLst>
          </p:cNvPr>
          <p:cNvSpPr/>
          <p:nvPr/>
        </p:nvSpPr>
        <p:spPr>
          <a:xfrm>
            <a:off x="8269297" y="4890534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0BA772E-01E5-69D8-4237-C3FB3F8BC158}"/>
              </a:ext>
            </a:extLst>
          </p:cNvPr>
          <p:cNvSpPr/>
          <p:nvPr/>
        </p:nvSpPr>
        <p:spPr>
          <a:xfrm>
            <a:off x="8269297" y="4607575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5C437B-BD9A-FF5B-3FD0-AFF4D96F1A99}"/>
              </a:ext>
            </a:extLst>
          </p:cNvPr>
          <p:cNvSpPr/>
          <p:nvPr/>
        </p:nvSpPr>
        <p:spPr>
          <a:xfrm>
            <a:off x="8269297" y="4747923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C875AA9-0C13-F071-9FD4-BC49236C804A}"/>
              </a:ext>
            </a:extLst>
          </p:cNvPr>
          <p:cNvSpPr/>
          <p:nvPr/>
        </p:nvSpPr>
        <p:spPr>
          <a:xfrm>
            <a:off x="8142341" y="2769454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848CE45-06F8-17D0-B971-953DB628E3F1}"/>
              </a:ext>
            </a:extLst>
          </p:cNvPr>
          <p:cNvSpPr/>
          <p:nvPr/>
        </p:nvSpPr>
        <p:spPr>
          <a:xfrm>
            <a:off x="8142340" y="1735686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274B051-1E02-AE21-3326-D73956F7CFA2}"/>
              </a:ext>
            </a:extLst>
          </p:cNvPr>
          <p:cNvSpPr/>
          <p:nvPr/>
        </p:nvSpPr>
        <p:spPr>
          <a:xfrm>
            <a:off x="9100363" y="1719263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E135B3F-523F-9FC2-6E03-DBAA0EB6716C}"/>
              </a:ext>
            </a:extLst>
          </p:cNvPr>
          <p:cNvCxnSpPr>
            <a:cxnSpLocks/>
            <a:stCxn id="72" idx="0"/>
            <a:endCxn id="78" idx="4"/>
          </p:cNvCxnSpPr>
          <p:nvPr/>
        </p:nvCxnSpPr>
        <p:spPr>
          <a:xfrm flipH="1" flipV="1">
            <a:off x="8335664" y="3141987"/>
            <a:ext cx="2" cy="62643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342FD3E-E621-81BC-A792-BA7243964060}"/>
              </a:ext>
            </a:extLst>
          </p:cNvPr>
          <p:cNvCxnSpPr>
            <a:cxnSpLocks/>
            <a:stCxn id="57" idx="0"/>
            <a:endCxn id="78" idx="4"/>
          </p:cNvCxnSpPr>
          <p:nvPr/>
        </p:nvCxnSpPr>
        <p:spPr>
          <a:xfrm flipV="1">
            <a:off x="7007919" y="3141987"/>
            <a:ext cx="1327745" cy="63404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82DD747-FBC3-5257-7B14-58E6E544941F}"/>
              </a:ext>
            </a:extLst>
          </p:cNvPr>
          <p:cNvCxnSpPr>
            <a:cxnSpLocks/>
            <a:stCxn id="50" idx="0"/>
            <a:endCxn id="78" idx="4"/>
          </p:cNvCxnSpPr>
          <p:nvPr/>
        </p:nvCxnSpPr>
        <p:spPr>
          <a:xfrm flipV="1">
            <a:off x="5679134" y="3141987"/>
            <a:ext cx="2656530" cy="63404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>
            <a:extLst>
              <a:ext uri="{FF2B5EF4-FFF2-40B4-BE49-F238E27FC236}">
                <a16:creationId xmlns:a16="http://schemas.microsoft.com/office/drawing/2014/main" id="{0C50B744-7226-30BD-C208-ED4B09F072CF}"/>
              </a:ext>
            </a:extLst>
          </p:cNvPr>
          <p:cNvSpPr/>
          <p:nvPr/>
        </p:nvSpPr>
        <p:spPr>
          <a:xfrm>
            <a:off x="6814075" y="2768086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56926B8-7D7C-B707-96F3-4338C0115689}"/>
              </a:ext>
            </a:extLst>
          </p:cNvPr>
          <p:cNvCxnSpPr>
            <a:cxnSpLocks/>
            <a:stCxn id="57" idx="0"/>
            <a:endCxn id="91" idx="4"/>
          </p:cNvCxnSpPr>
          <p:nvPr/>
        </p:nvCxnSpPr>
        <p:spPr>
          <a:xfrm flipH="1" flipV="1">
            <a:off x="7007398" y="3140619"/>
            <a:ext cx="521" cy="63540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B03447E-F570-CFFB-AED2-E881A9015897}"/>
              </a:ext>
            </a:extLst>
          </p:cNvPr>
          <p:cNvCxnSpPr>
            <a:cxnSpLocks/>
            <a:stCxn id="50" idx="0"/>
            <a:endCxn id="91" idx="4"/>
          </p:cNvCxnSpPr>
          <p:nvPr/>
        </p:nvCxnSpPr>
        <p:spPr>
          <a:xfrm flipV="1">
            <a:off x="5679134" y="3140619"/>
            <a:ext cx="1328264" cy="63540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F670A2E-99AE-8A6D-97DC-4A7E7CFBC6E0}"/>
              </a:ext>
            </a:extLst>
          </p:cNvPr>
          <p:cNvCxnSpPr>
            <a:cxnSpLocks/>
            <a:stCxn id="11" idx="0"/>
            <a:endCxn id="91" idx="4"/>
          </p:cNvCxnSpPr>
          <p:nvPr/>
        </p:nvCxnSpPr>
        <p:spPr>
          <a:xfrm flipV="1">
            <a:off x="4350866" y="3140619"/>
            <a:ext cx="2656532" cy="62779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2B0EB91-F036-48E5-9E4E-2E67B90EA1DC}"/>
              </a:ext>
            </a:extLst>
          </p:cNvPr>
          <p:cNvCxnSpPr>
            <a:cxnSpLocks/>
            <a:stCxn id="28" idx="0"/>
            <a:endCxn id="91" idx="4"/>
          </p:cNvCxnSpPr>
          <p:nvPr/>
        </p:nvCxnSpPr>
        <p:spPr>
          <a:xfrm flipV="1">
            <a:off x="3022596" y="3140619"/>
            <a:ext cx="3984802" cy="62779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DDAF492F-DEE2-2886-116C-E6AEEAE538FB}"/>
              </a:ext>
            </a:extLst>
          </p:cNvPr>
          <p:cNvSpPr/>
          <p:nvPr/>
        </p:nvSpPr>
        <p:spPr>
          <a:xfrm>
            <a:off x="5485809" y="2767492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10DE676-7F54-A151-9B09-7E978FBEC4F1}"/>
              </a:ext>
            </a:extLst>
          </p:cNvPr>
          <p:cNvCxnSpPr>
            <a:cxnSpLocks/>
            <a:stCxn id="50" idx="0"/>
            <a:endCxn id="107" idx="4"/>
          </p:cNvCxnSpPr>
          <p:nvPr/>
        </p:nvCxnSpPr>
        <p:spPr>
          <a:xfrm flipH="1" flipV="1">
            <a:off x="5679132" y="3140025"/>
            <a:ext cx="2" cy="63600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C1365A7-C487-44C0-18B2-C418C06FD204}"/>
              </a:ext>
            </a:extLst>
          </p:cNvPr>
          <p:cNvCxnSpPr>
            <a:cxnSpLocks/>
            <a:stCxn id="11" idx="0"/>
            <a:endCxn id="107" idx="4"/>
          </p:cNvCxnSpPr>
          <p:nvPr/>
        </p:nvCxnSpPr>
        <p:spPr>
          <a:xfrm flipV="1">
            <a:off x="4350866" y="3140025"/>
            <a:ext cx="1328266" cy="62839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590E39E-A74B-5EF3-D319-433CFFBFFE5E}"/>
              </a:ext>
            </a:extLst>
          </p:cNvPr>
          <p:cNvCxnSpPr>
            <a:cxnSpLocks/>
            <a:stCxn id="28" idx="0"/>
            <a:endCxn id="107" idx="4"/>
          </p:cNvCxnSpPr>
          <p:nvPr/>
        </p:nvCxnSpPr>
        <p:spPr>
          <a:xfrm flipV="1">
            <a:off x="3022596" y="3140025"/>
            <a:ext cx="2656536" cy="62839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01F97BA-E94A-365B-13CD-7B82FE3429E3}"/>
              </a:ext>
            </a:extLst>
          </p:cNvPr>
          <p:cNvCxnSpPr>
            <a:cxnSpLocks/>
            <a:stCxn id="46" idx="0"/>
            <a:endCxn id="107" idx="4"/>
          </p:cNvCxnSpPr>
          <p:nvPr/>
        </p:nvCxnSpPr>
        <p:spPr>
          <a:xfrm flipV="1">
            <a:off x="1694324" y="3140025"/>
            <a:ext cx="3984808" cy="63600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858FC4A9-4092-2B2A-6FD1-13AAE2CD64BD}"/>
              </a:ext>
            </a:extLst>
          </p:cNvPr>
          <p:cNvCxnSpPr>
            <a:cxnSpLocks/>
            <a:stCxn id="78" idx="0"/>
            <a:endCxn id="79" idx="4"/>
          </p:cNvCxnSpPr>
          <p:nvPr/>
        </p:nvCxnSpPr>
        <p:spPr>
          <a:xfrm flipH="1" flipV="1">
            <a:off x="8335663" y="2108219"/>
            <a:ext cx="1" cy="661235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FE0B418B-CFBF-02A6-2287-5E26F6AEC3A0}"/>
              </a:ext>
            </a:extLst>
          </p:cNvPr>
          <p:cNvCxnSpPr>
            <a:cxnSpLocks/>
            <a:stCxn id="91" idx="0"/>
            <a:endCxn id="79" idx="4"/>
          </p:cNvCxnSpPr>
          <p:nvPr/>
        </p:nvCxnSpPr>
        <p:spPr>
          <a:xfrm flipV="1">
            <a:off x="7007398" y="2108219"/>
            <a:ext cx="1328265" cy="659867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C5CFAF3F-A3AB-441B-A70B-4EF18B8A9CFA}"/>
              </a:ext>
            </a:extLst>
          </p:cNvPr>
          <p:cNvCxnSpPr>
            <a:cxnSpLocks/>
            <a:stCxn id="107" idx="0"/>
            <a:endCxn id="79" idx="4"/>
          </p:cNvCxnSpPr>
          <p:nvPr/>
        </p:nvCxnSpPr>
        <p:spPr>
          <a:xfrm flipV="1">
            <a:off x="5679132" y="2108219"/>
            <a:ext cx="2656531" cy="65927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3AD159E2-B879-4496-A3A9-9C21B1D395F6}"/>
              </a:ext>
            </a:extLst>
          </p:cNvPr>
          <p:cNvCxnSpPr>
            <a:cxnSpLocks/>
            <a:stCxn id="79" idx="6"/>
            <a:endCxn id="80" idx="2"/>
          </p:cNvCxnSpPr>
          <p:nvPr/>
        </p:nvCxnSpPr>
        <p:spPr>
          <a:xfrm flipV="1">
            <a:off x="8528985" y="1905530"/>
            <a:ext cx="571378" cy="1642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F146769-91A6-55FF-3214-9512164BB918}"/>
              </a:ext>
            </a:extLst>
          </p:cNvPr>
          <p:cNvCxnSpPr>
            <a:cxnSpLocks/>
            <a:stCxn id="80" idx="6"/>
            <a:endCxn id="10" idx="1"/>
          </p:cNvCxnSpPr>
          <p:nvPr/>
        </p:nvCxnSpPr>
        <p:spPr>
          <a:xfrm>
            <a:off x="9487008" y="1905530"/>
            <a:ext cx="571378" cy="3237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D604B75-6964-93AF-F8CA-1A835582F4B4}"/>
              </a:ext>
            </a:extLst>
          </p:cNvPr>
          <p:cNvSpPr txBox="1"/>
          <p:nvPr/>
        </p:nvSpPr>
        <p:spPr>
          <a:xfrm>
            <a:off x="9080470" y="3768417"/>
            <a:ext cx="30050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Key issue:</a:t>
            </a:r>
            <a:br>
              <a:rPr lang="en-US" sz="2800" dirty="0"/>
            </a:br>
            <a:r>
              <a:rPr lang="en-US" sz="2800" dirty="0">
                <a:highlight>
                  <a:srgbClr val="FFFF00"/>
                </a:highlight>
              </a:rPr>
              <a:t>how to represent</a:t>
            </a:r>
            <a:br>
              <a:rPr lang="en-US" sz="2800" dirty="0">
                <a:highlight>
                  <a:srgbClr val="FFFF00"/>
                </a:highlight>
              </a:rPr>
            </a:br>
            <a:r>
              <a:rPr lang="en-US" sz="2800" dirty="0">
                <a:highlight>
                  <a:srgbClr val="FFFF00"/>
                </a:highlight>
              </a:rPr>
              <a:t>a word as a vector?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9063D8-C131-26E6-1606-F9F5FD8D2F02}"/>
              </a:ext>
            </a:extLst>
          </p:cNvPr>
          <p:cNvSpPr txBox="1"/>
          <p:nvPr/>
        </p:nvSpPr>
        <p:spPr>
          <a:xfrm>
            <a:off x="1125647" y="1047263"/>
            <a:ext cx="54927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Two main innovations:</a:t>
            </a:r>
          </a:p>
          <a:p>
            <a:pPr marL="514350" indent="-514350" algn="ctr">
              <a:buAutoNum type="arabicPeriod"/>
            </a:pPr>
            <a:r>
              <a:rPr lang="en-US" sz="2800" dirty="0"/>
              <a:t>Computation instead of counting</a:t>
            </a:r>
          </a:p>
          <a:p>
            <a:pPr marL="514350" indent="-514350" algn="ctr">
              <a:buAutoNum type="arabicPeriod"/>
            </a:pPr>
            <a:r>
              <a:rPr lang="en-US" sz="2800" dirty="0"/>
              <a:t>Vector representations for words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F7D46D-EB36-4DE3-2B64-E0B3B6F2AA17}"/>
              </a:ext>
            </a:extLst>
          </p:cNvPr>
          <p:cNvSpPr txBox="1"/>
          <p:nvPr/>
        </p:nvSpPr>
        <p:spPr>
          <a:xfrm>
            <a:off x="9006871" y="2278063"/>
            <a:ext cx="3120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Like vision:</a:t>
            </a:r>
            <a:br>
              <a:rPr lang="en-US" sz="2800" dirty="0"/>
            </a:br>
            <a:r>
              <a:rPr lang="en-US" sz="2800" dirty="0">
                <a:highlight>
                  <a:srgbClr val="FFFF00"/>
                </a:highlight>
              </a:rPr>
              <a:t>exploit equivariance</a:t>
            </a:r>
          </a:p>
        </p:txBody>
      </p:sp>
    </p:spTree>
    <p:extLst>
      <p:ext uri="{BB962C8B-B14F-4D97-AF65-F5344CB8AC3E}">
        <p14:creationId xmlns:p14="http://schemas.microsoft.com/office/powerpoint/2010/main" val="291563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13C7DF-62D6-B3F6-CB0C-F963B532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4232"/>
            <a:ext cx="12192000" cy="1931068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dirty="0"/>
              <a:t>Post-midterm</a:t>
            </a:r>
          </a:p>
        </p:txBody>
      </p:sp>
    </p:spTree>
    <p:extLst>
      <p:ext uri="{BB962C8B-B14F-4D97-AF65-F5344CB8AC3E}">
        <p14:creationId xmlns:p14="http://schemas.microsoft.com/office/powerpoint/2010/main" val="391316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3A1BA-E2A3-F2FE-91B6-056AB78E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A11B2-39D1-CB17-EE2C-64C5C0C99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Mechanically: a simple idea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E4F7B-C04A-E13B-1670-EE9BDDE6C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47" y="1916735"/>
            <a:ext cx="8344647" cy="3827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D4CF8B-3598-99B5-5B91-46F466694478}"/>
              </a:ext>
            </a:extLst>
          </p:cNvPr>
          <p:cNvSpPr txBox="1"/>
          <p:nvPr/>
        </p:nvSpPr>
        <p:spPr>
          <a:xfrm>
            <a:off x="5735256" y="1291684"/>
            <a:ext cx="34772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size of vocab = 100000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BE715-C35D-81BF-7F81-D7207E1C1489}"/>
              </a:ext>
            </a:extLst>
          </p:cNvPr>
          <p:cNvSpPr txBox="1"/>
          <p:nvPr/>
        </p:nvSpPr>
        <p:spPr>
          <a:xfrm>
            <a:off x="8752412" y="2017497"/>
            <a:ext cx="319767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dim of vector = 1000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6FEC27-7B71-2AD6-FD9D-6F43171C2EB4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6096000" y="1814904"/>
            <a:ext cx="1377906" cy="46420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98BD6A-8A82-61AB-B41A-CB2AAA010E5E}"/>
              </a:ext>
            </a:extLst>
          </p:cNvPr>
          <p:cNvCxnSpPr>
            <a:cxnSpLocks/>
          </p:cNvCxnSpPr>
          <p:nvPr/>
        </p:nvCxnSpPr>
        <p:spPr>
          <a:xfrm flipH="1">
            <a:off x="8294177" y="2279107"/>
            <a:ext cx="430723" cy="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0F89BE6-7ADC-0B4A-E7D2-C069BACC8580}"/>
              </a:ext>
            </a:extLst>
          </p:cNvPr>
          <p:cNvSpPr txBox="1"/>
          <p:nvPr/>
        </p:nvSpPr>
        <p:spPr>
          <a:xfrm>
            <a:off x="8539001" y="3665294"/>
            <a:ext cx="354347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one row for each word</a:t>
            </a:r>
          </a:p>
          <a:p>
            <a:pPr algn="ctr"/>
            <a:r>
              <a:rPr lang="en-US" sz="2800" dirty="0"/>
              <a:t>1000 dim </a:t>
            </a:r>
            <a:r>
              <a:rPr lang="en-US" sz="2800" dirty="0" err="1"/>
              <a:t>vec</a:t>
            </a:r>
            <a:r>
              <a:rPr lang="en-US" sz="2800" dirty="0"/>
              <a:t> for each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2C66B1-4991-FD9B-9FFB-9274544A1DC8}"/>
              </a:ext>
            </a:extLst>
          </p:cNvPr>
          <p:cNvSpPr/>
          <p:nvPr/>
        </p:nvSpPr>
        <p:spPr>
          <a:xfrm>
            <a:off x="1864659" y="3890682"/>
            <a:ext cx="6644879" cy="268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6EA2F2-9902-54EB-4FC8-44EC54D8A30B}"/>
              </a:ext>
            </a:extLst>
          </p:cNvPr>
          <p:cNvSpPr txBox="1"/>
          <p:nvPr/>
        </p:nvSpPr>
        <p:spPr>
          <a:xfrm>
            <a:off x="2083254" y="6005069"/>
            <a:ext cx="9634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Just a lookup-table to reduce a big vocabulary to a smaller vector</a:t>
            </a:r>
          </a:p>
        </p:txBody>
      </p:sp>
    </p:spTree>
    <p:extLst>
      <p:ext uri="{BB962C8B-B14F-4D97-AF65-F5344CB8AC3E}">
        <p14:creationId xmlns:p14="http://schemas.microsoft.com/office/powerpoint/2010/main" val="831760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4CEF-7D23-5B43-A8C0-027DF333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learn word embeddings?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0EC72-9567-8472-82E5-AD689BFCC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Classical neural language models (Elman, </a:t>
            </a:r>
            <a:r>
              <a:rPr lang="en-US" dirty="0" err="1"/>
              <a:t>etc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Just train jointly together with the rest of the neural network.</a:t>
            </a:r>
          </a:p>
          <a:p>
            <a:endParaRPr lang="en-US" dirty="0"/>
          </a:p>
          <a:p>
            <a:r>
              <a:rPr lang="en-US" dirty="0"/>
              <a:t>Then 2012-2019: the pretrained word embedding era</a:t>
            </a:r>
          </a:p>
          <a:p>
            <a:pPr lvl="1"/>
            <a:r>
              <a:rPr lang="en-US" dirty="0"/>
              <a:t>Pretrain word embeddings on a vast corpus, to train your smaller network</a:t>
            </a:r>
          </a:p>
          <a:p>
            <a:pPr lvl="1"/>
            <a:endParaRPr lang="en-US" dirty="0"/>
          </a:p>
          <a:p>
            <a:r>
              <a:rPr lang="en-US" dirty="0"/>
              <a:t>2019-today: back to the classic way</a:t>
            </a:r>
          </a:p>
          <a:p>
            <a:pPr lvl="1"/>
            <a:r>
              <a:rPr lang="en-US" dirty="0"/>
              <a:t>Entire language models are pretrained on a vast corpus, including embedding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91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0C8E-F2AF-1E05-6128-396816A4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 word2vec embeddings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DC2F47-1457-2060-5277-D30C93A601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Task: find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guess when word </a:t>
                </a:r>
                <a:r>
                  <a:rPr lang="en-US" dirty="0" err="1"/>
                  <a:t>i</a:t>
                </a:r>
                <a:r>
                  <a:rPr lang="en-US" dirty="0"/>
                  <a:t> appears “near” word j.</a:t>
                </a:r>
              </a:p>
              <a:p>
                <a:pPr marL="0" indent="0">
                  <a:buNone/>
                </a:pPr>
                <a:r>
                  <a:rPr lang="en-US" dirty="0"/>
                  <a:t>	“near” = within a fixed window, e.g., within 10 words.</a:t>
                </a:r>
              </a:p>
              <a:p>
                <a:pPr marL="0" indent="0">
                  <a:buNone/>
                </a:pPr>
                <a:r>
                  <a:rPr lang="en-US" dirty="0" err="1"/>
                  <a:t>E.g</a:t>
                </a:r>
                <a:r>
                  <a:rPr lang="en-US" dirty="0"/>
                  <a:t>: “ice” appears near “solid” more frequently than “water” does.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maximize: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Idea: this trains a very small simple model on a vast amount of text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DC2F47-1457-2060-5277-D30C93A601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1675" b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ABDDB27-DBA2-4E78-5748-9E3C521E09AE}"/>
              </a:ext>
            </a:extLst>
          </p:cNvPr>
          <p:cNvSpPr txBox="1"/>
          <p:nvPr/>
        </p:nvSpPr>
        <p:spPr>
          <a:xfrm>
            <a:off x="1916687" y="4206083"/>
            <a:ext cx="4597734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sample </a:t>
            </a:r>
            <a:r>
              <a:rPr lang="en-US" sz="2800" dirty="0" err="1"/>
              <a:t>i</a:t>
            </a:r>
            <a:r>
              <a:rPr lang="en-US" sz="2800" dirty="0"/>
              <a:t> and j near each other</a:t>
            </a:r>
            <a:br>
              <a:rPr lang="en-US" sz="2800" dirty="0"/>
            </a:br>
            <a:r>
              <a:rPr lang="en-US" sz="2800" dirty="0"/>
              <a:t>to push this higher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71EA9-7302-FFF0-6E8D-E4EF350989D0}"/>
              </a:ext>
            </a:extLst>
          </p:cNvPr>
          <p:cNvSpPr txBox="1"/>
          <p:nvPr/>
        </p:nvSpPr>
        <p:spPr>
          <a:xfrm>
            <a:off x="7477053" y="4206083"/>
            <a:ext cx="4197623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sample random k not near j</a:t>
            </a:r>
            <a:br>
              <a:rPr lang="en-US" sz="2800" dirty="0"/>
            </a:br>
            <a:r>
              <a:rPr lang="en-US" sz="2800" dirty="0"/>
              <a:t>to push this lower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7C81E17-3FE9-E90D-E877-A322063E0CA6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4215554" y="3711388"/>
            <a:ext cx="1378422" cy="494695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4C505C-9B26-006B-7E8C-F586DC364BD9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8785412" y="3711388"/>
            <a:ext cx="790453" cy="494695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9BC4CAC-CF47-A251-8161-C8BBD75C1850}"/>
              </a:ext>
            </a:extLst>
          </p:cNvPr>
          <p:cNvSpPr txBox="1"/>
          <p:nvPr/>
        </p:nvSpPr>
        <p:spPr>
          <a:xfrm>
            <a:off x="7393353" y="6375168"/>
            <a:ext cx="4816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[Simplification of </a:t>
            </a:r>
            <a:r>
              <a:rPr lang="en-US" sz="2800" dirty="0" err="1"/>
              <a:t>Mikolov</a:t>
            </a:r>
            <a:r>
              <a:rPr lang="en-US" sz="2800" dirty="0"/>
              <a:t> 2013]</a:t>
            </a:r>
          </a:p>
        </p:txBody>
      </p:sp>
    </p:spTree>
    <p:extLst>
      <p:ext uri="{BB962C8B-B14F-4D97-AF65-F5344CB8AC3E}">
        <p14:creationId xmlns:p14="http://schemas.microsoft.com/office/powerpoint/2010/main" val="1360696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A3E7D-7F53-5502-F4CA-4F40EC4F4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vector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5CCCB-DDF8-25F9-D074-0E651072C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343"/>
            <a:ext cx="10515600" cy="5378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skip-gram training is done, semantic vector arithmetic emerges: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6DC9B-5845-D72B-B540-5C7074849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311" y="1721225"/>
            <a:ext cx="6683235" cy="4636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2B1C58-4841-CDE4-FE0B-254348319392}"/>
              </a:ext>
            </a:extLst>
          </p:cNvPr>
          <p:cNvSpPr txBox="1"/>
          <p:nvPr/>
        </p:nvSpPr>
        <p:spPr>
          <a:xfrm>
            <a:off x="9812117" y="6399276"/>
            <a:ext cx="2379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[</a:t>
            </a:r>
            <a:r>
              <a:rPr lang="en-US" sz="2800" dirty="0" err="1"/>
              <a:t>Mikolov</a:t>
            </a:r>
            <a:r>
              <a:rPr lang="en-US" sz="2800" dirty="0"/>
              <a:t> 2013]</a:t>
            </a:r>
          </a:p>
        </p:txBody>
      </p:sp>
    </p:spTree>
    <p:extLst>
      <p:ext uri="{BB962C8B-B14F-4D97-AF65-F5344CB8AC3E}">
        <p14:creationId xmlns:p14="http://schemas.microsoft.com/office/powerpoint/2010/main" val="557033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0C8E-F2AF-1E05-6128-396816A4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Glove word embeddings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DC2F47-1457-2060-5277-D30C93A601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number of times word </a:t>
                </a:r>
                <a:r>
                  <a:rPr lang="en-US" dirty="0" err="1"/>
                  <a:t>i</a:t>
                </a:r>
                <a:r>
                  <a:rPr lang="en-US" dirty="0"/>
                  <a:t> appears “near” word j.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Instead of “training” through random sampling, just count to collect all correlations like this, fully and exactly.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the definition of “near” is symmetric, this is a </a:t>
                </a:r>
                <a:r>
                  <a:rPr lang="en-US" dirty="0" err="1"/>
                  <a:t>nxn</a:t>
                </a:r>
                <a:r>
                  <a:rPr lang="en-US" dirty="0"/>
                  <a:t> symmetric matrix.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DC2F47-1457-2060-5277-D30C93A601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1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623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70C8E-F2AF-1E05-6128-396816A4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of Glove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DC2F47-1457-2060-5277-D30C93A601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number of times word </a:t>
                </a:r>
                <a:r>
                  <a:rPr lang="en-US" dirty="0" err="1"/>
                  <a:t>i</a:t>
                </a:r>
                <a:r>
                  <a:rPr lang="en-US" dirty="0"/>
                  <a:t> appears “near” word j.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ideal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the </a:t>
                </a:r>
                <a:r>
                  <a:rPr lang="en-US" dirty="0" err="1"/>
                  <a:t>ith</a:t>
                </a:r>
                <a:r>
                  <a:rPr lang="en-US" dirty="0"/>
                  <a:t> word would allow us to directly predict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direct matrix factorization, much faster than stochastic training!</a:t>
                </a:r>
              </a:p>
              <a:p>
                <a:pPr marL="0" indent="0" algn="r">
                  <a:buNone/>
                </a:pPr>
                <a:r>
                  <a:rPr lang="en-US" dirty="0"/>
                  <a:t>*details: </a:t>
                </a:r>
                <a:r>
                  <a:rPr lang="en-US" dirty="0" err="1"/>
                  <a:t>downweight</a:t>
                </a:r>
                <a:r>
                  <a:rPr lang="en-US" dirty="0"/>
                  <a:t> rows of rare words and add bias terms.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DC2F47-1457-2060-5277-D30C93A601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1914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2B0D551-3EEE-00DE-AF6D-CB485132FF6A}"/>
              </a:ext>
            </a:extLst>
          </p:cNvPr>
          <p:cNvSpPr txBox="1"/>
          <p:nvPr/>
        </p:nvSpPr>
        <p:spPr>
          <a:xfrm>
            <a:off x="6854986" y="6316524"/>
            <a:ext cx="5319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[Simplification of Pennington 2014]</a:t>
            </a:r>
          </a:p>
        </p:txBody>
      </p:sp>
    </p:spTree>
    <p:extLst>
      <p:ext uri="{BB962C8B-B14F-4D97-AF65-F5344CB8AC3E}">
        <p14:creationId xmlns:p14="http://schemas.microsoft.com/office/powerpoint/2010/main" val="1843308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487EE-A919-B1D7-FBBE-747BDFF8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Interactive: Use </a:t>
            </a:r>
            <a:r>
              <a:rPr lang="en-US" dirty="0" err="1"/>
              <a:t>GloVe</a:t>
            </a:r>
            <a:r>
              <a:rPr lang="en-US" dirty="0"/>
              <a:t> embedding by hand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41C393-CCF2-3EC8-6338-554004D1A0D4}"/>
              </a:ext>
            </a:extLst>
          </p:cNvPr>
          <p:cNvSpPr txBox="1"/>
          <p:nvPr/>
        </p:nvSpPr>
        <p:spPr>
          <a:xfrm>
            <a:off x="3506541" y="1757082"/>
            <a:ext cx="5178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https://</a:t>
            </a:r>
            <a:r>
              <a:rPr lang="en-US" sz="3600" dirty="0" err="1"/>
              <a:t>bit.ly</a:t>
            </a:r>
            <a:r>
              <a:rPr lang="en-US" sz="3600" dirty="0"/>
              <a:t>/cs7150-glove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2932F8D-268B-F0B5-01D1-0F2C235F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341" y="2620682"/>
            <a:ext cx="4237318" cy="423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27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11015621" cy="988858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Modelling: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Feed-forward Neural Net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634E59-4B85-4C4B-8984-E10B47A0B100}"/>
              </a:ext>
            </a:extLst>
          </p:cNvPr>
          <p:cNvSpPr txBox="1">
            <a:spLocks/>
          </p:cNvSpPr>
          <p:nvPr/>
        </p:nvSpPr>
        <p:spPr>
          <a:xfrm>
            <a:off x="1681848" y="1094515"/>
            <a:ext cx="10342263" cy="128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Neural Approach #1: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Feed-forward Neural Net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General Idea: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Karla" charset="0"/>
                <a:ea typeface="Karla" charset="0"/>
                <a:cs typeface="Karla" charset="0"/>
              </a:rPr>
              <a:t>using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Karla" charset="0"/>
                <a:ea typeface="Karla" charset="0"/>
                <a:cs typeface="Karla" charset="0"/>
              </a:rPr>
              <a:t>windows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Karla" charset="0"/>
                <a:ea typeface="Karla" charset="0"/>
                <a:cs typeface="Karla" charset="0"/>
              </a:rPr>
              <a:t> of words, predict the next word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Ex.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He went to class after breakfast.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D8C6AE1-A8BE-C943-91A1-7B8A221340F7}"/>
              </a:ext>
            </a:extLst>
          </p:cNvPr>
          <p:cNvSpPr/>
          <p:nvPr/>
        </p:nvSpPr>
        <p:spPr>
          <a:xfrm>
            <a:off x="4343400" y="5315360"/>
            <a:ext cx="3912704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E9761C-491D-5F4A-A115-032B4EC18097}"/>
              </a:ext>
            </a:extLst>
          </p:cNvPr>
          <p:cNvSpPr/>
          <p:nvPr/>
        </p:nvSpPr>
        <p:spPr>
          <a:xfrm>
            <a:off x="4448182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648207-4E1C-3747-8CED-11D7BE8BC76E}"/>
              </a:ext>
            </a:extLst>
          </p:cNvPr>
          <p:cNvSpPr/>
          <p:nvPr/>
        </p:nvSpPr>
        <p:spPr>
          <a:xfrm>
            <a:off x="4694441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78E907-AEE0-9943-9848-4F19EEE56B1B}"/>
              </a:ext>
            </a:extLst>
          </p:cNvPr>
          <p:cNvSpPr/>
          <p:nvPr/>
        </p:nvSpPr>
        <p:spPr>
          <a:xfrm>
            <a:off x="4940700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A6E7F4-69EF-DB4A-87F9-6B83E5C57E47}"/>
              </a:ext>
            </a:extLst>
          </p:cNvPr>
          <p:cNvSpPr/>
          <p:nvPr/>
        </p:nvSpPr>
        <p:spPr>
          <a:xfrm>
            <a:off x="5192569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45073BD-D1CE-1848-A3FB-5C7C44E689AE}"/>
              </a:ext>
            </a:extLst>
          </p:cNvPr>
          <p:cNvSpPr txBox="1">
            <a:spLocks/>
          </p:cNvSpPr>
          <p:nvPr/>
        </p:nvSpPr>
        <p:spPr>
          <a:xfrm>
            <a:off x="4491241" y="5688211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He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09F3CB1-D077-AB4A-9263-C3E375E967C2}"/>
              </a:ext>
            </a:extLst>
          </p:cNvPr>
          <p:cNvSpPr/>
          <p:nvPr/>
        </p:nvSpPr>
        <p:spPr>
          <a:xfrm>
            <a:off x="5857146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06FB9AA-7582-D249-8964-B1E083E54282}"/>
              </a:ext>
            </a:extLst>
          </p:cNvPr>
          <p:cNvSpPr/>
          <p:nvPr/>
        </p:nvSpPr>
        <p:spPr>
          <a:xfrm>
            <a:off x="6103405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246FA5D-2EB0-194F-9056-8E55096A2324}"/>
              </a:ext>
            </a:extLst>
          </p:cNvPr>
          <p:cNvSpPr/>
          <p:nvPr/>
        </p:nvSpPr>
        <p:spPr>
          <a:xfrm>
            <a:off x="6349664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375B46D-94A3-A748-A10A-24F44499811C}"/>
              </a:ext>
            </a:extLst>
          </p:cNvPr>
          <p:cNvSpPr/>
          <p:nvPr/>
        </p:nvSpPr>
        <p:spPr>
          <a:xfrm>
            <a:off x="6601533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6A117F4-BF7A-B143-92B3-7771E7DB76F2}"/>
              </a:ext>
            </a:extLst>
          </p:cNvPr>
          <p:cNvSpPr/>
          <p:nvPr/>
        </p:nvSpPr>
        <p:spPr>
          <a:xfrm>
            <a:off x="7205838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06F9256-6591-CA4A-A29D-DCE17210C01C}"/>
              </a:ext>
            </a:extLst>
          </p:cNvPr>
          <p:cNvSpPr/>
          <p:nvPr/>
        </p:nvSpPr>
        <p:spPr>
          <a:xfrm>
            <a:off x="7452097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8F461C7-1896-C149-B54C-48C3CE75BEC4}"/>
              </a:ext>
            </a:extLst>
          </p:cNvPr>
          <p:cNvSpPr/>
          <p:nvPr/>
        </p:nvSpPr>
        <p:spPr>
          <a:xfrm>
            <a:off x="7698356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04167DE-1E41-A341-8D12-4BEC35973F94}"/>
              </a:ext>
            </a:extLst>
          </p:cNvPr>
          <p:cNvSpPr/>
          <p:nvPr/>
        </p:nvSpPr>
        <p:spPr>
          <a:xfrm>
            <a:off x="7950225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55F8A322-FDA5-BA44-B414-1ED3FFDA2885}"/>
              </a:ext>
            </a:extLst>
          </p:cNvPr>
          <p:cNvSpPr txBox="1">
            <a:spLocks/>
          </p:cNvSpPr>
          <p:nvPr/>
        </p:nvSpPr>
        <p:spPr>
          <a:xfrm>
            <a:off x="5747093" y="5688211"/>
            <a:ext cx="1005821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went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58EBA670-9E74-CA4F-8C42-A58FF63F651A}"/>
              </a:ext>
            </a:extLst>
          </p:cNvPr>
          <p:cNvSpPr txBox="1">
            <a:spLocks/>
          </p:cNvSpPr>
          <p:nvPr/>
        </p:nvSpPr>
        <p:spPr>
          <a:xfrm>
            <a:off x="7205838" y="5688211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to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A6D92D5-089C-704D-82E8-F58590491E75}"/>
              </a:ext>
            </a:extLst>
          </p:cNvPr>
          <p:cNvSpPr/>
          <p:nvPr/>
        </p:nvSpPr>
        <p:spPr>
          <a:xfrm>
            <a:off x="5828242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E387215-9C07-704E-A624-2E65BFD4237B}"/>
              </a:ext>
            </a:extLst>
          </p:cNvPr>
          <p:cNvSpPr/>
          <p:nvPr/>
        </p:nvSpPr>
        <p:spPr>
          <a:xfrm>
            <a:off x="6074501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946605F-F95D-B245-8A41-6734C2E7BF1B}"/>
              </a:ext>
            </a:extLst>
          </p:cNvPr>
          <p:cNvSpPr/>
          <p:nvPr/>
        </p:nvSpPr>
        <p:spPr>
          <a:xfrm>
            <a:off x="6320760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B6F3CC5-174A-764E-831F-58AC6190464E}"/>
              </a:ext>
            </a:extLst>
          </p:cNvPr>
          <p:cNvSpPr/>
          <p:nvPr/>
        </p:nvSpPr>
        <p:spPr>
          <a:xfrm>
            <a:off x="6572629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1249904" y="5236580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Example input sentence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5B7F79C-354B-514C-9CDD-0E4619BAD189}"/>
              </a:ext>
            </a:extLst>
          </p:cNvPr>
          <p:cNvSpPr/>
          <p:nvPr/>
        </p:nvSpPr>
        <p:spPr>
          <a:xfrm>
            <a:off x="5023876" y="4175908"/>
            <a:ext cx="2631421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6810C6D-F83C-C44F-B8C1-451A04C06FE6}"/>
              </a:ext>
            </a:extLst>
          </p:cNvPr>
          <p:cNvSpPr/>
          <p:nvPr/>
        </p:nvSpPr>
        <p:spPr>
          <a:xfrm>
            <a:off x="5108427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AF9B34-AA96-9543-A2D3-5EF35440EBC6}"/>
              </a:ext>
            </a:extLst>
          </p:cNvPr>
          <p:cNvSpPr/>
          <p:nvPr/>
        </p:nvSpPr>
        <p:spPr>
          <a:xfrm>
            <a:off x="5354686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E89CB5E-8E02-3647-9934-F3B0E64079B8}"/>
              </a:ext>
            </a:extLst>
          </p:cNvPr>
          <p:cNvSpPr/>
          <p:nvPr/>
        </p:nvSpPr>
        <p:spPr>
          <a:xfrm>
            <a:off x="5600945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303B545-2289-A049-BCAD-982E40A743A5}"/>
              </a:ext>
            </a:extLst>
          </p:cNvPr>
          <p:cNvSpPr/>
          <p:nvPr/>
        </p:nvSpPr>
        <p:spPr>
          <a:xfrm>
            <a:off x="5852814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24AA75F-456D-8949-A10C-222308AD6C27}"/>
              </a:ext>
            </a:extLst>
          </p:cNvPr>
          <p:cNvSpPr/>
          <p:nvPr/>
        </p:nvSpPr>
        <p:spPr>
          <a:xfrm>
            <a:off x="6110810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1C43F3D-8692-EE47-9823-1230435C6EF5}"/>
              </a:ext>
            </a:extLst>
          </p:cNvPr>
          <p:cNvSpPr/>
          <p:nvPr/>
        </p:nvSpPr>
        <p:spPr>
          <a:xfrm>
            <a:off x="6357069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CE51F31-4C6E-7945-AE70-852BF817D70E}"/>
              </a:ext>
            </a:extLst>
          </p:cNvPr>
          <p:cNvSpPr/>
          <p:nvPr/>
        </p:nvSpPr>
        <p:spPr>
          <a:xfrm>
            <a:off x="6603328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C07CFFB-CDE8-B241-8A41-C7FC551585A0}"/>
              </a:ext>
            </a:extLst>
          </p:cNvPr>
          <p:cNvSpPr/>
          <p:nvPr/>
        </p:nvSpPr>
        <p:spPr>
          <a:xfrm>
            <a:off x="6855197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3E1039C-7E4C-C141-AD63-693260F07D4D}"/>
              </a:ext>
            </a:extLst>
          </p:cNvPr>
          <p:cNvSpPr/>
          <p:nvPr/>
        </p:nvSpPr>
        <p:spPr>
          <a:xfrm>
            <a:off x="7108259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67898AD-C5E7-2D42-9415-B67BBD4A3A66}"/>
              </a:ext>
            </a:extLst>
          </p:cNvPr>
          <p:cNvSpPr/>
          <p:nvPr/>
        </p:nvSpPr>
        <p:spPr>
          <a:xfrm>
            <a:off x="7360128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C5771F7-7684-374B-B6C2-60FEB0E09FAD}"/>
              </a:ext>
            </a:extLst>
          </p:cNvPr>
          <p:cNvSpPr/>
          <p:nvPr/>
        </p:nvSpPr>
        <p:spPr>
          <a:xfrm>
            <a:off x="5742550" y="30266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1552C180-A336-A746-AA26-10B7E107AA52}"/>
              </a:ext>
            </a:extLst>
          </p:cNvPr>
          <p:cNvSpPr/>
          <p:nvPr/>
        </p:nvSpPr>
        <p:spPr>
          <a:xfrm rot="16200000">
            <a:off x="6048171" y="35440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5D792BAB-B803-CF46-A092-93C1E56EC90D}"/>
              </a:ext>
            </a:extLst>
          </p:cNvPr>
          <p:cNvSpPr/>
          <p:nvPr/>
        </p:nvSpPr>
        <p:spPr>
          <a:xfrm rot="16200000">
            <a:off x="6069731" y="47132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C1ED9D7B-0772-8F44-B82E-46E5594D95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ED9D7B-0772-8F44-B82E-46E5594D9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585DBD21-0E03-5C4E-80C6-08218453FD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85DBD21-0E03-5C4E-80C6-08218453F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161485" y="4122786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1284612" y="2933720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Output layer</a:t>
            </a:r>
          </a:p>
        </p:txBody>
      </p:sp>
    </p:spTree>
    <p:extLst>
      <p:ext uri="{BB962C8B-B14F-4D97-AF65-F5344CB8AC3E}">
        <p14:creationId xmlns:p14="http://schemas.microsoft.com/office/powerpoint/2010/main" val="2146589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5" y="49983"/>
            <a:ext cx="10805802" cy="1162592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Modelling: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Feed-forward Neural Net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634E59-4B85-4C4B-8984-E10B47A0B100}"/>
              </a:ext>
            </a:extLst>
          </p:cNvPr>
          <p:cNvSpPr txBox="1">
            <a:spLocks/>
          </p:cNvSpPr>
          <p:nvPr/>
        </p:nvSpPr>
        <p:spPr>
          <a:xfrm>
            <a:off x="1681848" y="1094515"/>
            <a:ext cx="10342263" cy="128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Neural Approach #1: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Feed-forward Neural Net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General Idea: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Karla" charset="0"/>
                <a:ea typeface="Karla" charset="0"/>
                <a:cs typeface="Karla" charset="0"/>
              </a:rPr>
              <a:t>using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Karla" charset="0"/>
                <a:ea typeface="Karla" charset="0"/>
                <a:cs typeface="Karla" charset="0"/>
              </a:rPr>
              <a:t>windows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Karla" charset="0"/>
                <a:ea typeface="Karla" charset="0"/>
                <a:cs typeface="Karla" charset="0"/>
              </a:rPr>
              <a:t> of words, predict the next word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Ex.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He went to class after breakfast.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D8C6AE1-A8BE-C943-91A1-7B8A221340F7}"/>
              </a:ext>
            </a:extLst>
          </p:cNvPr>
          <p:cNvSpPr/>
          <p:nvPr/>
        </p:nvSpPr>
        <p:spPr>
          <a:xfrm>
            <a:off x="4343400" y="5315360"/>
            <a:ext cx="3912704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E9761C-491D-5F4A-A115-032B4EC18097}"/>
              </a:ext>
            </a:extLst>
          </p:cNvPr>
          <p:cNvSpPr/>
          <p:nvPr/>
        </p:nvSpPr>
        <p:spPr>
          <a:xfrm>
            <a:off x="4448182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648207-4E1C-3747-8CED-11D7BE8BC76E}"/>
              </a:ext>
            </a:extLst>
          </p:cNvPr>
          <p:cNvSpPr/>
          <p:nvPr/>
        </p:nvSpPr>
        <p:spPr>
          <a:xfrm>
            <a:off x="4694441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78E907-AEE0-9943-9848-4F19EEE56B1B}"/>
              </a:ext>
            </a:extLst>
          </p:cNvPr>
          <p:cNvSpPr/>
          <p:nvPr/>
        </p:nvSpPr>
        <p:spPr>
          <a:xfrm>
            <a:off x="4940700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A6E7F4-69EF-DB4A-87F9-6B83E5C57E47}"/>
              </a:ext>
            </a:extLst>
          </p:cNvPr>
          <p:cNvSpPr/>
          <p:nvPr/>
        </p:nvSpPr>
        <p:spPr>
          <a:xfrm>
            <a:off x="5192569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45073BD-D1CE-1848-A3FB-5C7C44E689AE}"/>
              </a:ext>
            </a:extLst>
          </p:cNvPr>
          <p:cNvSpPr txBox="1">
            <a:spLocks/>
          </p:cNvSpPr>
          <p:nvPr/>
        </p:nvSpPr>
        <p:spPr>
          <a:xfrm>
            <a:off x="4491241" y="5688211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He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09F3CB1-D077-AB4A-9263-C3E375E967C2}"/>
              </a:ext>
            </a:extLst>
          </p:cNvPr>
          <p:cNvSpPr/>
          <p:nvPr/>
        </p:nvSpPr>
        <p:spPr>
          <a:xfrm>
            <a:off x="5857146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06FB9AA-7582-D249-8964-B1E083E54282}"/>
              </a:ext>
            </a:extLst>
          </p:cNvPr>
          <p:cNvSpPr/>
          <p:nvPr/>
        </p:nvSpPr>
        <p:spPr>
          <a:xfrm>
            <a:off x="6103405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246FA5D-2EB0-194F-9056-8E55096A2324}"/>
              </a:ext>
            </a:extLst>
          </p:cNvPr>
          <p:cNvSpPr/>
          <p:nvPr/>
        </p:nvSpPr>
        <p:spPr>
          <a:xfrm>
            <a:off x="6349664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375B46D-94A3-A748-A10A-24F44499811C}"/>
              </a:ext>
            </a:extLst>
          </p:cNvPr>
          <p:cNvSpPr/>
          <p:nvPr/>
        </p:nvSpPr>
        <p:spPr>
          <a:xfrm>
            <a:off x="6601533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6A117F4-BF7A-B143-92B3-7771E7DB76F2}"/>
              </a:ext>
            </a:extLst>
          </p:cNvPr>
          <p:cNvSpPr/>
          <p:nvPr/>
        </p:nvSpPr>
        <p:spPr>
          <a:xfrm>
            <a:off x="7205838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06F9256-6591-CA4A-A29D-DCE17210C01C}"/>
              </a:ext>
            </a:extLst>
          </p:cNvPr>
          <p:cNvSpPr/>
          <p:nvPr/>
        </p:nvSpPr>
        <p:spPr>
          <a:xfrm>
            <a:off x="7452097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8F461C7-1896-C149-B54C-48C3CE75BEC4}"/>
              </a:ext>
            </a:extLst>
          </p:cNvPr>
          <p:cNvSpPr/>
          <p:nvPr/>
        </p:nvSpPr>
        <p:spPr>
          <a:xfrm>
            <a:off x="7698356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04167DE-1E41-A341-8D12-4BEC35973F94}"/>
              </a:ext>
            </a:extLst>
          </p:cNvPr>
          <p:cNvSpPr/>
          <p:nvPr/>
        </p:nvSpPr>
        <p:spPr>
          <a:xfrm>
            <a:off x="7950225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55F8A322-FDA5-BA44-B414-1ED3FFDA2885}"/>
              </a:ext>
            </a:extLst>
          </p:cNvPr>
          <p:cNvSpPr txBox="1">
            <a:spLocks/>
          </p:cNvSpPr>
          <p:nvPr/>
        </p:nvSpPr>
        <p:spPr>
          <a:xfrm>
            <a:off x="5747093" y="5688211"/>
            <a:ext cx="1005821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went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58EBA670-9E74-CA4F-8C42-A58FF63F651A}"/>
              </a:ext>
            </a:extLst>
          </p:cNvPr>
          <p:cNvSpPr txBox="1">
            <a:spLocks/>
          </p:cNvSpPr>
          <p:nvPr/>
        </p:nvSpPr>
        <p:spPr>
          <a:xfrm>
            <a:off x="7205838" y="5688211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to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A6D92D5-089C-704D-82E8-F58590491E75}"/>
              </a:ext>
            </a:extLst>
          </p:cNvPr>
          <p:cNvSpPr/>
          <p:nvPr/>
        </p:nvSpPr>
        <p:spPr>
          <a:xfrm>
            <a:off x="5828242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E387215-9C07-704E-A624-2E65BFD4237B}"/>
              </a:ext>
            </a:extLst>
          </p:cNvPr>
          <p:cNvSpPr/>
          <p:nvPr/>
        </p:nvSpPr>
        <p:spPr>
          <a:xfrm>
            <a:off x="6074501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946605F-F95D-B245-8A41-6734C2E7BF1B}"/>
              </a:ext>
            </a:extLst>
          </p:cNvPr>
          <p:cNvSpPr/>
          <p:nvPr/>
        </p:nvSpPr>
        <p:spPr>
          <a:xfrm>
            <a:off x="6320760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B6F3CC5-174A-764E-831F-58AC6190464E}"/>
              </a:ext>
            </a:extLst>
          </p:cNvPr>
          <p:cNvSpPr/>
          <p:nvPr/>
        </p:nvSpPr>
        <p:spPr>
          <a:xfrm>
            <a:off x="6572629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1249904" y="5236580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Example input sentence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5B7F79C-354B-514C-9CDD-0E4619BAD189}"/>
              </a:ext>
            </a:extLst>
          </p:cNvPr>
          <p:cNvSpPr/>
          <p:nvPr/>
        </p:nvSpPr>
        <p:spPr>
          <a:xfrm>
            <a:off x="5023876" y="4175908"/>
            <a:ext cx="2631421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6810C6D-F83C-C44F-B8C1-451A04C06FE6}"/>
              </a:ext>
            </a:extLst>
          </p:cNvPr>
          <p:cNvSpPr/>
          <p:nvPr/>
        </p:nvSpPr>
        <p:spPr>
          <a:xfrm>
            <a:off x="5108427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AF9B34-AA96-9543-A2D3-5EF35440EBC6}"/>
              </a:ext>
            </a:extLst>
          </p:cNvPr>
          <p:cNvSpPr/>
          <p:nvPr/>
        </p:nvSpPr>
        <p:spPr>
          <a:xfrm>
            <a:off x="5354686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E89CB5E-8E02-3647-9934-F3B0E64079B8}"/>
              </a:ext>
            </a:extLst>
          </p:cNvPr>
          <p:cNvSpPr/>
          <p:nvPr/>
        </p:nvSpPr>
        <p:spPr>
          <a:xfrm>
            <a:off x="5600945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303B545-2289-A049-BCAD-982E40A743A5}"/>
              </a:ext>
            </a:extLst>
          </p:cNvPr>
          <p:cNvSpPr/>
          <p:nvPr/>
        </p:nvSpPr>
        <p:spPr>
          <a:xfrm>
            <a:off x="5852814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24AA75F-456D-8949-A10C-222308AD6C27}"/>
              </a:ext>
            </a:extLst>
          </p:cNvPr>
          <p:cNvSpPr/>
          <p:nvPr/>
        </p:nvSpPr>
        <p:spPr>
          <a:xfrm>
            <a:off x="6110810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1C43F3D-8692-EE47-9823-1230435C6EF5}"/>
              </a:ext>
            </a:extLst>
          </p:cNvPr>
          <p:cNvSpPr/>
          <p:nvPr/>
        </p:nvSpPr>
        <p:spPr>
          <a:xfrm>
            <a:off x="6357069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CE51F31-4C6E-7945-AE70-852BF817D70E}"/>
              </a:ext>
            </a:extLst>
          </p:cNvPr>
          <p:cNvSpPr/>
          <p:nvPr/>
        </p:nvSpPr>
        <p:spPr>
          <a:xfrm>
            <a:off x="6603328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C07CFFB-CDE8-B241-8A41-C7FC551585A0}"/>
              </a:ext>
            </a:extLst>
          </p:cNvPr>
          <p:cNvSpPr/>
          <p:nvPr/>
        </p:nvSpPr>
        <p:spPr>
          <a:xfrm>
            <a:off x="6855197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3E1039C-7E4C-C141-AD63-693260F07D4D}"/>
              </a:ext>
            </a:extLst>
          </p:cNvPr>
          <p:cNvSpPr/>
          <p:nvPr/>
        </p:nvSpPr>
        <p:spPr>
          <a:xfrm>
            <a:off x="7108259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67898AD-C5E7-2D42-9415-B67BBD4A3A66}"/>
              </a:ext>
            </a:extLst>
          </p:cNvPr>
          <p:cNvSpPr/>
          <p:nvPr/>
        </p:nvSpPr>
        <p:spPr>
          <a:xfrm>
            <a:off x="7360128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C5771F7-7684-374B-B6C2-60FEB0E09FAD}"/>
              </a:ext>
            </a:extLst>
          </p:cNvPr>
          <p:cNvSpPr/>
          <p:nvPr/>
        </p:nvSpPr>
        <p:spPr>
          <a:xfrm>
            <a:off x="5742550" y="30266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1552C180-A336-A746-AA26-10B7E107AA52}"/>
              </a:ext>
            </a:extLst>
          </p:cNvPr>
          <p:cNvSpPr/>
          <p:nvPr/>
        </p:nvSpPr>
        <p:spPr>
          <a:xfrm rot="16200000">
            <a:off x="6048171" y="35440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5D792BAB-B803-CF46-A092-93C1E56EC90D}"/>
              </a:ext>
            </a:extLst>
          </p:cNvPr>
          <p:cNvSpPr/>
          <p:nvPr/>
        </p:nvSpPr>
        <p:spPr>
          <a:xfrm rot="16200000">
            <a:off x="6069731" y="47132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C1ED9D7B-0772-8F44-B82E-46E5594D95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ED9D7B-0772-8F44-B82E-46E5594D9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585DBD21-0E03-5C4E-80C6-08218453FD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85DBD21-0E03-5C4E-80C6-08218453F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161485" y="4122786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1284612" y="2933720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6BF069EC-E01E-874F-8256-B41BD1F5F3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2094" y="5184623"/>
                <a:ext cx="279916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6BF069EC-E01E-874F-8256-B41BD1F5F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094" y="5184623"/>
                <a:ext cx="2799163" cy="503588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5AE33AA6-F39F-AE47-A082-D026FA876028}"/>
              </a:ext>
            </a:extLst>
          </p:cNvPr>
          <p:cNvSpPr txBox="1">
            <a:spLocks/>
          </p:cNvSpPr>
          <p:nvPr/>
        </p:nvSpPr>
        <p:spPr>
          <a:xfrm>
            <a:off x="8533366" y="5631336"/>
            <a:ext cx="3306448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venir Light" panose="020B0402020203020204" pitchFamily="34" charset="77"/>
              </a:rPr>
              <a:t>Concatenated word embeddings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3310BA9A-DCEA-794F-9991-6F281CB695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56104" y="4015200"/>
                <a:ext cx="279916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charset="0"/>
                        </a:rPr>
                        <m:t>𝑉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10BA9A-DCEA-794F-9991-6F281CB69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104" y="4015200"/>
                <a:ext cx="2799163" cy="5035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A9D3B108-BEE0-7A4A-A32A-7CF470E03D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78460" y="2874317"/>
                <a:ext cx="4861354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  <m:t>𝑊</m:t>
                          </m:r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Light" panose="020B0402020203020204" pitchFamily="34" charset="77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D3B108-BEE0-7A4A-A32A-7CF470E03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460" y="2874317"/>
                <a:ext cx="4861354" cy="50358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246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5" y="49983"/>
            <a:ext cx="11323160" cy="1162592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Modelling: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Feed-forward Neural Net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634E59-4B85-4C4B-8984-E10B47A0B100}"/>
              </a:ext>
            </a:extLst>
          </p:cNvPr>
          <p:cNvSpPr txBox="1">
            <a:spLocks/>
          </p:cNvSpPr>
          <p:nvPr/>
        </p:nvSpPr>
        <p:spPr>
          <a:xfrm>
            <a:off x="1681848" y="1094515"/>
            <a:ext cx="10342263" cy="128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Neural Approach #1: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Feed-forward Neural Net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General Idea: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Karla" charset="0"/>
                <a:ea typeface="Karla" charset="0"/>
                <a:cs typeface="Karla" charset="0"/>
              </a:rPr>
              <a:t>using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Karla" charset="0"/>
                <a:ea typeface="Karla" charset="0"/>
                <a:cs typeface="Karla" charset="0"/>
              </a:rPr>
              <a:t>windows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Karla" charset="0"/>
                <a:ea typeface="Karla" charset="0"/>
                <a:cs typeface="Karla" charset="0"/>
              </a:rPr>
              <a:t> of words, predict the next word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Ex.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He went to class after breakfast.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latin typeface="Karla" charset="0"/>
              <a:ea typeface="Karla" charset="0"/>
              <a:cs typeface="Karla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D8C6AE1-A8BE-C943-91A1-7B8A221340F7}"/>
              </a:ext>
            </a:extLst>
          </p:cNvPr>
          <p:cNvSpPr/>
          <p:nvPr/>
        </p:nvSpPr>
        <p:spPr>
          <a:xfrm>
            <a:off x="4343400" y="5315360"/>
            <a:ext cx="3912704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E9761C-491D-5F4A-A115-032B4EC18097}"/>
              </a:ext>
            </a:extLst>
          </p:cNvPr>
          <p:cNvSpPr/>
          <p:nvPr/>
        </p:nvSpPr>
        <p:spPr>
          <a:xfrm>
            <a:off x="4448182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648207-4E1C-3747-8CED-11D7BE8BC76E}"/>
              </a:ext>
            </a:extLst>
          </p:cNvPr>
          <p:cNvSpPr/>
          <p:nvPr/>
        </p:nvSpPr>
        <p:spPr>
          <a:xfrm>
            <a:off x="4694441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78E907-AEE0-9943-9848-4F19EEE56B1B}"/>
              </a:ext>
            </a:extLst>
          </p:cNvPr>
          <p:cNvSpPr/>
          <p:nvPr/>
        </p:nvSpPr>
        <p:spPr>
          <a:xfrm>
            <a:off x="4940700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A6E7F4-69EF-DB4A-87F9-6B83E5C57E47}"/>
              </a:ext>
            </a:extLst>
          </p:cNvPr>
          <p:cNvSpPr/>
          <p:nvPr/>
        </p:nvSpPr>
        <p:spPr>
          <a:xfrm>
            <a:off x="5192569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45073BD-D1CE-1848-A3FB-5C7C44E689AE}"/>
              </a:ext>
            </a:extLst>
          </p:cNvPr>
          <p:cNvSpPr txBox="1">
            <a:spLocks/>
          </p:cNvSpPr>
          <p:nvPr/>
        </p:nvSpPr>
        <p:spPr>
          <a:xfrm>
            <a:off x="7205838" y="5700776"/>
            <a:ext cx="913361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class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09F3CB1-D077-AB4A-9263-C3E375E967C2}"/>
              </a:ext>
            </a:extLst>
          </p:cNvPr>
          <p:cNvSpPr/>
          <p:nvPr/>
        </p:nvSpPr>
        <p:spPr>
          <a:xfrm>
            <a:off x="5857146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06FB9AA-7582-D249-8964-B1E083E54282}"/>
              </a:ext>
            </a:extLst>
          </p:cNvPr>
          <p:cNvSpPr/>
          <p:nvPr/>
        </p:nvSpPr>
        <p:spPr>
          <a:xfrm>
            <a:off x="6103405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246FA5D-2EB0-194F-9056-8E55096A2324}"/>
              </a:ext>
            </a:extLst>
          </p:cNvPr>
          <p:cNvSpPr/>
          <p:nvPr/>
        </p:nvSpPr>
        <p:spPr>
          <a:xfrm>
            <a:off x="6349664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375B46D-94A3-A748-A10A-24F44499811C}"/>
              </a:ext>
            </a:extLst>
          </p:cNvPr>
          <p:cNvSpPr/>
          <p:nvPr/>
        </p:nvSpPr>
        <p:spPr>
          <a:xfrm>
            <a:off x="6601533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6A117F4-BF7A-B143-92B3-7771E7DB76F2}"/>
              </a:ext>
            </a:extLst>
          </p:cNvPr>
          <p:cNvSpPr/>
          <p:nvPr/>
        </p:nvSpPr>
        <p:spPr>
          <a:xfrm>
            <a:off x="7205838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06F9256-6591-CA4A-A29D-DCE17210C01C}"/>
              </a:ext>
            </a:extLst>
          </p:cNvPr>
          <p:cNvSpPr/>
          <p:nvPr/>
        </p:nvSpPr>
        <p:spPr>
          <a:xfrm>
            <a:off x="7452097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8F461C7-1896-C149-B54C-48C3CE75BEC4}"/>
              </a:ext>
            </a:extLst>
          </p:cNvPr>
          <p:cNvSpPr/>
          <p:nvPr/>
        </p:nvSpPr>
        <p:spPr>
          <a:xfrm>
            <a:off x="7698356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04167DE-1E41-A341-8D12-4BEC35973F94}"/>
              </a:ext>
            </a:extLst>
          </p:cNvPr>
          <p:cNvSpPr/>
          <p:nvPr/>
        </p:nvSpPr>
        <p:spPr>
          <a:xfrm>
            <a:off x="7950225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55F8A322-FDA5-BA44-B414-1ED3FFDA2885}"/>
              </a:ext>
            </a:extLst>
          </p:cNvPr>
          <p:cNvSpPr txBox="1">
            <a:spLocks/>
          </p:cNvSpPr>
          <p:nvPr/>
        </p:nvSpPr>
        <p:spPr>
          <a:xfrm>
            <a:off x="4343400" y="5688211"/>
            <a:ext cx="1005821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went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58EBA670-9E74-CA4F-8C42-A58FF63F651A}"/>
              </a:ext>
            </a:extLst>
          </p:cNvPr>
          <p:cNvSpPr txBox="1">
            <a:spLocks/>
          </p:cNvSpPr>
          <p:nvPr/>
        </p:nvSpPr>
        <p:spPr>
          <a:xfrm>
            <a:off x="5802145" y="5688211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to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A6D92D5-089C-704D-82E8-F58590491E75}"/>
              </a:ext>
            </a:extLst>
          </p:cNvPr>
          <p:cNvSpPr/>
          <p:nvPr/>
        </p:nvSpPr>
        <p:spPr>
          <a:xfrm>
            <a:off x="5828242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E387215-9C07-704E-A624-2E65BFD4237B}"/>
              </a:ext>
            </a:extLst>
          </p:cNvPr>
          <p:cNvSpPr/>
          <p:nvPr/>
        </p:nvSpPr>
        <p:spPr>
          <a:xfrm>
            <a:off x="6074501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946605F-F95D-B245-8A41-6734C2E7BF1B}"/>
              </a:ext>
            </a:extLst>
          </p:cNvPr>
          <p:cNvSpPr/>
          <p:nvPr/>
        </p:nvSpPr>
        <p:spPr>
          <a:xfrm>
            <a:off x="6320760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B6F3CC5-174A-764E-831F-58AC6190464E}"/>
              </a:ext>
            </a:extLst>
          </p:cNvPr>
          <p:cNvSpPr/>
          <p:nvPr/>
        </p:nvSpPr>
        <p:spPr>
          <a:xfrm>
            <a:off x="6572629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1249904" y="5236580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Example input sentence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5B7F79C-354B-514C-9CDD-0E4619BAD189}"/>
              </a:ext>
            </a:extLst>
          </p:cNvPr>
          <p:cNvSpPr/>
          <p:nvPr/>
        </p:nvSpPr>
        <p:spPr>
          <a:xfrm>
            <a:off x="5023876" y="4175908"/>
            <a:ext cx="2631421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6810C6D-F83C-C44F-B8C1-451A04C06FE6}"/>
              </a:ext>
            </a:extLst>
          </p:cNvPr>
          <p:cNvSpPr/>
          <p:nvPr/>
        </p:nvSpPr>
        <p:spPr>
          <a:xfrm>
            <a:off x="5108427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AF9B34-AA96-9543-A2D3-5EF35440EBC6}"/>
              </a:ext>
            </a:extLst>
          </p:cNvPr>
          <p:cNvSpPr/>
          <p:nvPr/>
        </p:nvSpPr>
        <p:spPr>
          <a:xfrm>
            <a:off x="5354686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E89CB5E-8E02-3647-9934-F3B0E64079B8}"/>
              </a:ext>
            </a:extLst>
          </p:cNvPr>
          <p:cNvSpPr/>
          <p:nvPr/>
        </p:nvSpPr>
        <p:spPr>
          <a:xfrm>
            <a:off x="5600945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303B545-2289-A049-BCAD-982E40A743A5}"/>
              </a:ext>
            </a:extLst>
          </p:cNvPr>
          <p:cNvSpPr/>
          <p:nvPr/>
        </p:nvSpPr>
        <p:spPr>
          <a:xfrm>
            <a:off x="5852814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24AA75F-456D-8949-A10C-222308AD6C27}"/>
              </a:ext>
            </a:extLst>
          </p:cNvPr>
          <p:cNvSpPr/>
          <p:nvPr/>
        </p:nvSpPr>
        <p:spPr>
          <a:xfrm>
            <a:off x="6110810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1C43F3D-8692-EE47-9823-1230435C6EF5}"/>
              </a:ext>
            </a:extLst>
          </p:cNvPr>
          <p:cNvSpPr/>
          <p:nvPr/>
        </p:nvSpPr>
        <p:spPr>
          <a:xfrm>
            <a:off x="6357069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CE51F31-4C6E-7945-AE70-852BF817D70E}"/>
              </a:ext>
            </a:extLst>
          </p:cNvPr>
          <p:cNvSpPr/>
          <p:nvPr/>
        </p:nvSpPr>
        <p:spPr>
          <a:xfrm>
            <a:off x="6603328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C07CFFB-CDE8-B241-8A41-C7FC551585A0}"/>
              </a:ext>
            </a:extLst>
          </p:cNvPr>
          <p:cNvSpPr/>
          <p:nvPr/>
        </p:nvSpPr>
        <p:spPr>
          <a:xfrm>
            <a:off x="6855197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3E1039C-7E4C-C141-AD63-693260F07D4D}"/>
              </a:ext>
            </a:extLst>
          </p:cNvPr>
          <p:cNvSpPr/>
          <p:nvPr/>
        </p:nvSpPr>
        <p:spPr>
          <a:xfrm>
            <a:off x="7108259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67898AD-C5E7-2D42-9415-B67BBD4A3A66}"/>
              </a:ext>
            </a:extLst>
          </p:cNvPr>
          <p:cNvSpPr/>
          <p:nvPr/>
        </p:nvSpPr>
        <p:spPr>
          <a:xfrm>
            <a:off x="7360128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C5771F7-7684-374B-B6C2-60FEB0E09FAD}"/>
              </a:ext>
            </a:extLst>
          </p:cNvPr>
          <p:cNvSpPr/>
          <p:nvPr/>
        </p:nvSpPr>
        <p:spPr>
          <a:xfrm>
            <a:off x="5742550" y="30266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1552C180-A336-A746-AA26-10B7E107AA52}"/>
              </a:ext>
            </a:extLst>
          </p:cNvPr>
          <p:cNvSpPr/>
          <p:nvPr/>
        </p:nvSpPr>
        <p:spPr>
          <a:xfrm rot="16200000">
            <a:off x="6048171" y="35440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5D792BAB-B803-CF46-A092-93C1E56EC90D}"/>
              </a:ext>
            </a:extLst>
          </p:cNvPr>
          <p:cNvSpPr/>
          <p:nvPr/>
        </p:nvSpPr>
        <p:spPr>
          <a:xfrm rot="16200000">
            <a:off x="6069731" y="47132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C1ED9D7B-0772-8F44-B82E-46E5594D95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ED9D7B-0772-8F44-B82E-46E5594D9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585DBD21-0E03-5C4E-80C6-08218453FD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85DBD21-0E03-5C4E-80C6-08218453F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161485" y="4122786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1284612" y="2933720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6BF069EC-E01E-874F-8256-B41BD1F5F3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2094" y="5184623"/>
                <a:ext cx="279916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6BF069EC-E01E-874F-8256-B41BD1F5F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094" y="5184623"/>
                <a:ext cx="2799163" cy="503588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5AE33AA6-F39F-AE47-A082-D026FA876028}"/>
              </a:ext>
            </a:extLst>
          </p:cNvPr>
          <p:cNvSpPr txBox="1">
            <a:spLocks/>
          </p:cNvSpPr>
          <p:nvPr/>
        </p:nvSpPr>
        <p:spPr>
          <a:xfrm>
            <a:off x="8533366" y="5631336"/>
            <a:ext cx="3306448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venir Light" panose="020B0402020203020204" pitchFamily="34" charset="77"/>
              </a:rPr>
              <a:t>Concatenated word embeddings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3310BA9A-DCEA-794F-9991-6F281CB695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56104" y="4015200"/>
                <a:ext cx="279916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charset="0"/>
                        </a:rPr>
                        <m:t>𝑉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10BA9A-DCEA-794F-9991-6F281CB69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104" y="4015200"/>
                <a:ext cx="2799163" cy="50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A9D3B108-BEE0-7A4A-A32A-7CF470E03D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78460" y="2874317"/>
                <a:ext cx="4861354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  <m:t>𝑊</m:t>
                          </m:r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Light" panose="020B0402020203020204" pitchFamily="34" charset="77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D3B108-BEE0-7A4A-A32A-7CF470E03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460" y="2874317"/>
                <a:ext cx="4861354" cy="5035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622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3EAE6-E0DE-CB44-2028-3A23D929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stats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16569-FFFA-2ECD-1E20-C7F31AF06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Mean: 79 points. (34-100)</a:t>
            </a:r>
          </a:p>
          <a:p>
            <a:r>
              <a:rPr lang="en-US" dirty="0"/>
              <a:t>Hardest questions: 6defgh, 5de, 3bc, 4b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42E590-7125-1D7B-1EFE-3B59D4964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964" y="2348428"/>
            <a:ext cx="6651235" cy="448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647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66" y="81607"/>
            <a:ext cx="11350157" cy="1162592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Modelling: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Feed-forward Neural Net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634E59-4B85-4C4B-8984-E10B47A0B100}"/>
              </a:ext>
            </a:extLst>
          </p:cNvPr>
          <p:cNvSpPr txBox="1">
            <a:spLocks/>
          </p:cNvSpPr>
          <p:nvPr/>
        </p:nvSpPr>
        <p:spPr>
          <a:xfrm>
            <a:off x="1681848" y="1094515"/>
            <a:ext cx="10342263" cy="128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Neural Approach #1: </a:t>
            </a:r>
            <a:r>
              <a:rPr lang="en-US" sz="2400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Feed-forward Neural Net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General Idea: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Karla" charset="0"/>
                <a:ea typeface="Karla" charset="0"/>
                <a:cs typeface="Karla" charset="0"/>
              </a:rPr>
              <a:t>using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Karla" charset="0"/>
                <a:ea typeface="Karla" charset="0"/>
                <a:cs typeface="Karla" charset="0"/>
              </a:rPr>
              <a:t>windows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Karla" charset="0"/>
                <a:ea typeface="Karla" charset="0"/>
                <a:cs typeface="Karla" charset="0"/>
              </a:rPr>
              <a:t> of words, predict the next word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Ex.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He went to class after breakfast.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latin typeface="Karla" charset="0"/>
              <a:ea typeface="Karla" charset="0"/>
              <a:cs typeface="Karla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D8C6AE1-A8BE-C943-91A1-7B8A221340F7}"/>
              </a:ext>
            </a:extLst>
          </p:cNvPr>
          <p:cNvSpPr/>
          <p:nvPr/>
        </p:nvSpPr>
        <p:spPr>
          <a:xfrm>
            <a:off x="4343400" y="5315360"/>
            <a:ext cx="3912704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E9761C-491D-5F4A-A115-032B4EC18097}"/>
              </a:ext>
            </a:extLst>
          </p:cNvPr>
          <p:cNvSpPr/>
          <p:nvPr/>
        </p:nvSpPr>
        <p:spPr>
          <a:xfrm>
            <a:off x="4448182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648207-4E1C-3747-8CED-11D7BE8BC76E}"/>
              </a:ext>
            </a:extLst>
          </p:cNvPr>
          <p:cNvSpPr/>
          <p:nvPr/>
        </p:nvSpPr>
        <p:spPr>
          <a:xfrm>
            <a:off x="4694441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78E907-AEE0-9943-9848-4F19EEE56B1B}"/>
              </a:ext>
            </a:extLst>
          </p:cNvPr>
          <p:cNvSpPr/>
          <p:nvPr/>
        </p:nvSpPr>
        <p:spPr>
          <a:xfrm>
            <a:off x="4940700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A6E7F4-69EF-DB4A-87F9-6B83E5C57E47}"/>
              </a:ext>
            </a:extLst>
          </p:cNvPr>
          <p:cNvSpPr/>
          <p:nvPr/>
        </p:nvSpPr>
        <p:spPr>
          <a:xfrm>
            <a:off x="5192569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45073BD-D1CE-1848-A3FB-5C7C44E689AE}"/>
              </a:ext>
            </a:extLst>
          </p:cNvPr>
          <p:cNvSpPr txBox="1">
            <a:spLocks/>
          </p:cNvSpPr>
          <p:nvPr/>
        </p:nvSpPr>
        <p:spPr>
          <a:xfrm>
            <a:off x="4407407" y="5691509"/>
            <a:ext cx="913361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to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09F3CB1-D077-AB4A-9263-C3E375E967C2}"/>
              </a:ext>
            </a:extLst>
          </p:cNvPr>
          <p:cNvSpPr/>
          <p:nvPr/>
        </p:nvSpPr>
        <p:spPr>
          <a:xfrm>
            <a:off x="5857146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06FB9AA-7582-D249-8964-B1E083E54282}"/>
              </a:ext>
            </a:extLst>
          </p:cNvPr>
          <p:cNvSpPr/>
          <p:nvPr/>
        </p:nvSpPr>
        <p:spPr>
          <a:xfrm>
            <a:off x="6103405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246FA5D-2EB0-194F-9056-8E55096A2324}"/>
              </a:ext>
            </a:extLst>
          </p:cNvPr>
          <p:cNvSpPr/>
          <p:nvPr/>
        </p:nvSpPr>
        <p:spPr>
          <a:xfrm>
            <a:off x="6349664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375B46D-94A3-A748-A10A-24F44499811C}"/>
              </a:ext>
            </a:extLst>
          </p:cNvPr>
          <p:cNvSpPr/>
          <p:nvPr/>
        </p:nvSpPr>
        <p:spPr>
          <a:xfrm>
            <a:off x="6601533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6A117F4-BF7A-B143-92B3-7771E7DB76F2}"/>
              </a:ext>
            </a:extLst>
          </p:cNvPr>
          <p:cNvSpPr/>
          <p:nvPr/>
        </p:nvSpPr>
        <p:spPr>
          <a:xfrm>
            <a:off x="7205838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06F9256-6591-CA4A-A29D-DCE17210C01C}"/>
              </a:ext>
            </a:extLst>
          </p:cNvPr>
          <p:cNvSpPr/>
          <p:nvPr/>
        </p:nvSpPr>
        <p:spPr>
          <a:xfrm>
            <a:off x="7452097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8F461C7-1896-C149-B54C-48C3CE75BEC4}"/>
              </a:ext>
            </a:extLst>
          </p:cNvPr>
          <p:cNvSpPr/>
          <p:nvPr/>
        </p:nvSpPr>
        <p:spPr>
          <a:xfrm>
            <a:off x="7698356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04167DE-1E41-A341-8D12-4BEC35973F94}"/>
              </a:ext>
            </a:extLst>
          </p:cNvPr>
          <p:cNvSpPr/>
          <p:nvPr/>
        </p:nvSpPr>
        <p:spPr>
          <a:xfrm>
            <a:off x="7950225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A6D92D5-089C-704D-82E8-F58590491E75}"/>
              </a:ext>
            </a:extLst>
          </p:cNvPr>
          <p:cNvSpPr/>
          <p:nvPr/>
        </p:nvSpPr>
        <p:spPr>
          <a:xfrm>
            <a:off x="5828242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E387215-9C07-704E-A624-2E65BFD4237B}"/>
              </a:ext>
            </a:extLst>
          </p:cNvPr>
          <p:cNvSpPr/>
          <p:nvPr/>
        </p:nvSpPr>
        <p:spPr>
          <a:xfrm>
            <a:off x="6074501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946605F-F95D-B245-8A41-6734C2E7BF1B}"/>
              </a:ext>
            </a:extLst>
          </p:cNvPr>
          <p:cNvSpPr/>
          <p:nvPr/>
        </p:nvSpPr>
        <p:spPr>
          <a:xfrm>
            <a:off x="6320760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B6F3CC5-174A-764E-831F-58AC6190464E}"/>
              </a:ext>
            </a:extLst>
          </p:cNvPr>
          <p:cNvSpPr/>
          <p:nvPr/>
        </p:nvSpPr>
        <p:spPr>
          <a:xfrm>
            <a:off x="6572629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E22852B8-3DB0-794B-A37C-DB8D68A07D98}"/>
              </a:ext>
            </a:extLst>
          </p:cNvPr>
          <p:cNvSpPr txBox="1">
            <a:spLocks/>
          </p:cNvSpPr>
          <p:nvPr/>
        </p:nvSpPr>
        <p:spPr>
          <a:xfrm>
            <a:off x="5923242" y="5678944"/>
            <a:ext cx="988395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class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latin typeface="Avenir Light" panose="020B0402020203020204" pitchFamily="34" charset="77"/>
            </a:endParaRP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1249904" y="5236580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Example input sentence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5B7F79C-354B-514C-9CDD-0E4619BAD189}"/>
              </a:ext>
            </a:extLst>
          </p:cNvPr>
          <p:cNvSpPr/>
          <p:nvPr/>
        </p:nvSpPr>
        <p:spPr>
          <a:xfrm>
            <a:off x="5023876" y="4175908"/>
            <a:ext cx="2631421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6810C6D-F83C-C44F-B8C1-451A04C06FE6}"/>
              </a:ext>
            </a:extLst>
          </p:cNvPr>
          <p:cNvSpPr/>
          <p:nvPr/>
        </p:nvSpPr>
        <p:spPr>
          <a:xfrm>
            <a:off x="5108427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AF9B34-AA96-9543-A2D3-5EF35440EBC6}"/>
              </a:ext>
            </a:extLst>
          </p:cNvPr>
          <p:cNvSpPr/>
          <p:nvPr/>
        </p:nvSpPr>
        <p:spPr>
          <a:xfrm>
            <a:off x="5354686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E89CB5E-8E02-3647-9934-F3B0E64079B8}"/>
              </a:ext>
            </a:extLst>
          </p:cNvPr>
          <p:cNvSpPr/>
          <p:nvPr/>
        </p:nvSpPr>
        <p:spPr>
          <a:xfrm>
            <a:off x="5600945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303B545-2289-A049-BCAD-982E40A743A5}"/>
              </a:ext>
            </a:extLst>
          </p:cNvPr>
          <p:cNvSpPr/>
          <p:nvPr/>
        </p:nvSpPr>
        <p:spPr>
          <a:xfrm>
            <a:off x="5852814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24AA75F-456D-8949-A10C-222308AD6C27}"/>
              </a:ext>
            </a:extLst>
          </p:cNvPr>
          <p:cNvSpPr/>
          <p:nvPr/>
        </p:nvSpPr>
        <p:spPr>
          <a:xfrm>
            <a:off x="6110810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1C43F3D-8692-EE47-9823-1230435C6EF5}"/>
              </a:ext>
            </a:extLst>
          </p:cNvPr>
          <p:cNvSpPr/>
          <p:nvPr/>
        </p:nvSpPr>
        <p:spPr>
          <a:xfrm>
            <a:off x="6357069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CE51F31-4C6E-7945-AE70-852BF817D70E}"/>
              </a:ext>
            </a:extLst>
          </p:cNvPr>
          <p:cNvSpPr/>
          <p:nvPr/>
        </p:nvSpPr>
        <p:spPr>
          <a:xfrm>
            <a:off x="6603328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C07CFFB-CDE8-B241-8A41-C7FC551585A0}"/>
              </a:ext>
            </a:extLst>
          </p:cNvPr>
          <p:cNvSpPr/>
          <p:nvPr/>
        </p:nvSpPr>
        <p:spPr>
          <a:xfrm>
            <a:off x="6855197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3E1039C-7E4C-C141-AD63-693260F07D4D}"/>
              </a:ext>
            </a:extLst>
          </p:cNvPr>
          <p:cNvSpPr/>
          <p:nvPr/>
        </p:nvSpPr>
        <p:spPr>
          <a:xfrm>
            <a:off x="7108259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67898AD-C5E7-2D42-9415-B67BBD4A3A66}"/>
              </a:ext>
            </a:extLst>
          </p:cNvPr>
          <p:cNvSpPr/>
          <p:nvPr/>
        </p:nvSpPr>
        <p:spPr>
          <a:xfrm>
            <a:off x="7360128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C5771F7-7684-374B-B6C2-60FEB0E09FAD}"/>
              </a:ext>
            </a:extLst>
          </p:cNvPr>
          <p:cNvSpPr/>
          <p:nvPr/>
        </p:nvSpPr>
        <p:spPr>
          <a:xfrm>
            <a:off x="5742550" y="30266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1552C180-A336-A746-AA26-10B7E107AA52}"/>
              </a:ext>
            </a:extLst>
          </p:cNvPr>
          <p:cNvSpPr/>
          <p:nvPr/>
        </p:nvSpPr>
        <p:spPr>
          <a:xfrm rot="16200000">
            <a:off x="6048171" y="35440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5D792BAB-B803-CF46-A092-93C1E56EC90D}"/>
              </a:ext>
            </a:extLst>
          </p:cNvPr>
          <p:cNvSpPr/>
          <p:nvPr/>
        </p:nvSpPr>
        <p:spPr>
          <a:xfrm rot="16200000">
            <a:off x="6069731" y="47132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C1ED9D7B-0772-8F44-B82E-46E5594D95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ED9D7B-0772-8F44-B82E-46E5594D9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585DBD21-0E03-5C4E-80C6-08218453FD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85DBD21-0E03-5C4E-80C6-08218453F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161485" y="4122786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1284612" y="2933720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6BF069EC-E01E-874F-8256-B41BD1F5F3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2094" y="5184623"/>
                <a:ext cx="279916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6BF069EC-E01E-874F-8256-B41BD1F5F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094" y="5184623"/>
                <a:ext cx="2799163" cy="503588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5AE33AA6-F39F-AE47-A082-D026FA876028}"/>
              </a:ext>
            </a:extLst>
          </p:cNvPr>
          <p:cNvSpPr txBox="1">
            <a:spLocks/>
          </p:cNvSpPr>
          <p:nvPr/>
        </p:nvSpPr>
        <p:spPr>
          <a:xfrm>
            <a:off x="8533366" y="5631336"/>
            <a:ext cx="3306448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venir Light" panose="020B0402020203020204" pitchFamily="34" charset="77"/>
              </a:rPr>
              <a:t>Concatenated word embeddings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3310BA9A-DCEA-794F-9991-6F281CB695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56104" y="4015200"/>
                <a:ext cx="279916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charset="0"/>
                        </a:rPr>
                        <m:t>𝑉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10BA9A-DCEA-794F-9991-6F281CB69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104" y="4015200"/>
                <a:ext cx="2799163" cy="50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A9D3B108-BEE0-7A4A-A32A-7CF470E03D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78460" y="2874317"/>
                <a:ext cx="4861354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  <m:t>𝑊</m:t>
                          </m:r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Light" panose="020B0402020203020204" pitchFamily="34" charset="77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D3B108-BEE0-7A4A-A32A-7CF470E03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460" y="2874317"/>
                <a:ext cx="4861354" cy="5035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A1326681-AC38-3A4B-8828-87240BA61301}"/>
              </a:ext>
            </a:extLst>
          </p:cNvPr>
          <p:cNvSpPr txBox="1">
            <a:spLocks/>
          </p:cNvSpPr>
          <p:nvPr/>
        </p:nvSpPr>
        <p:spPr>
          <a:xfrm>
            <a:off x="6969403" y="5688211"/>
            <a:ext cx="1438853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83615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63" y="34712"/>
            <a:ext cx="11350157" cy="1162592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Modelling: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Feed-forward Neural Net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634E59-4B85-4C4B-8984-E10B47A0B100}"/>
              </a:ext>
            </a:extLst>
          </p:cNvPr>
          <p:cNvSpPr txBox="1">
            <a:spLocks/>
          </p:cNvSpPr>
          <p:nvPr/>
        </p:nvSpPr>
        <p:spPr>
          <a:xfrm>
            <a:off x="1681848" y="1094515"/>
            <a:ext cx="10342263" cy="128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Training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D8C6AE1-A8BE-C943-91A1-7B8A221340F7}"/>
              </a:ext>
            </a:extLst>
          </p:cNvPr>
          <p:cNvSpPr/>
          <p:nvPr/>
        </p:nvSpPr>
        <p:spPr>
          <a:xfrm>
            <a:off x="4343400" y="5315360"/>
            <a:ext cx="3912704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E9761C-491D-5F4A-A115-032B4EC18097}"/>
              </a:ext>
            </a:extLst>
          </p:cNvPr>
          <p:cNvSpPr/>
          <p:nvPr/>
        </p:nvSpPr>
        <p:spPr>
          <a:xfrm>
            <a:off x="4448182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648207-4E1C-3747-8CED-11D7BE8BC76E}"/>
              </a:ext>
            </a:extLst>
          </p:cNvPr>
          <p:cNvSpPr/>
          <p:nvPr/>
        </p:nvSpPr>
        <p:spPr>
          <a:xfrm>
            <a:off x="4694441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78E907-AEE0-9943-9848-4F19EEE56B1B}"/>
              </a:ext>
            </a:extLst>
          </p:cNvPr>
          <p:cNvSpPr/>
          <p:nvPr/>
        </p:nvSpPr>
        <p:spPr>
          <a:xfrm>
            <a:off x="4940700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A6E7F4-69EF-DB4A-87F9-6B83E5C57E47}"/>
              </a:ext>
            </a:extLst>
          </p:cNvPr>
          <p:cNvSpPr/>
          <p:nvPr/>
        </p:nvSpPr>
        <p:spPr>
          <a:xfrm>
            <a:off x="5192569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645073BD-D1CE-1848-A3FB-5C7C44E689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7407" y="5691509"/>
                <a:ext cx="913361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645073BD-D1CE-1848-A3FB-5C7C44E68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407" y="5691509"/>
                <a:ext cx="913361" cy="503588"/>
              </a:xfrm>
              <a:prstGeom prst="rect">
                <a:avLst/>
              </a:prstGeom>
              <a:blipFill>
                <a:blip r:embed="rId2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509F3CB1-D077-AB4A-9263-C3E375E967C2}"/>
              </a:ext>
            </a:extLst>
          </p:cNvPr>
          <p:cNvSpPr/>
          <p:nvPr/>
        </p:nvSpPr>
        <p:spPr>
          <a:xfrm>
            <a:off x="5857146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06FB9AA-7582-D249-8964-B1E083E54282}"/>
              </a:ext>
            </a:extLst>
          </p:cNvPr>
          <p:cNvSpPr/>
          <p:nvPr/>
        </p:nvSpPr>
        <p:spPr>
          <a:xfrm>
            <a:off x="6103405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246FA5D-2EB0-194F-9056-8E55096A2324}"/>
              </a:ext>
            </a:extLst>
          </p:cNvPr>
          <p:cNvSpPr/>
          <p:nvPr/>
        </p:nvSpPr>
        <p:spPr>
          <a:xfrm>
            <a:off x="6349664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375B46D-94A3-A748-A10A-24F44499811C}"/>
              </a:ext>
            </a:extLst>
          </p:cNvPr>
          <p:cNvSpPr/>
          <p:nvPr/>
        </p:nvSpPr>
        <p:spPr>
          <a:xfrm>
            <a:off x="6601533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6A117F4-BF7A-B143-92B3-7771E7DB76F2}"/>
              </a:ext>
            </a:extLst>
          </p:cNvPr>
          <p:cNvSpPr/>
          <p:nvPr/>
        </p:nvSpPr>
        <p:spPr>
          <a:xfrm>
            <a:off x="7205838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06F9256-6591-CA4A-A29D-DCE17210C01C}"/>
              </a:ext>
            </a:extLst>
          </p:cNvPr>
          <p:cNvSpPr/>
          <p:nvPr/>
        </p:nvSpPr>
        <p:spPr>
          <a:xfrm>
            <a:off x="7452097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8F461C7-1896-C149-B54C-48C3CE75BEC4}"/>
              </a:ext>
            </a:extLst>
          </p:cNvPr>
          <p:cNvSpPr/>
          <p:nvPr/>
        </p:nvSpPr>
        <p:spPr>
          <a:xfrm>
            <a:off x="7698356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04167DE-1E41-A341-8D12-4BEC35973F94}"/>
              </a:ext>
            </a:extLst>
          </p:cNvPr>
          <p:cNvSpPr/>
          <p:nvPr/>
        </p:nvSpPr>
        <p:spPr>
          <a:xfrm>
            <a:off x="7950225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A6D92D5-089C-704D-82E8-F58590491E75}"/>
              </a:ext>
            </a:extLst>
          </p:cNvPr>
          <p:cNvSpPr/>
          <p:nvPr/>
        </p:nvSpPr>
        <p:spPr>
          <a:xfrm>
            <a:off x="5828242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E387215-9C07-704E-A624-2E65BFD4237B}"/>
              </a:ext>
            </a:extLst>
          </p:cNvPr>
          <p:cNvSpPr/>
          <p:nvPr/>
        </p:nvSpPr>
        <p:spPr>
          <a:xfrm>
            <a:off x="6074501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946605F-F95D-B245-8A41-6734C2E7BF1B}"/>
              </a:ext>
            </a:extLst>
          </p:cNvPr>
          <p:cNvSpPr/>
          <p:nvPr/>
        </p:nvSpPr>
        <p:spPr>
          <a:xfrm>
            <a:off x="6320760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B6F3CC5-174A-764E-831F-58AC6190464E}"/>
              </a:ext>
            </a:extLst>
          </p:cNvPr>
          <p:cNvSpPr/>
          <p:nvPr/>
        </p:nvSpPr>
        <p:spPr>
          <a:xfrm>
            <a:off x="6572629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22852B8-3DB0-794B-A37C-DB8D68A07D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3242" y="5678944"/>
                <a:ext cx="988395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22852B8-3DB0-794B-A37C-DB8D68A07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242" y="5678944"/>
                <a:ext cx="988395" cy="503588"/>
              </a:xfrm>
              <a:prstGeom prst="rect">
                <a:avLst/>
              </a:prstGeom>
              <a:blipFill>
                <a:blip r:embed="rId3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1249904" y="5236580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Example input sentence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5B7F79C-354B-514C-9CDD-0E4619BAD189}"/>
              </a:ext>
            </a:extLst>
          </p:cNvPr>
          <p:cNvSpPr/>
          <p:nvPr/>
        </p:nvSpPr>
        <p:spPr>
          <a:xfrm>
            <a:off x="5023876" y="4175908"/>
            <a:ext cx="2631421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6810C6D-F83C-C44F-B8C1-451A04C06FE6}"/>
              </a:ext>
            </a:extLst>
          </p:cNvPr>
          <p:cNvSpPr/>
          <p:nvPr/>
        </p:nvSpPr>
        <p:spPr>
          <a:xfrm>
            <a:off x="5108427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AF9B34-AA96-9543-A2D3-5EF35440EBC6}"/>
              </a:ext>
            </a:extLst>
          </p:cNvPr>
          <p:cNvSpPr/>
          <p:nvPr/>
        </p:nvSpPr>
        <p:spPr>
          <a:xfrm>
            <a:off x="5354686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E89CB5E-8E02-3647-9934-F3B0E64079B8}"/>
              </a:ext>
            </a:extLst>
          </p:cNvPr>
          <p:cNvSpPr/>
          <p:nvPr/>
        </p:nvSpPr>
        <p:spPr>
          <a:xfrm>
            <a:off x="5600945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303B545-2289-A049-BCAD-982E40A743A5}"/>
              </a:ext>
            </a:extLst>
          </p:cNvPr>
          <p:cNvSpPr/>
          <p:nvPr/>
        </p:nvSpPr>
        <p:spPr>
          <a:xfrm>
            <a:off x="5852814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24AA75F-456D-8949-A10C-222308AD6C27}"/>
              </a:ext>
            </a:extLst>
          </p:cNvPr>
          <p:cNvSpPr/>
          <p:nvPr/>
        </p:nvSpPr>
        <p:spPr>
          <a:xfrm>
            <a:off x="6110810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1C43F3D-8692-EE47-9823-1230435C6EF5}"/>
              </a:ext>
            </a:extLst>
          </p:cNvPr>
          <p:cNvSpPr/>
          <p:nvPr/>
        </p:nvSpPr>
        <p:spPr>
          <a:xfrm>
            <a:off x="6357069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CE51F31-4C6E-7945-AE70-852BF817D70E}"/>
              </a:ext>
            </a:extLst>
          </p:cNvPr>
          <p:cNvSpPr/>
          <p:nvPr/>
        </p:nvSpPr>
        <p:spPr>
          <a:xfrm>
            <a:off x="6603328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C07CFFB-CDE8-B241-8A41-C7FC551585A0}"/>
              </a:ext>
            </a:extLst>
          </p:cNvPr>
          <p:cNvSpPr/>
          <p:nvPr/>
        </p:nvSpPr>
        <p:spPr>
          <a:xfrm>
            <a:off x="6855197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3E1039C-7E4C-C141-AD63-693260F07D4D}"/>
              </a:ext>
            </a:extLst>
          </p:cNvPr>
          <p:cNvSpPr/>
          <p:nvPr/>
        </p:nvSpPr>
        <p:spPr>
          <a:xfrm>
            <a:off x="7108259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67898AD-C5E7-2D42-9415-B67BBD4A3A66}"/>
              </a:ext>
            </a:extLst>
          </p:cNvPr>
          <p:cNvSpPr/>
          <p:nvPr/>
        </p:nvSpPr>
        <p:spPr>
          <a:xfrm>
            <a:off x="7360128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C5771F7-7684-374B-B6C2-60FEB0E09FAD}"/>
              </a:ext>
            </a:extLst>
          </p:cNvPr>
          <p:cNvSpPr/>
          <p:nvPr/>
        </p:nvSpPr>
        <p:spPr>
          <a:xfrm>
            <a:off x="5742550" y="30266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1552C180-A336-A746-AA26-10B7E107AA52}"/>
              </a:ext>
            </a:extLst>
          </p:cNvPr>
          <p:cNvSpPr/>
          <p:nvPr/>
        </p:nvSpPr>
        <p:spPr>
          <a:xfrm rot="16200000">
            <a:off x="6048171" y="35440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5D792BAB-B803-CF46-A092-93C1E56EC90D}"/>
              </a:ext>
            </a:extLst>
          </p:cNvPr>
          <p:cNvSpPr/>
          <p:nvPr/>
        </p:nvSpPr>
        <p:spPr>
          <a:xfrm rot="16200000">
            <a:off x="6069731" y="47132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C1ED9D7B-0772-8F44-B82E-46E5594D95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C1ED9D7B-0772-8F44-B82E-46E5594D9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585DBD21-0E03-5C4E-80C6-08218453FD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585DBD21-0E03-5C4E-80C6-08218453F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161485" y="4122786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1284612" y="2933720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6BF069EC-E01E-874F-8256-B41BD1F5F3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2094" y="5184623"/>
                <a:ext cx="279916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6BF069EC-E01E-874F-8256-B41BD1F5F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094" y="5184623"/>
                <a:ext cx="2799163" cy="503588"/>
              </a:xfrm>
              <a:prstGeom prst="rect">
                <a:avLst/>
              </a:prstGeom>
              <a:blipFill>
                <a:blip r:embed="rId6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5AE33AA6-F39F-AE47-A082-D026FA876028}"/>
              </a:ext>
            </a:extLst>
          </p:cNvPr>
          <p:cNvSpPr txBox="1">
            <a:spLocks/>
          </p:cNvSpPr>
          <p:nvPr/>
        </p:nvSpPr>
        <p:spPr>
          <a:xfrm>
            <a:off x="8533366" y="5631336"/>
            <a:ext cx="3306448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venir Light" panose="020B0402020203020204" pitchFamily="34" charset="77"/>
              </a:rPr>
              <a:t>Concatenated word embeddings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3310BA9A-DCEA-794F-9991-6F281CB695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56104" y="4015200"/>
                <a:ext cx="279916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charset="0"/>
                        </a:rPr>
                        <m:t>𝑉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3310BA9A-DCEA-794F-9991-6F281CB69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104" y="4015200"/>
                <a:ext cx="2799163" cy="503588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A9D3B108-BEE0-7A4A-A32A-7CF470E03D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78460" y="2874317"/>
                <a:ext cx="4861354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  <m:t>𝑊</m:t>
                          </m:r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Light" panose="020B0402020203020204" pitchFamily="34" charset="77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A9D3B108-BEE0-7A4A-A32A-7CF470E03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460" y="2874317"/>
                <a:ext cx="4861354" cy="503588"/>
              </a:xfrm>
              <a:prstGeom prst="rect">
                <a:avLst/>
              </a:prstGeom>
              <a:blipFill>
                <a:blip r:embed="rId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A1326681-AC38-3A4B-8828-87240BA613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69403" y="5688211"/>
                <a:ext cx="143885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A1326681-AC38-3A4B-8828-87240BA61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403" y="5688211"/>
                <a:ext cx="1438853" cy="503588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ight Arrow 62">
            <a:extLst>
              <a:ext uri="{FF2B5EF4-FFF2-40B4-BE49-F238E27FC236}">
                <a16:creationId xmlns:a16="http://schemas.microsoft.com/office/drawing/2014/main" id="{3729CABA-954D-2847-8B04-5479243B43FA}"/>
              </a:ext>
            </a:extLst>
          </p:cNvPr>
          <p:cNvSpPr/>
          <p:nvPr/>
        </p:nvSpPr>
        <p:spPr>
          <a:xfrm rot="16200000">
            <a:off x="6048170" y="247041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9F4C9D8C-B910-CF4C-BB32-8A784C02A0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9075" y="1700892"/>
                <a:ext cx="4861354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𝑪𝑬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latin typeface="Avenir Light" panose="020B0402020203020204" pitchFamily="34" charset="77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9F4C9D8C-B910-CF4C-BB32-8A784C02A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075" y="1700892"/>
                <a:ext cx="4861354" cy="503588"/>
              </a:xfrm>
              <a:prstGeom prst="rect">
                <a:avLst/>
              </a:prstGeom>
              <a:blipFill>
                <a:blip r:embed="rId10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633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11350157" cy="1162592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Modelling: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Feed-forward Neural Net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634E59-4B85-4C4B-8984-E10B47A0B100}"/>
              </a:ext>
            </a:extLst>
          </p:cNvPr>
          <p:cNvSpPr txBox="1">
            <a:spLocks/>
          </p:cNvSpPr>
          <p:nvPr/>
        </p:nvSpPr>
        <p:spPr>
          <a:xfrm>
            <a:off x="1681848" y="1094515"/>
            <a:ext cx="10342263" cy="128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Training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D8C6AE1-A8BE-C943-91A1-7B8A221340F7}"/>
              </a:ext>
            </a:extLst>
          </p:cNvPr>
          <p:cNvSpPr/>
          <p:nvPr/>
        </p:nvSpPr>
        <p:spPr>
          <a:xfrm>
            <a:off x="4343400" y="5315360"/>
            <a:ext cx="3912704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E9761C-491D-5F4A-A115-032B4EC18097}"/>
              </a:ext>
            </a:extLst>
          </p:cNvPr>
          <p:cNvSpPr/>
          <p:nvPr/>
        </p:nvSpPr>
        <p:spPr>
          <a:xfrm>
            <a:off x="4448182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648207-4E1C-3747-8CED-11D7BE8BC76E}"/>
              </a:ext>
            </a:extLst>
          </p:cNvPr>
          <p:cNvSpPr/>
          <p:nvPr/>
        </p:nvSpPr>
        <p:spPr>
          <a:xfrm>
            <a:off x="4694441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78E907-AEE0-9943-9848-4F19EEE56B1B}"/>
              </a:ext>
            </a:extLst>
          </p:cNvPr>
          <p:cNvSpPr/>
          <p:nvPr/>
        </p:nvSpPr>
        <p:spPr>
          <a:xfrm>
            <a:off x="4940700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A6E7F4-69EF-DB4A-87F9-6B83E5C57E47}"/>
              </a:ext>
            </a:extLst>
          </p:cNvPr>
          <p:cNvSpPr/>
          <p:nvPr/>
        </p:nvSpPr>
        <p:spPr>
          <a:xfrm>
            <a:off x="5192569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645073BD-D1CE-1848-A3FB-5C7C44E689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7407" y="5691509"/>
                <a:ext cx="913361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645073BD-D1CE-1848-A3FB-5C7C44E68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407" y="5691509"/>
                <a:ext cx="913361" cy="503588"/>
              </a:xfrm>
              <a:prstGeom prst="rect">
                <a:avLst/>
              </a:prstGeom>
              <a:blipFill>
                <a:blip r:embed="rId2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509F3CB1-D077-AB4A-9263-C3E375E967C2}"/>
              </a:ext>
            </a:extLst>
          </p:cNvPr>
          <p:cNvSpPr/>
          <p:nvPr/>
        </p:nvSpPr>
        <p:spPr>
          <a:xfrm>
            <a:off x="5857146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06FB9AA-7582-D249-8964-B1E083E54282}"/>
              </a:ext>
            </a:extLst>
          </p:cNvPr>
          <p:cNvSpPr/>
          <p:nvPr/>
        </p:nvSpPr>
        <p:spPr>
          <a:xfrm>
            <a:off x="6103405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246FA5D-2EB0-194F-9056-8E55096A2324}"/>
              </a:ext>
            </a:extLst>
          </p:cNvPr>
          <p:cNvSpPr/>
          <p:nvPr/>
        </p:nvSpPr>
        <p:spPr>
          <a:xfrm>
            <a:off x="6349664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375B46D-94A3-A748-A10A-24F44499811C}"/>
              </a:ext>
            </a:extLst>
          </p:cNvPr>
          <p:cNvSpPr/>
          <p:nvPr/>
        </p:nvSpPr>
        <p:spPr>
          <a:xfrm>
            <a:off x="6601533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6A117F4-BF7A-B143-92B3-7771E7DB76F2}"/>
              </a:ext>
            </a:extLst>
          </p:cNvPr>
          <p:cNvSpPr/>
          <p:nvPr/>
        </p:nvSpPr>
        <p:spPr>
          <a:xfrm>
            <a:off x="7205838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06F9256-6591-CA4A-A29D-DCE17210C01C}"/>
              </a:ext>
            </a:extLst>
          </p:cNvPr>
          <p:cNvSpPr/>
          <p:nvPr/>
        </p:nvSpPr>
        <p:spPr>
          <a:xfrm>
            <a:off x="7452097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8F461C7-1896-C149-B54C-48C3CE75BEC4}"/>
              </a:ext>
            </a:extLst>
          </p:cNvPr>
          <p:cNvSpPr/>
          <p:nvPr/>
        </p:nvSpPr>
        <p:spPr>
          <a:xfrm>
            <a:off x="7698356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04167DE-1E41-A341-8D12-4BEC35973F94}"/>
              </a:ext>
            </a:extLst>
          </p:cNvPr>
          <p:cNvSpPr/>
          <p:nvPr/>
        </p:nvSpPr>
        <p:spPr>
          <a:xfrm>
            <a:off x="7950225" y="5370711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A6D92D5-089C-704D-82E8-F58590491E75}"/>
              </a:ext>
            </a:extLst>
          </p:cNvPr>
          <p:cNvSpPr/>
          <p:nvPr/>
        </p:nvSpPr>
        <p:spPr>
          <a:xfrm>
            <a:off x="5828242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E387215-9C07-704E-A624-2E65BFD4237B}"/>
              </a:ext>
            </a:extLst>
          </p:cNvPr>
          <p:cNvSpPr/>
          <p:nvPr/>
        </p:nvSpPr>
        <p:spPr>
          <a:xfrm>
            <a:off x="6074501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946605F-F95D-B245-8A41-6734C2E7BF1B}"/>
              </a:ext>
            </a:extLst>
          </p:cNvPr>
          <p:cNvSpPr/>
          <p:nvPr/>
        </p:nvSpPr>
        <p:spPr>
          <a:xfrm>
            <a:off x="6320760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B6F3CC5-174A-764E-831F-58AC6190464E}"/>
              </a:ext>
            </a:extLst>
          </p:cNvPr>
          <p:cNvSpPr/>
          <p:nvPr/>
        </p:nvSpPr>
        <p:spPr>
          <a:xfrm>
            <a:off x="6572629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22852B8-3DB0-794B-A37C-DB8D68A07D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3242" y="5678944"/>
                <a:ext cx="988395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Avenir Light" panose="020B0402020203020204" pitchFamily="34" charset="77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E22852B8-3DB0-794B-A37C-DB8D68A07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242" y="5678944"/>
                <a:ext cx="988395" cy="503588"/>
              </a:xfrm>
              <a:prstGeom prst="rect">
                <a:avLst/>
              </a:prstGeom>
              <a:blipFill>
                <a:blip r:embed="rId3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1249904" y="5236580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Example input sentence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5B7F79C-354B-514C-9CDD-0E4619BAD189}"/>
              </a:ext>
            </a:extLst>
          </p:cNvPr>
          <p:cNvSpPr/>
          <p:nvPr/>
        </p:nvSpPr>
        <p:spPr>
          <a:xfrm>
            <a:off x="5023876" y="4175908"/>
            <a:ext cx="2631421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6810C6D-F83C-C44F-B8C1-451A04C06FE6}"/>
              </a:ext>
            </a:extLst>
          </p:cNvPr>
          <p:cNvSpPr/>
          <p:nvPr/>
        </p:nvSpPr>
        <p:spPr>
          <a:xfrm>
            <a:off x="5108427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AF9B34-AA96-9543-A2D3-5EF35440EBC6}"/>
              </a:ext>
            </a:extLst>
          </p:cNvPr>
          <p:cNvSpPr/>
          <p:nvPr/>
        </p:nvSpPr>
        <p:spPr>
          <a:xfrm>
            <a:off x="5354686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E89CB5E-8E02-3647-9934-F3B0E64079B8}"/>
              </a:ext>
            </a:extLst>
          </p:cNvPr>
          <p:cNvSpPr/>
          <p:nvPr/>
        </p:nvSpPr>
        <p:spPr>
          <a:xfrm>
            <a:off x="5600945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303B545-2289-A049-BCAD-982E40A743A5}"/>
              </a:ext>
            </a:extLst>
          </p:cNvPr>
          <p:cNvSpPr/>
          <p:nvPr/>
        </p:nvSpPr>
        <p:spPr>
          <a:xfrm>
            <a:off x="5852814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24AA75F-456D-8949-A10C-222308AD6C27}"/>
              </a:ext>
            </a:extLst>
          </p:cNvPr>
          <p:cNvSpPr/>
          <p:nvPr/>
        </p:nvSpPr>
        <p:spPr>
          <a:xfrm>
            <a:off x="6110810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1C43F3D-8692-EE47-9823-1230435C6EF5}"/>
              </a:ext>
            </a:extLst>
          </p:cNvPr>
          <p:cNvSpPr/>
          <p:nvPr/>
        </p:nvSpPr>
        <p:spPr>
          <a:xfrm>
            <a:off x="6357069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CE51F31-4C6E-7945-AE70-852BF817D70E}"/>
              </a:ext>
            </a:extLst>
          </p:cNvPr>
          <p:cNvSpPr/>
          <p:nvPr/>
        </p:nvSpPr>
        <p:spPr>
          <a:xfrm>
            <a:off x="6603328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C07CFFB-CDE8-B241-8A41-C7FC551585A0}"/>
              </a:ext>
            </a:extLst>
          </p:cNvPr>
          <p:cNvSpPr/>
          <p:nvPr/>
        </p:nvSpPr>
        <p:spPr>
          <a:xfrm>
            <a:off x="6855197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3E1039C-7E4C-C141-AD63-693260F07D4D}"/>
              </a:ext>
            </a:extLst>
          </p:cNvPr>
          <p:cNvSpPr/>
          <p:nvPr/>
        </p:nvSpPr>
        <p:spPr>
          <a:xfrm>
            <a:off x="7108259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67898AD-C5E7-2D42-9415-B67BBD4A3A66}"/>
              </a:ext>
            </a:extLst>
          </p:cNvPr>
          <p:cNvSpPr/>
          <p:nvPr/>
        </p:nvSpPr>
        <p:spPr>
          <a:xfrm>
            <a:off x="7360128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C5771F7-7684-374B-B6C2-60FEB0E09FAD}"/>
              </a:ext>
            </a:extLst>
          </p:cNvPr>
          <p:cNvSpPr/>
          <p:nvPr/>
        </p:nvSpPr>
        <p:spPr>
          <a:xfrm>
            <a:off x="5742550" y="30266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1552C180-A336-A746-AA26-10B7E107AA52}"/>
              </a:ext>
            </a:extLst>
          </p:cNvPr>
          <p:cNvSpPr/>
          <p:nvPr/>
        </p:nvSpPr>
        <p:spPr>
          <a:xfrm rot="16200000">
            <a:off x="6048171" y="35440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5D792BAB-B803-CF46-A092-93C1E56EC90D}"/>
              </a:ext>
            </a:extLst>
          </p:cNvPr>
          <p:cNvSpPr/>
          <p:nvPr/>
        </p:nvSpPr>
        <p:spPr>
          <a:xfrm rot="16200000">
            <a:off x="6069731" y="47132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C1ED9D7B-0772-8F44-B82E-46E5594D95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C1ED9D7B-0772-8F44-B82E-46E5594D9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585DBD21-0E03-5C4E-80C6-08218453FD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585DBD21-0E03-5C4E-80C6-08218453F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161485" y="4122786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1284612" y="2933720"/>
            <a:ext cx="2964075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Karla" charset="0"/>
                <a:ea typeface="Karla" charset="0"/>
                <a:cs typeface="Karla" charset="0"/>
              </a:rPr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6BF069EC-E01E-874F-8256-B41BD1F5F3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2094" y="5184623"/>
                <a:ext cx="279916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6BF069EC-E01E-874F-8256-B41BD1F5F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094" y="5184623"/>
                <a:ext cx="2799163" cy="503588"/>
              </a:xfrm>
              <a:prstGeom prst="rect">
                <a:avLst/>
              </a:prstGeom>
              <a:blipFill>
                <a:blip r:embed="rId6"/>
                <a:stretch>
                  <a:fillRect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5AE33AA6-F39F-AE47-A082-D026FA876028}"/>
              </a:ext>
            </a:extLst>
          </p:cNvPr>
          <p:cNvSpPr txBox="1">
            <a:spLocks/>
          </p:cNvSpPr>
          <p:nvPr/>
        </p:nvSpPr>
        <p:spPr>
          <a:xfrm>
            <a:off x="8533366" y="5631336"/>
            <a:ext cx="3306448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venir Light" panose="020B0402020203020204" pitchFamily="34" charset="77"/>
              </a:rPr>
              <a:t>Concatenated word embeddings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3310BA9A-DCEA-794F-9991-6F281CB695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56104" y="4015200"/>
                <a:ext cx="279916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charset="0"/>
                        </a:rPr>
                        <m:t>𝑉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3310BA9A-DCEA-794F-9991-6F281CB69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104" y="4015200"/>
                <a:ext cx="2799163" cy="503588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A9D3B108-BEE0-7A4A-A32A-7CF470E03D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78460" y="2874317"/>
                <a:ext cx="4861354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  <m:t>𝑊</m:t>
                          </m:r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Light" panose="020B0402020203020204" pitchFamily="34" charset="77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A9D3B108-BEE0-7A4A-A32A-7CF470E03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460" y="2874317"/>
                <a:ext cx="4861354" cy="503588"/>
              </a:xfrm>
              <a:prstGeom prst="rect">
                <a:avLst/>
              </a:prstGeom>
              <a:blipFill>
                <a:blip r:embed="rId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A1326681-AC38-3A4B-8828-87240BA613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69403" y="5688211"/>
                <a:ext cx="143885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A1326681-AC38-3A4B-8828-87240BA61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403" y="5688211"/>
                <a:ext cx="1438853" cy="503588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ight Arrow 62">
            <a:extLst>
              <a:ext uri="{FF2B5EF4-FFF2-40B4-BE49-F238E27FC236}">
                <a16:creationId xmlns:a16="http://schemas.microsoft.com/office/drawing/2014/main" id="{3729CABA-954D-2847-8B04-5479243B43FA}"/>
              </a:ext>
            </a:extLst>
          </p:cNvPr>
          <p:cNvSpPr/>
          <p:nvPr/>
        </p:nvSpPr>
        <p:spPr>
          <a:xfrm rot="16200000">
            <a:off x="6048170" y="2470411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9F4C9D8C-B910-CF4C-BB32-8A784C02A0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186" y="1032134"/>
                <a:ext cx="4861354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en-US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en-US" sz="24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latin typeface="Avenir Light" panose="020B0402020203020204" pitchFamily="34" charset="77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9F4C9D8C-B910-CF4C-BB32-8A784C02A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186" y="1032134"/>
                <a:ext cx="4861354" cy="503588"/>
              </a:xfrm>
              <a:prstGeom prst="rect">
                <a:avLst/>
              </a:prstGeom>
              <a:blipFill>
                <a:blip r:embed="rId10"/>
                <a:stretch>
                  <a:fillRect t="-190000" b="-5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ular Callout 69">
                <a:extLst>
                  <a:ext uri="{FF2B5EF4-FFF2-40B4-BE49-F238E27FC236}">
                    <a16:creationId xmlns:a16="http://schemas.microsoft.com/office/drawing/2014/main" id="{38863A5F-6515-8B4E-925E-952AE27F5BFD}"/>
                  </a:ext>
                </a:extLst>
              </p:cNvPr>
              <p:cNvSpPr/>
              <p:nvPr/>
            </p:nvSpPr>
            <p:spPr>
              <a:xfrm>
                <a:off x="9088603" y="-20972"/>
                <a:ext cx="2968787" cy="2219275"/>
              </a:xfrm>
              <a:prstGeom prst="wedgeRoundRectCallout">
                <a:avLst>
                  <a:gd name="adj1" fmla="val -119244"/>
                  <a:gd name="adj2" fmla="val 26824"/>
                  <a:gd name="adj3" fmla="val 16667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: are probabilities for each possible word in the vocabulary.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000" b="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 is a vector of 0’s and 1. </a:t>
                </a:r>
              </a:p>
            </p:txBody>
          </p:sp>
        </mc:Choice>
        <mc:Fallback xmlns="">
          <p:sp>
            <p:nvSpPr>
              <p:cNvPr id="70" name="Rounded Rectangular Callout 69">
                <a:extLst>
                  <a:ext uri="{FF2B5EF4-FFF2-40B4-BE49-F238E27FC236}">
                    <a16:creationId xmlns:a16="http://schemas.microsoft.com/office/drawing/2014/main" id="{38863A5F-6515-8B4E-925E-952AE27F5B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603" y="-20972"/>
                <a:ext cx="2968787" cy="2219275"/>
              </a:xfrm>
              <a:prstGeom prst="wedgeRoundRectCallout">
                <a:avLst>
                  <a:gd name="adj1" fmla="val -119244"/>
                  <a:gd name="adj2" fmla="val 26824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9164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99" y="22380"/>
            <a:ext cx="11948802" cy="1162592"/>
          </a:xfrm>
        </p:spPr>
        <p:txBody>
          <a:bodyPr>
            <a:normAutofit/>
          </a:bodyPr>
          <a:lstStyle/>
          <a:p>
            <a:r>
              <a:rPr lang="en-US" dirty="0"/>
              <a:t>Language Modelling :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Feed-forward Neural Net</a:t>
            </a:r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82746FC-F3CF-FA47-AAD7-4336BC3CF62B}"/>
              </a:ext>
            </a:extLst>
          </p:cNvPr>
          <p:cNvSpPr txBox="1">
            <a:spLocks/>
          </p:cNvSpPr>
          <p:nvPr/>
        </p:nvSpPr>
        <p:spPr>
          <a:xfrm>
            <a:off x="1379105" y="3203253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FFNN ISSUES?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9AE9842-88BA-7F4D-A153-5A053915FAF7}"/>
              </a:ext>
            </a:extLst>
          </p:cNvPr>
          <p:cNvSpPr txBox="1">
            <a:spLocks/>
          </p:cNvSpPr>
          <p:nvPr/>
        </p:nvSpPr>
        <p:spPr>
          <a:xfrm>
            <a:off x="1379105" y="1226591"/>
            <a:ext cx="3689350" cy="551401"/>
          </a:xfrm>
          <a:prstGeom prst="rect">
            <a:avLst/>
          </a:prstGeom>
          <a:solidFill>
            <a:srgbClr val="92D05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FFNN STRENGTHS?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367572-C7A8-7048-A140-BBD3DBADBCEA}"/>
              </a:ext>
            </a:extLst>
          </p:cNvPr>
          <p:cNvSpPr txBox="1">
            <a:spLocks/>
          </p:cNvSpPr>
          <p:nvPr/>
        </p:nvSpPr>
        <p:spPr>
          <a:xfrm>
            <a:off x="1532236" y="1876905"/>
            <a:ext cx="10342263" cy="128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No sparsity issues (it’s okay if we’ve never seen a segment of words)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No storage issues (we never store counts)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7BB128-E080-4F40-B9C3-38E0DBB1F025}"/>
              </a:ext>
            </a:extLst>
          </p:cNvPr>
          <p:cNvSpPr txBox="1">
            <a:spLocks/>
          </p:cNvSpPr>
          <p:nvPr/>
        </p:nvSpPr>
        <p:spPr>
          <a:xfrm>
            <a:off x="1532236" y="3895186"/>
            <a:ext cx="10342263" cy="128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Fixed-window size can never be big enough. Need more context.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Increasing window size adds many more weights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The weights awkwardly handle word position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No concept of time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Requires inputting entire context just to predict one word</a:t>
            </a:r>
          </a:p>
        </p:txBody>
      </p:sp>
    </p:spTree>
    <p:extLst>
      <p:ext uri="{BB962C8B-B14F-4D97-AF65-F5344CB8AC3E}">
        <p14:creationId xmlns:p14="http://schemas.microsoft.com/office/powerpoint/2010/main" val="290692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Modelling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6EE8F4E-3BFB-3541-9805-FA207FEFA3F1}"/>
              </a:ext>
            </a:extLst>
          </p:cNvPr>
          <p:cNvSpPr txBox="1">
            <a:spLocks/>
          </p:cNvSpPr>
          <p:nvPr/>
        </p:nvSpPr>
        <p:spPr>
          <a:xfrm>
            <a:off x="838201" y="1182826"/>
            <a:ext cx="10731500" cy="4925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We especially need a system that: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Has an “infinite” concept of the past, not just a fixed window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For each new input, output the most likely next event (e.g., word)</a:t>
            </a:r>
          </a:p>
        </p:txBody>
      </p:sp>
    </p:spTree>
    <p:extLst>
      <p:ext uri="{BB962C8B-B14F-4D97-AF65-F5344CB8AC3E}">
        <p14:creationId xmlns:p14="http://schemas.microsoft.com/office/powerpoint/2010/main" val="26868591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Modelling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634E59-4B85-4C4B-8984-E10B47A0B100}"/>
              </a:ext>
            </a:extLst>
          </p:cNvPr>
          <p:cNvSpPr txBox="1">
            <a:spLocks/>
          </p:cNvSpPr>
          <p:nvPr/>
        </p:nvSpPr>
        <p:spPr>
          <a:xfrm>
            <a:off x="1681848" y="1094515"/>
            <a:ext cx="10342263" cy="128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IDEA: 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for every individual input, output a prediction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D8C6AE1-A8BE-C943-91A1-7B8A221340F7}"/>
              </a:ext>
            </a:extLst>
          </p:cNvPr>
          <p:cNvSpPr/>
          <p:nvPr/>
        </p:nvSpPr>
        <p:spPr>
          <a:xfrm>
            <a:off x="5723460" y="5325153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E9761C-491D-5F4A-A115-032B4EC18097}"/>
              </a:ext>
            </a:extLst>
          </p:cNvPr>
          <p:cNvSpPr/>
          <p:nvPr/>
        </p:nvSpPr>
        <p:spPr>
          <a:xfrm>
            <a:off x="5828242" y="53805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648207-4E1C-3747-8CED-11D7BE8BC76E}"/>
              </a:ext>
            </a:extLst>
          </p:cNvPr>
          <p:cNvSpPr/>
          <p:nvPr/>
        </p:nvSpPr>
        <p:spPr>
          <a:xfrm>
            <a:off x="6074501" y="53805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78E907-AEE0-9943-9848-4F19EEE56B1B}"/>
              </a:ext>
            </a:extLst>
          </p:cNvPr>
          <p:cNvSpPr/>
          <p:nvPr/>
        </p:nvSpPr>
        <p:spPr>
          <a:xfrm>
            <a:off x="6320760" y="53805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A6E7F4-69EF-DB4A-87F9-6B83E5C57E47}"/>
              </a:ext>
            </a:extLst>
          </p:cNvPr>
          <p:cNvSpPr/>
          <p:nvPr/>
        </p:nvSpPr>
        <p:spPr>
          <a:xfrm>
            <a:off x="6572629" y="53805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A6D92D5-089C-704D-82E8-F58590491E75}"/>
              </a:ext>
            </a:extLst>
          </p:cNvPr>
          <p:cNvSpPr/>
          <p:nvPr/>
        </p:nvSpPr>
        <p:spPr>
          <a:xfrm>
            <a:off x="5828242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E387215-9C07-704E-A624-2E65BFD4237B}"/>
              </a:ext>
            </a:extLst>
          </p:cNvPr>
          <p:cNvSpPr/>
          <p:nvPr/>
        </p:nvSpPr>
        <p:spPr>
          <a:xfrm>
            <a:off x="6074501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946605F-F95D-B245-8A41-6734C2E7BF1B}"/>
              </a:ext>
            </a:extLst>
          </p:cNvPr>
          <p:cNvSpPr/>
          <p:nvPr/>
        </p:nvSpPr>
        <p:spPr>
          <a:xfrm>
            <a:off x="6320760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B6F3CC5-174A-764E-831F-58AC6190464E}"/>
              </a:ext>
            </a:extLst>
          </p:cNvPr>
          <p:cNvSpPr/>
          <p:nvPr/>
        </p:nvSpPr>
        <p:spPr>
          <a:xfrm>
            <a:off x="6572629" y="30736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E22852B8-3DB0-794B-A37C-DB8D68A07D98}"/>
              </a:ext>
            </a:extLst>
          </p:cNvPr>
          <p:cNvSpPr txBox="1">
            <a:spLocks/>
          </p:cNvSpPr>
          <p:nvPr/>
        </p:nvSpPr>
        <p:spPr>
          <a:xfrm>
            <a:off x="5954414" y="5693953"/>
            <a:ext cx="988395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He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1700362" y="5254454"/>
            <a:ext cx="2865946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Example input word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5B7F79C-354B-514C-9CDD-0E4619BAD189}"/>
              </a:ext>
            </a:extLst>
          </p:cNvPr>
          <p:cNvSpPr/>
          <p:nvPr/>
        </p:nvSpPr>
        <p:spPr>
          <a:xfrm>
            <a:off x="5023876" y="4175908"/>
            <a:ext cx="2631421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6810C6D-F83C-C44F-B8C1-451A04C06FE6}"/>
              </a:ext>
            </a:extLst>
          </p:cNvPr>
          <p:cNvSpPr/>
          <p:nvPr/>
        </p:nvSpPr>
        <p:spPr>
          <a:xfrm>
            <a:off x="5108427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AF9B34-AA96-9543-A2D3-5EF35440EBC6}"/>
              </a:ext>
            </a:extLst>
          </p:cNvPr>
          <p:cNvSpPr/>
          <p:nvPr/>
        </p:nvSpPr>
        <p:spPr>
          <a:xfrm>
            <a:off x="5354686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E89CB5E-8E02-3647-9934-F3B0E64079B8}"/>
              </a:ext>
            </a:extLst>
          </p:cNvPr>
          <p:cNvSpPr/>
          <p:nvPr/>
        </p:nvSpPr>
        <p:spPr>
          <a:xfrm>
            <a:off x="5600945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303B545-2289-A049-BCAD-982E40A743A5}"/>
              </a:ext>
            </a:extLst>
          </p:cNvPr>
          <p:cNvSpPr/>
          <p:nvPr/>
        </p:nvSpPr>
        <p:spPr>
          <a:xfrm>
            <a:off x="5852814" y="421647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24AA75F-456D-8949-A10C-222308AD6C27}"/>
              </a:ext>
            </a:extLst>
          </p:cNvPr>
          <p:cNvSpPr/>
          <p:nvPr/>
        </p:nvSpPr>
        <p:spPr>
          <a:xfrm>
            <a:off x="6110810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1C43F3D-8692-EE47-9823-1230435C6EF5}"/>
              </a:ext>
            </a:extLst>
          </p:cNvPr>
          <p:cNvSpPr/>
          <p:nvPr/>
        </p:nvSpPr>
        <p:spPr>
          <a:xfrm>
            <a:off x="6357069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CE51F31-4C6E-7945-AE70-852BF817D70E}"/>
              </a:ext>
            </a:extLst>
          </p:cNvPr>
          <p:cNvSpPr/>
          <p:nvPr/>
        </p:nvSpPr>
        <p:spPr>
          <a:xfrm>
            <a:off x="6603328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C07CFFB-CDE8-B241-8A41-C7FC551585A0}"/>
              </a:ext>
            </a:extLst>
          </p:cNvPr>
          <p:cNvSpPr/>
          <p:nvPr/>
        </p:nvSpPr>
        <p:spPr>
          <a:xfrm>
            <a:off x="6855197" y="421875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3E1039C-7E4C-C141-AD63-693260F07D4D}"/>
              </a:ext>
            </a:extLst>
          </p:cNvPr>
          <p:cNvSpPr/>
          <p:nvPr/>
        </p:nvSpPr>
        <p:spPr>
          <a:xfrm>
            <a:off x="7108259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67898AD-C5E7-2D42-9415-B67BBD4A3A66}"/>
              </a:ext>
            </a:extLst>
          </p:cNvPr>
          <p:cNvSpPr/>
          <p:nvPr/>
        </p:nvSpPr>
        <p:spPr>
          <a:xfrm>
            <a:off x="7360128" y="421432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C5771F7-7684-374B-B6C2-60FEB0E09FAD}"/>
              </a:ext>
            </a:extLst>
          </p:cNvPr>
          <p:cNvSpPr/>
          <p:nvPr/>
        </p:nvSpPr>
        <p:spPr>
          <a:xfrm>
            <a:off x="5742550" y="30266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1552C180-A336-A746-AA26-10B7E107AA52}"/>
              </a:ext>
            </a:extLst>
          </p:cNvPr>
          <p:cNvSpPr/>
          <p:nvPr/>
        </p:nvSpPr>
        <p:spPr>
          <a:xfrm rot="16200000">
            <a:off x="6048171" y="35440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5D792BAB-B803-CF46-A092-93C1E56EC90D}"/>
              </a:ext>
            </a:extLst>
          </p:cNvPr>
          <p:cNvSpPr/>
          <p:nvPr/>
        </p:nvSpPr>
        <p:spPr>
          <a:xfrm rot="16200000">
            <a:off x="6069731" y="47132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C1ED9D7B-0772-8F44-B82E-46E5594D95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ED9D7B-0772-8F44-B82E-46E5594D9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535" y="46706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585DBD21-0E03-5C4E-80C6-08218453FD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85DBD21-0E03-5C4E-80C6-08218453F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844" y="34917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2771626" y="4122786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2831040" y="2961766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6BF069EC-E01E-874F-8256-B41BD1F5F3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02094" y="5184623"/>
                <a:ext cx="279916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6BF069EC-E01E-874F-8256-B41BD1F5F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094" y="5184623"/>
                <a:ext cx="2799163" cy="503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5AE33AA6-F39F-AE47-A082-D026FA876028}"/>
              </a:ext>
            </a:extLst>
          </p:cNvPr>
          <p:cNvSpPr txBox="1">
            <a:spLocks/>
          </p:cNvSpPr>
          <p:nvPr/>
        </p:nvSpPr>
        <p:spPr>
          <a:xfrm>
            <a:off x="8533366" y="5631336"/>
            <a:ext cx="3306448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venir Light" panose="020B0402020203020204" pitchFamily="34" charset="77"/>
              </a:rPr>
              <a:t>single word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3310BA9A-DCEA-794F-9991-6F281CB695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56104" y="4015200"/>
                <a:ext cx="279916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charset="0"/>
                        </a:rPr>
                        <m:t>𝑉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310BA9A-DCEA-794F-9991-6F281CB69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104" y="4015200"/>
                <a:ext cx="2799163" cy="50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A9D3B108-BEE0-7A4A-A32A-7CF470E03D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78460" y="2874317"/>
                <a:ext cx="4861354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charset="0"/>
                            </a:rPr>
                            <m:t>𝑊</m:t>
                          </m:r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venir Light" panose="020B0402020203020204" pitchFamily="34" charset="77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D3B108-BEE0-7A4A-A32A-7CF470E03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460" y="2874317"/>
                <a:ext cx="4861354" cy="50358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46AA2703-6D01-2E43-9283-BE27B4A2B4CD}"/>
              </a:ext>
            </a:extLst>
          </p:cNvPr>
          <p:cNvSpPr txBox="1">
            <a:spLocks/>
          </p:cNvSpPr>
          <p:nvPr/>
        </p:nvSpPr>
        <p:spPr>
          <a:xfrm>
            <a:off x="5525636" y="2504369"/>
            <a:ext cx="157674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went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BBAAE650-744B-1044-AACD-78E7A519FF89}"/>
              </a:ext>
            </a:extLst>
          </p:cNvPr>
          <p:cNvSpPr txBox="1">
            <a:spLocks/>
          </p:cNvSpPr>
          <p:nvPr/>
        </p:nvSpPr>
        <p:spPr>
          <a:xfrm>
            <a:off x="1700362" y="1668059"/>
            <a:ext cx="6202063" cy="6394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Let’s use the previous hidden state, too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1014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73921-67AB-D84C-A73D-BD825F2B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Language Modelling: </a:t>
            </a:r>
            <a:r>
              <a:rPr lang="en-US" b="1" dirty="0"/>
              <a:t>RNNs</a:t>
            </a: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197257" y="5206014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80441" y="4043868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174894" y="2907548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DE101D8D-392D-CE48-A76F-F593C13CFB77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F057BF2-9D6B-E249-8FBC-3B1D5B8A5CA3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30C91DC-46B3-DD42-BA91-16A98A899679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A38F944-FD9F-1C42-9EF7-BA5E3DB86EBA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1549E43-B913-244E-90FF-EB6ADE692919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FE7F9AF-8FB9-9E47-AA7C-B819DD96BD45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1072A62-0E13-3843-8D0C-3A62E6BC9417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867DDE-FEA5-0049-9461-EB1FFEB88969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4DFF809-EE42-C349-914D-4808EEE0B2B2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85BEC44-F260-1145-8583-E09A6D1ADDA0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285D089-1C0C-6344-B7EA-A631D2F645B7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248521C-7AB4-A74B-BB41-9E9DBC05502F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542D303-3E89-B948-BAE1-9C28B4C7900E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557CEDB-9609-5C4E-BE7A-9A1922D84558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D0CC76B-5E71-8C4B-B186-6D1471C8CD67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2E61486C-7C7C-CF4A-BF55-2488DDD06CBA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AED948E-E8BC-B542-96E5-C16F47F16A92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>
            <a:extLst>
              <a:ext uri="{FF2B5EF4-FFF2-40B4-BE49-F238E27FC236}">
                <a16:creationId xmlns:a16="http://schemas.microsoft.com/office/drawing/2014/main" id="{B62B8F78-5C39-C145-B3C5-F9490727FE2B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20A6FC83-57DF-014A-87E0-1B5614DFB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A6FC83-57DF-014A-87E0-1B5614DF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6D6C0EF3-9A48-6042-84AB-D28C74DA20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6C0EF3-9A48-6042-84AB-D28C74DA2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276A6F90-89C1-8046-A06E-32E388A4C9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6901" y="2363347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276A6F90-89C1-8046-A06E-32E388A4C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901" y="2363347"/>
                <a:ext cx="1576747" cy="503588"/>
              </a:xfrm>
              <a:prstGeom prst="rect">
                <a:avLst/>
              </a:prstGeom>
              <a:blipFill>
                <a:blip r:embed="rId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D2F72133-FA23-E542-8D6A-F6C8993EF0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6405" y="57318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D2F72133-FA23-E542-8D6A-F6C8993EF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05" y="57318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" name="Content Placeholder 2">
            <a:extLst>
              <a:ext uri="{FF2B5EF4-FFF2-40B4-BE49-F238E27FC236}">
                <a16:creationId xmlns:a16="http://schemas.microsoft.com/office/drawing/2014/main" id="{99905B6F-10E6-D144-AB03-B236FDA6575E}"/>
              </a:ext>
            </a:extLst>
          </p:cNvPr>
          <p:cNvSpPr txBox="1">
            <a:spLocks/>
          </p:cNvSpPr>
          <p:nvPr/>
        </p:nvSpPr>
        <p:spPr>
          <a:xfrm>
            <a:off x="1102493" y="1255413"/>
            <a:ext cx="8350968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Neural Approach #2: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Karla" charset="0"/>
                <a:ea typeface="Karla" charset="0"/>
                <a:cs typeface="Karla" charset="0"/>
              </a:rPr>
              <a:t>Recurrent Neural Network (RNN)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>
              <a:latin typeface="Karla" charset="0"/>
              <a:ea typeface="Karla" charset="0"/>
              <a:cs typeface="Karla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818000" y="2387247"/>
            <a:ext cx="2344440" cy="3838421"/>
            <a:chOff x="3818000" y="2387247"/>
            <a:chExt cx="2344440" cy="383842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Arrow 46">
              <a:extLst>
                <a:ext uri="{FF2B5EF4-FFF2-40B4-BE49-F238E27FC236}">
                  <a16:creationId xmlns:a16="http://schemas.microsoft.com/office/drawing/2014/main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ight Arrow 47">
              <a:extLst>
                <a:ext uri="{FF2B5EF4-FFF2-40B4-BE49-F238E27FC236}">
                  <a16:creationId xmlns:a16="http://schemas.microsoft.com/office/drawing/2014/main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73EEE44B-3585-894E-B4F8-4CE38DFFE62D}"/>
                </a:ext>
              </a:extLst>
            </p:cNvPr>
            <p:cNvSpPr txBox="1">
              <a:spLocks/>
            </p:cNvSpPr>
            <p:nvPr/>
          </p:nvSpPr>
          <p:spPr>
            <a:xfrm>
              <a:off x="4560153" y="4659765"/>
              <a:ext cx="701328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rPr>
                <a:t>V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ontent Placeholder 2">
                  <a:extLst>
                    <a:ext uri="{FF2B5EF4-FFF2-40B4-BE49-F238E27FC236}">
                      <a16:creationId xmlns:a16="http://schemas.microsoft.com/office/drawing/2014/main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ontent Placeholder 2">
                  <a:extLst>
                    <a:ext uri="{FF2B5EF4-FFF2-40B4-BE49-F238E27FC236}">
                      <a16:creationId xmlns:a16="http://schemas.microsoft.com/office/drawing/2014/main" id="{920AC903-63CF-244F-AF78-1E015F906B0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3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20AC903-63CF-244F-AF78-1E015F906B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ontent Placeholder 2">
                  <a:extLst>
                    <a:ext uri="{FF2B5EF4-FFF2-40B4-BE49-F238E27FC236}">
                      <a16:creationId xmlns:a16="http://schemas.microsoft.com/office/drawing/2014/main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722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4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722080"/>
                  <a:ext cx="466367" cy="50358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ight Arrow 54">
              <a:extLst>
                <a:ext uri="{FF2B5EF4-FFF2-40B4-BE49-F238E27FC236}">
                  <a16:creationId xmlns:a16="http://schemas.microsoft.com/office/drawing/2014/main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ontent Placeholder 2">
                  <a:extLst>
                    <a:ext uri="{FF2B5EF4-FFF2-40B4-BE49-F238E27FC236}">
                      <a16:creationId xmlns:a16="http://schemas.microsoft.com/office/drawing/2014/main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6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6092529" y="2404992"/>
            <a:ext cx="2344440" cy="3838421"/>
            <a:chOff x="3818000" y="2387247"/>
            <a:chExt cx="2344440" cy="3838421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ight Arrow 89">
              <a:extLst>
                <a:ext uri="{FF2B5EF4-FFF2-40B4-BE49-F238E27FC236}">
                  <a16:creationId xmlns:a16="http://schemas.microsoft.com/office/drawing/2014/main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ight Arrow 90">
              <a:extLst>
                <a:ext uri="{FF2B5EF4-FFF2-40B4-BE49-F238E27FC236}">
                  <a16:creationId xmlns:a16="http://schemas.microsoft.com/office/drawing/2014/main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ontent Placeholder 2">
              <a:extLst>
                <a:ext uri="{FF2B5EF4-FFF2-40B4-BE49-F238E27FC236}">
                  <a16:creationId xmlns:a16="http://schemas.microsoft.com/office/drawing/2014/main" id="{73EEE44B-3585-894E-B4F8-4CE38DFFE62D}"/>
                </a:ext>
              </a:extLst>
            </p:cNvPr>
            <p:cNvSpPr txBox="1">
              <a:spLocks/>
            </p:cNvSpPr>
            <p:nvPr/>
          </p:nvSpPr>
          <p:spPr>
            <a:xfrm>
              <a:off x="4560153" y="4659765"/>
              <a:ext cx="701328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rPr>
                <a:t>V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Content Placeholder 2">
                  <a:extLst>
                    <a:ext uri="{FF2B5EF4-FFF2-40B4-BE49-F238E27FC236}">
                      <a16:creationId xmlns:a16="http://schemas.microsoft.com/office/drawing/2014/main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99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Content Placeholder 2">
                  <a:extLst>
                    <a:ext uri="{FF2B5EF4-FFF2-40B4-BE49-F238E27FC236}">
                      <a16:creationId xmlns:a16="http://schemas.microsoft.com/office/drawing/2014/main" id="{920AC903-63CF-244F-AF78-1E015F906B0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20AC903-63CF-244F-AF78-1E015F906B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Content Placeholder 2">
                  <a:extLst>
                    <a:ext uri="{FF2B5EF4-FFF2-40B4-BE49-F238E27FC236}">
                      <a16:creationId xmlns:a16="http://schemas.microsoft.com/office/drawing/2014/main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722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1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722080"/>
                  <a:ext cx="466367" cy="50358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Right Arrow 101">
              <a:extLst>
                <a:ext uri="{FF2B5EF4-FFF2-40B4-BE49-F238E27FC236}">
                  <a16:creationId xmlns:a16="http://schemas.microsoft.com/office/drawing/2014/main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Content Placeholder 2">
                  <a:extLst>
                    <a:ext uri="{FF2B5EF4-FFF2-40B4-BE49-F238E27FC236}">
                      <a16:creationId xmlns:a16="http://schemas.microsoft.com/office/drawing/2014/main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3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8235903" y="2426550"/>
            <a:ext cx="2344440" cy="3838421"/>
            <a:chOff x="3818000" y="2387247"/>
            <a:chExt cx="2344440" cy="3838421"/>
          </a:xfrm>
        </p:grpSpPr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ounded Rectangle 119">
              <a:extLst>
                <a:ext uri="{FF2B5EF4-FFF2-40B4-BE49-F238E27FC236}">
                  <a16:creationId xmlns:a16="http://schemas.microsoft.com/office/drawing/2014/main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ight Arrow 120">
              <a:extLst>
                <a:ext uri="{FF2B5EF4-FFF2-40B4-BE49-F238E27FC236}">
                  <a16:creationId xmlns:a16="http://schemas.microsoft.com/office/drawing/2014/main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ight Arrow 121">
              <a:extLst>
                <a:ext uri="{FF2B5EF4-FFF2-40B4-BE49-F238E27FC236}">
                  <a16:creationId xmlns:a16="http://schemas.microsoft.com/office/drawing/2014/main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Content Placeholder 2">
              <a:extLst>
                <a:ext uri="{FF2B5EF4-FFF2-40B4-BE49-F238E27FC236}">
                  <a16:creationId xmlns:a16="http://schemas.microsoft.com/office/drawing/2014/main" id="{73EEE44B-3585-894E-B4F8-4CE38DFFE62D}"/>
                </a:ext>
              </a:extLst>
            </p:cNvPr>
            <p:cNvSpPr txBox="1">
              <a:spLocks/>
            </p:cNvSpPr>
            <p:nvPr/>
          </p:nvSpPr>
          <p:spPr>
            <a:xfrm>
              <a:off x="4560153" y="4659765"/>
              <a:ext cx="701328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rPr>
                <a:t>V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Content Placeholder 2">
                  <a:extLst>
                    <a:ext uri="{FF2B5EF4-FFF2-40B4-BE49-F238E27FC236}">
                      <a16:creationId xmlns:a16="http://schemas.microsoft.com/office/drawing/2014/main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24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Content Placeholder 2">
                  <a:extLst>
                    <a:ext uri="{FF2B5EF4-FFF2-40B4-BE49-F238E27FC236}">
                      <a16:creationId xmlns:a16="http://schemas.microsoft.com/office/drawing/2014/main" id="{920AC903-63CF-244F-AF78-1E015F906B0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25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20AC903-63CF-244F-AF78-1E015F906B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Content Placeholder 2">
                  <a:extLst>
                    <a:ext uri="{FF2B5EF4-FFF2-40B4-BE49-F238E27FC236}">
                      <a16:creationId xmlns:a16="http://schemas.microsoft.com/office/drawing/2014/main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722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26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722080"/>
                  <a:ext cx="466367" cy="503588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Right Arrow 126">
              <a:extLst>
                <a:ext uri="{FF2B5EF4-FFF2-40B4-BE49-F238E27FC236}">
                  <a16:creationId xmlns:a16="http://schemas.microsoft.com/office/drawing/2014/main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Content Placeholder 2">
                  <a:extLst>
                    <a:ext uri="{FF2B5EF4-FFF2-40B4-BE49-F238E27FC236}">
                      <a16:creationId xmlns:a16="http://schemas.microsoft.com/office/drawing/2014/main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28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B071ED4D-D5EB-5847-8379-25639D574AB7}"/>
              </a:ext>
            </a:extLst>
          </p:cNvPr>
          <p:cNvSpPr/>
          <p:nvPr/>
        </p:nvSpPr>
        <p:spPr>
          <a:xfrm>
            <a:off x="1819932" y="4136005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BF18EEA7-1C01-0846-8578-348803E5EB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6041" y="367541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BF18EEA7-1C01-0846-8578-348803E5E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041" y="3675414"/>
                <a:ext cx="701328" cy="5035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3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DE101D8D-392D-CE48-A76F-F593C13CFB77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F057BF2-9D6B-E249-8FBC-3B1D5B8A5CA3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30C91DC-46B3-DD42-BA91-16A98A899679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A38F944-FD9F-1C42-9EF7-BA5E3DB86EBA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1549E43-B913-244E-90FF-EB6ADE692919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FE7F9AF-8FB9-9E47-AA7C-B819DD96BD45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1072A62-0E13-3843-8D0C-3A62E6BC9417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867DDE-FEA5-0049-9461-EB1FFEB88969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4DFF809-EE42-C349-914D-4808EEE0B2B2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85BEC44-F260-1145-8583-E09A6D1ADDA0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285D089-1C0C-6344-B7EA-A631D2F645B7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248521C-7AB4-A74B-BB41-9E9DBC05502F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542D303-3E89-B948-BAE1-9C28B4C7900E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557CEDB-9609-5C4E-BE7A-9A1922D84558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D0CC76B-5E71-8C4B-B186-6D1471C8CD67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2E61486C-7C7C-CF4A-BF55-2488DDD06CBA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AED948E-E8BC-B542-96E5-C16F47F16A92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>
            <a:extLst>
              <a:ext uri="{FF2B5EF4-FFF2-40B4-BE49-F238E27FC236}">
                <a16:creationId xmlns:a16="http://schemas.microsoft.com/office/drawing/2014/main" id="{B62B8F78-5C39-C145-B3C5-F9490727FE2B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20A6FC83-57DF-014A-87E0-1B5614DFB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A6FC83-57DF-014A-87E0-1B5614DF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6D6C0EF3-9A48-6042-84AB-D28C74DA20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6C0EF3-9A48-6042-84AB-D28C74DA2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276A6F90-89C1-8046-A06E-32E388A4C9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6901" y="2363347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276A6F90-89C1-8046-A06E-32E388A4C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901" y="2363347"/>
                <a:ext cx="1576747" cy="503588"/>
              </a:xfrm>
              <a:prstGeom prst="rect">
                <a:avLst/>
              </a:prstGeom>
              <a:blipFill>
                <a:blip r:embed="rId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D2F72133-FA23-E542-8D6A-F6C8993EF0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D2F72133-FA23-E542-8D6A-F6C8993EF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ectangle 107">
            <a:extLst>
              <a:ext uri="{FF2B5EF4-FFF2-40B4-BE49-F238E27FC236}">
                <a16:creationId xmlns:a16="http://schemas.microsoft.com/office/drawing/2014/main" id="{64A89667-1B61-D84C-8396-266EF010A525}"/>
              </a:ext>
            </a:extLst>
          </p:cNvPr>
          <p:cNvSpPr/>
          <p:nvPr/>
        </p:nvSpPr>
        <p:spPr>
          <a:xfrm>
            <a:off x="8888300" y="770316"/>
            <a:ext cx="3137191" cy="1125196"/>
          </a:xfrm>
          <a:prstGeom prst="rect">
            <a:avLst/>
          </a:prstGeom>
          <a:solidFill>
            <a:srgbClr val="FFF2CC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RNN</a:t>
            </a:r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FF5E74C9-A5CD-6F40-A4BA-762E8454B052}"/>
              </a:ext>
            </a:extLst>
          </p:cNvPr>
          <p:cNvSpPr txBox="1">
            <a:spLocks/>
          </p:cNvSpPr>
          <p:nvPr/>
        </p:nvSpPr>
        <p:spPr>
          <a:xfrm>
            <a:off x="532597" y="1005644"/>
            <a:ext cx="3272331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Training Process</a:t>
            </a:r>
            <a:endParaRPr lang="en-US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063524F-251F-C44B-AA39-5AA181F58DDD}"/>
                  </a:ext>
                </a:extLst>
              </p:cNvPr>
              <p:cNvSpPr/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063524F-251F-C44B-AA39-5AA181F58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731B846A-C5A9-5A4B-9377-7E1921B50F8E}"/>
              </a:ext>
            </a:extLst>
          </p:cNvPr>
          <p:cNvSpPr txBox="1">
            <a:spLocks/>
          </p:cNvSpPr>
          <p:nvPr/>
        </p:nvSpPr>
        <p:spPr>
          <a:xfrm>
            <a:off x="1130300" y="1872315"/>
            <a:ext cx="866479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Error</a:t>
            </a:r>
          </a:p>
        </p:txBody>
      </p:sp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id="{0E613D49-C154-6840-B48E-9022C64E7B06}"/>
              </a:ext>
            </a:extLst>
          </p:cNvPr>
          <p:cNvSpPr txBox="1">
            <a:spLocks/>
          </p:cNvSpPr>
          <p:nvPr/>
        </p:nvSpPr>
        <p:spPr>
          <a:xfrm>
            <a:off x="2709001" y="6009384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027C8F-2D36-FB4B-B530-018F14273101}"/>
                  </a:ext>
                </a:extLst>
              </p:cNvPr>
              <p:cNvSpPr txBox="1"/>
              <p:nvPr/>
            </p:nvSpPr>
            <p:spPr>
              <a:xfrm>
                <a:off x="8976708" y="996892"/>
                <a:ext cx="3048783" cy="672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𝑊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6027C8F-2D36-FB4B-B530-018F14273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708" y="996892"/>
                <a:ext cx="3048783" cy="6720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3818000" y="1848029"/>
            <a:ext cx="2344440" cy="4659056"/>
            <a:chOff x="3818000" y="1848029"/>
            <a:chExt cx="2344440" cy="4659056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>
              <a:extLst>
                <a:ext uri="{FF2B5EF4-FFF2-40B4-BE49-F238E27FC236}">
                  <a16:creationId xmlns:a16="http://schemas.microsoft.com/office/drawing/2014/main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>
              <a:extLst>
                <a:ext uri="{FF2B5EF4-FFF2-40B4-BE49-F238E27FC236}">
                  <a16:creationId xmlns:a16="http://schemas.microsoft.com/office/drawing/2014/main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Content Placeholder 2">
                  <a:extLst>
                    <a:ext uri="{FF2B5EF4-FFF2-40B4-BE49-F238E27FC236}">
                      <a16:creationId xmlns:a16="http://schemas.microsoft.com/office/drawing/2014/main" id="{920AC903-63CF-244F-AF78-1E015F906B0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9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20AC903-63CF-244F-AF78-1E015F906B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3279" r="-2336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went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983272" y="1869757"/>
            <a:ext cx="2344440" cy="4659056"/>
            <a:chOff x="3818000" y="1848029"/>
            <a:chExt cx="2344440" cy="4659056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ight Arrow 103">
              <a:extLst>
                <a:ext uri="{FF2B5EF4-FFF2-40B4-BE49-F238E27FC236}">
                  <a16:creationId xmlns:a16="http://schemas.microsoft.com/office/drawing/2014/main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ight Arrow 104">
              <a:extLst>
                <a:ext uri="{FF2B5EF4-FFF2-40B4-BE49-F238E27FC236}">
                  <a16:creationId xmlns:a16="http://schemas.microsoft.com/office/drawing/2014/main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Content Placeholder 2">
                  <a:extLst>
                    <a:ext uri="{FF2B5EF4-FFF2-40B4-BE49-F238E27FC236}">
                      <a16:creationId xmlns:a16="http://schemas.microsoft.com/office/drawing/2014/main" id="{920AC903-63CF-244F-AF78-1E015F906B0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9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20AC903-63CF-244F-AF78-1E015F906B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ight Arrow 110">
              <a:extLst>
                <a:ext uri="{FF2B5EF4-FFF2-40B4-BE49-F238E27FC236}">
                  <a16:creationId xmlns:a16="http://schemas.microsoft.com/office/drawing/2014/main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3333" r="-234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Content Placeholder 2">
              <a:extLst>
                <a:ext uri="{FF2B5EF4-FFF2-40B4-BE49-F238E27FC236}">
                  <a16:creationId xmlns:a16="http://schemas.microsoft.com/office/drawing/2014/main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to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138062" y="1900820"/>
            <a:ext cx="2344440" cy="4659056"/>
            <a:chOff x="3818000" y="1848029"/>
            <a:chExt cx="2344440" cy="4659056"/>
          </a:xfrm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ight Arrow 137">
              <a:extLst>
                <a:ext uri="{FF2B5EF4-FFF2-40B4-BE49-F238E27FC236}">
                  <a16:creationId xmlns:a16="http://schemas.microsoft.com/office/drawing/2014/main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Content Placeholder 2">
                  <a:extLst>
                    <a:ext uri="{FF2B5EF4-FFF2-40B4-BE49-F238E27FC236}">
                      <a16:creationId xmlns:a16="http://schemas.microsoft.com/office/drawing/2014/main" id="{920AC903-63CF-244F-AF78-1E015F906B0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20AC903-63CF-244F-AF78-1E015F906B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Right Arrow 143">
              <a:extLst>
                <a:ext uri="{FF2B5EF4-FFF2-40B4-BE49-F238E27FC236}">
                  <a16:creationId xmlns:a16="http://schemas.microsoft.com/office/drawing/2014/main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t="-3333" r="-2336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Content Placeholder 2">
              <a:extLst>
                <a:ext uri="{FF2B5EF4-FFF2-40B4-BE49-F238E27FC236}">
                  <a16:creationId xmlns:a16="http://schemas.microsoft.com/office/drawing/2014/main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class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067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Freeform 147">
            <a:extLst>
              <a:ext uri="{FF2B5EF4-FFF2-40B4-BE49-F238E27FC236}">
                <a16:creationId xmlns:a16="http://schemas.microsoft.com/office/drawing/2014/main" id="{C1DA1F74-60C1-A340-B91C-CDCBB1851091}"/>
              </a:ext>
            </a:extLst>
          </p:cNvPr>
          <p:cNvSpPr/>
          <p:nvPr/>
        </p:nvSpPr>
        <p:spPr>
          <a:xfrm>
            <a:off x="4699000" y="5566790"/>
            <a:ext cx="1310638" cy="1006851"/>
          </a:xfrm>
          <a:custGeom>
            <a:avLst/>
            <a:gdLst>
              <a:gd name="connsiteX0" fmla="*/ 762000 w 1181100"/>
              <a:gd name="connsiteY0" fmla="*/ 26874 h 834715"/>
              <a:gd name="connsiteX1" fmla="*/ 609600 w 1181100"/>
              <a:gd name="connsiteY1" fmla="*/ 52274 h 834715"/>
              <a:gd name="connsiteX2" fmla="*/ 393700 w 1181100"/>
              <a:gd name="connsiteY2" fmla="*/ 64974 h 834715"/>
              <a:gd name="connsiteX3" fmla="*/ 330200 w 1181100"/>
              <a:gd name="connsiteY3" fmla="*/ 77674 h 834715"/>
              <a:gd name="connsiteX4" fmla="*/ 203200 w 1181100"/>
              <a:gd name="connsiteY4" fmla="*/ 128474 h 834715"/>
              <a:gd name="connsiteX5" fmla="*/ 127000 w 1181100"/>
              <a:gd name="connsiteY5" fmla="*/ 191974 h 834715"/>
              <a:gd name="connsiteX6" fmla="*/ 88900 w 1181100"/>
              <a:gd name="connsiteY6" fmla="*/ 204674 h 834715"/>
              <a:gd name="connsiteX7" fmla="*/ 63500 w 1181100"/>
              <a:gd name="connsiteY7" fmla="*/ 242774 h 834715"/>
              <a:gd name="connsiteX8" fmla="*/ 25400 w 1181100"/>
              <a:gd name="connsiteY8" fmla="*/ 280874 h 834715"/>
              <a:gd name="connsiteX9" fmla="*/ 0 w 1181100"/>
              <a:gd name="connsiteY9" fmla="*/ 357074 h 834715"/>
              <a:gd name="connsiteX10" fmla="*/ 25400 w 1181100"/>
              <a:gd name="connsiteY10" fmla="*/ 534874 h 834715"/>
              <a:gd name="connsiteX11" fmla="*/ 50800 w 1181100"/>
              <a:gd name="connsiteY11" fmla="*/ 572974 h 834715"/>
              <a:gd name="connsiteX12" fmla="*/ 88900 w 1181100"/>
              <a:gd name="connsiteY12" fmla="*/ 598374 h 834715"/>
              <a:gd name="connsiteX13" fmla="*/ 190500 w 1181100"/>
              <a:gd name="connsiteY13" fmla="*/ 687274 h 834715"/>
              <a:gd name="connsiteX14" fmla="*/ 228600 w 1181100"/>
              <a:gd name="connsiteY14" fmla="*/ 712674 h 834715"/>
              <a:gd name="connsiteX15" fmla="*/ 266700 w 1181100"/>
              <a:gd name="connsiteY15" fmla="*/ 738074 h 834715"/>
              <a:gd name="connsiteX16" fmla="*/ 381000 w 1181100"/>
              <a:gd name="connsiteY16" fmla="*/ 776174 h 834715"/>
              <a:gd name="connsiteX17" fmla="*/ 419100 w 1181100"/>
              <a:gd name="connsiteY17" fmla="*/ 788874 h 834715"/>
              <a:gd name="connsiteX18" fmla="*/ 508000 w 1181100"/>
              <a:gd name="connsiteY18" fmla="*/ 801574 h 834715"/>
              <a:gd name="connsiteX19" fmla="*/ 977900 w 1181100"/>
              <a:gd name="connsiteY19" fmla="*/ 801574 h 834715"/>
              <a:gd name="connsiteX20" fmla="*/ 1092200 w 1181100"/>
              <a:gd name="connsiteY20" fmla="*/ 750774 h 834715"/>
              <a:gd name="connsiteX21" fmla="*/ 1104900 w 1181100"/>
              <a:gd name="connsiteY21" fmla="*/ 712674 h 834715"/>
              <a:gd name="connsiteX22" fmla="*/ 1130300 w 1181100"/>
              <a:gd name="connsiteY22" fmla="*/ 674574 h 834715"/>
              <a:gd name="connsiteX23" fmla="*/ 1155700 w 1181100"/>
              <a:gd name="connsiteY23" fmla="*/ 598374 h 834715"/>
              <a:gd name="connsiteX24" fmla="*/ 1168400 w 1181100"/>
              <a:gd name="connsiteY24" fmla="*/ 560274 h 834715"/>
              <a:gd name="connsiteX25" fmla="*/ 1181100 w 1181100"/>
              <a:gd name="connsiteY25" fmla="*/ 522174 h 834715"/>
              <a:gd name="connsiteX26" fmla="*/ 1155700 w 1181100"/>
              <a:gd name="connsiteY26" fmla="*/ 255474 h 834715"/>
              <a:gd name="connsiteX27" fmla="*/ 1130300 w 1181100"/>
              <a:gd name="connsiteY27" fmla="*/ 204674 h 834715"/>
              <a:gd name="connsiteX28" fmla="*/ 1041400 w 1181100"/>
              <a:gd name="connsiteY28" fmla="*/ 103074 h 834715"/>
              <a:gd name="connsiteX29" fmla="*/ 1028700 w 1181100"/>
              <a:gd name="connsiteY29" fmla="*/ 64974 h 834715"/>
              <a:gd name="connsiteX30" fmla="*/ 990600 w 1181100"/>
              <a:gd name="connsiteY30" fmla="*/ 14174 h 834715"/>
              <a:gd name="connsiteX31" fmla="*/ 952500 w 1181100"/>
              <a:gd name="connsiteY31" fmla="*/ 1474 h 834715"/>
              <a:gd name="connsiteX32" fmla="*/ 812800 w 1181100"/>
              <a:gd name="connsiteY32" fmla="*/ 1474 h 834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81100" h="834715">
                <a:moveTo>
                  <a:pt x="762000" y="26874"/>
                </a:moveTo>
                <a:cubicBezTo>
                  <a:pt x="709717" y="37331"/>
                  <a:pt x="663609" y="47773"/>
                  <a:pt x="609600" y="52274"/>
                </a:cubicBezTo>
                <a:cubicBezTo>
                  <a:pt x="537758" y="58261"/>
                  <a:pt x="465667" y="60741"/>
                  <a:pt x="393700" y="64974"/>
                </a:cubicBezTo>
                <a:cubicBezTo>
                  <a:pt x="372533" y="69207"/>
                  <a:pt x="351025" y="71994"/>
                  <a:pt x="330200" y="77674"/>
                </a:cubicBezTo>
                <a:cubicBezTo>
                  <a:pt x="280423" y="91250"/>
                  <a:pt x="246564" y="103695"/>
                  <a:pt x="203200" y="128474"/>
                </a:cubicBezTo>
                <a:cubicBezTo>
                  <a:pt x="57772" y="211576"/>
                  <a:pt x="284601" y="86906"/>
                  <a:pt x="127000" y="191974"/>
                </a:cubicBezTo>
                <a:cubicBezTo>
                  <a:pt x="115861" y="199400"/>
                  <a:pt x="101600" y="200441"/>
                  <a:pt x="88900" y="204674"/>
                </a:cubicBezTo>
                <a:cubicBezTo>
                  <a:pt x="80433" y="217374"/>
                  <a:pt x="73271" y="231048"/>
                  <a:pt x="63500" y="242774"/>
                </a:cubicBezTo>
                <a:cubicBezTo>
                  <a:pt x="52002" y="256572"/>
                  <a:pt x="34122" y="265174"/>
                  <a:pt x="25400" y="280874"/>
                </a:cubicBezTo>
                <a:cubicBezTo>
                  <a:pt x="12397" y="304279"/>
                  <a:pt x="0" y="357074"/>
                  <a:pt x="0" y="357074"/>
                </a:cubicBezTo>
                <a:cubicBezTo>
                  <a:pt x="3245" y="392766"/>
                  <a:pt x="968" y="486009"/>
                  <a:pt x="25400" y="534874"/>
                </a:cubicBezTo>
                <a:cubicBezTo>
                  <a:pt x="32226" y="548526"/>
                  <a:pt x="40007" y="562181"/>
                  <a:pt x="50800" y="572974"/>
                </a:cubicBezTo>
                <a:cubicBezTo>
                  <a:pt x="61593" y="583767"/>
                  <a:pt x="76200" y="589907"/>
                  <a:pt x="88900" y="598374"/>
                </a:cubicBezTo>
                <a:cubicBezTo>
                  <a:pt x="131233" y="661874"/>
                  <a:pt x="101600" y="628007"/>
                  <a:pt x="190500" y="687274"/>
                </a:cubicBezTo>
                <a:lnTo>
                  <a:pt x="228600" y="712674"/>
                </a:lnTo>
                <a:cubicBezTo>
                  <a:pt x="241300" y="721141"/>
                  <a:pt x="252220" y="733247"/>
                  <a:pt x="266700" y="738074"/>
                </a:cubicBezTo>
                <a:lnTo>
                  <a:pt x="381000" y="776174"/>
                </a:lnTo>
                <a:cubicBezTo>
                  <a:pt x="393700" y="780407"/>
                  <a:pt x="405848" y="786981"/>
                  <a:pt x="419100" y="788874"/>
                </a:cubicBezTo>
                <a:lnTo>
                  <a:pt x="508000" y="801574"/>
                </a:lnTo>
                <a:cubicBezTo>
                  <a:pt x="678085" y="858269"/>
                  <a:pt x="582421" y="831235"/>
                  <a:pt x="977900" y="801574"/>
                </a:cubicBezTo>
                <a:cubicBezTo>
                  <a:pt x="1028987" y="797742"/>
                  <a:pt x="1054394" y="775978"/>
                  <a:pt x="1092200" y="750774"/>
                </a:cubicBezTo>
                <a:cubicBezTo>
                  <a:pt x="1096433" y="738074"/>
                  <a:pt x="1098913" y="724648"/>
                  <a:pt x="1104900" y="712674"/>
                </a:cubicBezTo>
                <a:cubicBezTo>
                  <a:pt x="1111726" y="699022"/>
                  <a:pt x="1124101" y="688522"/>
                  <a:pt x="1130300" y="674574"/>
                </a:cubicBezTo>
                <a:cubicBezTo>
                  <a:pt x="1141174" y="650108"/>
                  <a:pt x="1147233" y="623774"/>
                  <a:pt x="1155700" y="598374"/>
                </a:cubicBezTo>
                <a:lnTo>
                  <a:pt x="1168400" y="560274"/>
                </a:lnTo>
                <a:lnTo>
                  <a:pt x="1181100" y="522174"/>
                </a:lnTo>
                <a:cubicBezTo>
                  <a:pt x="1172633" y="433274"/>
                  <a:pt x="1169809" y="343655"/>
                  <a:pt x="1155700" y="255474"/>
                </a:cubicBezTo>
                <a:cubicBezTo>
                  <a:pt x="1152709" y="236780"/>
                  <a:pt x="1140334" y="220728"/>
                  <a:pt x="1130300" y="204674"/>
                </a:cubicBezTo>
                <a:cubicBezTo>
                  <a:pt x="1101151" y="158035"/>
                  <a:pt x="1080784" y="142458"/>
                  <a:pt x="1041400" y="103074"/>
                </a:cubicBezTo>
                <a:cubicBezTo>
                  <a:pt x="1037167" y="90374"/>
                  <a:pt x="1035342" y="76597"/>
                  <a:pt x="1028700" y="64974"/>
                </a:cubicBezTo>
                <a:cubicBezTo>
                  <a:pt x="1018198" y="46596"/>
                  <a:pt x="1006861" y="27725"/>
                  <a:pt x="990600" y="14174"/>
                </a:cubicBezTo>
                <a:cubicBezTo>
                  <a:pt x="980316" y="5604"/>
                  <a:pt x="965853" y="2428"/>
                  <a:pt x="952500" y="1474"/>
                </a:cubicBezTo>
                <a:cubicBezTo>
                  <a:pt x="906052" y="-1844"/>
                  <a:pt x="859367" y="1474"/>
                  <a:pt x="812800" y="1474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>
            <a:extLst>
              <a:ext uri="{FF2B5EF4-FFF2-40B4-BE49-F238E27FC236}">
                <a16:creationId xmlns:a16="http://schemas.microsoft.com/office/drawing/2014/main" id="{3F1A0207-26EF-FD45-9BB4-89C2B26AAFDC}"/>
              </a:ext>
            </a:extLst>
          </p:cNvPr>
          <p:cNvSpPr/>
          <p:nvPr/>
        </p:nvSpPr>
        <p:spPr>
          <a:xfrm>
            <a:off x="7213600" y="5600700"/>
            <a:ext cx="800100" cy="914639"/>
          </a:xfrm>
          <a:custGeom>
            <a:avLst/>
            <a:gdLst>
              <a:gd name="connsiteX0" fmla="*/ 635000 w 800100"/>
              <a:gd name="connsiteY0" fmla="*/ 889000 h 914639"/>
              <a:gd name="connsiteX1" fmla="*/ 571500 w 800100"/>
              <a:gd name="connsiteY1" fmla="*/ 914400 h 914639"/>
              <a:gd name="connsiteX2" fmla="*/ 419100 w 800100"/>
              <a:gd name="connsiteY2" fmla="*/ 889000 h 914639"/>
              <a:gd name="connsiteX3" fmla="*/ 381000 w 800100"/>
              <a:gd name="connsiteY3" fmla="*/ 863600 h 914639"/>
              <a:gd name="connsiteX4" fmla="*/ 279400 w 800100"/>
              <a:gd name="connsiteY4" fmla="*/ 838200 h 914639"/>
              <a:gd name="connsiteX5" fmla="*/ 127000 w 800100"/>
              <a:gd name="connsiteY5" fmla="*/ 800100 h 914639"/>
              <a:gd name="connsiteX6" fmla="*/ 88900 w 800100"/>
              <a:gd name="connsiteY6" fmla="*/ 787400 h 914639"/>
              <a:gd name="connsiteX7" fmla="*/ 38100 w 800100"/>
              <a:gd name="connsiteY7" fmla="*/ 711200 h 914639"/>
              <a:gd name="connsiteX8" fmla="*/ 0 w 800100"/>
              <a:gd name="connsiteY8" fmla="*/ 635000 h 914639"/>
              <a:gd name="connsiteX9" fmla="*/ 12700 w 800100"/>
              <a:gd name="connsiteY9" fmla="*/ 495300 h 914639"/>
              <a:gd name="connsiteX10" fmla="*/ 38100 w 800100"/>
              <a:gd name="connsiteY10" fmla="*/ 419100 h 914639"/>
              <a:gd name="connsiteX11" fmla="*/ 50800 w 800100"/>
              <a:gd name="connsiteY11" fmla="*/ 304800 h 914639"/>
              <a:gd name="connsiteX12" fmla="*/ 88900 w 800100"/>
              <a:gd name="connsiteY12" fmla="*/ 88900 h 914639"/>
              <a:gd name="connsiteX13" fmla="*/ 152400 w 800100"/>
              <a:gd name="connsiteY13" fmla="*/ 25400 h 914639"/>
              <a:gd name="connsiteX14" fmla="*/ 228600 w 800100"/>
              <a:gd name="connsiteY14" fmla="*/ 0 h 914639"/>
              <a:gd name="connsiteX15" fmla="*/ 355600 w 800100"/>
              <a:gd name="connsiteY15" fmla="*/ 12700 h 914639"/>
              <a:gd name="connsiteX16" fmla="*/ 393700 w 800100"/>
              <a:gd name="connsiteY16" fmla="*/ 25400 h 914639"/>
              <a:gd name="connsiteX17" fmla="*/ 495300 w 800100"/>
              <a:gd name="connsiteY17" fmla="*/ 63500 h 914639"/>
              <a:gd name="connsiteX18" fmla="*/ 520700 w 800100"/>
              <a:gd name="connsiteY18" fmla="*/ 101600 h 914639"/>
              <a:gd name="connsiteX19" fmla="*/ 558800 w 800100"/>
              <a:gd name="connsiteY19" fmla="*/ 127000 h 914639"/>
              <a:gd name="connsiteX20" fmla="*/ 647700 w 800100"/>
              <a:gd name="connsiteY20" fmla="*/ 190500 h 914639"/>
              <a:gd name="connsiteX21" fmla="*/ 673100 w 800100"/>
              <a:gd name="connsiteY21" fmla="*/ 228600 h 914639"/>
              <a:gd name="connsiteX22" fmla="*/ 711200 w 800100"/>
              <a:gd name="connsiteY22" fmla="*/ 254000 h 914639"/>
              <a:gd name="connsiteX23" fmla="*/ 723900 w 800100"/>
              <a:gd name="connsiteY23" fmla="*/ 292100 h 914639"/>
              <a:gd name="connsiteX24" fmla="*/ 774700 w 800100"/>
              <a:gd name="connsiteY24" fmla="*/ 368300 h 914639"/>
              <a:gd name="connsiteX25" fmla="*/ 800100 w 800100"/>
              <a:gd name="connsiteY25" fmla="*/ 444500 h 914639"/>
              <a:gd name="connsiteX26" fmla="*/ 787400 w 800100"/>
              <a:gd name="connsiteY26" fmla="*/ 673100 h 914639"/>
              <a:gd name="connsiteX27" fmla="*/ 774700 w 800100"/>
              <a:gd name="connsiteY27" fmla="*/ 711200 h 914639"/>
              <a:gd name="connsiteX28" fmla="*/ 736600 w 800100"/>
              <a:gd name="connsiteY28" fmla="*/ 736600 h 914639"/>
              <a:gd name="connsiteX29" fmla="*/ 685800 w 800100"/>
              <a:gd name="connsiteY29" fmla="*/ 812800 h 914639"/>
              <a:gd name="connsiteX30" fmla="*/ 635000 w 800100"/>
              <a:gd name="connsiteY30" fmla="*/ 889000 h 91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00100" h="914639">
                <a:moveTo>
                  <a:pt x="635000" y="889000"/>
                </a:moveTo>
                <a:cubicBezTo>
                  <a:pt x="615950" y="905933"/>
                  <a:pt x="594239" y="912776"/>
                  <a:pt x="571500" y="914400"/>
                </a:cubicBezTo>
                <a:cubicBezTo>
                  <a:pt x="546853" y="916160"/>
                  <a:pt x="457613" y="908256"/>
                  <a:pt x="419100" y="889000"/>
                </a:cubicBezTo>
                <a:cubicBezTo>
                  <a:pt x="405448" y="882174"/>
                  <a:pt x="394652" y="870426"/>
                  <a:pt x="381000" y="863600"/>
                </a:cubicBezTo>
                <a:cubicBezTo>
                  <a:pt x="355821" y="851011"/>
                  <a:pt x="302172" y="842340"/>
                  <a:pt x="279400" y="838200"/>
                </a:cubicBezTo>
                <a:cubicBezTo>
                  <a:pt x="166529" y="817678"/>
                  <a:pt x="238298" y="837199"/>
                  <a:pt x="127000" y="800100"/>
                </a:cubicBezTo>
                <a:lnTo>
                  <a:pt x="88900" y="787400"/>
                </a:lnTo>
                <a:cubicBezTo>
                  <a:pt x="71967" y="762000"/>
                  <a:pt x="47753" y="740160"/>
                  <a:pt x="38100" y="711200"/>
                </a:cubicBezTo>
                <a:cubicBezTo>
                  <a:pt x="20573" y="658620"/>
                  <a:pt x="32826" y="684239"/>
                  <a:pt x="0" y="635000"/>
                </a:cubicBezTo>
                <a:cubicBezTo>
                  <a:pt x="4233" y="588433"/>
                  <a:pt x="4574" y="541347"/>
                  <a:pt x="12700" y="495300"/>
                </a:cubicBezTo>
                <a:cubicBezTo>
                  <a:pt x="17353" y="468933"/>
                  <a:pt x="38100" y="419100"/>
                  <a:pt x="38100" y="419100"/>
                </a:cubicBezTo>
                <a:cubicBezTo>
                  <a:pt x="42333" y="381000"/>
                  <a:pt x="46986" y="342944"/>
                  <a:pt x="50800" y="304800"/>
                </a:cubicBezTo>
                <a:cubicBezTo>
                  <a:pt x="55318" y="259619"/>
                  <a:pt x="54786" y="140070"/>
                  <a:pt x="88900" y="88900"/>
                </a:cubicBezTo>
                <a:cubicBezTo>
                  <a:pt x="112072" y="54142"/>
                  <a:pt x="112295" y="43225"/>
                  <a:pt x="152400" y="25400"/>
                </a:cubicBezTo>
                <a:cubicBezTo>
                  <a:pt x="176866" y="14526"/>
                  <a:pt x="228600" y="0"/>
                  <a:pt x="228600" y="0"/>
                </a:cubicBezTo>
                <a:cubicBezTo>
                  <a:pt x="270933" y="4233"/>
                  <a:pt x="313550" y="6231"/>
                  <a:pt x="355600" y="12700"/>
                </a:cubicBezTo>
                <a:cubicBezTo>
                  <a:pt x="368831" y="14736"/>
                  <a:pt x="380828" y="21722"/>
                  <a:pt x="393700" y="25400"/>
                </a:cubicBezTo>
                <a:cubicBezTo>
                  <a:pt x="474395" y="48456"/>
                  <a:pt x="416385" y="24042"/>
                  <a:pt x="495300" y="63500"/>
                </a:cubicBezTo>
                <a:cubicBezTo>
                  <a:pt x="503767" y="76200"/>
                  <a:pt x="509907" y="90807"/>
                  <a:pt x="520700" y="101600"/>
                </a:cubicBezTo>
                <a:cubicBezTo>
                  <a:pt x="531493" y="112393"/>
                  <a:pt x="546380" y="118128"/>
                  <a:pt x="558800" y="127000"/>
                </a:cubicBezTo>
                <a:cubicBezTo>
                  <a:pt x="669069" y="205764"/>
                  <a:pt x="557910" y="130640"/>
                  <a:pt x="647700" y="190500"/>
                </a:cubicBezTo>
                <a:cubicBezTo>
                  <a:pt x="656167" y="203200"/>
                  <a:pt x="662307" y="217807"/>
                  <a:pt x="673100" y="228600"/>
                </a:cubicBezTo>
                <a:cubicBezTo>
                  <a:pt x="683893" y="239393"/>
                  <a:pt x="701665" y="242081"/>
                  <a:pt x="711200" y="254000"/>
                </a:cubicBezTo>
                <a:cubicBezTo>
                  <a:pt x="719563" y="264453"/>
                  <a:pt x="717399" y="280398"/>
                  <a:pt x="723900" y="292100"/>
                </a:cubicBezTo>
                <a:cubicBezTo>
                  <a:pt x="738725" y="318785"/>
                  <a:pt x="765047" y="339340"/>
                  <a:pt x="774700" y="368300"/>
                </a:cubicBezTo>
                <a:lnTo>
                  <a:pt x="800100" y="444500"/>
                </a:lnTo>
                <a:cubicBezTo>
                  <a:pt x="795867" y="520700"/>
                  <a:pt x="794636" y="597126"/>
                  <a:pt x="787400" y="673100"/>
                </a:cubicBezTo>
                <a:cubicBezTo>
                  <a:pt x="786131" y="686427"/>
                  <a:pt x="783063" y="700747"/>
                  <a:pt x="774700" y="711200"/>
                </a:cubicBezTo>
                <a:cubicBezTo>
                  <a:pt x="765165" y="723119"/>
                  <a:pt x="749300" y="728133"/>
                  <a:pt x="736600" y="736600"/>
                </a:cubicBezTo>
                <a:cubicBezTo>
                  <a:pt x="706403" y="827192"/>
                  <a:pt x="749221" y="717668"/>
                  <a:pt x="685800" y="812800"/>
                </a:cubicBezTo>
                <a:cubicBezTo>
                  <a:pt x="669084" y="837874"/>
                  <a:pt x="654050" y="872067"/>
                  <a:pt x="635000" y="8890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66D627FC-168E-B743-94F5-A5550AD574C0}"/>
              </a:ext>
            </a:extLst>
          </p:cNvPr>
          <p:cNvSpPr/>
          <p:nvPr/>
        </p:nvSpPr>
        <p:spPr>
          <a:xfrm>
            <a:off x="9258300" y="5626100"/>
            <a:ext cx="1143000" cy="865183"/>
          </a:xfrm>
          <a:custGeom>
            <a:avLst/>
            <a:gdLst>
              <a:gd name="connsiteX0" fmla="*/ 1066800 w 1143000"/>
              <a:gd name="connsiteY0" fmla="*/ 863600 h 865183"/>
              <a:gd name="connsiteX1" fmla="*/ 889000 w 1143000"/>
              <a:gd name="connsiteY1" fmla="*/ 850900 h 865183"/>
              <a:gd name="connsiteX2" fmla="*/ 736600 w 1143000"/>
              <a:gd name="connsiteY2" fmla="*/ 838200 h 865183"/>
              <a:gd name="connsiteX3" fmla="*/ 342900 w 1143000"/>
              <a:gd name="connsiteY3" fmla="*/ 825500 h 865183"/>
              <a:gd name="connsiteX4" fmla="*/ 127000 w 1143000"/>
              <a:gd name="connsiteY4" fmla="*/ 812800 h 865183"/>
              <a:gd name="connsiteX5" fmla="*/ 101600 w 1143000"/>
              <a:gd name="connsiteY5" fmla="*/ 736600 h 865183"/>
              <a:gd name="connsiteX6" fmla="*/ 76200 w 1143000"/>
              <a:gd name="connsiteY6" fmla="*/ 698500 h 865183"/>
              <a:gd name="connsiteX7" fmla="*/ 50800 w 1143000"/>
              <a:gd name="connsiteY7" fmla="*/ 622300 h 865183"/>
              <a:gd name="connsiteX8" fmla="*/ 38100 w 1143000"/>
              <a:gd name="connsiteY8" fmla="*/ 584200 h 865183"/>
              <a:gd name="connsiteX9" fmla="*/ 25400 w 1143000"/>
              <a:gd name="connsiteY9" fmla="*/ 533400 h 865183"/>
              <a:gd name="connsiteX10" fmla="*/ 0 w 1143000"/>
              <a:gd name="connsiteY10" fmla="*/ 457200 h 865183"/>
              <a:gd name="connsiteX11" fmla="*/ 12700 w 1143000"/>
              <a:gd name="connsiteY11" fmla="*/ 292100 h 865183"/>
              <a:gd name="connsiteX12" fmla="*/ 25400 w 1143000"/>
              <a:gd name="connsiteY12" fmla="*/ 254000 h 865183"/>
              <a:gd name="connsiteX13" fmla="*/ 63500 w 1143000"/>
              <a:gd name="connsiteY13" fmla="*/ 215900 h 865183"/>
              <a:gd name="connsiteX14" fmla="*/ 101600 w 1143000"/>
              <a:gd name="connsiteY14" fmla="*/ 190500 h 865183"/>
              <a:gd name="connsiteX15" fmla="*/ 190500 w 1143000"/>
              <a:gd name="connsiteY15" fmla="*/ 88900 h 865183"/>
              <a:gd name="connsiteX16" fmla="*/ 254000 w 1143000"/>
              <a:gd name="connsiteY16" fmla="*/ 25400 h 865183"/>
              <a:gd name="connsiteX17" fmla="*/ 330200 w 1143000"/>
              <a:gd name="connsiteY17" fmla="*/ 0 h 865183"/>
              <a:gd name="connsiteX18" fmla="*/ 647700 w 1143000"/>
              <a:gd name="connsiteY18" fmla="*/ 25400 h 865183"/>
              <a:gd name="connsiteX19" fmla="*/ 800100 w 1143000"/>
              <a:gd name="connsiteY19" fmla="*/ 76200 h 865183"/>
              <a:gd name="connsiteX20" fmla="*/ 838200 w 1143000"/>
              <a:gd name="connsiteY20" fmla="*/ 101600 h 865183"/>
              <a:gd name="connsiteX21" fmla="*/ 927100 w 1143000"/>
              <a:gd name="connsiteY21" fmla="*/ 177800 h 865183"/>
              <a:gd name="connsiteX22" fmla="*/ 965200 w 1143000"/>
              <a:gd name="connsiteY22" fmla="*/ 190500 h 865183"/>
              <a:gd name="connsiteX23" fmla="*/ 1028700 w 1143000"/>
              <a:gd name="connsiteY23" fmla="*/ 292100 h 865183"/>
              <a:gd name="connsiteX24" fmla="*/ 1066800 w 1143000"/>
              <a:gd name="connsiteY24" fmla="*/ 355600 h 865183"/>
              <a:gd name="connsiteX25" fmla="*/ 1092200 w 1143000"/>
              <a:gd name="connsiteY25" fmla="*/ 393700 h 865183"/>
              <a:gd name="connsiteX26" fmla="*/ 1104900 w 1143000"/>
              <a:gd name="connsiteY26" fmla="*/ 431800 h 865183"/>
              <a:gd name="connsiteX27" fmla="*/ 1143000 w 1143000"/>
              <a:gd name="connsiteY27" fmla="*/ 533400 h 865183"/>
              <a:gd name="connsiteX28" fmla="*/ 1117600 w 1143000"/>
              <a:gd name="connsiteY28" fmla="*/ 774700 h 865183"/>
              <a:gd name="connsiteX29" fmla="*/ 1104900 w 1143000"/>
              <a:gd name="connsiteY29" fmla="*/ 812800 h 865183"/>
              <a:gd name="connsiteX30" fmla="*/ 1066800 w 1143000"/>
              <a:gd name="connsiteY30" fmla="*/ 863600 h 86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43000" h="865183">
                <a:moveTo>
                  <a:pt x="1066800" y="863600"/>
                </a:moveTo>
                <a:cubicBezTo>
                  <a:pt x="1030817" y="869950"/>
                  <a:pt x="948243" y="855457"/>
                  <a:pt x="889000" y="850900"/>
                </a:cubicBezTo>
                <a:cubicBezTo>
                  <a:pt x="838174" y="846990"/>
                  <a:pt x="787521" y="840568"/>
                  <a:pt x="736600" y="838200"/>
                </a:cubicBezTo>
                <a:cubicBezTo>
                  <a:pt x="605440" y="832100"/>
                  <a:pt x="474088" y="830966"/>
                  <a:pt x="342900" y="825500"/>
                </a:cubicBezTo>
                <a:cubicBezTo>
                  <a:pt x="270871" y="822499"/>
                  <a:pt x="198967" y="817033"/>
                  <a:pt x="127000" y="812800"/>
                </a:cubicBezTo>
                <a:cubicBezTo>
                  <a:pt x="118533" y="787400"/>
                  <a:pt x="116452" y="758877"/>
                  <a:pt x="101600" y="736600"/>
                </a:cubicBezTo>
                <a:cubicBezTo>
                  <a:pt x="93133" y="723900"/>
                  <a:pt x="82399" y="712448"/>
                  <a:pt x="76200" y="698500"/>
                </a:cubicBezTo>
                <a:cubicBezTo>
                  <a:pt x="65326" y="674034"/>
                  <a:pt x="59267" y="647700"/>
                  <a:pt x="50800" y="622300"/>
                </a:cubicBezTo>
                <a:cubicBezTo>
                  <a:pt x="46567" y="609600"/>
                  <a:pt x="41347" y="597187"/>
                  <a:pt x="38100" y="584200"/>
                </a:cubicBezTo>
                <a:cubicBezTo>
                  <a:pt x="33867" y="567267"/>
                  <a:pt x="30416" y="550118"/>
                  <a:pt x="25400" y="533400"/>
                </a:cubicBezTo>
                <a:cubicBezTo>
                  <a:pt x="17707" y="507755"/>
                  <a:pt x="0" y="457200"/>
                  <a:pt x="0" y="457200"/>
                </a:cubicBezTo>
                <a:cubicBezTo>
                  <a:pt x="4233" y="402167"/>
                  <a:pt x="5854" y="346870"/>
                  <a:pt x="12700" y="292100"/>
                </a:cubicBezTo>
                <a:cubicBezTo>
                  <a:pt x="14360" y="278816"/>
                  <a:pt x="17974" y="265139"/>
                  <a:pt x="25400" y="254000"/>
                </a:cubicBezTo>
                <a:cubicBezTo>
                  <a:pt x="35363" y="239056"/>
                  <a:pt x="49702" y="227398"/>
                  <a:pt x="63500" y="215900"/>
                </a:cubicBezTo>
                <a:cubicBezTo>
                  <a:pt x="75226" y="206129"/>
                  <a:pt x="88900" y="198967"/>
                  <a:pt x="101600" y="190500"/>
                </a:cubicBezTo>
                <a:cubicBezTo>
                  <a:pt x="160867" y="101600"/>
                  <a:pt x="127000" y="131233"/>
                  <a:pt x="190500" y="88900"/>
                </a:cubicBezTo>
                <a:cubicBezTo>
                  <a:pt x="213672" y="54142"/>
                  <a:pt x="213895" y="43225"/>
                  <a:pt x="254000" y="25400"/>
                </a:cubicBezTo>
                <a:cubicBezTo>
                  <a:pt x="278466" y="14526"/>
                  <a:pt x="330200" y="0"/>
                  <a:pt x="330200" y="0"/>
                </a:cubicBezTo>
                <a:cubicBezTo>
                  <a:pt x="436033" y="8467"/>
                  <a:pt x="542300" y="12624"/>
                  <a:pt x="647700" y="25400"/>
                </a:cubicBezTo>
                <a:cubicBezTo>
                  <a:pt x="709354" y="32873"/>
                  <a:pt x="749701" y="47401"/>
                  <a:pt x="800100" y="76200"/>
                </a:cubicBezTo>
                <a:cubicBezTo>
                  <a:pt x="813352" y="83773"/>
                  <a:pt x="826474" y="91829"/>
                  <a:pt x="838200" y="101600"/>
                </a:cubicBezTo>
                <a:cubicBezTo>
                  <a:pt x="887334" y="142545"/>
                  <a:pt x="866566" y="143209"/>
                  <a:pt x="927100" y="177800"/>
                </a:cubicBezTo>
                <a:cubicBezTo>
                  <a:pt x="938723" y="184442"/>
                  <a:pt x="952500" y="186267"/>
                  <a:pt x="965200" y="190500"/>
                </a:cubicBezTo>
                <a:cubicBezTo>
                  <a:pt x="1031366" y="278721"/>
                  <a:pt x="978891" y="202445"/>
                  <a:pt x="1028700" y="292100"/>
                </a:cubicBezTo>
                <a:cubicBezTo>
                  <a:pt x="1040688" y="313678"/>
                  <a:pt x="1053717" y="334668"/>
                  <a:pt x="1066800" y="355600"/>
                </a:cubicBezTo>
                <a:cubicBezTo>
                  <a:pt x="1074890" y="368543"/>
                  <a:pt x="1085374" y="380048"/>
                  <a:pt x="1092200" y="393700"/>
                </a:cubicBezTo>
                <a:cubicBezTo>
                  <a:pt x="1098187" y="405674"/>
                  <a:pt x="1099627" y="419495"/>
                  <a:pt x="1104900" y="431800"/>
                </a:cubicBezTo>
                <a:cubicBezTo>
                  <a:pt x="1144747" y="524776"/>
                  <a:pt x="1119585" y="439742"/>
                  <a:pt x="1143000" y="533400"/>
                </a:cubicBezTo>
                <a:cubicBezTo>
                  <a:pt x="1138730" y="580366"/>
                  <a:pt x="1127691" y="719201"/>
                  <a:pt x="1117600" y="774700"/>
                </a:cubicBezTo>
                <a:cubicBezTo>
                  <a:pt x="1115205" y="787871"/>
                  <a:pt x="1113263" y="802347"/>
                  <a:pt x="1104900" y="812800"/>
                </a:cubicBezTo>
                <a:cubicBezTo>
                  <a:pt x="1063278" y="864828"/>
                  <a:pt x="1102783" y="857250"/>
                  <a:pt x="1066800" y="863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DE101D8D-392D-CE48-A76F-F593C13CFB77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F057BF2-9D6B-E249-8FBC-3B1D5B8A5CA3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30C91DC-46B3-DD42-BA91-16A98A899679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A38F944-FD9F-1C42-9EF7-BA5E3DB86EBA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1549E43-B913-244E-90FF-EB6ADE692919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FE7F9AF-8FB9-9E47-AA7C-B819DD96BD45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1072A62-0E13-3843-8D0C-3A62E6BC9417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867DDE-FEA5-0049-9461-EB1FFEB88969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4DFF809-EE42-C349-914D-4808EEE0B2B2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85BEC44-F260-1145-8583-E09A6D1ADDA0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285D089-1C0C-6344-B7EA-A631D2F645B7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248521C-7AB4-A74B-BB41-9E9DBC05502F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542D303-3E89-B948-BAE1-9C28B4C7900E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557CEDB-9609-5C4E-BE7A-9A1922D84558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D0CC76B-5E71-8C4B-B186-6D1471C8CD67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2E61486C-7C7C-CF4A-BF55-2488DDD06CBA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AED948E-E8BC-B542-96E5-C16F47F16A92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>
            <a:extLst>
              <a:ext uri="{FF2B5EF4-FFF2-40B4-BE49-F238E27FC236}">
                <a16:creationId xmlns:a16="http://schemas.microsoft.com/office/drawing/2014/main" id="{B62B8F78-5C39-C145-B3C5-F9490727FE2B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20A6FC83-57DF-014A-87E0-1B5614DFB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A6FC83-57DF-014A-87E0-1B5614DF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6D6C0EF3-9A48-6042-84AB-D28C74DA20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6C0EF3-9A48-6042-84AB-D28C74DA2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276A6F90-89C1-8046-A06E-32E388A4C9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6901" y="2363347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276A6F90-89C1-8046-A06E-32E388A4C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901" y="2363347"/>
                <a:ext cx="1576747" cy="503588"/>
              </a:xfrm>
              <a:prstGeom prst="rect">
                <a:avLst/>
              </a:prstGeom>
              <a:blipFill>
                <a:blip r:embed="rId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D2F72133-FA23-E542-8D6A-F6C8993EF0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D2F72133-FA23-E542-8D6A-F6C8993EF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ectangle 107">
            <a:extLst>
              <a:ext uri="{FF2B5EF4-FFF2-40B4-BE49-F238E27FC236}">
                <a16:creationId xmlns:a16="http://schemas.microsoft.com/office/drawing/2014/main" id="{64A89667-1B61-D84C-8396-266EF010A525}"/>
              </a:ext>
            </a:extLst>
          </p:cNvPr>
          <p:cNvSpPr/>
          <p:nvPr/>
        </p:nvSpPr>
        <p:spPr>
          <a:xfrm>
            <a:off x="8888300" y="770316"/>
            <a:ext cx="3137191" cy="1125196"/>
          </a:xfrm>
          <a:prstGeom prst="rect">
            <a:avLst/>
          </a:prstGeom>
          <a:solidFill>
            <a:srgbClr val="FFF2CC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RNN </a:t>
            </a:r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FF5E74C9-A5CD-6F40-A4BA-762E8454B052}"/>
              </a:ext>
            </a:extLst>
          </p:cNvPr>
          <p:cNvSpPr txBox="1">
            <a:spLocks/>
          </p:cNvSpPr>
          <p:nvPr/>
        </p:nvSpPr>
        <p:spPr>
          <a:xfrm>
            <a:off x="462809" y="1032283"/>
            <a:ext cx="3272331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Training Process</a:t>
            </a:r>
            <a:endParaRPr lang="en-US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063524F-251F-C44B-AA39-5AA181F58DDD}"/>
                  </a:ext>
                </a:extLst>
              </p:cNvPr>
              <p:cNvSpPr/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063524F-251F-C44B-AA39-5AA181F58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731B846A-C5A9-5A4B-9377-7E1921B50F8E}"/>
              </a:ext>
            </a:extLst>
          </p:cNvPr>
          <p:cNvSpPr txBox="1">
            <a:spLocks/>
          </p:cNvSpPr>
          <p:nvPr/>
        </p:nvSpPr>
        <p:spPr>
          <a:xfrm>
            <a:off x="1130300" y="1872315"/>
            <a:ext cx="866479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Error</a:t>
            </a:r>
          </a:p>
        </p:txBody>
      </p:sp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id="{0E613D49-C154-6840-B48E-9022C64E7B06}"/>
              </a:ext>
            </a:extLst>
          </p:cNvPr>
          <p:cNvSpPr txBox="1">
            <a:spLocks/>
          </p:cNvSpPr>
          <p:nvPr/>
        </p:nvSpPr>
        <p:spPr>
          <a:xfrm>
            <a:off x="2709001" y="6009384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027C8F-2D36-FB4B-B530-018F14273101}"/>
                  </a:ext>
                </a:extLst>
              </p:cNvPr>
              <p:cNvSpPr txBox="1"/>
              <p:nvPr/>
            </p:nvSpPr>
            <p:spPr>
              <a:xfrm>
                <a:off x="8976708" y="996892"/>
                <a:ext cx="3048783" cy="672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𝑊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6027C8F-2D36-FB4B-B530-018F14273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708" y="996892"/>
                <a:ext cx="3048783" cy="6720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3818000" y="1848029"/>
            <a:ext cx="2344440" cy="4659056"/>
            <a:chOff x="3818000" y="1848029"/>
            <a:chExt cx="2344440" cy="4659056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>
              <a:extLst>
                <a:ext uri="{FF2B5EF4-FFF2-40B4-BE49-F238E27FC236}">
                  <a16:creationId xmlns:a16="http://schemas.microsoft.com/office/drawing/2014/main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>
              <a:extLst>
                <a:ext uri="{FF2B5EF4-FFF2-40B4-BE49-F238E27FC236}">
                  <a16:creationId xmlns:a16="http://schemas.microsoft.com/office/drawing/2014/main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Content Placeholder 2">
                  <a:extLst>
                    <a:ext uri="{FF2B5EF4-FFF2-40B4-BE49-F238E27FC236}">
                      <a16:creationId xmlns:a16="http://schemas.microsoft.com/office/drawing/2014/main" id="{920AC903-63CF-244F-AF78-1E015F906B0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9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20AC903-63CF-244F-AF78-1E015F906B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3279" r="-2336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went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983272" y="1869757"/>
            <a:ext cx="2344440" cy="4659056"/>
            <a:chOff x="3818000" y="1848029"/>
            <a:chExt cx="2344440" cy="4659056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ight Arrow 103">
              <a:extLst>
                <a:ext uri="{FF2B5EF4-FFF2-40B4-BE49-F238E27FC236}">
                  <a16:creationId xmlns:a16="http://schemas.microsoft.com/office/drawing/2014/main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ight Arrow 104">
              <a:extLst>
                <a:ext uri="{FF2B5EF4-FFF2-40B4-BE49-F238E27FC236}">
                  <a16:creationId xmlns:a16="http://schemas.microsoft.com/office/drawing/2014/main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Content Placeholder 2">
                  <a:extLst>
                    <a:ext uri="{FF2B5EF4-FFF2-40B4-BE49-F238E27FC236}">
                      <a16:creationId xmlns:a16="http://schemas.microsoft.com/office/drawing/2014/main" id="{920AC903-63CF-244F-AF78-1E015F906B0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9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20AC903-63CF-244F-AF78-1E015F906B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ight Arrow 110">
              <a:extLst>
                <a:ext uri="{FF2B5EF4-FFF2-40B4-BE49-F238E27FC236}">
                  <a16:creationId xmlns:a16="http://schemas.microsoft.com/office/drawing/2014/main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3333" r="-234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Content Placeholder 2">
              <a:extLst>
                <a:ext uri="{FF2B5EF4-FFF2-40B4-BE49-F238E27FC236}">
                  <a16:creationId xmlns:a16="http://schemas.microsoft.com/office/drawing/2014/main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to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138062" y="1900820"/>
            <a:ext cx="2344440" cy="4659056"/>
            <a:chOff x="3818000" y="1848029"/>
            <a:chExt cx="2344440" cy="4659056"/>
          </a:xfrm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ight Arrow 137">
              <a:extLst>
                <a:ext uri="{FF2B5EF4-FFF2-40B4-BE49-F238E27FC236}">
                  <a16:creationId xmlns:a16="http://schemas.microsoft.com/office/drawing/2014/main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Content Placeholder 2">
                  <a:extLst>
                    <a:ext uri="{FF2B5EF4-FFF2-40B4-BE49-F238E27FC236}">
                      <a16:creationId xmlns:a16="http://schemas.microsoft.com/office/drawing/2014/main" id="{920AC903-63CF-244F-AF78-1E015F906B0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20AC903-63CF-244F-AF78-1E015F906B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5693" y="2387247"/>
                  <a:ext cx="1576747" cy="503588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Right Arrow 143">
              <a:extLst>
                <a:ext uri="{FF2B5EF4-FFF2-40B4-BE49-F238E27FC236}">
                  <a16:creationId xmlns:a16="http://schemas.microsoft.com/office/drawing/2014/main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t="-3333" r="-2336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Content Placeholder 2">
              <a:extLst>
                <a:ext uri="{FF2B5EF4-FFF2-40B4-BE49-F238E27FC236}">
                  <a16:creationId xmlns:a16="http://schemas.microsoft.com/office/drawing/2014/main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class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59957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DE101D8D-392D-CE48-A76F-F593C13CFB77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F057BF2-9D6B-E249-8FBC-3B1D5B8A5CA3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30C91DC-46B3-DD42-BA91-16A98A899679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A38F944-FD9F-1C42-9EF7-BA5E3DB86EBA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1549E43-B913-244E-90FF-EB6ADE692919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FE7F9AF-8FB9-9E47-AA7C-B819DD96BD45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1072A62-0E13-3843-8D0C-3A62E6BC9417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867DDE-FEA5-0049-9461-EB1FFEB88969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4DFF809-EE42-C349-914D-4808EEE0B2B2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85BEC44-F260-1145-8583-E09A6D1ADDA0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285D089-1C0C-6344-B7EA-A631D2F645B7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248521C-7AB4-A74B-BB41-9E9DBC05502F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542D303-3E89-B948-BAE1-9C28B4C7900E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557CEDB-9609-5C4E-BE7A-9A1922D84558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D0CC76B-5E71-8C4B-B186-6D1471C8CD67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2E61486C-7C7C-CF4A-BF55-2488DDD06CBA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AED948E-E8BC-B542-96E5-C16F47F16A92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>
            <a:extLst>
              <a:ext uri="{FF2B5EF4-FFF2-40B4-BE49-F238E27FC236}">
                <a16:creationId xmlns:a16="http://schemas.microsoft.com/office/drawing/2014/main" id="{B62B8F78-5C39-C145-B3C5-F9490727FE2B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20A6FC83-57DF-014A-87E0-1B5614DFB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A6FC83-57DF-014A-87E0-1B5614DF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6D6C0EF3-9A48-6042-84AB-D28C74DA20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6C0EF3-9A48-6042-84AB-D28C74DA2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276A6F90-89C1-8046-A06E-32E388A4C9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8536" y="2874718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76A6F90-89C1-8046-A06E-32E388A4C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536" y="2874718"/>
                <a:ext cx="1576747" cy="50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D2F72133-FA23-E542-8D6A-F6C8993EF0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D2F72133-FA23-E542-8D6A-F6C8993EF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ectangle 107">
            <a:extLst>
              <a:ext uri="{FF2B5EF4-FFF2-40B4-BE49-F238E27FC236}">
                <a16:creationId xmlns:a16="http://schemas.microsoft.com/office/drawing/2014/main" id="{64A89667-1B61-D84C-8396-266EF010A525}"/>
              </a:ext>
            </a:extLst>
          </p:cNvPr>
          <p:cNvSpPr/>
          <p:nvPr/>
        </p:nvSpPr>
        <p:spPr>
          <a:xfrm>
            <a:off x="8888300" y="770316"/>
            <a:ext cx="3137191" cy="1125196"/>
          </a:xfrm>
          <a:prstGeom prst="rect">
            <a:avLst/>
          </a:prstGeom>
          <a:solidFill>
            <a:srgbClr val="FFF2CC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RNN </a:t>
            </a:r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FF5E74C9-A5CD-6F40-A4BA-762E8454B052}"/>
              </a:ext>
            </a:extLst>
          </p:cNvPr>
          <p:cNvSpPr txBox="1">
            <a:spLocks/>
          </p:cNvSpPr>
          <p:nvPr/>
        </p:nvSpPr>
        <p:spPr>
          <a:xfrm>
            <a:off x="741069" y="941010"/>
            <a:ext cx="3272331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Training Process</a:t>
            </a:r>
            <a:endParaRPr lang="en-US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063524F-251F-C44B-AA39-5AA181F58DDD}"/>
                  </a:ext>
                </a:extLst>
              </p:cNvPr>
              <p:cNvSpPr/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063524F-251F-C44B-AA39-5AA181F58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731B846A-C5A9-5A4B-9377-7E1921B50F8E}"/>
              </a:ext>
            </a:extLst>
          </p:cNvPr>
          <p:cNvSpPr txBox="1">
            <a:spLocks/>
          </p:cNvSpPr>
          <p:nvPr/>
        </p:nvSpPr>
        <p:spPr>
          <a:xfrm>
            <a:off x="1130300" y="1872315"/>
            <a:ext cx="866479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Error</a:t>
            </a:r>
          </a:p>
        </p:txBody>
      </p:sp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id="{0E613D49-C154-6840-B48E-9022C64E7B06}"/>
              </a:ext>
            </a:extLst>
          </p:cNvPr>
          <p:cNvSpPr txBox="1">
            <a:spLocks/>
          </p:cNvSpPr>
          <p:nvPr/>
        </p:nvSpPr>
        <p:spPr>
          <a:xfrm>
            <a:off x="2709001" y="6009384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She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027C8F-2D36-FB4B-B530-018F14273101}"/>
                  </a:ext>
                </a:extLst>
              </p:cNvPr>
              <p:cNvSpPr txBox="1"/>
              <p:nvPr/>
            </p:nvSpPr>
            <p:spPr>
              <a:xfrm>
                <a:off x="8976708" y="996892"/>
                <a:ext cx="3048783" cy="672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𝑊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6027C8F-2D36-FB4B-B530-018F14273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708" y="996892"/>
                <a:ext cx="3048783" cy="6720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3818000" y="1848029"/>
            <a:ext cx="2174149" cy="4659056"/>
            <a:chOff x="3818000" y="1848029"/>
            <a:chExt cx="2174149" cy="4659056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>
              <a:extLst>
                <a:ext uri="{FF2B5EF4-FFF2-40B4-BE49-F238E27FC236}">
                  <a16:creationId xmlns:a16="http://schemas.microsoft.com/office/drawing/2014/main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>
              <a:extLst>
                <a:ext uri="{FF2B5EF4-FFF2-40B4-BE49-F238E27FC236}">
                  <a16:creationId xmlns:a16="http://schemas.microsoft.com/office/drawing/2014/main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3279" r="-2336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went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983272" y="1869757"/>
            <a:ext cx="2174149" cy="4659056"/>
            <a:chOff x="3818000" y="1848029"/>
            <a:chExt cx="2174149" cy="4659056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ight Arrow 103">
              <a:extLst>
                <a:ext uri="{FF2B5EF4-FFF2-40B4-BE49-F238E27FC236}">
                  <a16:creationId xmlns:a16="http://schemas.microsoft.com/office/drawing/2014/main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ight Arrow 104">
              <a:extLst>
                <a:ext uri="{FF2B5EF4-FFF2-40B4-BE49-F238E27FC236}">
                  <a16:creationId xmlns:a16="http://schemas.microsoft.com/office/drawing/2014/main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ight Arrow 110">
              <a:extLst>
                <a:ext uri="{FF2B5EF4-FFF2-40B4-BE49-F238E27FC236}">
                  <a16:creationId xmlns:a16="http://schemas.microsoft.com/office/drawing/2014/main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3333" r="-234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Content Placeholder 2">
              <a:extLst>
                <a:ext uri="{FF2B5EF4-FFF2-40B4-BE49-F238E27FC236}">
                  <a16:creationId xmlns:a16="http://schemas.microsoft.com/office/drawing/2014/main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to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138062" y="1900820"/>
            <a:ext cx="2174149" cy="4659056"/>
            <a:chOff x="3818000" y="1848029"/>
            <a:chExt cx="2174149" cy="4659056"/>
          </a:xfrm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ight Arrow 137">
              <a:extLst>
                <a:ext uri="{FF2B5EF4-FFF2-40B4-BE49-F238E27FC236}">
                  <a16:creationId xmlns:a16="http://schemas.microsoft.com/office/drawing/2014/main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Right Arrow 143">
              <a:extLst>
                <a:ext uri="{FF2B5EF4-FFF2-40B4-BE49-F238E27FC236}">
                  <a16:creationId xmlns:a16="http://schemas.microsoft.com/office/drawing/2014/main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t="-3333" r="-2336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Content Placeholder 2">
              <a:extLst>
                <a:ext uri="{FF2B5EF4-FFF2-40B4-BE49-F238E27FC236}">
                  <a16:creationId xmlns:a16="http://schemas.microsoft.com/office/drawing/2014/main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class</a:t>
              </a:r>
            </a:p>
          </p:txBody>
        </p:sp>
      </p:grpSp>
      <p:sp>
        <p:nvSpPr>
          <p:cNvPr id="121" name="Content Placeholder 2">
            <a:extLst>
              <a:ext uri="{FF2B5EF4-FFF2-40B4-BE49-F238E27FC236}">
                <a16:creationId xmlns:a16="http://schemas.microsoft.com/office/drawing/2014/main" id="{55FCA79F-24EF-C34B-915B-6914F4B5E84B}"/>
              </a:ext>
            </a:extLst>
          </p:cNvPr>
          <p:cNvSpPr txBox="1">
            <a:spLocks/>
          </p:cNvSpPr>
          <p:nvPr/>
        </p:nvSpPr>
        <p:spPr>
          <a:xfrm>
            <a:off x="2587348" y="2375048"/>
            <a:ext cx="1121011" cy="503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went?</a:t>
            </a:r>
          </a:p>
        </p:txBody>
      </p: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id="{BC7611C4-233A-2F45-BEC2-4400044BAC8A}"/>
              </a:ext>
            </a:extLst>
          </p:cNvPr>
          <p:cNvSpPr txBox="1">
            <a:spLocks/>
          </p:cNvSpPr>
          <p:nvPr/>
        </p:nvSpPr>
        <p:spPr>
          <a:xfrm>
            <a:off x="4669195" y="2394928"/>
            <a:ext cx="1005821" cy="503588"/>
          </a:xfrm>
          <a:prstGeom prst="rect">
            <a:avLst/>
          </a:prstGeom>
          <a:solidFill>
            <a:srgbClr val="F47F83">
              <a:alpha val="57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over?</a:t>
            </a:r>
          </a:p>
        </p:txBody>
      </p:sp>
      <p:sp>
        <p:nvSpPr>
          <p:cNvPr id="149" name="Content Placeholder 2">
            <a:extLst>
              <a:ext uri="{FF2B5EF4-FFF2-40B4-BE49-F238E27FC236}">
                <a16:creationId xmlns:a16="http://schemas.microsoft.com/office/drawing/2014/main" id="{F1A17C69-A9A6-794D-974B-0B1554D43578}"/>
              </a:ext>
            </a:extLst>
          </p:cNvPr>
          <p:cNvSpPr txBox="1">
            <a:spLocks/>
          </p:cNvSpPr>
          <p:nvPr/>
        </p:nvSpPr>
        <p:spPr>
          <a:xfrm>
            <a:off x="7116958" y="2382592"/>
            <a:ext cx="1049884" cy="503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class?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ABB99C6F-4251-8D4A-92FB-7B9E6F7FC710}"/>
              </a:ext>
            </a:extLst>
          </p:cNvPr>
          <p:cNvSpPr txBox="1">
            <a:spLocks/>
          </p:cNvSpPr>
          <p:nvPr/>
        </p:nvSpPr>
        <p:spPr>
          <a:xfrm>
            <a:off x="9425430" y="2365613"/>
            <a:ext cx="998949" cy="503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after?</a:t>
            </a:r>
          </a:p>
        </p:txBody>
      </p:sp>
    </p:spTree>
    <p:extLst>
      <p:ext uri="{BB962C8B-B14F-4D97-AF65-F5344CB8AC3E}">
        <p14:creationId xmlns:p14="http://schemas.microsoft.com/office/powerpoint/2010/main" val="146634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91BEE-081C-DA87-1E9E-76C970BCF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(to work on whiteboard)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508E33D6-A8EC-BE3D-EE35-B97A5E7D4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866" y="1989666"/>
            <a:ext cx="8599055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574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DE101D8D-392D-CE48-A76F-F593C13CFB77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F057BF2-9D6B-E249-8FBC-3B1D5B8A5CA3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30C91DC-46B3-DD42-BA91-16A98A899679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A38F944-FD9F-1C42-9EF7-BA5E3DB86EBA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1549E43-B913-244E-90FF-EB6ADE692919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FE7F9AF-8FB9-9E47-AA7C-B819DD96BD45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1072A62-0E13-3843-8D0C-3A62E6BC9417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867DDE-FEA5-0049-9461-EB1FFEB88969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4DFF809-EE42-C349-914D-4808EEE0B2B2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85BEC44-F260-1145-8583-E09A6D1ADDA0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285D089-1C0C-6344-B7EA-A631D2F645B7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248521C-7AB4-A74B-BB41-9E9DBC05502F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542D303-3E89-B948-BAE1-9C28B4C7900E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557CEDB-9609-5C4E-BE7A-9A1922D84558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D0CC76B-5E71-8C4B-B186-6D1471C8CD67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2E61486C-7C7C-CF4A-BF55-2488DDD06CBA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AED948E-E8BC-B542-96E5-C16F47F16A92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>
            <a:extLst>
              <a:ext uri="{FF2B5EF4-FFF2-40B4-BE49-F238E27FC236}">
                <a16:creationId xmlns:a16="http://schemas.microsoft.com/office/drawing/2014/main" id="{B62B8F78-5C39-C145-B3C5-F9490727FE2B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20A6FC83-57DF-014A-87E0-1B5614DFB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A6FC83-57DF-014A-87E0-1B5614DF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6D6C0EF3-9A48-6042-84AB-D28C74DA20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6C0EF3-9A48-6042-84AB-D28C74DA2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276A6F90-89C1-8046-A06E-32E388A4C9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8536" y="2874718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76A6F90-89C1-8046-A06E-32E388A4C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536" y="2874718"/>
                <a:ext cx="1576747" cy="50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D2F72133-FA23-E542-8D6A-F6C8993EF0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D2F72133-FA23-E542-8D6A-F6C8993EF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ectangle 107">
            <a:extLst>
              <a:ext uri="{FF2B5EF4-FFF2-40B4-BE49-F238E27FC236}">
                <a16:creationId xmlns:a16="http://schemas.microsoft.com/office/drawing/2014/main" id="{64A89667-1B61-D84C-8396-266EF010A525}"/>
              </a:ext>
            </a:extLst>
          </p:cNvPr>
          <p:cNvSpPr/>
          <p:nvPr/>
        </p:nvSpPr>
        <p:spPr>
          <a:xfrm>
            <a:off x="8888300" y="770316"/>
            <a:ext cx="3137191" cy="1125196"/>
          </a:xfrm>
          <a:prstGeom prst="rect">
            <a:avLst/>
          </a:prstGeom>
          <a:solidFill>
            <a:srgbClr val="FFF2CC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RNN (review) </a:t>
            </a:r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FF5E74C9-A5CD-6F40-A4BA-762E8454B052}"/>
              </a:ext>
            </a:extLst>
          </p:cNvPr>
          <p:cNvSpPr txBox="1">
            <a:spLocks/>
          </p:cNvSpPr>
          <p:nvPr/>
        </p:nvSpPr>
        <p:spPr>
          <a:xfrm>
            <a:off x="4191000" y="750736"/>
            <a:ext cx="3272331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Training Process</a:t>
            </a:r>
            <a:endParaRPr lang="en-US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063524F-251F-C44B-AA39-5AA181F58DDD}"/>
                  </a:ext>
                </a:extLst>
              </p:cNvPr>
              <p:cNvSpPr/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063524F-251F-C44B-AA39-5AA181F58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731B846A-C5A9-5A4B-9377-7E1921B50F8E}"/>
              </a:ext>
            </a:extLst>
          </p:cNvPr>
          <p:cNvSpPr txBox="1">
            <a:spLocks/>
          </p:cNvSpPr>
          <p:nvPr/>
        </p:nvSpPr>
        <p:spPr>
          <a:xfrm>
            <a:off x="1130300" y="1872315"/>
            <a:ext cx="866479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Error</a:t>
            </a:r>
          </a:p>
        </p:txBody>
      </p:sp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id="{0E613D49-C154-6840-B48E-9022C64E7B06}"/>
              </a:ext>
            </a:extLst>
          </p:cNvPr>
          <p:cNvSpPr txBox="1">
            <a:spLocks/>
          </p:cNvSpPr>
          <p:nvPr/>
        </p:nvSpPr>
        <p:spPr>
          <a:xfrm>
            <a:off x="2709001" y="6009384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6027C8F-2D36-FB4B-B530-018F14273101}"/>
                  </a:ext>
                </a:extLst>
              </p:cNvPr>
              <p:cNvSpPr txBox="1"/>
              <p:nvPr/>
            </p:nvSpPr>
            <p:spPr>
              <a:xfrm>
                <a:off x="8976708" y="996892"/>
                <a:ext cx="3048783" cy="672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𝑊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m:rPr>
                              <m:nor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6027C8F-2D36-FB4B-B530-018F14273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708" y="996892"/>
                <a:ext cx="3048783" cy="6720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3818000" y="1848029"/>
            <a:ext cx="2174149" cy="4659056"/>
            <a:chOff x="3818000" y="1848029"/>
            <a:chExt cx="2174149" cy="4659056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>
              <a:extLst>
                <a:ext uri="{FF2B5EF4-FFF2-40B4-BE49-F238E27FC236}">
                  <a16:creationId xmlns:a16="http://schemas.microsoft.com/office/drawing/2014/main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>
              <a:extLst>
                <a:ext uri="{FF2B5EF4-FFF2-40B4-BE49-F238E27FC236}">
                  <a16:creationId xmlns:a16="http://schemas.microsoft.com/office/drawing/2014/main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3279" r="-2336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went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983272" y="1869757"/>
            <a:ext cx="2174149" cy="4659056"/>
            <a:chOff x="3818000" y="1848029"/>
            <a:chExt cx="2174149" cy="4659056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ight Arrow 103">
              <a:extLst>
                <a:ext uri="{FF2B5EF4-FFF2-40B4-BE49-F238E27FC236}">
                  <a16:creationId xmlns:a16="http://schemas.microsoft.com/office/drawing/2014/main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ight Arrow 104">
              <a:extLst>
                <a:ext uri="{FF2B5EF4-FFF2-40B4-BE49-F238E27FC236}">
                  <a16:creationId xmlns:a16="http://schemas.microsoft.com/office/drawing/2014/main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ight Arrow 110">
              <a:extLst>
                <a:ext uri="{FF2B5EF4-FFF2-40B4-BE49-F238E27FC236}">
                  <a16:creationId xmlns:a16="http://schemas.microsoft.com/office/drawing/2014/main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3333" r="-234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Content Placeholder 2">
              <a:extLst>
                <a:ext uri="{FF2B5EF4-FFF2-40B4-BE49-F238E27FC236}">
                  <a16:creationId xmlns:a16="http://schemas.microsoft.com/office/drawing/2014/main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to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138062" y="1900820"/>
            <a:ext cx="2174149" cy="4659056"/>
            <a:chOff x="3818000" y="1848029"/>
            <a:chExt cx="2174149" cy="4659056"/>
          </a:xfrm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ight Arrow 137">
              <a:extLst>
                <a:ext uri="{FF2B5EF4-FFF2-40B4-BE49-F238E27FC236}">
                  <a16:creationId xmlns:a16="http://schemas.microsoft.com/office/drawing/2014/main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Right Arrow 143">
              <a:extLst>
                <a:ext uri="{FF2B5EF4-FFF2-40B4-BE49-F238E27FC236}">
                  <a16:creationId xmlns:a16="http://schemas.microsoft.com/office/drawing/2014/main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t="-3333" r="-2336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Content Placeholder 2">
              <a:extLst>
                <a:ext uri="{FF2B5EF4-FFF2-40B4-BE49-F238E27FC236}">
                  <a16:creationId xmlns:a16="http://schemas.microsoft.com/office/drawing/2014/main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class</a:t>
              </a:r>
            </a:p>
          </p:txBody>
        </p:sp>
      </p:grpSp>
      <p:sp>
        <p:nvSpPr>
          <p:cNvPr id="121" name="Content Placeholder 2">
            <a:extLst>
              <a:ext uri="{FF2B5EF4-FFF2-40B4-BE49-F238E27FC236}">
                <a16:creationId xmlns:a16="http://schemas.microsoft.com/office/drawing/2014/main" id="{55FCA79F-24EF-C34B-915B-6914F4B5E84B}"/>
              </a:ext>
            </a:extLst>
          </p:cNvPr>
          <p:cNvSpPr txBox="1">
            <a:spLocks/>
          </p:cNvSpPr>
          <p:nvPr/>
        </p:nvSpPr>
        <p:spPr>
          <a:xfrm>
            <a:off x="2587348" y="2375048"/>
            <a:ext cx="1121011" cy="503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went?</a:t>
            </a:r>
          </a:p>
        </p:txBody>
      </p: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id="{BC7611C4-233A-2F45-BEC2-4400044BAC8A}"/>
              </a:ext>
            </a:extLst>
          </p:cNvPr>
          <p:cNvSpPr txBox="1">
            <a:spLocks/>
          </p:cNvSpPr>
          <p:nvPr/>
        </p:nvSpPr>
        <p:spPr>
          <a:xfrm>
            <a:off x="4669195" y="2394928"/>
            <a:ext cx="1005821" cy="503588"/>
          </a:xfrm>
          <a:prstGeom prst="rect">
            <a:avLst/>
          </a:prstGeom>
          <a:solidFill>
            <a:srgbClr val="F47F83">
              <a:alpha val="57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over?</a:t>
            </a:r>
          </a:p>
        </p:txBody>
      </p:sp>
      <p:sp>
        <p:nvSpPr>
          <p:cNvPr id="149" name="Content Placeholder 2">
            <a:extLst>
              <a:ext uri="{FF2B5EF4-FFF2-40B4-BE49-F238E27FC236}">
                <a16:creationId xmlns:a16="http://schemas.microsoft.com/office/drawing/2014/main" id="{F1A17C69-A9A6-794D-974B-0B1554D43578}"/>
              </a:ext>
            </a:extLst>
          </p:cNvPr>
          <p:cNvSpPr txBox="1">
            <a:spLocks/>
          </p:cNvSpPr>
          <p:nvPr/>
        </p:nvSpPr>
        <p:spPr>
          <a:xfrm>
            <a:off x="7116958" y="2382592"/>
            <a:ext cx="1049884" cy="503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class?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ABB99C6F-4251-8D4A-92FB-7B9E6F7FC710}"/>
              </a:ext>
            </a:extLst>
          </p:cNvPr>
          <p:cNvSpPr txBox="1">
            <a:spLocks/>
          </p:cNvSpPr>
          <p:nvPr/>
        </p:nvSpPr>
        <p:spPr>
          <a:xfrm>
            <a:off x="9425430" y="2365613"/>
            <a:ext cx="998949" cy="503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after?</a:t>
            </a:r>
          </a:p>
        </p:txBody>
      </p:sp>
      <p:sp>
        <p:nvSpPr>
          <p:cNvPr id="142" name="Content Placeholder 2">
            <a:extLst>
              <a:ext uri="{FF2B5EF4-FFF2-40B4-BE49-F238E27FC236}">
                <a16:creationId xmlns:a16="http://schemas.microsoft.com/office/drawing/2014/main" id="{009B75EB-85A0-E14A-82AF-5B91C716897B}"/>
              </a:ext>
            </a:extLst>
          </p:cNvPr>
          <p:cNvSpPr txBox="1">
            <a:spLocks/>
          </p:cNvSpPr>
          <p:nvPr/>
        </p:nvSpPr>
        <p:spPr>
          <a:xfrm>
            <a:off x="789532" y="1014201"/>
            <a:ext cx="8410756" cy="27680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66162AE-AC93-2245-B03A-9CB3A866469F}"/>
              </a:ext>
            </a:extLst>
          </p:cNvPr>
          <p:cNvSpPr/>
          <p:nvPr/>
        </p:nvSpPr>
        <p:spPr>
          <a:xfrm>
            <a:off x="1052465" y="2636128"/>
            <a:ext cx="7523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venir Light" panose="020B0402020203020204" pitchFamily="34" charset="77"/>
              </a:rPr>
              <a:t>Using the chain rule, we trace the derivative all the </a:t>
            </a:r>
            <a:r>
              <a:rPr lang="en-US" sz="2400" b="1" dirty="0">
                <a:solidFill>
                  <a:srgbClr val="C00000"/>
                </a:solidFill>
                <a:latin typeface="Avenir Light" panose="020B0402020203020204" pitchFamily="34" charset="77"/>
              </a:rPr>
              <a:t>way back to the beginning</a:t>
            </a:r>
            <a:r>
              <a:rPr lang="en-US" sz="2400" b="1" dirty="0">
                <a:latin typeface="Avenir Light" panose="020B0402020203020204" pitchFamily="34" charset="77"/>
              </a:rPr>
              <a:t>, while summing the results.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Content Placeholder 2">
                <a:extLst>
                  <a:ext uri="{FF2B5EF4-FFF2-40B4-BE49-F238E27FC236}">
                    <a16:creationId xmlns:a16="http://schemas.microsoft.com/office/drawing/2014/main" id="{B74FA629-0741-4448-9B5E-5CA71DD73E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7765" y="1208271"/>
                <a:ext cx="7997698" cy="15648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To update our weights (e.g.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𝑼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), we calculate the gradient of our loss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w.r.t</a:t>
                </a:r>
                <a:r>
                  <a:rPr lang="en-US" sz="24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. </a:t>
                </a:r>
                <a:r>
                  <a:rPr lang="en-US" sz="2400" b="1" dirty="0">
                    <a:latin typeface="Avenir Light" panose="020B0402020203020204" pitchFamily="34" charset="77"/>
                  </a:rPr>
                  <a:t>the</a:t>
                </a:r>
                <a:r>
                  <a:rPr lang="en-US" sz="2400" b="1" dirty="0">
                    <a:solidFill>
                      <a:schemeClr val="tx1"/>
                    </a:solidFill>
                    <a:latin typeface="Avenir Light" panose="020B0402020203020204" pitchFamily="34" charset="77"/>
                  </a:rPr>
                  <a:t> repeated weight matrix (e.g.,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  <m:t>𝑼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5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4FA629-0741-4448-9B5E-5CA71DD73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65" y="1208271"/>
                <a:ext cx="7997698" cy="1564870"/>
              </a:xfrm>
              <a:prstGeom prst="rect">
                <a:avLst/>
              </a:prstGeom>
              <a:blipFill rotWithShape="0">
                <a:blip r:embed="rId23"/>
                <a:stretch>
                  <a:fillRect l="-1143" r="-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6766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DE101D8D-392D-CE48-A76F-F593C13CFB77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F057BF2-9D6B-E249-8FBC-3B1D5B8A5CA3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30C91DC-46B3-DD42-BA91-16A98A899679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A38F944-FD9F-1C42-9EF7-BA5E3DB86EBA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1549E43-B913-244E-90FF-EB6ADE692919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FE7F9AF-8FB9-9E47-AA7C-B819DD96BD45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1072A62-0E13-3843-8D0C-3A62E6BC9417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867DDE-FEA5-0049-9461-EB1FFEB88969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4DFF809-EE42-C349-914D-4808EEE0B2B2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85BEC44-F260-1145-8583-E09A6D1ADDA0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285D089-1C0C-6344-B7EA-A631D2F645B7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248521C-7AB4-A74B-BB41-9E9DBC05502F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542D303-3E89-B948-BAE1-9C28B4C7900E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557CEDB-9609-5C4E-BE7A-9A1922D84558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D0CC76B-5E71-8C4B-B186-6D1471C8CD67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2E61486C-7C7C-CF4A-BF55-2488DDD06CBA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AED948E-E8BC-B542-96E5-C16F47F16A92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>
            <a:extLst>
              <a:ext uri="{FF2B5EF4-FFF2-40B4-BE49-F238E27FC236}">
                <a16:creationId xmlns:a16="http://schemas.microsoft.com/office/drawing/2014/main" id="{B62B8F78-5C39-C145-B3C5-F9490727FE2B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20A6FC83-57DF-014A-87E0-1B5614DFB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A6FC83-57DF-014A-87E0-1B5614DF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6D6C0EF3-9A48-6042-84AB-D28C74DA20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6C0EF3-9A48-6042-84AB-D28C74DA2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276A6F90-89C1-8046-A06E-32E388A4C9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8536" y="2874718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76A6F90-89C1-8046-A06E-32E388A4C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536" y="2874718"/>
                <a:ext cx="1576747" cy="50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D2F72133-FA23-E542-8D6A-F6C8993EF0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D2F72133-FA23-E542-8D6A-F6C8993EF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RNN (review) </a:t>
            </a:r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FF5E74C9-A5CD-6F40-A4BA-762E8454B052}"/>
              </a:ext>
            </a:extLst>
          </p:cNvPr>
          <p:cNvSpPr txBox="1">
            <a:spLocks/>
          </p:cNvSpPr>
          <p:nvPr/>
        </p:nvSpPr>
        <p:spPr>
          <a:xfrm>
            <a:off x="536900" y="875892"/>
            <a:ext cx="3272331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Training Process</a:t>
            </a:r>
            <a:endParaRPr lang="en-US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063524F-251F-C44B-AA39-5AA181F58DDD}"/>
                  </a:ext>
                </a:extLst>
              </p:cNvPr>
              <p:cNvSpPr/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063524F-251F-C44B-AA39-5AA181F58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731B846A-C5A9-5A4B-9377-7E1921B50F8E}"/>
              </a:ext>
            </a:extLst>
          </p:cNvPr>
          <p:cNvSpPr txBox="1">
            <a:spLocks/>
          </p:cNvSpPr>
          <p:nvPr/>
        </p:nvSpPr>
        <p:spPr>
          <a:xfrm>
            <a:off x="1130300" y="1872315"/>
            <a:ext cx="866479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Error</a:t>
            </a:r>
          </a:p>
        </p:txBody>
      </p:sp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id="{0E613D49-C154-6840-B48E-9022C64E7B06}"/>
              </a:ext>
            </a:extLst>
          </p:cNvPr>
          <p:cNvSpPr txBox="1">
            <a:spLocks/>
          </p:cNvSpPr>
          <p:nvPr/>
        </p:nvSpPr>
        <p:spPr>
          <a:xfrm>
            <a:off x="2709001" y="6009384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He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818000" y="1848029"/>
            <a:ext cx="2174149" cy="4659056"/>
            <a:chOff x="3818000" y="1848029"/>
            <a:chExt cx="2174149" cy="4659056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>
              <a:extLst>
                <a:ext uri="{FF2B5EF4-FFF2-40B4-BE49-F238E27FC236}">
                  <a16:creationId xmlns:a16="http://schemas.microsoft.com/office/drawing/2014/main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>
              <a:extLst>
                <a:ext uri="{FF2B5EF4-FFF2-40B4-BE49-F238E27FC236}">
                  <a16:creationId xmlns:a16="http://schemas.microsoft.com/office/drawing/2014/main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3279" r="-2336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went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983272" y="1869757"/>
            <a:ext cx="2174149" cy="4659056"/>
            <a:chOff x="3818000" y="1848029"/>
            <a:chExt cx="2174149" cy="4659056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ight Arrow 103">
              <a:extLst>
                <a:ext uri="{FF2B5EF4-FFF2-40B4-BE49-F238E27FC236}">
                  <a16:creationId xmlns:a16="http://schemas.microsoft.com/office/drawing/2014/main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ight Arrow 104">
              <a:extLst>
                <a:ext uri="{FF2B5EF4-FFF2-40B4-BE49-F238E27FC236}">
                  <a16:creationId xmlns:a16="http://schemas.microsoft.com/office/drawing/2014/main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ight Arrow 110">
              <a:extLst>
                <a:ext uri="{FF2B5EF4-FFF2-40B4-BE49-F238E27FC236}">
                  <a16:creationId xmlns:a16="http://schemas.microsoft.com/office/drawing/2014/main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3333" r="-234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Content Placeholder 2">
              <a:extLst>
                <a:ext uri="{FF2B5EF4-FFF2-40B4-BE49-F238E27FC236}">
                  <a16:creationId xmlns:a16="http://schemas.microsoft.com/office/drawing/2014/main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to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138062" y="1900820"/>
            <a:ext cx="2174149" cy="4659056"/>
            <a:chOff x="3818000" y="1848029"/>
            <a:chExt cx="2174149" cy="4659056"/>
          </a:xfrm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ight Arrow 137">
              <a:extLst>
                <a:ext uri="{FF2B5EF4-FFF2-40B4-BE49-F238E27FC236}">
                  <a16:creationId xmlns:a16="http://schemas.microsoft.com/office/drawing/2014/main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Right Arrow 143">
              <a:extLst>
                <a:ext uri="{FF2B5EF4-FFF2-40B4-BE49-F238E27FC236}">
                  <a16:creationId xmlns:a16="http://schemas.microsoft.com/office/drawing/2014/main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3333" r="-2336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Content Placeholder 2">
              <a:extLst>
                <a:ext uri="{FF2B5EF4-FFF2-40B4-BE49-F238E27FC236}">
                  <a16:creationId xmlns:a16="http://schemas.microsoft.com/office/drawing/2014/main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class</a:t>
              </a:r>
            </a:p>
          </p:txBody>
        </p:sp>
      </p:grpSp>
      <p:sp>
        <p:nvSpPr>
          <p:cNvPr id="121" name="Content Placeholder 2">
            <a:extLst>
              <a:ext uri="{FF2B5EF4-FFF2-40B4-BE49-F238E27FC236}">
                <a16:creationId xmlns:a16="http://schemas.microsoft.com/office/drawing/2014/main" id="{55FCA79F-24EF-C34B-915B-6914F4B5E84B}"/>
              </a:ext>
            </a:extLst>
          </p:cNvPr>
          <p:cNvSpPr txBox="1">
            <a:spLocks/>
          </p:cNvSpPr>
          <p:nvPr/>
        </p:nvSpPr>
        <p:spPr>
          <a:xfrm>
            <a:off x="2587348" y="2375048"/>
            <a:ext cx="1121011" cy="503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went?</a:t>
            </a:r>
          </a:p>
        </p:txBody>
      </p: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id="{BC7611C4-233A-2F45-BEC2-4400044BAC8A}"/>
              </a:ext>
            </a:extLst>
          </p:cNvPr>
          <p:cNvSpPr txBox="1">
            <a:spLocks/>
          </p:cNvSpPr>
          <p:nvPr/>
        </p:nvSpPr>
        <p:spPr>
          <a:xfrm>
            <a:off x="4669195" y="2394928"/>
            <a:ext cx="1005821" cy="503588"/>
          </a:xfrm>
          <a:prstGeom prst="rect">
            <a:avLst/>
          </a:prstGeom>
          <a:solidFill>
            <a:srgbClr val="F47F83">
              <a:alpha val="57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over?</a:t>
            </a:r>
          </a:p>
        </p:txBody>
      </p:sp>
      <p:sp>
        <p:nvSpPr>
          <p:cNvPr id="149" name="Content Placeholder 2">
            <a:extLst>
              <a:ext uri="{FF2B5EF4-FFF2-40B4-BE49-F238E27FC236}">
                <a16:creationId xmlns:a16="http://schemas.microsoft.com/office/drawing/2014/main" id="{F1A17C69-A9A6-794D-974B-0B1554D43578}"/>
              </a:ext>
            </a:extLst>
          </p:cNvPr>
          <p:cNvSpPr txBox="1">
            <a:spLocks/>
          </p:cNvSpPr>
          <p:nvPr/>
        </p:nvSpPr>
        <p:spPr>
          <a:xfrm>
            <a:off x="7116958" y="2382592"/>
            <a:ext cx="1049884" cy="503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class?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ABB99C6F-4251-8D4A-92FB-7B9E6F7FC710}"/>
              </a:ext>
            </a:extLst>
          </p:cNvPr>
          <p:cNvSpPr txBox="1">
            <a:spLocks/>
          </p:cNvSpPr>
          <p:nvPr/>
        </p:nvSpPr>
        <p:spPr>
          <a:xfrm>
            <a:off x="9425430" y="2365613"/>
            <a:ext cx="998949" cy="503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after?</a:t>
            </a:r>
          </a:p>
        </p:txBody>
      </p:sp>
    </p:spTree>
    <p:extLst>
      <p:ext uri="{BB962C8B-B14F-4D97-AF65-F5344CB8AC3E}">
        <p14:creationId xmlns:p14="http://schemas.microsoft.com/office/powerpoint/2010/main" val="17844682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0699B2A3-3B8E-414D-A3AF-577E06CECE10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8A0229A-0E65-994A-A48A-9E766E214C56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3649502E-21DD-1642-971F-BACEABB4E04C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DE101D8D-392D-CE48-A76F-F593C13CFB77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F057BF2-9D6B-E249-8FBC-3B1D5B8A5CA3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30C91DC-46B3-DD42-BA91-16A98A899679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A38F944-FD9F-1C42-9EF7-BA5E3DB86EBA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1549E43-B913-244E-90FF-EB6ADE692919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FE7F9AF-8FB9-9E47-AA7C-B819DD96BD45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1072A62-0E13-3843-8D0C-3A62E6BC9417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5867DDE-FEA5-0049-9461-EB1FFEB88969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4DFF809-EE42-C349-914D-4808EEE0B2B2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485BEC44-F260-1145-8583-E09A6D1ADDA0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285D089-1C0C-6344-B7EA-A631D2F645B7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248521C-7AB4-A74B-BB41-9E9DBC05502F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542D303-3E89-B948-BAE1-9C28B4C7900E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557CEDB-9609-5C4E-BE7A-9A1922D84558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D0CC76B-5E71-8C4B-B186-6D1471C8CD67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2E61486C-7C7C-CF4A-BF55-2488DDD06CBA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>
            <a:extLst>
              <a:ext uri="{FF2B5EF4-FFF2-40B4-BE49-F238E27FC236}">
                <a16:creationId xmlns:a16="http://schemas.microsoft.com/office/drawing/2014/main" id="{FAED948E-E8BC-B542-96E5-C16F47F16A92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>
            <a:extLst>
              <a:ext uri="{FF2B5EF4-FFF2-40B4-BE49-F238E27FC236}">
                <a16:creationId xmlns:a16="http://schemas.microsoft.com/office/drawing/2014/main" id="{B62B8F78-5C39-C145-B3C5-F9490727FE2B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20A6FC83-57DF-014A-87E0-1B5614DFB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A6FC83-57DF-014A-87E0-1B5614DF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6D6C0EF3-9A48-6042-84AB-D28C74DA20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D6C0EF3-9A48-6042-84AB-D28C74DA2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276A6F90-89C1-8046-A06E-32E388A4C9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8536" y="2874718"/>
                <a:ext cx="157674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76A6F90-89C1-8046-A06E-32E388A4C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536" y="2874718"/>
                <a:ext cx="1576747" cy="50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D2F72133-FA23-E542-8D6A-F6C8993EF0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D2F72133-FA23-E542-8D6A-F6C8993EF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RNN (review) </a:t>
            </a:r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FF5E74C9-A5CD-6F40-A4BA-762E8454B052}"/>
              </a:ext>
            </a:extLst>
          </p:cNvPr>
          <p:cNvSpPr txBox="1">
            <a:spLocks/>
          </p:cNvSpPr>
          <p:nvPr/>
        </p:nvSpPr>
        <p:spPr>
          <a:xfrm>
            <a:off x="741069" y="993922"/>
            <a:ext cx="3272331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Avenir Light" panose="020B0402020203020204" pitchFamily="34" charset="77"/>
              </a:rPr>
              <a:t>Training Process</a:t>
            </a:r>
            <a:endParaRPr lang="en-US" dirty="0"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063524F-251F-C44B-AA39-5AA181F58DDD}"/>
                  </a:ext>
                </a:extLst>
              </p:cNvPr>
              <p:cNvSpPr/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063524F-251F-C44B-AA39-5AA181F58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151" y="1860486"/>
                <a:ext cx="1293944" cy="369332"/>
              </a:xfrm>
              <a:prstGeom prst="rect">
                <a:avLst/>
              </a:prstGeom>
              <a:blipFill>
                <a:blip r:embed="rId6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731B846A-C5A9-5A4B-9377-7E1921B50F8E}"/>
              </a:ext>
            </a:extLst>
          </p:cNvPr>
          <p:cNvSpPr txBox="1">
            <a:spLocks/>
          </p:cNvSpPr>
          <p:nvPr/>
        </p:nvSpPr>
        <p:spPr>
          <a:xfrm>
            <a:off x="1130300" y="1872315"/>
            <a:ext cx="866479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C00000"/>
                </a:solidFill>
                <a:latin typeface="Avenir Light" panose="020B0402020203020204" pitchFamily="34" charset="77"/>
              </a:rPr>
              <a:t>Error</a:t>
            </a:r>
          </a:p>
        </p:txBody>
      </p:sp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id="{0E613D49-C154-6840-B48E-9022C64E7B06}"/>
              </a:ext>
            </a:extLst>
          </p:cNvPr>
          <p:cNvSpPr txBox="1">
            <a:spLocks/>
          </p:cNvSpPr>
          <p:nvPr/>
        </p:nvSpPr>
        <p:spPr>
          <a:xfrm>
            <a:off x="2709001" y="6009384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She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818000" y="1848029"/>
            <a:ext cx="2174149" cy="4659056"/>
            <a:chOff x="3818000" y="1848029"/>
            <a:chExt cx="2174149" cy="4659056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>
              <a:extLst>
                <a:ext uri="{FF2B5EF4-FFF2-40B4-BE49-F238E27FC236}">
                  <a16:creationId xmlns:a16="http://schemas.microsoft.com/office/drawing/2014/main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>
              <a:extLst>
                <a:ext uri="{FF2B5EF4-FFF2-40B4-BE49-F238E27FC236}">
                  <a16:creationId xmlns:a16="http://schemas.microsoft.com/office/drawing/2014/main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3279" r="-2336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went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983272" y="1869757"/>
            <a:ext cx="2174149" cy="4659056"/>
            <a:chOff x="3818000" y="1848029"/>
            <a:chExt cx="2174149" cy="4659056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ight Arrow 103">
              <a:extLst>
                <a:ext uri="{FF2B5EF4-FFF2-40B4-BE49-F238E27FC236}">
                  <a16:creationId xmlns:a16="http://schemas.microsoft.com/office/drawing/2014/main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ight Arrow 104">
              <a:extLst>
                <a:ext uri="{FF2B5EF4-FFF2-40B4-BE49-F238E27FC236}">
                  <a16:creationId xmlns:a16="http://schemas.microsoft.com/office/drawing/2014/main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6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07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Right Arrow 110">
              <a:extLst>
                <a:ext uri="{FF2B5EF4-FFF2-40B4-BE49-F238E27FC236}">
                  <a16:creationId xmlns:a16="http://schemas.microsoft.com/office/drawing/2014/main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12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3333" r="-2347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Content Placeholder 2">
              <a:extLst>
                <a:ext uri="{FF2B5EF4-FFF2-40B4-BE49-F238E27FC236}">
                  <a16:creationId xmlns:a16="http://schemas.microsoft.com/office/drawing/2014/main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to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138062" y="1900820"/>
            <a:ext cx="2174149" cy="4659056"/>
            <a:chOff x="3818000" y="1848029"/>
            <a:chExt cx="2174149" cy="4659056"/>
          </a:xfrm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B0204399-681E-6C49-9E5C-CC0F2EBC7595}"/>
                </a:ext>
              </a:extLst>
            </p:cNvPr>
            <p:cNvSpPr/>
            <p:nvPr/>
          </p:nvSpPr>
          <p:spPr>
            <a:xfrm>
              <a:off x="4744078" y="5314271"/>
              <a:ext cx="1196135" cy="3300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88A8753-B2AE-C347-8881-9E9BFB6849E7}"/>
                </a:ext>
              </a:extLst>
            </p:cNvPr>
            <p:cNvSpPr/>
            <p:nvPr/>
          </p:nvSpPr>
          <p:spPr>
            <a:xfrm>
              <a:off x="4848860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89A04BF-85E0-834E-BAB6-DBB4550B3940}"/>
                </a:ext>
              </a:extLst>
            </p:cNvPr>
            <p:cNvSpPr/>
            <p:nvPr/>
          </p:nvSpPr>
          <p:spPr>
            <a:xfrm>
              <a:off x="5095119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631EE394-6E66-9F4F-AB28-9A96FE7CAF8B}"/>
                </a:ext>
              </a:extLst>
            </p:cNvPr>
            <p:cNvSpPr/>
            <p:nvPr/>
          </p:nvSpPr>
          <p:spPr>
            <a:xfrm>
              <a:off x="5341378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C486C2D-68DA-A54D-A5C4-4B5B0B3B8B73}"/>
                </a:ext>
              </a:extLst>
            </p:cNvPr>
            <p:cNvSpPr/>
            <p:nvPr/>
          </p:nvSpPr>
          <p:spPr>
            <a:xfrm>
              <a:off x="5593247" y="5369622"/>
              <a:ext cx="203200" cy="203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70F58BE-CCAE-F645-A328-47C1EAC54035}"/>
                </a:ext>
              </a:extLst>
            </p:cNvPr>
            <p:cNvSpPr/>
            <p:nvPr/>
          </p:nvSpPr>
          <p:spPr>
            <a:xfrm>
              <a:off x="4848860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E219746-6458-2648-BFF2-1638E7F0E56F}"/>
                </a:ext>
              </a:extLst>
            </p:cNvPr>
            <p:cNvSpPr/>
            <p:nvPr/>
          </p:nvSpPr>
          <p:spPr>
            <a:xfrm>
              <a:off x="5095119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CC39E4D5-0122-404D-AF07-8A0976CE0F90}"/>
                </a:ext>
              </a:extLst>
            </p:cNvPr>
            <p:cNvSpPr/>
            <p:nvPr/>
          </p:nvSpPr>
          <p:spPr>
            <a:xfrm>
              <a:off x="5341378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869B3C99-29C1-8B4B-96BE-A1AF2836059F}"/>
                </a:ext>
              </a:extLst>
            </p:cNvPr>
            <p:cNvSpPr/>
            <p:nvPr/>
          </p:nvSpPr>
          <p:spPr>
            <a:xfrm>
              <a:off x="5593247" y="3062805"/>
              <a:ext cx="203200" cy="2032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7B63A695-A0C7-D649-B5DD-122BBCB3D254}"/>
                </a:ext>
              </a:extLst>
            </p:cNvPr>
            <p:cNvSpPr/>
            <p:nvPr/>
          </p:nvSpPr>
          <p:spPr>
            <a:xfrm>
              <a:off x="4627925" y="4155353"/>
              <a:ext cx="1364224" cy="31136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0DCA6BB-A31D-DC41-A4C9-C2923C3B6F21}"/>
                </a:ext>
              </a:extLst>
            </p:cNvPr>
            <p:cNvSpPr/>
            <p:nvPr/>
          </p:nvSpPr>
          <p:spPr>
            <a:xfrm>
              <a:off x="4712475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5A97E85-0225-1E46-A085-02FCCC792A02}"/>
                </a:ext>
              </a:extLst>
            </p:cNvPr>
            <p:cNvSpPr/>
            <p:nvPr/>
          </p:nvSpPr>
          <p:spPr>
            <a:xfrm>
              <a:off x="4958734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97C5A434-FA81-A04D-A77B-DC0A945AB849}"/>
                </a:ext>
              </a:extLst>
            </p:cNvPr>
            <p:cNvSpPr/>
            <p:nvPr/>
          </p:nvSpPr>
          <p:spPr>
            <a:xfrm>
              <a:off x="5204993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C6578E8-0778-B145-8F5F-1C179B55F37C}"/>
                </a:ext>
              </a:extLst>
            </p:cNvPr>
            <p:cNvSpPr/>
            <p:nvPr/>
          </p:nvSpPr>
          <p:spPr>
            <a:xfrm>
              <a:off x="5456862" y="4208620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4DA400A-6EAC-B244-90C9-E2C76E3CE8B1}"/>
                </a:ext>
              </a:extLst>
            </p:cNvPr>
            <p:cNvSpPr/>
            <p:nvPr/>
          </p:nvSpPr>
          <p:spPr>
            <a:xfrm>
              <a:off x="5714858" y="4210904"/>
              <a:ext cx="203200" cy="203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2D7BF61E-70E5-7B42-A443-1515BC3FC19A}"/>
                </a:ext>
              </a:extLst>
            </p:cNvPr>
            <p:cNvSpPr/>
            <p:nvPr/>
          </p:nvSpPr>
          <p:spPr>
            <a:xfrm>
              <a:off x="4763168" y="3015781"/>
              <a:ext cx="1128109" cy="311369"/>
            </a:xfrm>
            <a:prstGeom prst="round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ight Arrow 137">
              <a:extLst>
                <a:ext uri="{FF2B5EF4-FFF2-40B4-BE49-F238E27FC236}">
                  <a16:creationId xmlns:a16="http://schemas.microsoft.com/office/drawing/2014/main" id="{08D29459-9A76-6445-B967-14977057901D}"/>
                </a:ext>
              </a:extLst>
            </p:cNvPr>
            <p:cNvSpPr/>
            <p:nvPr/>
          </p:nvSpPr>
          <p:spPr>
            <a:xfrm rot="16200000">
              <a:off x="5068789" y="3533196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id="{9CF46DE8-0686-8347-99CE-36822CB5A4C5}"/>
                </a:ext>
              </a:extLst>
            </p:cNvPr>
            <p:cNvSpPr/>
            <p:nvPr/>
          </p:nvSpPr>
          <p:spPr>
            <a:xfrm rot="16200000">
              <a:off x="5090349" y="4702344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id="{73EEE44B-3585-894E-B4F8-4CE38DFFE62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0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73EEE44B-3585-894E-B4F8-4CE38DFFE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153" y="4659765"/>
                  <a:ext cx="701328" cy="503588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id="{F0F7AF7B-3877-754A-9EAE-7D971B6F95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1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F7AF7B-3877-754A-9EAE-7D971B6F9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462" y="3480824"/>
                  <a:ext cx="701328" cy="503588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id="{A5C72C0C-196F-D14D-B7C7-B894A9473A5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b="0" dirty="0">
                    <a:latin typeface="Avenir Light" panose="020B0402020203020204" pitchFamily="34" charset="77"/>
                  </a:endParaRPr>
                </a:p>
                <a:p>
                  <a:pPr marL="0" indent="0" algn="ctr">
                    <a:lnSpc>
                      <a:spcPct val="120000"/>
                    </a:lnSpc>
                    <a:buNone/>
                  </a:pPr>
                  <a:endParaRPr lang="en-US" sz="2400" dirty="0"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3" name="Content Placeholder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5C72C0C-196F-D14D-B7C7-B894A9473A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678" y="5595080"/>
                  <a:ext cx="466367" cy="50358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Right Arrow 143">
              <a:extLst>
                <a:ext uri="{FF2B5EF4-FFF2-40B4-BE49-F238E27FC236}">
                  <a16:creationId xmlns:a16="http://schemas.microsoft.com/office/drawing/2014/main" id="{EDFF357D-A43A-9946-9C8C-C5208D9A46EA}"/>
                </a:ext>
              </a:extLst>
            </p:cNvPr>
            <p:cNvSpPr/>
            <p:nvPr/>
          </p:nvSpPr>
          <p:spPr>
            <a:xfrm>
              <a:off x="3951891" y="4118260"/>
              <a:ext cx="567437" cy="329483"/>
            </a:xfrm>
            <a:prstGeom prst="rightArrow">
              <a:avLst>
                <a:gd name="adj1" fmla="val 27574"/>
                <a:gd name="adj2" fmla="val 69623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id="{A70D1C02-7CBD-A74A-904A-2A285E9154C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Avenir" panose="02000503020000020003" pitchFamily="2" charset="0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r">
                    <a:lnSpc>
                      <a:spcPct val="120000"/>
                    </a:lnSpc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𝑈</m:t>
                        </m:r>
                      </m:oMath>
                    </m:oMathPara>
                  </a14:m>
                  <a:endParaRPr lang="en-US" sz="2400" dirty="0">
                    <a:solidFill>
                      <a:srgbClr val="C00000"/>
                    </a:solidFill>
                    <a:latin typeface="Avenir Light" panose="020B0402020203020204" pitchFamily="34" charset="77"/>
                  </a:endParaRPr>
                </a:p>
              </p:txBody>
            </p:sp>
          </mc:Choice>
          <mc:Fallback xmlns="">
            <p:sp>
              <p:nvSpPr>
                <p:cNvPr id="145" name="Content Placeholder 2">
                  <a:extLst>
                    <a:ext uri="{FF2B5EF4-FFF2-40B4-BE49-F238E27FC236}">
                      <a16:creationId xmlns:a16="http://schemas.microsoft.com/office/drawing/2014/main" id="{A70D1C02-7CBD-A74A-904A-2A285E915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000" y="3657669"/>
                  <a:ext cx="701328" cy="50358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4E79B6EB-C451-D04B-B1B0-087954287C6F}"/>
                    </a:ext>
                  </a:extLst>
                </p:cNvPr>
                <p:cNvSpPr/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4E79B6EB-C451-D04B-B1B0-087954287C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1674" y="1848029"/>
                  <a:ext cx="1303818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3333" r="-2336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Content Placeholder 2">
              <a:extLst>
                <a:ext uri="{FF2B5EF4-FFF2-40B4-BE49-F238E27FC236}">
                  <a16:creationId xmlns:a16="http://schemas.microsoft.com/office/drawing/2014/main" id="{4DC2E29A-5B02-B947-AAE1-1EF7A80E15E2}"/>
                </a:ext>
              </a:extLst>
            </p:cNvPr>
            <p:cNvSpPr txBox="1">
              <a:spLocks/>
            </p:cNvSpPr>
            <p:nvPr/>
          </p:nvSpPr>
          <p:spPr>
            <a:xfrm>
              <a:off x="4752175" y="6003497"/>
              <a:ext cx="1005821" cy="50358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venir" panose="02000503020000020003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20000"/>
                </a:lnSpc>
                <a:buNone/>
              </a:pPr>
              <a:r>
                <a: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rPr>
                <a:t>class</a:t>
              </a:r>
            </a:p>
          </p:txBody>
        </p:sp>
      </p:grpSp>
      <p:sp>
        <p:nvSpPr>
          <p:cNvPr id="121" name="Content Placeholder 2">
            <a:extLst>
              <a:ext uri="{FF2B5EF4-FFF2-40B4-BE49-F238E27FC236}">
                <a16:creationId xmlns:a16="http://schemas.microsoft.com/office/drawing/2014/main" id="{55FCA79F-24EF-C34B-915B-6914F4B5E84B}"/>
              </a:ext>
            </a:extLst>
          </p:cNvPr>
          <p:cNvSpPr txBox="1">
            <a:spLocks/>
          </p:cNvSpPr>
          <p:nvPr/>
        </p:nvSpPr>
        <p:spPr>
          <a:xfrm>
            <a:off x="2587348" y="2375048"/>
            <a:ext cx="1121011" cy="503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went?</a:t>
            </a:r>
          </a:p>
        </p:txBody>
      </p:sp>
      <p:sp>
        <p:nvSpPr>
          <p:cNvPr id="148" name="Content Placeholder 2">
            <a:extLst>
              <a:ext uri="{FF2B5EF4-FFF2-40B4-BE49-F238E27FC236}">
                <a16:creationId xmlns:a16="http://schemas.microsoft.com/office/drawing/2014/main" id="{BC7611C4-233A-2F45-BEC2-4400044BAC8A}"/>
              </a:ext>
            </a:extLst>
          </p:cNvPr>
          <p:cNvSpPr txBox="1">
            <a:spLocks/>
          </p:cNvSpPr>
          <p:nvPr/>
        </p:nvSpPr>
        <p:spPr>
          <a:xfrm>
            <a:off x="4669195" y="2394928"/>
            <a:ext cx="1005821" cy="503588"/>
          </a:xfrm>
          <a:prstGeom prst="rect">
            <a:avLst/>
          </a:prstGeom>
          <a:solidFill>
            <a:srgbClr val="F47F83">
              <a:alpha val="57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over?</a:t>
            </a:r>
          </a:p>
        </p:txBody>
      </p:sp>
      <p:sp>
        <p:nvSpPr>
          <p:cNvPr id="149" name="Content Placeholder 2">
            <a:extLst>
              <a:ext uri="{FF2B5EF4-FFF2-40B4-BE49-F238E27FC236}">
                <a16:creationId xmlns:a16="http://schemas.microsoft.com/office/drawing/2014/main" id="{F1A17C69-A9A6-794D-974B-0B1554D43578}"/>
              </a:ext>
            </a:extLst>
          </p:cNvPr>
          <p:cNvSpPr txBox="1">
            <a:spLocks/>
          </p:cNvSpPr>
          <p:nvPr/>
        </p:nvSpPr>
        <p:spPr>
          <a:xfrm>
            <a:off x="7116958" y="2382592"/>
            <a:ext cx="1049884" cy="503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class?</a:t>
            </a:r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ABB99C6F-4251-8D4A-92FB-7B9E6F7FC710}"/>
              </a:ext>
            </a:extLst>
          </p:cNvPr>
          <p:cNvSpPr txBox="1">
            <a:spLocks/>
          </p:cNvSpPr>
          <p:nvPr/>
        </p:nvSpPr>
        <p:spPr>
          <a:xfrm>
            <a:off x="9425430" y="2365613"/>
            <a:ext cx="998949" cy="5035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latin typeface="Avenir Light" panose="020B0402020203020204" pitchFamily="34" charset="77"/>
              </a:rPr>
              <a:t>after?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7897431" y="1869757"/>
            <a:ext cx="2362600" cy="2770196"/>
            <a:chOff x="8113937" y="1813744"/>
            <a:chExt cx="2362600" cy="2770196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57567A9F-9A5A-4A43-9695-F85CD7F0400F}"/>
                </a:ext>
              </a:extLst>
            </p:cNvPr>
            <p:cNvSpPr/>
            <p:nvPr/>
          </p:nvSpPr>
          <p:spPr>
            <a:xfrm>
              <a:off x="9293475" y="1813744"/>
              <a:ext cx="1183062" cy="1598617"/>
            </a:xfrm>
            <a:prstGeom prst="rect">
              <a:avLst/>
            </a:prstGeom>
            <a:solidFill>
              <a:srgbClr val="FF7F99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ight Arrow 151">
              <a:extLst>
                <a:ext uri="{FF2B5EF4-FFF2-40B4-BE49-F238E27FC236}">
                  <a16:creationId xmlns:a16="http://schemas.microsoft.com/office/drawing/2014/main" id="{BA223413-3EFF-4745-8601-CABAD3C5499D}"/>
                </a:ext>
              </a:extLst>
            </p:cNvPr>
            <p:cNvSpPr/>
            <p:nvPr/>
          </p:nvSpPr>
          <p:spPr>
            <a:xfrm rot="10800000">
              <a:off x="8113937" y="4064463"/>
              <a:ext cx="1541075" cy="519477"/>
            </a:xfrm>
            <a:prstGeom prst="rightArrow">
              <a:avLst>
                <a:gd name="adj1" fmla="val 43272"/>
                <a:gd name="adj2" fmla="val 64733"/>
              </a:avLst>
            </a:prstGeom>
            <a:solidFill>
              <a:srgbClr val="FF7F99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B991E92-818F-054A-94A8-9B82C59E69FC}"/>
                </a:ext>
              </a:extLst>
            </p:cNvPr>
            <p:cNvSpPr/>
            <p:nvPr/>
          </p:nvSpPr>
          <p:spPr>
            <a:xfrm>
              <a:off x="9655013" y="3412361"/>
              <a:ext cx="520985" cy="1079761"/>
            </a:xfrm>
            <a:prstGeom prst="rect">
              <a:avLst/>
            </a:prstGeom>
            <a:solidFill>
              <a:srgbClr val="FF7F99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5E47E9EF-07CA-1B4D-B065-7C68C77B1867}"/>
                  </a:ext>
                </a:extLst>
              </p:cNvPr>
              <p:cNvSpPr/>
              <p:nvPr/>
            </p:nvSpPr>
            <p:spPr>
              <a:xfrm>
                <a:off x="9324838" y="800752"/>
                <a:ext cx="1068066" cy="991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den>
                    </m:f>
                    <m:r>
                      <a:rPr lang="en-US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E47E9EF-07CA-1B4D-B065-7C68C77B18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4838" y="800752"/>
                <a:ext cx="1068066" cy="99168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0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RNN (review)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8CC99D59-00C0-1445-91B3-013E005D8BDE}"/>
              </a:ext>
            </a:extLst>
          </p:cNvPr>
          <p:cNvSpPr txBox="1">
            <a:spLocks/>
          </p:cNvSpPr>
          <p:nvPr/>
        </p:nvSpPr>
        <p:spPr>
          <a:xfrm>
            <a:off x="2489764" y="1776946"/>
            <a:ext cx="7567747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Content Placeholder 2">
                <a:extLst>
                  <a:ext uri="{FF2B5EF4-FFF2-40B4-BE49-F238E27FC236}">
                    <a16:creationId xmlns:a16="http://schemas.microsoft.com/office/drawing/2014/main" id="{F608FDC5-09ED-D643-A5D6-4B4B9B1B8F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804" y="1568918"/>
                <a:ext cx="10488096" cy="45397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1700"/>
                  </a:spcBef>
                </a:pP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This </a:t>
                </a:r>
                <a:r>
                  <a:rPr lang="en-US" dirty="0">
                    <a:solidFill>
                      <a:srgbClr val="C00000"/>
                    </a:solidFill>
                    <a:latin typeface="Karla" charset="0"/>
                    <a:ea typeface="Karla" charset="0"/>
                    <a:cs typeface="Karla" charset="0"/>
                  </a:rPr>
                  <a:t>backpropagation through time (BPTT) </a:t>
                </a: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process is </a:t>
                </a:r>
                <a:r>
                  <a:rPr lang="en-US" b="1" dirty="0">
                    <a:latin typeface="Karla" charset="0"/>
                    <a:ea typeface="Karla" charset="0"/>
                    <a:cs typeface="Karla" charset="0"/>
                  </a:rPr>
                  <a:t>expensive</a:t>
                </a:r>
              </a:p>
              <a:p>
                <a:pPr>
                  <a:lnSpc>
                    <a:spcPct val="150000"/>
                  </a:lnSpc>
                  <a:spcBef>
                    <a:spcPts val="1700"/>
                  </a:spcBef>
                </a:pPr>
                <a:r>
                  <a:rPr lang="en-US" dirty="0">
                    <a:solidFill>
                      <a:srgbClr val="C00000"/>
                    </a:solidFill>
                    <a:latin typeface="Karla" charset="0"/>
                    <a:ea typeface="Karla" charset="0"/>
                    <a:cs typeface="Karla" charset="0"/>
                  </a:rPr>
                  <a:t>Instead of updating after every timestep, we tend to do so every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Karla" charset="0"/>
                        <a:cs typeface="Karla" charset="0"/>
                      </a:rPr>
                      <m:t>𝑇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latin typeface="Karla" charset="0"/>
                    <a:ea typeface="Karla" charset="0"/>
                    <a:cs typeface="Karla" charset="0"/>
                  </a:rPr>
                  <a:t> steps (e.g., every sentence or paragraph)</a:t>
                </a:r>
              </a:p>
              <a:p>
                <a:pPr>
                  <a:lnSpc>
                    <a:spcPct val="150000"/>
                  </a:lnSpc>
                  <a:spcBef>
                    <a:spcPts val="1700"/>
                  </a:spcBef>
                </a:pP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This isn’t equivalent to using only a window size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Karla" charset="0"/>
                        <a:cs typeface="Karla" charset="0"/>
                      </a:rPr>
                      <m:t>𝑇</m:t>
                    </m:r>
                  </m:oMath>
                </a14:m>
                <a:br>
                  <a:rPr lang="en-US" dirty="0">
                    <a:latin typeface="Karla" charset="0"/>
                    <a:ea typeface="Karla" charset="0"/>
                    <a:cs typeface="Karla" charset="0"/>
                  </a:rPr>
                </a:b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(a la </a:t>
                </a:r>
                <a:r>
                  <a:rPr lang="en-US" dirty="0">
                    <a:solidFill>
                      <a:srgbClr val="7030A0"/>
                    </a:solidFill>
                    <a:latin typeface="Karla" charset="0"/>
                    <a:ea typeface="Karla" charset="0"/>
                    <a:cs typeface="Karla" charset="0"/>
                  </a:rPr>
                  <a:t>n-grams</a:t>
                </a: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) because we still have ‘infinite memory’</a:t>
                </a:r>
              </a:p>
            </p:txBody>
          </p:sp>
        </mc:Choice>
        <mc:Fallback xmlns="">
          <p:sp>
            <p:nvSpPr>
              <p:cNvPr id="13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608FDC5-09ED-D643-A5D6-4B4B9B1B8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4" y="1568918"/>
                <a:ext cx="10488096" cy="4539782"/>
              </a:xfrm>
              <a:prstGeom prst="rect">
                <a:avLst/>
              </a:prstGeom>
              <a:blipFill rotWithShape="0">
                <a:blip r:embed="rId2"/>
                <a:stretch>
                  <a:fillRect l="-1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9204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RNN: Generation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8CC99D59-00C0-1445-91B3-013E005D8BDE}"/>
              </a:ext>
            </a:extLst>
          </p:cNvPr>
          <p:cNvSpPr txBox="1">
            <a:spLocks/>
          </p:cNvSpPr>
          <p:nvPr/>
        </p:nvSpPr>
        <p:spPr>
          <a:xfrm>
            <a:off x="2489764" y="1776946"/>
            <a:ext cx="7567747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Content Placeholder 2">
                <a:extLst>
                  <a:ext uri="{FF2B5EF4-FFF2-40B4-BE49-F238E27FC236}">
                    <a16:creationId xmlns:a16="http://schemas.microsoft.com/office/drawing/2014/main" id="{F608FDC5-09ED-D643-A5D6-4B4B9B1B8F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803" y="981654"/>
                <a:ext cx="10624167" cy="45397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2000"/>
                  </a:spcBef>
                  <a:buNone/>
                </a:pP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We can generate the most likely next event (e.g., word) by sampling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  <m:t>𝑦</m:t>
                        </m:r>
                      </m:e>
                    </m:acc>
                  </m:oMath>
                </a14:m>
                <a:endParaRPr lang="en-US" sz="2400" dirty="0">
                  <a:solidFill>
                    <a:srgbClr val="C00000"/>
                  </a:solidFill>
                  <a:latin typeface="Karla" charset="0"/>
                  <a:ea typeface="Karla" charset="0"/>
                  <a:cs typeface="Karla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2000"/>
                  </a:spcBef>
                  <a:buNone/>
                </a:pP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Continue until we generate </a:t>
                </a:r>
                <a:r>
                  <a:rPr lang="en-US" sz="2400" dirty="0">
                    <a:solidFill>
                      <a:srgbClr val="7030A0"/>
                    </a:solidFill>
                    <a:latin typeface="Karla" charset="0"/>
                    <a:ea typeface="Karla" charset="0"/>
                    <a:cs typeface="Karla" charset="0"/>
                  </a:rPr>
                  <a:t>&lt;EOS&gt; </a:t>
                </a: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symbol.</a:t>
                </a:r>
              </a:p>
            </p:txBody>
          </p:sp>
        </mc:Choice>
        <mc:Fallback xmlns="">
          <p:sp>
            <p:nvSpPr>
              <p:cNvPr id="13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608FDC5-09ED-D643-A5D6-4B4B9B1B8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3" y="981654"/>
                <a:ext cx="10624167" cy="4539782"/>
              </a:xfrm>
              <a:prstGeom prst="rect">
                <a:avLst/>
              </a:prstGeom>
              <a:blipFill rotWithShape="0">
                <a:blip r:embed="rId2"/>
                <a:stretch>
                  <a:fillRect l="-861" t="-1074" r="-2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1881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RNN: Generation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8CC99D59-00C0-1445-91B3-013E005D8BDE}"/>
              </a:ext>
            </a:extLst>
          </p:cNvPr>
          <p:cNvSpPr txBox="1">
            <a:spLocks/>
          </p:cNvSpPr>
          <p:nvPr/>
        </p:nvSpPr>
        <p:spPr>
          <a:xfrm>
            <a:off x="2489764" y="1776946"/>
            <a:ext cx="7567747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Content Placeholder 2">
                <a:extLst>
                  <a:ext uri="{FF2B5EF4-FFF2-40B4-BE49-F238E27FC236}">
                    <a16:creationId xmlns:a16="http://schemas.microsoft.com/office/drawing/2014/main" id="{F608FDC5-09ED-D643-A5D6-4B4B9B1B8F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803" y="981654"/>
                <a:ext cx="10950739" cy="45397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2000"/>
                  </a:spcBef>
                  <a:buNone/>
                </a:pP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We can generate the most likely </a:t>
                </a:r>
                <a:r>
                  <a:rPr lang="en-US" sz="2400" b="1" dirty="0">
                    <a:latin typeface="Karla" charset="0"/>
                    <a:ea typeface="Karla" charset="0"/>
                    <a:cs typeface="Karla" charset="0"/>
                  </a:rPr>
                  <a:t>next</a:t>
                </a: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 event (e.g., word) by sampling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  <m:t>𝒚</m:t>
                        </m:r>
                      </m:e>
                    </m:acc>
                  </m:oMath>
                </a14:m>
                <a:endParaRPr lang="en-US" sz="2400" b="1" dirty="0">
                  <a:solidFill>
                    <a:srgbClr val="C00000"/>
                  </a:solidFill>
                  <a:latin typeface="Karla" charset="0"/>
                  <a:ea typeface="Karla" charset="0"/>
                  <a:cs typeface="Karla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2000"/>
                  </a:spcBef>
                  <a:buNone/>
                </a:pP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Continue until we generate </a:t>
                </a:r>
                <a:r>
                  <a:rPr lang="en-US" sz="2400" b="1" dirty="0">
                    <a:solidFill>
                      <a:srgbClr val="7030A0"/>
                    </a:solidFill>
                    <a:latin typeface="Karla" charset="0"/>
                    <a:ea typeface="Karla" charset="0"/>
                    <a:cs typeface="Karla" charset="0"/>
                  </a:rPr>
                  <a:t>&lt;EOS&gt; </a:t>
                </a: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symbol.</a:t>
                </a:r>
              </a:p>
            </p:txBody>
          </p:sp>
        </mc:Choice>
        <mc:Fallback xmlns="">
          <p:sp>
            <p:nvSpPr>
              <p:cNvPr id="13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608FDC5-09ED-D643-A5D6-4B4B9B1B8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3" y="981654"/>
                <a:ext cx="10950739" cy="4539782"/>
              </a:xfrm>
              <a:prstGeom prst="rect">
                <a:avLst/>
              </a:prstGeom>
              <a:blipFill rotWithShape="0">
                <a:blip r:embed="rId2"/>
                <a:stretch>
                  <a:fillRect l="-835" t="-1074" r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E20838C-4570-4248-A55C-6F1735047636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C1E9B1C-9F75-8B44-AEA5-03BF6822FBF7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B6428D5-21EE-2A45-BB91-3CC55CE57983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7B69781-0344-E042-A0B5-54BF3F9ECA64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FFAB33-964C-7748-BF35-4721918EB4C8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4156E0B-A953-BD41-BB2C-FE9ED66A0882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41D775C-F264-E346-8817-9BF41FF99B04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87E50D9-5CE3-5441-A6BE-A6E097B4A0B3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C7A0456-9E4C-C94A-8F0A-49ADA1484771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6755897-25B7-004E-A748-A9A07B35D1C1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3AAD522-87CB-2248-A091-7D69B2D76DA2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9583858-2EF7-C541-A4C8-6B64B755C426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78DA54E1-DEBC-FA47-B33C-EC57979E0AC8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6D1AFD7-0467-F54B-80D1-0A7A609972DE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52D735C-4E41-C74A-81FB-F1D9BA23F974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D55EDF1-111B-6A43-BF0C-42F1DFEDFF65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F50432D-5742-2A48-B65C-56F873CA56C8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9AC9E29-3D62-D745-8082-BD6C496326A2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5FE82E85-5FBB-5345-9301-873D2290C74B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E38C0E88-53E6-D147-828E-73334C31EC81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76B1BEC2-7535-A142-80EE-6B5CD50FAE56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753B7FC2-D6A0-AE40-A65D-C095A48388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53B7FC2-D6A0-AE40-A65D-C095A4838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8A9A5F62-D191-874B-A14D-BA57D80A95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9A5F62-D191-874B-A14D-BA57D80A9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Content Placeholder 2">
                <a:extLst>
                  <a:ext uri="{FF2B5EF4-FFF2-40B4-BE49-F238E27FC236}">
                    <a16:creationId xmlns:a16="http://schemas.microsoft.com/office/drawing/2014/main" id="{1F028BB4-661E-8048-88CA-0B4E65E377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5" name="Content Placeholder 2">
                <a:extLst>
                  <a:ext uri="{FF2B5EF4-FFF2-40B4-BE49-F238E27FC236}">
                    <a16:creationId xmlns:a16="http://schemas.microsoft.com/office/drawing/2014/main" id="{1F028BB4-661E-8048-88CA-0B4E65E37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F0DB991D-8AC4-2F49-958D-C6E6F9DD54A7}"/>
              </a:ext>
            </a:extLst>
          </p:cNvPr>
          <p:cNvSpPr txBox="1">
            <a:spLocks/>
          </p:cNvSpPr>
          <p:nvPr/>
        </p:nvSpPr>
        <p:spPr>
          <a:xfrm>
            <a:off x="2299868" y="6003497"/>
            <a:ext cx="1604256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&lt;START&gt;</a:t>
            </a:r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F1255D89-8DB7-7941-98CF-858601200D88}"/>
              </a:ext>
            </a:extLst>
          </p:cNvPr>
          <p:cNvSpPr txBox="1">
            <a:spLocks/>
          </p:cNvSpPr>
          <p:nvPr/>
        </p:nvSpPr>
        <p:spPr>
          <a:xfrm>
            <a:off x="2608151" y="2408138"/>
            <a:ext cx="122331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“Sorry”</a:t>
            </a:r>
          </a:p>
        </p:txBody>
      </p:sp>
    </p:spTree>
    <p:extLst>
      <p:ext uri="{BB962C8B-B14F-4D97-AF65-F5344CB8AC3E}">
        <p14:creationId xmlns:p14="http://schemas.microsoft.com/office/powerpoint/2010/main" val="30789729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RNN: Generation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8CC99D59-00C0-1445-91B3-013E005D8BDE}"/>
              </a:ext>
            </a:extLst>
          </p:cNvPr>
          <p:cNvSpPr txBox="1">
            <a:spLocks/>
          </p:cNvSpPr>
          <p:nvPr/>
        </p:nvSpPr>
        <p:spPr>
          <a:xfrm>
            <a:off x="2489764" y="1776946"/>
            <a:ext cx="7567747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Avenir Light" panose="020B0402020203020204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Content Placeholder 2">
                <a:extLst>
                  <a:ext uri="{FF2B5EF4-FFF2-40B4-BE49-F238E27FC236}">
                    <a16:creationId xmlns:a16="http://schemas.microsoft.com/office/drawing/2014/main" id="{F608FDC5-09ED-D643-A5D6-4B4B9B1B8F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803" y="981654"/>
                <a:ext cx="10950739" cy="45397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2000"/>
                  </a:spcBef>
                  <a:buNone/>
                </a:pP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We can generate the most likely </a:t>
                </a:r>
                <a:r>
                  <a:rPr lang="en-US" sz="2400" b="1" dirty="0">
                    <a:latin typeface="Karla" charset="0"/>
                    <a:ea typeface="Karla" charset="0"/>
                    <a:cs typeface="Karla" charset="0"/>
                  </a:rPr>
                  <a:t>next</a:t>
                </a: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 event (e.g., word) by sampling from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accPr>
                      <m:e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  <m:t>𝒚</m:t>
                        </m:r>
                      </m:e>
                    </m:acc>
                  </m:oMath>
                </a14:m>
                <a:endParaRPr lang="en-US" sz="2400" b="1" dirty="0">
                  <a:solidFill>
                    <a:srgbClr val="C00000"/>
                  </a:solidFill>
                  <a:latin typeface="Karla" charset="0"/>
                  <a:ea typeface="Karla" charset="0"/>
                  <a:cs typeface="Karla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2000"/>
                  </a:spcBef>
                  <a:buNone/>
                </a:pP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Continue until we generate </a:t>
                </a:r>
                <a:r>
                  <a:rPr lang="en-US" sz="2400" b="1" dirty="0">
                    <a:solidFill>
                      <a:srgbClr val="7030A0"/>
                    </a:solidFill>
                    <a:latin typeface="Karla" charset="0"/>
                    <a:ea typeface="Karla" charset="0"/>
                    <a:cs typeface="Karla" charset="0"/>
                  </a:rPr>
                  <a:t>&lt;EOS&gt; </a:t>
                </a: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symbol.</a:t>
                </a:r>
              </a:p>
            </p:txBody>
          </p:sp>
        </mc:Choice>
        <mc:Fallback xmlns="">
          <p:sp>
            <p:nvSpPr>
              <p:cNvPr id="13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608FDC5-09ED-D643-A5D6-4B4B9B1B8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03" y="981654"/>
                <a:ext cx="10950739" cy="4539782"/>
              </a:xfrm>
              <a:prstGeom prst="rect">
                <a:avLst/>
              </a:prstGeom>
              <a:blipFill rotWithShape="0">
                <a:blip r:embed="rId2"/>
                <a:stretch>
                  <a:fillRect l="-835" t="-1074" r="-1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E20838C-4570-4248-A55C-6F1735047636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C1E9B1C-9F75-8B44-AEA5-03BF6822FBF7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B6428D5-21EE-2A45-BB91-3CC55CE57983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7B69781-0344-E042-A0B5-54BF3F9ECA64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FFAB33-964C-7748-BF35-4721918EB4C8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4156E0B-A953-BD41-BB2C-FE9ED66A0882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41D775C-F264-E346-8817-9BF41FF99B04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87E50D9-5CE3-5441-A6BE-A6E097B4A0B3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C7A0456-9E4C-C94A-8F0A-49ADA1484771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6755897-25B7-004E-A748-A9A07B35D1C1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3AAD522-87CB-2248-A091-7D69B2D76DA2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9583858-2EF7-C541-A4C8-6B64B755C426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78DA54E1-DEBC-FA47-B33C-EC57979E0AC8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6D1AFD7-0467-F54B-80D1-0A7A609972DE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52D735C-4E41-C74A-81FB-F1D9BA23F974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D55EDF1-111B-6A43-BF0C-42F1DFEDFF65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F50432D-5742-2A48-B65C-56F873CA56C8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9AC9E29-3D62-D745-8082-BD6C496326A2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5FE82E85-5FBB-5345-9301-873D2290C74B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E38C0E88-53E6-D147-828E-73334C31EC81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76B1BEC2-7535-A142-80EE-6B5CD50FAE56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753B7FC2-D6A0-AE40-A65D-C095A48388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53B7FC2-D6A0-AE40-A65D-C095A4838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8A9A5F62-D191-874B-A14D-BA57D80A95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9A5F62-D191-874B-A14D-BA57D80A9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Content Placeholder 2">
                <a:extLst>
                  <a:ext uri="{FF2B5EF4-FFF2-40B4-BE49-F238E27FC236}">
                    <a16:creationId xmlns:a16="http://schemas.microsoft.com/office/drawing/2014/main" id="{1F028BB4-661E-8048-88CA-0B4E65E377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5" name="Content Placeholder 2">
                <a:extLst>
                  <a:ext uri="{FF2B5EF4-FFF2-40B4-BE49-F238E27FC236}">
                    <a16:creationId xmlns:a16="http://schemas.microsoft.com/office/drawing/2014/main" id="{1F028BB4-661E-8048-88CA-0B4E65E37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F0DB991D-8AC4-2F49-958D-C6E6F9DD54A7}"/>
              </a:ext>
            </a:extLst>
          </p:cNvPr>
          <p:cNvSpPr txBox="1">
            <a:spLocks/>
          </p:cNvSpPr>
          <p:nvPr/>
        </p:nvSpPr>
        <p:spPr>
          <a:xfrm>
            <a:off x="2299868" y="6003497"/>
            <a:ext cx="1604256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&lt;START&gt;</a:t>
            </a:r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F1255D89-8DB7-7941-98CF-858601200D88}"/>
              </a:ext>
            </a:extLst>
          </p:cNvPr>
          <p:cNvSpPr txBox="1">
            <a:spLocks/>
          </p:cNvSpPr>
          <p:nvPr/>
        </p:nvSpPr>
        <p:spPr>
          <a:xfrm>
            <a:off x="2608151" y="2408138"/>
            <a:ext cx="122331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“Sorry”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57295" y="2409621"/>
            <a:ext cx="2234854" cy="4097464"/>
            <a:chOff x="3757295" y="2409621"/>
            <a:chExt cx="2234854" cy="4097464"/>
          </a:xfrm>
        </p:grpSpPr>
        <p:grpSp>
          <p:nvGrpSpPr>
            <p:cNvPr id="55" name="Group 54"/>
            <p:cNvGrpSpPr/>
            <p:nvPr/>
          </p:nvGrpSpPr>
          <p:grpSpPr>
            <a:xfrm>
              <a:off x="3818000" y="2409621"/>
              <a:ext cx="2174149" cy="4097464"/>
              <a:chOff x="3818000" y="2409621"/>
              <a:chExt cx="2174149" cy="4097464"/>
            </a:xfrm>
          </p:grpSpPr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DC349C25-6D70-744A-8A3F-AC2AF36398F9}"/>
                  </a:ext>
                </a:extLst>
              </p:cNvPr>
              <p:cNvSpPr/>
              <p:nvPr/>
            </p:nvSpPr>
            <p:spPr>
              <a:xfrm>
                <a:off x="4744078" y="5314271"/>
                <a:ext cx="1196135" cy="330065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25134CF-28BB-1C41-90D8-249BAEEE9A60}"/>
                  </a:ext>
                </a:extLst>
              </p:cNvPr>
              <p:cNvSpPr/>
              <p:nvPr/>
            </p:nvSpPr>
            <p:spPr>
              <a:xfrm>
                <a:off x="4848860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988B1A3-A160-0C40-AFD3-D3B37337006D}"/>
                  </a:ext>
                </a:extLst>
              </p:cNvPr>
              <p:cNvSpPr/>
              <p:nvPr/>
            </p:nvSpPr>
            <p:spPr>
              <a:xfrm>
                <a:off x="5095119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519B87C-A702-B548-ACCE-93008BAACCB5}"/>
                  </a:ext>
                </a:extLst>
              </p:cNvPr>
              <p:cNvSpPr/>
              <p:nvPr/>
            </p:nvSpPr>
            <p:spPr>
              <a:xfrm>
                <a:off x="5341378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FAD745E0-4D65-694B-952D-D0828FCE103F}"/>
                  </a:ext>
                </a:extLst>
              </p:cNvPr>
              <p:cNvSpPr/>
              <p:nvPr/>
            </p:nvSpPr>
            <p:spPr>
              <a:xfrm>
                <a:off x="5593247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F26331E-E39E-A348-957A-1FCBF3D0D6E0}"/>
                  </a:ext>
                </a:extLst>
              </p:cNvPr>
              <p:cNvSpPr/>
              <p:nvPr/>
            </p:nvSpPr>
            <p:spPr>
              <a:xfrm>
                <a:off x="4848860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55E92C9F-29F8-0043-A63A-DF60EF569982}"/>
                  </a:ext>
                </a:extLst>
              </p:cNvPr>
              <p:cNvSpPr/>
              <p:nvPr/>
            </p:nvSpPr>
            <p:spPr>
              <a:xfrm>
                <a:off x="5095119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551A2F2-C1F6-2744-985E-6AC993230C6F}"/>
                  </a:ext>
                </a:extLst>
              </p:cNvPr>
              <p:cNvSpPr/>
              <p:nvPr/>
            </p:nvSpPr>
            <p:spPr>
              <a:xfrm>
                <a:off x="5341378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FE38D034-BDA7-ED4F-9613-29D79A26AE3F}"/>
                  </a:ext>
                </a:extLst>
              </p:cNvPr>
              <p:cNvSpPr/>
              <p:nvPr/>
            </p:nvSpPr>
            <p:spPr>
              <a:xfrm>
                <a:off x="5593247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571308DA-CA90-004D-A0AA-5772A33EF3F0}"/>
                  </a:ext>
                </a:extLst>
              </p:cNvPr>
              <p:cNvSpPr/>
              <p:nvPr/>
            </p:nvSpPr>
            <p:spPr>
              <a:xfrm>
                <a:off x="4627925" y="4155353"/>
                <a:ext cx="1364224" cy="311369"/>
              </a:xfrm>
              <a:prstGeom prst="roundRect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60832F5-81B7-DF46-99B0-C97E4628FB35}"/>
                  </a:ext>
                </a:extLst>
              </p:cNvPr>
              <p:cNvSpPr/>
              <p:nvPr/>
            </p:nvSpPr>
            <p:spPr>
              <a:xfrm>
                <a:off x="4712475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7D9343E-2E42-774D-8F68-04D8584529FC}"/>
                  </a:ext>
                </a:extLst>
              </p:cNvPr>
              <p:cNvSpPr/>
              <p:nvPr/>
            </p:nvSpPr>
            <p:spPr>
              <a:xfrm>
                <a:off x="4958734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668A97C-DE2A-3B41-BE66-8D5D3E7742B6}"/>
                  </a:ext>
                </a:extLst>
              </p:cNvPr>
              <p:cNvSpPr/>
              <p:nvPr/>
            </p:nvSpPr>
            <p:spPr>
              <a:xfrm>
                <a:off x="5204993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C00FE93E-F3E5-A843-9D86-64C7FD1608B2}"/>
                  </a:ext>
                </a:extLst>
              </p:cNvPr>
              <p:cNvSpPr/>
              <p:nvPr/>
            </p:nvSpPr>
            <p:spPr>
              <a:xfrm>
                <a:off x="5456862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1FC2A4A0-15E5-304A-99F7-9482DC660A49}"/>
                  </a:ext>
                </a:extLst>
              </p:cNvPr>
              <p:cNvSpPr/>
              <p:nvPr/>
            </p:nvSpPr>
            <p:spPr>
              <a:xfrm>
                <a:off x="5714858" y="4210904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78CAD346-E00E-254C-A40F-717C132CF10E}"/>
                  </a:ext>
                </a:extLst>
              </p:cNvPr>
              <p:cNvSpPr/>
              <p:nvPr/>
            </p:nvSpPr>
            <p:spPr>
              <a:xfrm>
                <a:off x="4763168" y="3015781"/>
                <a:ext cx="1128109" cy="311369"/>
              </a:xfrm>
              <a:prstGeom prst="round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ight Arrow 71">
                <a:extLst>
                  <a:ext uri="{FF2B5EF4-FFF2-40B4-BE49-F238E27FC236}">
                    <a16:creationId xmlns:a16="http://schemas.microsoft.com/office/drawing/2014/main" id="{0B7844AE-D3C0-B843-A88C-F3D8368BCF19}"/>
                  </a:ext>
                </a:extLst>
              </p:cNvPr>
              <p:cNvSpPr/>
              <p:nvPr/>
            </p:nvSpPr>
            <p:spPr>
              <a:xfrm rot="16200000">
                <a:off x="5068789" y="3533196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ight Arrow 72">
                <a:extLst>
                  <a:ext uri="{FF2B5EF4-FFF2-40B4-BE49-F238E27FC236}">
                    <a16:creationId xmlns:a16="http://schemas.microsoft.com/office/drawing/2014/main" id="{B8E6EF4A-CBDA-6049-8A12-A588515097B8}"/>
                  </a:ext>
                </a:extLst>
              </p:cNvPr>
              <p:cNvSpPr/>
              <p:nvPr/>
            </p:nvSpPr>
            <p:spPr>
              <a:xfrm rot="16200000">
                <a:off x="5090349" y="4702344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Content Placeholder 2">
                    <a:extLst>
                      <a:ext uri="{FF2B5EF4-FFF2-40B4-BE49-F238E27FC236}">
                        <a16:creationId xmlns:a16="http://schemas.microsoft.com/office/drawing/2014/main" id="{E7C20D21-0C77-3D4D-A35E-14C2CC15F63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60153" y="4659765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𝑉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74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E7C20D21-0C77-3D4D-A35E-14C2CC15F6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153" y="4659765"/>
                    <a:ext cx="701328" cy="50358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Content Placeholder 2">
                    <a:extLst>
                      <a:ext uri="{FF2B5EF4-FFF2-40B4-BE49-F238E27FC236}">
                        <a16:creationId xmlns:a16="http://schemas.microsoft.com/office/drawing/2014/main" id="{BEF4F9A5-FF28-8440-9DAF-1D1ED4100CF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67462" y="3480824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𝑊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75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BEF4F9A5-FF28-8440-9DAF-1D1ED4100C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7462" y="3480824"/>
                    <a:ext cx="701328" cy="503588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Content Placeholder 2">
                    <a:extLst>
                      <a:ext uri="{FF2B5EF4-FFF2-40B4-BE49-F238E27FC236}">
                        <a16:creationId xmlns:a16="http://schemas.microsoft.com/office/drawing/2014/main" id="{243F4651-A9CA-A549-A6D2-0B1A30201F1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223678" y="5595080"/>
                    <a:ext cx="466367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b="0" dirty="0">
                      <a:latin typeface="Avenir Light" panose="020B0402020203020204" pitchFamily="34" charset="77"/>
                    </a:endParaRPr>
                  </a:p>
                  <a:p>
                    <a:pPr marL="0" indent="0" algn="ctr">
                      <a:lnSpc>
                        <a:spcPct val="120000"/>
                      </a:lnSpc>
                      <a:buNone/>
                    </a:pPr>
                    <a:endParaRPr lang="en-US" sz="2400" dirty="0"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76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243F4651-A9CA-A549-A6D2-0B1A30201F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3678" y="5595080"/>
                    <a:ext cx="466367" cy="503588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7" name="Right Arrow 76">
                <a:extLst>
                  <a:ext uri="{FF2B5EF4-FFF2-40B4-BE49-F238E27FC236}">
                    <a16:creationId xmlns:a16="http://schemas.microsoft.com/office/drawing/2014/main" id="{FB5B8560-2125-4B4D-A746-768335D23018}"/>
                  </a:ext>
                </a:extLst>
              </p:cNvPr>
              <p:cNvSpPr/>
              <p:nvPr/>
            </p:nvSpPr>
            <p:spPr>
              <a:xfrm>
                <a:off x="3951891" y="4118260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Content Placeholder 2">
                    <a:extLst>
                      <a:ext uri="{FF2B5EF4-FFF2-40B4-BE49-F238E27FC236}">
                        <a16:creationId xmlns:a16="http://schemas.microsoft.com/office/drawing/2014/main" id="{C649DF52-D45F-6F45-9821-F2CA15B64CD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818000" y="3657669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𝑈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78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C649DF52-D45F-6F45-9821-F2CA15B64C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8000" y="3657669"/>
                    <a:ext cx="701328" cy="503588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94A19662-B16E-ED4C-8FEE-5BEB725A07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2175" y="6003497"/>
                <a:ext cx="122331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sz="2400" dirty="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“Sorry”</a:t>
                </a:r>
              </a:p>
            </p:txBody>
          </p:sp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6055F11A-E12F-2E43-9AED-1595523374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20906" y="2409621"/>
                <a:ext cx="1017595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sz="2400" dirty="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Harry</a:t>
                </a:r>
              </a:p>
            </p:txBody>
          </p:sp>
        </p:grp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16465CDF-351B-2949-883F-BD50C6674F44}"/>
                </a:ext>
              </a:extLst>
            </p:cNvPr>
            <p:cNvCxnSpPr>
              <a:cxnSpLocks/>
            </p:cNvCxnSpPr>
            <p:nvPr/>
          </p:nvCxnSpPr>
          <p:spPr>
            <a:xfrm>
              <a:off x="3757295" y="2693671"/>
              <a:ext cx="1056780" cy="3402107"/>
            </a:xfrm>
            <a:prstGeom prst="straightConnector1">
              <a:avLst/>
            </a:prstGeom>
            <a:ln w="69850" cmpd="sng">
              <a:solidFill>
                <a:srgbClr val="7030A0">
                  <a:alpha val="39000"/>
                </a:srgbClr>
              </a:solidFill>
              <a:prstDash val="sysDot"/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6076699" y="2463873"/>
            <a:ext cx="2319404" cy="4097464"/>
            <a:chOff x="3757295" y="2409621"/>
            <a:chExt cx="2319404" cy="4097464"/>
          </a:xfrm>
        </p:grpSpPr>
        <p:grpSp>
          <p:nvGrpSpPr>
            <p:cNvPr id="109" name="Group 108"/>
            <p:cNvGrpSpPr/>
            <p:nvPr/>
          </p:nvGrpSpPr>
          <p:grpSpPr>
            <a:xfrm>
              <a:off x="3818000" y="2409621"/>
              <a:ext cx="2258699" cy="4097464"/>
              <a:chOff x="3818000" y="2409621"/>
              <a:chExt cx="2258699" cy="4097464"/>
            </a:xfrm>
          </p:grpSpPr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id="{DC349C25-6D70-744A-8A3F-AC2AF36398F9}"/>
                  </a:ext>
                </a:extLst>
              </p:cNvPr>
              <p:cNvSpPr/>
              <p:nvPr/>
            </p:nvSpPr>
            <p:spPr>
              <a:xfrm>
                <a:off x="4744078" y="5314271"/>
                <a:ext cx="1196135" cy="330065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B25134CF-28BB-1C41-90D8-249BAEEE9A60}"/>
                  </a:ext>
                </a:extLst>
              </p:cNvPr>
              <p:cNvSpPr/>
              <p:nvPr/>
            </p:nvSpPr>
            <p:spPr>
              <a:xfrm>
                <a:off x="4848860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D988B1A3-A160-0C40-AFD3-D3B37337006D}"/>
                  </a:ext>
                </a:extLst>
              </p:cNvPr>
              <p:cNvSpPr/>
              <p:nvPr/>
            </p:nvSpPr>
            <p:spPr>
              <a:xfrm>
                <a:off x="5095119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3519B87C-A702-B548-ACCE-93008BAACCB5}"/>
                  </a:ext>
                </a:extLst>
              </p:cNvPr>
              <p:cNvSpPr/>
              <p:nvPr/>
            </p:nvSpPr>
            <p:spPr>
              <a:xfrm>
                <a:off x="5341378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FAD745E0-4D65-694B-952D-D0828FCE103F}"/>
                  </a:ext>
                </a:extLst>
              </p:cNvPr>
              <p:cNvSpPr/>
              <p:nvPr/>
            </p:nvSpPr>
            <p:spPr>
              <a:xfrm>
                <a:off x="5593247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FF26331E-E39E-A348-957A-1FCBF3D0D6E0}"/>
                  </a:ext>
                </a:extLst>
              </p:cNvPr>
              <p:cNvSpPr/>
              <p:nvPr/>
            </p:nvSpPr>
            <p:spPr>
              <a:xfrm>
                <a:off x="4848860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55E92C9F-29F8-0043-A63A-DF60EF569982}"/>
                  </a:ext>
                </a:extLst>
              </p:cNvPr>
              <p:cNvSpPr/>
              <p:nvPr/>
            </p:nvSpPr>
            <p:spPr>
              <a:xfrm>
                <a:off x="5095119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B551A2F2-C1F6-2744-985E-6AC993230C6F}"/>
                  </a:ext>
                </a:extLst>
              </p:cNvPr>
              <p:cNvSpPr/>
              <p:nvPr/>
            </p:nvSpPr>
            <p:spPr>
              <a:xfrm>
                <a:off x="5341378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FE38D034-BDA7-ED4F-9613-29D79A26AE3F}"/>
                  </a:ext>
                </a:extLst>
              </p:cNvPr>
              <p:cNvSpPr/>
              <p:nvPr/>
            </p:nvSpPr>
            <p:spPr>
              <a:xfrm>
                <a:off x="5593247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ounded Rectangle 121">
                <a:extLst>
                  <a:ext uri="{FF2B5EF4-FFF2-40B4-BE49-F238E27FC236}">
                    <a16:creationId xmlns:a16="http://schemas.microsoft.com/office/drawing/2014/main" id="{571308DA-CA90-004D-A0AA-5772A33EF3F0}"/>
                  </a:ext>
                </a:extLst>
              </p:cNvPr>
              <p:cNvSpPr/>
              <p:nvPr/>
            </p:nvSpPr>
            <p:spPr>
              <a:xfrm>
                <a:off x="4627925" y="4155353"/>
                <a:ext cx="1364224" cy="311369"/>
              </a:xfrm>
              <a:prstGeom prst="roundRect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160832F5-81B7-DF46-99B0-C97E4628FB35}"/>
                  </a:ext>
                </a:extLst>
              </p:cNvPr>
              <p:cNvSpPr/>
              <p:nvPr/>
            </p:nvSpPr>
            <p:spPr>
              <a:xfrm>
                <a:off x="4712475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97D9343E-2E42-774D-8F68-04D8584529FC}"/>
                  </a:ext>
                </a:extLst>
              </p:cNvPr>
              <p:cNvSpPr/>
              <p:nvPr/>
            </p:nvSpPr>
            <p:spPr>
              <a:xfrm>
                <a:off x="4958734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6668A97C-DE2A-3B41-BE66-8D5D3E7742B6}"/>
                  </a:ext>
                </a:extLst>
              </p:cNvPr>
              <p:cNvSpPr/>
              <p:nvPr/>
            </p:nvSpPr>
            <p:spPr>
              <a:xfrm>
                <a:off x="5204993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C00FE93E-F3E5-A843-9D86-64C7FD1608B2}"/>
                  </a:ext>
                </a:extLst>
              </p:cNvPr>
              <p:cNvSpPr/>
              <p:nvPr/>
            </p:nvSpPr>
            <p:spPr>
              <a:xfrm>
                <a:off x="5456862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1FC2A4A0-15E5-304A-99F7-9482DC660A49}"/>
                  </a:ext>
                </a:extLst>
              </p:cNvPr>
              <p:cNvSpPr/>
              <p:nvPr/>
            </p:nvSpPr>
            <p:spPr>
              <a:xfrm>
                <a:off x="5714858" y="4210904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8CAD346-E00E-254C-A40F-717C132CF10E}"/>
                  </a:ext>
                </a:extLst>
              </p:cNvPr>
              <p:cNvSpPr/>
              <p:nvPr/>
            </p:nvSpPr>
            <p:spPr>
              <a:xfrm>
                <a:off x="4763168" y="3015781"/>
                <a:ext cx="1128109" cy="311369"/>
              </a:xfrm>
              <a:prstGeom prst="round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Arrow 130">
                <a:extLst>
                  <a:ext uri="{FF2B5EF4-FFF2-40B4-BE49-F238E27FC236}">
                    <a16:creationId xmlns:a16="http://schemas.microsoft.com/office/drawing/2014/main" id="{0B7844AE-D3C0-B843-A88C-F3D8368BCF19}"/>
                  </a:ext>
                </a:extLst>
              </p:cNvPr>
              <p:cNvSpPr/>
              <p:nvPr/>
            </p:nvSpPr>
            <p:spPr>
              <a:xfrm rot="16200000">
                <a:off x="5068789" y="3533196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ight Arrow 132">
                <a:extLst>
                  <a:ext uri="{FF2B5EF4-FFF2-40B4-BE49-F238E27FC236}">
                    <a16:creationId xmlns:a16="http://schemas.microsoft.com/office/drawing/2014/main" id="{B8E6EF4A-CBDA-6049-8A12-A588515097B8}"/>
                  </a:ext>
                </a:extLst>
              </p:cNvPr>
              <p:cNvSpPr/>
              <p:nvPr/>
            </p:nvSpPr>
            <p:spPr>
              <a:xfrm rot="16200000">
                <a:off x="5090349" y="4702344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Content Placeholder 2">
                    <a:extLst>
                      <a:ext uri="{FF2B5EF4-FFF2-40B4-BE49-F238E27FC236}">
                        <a16:creationId xmlns:a16="http://schemas.microsoft.com/office/drawing/2014/main" id="{E7C20D21-0C77-3D4D-A35E-14C2CC15F63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60153" y="4659765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𝑉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35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E7C20D21-0C77-3D4D-A35E-14C2CC15F6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153" y="4659765"/>
                    <a:ext cx="701328" cy="503588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Content Placeholder 2">
                    <a:extLst>
                      <a:ext uri="{FF2B5EF4-FFF2-40B4-BE49-F238E27FC236}">
                        <a16:creationId xmlns:a16="http://schemas.microsoft.com/office/drawing/2014/main" id="{BEF4F9A5-FF28-8440-9DAF-1D1ED4100CF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67462" y="3480824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𝑊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36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BEF4F9A5-FF28-8440-9DAF-1D1ED4100C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7462" y="3480824"/>
                    <a:ext cx="701328" cy="503588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Content Placeholder 2">
                    <a:extLst>
                      <a:ext uri="{FF2B5EF4-FFF2-40B4-BE49-F238E27FC236}">
                        <a16:creationId xmlns:a16="http://schemas.microsoft.com/office/drawing/2014/main" id="{243F4651-A9CA-A549-A6D2-0B1A30201F1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223678" y="5595080"/>
                    <a:ext cx="466367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b="0" dirty="0">
                      <a:latin typeface="Avenir Light" panose="020B0402020203020204" pitchFamily="34" charset="77"/>
                    </a:endParaRPr>
                  </a:p>
                  <a:p>
                    <a:pPr marL="0" indent="0" algn="ctr">
                      <a:lnSpc>
                        <a:spcPct val="120000"/>
                      </a:lnSpc>
                      <a:buNone/>
                    </a:pPr>
                    <a:endParaRPr lang="en-US" sz="2400" dirty="0"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37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243F4651-A9CA-A549-A6D2-0B1A30201F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3678" y="5595080"/>
                    <a:ext cx="466367" cy="503588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8" name="Right Arrow 137">
                <a:extLst>
                  <a:ext uri="{FF2B5EF4-FFF2-40B4-BE49-F238E27FC236}">
                    <a16:creationId xmlns:a16="http://schemas.microsoft.com/office/drawing/2014/main" id="{FB5B8560-2125-4B4D-A746-768335D23018}"/>
                  </a:ext>
                </a:extLst>
              </p:cNvPr>
              <p:cNvSpPr/>
              <p:nvPr/>
            </p:nvSpPr>
            <p:spPr>
              <a:xfrm>
                <a:off x="3951891" y="4118260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Content Placeholder 2">
                    <a:extLst>
                      <a:ext uri="{FF2B5EF4-FFF2-40B4-BE49-F238E27FC236}">
                        <a16:creationId xmlns:a16="http://schemas.microsoft.com/office/drawing/2014/main" id="{C649DF52-D45F-6F45-9821-F2CA15B64CD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818000" y="3657669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𝑈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39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C649DF52-D45F-6F45-9821-F2CA15B64C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8000" y="3657669"/>
                    <a:ext cx="701328" cy="503588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4A19662-B16E-ED4C-8FEE-5BEB725A07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2175" y="6003497"/>
                <a:ext cx="1324524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sz="2400" dirty="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“Harry”</a:t>
                </a:r>
              </a:p>
            </p:txBody>
          </p:sp>
          <p:sp>
            <p:nvSpPr>
              <p:cNvPr id="141" name="Content Placeholder 2">
                <a:extLst>
                  <a:ext uri="{FF2B5EF4-FFF2-40B4-BE49-F238E27FC236}">
                    <a16:creationId xmlns:a16="http://schemas.microsoft.com/office/drawing/2014/main" id="{6055F11A-E12F-2E43-9AED-1595523374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20906" y="2409621"/>
                <a:ext cx="135579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sz="240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shouted</a:t>
                </a:r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p:grp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16465CDF-351B-2949-883F-BD50C6674F44}"/>
                </a:ext>
              </a:extLst>
            </p:cNvPr>
            <p:cNvCxnSpPr>
              <a:cxnSpLocks/>
            </p:cNvCxnSpPr>
            <p:nvPr/>
          </p:nvCxnSpPr>
          <p:spPr>
            <a:xfrm>
              <a:off x="3757295" y="2693671"/>
              <a:ext cx="1056780" cy="3402107"/>
            </a:xfrm>
            <a:prstGeom prst="straightConnector1">
              <a:avLst/>
            </a:prstGeom>
            <a:ln w="69850" cmpd="sng">
              <a:solidFill>
                <a:srgbClr val="7030A0">
                  <a:alpha val="39000"/>
                </a:srgbClr>
              </a:solidFill>
              <a:prstDash val="sysDot"/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8461502" y="2453263"/>
            <a:ext cx="2384802" cy="4097464"/>
            <a:chOff x="3757295" y="2409621"/>
            <a:chExt cx="2384802" cy="4097464"/>
          </a:xfrm>
        </p:grpSpPr>
        <p:grpSp>
          <p:nvGrpSpPr>
            <p:cNvPr id="143" name="Group 142"/>
            <p:cNvGrpSpPr/>
            <p:nvPr/>
          </p:nvGrpSpPr>
          <p:grpSpPr>
            <a:xfrm>
              <a:off x="3818000" y="2409621"/>
              <a:ext cx="2324097" cy="4097464"/>
              <a:chOff x="3818000" y="2409621"/>
              <a:chExt cx="2324097" cy="4097464"/>
            </a:xfrm>
          </p:grpSpPr>
          <p:sp>
            <p:nvSpPr>
              <p:cNvPr id="145" name="Rounded Rectangle 144">
                <a:extLst>
                  <a:ext uri="{FF2B5EF4-FFF2-40B4-BE49-F238E27FC236}">
                    <a16:creationId xmlns:a16="http://schemas.microsoft.com/office/drawing/2014/main" id="{DC349C25-6D70-744A-8A3F-AC2AF36398F9}"/>
                  </a:ext>
                </a:extLst>
              </p:cNvPr>
              <p:cNvSpPr/>
              <p:nvPr/>
            </p:nvSpPr>
            <p:spPr>
              <a:xfrm>
                <a:off x="4744078" y="5314271"/>
                <a:ext cx="1196135" cy="330065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B25134CF-28BB-1C41-90D8-249BAEEE9A60}"/>
                  </a:ext>
                </a:extLst>
              </p:cNvPr>
              <p:cNvSpPr/>
              <p:nvPr/>
            </p:nvSpPr>
            <p:spPr>
              <a:xfrm>
                <a:off x="4848860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D988B1A3-A160-0C40-AFD3-D3B37337006D}"/>
                  </a:ext>
                </a:extLst>
              </p:cNvPr>
              <p:cNvSpPr/>
              <p:nvPr/>
            </p:nvSpPr>
            <p:spPr>
              <a:xfrm>
                <a:off x="5095119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3519B87C-A702-B548-ACCE-93008BAACCB5}"/>
                  </a:ext>
                </a:extLst>
              </p:cNvPr>
              <p:cNvSpPr/>
              <p:nvPr/>
            </p:nvSpPr>
            <p:spPr>
              <a:xfrm>
                <a:off x="5341378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FAD745E0-4D65-694B-952D-D0828FCE103F}"/>
                  </a:ext>
                </a:extLst>
              </p:cNvPr>
              <p:cNvSpPr/>
              <p:nvPr/>
            </p:nvSpPr>
            <p:spPr>
              <a:xfrm>
                <a:off x="5593247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FF26331E-E39E-A348-957A-1FCBF3D0D6E0}"/>
                  </a:ext>
                </a:extLst>
              </p:cNvPr>
              <p:cNvSpPr/>
              <p:nvPr/>
            </p:nvSpPr>
            <p:spPr>
              <a:xfrm>
                <a:off x="4848860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55E92C9F-29F8-0043-A63A-DF60EF569982}"/>
                  </a:ext>
                </a:extLst>
              </p:cNvPr>
              <p:cNvSpPr/>
              <p:nvPr/>
            </p:nvSpPr>
            <p:spPr>
              <a:xfrm>
                <a:off x="5095119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B551A2F2-C1F6-2744-985E-6AC993230C6F}"/>
                  </a:ext>
                </a:extLst>
              </p:cNvPr>
              <p:cNvSpPr/>
              <p:nvPr/>
            </p:nvSpPr>
            <p:spPr>
              <a:xfrm>
                <a:off x="5341378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FE38D034-BDA7-ED4F-9613-29D79A26AE3F}"/>
                  </a:ext>
                </a:extLst>
              </p:cNvPr>
              <p:cNvSpPr/>
              <p:nvPr/>
            </p:nvSpPr>
            <p:spPr>
              <a:xfrm>
                <a:off x="5593247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ounded Rectangle 153">
                <a:extLst>
                  <a:ext uri="{FF2B5EF4-FFF2-40B4-BE49-F238E27FC236}">
                    <a16:creationId xmlns:a16="http://schemas.microsoft.com/office/drawing/2014/main" id="{571308DA-CA90-004D-A0AA-5772A33EF3F0}"/>
                  </a:ext>
                </a:extLst>
              </p:cNvPr>
              <p:cNvSpPr/>
              <p:nvPr/>
            </p:nvSpPr>
            <p:spPr>
              <a:xfrm>
                <a:off x="4627925" y="4155353"/>
                <a:ext cx="1364224" cy="311369"/>
              </a:xfrm>
              <a:prstGeom prst="roundRect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160832F5-81B7-DF46-99B0-C97E4628FB35}"/>
                  </a:ext>
                </a:extLst>
              </p:cNvPr>
              <p:cNvSpPr/>
              <p:nvPr/>
            </p:nvSpPr>
            <p:spPr>
              <a:xfrm>
                <a:off x="4712475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97D9343E-2E42-774D-8F68-04D8584529FC}"/>
                  </a:ext>
                </a:extLst>
              </p:cNvPr>
              <p:cNvSpPr/>
              <p:nvPr/>
            </p:nvSpPr>
            <p:spPr>
              <a:xfrm>
                <a:off x="4958734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68A97C-DE2A-3B41-BE66-8D5D3E7742B6}"/>
                  </a:ext>
                </a:extLst>
              </p:cNvPr>
              <p:cNvSpPr/>
              <p:nvPr/>
            </p:nvSpPr>
            <p:spPr>
              <a:xfrm>
                <a:off x="5204993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C00FE93E-F3E5-A843-9D86-64C7FD1608B2}"/>
                  </a:ext>
                </a:extLst>
              </p:cNvPr>
              <p:cNvSpPr/>
              <p:nvPr/>
            </p:nvSpPr>
            <p:spPr>
              <a:xfrm>
                <a:off x="5456862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1FC2A4A0-15E5-304A-99F7-9482DC660A49}"/>
                  </a:ext>
                </a:extLst>
              </p:cNvPr>
              <p:cNvSpPr/>
              <p:nvPr/>
            </p:nvSpPr>
            <p:spPr>
              <a:xfrm>
                <a:off x="5714858" y="4210904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ounded Rectangle 159">
                <a:extLst>
                  <a:ext uri="{FF2B5EF4-FFF2-40B4-BE49-F238E27FC236}">
                    <a16:creationId xmlns:a16="http://schemas.microsoft.com/office/drawing/2014/main" id="{78CAD346-E00E-254C-A40F-717C132CF10E}"/>
                  </a:ext>
                </a:extLst>
              </p:cNvPr>
              <p:cNvSpPr/>
              <p:nvPr/>
            </p:nvSpPr>
            <p:spPr>
              <a:xfrm>
                <a:off x="4763168" y="3015781"/>
                <a:ext cx="1128109" cy="311369"/>
              </a:xfrm>
              <a:prstGeom prst="round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ight Arrow 160">
                <a:extLst>
                  <a:ext uri="{FF2B5EF4-FFF2-40B4-BE49-F238E27FC236}">
                    <a16:creationId xmlns:a16="http://schemas.microsoft.com/office/drawing/2014/main" id="{0B7844AE-D3C0-B843-A88C-F3D8368BCF19}"/>
                  </a:ext>
                </a:extLst>
              </p:cNvPr>
              <p:cNvSpPr/>
              <p:nvPr/>
            </p:nvSpPr>
            <p:spPr>
              <a:xfrm rot="16200000">
                <a:off x="5068789" y="3533196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ight Arrow 161">
                <a:extLst>
                  <a:ext uri="{FF2B5EF4-FFF2-40B4-BE49-F238E27FC236}">
                    <a16:creationId xmlns:a16="http://schemas.microsoft.com/office/drawing/2014/main" id="{B8E6EF4A-CBDA-6049-8A12-A588515097B8}"/>
                  </a:ext>
                </a:extLst>
              </p:cNvPr>
              <p:cNvSpPr/>
              <p:nvPr/>
            </p:nvSpPr>
            <p:spPr>
              <a:xfrm rot="16200000">
                <a:off x="5090349" y="4702344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Content Placeholder 2">
                    <a:extLst>
                      <a:ext uri="{FF2B5EF4-FFF2-40B4-BE49-F238E27FC236}">
                        <a16:creationId xmlns:a16="http://schemas.microsoft.com/office/drawing/2014/main" id="{E7C20D21-0C77-3D4D-A35E-14C2CC15F63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60153" y="4659765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𝑉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63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E7C20D21-0C77-3D4D-A35E-14C2CC15F6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153" y="4659765"/>
                    <a:ext cx="701328" cy="503588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Content Placeholder 2">
                    <a:extLst>
                      <a:ext uri="{FF2B5EF4-FFF2-40B4-BE49-F238E27FC236}">
                        <a16:creationId xmlns:a16="http://schemas.microsoft.com/office/drawing/2014/main" id="{BEF4F9A5-FF28-8440-9DAF-1D1ED4100CF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67462" y="3480824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𝑊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64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BEF4F9A5-FF28-8440-9DAF-1D1ED4100C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7462" y="3480824"/>
                    <a:ext cx="701328" cy="503588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Content Placeholder 2">
                    <a:extLst>
                      <a:ext uri="{FF2B5EF4-FFF2-40B4-BE49-F238E27FC236}">
                        <a16:creationId xmlns:a16="http://schemas.microsoft.com/office/drawing/2014/main" id="{243F4651-A9CA-A549-A6D2-0B1A30201F1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223678" y="5595080"/>
                    <a:ext cx="466367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400" b="0" dirty="0">
                      <a:latin typeface="Avenir Light" panose="020B0402020203020204" pitchFamily="34" charset="77"/>
                    </a:endParaRPr>
                  </a:p>
                  <a:p>
                    <a:pPr marL="0" indent="0" algn="ctr">
                      <a:lnSpc>
                        <a:spcPct val="120000"/>
                      </a:lnSpc>
                      <a:buNone/>
                    </a:pPr>
                    <a:endParaRPr lang="en-US" sz="2400" dirty="0"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65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243F4651-A9CA-A549-A6D2-0B1A30201F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3678" y="5595080"/>
                    <a:ext cx="466367" cy="503588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6" name="Right Arrow 165">
                <a:extLst>
                  <a:ext uri="{FF2B5EF4-FFF2-40B4-BE49-F238E27FC236}">
                    <a16:creationId xmlns:a16="http://schemas.microsoft.com/office/drawing/2014/main" id="{FB5B8560-2125-4B4D-A746-768335D23018}"/>
                  </a:ext>
                </a:extLst>
              </p:cNvPr>
              <p:cNvSpPr/>
              <p:nvPr/>
            </p:nvSpPr>
            <p:spPr>
              <a:xfrm>
                <a:off x="3951891" y="4118260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7" name="Content Placeholder 2">
                    <a:extLst>
                      <a:ext uri="{FF2B5EF4-FFF2-40B4-BE49-F238E27FC236}">
                        <a16:creationId xmlns:a16="http://schemas.microsoft.com/office/drawing/2014/main" id="{C649DF52-D45F-6F45-9821-F2CA15B64CD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818000" y="3657669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𝑈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67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C649DF52-D45F-6F45-9821-F2CA15B64C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8000" y="3657669"/>
                    <a:ext cx="701328" cy="503588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8" name="Content Placeholder 2">
                <a:extLst>
                  <a:ext uri="{FF2B5EF4-FFF2-40B4-BE49-F238E27FC236}">
                    <a16:creationId xmlns:a16="http://schemas.microsoft.com/office/drawing/2014/main" id="{94A19662-B16E-ED4C-8FEE-5BEB725A07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2174" y="6003497"/>
                <a:ext cx="138992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sz="2000" dirty="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shouted,</a:t>
                </a:r>
              </a:p>
            </p:txBody>
          </p:sp>
          <p:sp>
            <p:nvSpPr>
              <p:cNvPr id="169" name="Content Placeholder 2">
                <a:extLst>
                  <a:ext uri="{FF2B5EF4-FFF2-40B4-BE49-F238E27FC236}">
                    <a16:creationId xmlns:a16="http://schemas.microsoft.com/office/drawing/2014/main" id="{6055F11A-E12F-2E43-9AED-1595523374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3900" y="2409621"/>
                <a:ext cx="1722800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sz="240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panicking</a:t>
                </a:r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p:grp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16465CDF-351B-2949-883F-BD50C6674F44}"/>
                </a:ext>
              </a:extLst>
            </p:cNvPr>
            <p:cNvCxnSpPr>
              <a:cxnSpLocks/>
            </p:cNvCxnSpPr>
            <p:nvPr/>
          </p:nvCxnSpPr>
          <p:spPr>
            <a:xfrm>
              <a:off x="3757295" y="2693671"/>
              <a:ext cx="1056780" cy="3402107"/>
            </a:xfrm>
            <a:prstGeom prst="straightConnector1">
              <a:avLst/>
            </a:prstGeom>
            <a:ln w="69850" cmpd="sng">
              <a:solidFill>
                <a:srgbClr val="7030A0">
                  <a:alpha val="39000"/>
                </a:srgbClr>
              </a:solidFill>
              <a:prstDash val="sysDot"/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16465CDF-351B-2949-883F-BD50C6674F44}"/>
              </a:ext>
            </a:extLst>
          </p:cNvPr>
          <p:cNvCxnSpPr>
            <a:cxnSpLocks/>
          </p:cNvCxnSpPr>
          <p:nvPr/>
        </p:nvCxnSpPr>
        <p:spPr>
          <a:xfrm>
            <a:off x="10767058" y="2911726"/>
            <a:ext cx="1056780" cy="3402107"/>
          </a:xfrm>
          <a:prstGeom prst="straightConnector1">
            <a:avLst/>
          </a:prstGeom>
          <a:ln w="69850" cmpd="sng">
            <a:solidFill>
              <a:srgbClr val="7030A0">
                <a:alpha val="39000"/>
              </a:srgbClr>
            </a:solidFill>
            <a:prstDash val="sysDot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8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RNN: Generation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8CC99D59-00C0-1445-91B3-013E005D8BDE}"/>
              </a:ext>
            </a:extLst>
          </p:cNvPr>
          <p:cNvSpPr txBox="1">
            <a:spLocks/>
          </p:cNvSpPr>
          <p:nvPr/>
        </p:nvSpPr>
        <p:spPr>
          <a:xfrm>
            <a:off x="2489764" y="1776946"/>
            <a:ext cx="7567747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E20838C-4570-4248-A55C-6F1735047636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C1E9B1C-9F75-8B44-AEA5-03BF6822FBF7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B6428D5-21EE-2A45-BB91-3CC55CE57983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7B69781-0344-E042-A0B5-54BF3F9ECA64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CFFAB33-964C-7748-BF35-4721918EB4C8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4156E0B-A953-BD41-BB2C-FE9ED66A0882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41D775C-F264-E346-8817-9BF41FF99B04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87E50D9-5CE3-5441-A6BE-A6E097B4A0B3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C7A0456-9E4C-C94A-8F0A-49ADA1484771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6755897-25B7-004E-A748-A9A07B35D1C1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3AAD522-87CB-2248-A091-7D69B2D76DA2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9583858-2EF7-C541-A4C8-6B64B755C426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78DA54E1-DEBC-FA47-B33C-EC57979E0AC8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6D1AFD7-0467-F54B-80D1-0A7A609972DE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52D735C-4E41-C74A-81FB-F1D9BA23F974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D55EDF1-111B-6A43-BF0C-42F1DFEDFF65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F50432D-5742-2A48-B65C-56F873CA56C8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9AC9E29-3D62-D745-8082-BD6C496326A2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5FE82E85-5FBB-5345-9301-873D2290C74B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E38C0E88-53E6-D147-828E-73334C31EC81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>
            <a:extLst>
              <a:ext uri="{FF2B5EF4-FFF2-40B4-BE49-F238E27FC236}">
                <a16:creationId xmlns:a16="http://schemas.microsoft.com/office/drawing/2014/main" id="{76B1BEC2-7535-A142-80EE-6B5CD50FAE56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753B7FC2-D6A0-AE40-A65D-C095A48388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53B7FC2-D6A0-AE40-A65D-C095A4838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8A9A5F62-D191-874B-A14D-BA57D80A95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A9A5F62-D191-874B-A14D-BA57D80A9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Content Placeholder 2">
                <a:extLst>
                  <a:ext uri="{FF2B5EF4-FFF2-40B4-BE49-F238E27FC236}">
                    <a16:creationId xmlns:a16="http://schemas.microsoft.com/office/drawing/2014/main" id="{1F028BB4-661E-8048-88CA-0B4E65E377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latin typeface="Avenir Light" panose="020B0402020203020204" pitchFamily="34" charset="77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:endParaRPr lang="en-US" sz="2400" dirty="0"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15" name="Content Placeholder 2">
                <a:extLst>
                  <a:ext uri="{FF2B5EF4-FFF2-40B4-BE49-F238E27FC236}">
                    <a16:creationId xmlns:a16="http://schemas.microsoft.com/office/drawing/2014/main" id="{1F028BB4-661E-8048-88CA-0B4E65E37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405" y="5566790"/>
                <a:ext cx="466367" cy="503588"/>
              </a:xfrm>
              <a:prstGeom prst="rect">
                <a:avLst/>
              </a:prstGeom>
              <a:blipFill>
                <a:blip r:embed="rId5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F0DB991D-8AC4-2F49-958D-C6E6F9DD54A7}"/>
              </a:ext>
            </a:extLst>
          </p:cNvPr>
          <p:cNvSpPr txBox="1">
            <a:spLocks/>
          </p:cNvSpPr>
          <p:nvPr/>
        </p:nvSpPr>
        <p:spPr>
          <a:xfrm>
            <a:off x="2299868" y="6003497"/>
            <a:ext cx="1604256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&lt;START&gt;</a:t>
            </a:r>
          </a:p>
        </p:txBody>
      </p:sp>
      <p:sp>
        <p:nvSpPr>
          <p:cNvPr id="132" name="Content Placeholder 2">
            <a:extLst>
              <a:ext uri="{FF2B5EF4-FFF2-40B4-BE49-F238E27FC236}">
                <a16:creationId xmlns:a16="http://schemas.microsoft.com/office/drawing/2014/main" id="{F1255D89-8DB7-7941-98CF-858601200D88}"/>
              </a:ext>
            </a:extLst>
          </p:cNvPr>
          <p:cNvSpPr txBox="1">
            <a:spLocks/>
          </p:cNvSpPr>
          <p:nvPr/>
        </p:nvSpPr>
        <p:spPr>
          <a:xfrm>
            <a:off x="2608151" y="2408138"/>
            <a:ext cx="122331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rgbClr val="7030A0"/>
                </a:solidFill>
                <a:latin typeface="Avenir Light" panose="020B0402020203020204" pitchFamily="34" charset="77"/>
              </a:rPr>
              <a:t>“Sorry”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57295" y="2409621"/>
            <a:ext cx="2234854" cy="4097464"/>
            <a:chOff x="3757295" y="2409621"/>
            <a:chExt cx="2234854" cy="4097464"/>
          </a:xfrm>
        </p:grpSpPr>
        <p:grpSp>
          <p:nvGrpSpPr>
            <p:cNvPr id="55" name="Group 54"/>
            <p:cNvGrpSpPr/>
            <p:nvPr/>
          </p:nvGrpSpPr>
          <p:grpSpPr>
            <a:xfrm>
              <a:off x="3818000" y="2409621"/>
              <a:ext cx="2174149" cy="4097464"/>
              <a:chOff x="3818000" y="2409621"/>
              <a:chExt cx="2174149" cy="4097464"/>
            </a:xfrm>
          </p:grpSpPr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DC349C25-6D70-744A-8A3F-AC2AF36398F9}"/>
                  </a:ext>
                </a:extLst>
              </p:cNvPr>
              <p:cNvSpPr/>
              <p:nvPr/>
            </p:nvSpPr>
            <p:spPr>
              <a:xfrm>
                <a:off x="4744078" y="5314271"/>
                <a:ext cx="1196135" cy="330065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25134CF-28BB-1C41-90D8-249BAEEE9A60}"/>
                  </a:ext>
                </a:extLst>
              </p:cNvPr>
              <p:cNvSpPr/>
              <p:nvPr/>
            </p:nvSpPr>
            <p:spPr>
              <a:xfrm>
                <a:off x="4848860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988B1A3-A160-0C40-AFD3-D3B37337006D}"/>
                  </a:ext>
                </a:extLst>
              </p:cNvPr>
              <p:cNvSpPr/>
              <p:nvPr/>
            </p:nvSpPr>
            <p:spPr>
              <a:xfrm>
                <a:off x="5095119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519B87C-A702-B548-ACCE-93008BAACCB5}"/>
                  </a:ext>
                </a:extLst>
              </p:cNvPr>
              <p:cNvSpPr/>
              <p:nvPr/>
            </p:nvSpPr>
            <p:spPr>
              <a:xfrm>
                <a:off x="5341378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FAD745E0-4D65-694B-952D-D0828FCE103F}"/>
                  </a:ext>
                </a:extLst>
              </p:cNvPr>
              <p:cNvSpPr/>
              <p:nvPr/>
            </p:nvSpPr>
            <p:spPr>
              <a:xfrm>
                <a:off x="5593247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F26331E-E39E-A348-957A-1FCBF3D0D6E0}"/>
                  </a:ext>
                </a:extLst>
              </p:cNvPr>
              <p:cNvSpPr/>
              <p:nvPr/>
            </p:nvSpPr>
            <p:spPr>
              <a:xfrm>
                <a:off x="4848860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55E92C9F-29F8-0043-A63A-DF60EF569982}"/>
                  </a:ext>
                </a:extLst>
              </p:cNvPr>
              <p:cNvSpPr/>
              <p:nvPr/>
            </p:nvSpPr>
            <p:spPr>
              <a:xfrm>
                <a:off x="5095119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551A2F2-C1F6-2744-985E-6AC993230C6F}"/>
                  </a:ext>
                </a:extLst>
              </p:cNvPr>
              <p:cNvSpPr/>
              <p:nvPr/>
            </p:nvSpPr>
            <p:spPr>
              <a:xfrm>
                <a:off x="5341378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FE38D034-BDA7-ED4F-9613-29D79A26AE3F}"/>
                  </a:ext>
                </a:extLst>
              </p:cNvPr>
              <p:cNvSpPr/>
              <p:nvPr/>
            </p:nvSpPr>
            <p:spPr>
              <a:xfrm>
                <a:off x="5593247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571308DA-CA90-004D-A0AA-5772A33EF3F0}"/>
                  </a:ext>
                </a:extLst>
              </p:cNvPr>
              <p:cNvSpPr/>
              <p:nvPr/>
            </p:nvSpPr>
            <p:spPr>
              <a:xfrm>
                <a:off x="4627925" y="4155353"/>
                <a:ext cx="1364224" cy="311369"/>
              </a:xfrm>
              <a:prstGeom prst="roundRect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60832F5-81B7-DF46-99B0-C97E4628FB35}"/>
                  </a:ext>
                </a:extLst>
              </p:cNvPr>
              <p:cNvSpPr/>
              <p:nvPr/>
            </p:nvSpPr>
            <p:spPr>
              <a:xfrm>
                <a:off x="4712475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7D9343E-2E42-774D-8F68-04D8584529FC}"/>
                  </a:ext>
                </a:extLst>
              </p:cNvPr>
              <p:cNvSpPr/>
              <p:nvPr/>
            </p:nvSpPr>
            <p:spPr>
              <a:xfrm>
                <a:off x="4958734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668A97C-DE2A-3B41-BE66-8D5D3E7742B6}"/>
                  </a:ext>
                </a:extLst>
              </p:cNvPr>
              <p:cNvSpPr/>
              <p:nvPr/>
            </p:nvSpPr>
            <p:spPr>
              <a:xfrm>
                <a:off x="5204993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C00FE93E-F3E5-A843-9D86-64C7FD1608B2}"/>
                  </a:ext>
                </a:extLst>
              </p:cNvPr>
              <p:cNvSpPr/>
              <p:nvPr/>
            </p:nvSpPr>
            <p:spPr>
              <a:xfrm>
                <a:off x="5456862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1FC2A4A0-15E5-304A-99F7-9482DC660A49}"/>
                  </a:ext>
                </a:extLst>
              </p:cNvPr>
              <p:cNvSpPr/>
              <p:nvPr/>
            </p:nvSpPr>
            <p:spPr>
              <a:xfrm>
                <a:off x="5714858" y="4210904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78CAD346-E00E-254C-A40F-717C132CF10E}"/>
                  </a:ext>
                </a:extLst>
              </p:cNvPr>
              <p:cNvSpPr/>
              <p:nvPr/>
            </p:nvSpPr>
            <p:spPr>
              <a:xfrm>
                <a:off x="4763168" y="3015781"/>
                <a:ext cx="1128109" cy="311369"/>
              </a:xfrm>
              <a:prstGeom prst="round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ight Arrow 71">
                <a:extLst>
                  <a:ext uri="{FF2B5EF4-FFF2-40B4-BE49-F238E27FC236}">
                    <a16:creationId xmlns:a16="http://schemas.microsoft.com/office/drawing/2014/main" id="{0B7844AE-D3C0-B843-A88C-F3D8368BCF19}"/>
                  </a:ext>
                </a:extLst>
              </p:cNvPr>
              <p:cNvSpPr/>
              <p:nvPr/>
            </p:nvSpPr>
            <p:spPr>
              <a:xfrm rot="16200000">
                <a:off x="5068789" y="3533196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ight Arrow 72">
                <a:extLst>
                  <a:ext uri="{FF2B5EF4-FFF2-40B4-BE49-F238E27FC236}">
                    <a16:creationId xmlns:a16="http://schemas.microsoft.com/office/drawing/2014/main" id="{B8E6EF4A-CBDA-6049-8A12-A588515097B8}"/>
                  </a:ext>
                </a:extLst>
              </p:cNvPr>
              <p:cNvSpPr/>
              <p:nvPr/>
            </p:nvSpPr>
            <p:spPr>
              <a:xfrm rot="16200000">
                <a:off x="5090349" y="4702344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Content Placeholder 2">
                    <a:extLst>
                      <a:ext uri="{FF2B5EF4-FFF2-40B4-BE49-F238E27FC236}">
                        <a16:creationId xmlns:a16="http://schemas.microsoft.com/office/drawing/2014/main" id="{E7C20D21-0C77-3D4D-A35E-14C2CC15F63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60153" y="4659765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𝑉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74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E7C20D21-0C77-3D4D-A35E-14C2CC15F6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153" y="4659765"/>
                    <a:ext cx="701328" cy="503588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Content Placeholder 2">
                    <a:extLst>
                      <a:ext uri="{FF2B5EF4-FFF2-40B4-BE49-F238E27FC236}">
                        <a16:creationId xmlns:a16="http://schemas.microsoft.com/office/drawing/2014/main" id="{BEF4F9A5-FF28-8440-9DAF-1D1ED4100CF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67462" y="3480824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𝑊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75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BEF4F9A5-FF28-8440-9DAF-1D1ED4100C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7462" y="3480824"/>
                    <a:ext cx="701328" cy="503588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Content Placeholder 2">
                    <a:extLst>
                      <a:ext uri="{FF2B5EF4-FFF2-40B4-BE49-F238E27FC236}">
                        <a16:creationId xmlns:a16="http://schemas.microsoft.com/office/drawing/2014/main" id="{243F4651-A9CA-A549-A6D2-0B1A30201F1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223678" y="5595080"/>
                    <a:ext cx="466367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b="0" dirty="0">
                      <a:latin typeface="Avenir Light" panose="020B0402020203020204" pitchFamily="34" charset="77"/>
                    </a:endParaRPr>
                  </a:p>
                  <a:p>
                    <a:pPr marL="0" indent="0" algn="ctr">
                      <a:lnSpc>
                        <a:spcPct val="120000"/>
                      </a:lnSpc>
                      <a:buNone/>
                    </a:pPr>
                    <a:endParaRPr lang="en-US" sz="2400" dirty="0"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76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243F4651-A9CA-A549-A6D2-0B1A30201F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3678" y="5595080"/>
                    <a:ext cx="466367" cy="503588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7" name="Right Arrow 76">
                <a:extLst>
                  <a:ext uri="{FF2B5EF4-FFF2-40B4-BE49-F238E27FC236}">
                    <a16:creationId xmlns:a16="http://schemas.microsoft.com/office/drawing/2014/main" id="{FB5B8560-2125-4B4D-A746-768335D23018}"/>
                  </a:ext>
                </a:extLst>
              </p:cNvPr>
              <p:cNvSpPr/>
              <p:nvPr/>
            </p:nvSpPr>
            <p:spPr>
              <a:xfrm>
                <a:off x="3951891" y="4118260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Content Placeholder 2">
                    <a:extLst>
                      <a:ext uri="{FF2B5EF4-FFF2-40B4-BE49-F238E27FC236}">
                        <a16:creationId xmlns:a16="http://schemas.microsoft.com/office/drawing/2014/main" id="{C649DF52-D45F-6F45-9821-F2CA15B64CD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818000" y="3657669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𝑈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78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C649DF52-D45F-6F45-9821-F2CA15B64C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8000" y="3657669"/>
                    <a:ext cx="701328" cy="503588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94A19662-B16E-ED4C-8FEE-5BEB725A07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2175" y="6003497"/>
                <a:ext cx="1223317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sz="2400" dirty="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“Sorry”</a:t>
                </a:r>
              </a:p>
            </p:txBody>
          </p:sp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6055F11A-E12F-2E43-9AED-1595523374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20906" y="2409621"/>
                <a:ext cx="1017595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sz="2400" dirty="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Harry</a:t>
                </a:r>
              </a:p>
            </p:txBody>
          </p:sp>
        </p:grp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16465CDF-351B-2949-883F-BD50C6674F44}"/>
                </a:ext>
              </a:extLst>
            </p:cNvPr>
            <p:cNvCxnSpPr>
              <a:cxnSpLocks/>
            </p:cNvCxnSpPr>
            <p:nvPr/>
          </p:nvCxnSpPr>
          <p:spPr>
            <a:xfrm>
              <a:off x="3757295" y="2693671"/>
              <a:ext cx="1056780" cy="3402107"/>
            </a:xfrm>
            <a:prstGeom prst="straightConnector1">
              <a:avLst/>
            </a:prstGeom>
            <a:ln w="69850" cmpd="sng">
              <a:solidFill>
                <a:srgbClr val="7030A0">
                  <a:alpha val="39000"/>
                </a:srgbClr>
              </a:solidFill>
              <a:prstDash val="sysDot"/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6076699" y="2463873"/>
            <a:ext cx="2319404" cy="4097464"/>
            <a:chOff x="3757295" y="2409621"/>
            <a:chExt cx="2319404" cy="4097464"/>
          </a:xfrm>
        </p:grpSpPr>
        <p:grpSp>
          <p:nvGrpSpPr>
            <p:cNvPr id="109" name="Group 108"/>
            <p:cNvGrpSpPr/>
            <p:nvPr/>
          </p:nvGrpSpPr>
          <p:grpSpPr>
            <a:xfrm>
              <a:off x="3818000" y="2409621"/>
              <a:ext cx="2258699" cy="4097464"/>
              <a:chOff x="3818000" y="2409621"/>
              <a:chExt cx="2258699" cy="4097464"/>
            </a:xfrm>
          </p:grpSpPr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id="{DC349C25-6D70-744A-8A3F-AC2AF36398F9}"/>
                  </a:ext>
                </a:extLst>
              </p:cNvPr>
              <p:cNvSpPr/>
              <p:nvPr/>
            </p:nvSpPr>
            <p:spPr>
              <a:xfrm>
                <a:off x="4744078" y="5314271"/>
                <a:ext cx="1196135" cy="330065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B25134CF-28BB-1C41-90D8-249BAEEE9A60}"/>
                  </a:ext>
                </a:extLst>
              </p:cNvPr>
              <p:cNvSpPr/>
              <p:nvPr/>
            </p:nvSpPr>
            <p:spPr>
              <a:xfrm>
                <a:off x="4848860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D988B1A3-A160-0C40-AFD3-D3B37337006D}"/>
                  </a:ext>
                </a:extLst>
              </p:cNvPr>
              <p:cNvSpPr/>
              <p:nvPr/>
            </p:nvSpPr>
            <p:spPr>
              <a:xfrm>
                <a:off x="5095119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3519B87C-A702-B548-ACCE-93008BAACCB5}"/>
                  </a:ext>
                </a:extLst>
              </p:cNvPr>
              <p:cNvSpPr/>
              <p:nvPr/>
            </p:nvSpPr>
            <p:spPr>
              <a:xfrm>
                <a:off x="5341378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FAD745E0-4D65-694B-952D-D0828FCE103F}"/>
                  </a:ext>
                </a:extLst>
              </p:cNvPr>
              <p:cNvSpPr/>
              <p:nvPr/>
            </p:nvSpPr>
            <p:spPr>
              <a:xfrm>
                <a:off x="5593247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FF26331E-E39E-A348-957A-1FCBF3D0D6E0}"/>
                  </a:ext>
                </a:extLst>
              </p:cNvPr>
              <p:cNvSpPr/>
              <p:nvPr/>
            </p:nvSpPr>
            <p:spPr>
              <a:xfrm>
                <a:off x="4848860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55E92C9F-29F8-0043-A63A-DF60EF569982}"/>
                  </a:ext>
                </a:extLst>
              </p:cNvPr>
              <p:cNvSpPr/>
              <p:nvPr/>
            </p:nvSpPr>
            <p:spPr>
              <a:xfrm>
                <a:off x="5095119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B551A2F2-C1F6-2744-985E-6AC993230C6F}"/>
                  </a:ext>
                </a:extLst>
              </p:cNvPr>
              <p:cNvSpPr/>
              <p:nvPr/>
            </p:nvSpPr>
            <p:spPr>
              <a:xfrm>
                <a:off x="5341378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FE38D034-BDA7-ED4F-9613-29D79A26AE3F}"/>
                  </a:ext>
                </a:extLst>
              </p:cNvPr>
              <p:cNvSpPr/>
              <p:nvPr/>
            </p:nvSpPr>
            <p:spPr>
              <a:xfrm>
                <a:off x="5593247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ounded Rectangle 121">
                <a:extLst>
                  <a:ext uri="{FF2B5EF4-FFF2-40B4-BE49-F238E27FC236}">
                    <a16:creationId xmlns:a16="http://schemas.microsoft.com/office/drawing/2014/main" id="{571308DA-CA90-004D-A0AA-5772A33EF3F0}"/>
                  </a:ext>
                </a:extLst>
              </p:cNvPr>
              <p:cNvSpPr/>
              <p:nvPr/>
            </p:nvSpPr>
            <p:spPr>
              <a:xfrm>
                <a:off x="4627925" y="4155353"/>
                <a:ext cx="1364224" cy="311369"/>
              </a:xfrm>
              <a:prstGeom prst="roundRect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160832F5-81B7-DF46-99B0-C97E4628FB35}"/>
                  </a:ext>
                </a:extLst>
              </p:cNvPr>
              <p:cNvSpPr/>
              <p:nvPr/>
            </p:nvSpPr>
            <p:spPr>
              <a:xfrm>
                <a:off x="4712475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97D9343E-2E42-774D-8F68-04D8584529FC}"/>
                  </a:ext>
                </a:extLst>
              </p:cNvPr>
              <p:cNvSpPr/>
              <p:nvPr/>
            </p:nvSpPr>
            <p:spPr>
              <a:xfrm>
                <a:off x="4958734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6668A97C-DE2A-3B41-BE66-8D5D3E7742B6}"/>
                  </a:ext>
                </a:extLst>
              </p:cNvPr>
              <p:cNvSpPr/>
              <p:nvPr/>
            </p:nvSpPr>
            <p:spPr>
              <a:xfrm>
                <a:off x="5204993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C00FE93E-F3E5-A843-9D86-64C7FD1608B2}"/>
                  </a:ext>
                </a:extLst>
              </p:cNvPr>
              <p:cNvSpPr/>
              <p:nvPr/>
            </p:nvSpPr>
            <p:spPr>
              <a:xfrm>
                <a:off x="5456862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1FC2A4A0-15E5-304A-99F7-9482DC660A49}"/>
                  </a:ext>
                </a:extLst>
              </p:cNvPr>
              <p:cNvSpPr/>
              <p:nvPr/>
            </p:nvSpPr>
            <p:spPr>
              <a:xfrm>
                <a:off x="5714858" y="4210904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8CAD346-E00E-254C-A40F-717C132CF10E}"/>
                  </a:ext>
                </a:extLst>
              </p:cNvPr>
              <p:cNvSpPr/>
              <p:nvPr/>
            </p:nvSpPr>
            <p:spPr>
              <a:xfrm>
                <a:off x="4763168" y="3015781"/>
                <a:ext cx="1128109" cy="311369"/>
              </a:xfrm>
              <a:prstGeom prst="round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Arrow 130">
                <a:extLst>
                  <a:ext uri="{FF2B5EF4-FFF2-40B4-BE49-F238E27FC236}">
                    <a16:creationId xmlns:a16="http://schemas.microsoft.com/office/drawing/2014/main" id="{0B7844AE-D3C0-B843-A88C-F3D8368BCF19}"/>
                  </a:ext>
                </a:extLst>
              </p:cNvPr>
              <p:cNvSpPr/>
              <p:nvPr/>
            </p:nvSpPr>
            <p:spPr>
              <a:xfrm rot="16200000">
                <a:off x="5068789" y="3533196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ight Arrow 132">
                <a:extLst>
                  <a:ext uri="{FF2B5EF4-FFF2-40B4-BE49-F238E27FC236}">
                    <a16:creationId xmlns:a16="http://schemas.microsoft.com/office/drawing/2014/main" id="{B8E6EF4A-CBDA-6049-8A12-A588515097B8}"/>
                  </a:ext>
                </a:extLst>
              </p:cNvPr>
              <p:cNvSpPr/>
              <p:nvPr/>
            </p:nvSpPr>
            <p:spPr>
              <a:xfrm rot="16200000">
                <a:off x="5090349" y="4702344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Content Placeholder 2">
                    <a:extLst>
                      <a:ext uri="{FF2B5EF4-FFF2-40B4-BE49-F238E27FC236}">
                        <a16:creationId xmlns:a16="http://schemas.microsoft.com/office/drawing/2014/main" id="{E7C20D21-0C77-3D4D-A35E-14C2CC15F63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60153" y="4659765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𝑉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35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E7C20D21-0C77-3D4D-A35E-14C2CC15F6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153" y="4659765"/>
                    <a:ext cx="701328" cy="503588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Content Placeholder 2">
                    <a:extLst>
                      <a:ext uri="{FF2B5EF4-FFF2-40B4-BE49-F238E27FC236}">
                        <a16:creationId xmlns:a16="http://schemas.microsoft.com/office/drawing/2014/main" id="{BEF4F9A5-FF28-8440-9DAF-1D1ED4100CF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67462" y="3480824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𝑊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36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BEF4F9A5-FF28-8440-9DAF-1D1ED4100C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7462" y="3480824"/>
                    <a:ext cx="701328" cy="503588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Content Placeholder 2">
                    <a:extLst>
                      <a:ext uri="{FF2B5EF4-FFF2-40B4-BE49-F238E27FC236}">
                        <a16:creationId xmlns:a16="http://schemas.microsoft.com/office/drawing/2014/main" id="{243F4651-A9CA-A549-A6D2-0B1A30201F1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223678" y="5595080"/>
                    <a:ext cx="466367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b="0" dirty="0">
                      <a:latin typeface="Avenir Light" panose="020B0402020203020204" pitchFamily="34" charset="77"/>
                    </a:endParaRPr>
                  </a:p>
                  <a:p>
                    <a:pPr marL="0" indent="0" algn="ctr">
                      <a:lnSpc>
                        <a:spcPct val="120000"/>
                      </a:lnSpc>
                      <a:buNone/>
                    </a:pPr>
                    <a:endParaRPr lang="en-US" sz="2400" dirty="0"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37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243F4651-A9CA-A549-A6D2-0B1A30201F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3678" y="5595080"/>
                    <a:ext cx="466367" cy="503588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8" name="Right Arrow 137">
                <a:extLst>
                  <a:ext uri="{FF2B5EF4-FFF2-40B4-BE49-F238E27FC236}">
                    <a16:creationId xmlns:a16="http://schemas.microsoft.com/office/drawing/2014/main" id="{FB5B8560-2125-4B4D-A746-768335D23018}"/>
                  </a:ext>
                </a:extLst>
              </p:cNvPr>
              <p:cNvSpPr/>
              <p:nvPr/>
            </p:nvSpPr>
            <p:spPr>
              <a:xfrm>
                <a:off x="3951891" y="4118260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Content Placeholder 2">
                    <a:extLst>
                      <a:ext uri="{FF2B5EF4-FFF2-40B4-BE49-F238E27FC236}">
                        <a16:creationId xmlns:a16="http://schemas.microsoft.com/office/drawing/2014/main" id="{C649DF52-D45F-6F45-9821-F2CA15B64CD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818000" y="3657669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𝑈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39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C649DF52-D45F-6F45-9821-F2CA15B64C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8000" y="3657669"/>
                    <a:ext cx="701328" cy="503588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94A19662-B16E-ED4C-8FEE-5BEB725A07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2175" y="6003497"/>
                <a:ext cx="1324524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sz="2400" dirty="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“Harry”</a:t>
                </a:r>
              </a:p>
            </p:txBody>
          </p:sp>
          <p:sp>
            <p:nvSpPr>
              <p:cNvPr id="141" name="Content Placeholder 2">
                <a:extLst>
                  <a:ext uri="{FF2B5EF4-FFF2-40B4-BE49-F238E27FC236}">
                    <a16:creationId xmlns:a16="http://schemas.microsoft.com/office/drawing/2014/main" id="{6055F11A-E12F-2E43-9AED-1595523374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20906" y="2409621"/>
                <a:ext cx="1355793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sz="240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shouted</a:t>
                </a:r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p:grp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16465CDF-351B-2949-883F-BD50C6674F44}"/>
                </a:ext>
              </a:extLst>
            </p:cNvPr>
            <p:cNvCxnSpPr>
              <a:cxnSpLocks/>
            </p:cNvCxnSpPr>
            <p:nvPr/>
          </p:nvCxnSpPr>
          <p:spPr>
            <a:xfrm>
              <a:off x="3757295" y="2693671"/>
              <a:ext cx="1056780" cy="3402107"/>
            </a:xfrm>
            <a:prstGeom prst="straightConnector1">
              <a:avLst/>
            </a:prstGeom>
            <a:ln w="69850" cmpd="sng">
              <a:solidFill>
                <a:srgbClr val="7030A0">
                  <a:alpha val="39000"/>
                </a:srgbClr>
              </a:solidFill>
              <a:prstDash val="sysDot"/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8461502" y="2453263"/>
            <a:ext cx="2598384" cy="4097464"/>
            <a:chOff x="3757295" y="2409621"/>
            <a:chExt cx="2598384" cy="4097464"/>
          </a:xfrm>
        </p:grpSpPr>
        <p:grpSp>
          <p:nvGrpSpPr>
            <p:cNvPr id="143" name="Group 142"/>
            <p:cNvGrpSpPr/>
            <p:nvPr/>
          </p:nvGrpSpPr>
          <p:grpSpPr>
            <a:xfrm>
              <a:off x="3818000" y="2409621"/>
              <a:ext cx="2537679" cy="4097464"/>
              <a:chOff x="3818000" y="2409621"/>
              <a:chExt cx="2537679" cy="4097464"/>
            </a:xfrm>
          </p:grpSpPr>
          <p:sp>
            <p:nvSpPr>
              <p:cNvPr id="145" name="Rounded Rectangle 144">
                <a:extLst>
                  <a:ext uri="{FF2B5EF4-FFF2-40B4-BE49-F238E27FC236}">
                    <a16:creationId xmlns:a16="http://schemas.microsoft.com/office/drawing/2014/main" id="{DC349C25-6D70-744A-8A3F-AC2AF36398F9}"/>
                  </a:ext>
                </a:extLst>
              </p:cNvPr>
              <p:cNvSpPr/>
              <p:nvPr/>
            </p:nvSpPr>
            <p:spPr>
              <a:xfrm>
                <a:off x="4744078" y="5314271"/>
                <a:ext cx="1196135" cy="330065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B25134CF-28BB-1C41-90D8-249BAEEE9A60}"/>
                  </a:ext>
                </a:extLst>
              </p:cNvPr>
              <p:cNvSpPr/>
              <p:nvPr/>
            </p:nvSpPr>
            <p:spPr>
              <a:xfrm>
                <a:off x="4848860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D988B1A3-A160-0C40-AFD3-D3B37337006D}"/>
                  </a:ext>
                </a:extLst>
              </p:cNvPr>
              <p:cNvSpPr/>
              <p:nvPr/>
            </p:nvSpPr>
            <p:spPr>
              <a:xfrm>
                <a:off x="5095119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3519B87C-A702-B548-ACCE-93008BAACCB5}"/>
                  </a:ext>
                </a:extLst>
              </p:cNvPr>
              <p:cNvSpPr/>
              <p:nvPr/>
            </p:nvSpPr>
            <p:spPr>
              <a:xfrm>
                <a:off x="5341378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FAD745E0-4D65-694B-952D-D0828FCE103F}"/>
                  </a:ext>
                </a:extLst>
              </p:cNvPr>
              <p:cNvSpPr/>
              <p:nvPr/>
            </p:nvSpPr>
            <p:spPr>
              <a:xfrm>
                <a:off x="5593247" y="5369622"/>
                <a:ext cx="203200" cy="2032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FF26331E-E39E-A348-957A-1FCBF3D0D6E0}"/>
                  </a:ext>
                </a:extLst>
              </p:cNvPr>
              <p:cNvSpPr/>
              <p:nvPr/>
            </p:nvSpPr>
            <p:spPr>
              <a:xfrm>
                <a:off x="4848860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55E92C9F-29F8-0043-A63A-DF60EF569982}"/>
                  </a:ext>
                </a:extLst>
              </p:cNvPr>
              <p:cNvSpPr/>
              <p:nvPr/>
            </p:nvSpPr>
            <p:spPr>
              <a:xfrm>
                <a:off x="5095119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B551A2F2-C1F6-2744-985E-6AC993230C6F}"/>
                  </a:ext>
                </a:extLst>
              </p:cNvPr>
              <p:cNvSpPr/>
              <p:nvPr/>
            </p:nvSpPr>
            <p:spPr>
              <a:xfrm>
                <a:off x="5341378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FE38D034-BDA7-ED4F-9613-29D79A26AE3F}"/>
                  </a:ext>
                </a:extLst>
              </p:cNvPr>
              <p:cNvSpPr/>
              <p:nvPr/>
            </p:nvSpPr>
            <p:spPr>
              <a:xfrm>
                <a:off x="5593247" y="3062805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ounded Rectangle 153">
                <a:extLst>
                  <a:ext uri="{FF2B5EF4-FFF2-40B4-BE49-F238E27FC236}">
                    <a16:creationId xmlns:a16="http://schemas.microsoft.com/office/drawing/2014/main" id="{571308DA-CA90-004D-A0AA-5772A33EF3F0}"/>
                  </a:ext>
                </a:extLst>
              </p:cNvPr>
              <p:cNvSpPr/>
              <p:nvPr/>
            </p:nvSpPr>
            <p:spPr>
              <a:xfrm>
                <a:off x="4627925" y="4155353"/>
                <a:ext cx="1364224" cy="311369"/>
              </a:xfrm>
              <a:prstGeom prst="roundRect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160832F5-81B7-DF46-99B0-C97E4628FB35}"/>
                  </a:ext>
                </a:extLst>
              </p:cNvPr>
              <p:cNvSpPr/>
              <p:nvPr/>
            </p:nvSpPr>
            <p:spPr>
              <a:xfrm>
                <a:off x="4712475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97D9343E-2E42-774D-8F68-04D8584529FC}"/>
                  </a:ext>
                </a:extLst>
              </p:cNvPr>
              <p:cNvSpPr/>
              <p:nvPr/>
            </p:nvSpPr>
            <p:spPr>
              <a:xfrm>
                <a:off x="4958734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68A97C-DE2A-3B41-BE66-8D5D3E7742B6}"/>
                  </a:ext>
                </a:extLst>
              </p:cNvPr>
              <p:cNvSpPr/>
              <p:nvPr/>
            </p:nvSpPr>
            <p:spPr>
              <a:xfrm>
                <a:off x="5204993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C00FE93E-F3E5-A843-9D86-64C7FD1608B2}"/>
                  </a:ext>
                </a:extLst>
              </p:cNvPr>
              <p:cNvSpPr/>
              <p:nvPr/>
            </p:nvSpPr>
            <p:spPr>
              <a:xfrm>
                <a:off x="5456862" y="4208620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1FC2A4A0-15E5-304A-99F7-9482DC660A49}"/>
                  </a:ext>
                </a:extLst>
              </p:cNvPr>
              <p:cNvSpPr/>
              <p:nvPr/>
            </p:nvSpPr>
            <p:spPr>
              <a:xfrm>
                <a:off x="5714858" y="4210904"/>
                <a:ext cx="203200" cy="2032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ounded Rectangle 159">
                <a:extLst>
                  <a:ext uri="{FF2B5EF4-FFF2-40B4-BE49-F238E27FC236}">
                    <a16:creationId xmlns:a16="http://schemas.microsoft.com/office/drawing/2014/main" id="{78CAD346-E00E-254C-A40F-717C132CF10E}"/>
                  </a:ext>
                </a:extLst>
              </p:cNvPr>
              <p:cNvSpPr/>
              <p:nvPr/>
            </p:nvSpPr>
            <p:spPr>
              <a:xfrm>
                <a:off x="4763168" y="3015781"/>
                <a:ext cx="1128109" cy="311369"/>
              </a:xfrm>
              <a:prstGeom prst="round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ight Arrow 160">
                <a:extLst>
                  <a:ext uri="{FF2B5EF4-FFF2-40B4-BE49-F238E27FC236}">
                    <a16:creationId xmlns:a16="http://schemas.microsoft.com/office/drawing/2014/main" id="{0B7844AE-D3C0-B843-A88C-F3D8368BCF19}"/>
                  </a:ext>
                </a:extLst>
              </p:cNvPr>
              <p:cNvSpPr/>
              <p:nvPr/>
            </p:nvSpPr>
            <p:spPr>
              <a:xfrm rot="16200000">
                <a:off x="5068789" y="3533196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ight Arrow 161">
                <a:extLst>
                  <a:ext uri="{FF2B5EF4-FFF2-40B4-BE49-F238E27FC236}">
                    <a16:creationId xmlns:a16="http://schemas.microsoft.com/office/drawing/2014/main" id="{B8E6EF4A-CBDA-6049-8A12-A588515097B8}"/>
                  </a:ext>
                </a:extLst>
              </p:cNvPr>
              <p:cNvSpPr/>
              <p:nvPr/>
            </p:nvSpPr>
            <p:spPr>
              <a:xfrm rot="16200000">
                <a:off x="5090349" y="4702344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3" name="Content Placeholder 2">
                    <a:extLst>
                      <a:ext uri="{FF2B5EF4-FFF2-40B4-BE49-F238E27FC236}">
                        <a16:creationId xmlns:a16="http://schemas.microsoft.com/office/drawing/2014/main" id="{E7C20D21-0C77-3D4D-A35E-14C2CC15F63D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60153" y="4659765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𝑉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63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E7C20D21-0C77-3D4D-A35E-14C2CC15F6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153" y="4659765"/>
                    <a:ext cx="701328" cy="503588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Content Placeholder 2">
                    <a:extLst>
                      <a:ext uri="{FF2B5EF4-FFF2-40B4-BE49-F238E27FC236}">
                        <a16:creationId xmlns:a16="http://schemas.microsoft.com/office/drawing/2014/main" id="{BEF4F9A5-FF28-8440-9DAF-1D1ED4100CF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567462" y="3480824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𝑊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64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BEF4F9A5-FF28-8440-9DAF-1D1ED4100C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7462" y="3480824"/>
                    <a:ext cx="701328" cy="503588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5" name="Content Placeholder 2">
                    <a:extLst>
                      <a:ext uri="{FF2B5EF4-FFF2-40B4-BE49-F238E27FC236}">
                        <a16:creationId xmlns:a16="http://schemas.microsoft.com/office/drawing/2014/main" id="{243F4651-A9CA-A549-A6D2-0B1A30201F1B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223678" y="5595080"/>
                    <a:ext cx="466367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400" b="0" dirty="0">
                      <a:latin typeface="Avenir Light" panose="020B0402020203020204" pitchFamily="34" charset="77"/>
                    </a:endParaRPr>
                  </a:p>
                  <a:p>
                    <a:pPr marL="0" indent="0" algn="ctr">
                      <a:lnSpc>
                        <a:spcPct val="120000"/>
                      </a:lnSpc>
                      <a:buNone/>
                    </a:pPr>
                    <a:endParaRPr lang="en-US" sz="2400" dirty="0"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65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243F4651-A9CA-A549-A6D2-0B1A30201F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3678" y="5595080"/>
                    <a:ext cx="466367" cy="503588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6" name="Right Arrow 165">
                <a:extLst>
                  <a:ext uri="{FF2B5EF4-FFF2-40B4-BE49-F238E27FC236}">
                    <a16:creationId xmlns:a16="http://schemas.microsoft.com/office/drawing/2014/main" id="{FB5B8560-2125-4B4D-A746-768335D23018}"/>
                  </a:ext>
                </a:extLst>
              </p:cNvPr>
              <p:cNvSpPr/>
              <p:nvPr/>
            </p:nvSpPr>
            <p:spPr>
              <a:xfrm>
                <a:off x="3951891" y="4118260"/>
                <a:ext cx="567437" cy="329483"/>
              </a:xfrm>
              <a:prstGeom prst="rightArrow">
                <a:avLst>
                  <a:gd name="adj1" fmla="val 27574"/>
                  <a:gd name="adj2" fmla="val 6962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7" name="Content Placeholder 2">
                    <a:extLst>
                      <a:ext uri="{FF2B5EF4-FFF2-40B4-BE49-F238E27FC236}">
                        <a16:creationId xmlns:a16="http://schemas.microsoft.com/office/drawing/2014/main" id="{C649DF52-D45F-6F45-9821-F2CA15B64CD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3818000" y="3657669"/>
                    <a:ext cx="701328" cy="503588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Avenir" panose="02000503020000020003" pitchFamily="2" charset="0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20000"/>
                      </a:lnSpc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𝑈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C00000"/>
                      </a:solidFill>
                      <a:latin typeface="Avenir Light" panose="020B0402020203020204" pitchFamily="34" charset="77"/>
                    </a:endParaRPr>
                  </a:p>
                </p:txBody>
              </p:sp>
            </mc:Choice>
            <mc:Fallback xmlns="">
              <p:sp>
                <p:nvSpPr>
                  <p:cNvPr id="167" name="Content Placeholder 2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C649DF52-D45F-6F45-9821-F2CA15B64C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8000" y="3657669"/>
                    <a:ext cx="701328" cy="503588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8" name="Content Placeholder 2">
                <a:extLst>
                  <a:ext uri="{FF2B5EF4-FFF2-40B4-BE49-F238E27FC236}">
                    <a16:creationId xmlns:a16="http://schemas.microsoft.com/office/drawing/2014/main" id="{94A19662-B16E-ED4C-8FEE-5BEB725A07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4018" y="6003497"/>
                <a:ext cx="1801661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sz="240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“shouted,”</a:t>
                </a:r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  <p:sp>
            <p:nvSpPr>
              <p:cNvPr id="169" name="Content Placeholder 2">
                <a:extLst>
                  <a:ext uri="{FF2B5EF4-FFF2-40B4-BE49-F238E27FC236}">
                    <a16:creationId xmlns:a16="http://schemas.microsoft.com/office/drawing/2014/main" id="{6055F11A-E12F-2E43-9AED-1595523374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3900" y="2409621"/>
                <a:ext cx="1722800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:r>
                  <a:rPr lang="en-US" sz="2400">
                    <a:solidFill>
                      <a:srgbClr val="7030A0"/>
                    </a:solidFill>
                    <a:latin typeface="Avenir Light" panose="020B0402020203020204" pitchFamily="34" charset="77"/>
                  </a:rPr>
                  <a:t>panicking</a:t>
                </a:r>
                <a:endParaRPr lang="en-US" sz="2400" dirty="0">
                  <a:solidFill>
                    <a:srgbClr val="7030A0"/>
                  </a:solidFill>
                  <a:latin typeface="Avenir Light" panose="020B0402020203020204" pitchFamily="34" charset="77"/>
                </a:endParaRPr>
              </a:p>
            </p:txBody>
          </p:sp>
        </p:grp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16465CDF-351B-2949-883F-BD50C6674F44}"/>
                </a:ext>
              </a:extLst>
            </p:cNvPr>
            <p:cNvCxnSpPr>
              <a:cxnSpLocks/>
            </p:cNvCxnSpPr>
            <p:nvPr/>
          </p:nvCxnSpPr>
          <p:spPr>
            <a:xfrm>
              <a:off x="3757295" y="2693671"/>
              <a:ext cx="1056780" cy="3402107"/>
            </a:xfrm>
            <a:prstGeom prst="straightConnector1">
              <a:avLst/>
            </a:prstGeom>
            <a:ln w="69850" cmpd="sng">
              <a:solidFill>
                <a:srgbClr val="7030A0">
                  <a:alpha val="39000"/>
                </a:srgbClr>
              </a:solidFill>
              <a:prstDash val="sysDot"/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16465CDF-351B-2949-883F-BD50C6674F44}"/>
              </a:ext>
            </a:extLst>
          </p:cNvPr>
          <p:cNvCxnSpPr>
            <a:cxnSpLocks/>
          </p:cNvCxnSpPr>
          <p:nvPr/>
        </p:nvCxnSpPr>
        <p:spPr>
          <a:xfrm>
            <a:off x="10767058" y="2911726"/>
            <a:ext cx="1056780" cy="3402107"/>
          </a:xfrm>
          <a:prstGeom prst="straightConnector1">
            <a:avLst/>
          </a:prstGeom>
          <a:ln w="69850" cmpd="sng">
            <a:solidFill>
              <a:srgbClr val="7030A0">
                <a:alpha val="39000"/>
              </a:srgbClr>
            </a:solidFill>
            <a:prstDash val="sysDot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Content Placeholder 2">
            <a:extLst>
              <a:ext uri="{FF2B5EF4-FFF2-40B4-BE49-F238E27FC236}">
                <a16:creationId xmlns:a16="http://schemas.microsoft.com/office/drawing/2014/main" id="{F608FDC5-09ED-D643-A5D6-4B4B9B1B8F03}"/>
              </a:ext>
            </a:extLst>
          </p:cNvPr>
          <p:cNvSpPr txBox="1">
            <a:spLocks/>
          </p:cNvSpPr>
          <p:nvPr/>
        </p:nvSpPr>
        <p:spPr>
          <a:xfrm>
            <a:off x="903804" y="981654"/>
            <a:ext cx="10488096" cy="4539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0"/>
              </a:spcBef>
              <a:buNone/>
            </a:pPr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NOTE: 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the same input (e.g., </a:t>
            </a:r>
            <a:r>
              <a:rPr lang="en-US" sz="2400" b="1" dirty="0">
                <a:solidFill>
                  <a:srgbClr val="7030A0"/>
                </a:solidFill>
                <a:latin typeface="Karla" charset="0"/>
                <a:ea typeface="Karla" charset="0"/>
                <a:cs typeface="Karla" charset="0"/>
              </a:rPr>
              <a:t>“Harry”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)</a:t>
            </a:r>
            <a:r>
              <a:rPr lang="en-US" sz="2400" b="1" dirty="0">
                <a:solidFill>
                  <a:srgbClr val="7030A0"/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can easily yield different outputs, depending on the context (unlike FFNNs and n-grams).</a:t>
            </a:r>
          </a:p>
        </p:txBody>
      </p:sp>
    </p:spTree>
    <p:extLst>
      <p:ext uri="{BB962C8B-B14F-4D97-AF65-F5344CB8AC3E}">
        <p14:creationId xmlns:p14="http://schemas.microsoft.com/office/powerpoint/2010/main" val="18096061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RNN: Generation</a:t>
            </a:r>
          </a:p>
        </p:txBody>
      </p:sp>
      <p:sp>
        <p:nvSpPr>
          <p:cNvPr id="134" name="Content Placeholder 2">
            <a:extLst>
              <a:ext uri="{FF2B5EF4-FFF2-40B4-BE49-F238E27FC236}">
                <a16:creationId xmlns:a16="http://schemas.microsoft.com/office/drawing/2014/main" id="{F608FDC5-09ED-D643-A5D6-4B4B9B1B8F03}"/>
              </a:ext>
            </a:extLst>
          </p:cNvPr>
          <p:cNvSpPr txBox="1">
            <a:spLocks/>
          </p:cNvSpPr>
          <p:nvPr/>
        </p:nvSpPr>
        <p:spPr>
          <a:xfrm>
            <a:off x="903804" y="981654"/>
            <a:ext cx="10488096" cy="4539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0"/>
              </a:spcBef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When trained on Harry Potter text, it generates: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8FB09C-2447-AC44-87E3-D0069ED33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31" y="2927432"/>
            <a:ext cx="9079557" cy="2935837"/>
          </a:xfrm>
          <a:prstGeom prst="rect">
            <a:avLst/>
          </a:prstGeom>
          <a:effectLst>
            <a:outerShdw blurRad="190500" dist="50800" dir="5400000" algn="ctr" rotWithShape="0">
              <a:srgbClr val="000000">
                <a:alpha val="84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C412D9-E51F-F049-9058-300AD519F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414" y="981654"/>
            <a:ext cx="2438400" cy="2057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94424B-7E00-7146-ABB1-AF05446591C0}"/>
              </a:ext>
            </a:extLst>
          </p:cNvPr>
          <p:cNvSpPr/>
          <p:nvPr/>
        </p:nvSpPr>
        <p:spPr>
          <a:xfrm>
            <a:off x="444500" y="6205102"/>
            <a:ext cx="1023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https://medium.com/deep-writing/harry-potter-written-by-artificial-intelligence-8a9431803da6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779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RNN: Generation</a:t>
            </a:r>
          </a:p>
        </p:txBody>
      </p:sp>
      <p:sp>
        <p:nvSpPr>
          <p:cNvPr id="134" name="Content Placeholder 2">
            <a:extLst>
              <a:ext uri="{FF2B5EF4-FFF2-40B4-BE49-F238E27FC236}">
                <a16:creationId xmlns:a16="http://schemas.microsoft.com/office/drawing/2014/main" id="{F608FDC5-09ED-D643-A5D6-4B4B9B1B8F03}"/>
              </a:ext>
            </a:extLst>
          </p:cNvPr>
          <p:cNvSpPr txBox="1">
            <a:spLocks/>
          </p:cNvSpPr>
          <p:nvPr/>
        </p:nvSpPr>
        <p:spPr>
          <a:xfrm>
            <a:off x="725680" y="957235"/>
            <a:ext cx="3755425" cy="1076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000"/>
              </a:spcBef>
              <a:buNone/>
            </a:pPr>
            <a:r>
              <a:rPr lang="en-US" sz="2400" dirty="0">
                <a:latin typeface="Karla" charset="0"/>
                <a:ea typeface="Karla" charset="0"/>
                <a:cs typeface="Karla" charset="0"/>
              </a:rPr>
              <a:t>When trained on recipes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4424B-7E00-7146-ABB1-AF05446591C0}"/>
              </a:ext>
            </a:extLst>
          </p:cNvPr>
          <p:cNvSpPr/>
          <p:nvPr/>
        </p:nvSpPr>
        <p:spPr>
          <a:xfrm>
            <a:off x="5669643" y="5962539"/>
            <a:ext cx="1023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gist.github.com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nylki</a:t>
            </a:r>
            <a:r>
              <a:rPr lang="en-US" dirty="0">
                <a:hlinkClick r:id="rId2"/>
              </a:rPr>
              <a:t>/1efbaa36635956d35bcc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A77861-4E44-0844-AEE6-2F0ADC573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04" y="1438854"/>
            <a:ext cx="5638800" cy="238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632D84-1AB7-6141-ADAE-6EC97418A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004" y="3953448"/>
            <a:ext cx="10350500" cy="168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D64B2C-C24B-A74E-BF57-3372F5917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511" y="1438854"/>
            <a:ext cx="30861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9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691B1-A34D-526E-853F-265D9B7CC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8756B-967A-CEF8-056D-0AEEAE736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583" y="1849965"/>
            <a:ext cx="9118190" cy="350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16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8941419" cy="1162592"/>
          </a:xfrm>
        </p:spPr>
        <p:txBody>
          <a:bodyPr/>
          <a:lstStyle/>
          <a:p>
            <a:r>
              <a:rPr lang="en-US" dirty="0"/>
              <a:t>RNNs: Overview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8CC99D59-00C0-1445-91B3-013E005D8BDE}"/>
              </a:ext>
            </a:extLst>
          </p:cNvPr>
          <p:cNvSpPr txBox="1">
            <a:spLocks/>
          </p:cNvSpPr>
          <p:nvPr/>
        </p:nvSpPr>
        <p:spPr>
          <a:xfrm>
            <a:off x="2489764" y="1776946"/>
            <a:ext cx="7567747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57BA77-6262-244B-8A95-3215890CBE9B}"/>
              </a:ext>
            </a:extLst>
          </p:cNvPr>
          <p:cNvSpPr txBox="1">
            <a:spLocks/>
          </p:cNvSpPr>
          <p:nvPr/>
        </p:nvSpPr>
        <p:spPr>
          <a:xfrm>
            <a:off x="1379105" y="3829025"/>
            <a:ext cx="3689350" cy="551401"/>
          </a:xfrm>
          <a:prstGeom prst="rect">
            <a:avLst/>
          </a:prstGeom>
          <a:solidFill>
            <a:srgbClr val="C0000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venir Light" panose="020B0402020203020204" pitchFamily="34" charset="77"/>
              </a:rPr>
              <a:t>RNN ISSUES?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435701-1EAD-684E-8526-552588448D1F}"/>
              </a:ext>
            </a:extLst>
          </p:cNvPr>
          <p:cNvSpPr txBox="1">
            <a:spLocks/>
          </p:cNvSpPr>
          <p:nvPr/>
        </p:nvSpPr>
        <p:spPr>
          <a:xfrm>
            <a:off x="1379105" y="1226591"/>
            <a:ext cx="3689350" cy="551401"/>
          </a:xfrm>
          <a:prstGeom prst="rect">
            <a:avLst/>
          </a:prstGeom>
          <a:solidFill>
            <a:srgbClr val="92D050"/>
          </a:solidFill>
          <a:ln w="4762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Light" panose="020B0402020203020204" pitchFamily="34" charset="77"/>
              </a:rPr>
              <a:t>RNN STRENGTHS?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5D3C00-4243-574B-A1B6-851B8268F5E2}"/>
              </a:ext>
            </a:extLst>
          </p:cNvPr>
          <p:cNvSpPr txBox="1">
            <a:spLocks/>
          </p:cNvSpPr>
          <p:nvPr/>
        </p:nvSpPr>
        <p:spPr>
          <a:xfrm>
            <a:off x="1544936" y="2088012"/>
            <a:ext cx="10342263" cy="2142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latin typeface="Karla" charset="0"/>
                <a:ea typeface="Karla" charset="0"/>
                <a:cs typeface="Karla" charset="0"/>
              </a:rPr>
              <a:t>Can handle infinite-length sequences </a:t>
            </a:r>
            <a:r>
              <a:rPr lang="en-US" sz="2000" dirty="0">
                <a:solidFill>
                  <a:srgbClr val="00449C"/>
                </a:solidFill>
                <a:latin typeface="Karla" charset="0"/>
                <a:ea typeface="Karla" charset="0"/>
                <a:cs typeface="Karla" charset="0"/>
              </a:rPr>
              <a:t>(not just a fixed-window)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Karla" charset="0"/>
                <a:ea typeface="Karla" charset="0"/>
                <a:cs typeface="Karla" charset="0"/>
              </a:rPr>
              <a:t>Has a “memory” of the context </a:t>
            </a:r>
            <a:r>
              <a:rPr lang="en-US" sz="2000" dirty="0">
                <a:solidFill>
                  <a:srgbClr val="00449C"/>
                </a:solidFill>
                <a:latin typeface="Karla" charset="0"/>
                <a:ea typeface="Karla" charset="0"/>
                <a:cs typeface="Karla" charset="0"/>
              </a:rPr>
              <a:t>(thanks to the hidden layer’s recurrent loop)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Karla" charset="0"/>
                <a:ea typeface="Karla" charset="0"/>
                <a:cs typeface="Karla" charset="0"/>
              </a:rPr>
              <a:t>Same weights used for all inputs, so word order isn’t wonky </a:t>
            </a:r>
            <a:r>
              <a:rPr lang="en-US" sz="2000" dirty="0">
                <a:solidFill>
                  <a:srgbClr val="00449C"/>
                </a:solidFill>
                <a:latin typeface="Karla" charset="0"/>
                <a:ea typeface="Karla" charset="0"/>
                <a:cs typeface="Karla" charset="0"/>
              </a:rPr>
              <a:t>(like FFNN)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4747A8-0FF3-8149-8A71-686AE40E69E9}"/>
              </a:ext>
            </a:extLst>
          </p:cNvPr>
          <p:cNvSpPr txBox="1">
            <a:spLocks/>
          </p:cNvSpPr>
          <p:nvPr/>
        </p:nvSpPr>
        <p:spPr>
          <a:xfrm>
            <a:off x="1544935" y="4686660"/>
            <a:ext cx="10342263" cy="1284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latin typeface="Karla" charset="0"/>
                <a:ea typeface="Karla" charset="0"/>
                <a:cs typeface="Karla" charset="0"/>
              </a:rPr>
              <a:t>Slow to train (BPTT)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Karla" charset="0"/>
                <a:ea typeface="Karla" charset="0"/>
                <a:cs typeface="Karla" charset="0"/>
              </a:rPr>
              <a:t>Due to ”infinite sequence”, gradients can easily </a:t>
            </a:r>
            <a:r>
              <a:rPr lang="en-US" sz="2000" b="1" dirty="0">
                <a:latin typeface="Karla" charset="0"/>
                <a:ea typeface="Karla" charset="0"/>
                <a:cs typeface="Karla" charset="0"/>
              </a:rPr>
              <a:t>vanish</a:t>
            </a:r>
            <a:r>
              <a:rPr lang="en-US" sz="2000" dirty="0">
                <a:latin typeface="Karla" charset="0"/>
                <a:ea typeface="Karla" charset="0"/>
                <a:cs typeface="Karla" charset="0"/>
              </a:rPr>
              <a:t> or </a:t>
            </a:r>
            <a:r>
              <a:rPr lang="en-US" sz="2000" b="1" dirty="0">
                <a:latin typeface="Karla" charset="0"/>
                <a:ea typeface="Karla" charset="0"/>
                <a:cs typeface="Karla" charset="0"/>
              </a:rPr>
              <a:t>explode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Karla" charset="0"/>
                <a:ea typeface="Karla" charset="0"/>
                <a:cs typeface="Karla" charset="0"/>
              </a:rPr>
              <a:t>Has trouble actually making use of long-range context</a:t>
            </a:r>
          </a:p>
        </p:txBody>
      </p:sp>
    </p:spTree>
    <p:extLst>
      <p:ext uri="{BB962C8B-B14F-4D97-AF65-F5344CB8AC3E}">
        <p14:creationId xmlns:p14="http://schemas.microsoft.com/office/powerpoint/2010/main" val="181045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10129065" cy="1162592"/>
          </a:xfrm>
        </p:spPr>
        <p:txBody>
          <a:bodyPr>
            <a:normAutofit fontScale="90000"/>
          </a:bodyPr>
          <a:lstStyle/>
          <a:p>
            <a:r>
              <a:rPr lang="en-US" dirty="0"/>
              <a:t>RNNs: Vanishing and </a:t>
            </a:r>
            <a:r>
              <a:rPr lang="en-US"/>
              <a:t>Exploding Gradients (review)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6E96B4-FA2A-A045-8934-B071E520E541}"/>
              </a:ext>
            </a:extLst>
          </p:cNvPr>
          <p:cNvSpPr/>
          <p:nvPr/>
        </p:nvSpPr>
        <p:spPr>
          <a:xfrm>
            <a:off x="9293475" y="1813744"/>
            <a:ext cx="1183062" cy="1598617"/>
          </a:xfrm>
          <a:prstGeom prst="rect">
            <a:avLst/>
          </a:prstGeom>
          <a:solidFill>
            <a:srgbClr val="FF7F9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B4A757-5A32-CF4C-A30C-5FE20E8C7192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  <a:alpha val="2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1F4F3D-7FD4-CA4D-BCDB-B5A50BBDE93A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F0F276-DB46-D74E-8ABD-D057FA6ED0F3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23DB2A-790A-3B43-8790-B0E90915D1E6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022844-714E-284B-AB2A-68FBB304ADC6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823ADC3-4481-2946-87EA-CB2E335E30DA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5BF7497-DF61-0F4A-B016-CE02CE318A25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9E4E656-FFF7-DA41-8ED5-A6650F40273B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EAC4CB-C274-0748-B5B1-A0651F161A72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E0BC738-3191-5447-B402-723D4FA368AD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C3669D5-6FA1-0645-BC79-9DDEFCCF4B21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740DB24-8531-E94D-B05E-60C33259FE09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591500B-0412-CB45-9053-85931536B1AD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79D0B05-1A10-7543-8CA9-44F6B04538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79D0B05-1A10-7543-8CA9-44F6B0453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E5B32DB0-F51A-8242-86A0-8AD7CED6BCFA}"/>
              </a:ext>
            </a:extLst>
          </p:cNvPr>
          <p:cNvSpPr/>
          <p:nvPr/>
        </p:nvSpPr>
        <p:spPr>
          <a:xfrm>
            <a:off x="4848860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23A3479-F954-6840-B536-A1F94B963982}"/>
              </a:ext>
            </a:extLst>
          </p:cNvPr>
          <p:cNvSpPr/>
          <p:nvPr/>
        </p:nvSpPr>
        <p:spPr>
          <a:xfrm>
            <a:off x="5095119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60CB2B-07CE-A945-B489-29D965BD7199}"/>
              </a:ext>
            </a:extLst>
          </p:cNvPr>
          <p:cNvSpPr/>
          <p:nvPr/>
        </p:nvSpPr>
        <p:spPr>
          <a:xfrm>
            <a:off x="5341378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92A6669-C851-9C47-8BEF-30B768932508}"/>
              </a:ext>
            </a:extLst>
          </p:cNvPr>
          <p:cNvSpPr/>
          <p:nvPr/>
        </p:nvSpPr>
        <p:spPr>
          <a:xfrm>
            <a:off x="5593247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930E4E3-04D4-BF47-BA4B-A45962FBCDEB}"/>
              </a:ext>
            </a:extLst>
          </p:cNvPr>
          <p:cNvSpPr/>
          <p:nvPr/>
        </p:nvSpPr>
        <p:spPr>
          <a:xfrm>
            <a:off x="4627925" y="4155353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5D97170-2F8B-4F48-8E2A-64641CE2B3C4}"/>
              </a:ext>
            </a:extLst>
          </p:cNvPr>
          <p:cNvSpPr/>
          <p:nvPr/>
        </p:nvSpPr>
        <p:spPr>
          <a:xfrm>
            <a:off x="4712475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0F52EDE-2875-DE48-AD2F-BA6536894E60}"/>
              </a:ext>
            </a:extLst>
          </p:cNvPr>
          <p:cNvSpPr/>
          <p:nvPr/>
        </p:nvSpPr>
        <p:spPr>
          <a:xfrm>
            <a:off x="4958734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075C99-337F-BE47-8EF8-5EC57183ED41}"/>
              </a:ext>
            </a:extLst>
          </p:cNvPr>
          <p:cNvSpPr/>
          <p:nvPr/>
        </p:nvSpPr>
        <p:spPr>
          <a:xfrm>
            <a:off x="5204993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B3CF464-58A0-B348-81AE-9423A9E30E87}"/>
              </a:ext>
            </a:extLst>
          </p:cNvPr>
          <p:cNvSpPr/>
          <p:nvPr/>
        </p:nvSpPr>
        <p:spPr>
          <a:xfrm>
            <a:off x="5456862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3BFE72E-2A7F-ED4C-959D-0C33435D708C}"/>
              </a:ext>
            </a:extLst>
          </p:cNvPr>
          <p:cNvSpPr/>
          <p:nvPr/>
        </p:nvSpPr>
        <p:spPr>
          <a:xfrm>
            <a:off x="5714858" y="4210904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48398E9-0B56-9A41-BD1E-EBE22F30922D}"/>
              </a:ext>
            </a:extLst>
          </p:cNvPr>
          <p:cNvSpPr/>
          <p:nvPr/>
        </p:nvSpPr>
        <p:spPr>
          <a:xfrm>
            <a:off x="4763168" y="3015781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3C471183-F579-0240-B18B-4AC85FA1910F}"/>
              </a:ext>
            </a:extLst>
          </p:cNvPr>
          <p:cNvSpPr/>
          <p:nvPr/>
        </p:nvSpPr>
        <p:spPr>
          <a:xfrm rot="16200000">
            <a:off x="5068789" y="35331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7E945B6E-8A48-AB4E-A28B-D7C1B4C03C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67462" y="348082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7E945B6E-8A48-AB4E-A28B-D7C1B4C03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462" y="3480824"/>
                <a:ext cx="701328" cy="503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561C6263-CBD3-104D-9AD6-8AF75D59C6B7}"/>
              </a:ext>
            </a:extLst>
          </p:cNvPr>
          <p:cNvSpPr/>
          <p:nvPr/>
        </p:nvSpPr>
        <p:spPr>
          <a:xfrm>
            <a:off x="7124425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2FF0051-DDDB-8F4C-9CD5-68DA8E6D0254}"/>
              </a:ext>
            </a:extLst>
          </p:cNvPr>
          <p:cNvSpPr/>
          <p:nvPr/>
        </p:nvSpPr>
        <p:spPr>
          <a:xfrm>
            <a:off x="7370684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D7837AF-EC9B-934B-B23A-341969736412}"/>
              </a:ext>
            </a:extLst>
          </p:cNvPr>
          <p:cNvSpPr/>
          <p:nvPr/>
        </p:nvSpPr>
        <p:spPr>
          <a:xfrm>
            <a:off x="7616943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12173EF-414D-D34A-AA3C-3133FB40BE1E}"/>
              </a:ext>
            </a:extLst>
          </p:cNvPr>
          <p:cNvSpPr/>
          <p:nvPr/>
        </p:nvSpPr>
        <p:spPr>
          <a:xfrm>
            <a:off x="7868812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889007D-61A0-FC49-930F-D20297266FA6}"/>
              </a:ext>
            </a:extLst>
          </p:cNvPr>
          <p:cNvSpPr/>
          <p:nvPr/>
        </p:nvSpPr>
        <p:spPr>
          <a:xfrm>
            <a:off x="6903490" y="4171771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1CDAA7C-35E5-6E45-AFB8-68996C5CD504}"/>
              </a:ext>
            </a:extLst>
          </p:cNvPr>
          <p:cNvSpPr/>
          <p:nvPr/>
        </p:nvSpPr>
        <p:spPr>
          <a:xfrm>
            <a:off x="6988040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A64F47D-8687-D942-BDDA-D6E332106E26}"/>
              </a:ext>
            </a:extLst>
          </p:cNvPr>
          <p:cNvSpPr/>
          <p:nvPr/>
        </p:nvSpPr>
        <p:spPr>
          <a:xfrm>
            <a:off x="7234299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02A8646-BCDD-374E-A279-D366EE61AC34}"/>
              </a:ext>
            </a:extLst>
          </p:cNvPr>
          <p:cNvSpPr/>
          <p:nvPr/>
        </p:nvSpPr>
        <p:spPr>
          <a:xfrm>
            <a:off x="7480558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CDCA503-8B88-2F4F-8D6B-3A400CCA8B45}"/>
              </a:ext>
            </a:extLst>
          </p:cNvPr>
          <p:cNvSpPr/>
          <p:nvPr/>
        </p:nvSpPr>
        <p:spPr>
          <a:xfrm>
            <a:off x="7732427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3202942-838B-0E4F-8817-666091844E0B}"/>
              </a:ext>
            </a:extLst>
          </p:cNvPr>
          <p:cNvSpPr/>
          <p:nvPr/>
        </p:nvSpPr>
        <p:spPr>
          <a:xfrm>
            <a:off x="7990423" y="422732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1CF5238-90F6-1A42-BB43-1558E63F45B4}"/>
              </a:ext>
            </a:extLst>
          </p:cNvPr>
          <p:cNvSpPr/>
          <p:nvPr/>
        </p:nvSpPr>
        <p:spPr>
          <a:xfrm>
            <a:off x="7038733" y="3032199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F31BEE07-66AD-CD49-8640-E36E3A55367C}"/>
              </a:ext>
            </a:extLst>
          </p:cNvPr>
          <p:cNvSpPr/>
          <p:nvPr/>
        </p:nvSpPr>
        <p:spPr>
          <a:xfrm rot="16200000">
            <a:off x="7344354" y="354961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0A0C7097-2AB7-734C-AC88-E9C8FAA496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43027" y="349724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0A0C7097-2AB7-734C-AC88-E9C8FAA49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027" y="3497242"/>
                <a:ext cx="701328" cy="503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01165D18-9EC1-F047-A671-4EE66BA5C44A}"/>
              </a:ext>
            </a:extLst>
          </p:cNvPr>
          <p:cNvSpPr/>
          <p:nvPr/>
        </p:nvSpPr>
        <p:spPr>
          <a:xfrm>
            <a:off x="9425431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0661276-061F-2641-B25B-CAB4040EFA22}"/>
              </a:ext>
            </a:extLst>
          </p:cNvPr>
          <p:cNvSpPr/>
          <p:nvPr/>
        </p:nvSpPr>
        <p:spPr>
          <a:xfrm>
            <a:off x="9671690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9C577E7-688D-2B45-9CE3-B19C809EF163}"/>
              </a:ext>
            </a:extLst>
          </p:cNvPr>
          <p:cNvSpPr/>
          <p:nvPr/>
        </p:nvSpPr>
        <p:spPr>
          <a:xfrm>
            <a:off x="9917949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A52908F-C3FE-FC4D-9BE2-39EA60BB7D76}"/>
              </a:ext>
            </a:extLst>
          </p:cNvPr>
          <p:cNvSpPr/>
          <p:nvPr/>
        </p:nvSpPr>
        <p:spPr>
          <a:xfrm>
            <a:off x="10169818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3DF2F38-EE79-8846-ADC6-9F76281BE13C}"/>
              </a:ext>
            </a:extLst>
          </p:cNvPr>
          <p:cNvSpPr/>
          <p:nvPr/>
        </p:nvSpPr>
        <p:spPr>
          <a:xfrm>
            <a:off x="9339739" y="3041181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D91586AE-0AC5-6D4A-837F-F5F742303C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33" y="350622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D91586AE-0AC5-6D4A-837F-F5F742303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33" y="3506224"/>
                <a:ext cx="701328" cy="5035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4B4D95BC-DCE6-4E4B-A661-D8E2988E5D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4135" y="372016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4B4D95BC-DCE6-4E4B-A661-D8E2988E5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135" y="3720162"/>
                <a:ext cx="701328" cy="503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B1228C7-F921-324C-A43B-A4D084076D20}"/>
                  </a:ext>
                </a:extLst>
              </p:cNvPr>
              <p:cNvSpPr/>
              <p:nvPr/>
            </p:nvSpPr>
            <p:spPr>
              <a:xfrm>
                <a:off x="9251884" y="1871324"/>
                <a:ext cx="1303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B1228C7-F921-324C-A43B-A4D084076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884" y="1871324"/>
                <a:ext cx="1303818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6B5397A-8488-8942-B507-3BFFEA4D0E98}"/>
                  </a:ext>
                </a:extLst>
              </p:cNvPr>
              <p:cNvSpPr/>
              <p:nvPr/>
            </p:nvSpPr>
            <p:spPr>
              <a:xfrm>
                <a:off x="2031827" y="2895419"/>
                <a:ext cx="430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6B5397A-8488-8942-B507-3BFFEA4D0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827" y="2895419"/>
                <a:ext cx="430374" cy="461665"/>
              </a:xfrm>
              <a:prstGeom prst="rect">
                <a:avLst/>
              </a:prstGeom>
              <a:blipFill>
                <a:blip r:embed="rId8"/>
                <a:stretch>
                  <a:fillRect t="-27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5D246DF-B328-314D-AE0D-3948B489731F}"/>
                  </a:ext>
                </a:extLst>
              </p:cNvPr>
              <p:cNvSpPr/>
              <p:nvPr/>
            </p:nvSpPr>
            <p:spPr>
              <a:xfrm>
                <a:off x="9332710" y="686561"/>
                <a:ext cx="1298483" cy="1072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5D246DF-B328-314D-AE0D-3948B4897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710" y="686561"/>
                <a:ext cx="1298483" cy="1072281"/>
              </a:xfrm>
              <a:prstGeom prst="rect">
                <a:avLst/>
              </a:prstGeom>
              <a:blipFill>
                <a:blip r:embed="rId9"/>
                <a:stretch>
                  <a:fillRect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DD0223EE-AB77-E745-B3EB-BC981C8BDC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3573" y="371790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DD0223EE-AB77-E745-B3EB-BC981C8BD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573" y="3717904"/>
                <a:ext cx="701328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5439BFB4-5FEF-BC48-847B-7E2270682B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349" y="3754780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5439BFB4-5FEF-BC48-847B-7E2270682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349" y="3754780"/>
                <a:ext cx="701328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DC5110E7-A92F-C14A-95F3-B48F03756A2D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D72094EF-16A9-7B44-A071-E40E0000CED0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51911BD-6EAD-874D-AF1A-AF3DBE79F64F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D19C169-8DD1-6A4B-88D6-3C0CC3D70D2B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A8D7768-A1EC-1649-91E0-743C8369903D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381F72C-2D2A-DF4B-BEC4-0A10EB34839F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DE76911-7CAA-224F-9047-5918773A1D55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4" name="Right Arrow 83">
            <a:extLst>
              <a:ext uri="{FF2B5EF4-FFF2-40B4-BE49-F238E27FC236}">
                <a16:creationId xmlns:a16="http://schemas.microsoft.com/office/drawing/2014/main" id="{A5AB2061-9AA7-DE4C-B89B-6E9DCD68CCB7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5B7329C0-ED61-CA43-A5EF-75D5674852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5B7329C0-ED61-CA43-A5EF-75D567485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F806BD02-2D52-384B-B1FC-D8788ED70EC9}"/>
              </a:ext>
            </a:extLst>
          </p:cNvPr>
          <p:cNvSpPr/>
          <p:nvPr/>
        </p:nvSpPr>
        <p:spPr>
          <a:xfrm>
            <a:off x="4744078" y="5314271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2FEF93D-1038-B441-8283-46E6C128CBAC}"/>
              </a:ext>
            </a:extLst>
          </p:cNvPr>
          <p:cNvSpPr/>
          <p:nvPr/>
        </p:nvSpPr>
        <p:spPr>
          <a:xfrm>
            <a:off x="4848860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FF12C54-CCD1-C943-8412-D543E5A478AF}"/>
              </a:ext>
            </a:extLst>
          </p:cNvPr>
          <p:cNvSpPr/>
          <p:nvPr/>
        </p:nvSpPr>
        <p:spPr>
          <a:xfrm>
            <a:off x="5095119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AFD3F7B-052C-374A-8560-EF0CA951100C}"/>
              </a:ext>
            </a:extLst>
          </p:cNvPr>
          <p:cNvSpPr/>
          <p:nvPr/>
        </p:nvSpPr>
        <p:spPr>
          <a:xfrm>
            <a:off x="5341378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AFC51C0-06B7-B448-8454-08607677863C}"/>
              </a:ext>
            </a:extLst>
          </p:cNvPr>
          <p:cNvSpPr/>
          <p:nvPr/>
        </p:nvSpPr>
        <p:spPr>
          <a:xfrm>
            <a:off x="5593247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94B6773C-603B-6C49-953C-453D04B3E678}"/>
              </a:ext>
            </a:extLst>
          </p:cNvPr>
          <p:cNvSpPr/>
          <p:nvPr/>
        </p:nvSpPr>
        <p:spPr>
          <a:xfrm rot="16200000">
            <a:off x="5090349" y="470234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94408A66-3DA3-BF48-9C62-02AD108A3C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60153" y="4659765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94408A66-3DA3-BF48-9C62-02AD108A3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153" y="4659765"/>
                <a:ext cx="701328" cy="5035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310103AE-B073-1143-98CC-E315F95F91D7}"/>
              </a:ext>
            </a:extLst>
          </p:cNvPr>
          <p:cNvSpPr/>
          <p:nvPr/>
        </p:nvSpPr>
        <p:spPr>
          <a:xfrm>
            <a:off x="7019643" y="5330689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247013F-E0C9-0E40-8E18-2FE54212B459}"/>
              </a:ext>
            </a:extLst>
          </p:cNvPr>
          <p:cNvSpPr/>
          <p:nvPr/>
        </p:nvSpPr>
        <p:spPr>
          <a:xfrm>
            <a:off x="7124425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8F3127F-D691-3D4B-97C7-5F071BF8783B}"/>
              </a:ext>
            </a:extLst>
          </p:cNvPr>
          <p:cNvSpPr/>
          <p:nvPr/>
        </p:nvSpPr>
        <p:spPr>
          <a:xfrm>
            <a:off x="7370684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EE41199-A7D8-0946-B7A7-17844F1F0716}"/>
              </a:ext>
            </a:extLst>
          </p:cNvPr>
          <p:cNvSpPr/>
          <p:nvPr/>
        </p:nvSpPr>
        <p:spPr>
          <a:xfrm>
            <a:off x="7616943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838534D-B292-1140-A586-BDB908323903}"/>
              </a:ext>
            </a:extLst>
          </p:cNvPr>
          <p:cNvSpPr/>
          <p:nvPr/>
        </p:nvSpPr>
        <p:spPr>
          <a:xfrm>
            <a:off x="7868812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8" name="Right Arrow 97">
            <a:extLst>
              <a:ext uri="{FF2B5EF4-FFF2-40B4-BE49-F238E27FC236}">
                <a16:creationId xmlns:a16="http://schemas.microsoft.com/office/drawing/2014/main" id="{4E2804D9-F4E5-D343-A373-94D728C0A6E1}"/>
              </a:ext>
            </a:extLst>
          </p:cNvPr>
          <p:cNvSpPr/>
          <p:nvPr/>
        </p:nvSpPr>
        <p:spPr>
          <a:xfrm rot="16200000">
            <a:off x="7365914" y="47187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6ADE574B-929C-464D-8AE2-6AA659EFB6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718" y="4676183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6ADE574B-929C-464D-8AE2-6AA659EFB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718" y="4676183"/>
                <a:ext cx="701328" cy="5035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ight Arrow 99">
            <a:extLst>
              <a:ext uri="{FF2B5EF4-FFF2-40B4-BE49-F238E27FC236}">
                <a16:creationId xmlns:a16="http://schemas.microsoft.com/office/drawing/2014/main" id="{0A06B42B-2531-7D4A-A07C-96F48D518057}"/>
              </a:ext>
            </a:extLst>
          </p:cNvPr>
          <p:cNvSpPr/>
          <p:nvPr/>
        </p:nvSpPr>
        <p:spPr>
          <a:xfrm rot="16200000">
            <a:off x="9666920" y="472774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id="{560370BF-B949-784C-86C7-0D501AD16B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36724" y="4685165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id="{560370BF-B949-784C-86C7-0D501AD16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724" y="4685165"/>
                <a:ext cx="701328" cy="5035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id="{84F00FE0-7BE2-AB45-84A5-CACC76F1C678}"/>
              </a:ext>
            </a:extLst>
          </p:cNvPr>
          <p:cNvSpPr txBox="1">
            <a:spLocks/>
          </p:cNvSpPr>
          <p:nvPr/>
        </p:nvSpPr>
        <p:spPr>
          <a:xfrm>
            <a:off x="2793640" y="57544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She</a:t>
            </a: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F40B8C59-0149-A142-86C3-CA63325779D8}"/>
              </a:ext>
            </a:extLst>
          </p:cNvPr>
          <p:cNvSpPr txBox="1">
            <a:spLocks/>
          </p:cNvSpPr>
          <p:nvPr/>
        </p:nvSpPr>
        <p:spPr>
          <a:xfrm>
            <a:off x="4771152" y="5722080"/>
            <a:ext cx="1005821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went</a:t>
            </a: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DA71FA44-21E2-F542-8A3B-2EA795FA64B4}"/>
              </a:ext>
            </a:extLst>
          </p:cNvPr>
          <p:cNvSpPr txBox="1">
            <a:spLocks/>
          </p:cNvSpPr>
          <p:nvPr/>
        </p:nvSpPr>
        <p:spPr>
          <a:xfrm>
            <a:off x="7132699" y="5737257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to</a:t>
            </a:r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7E95A145-8CAC-9549-BE9D-308C04EDF2FC}"/>
              </a:ext>
            </a:extLst>
          </p:cNvPr>
          <p:cNvSpPr txBox="1">
            <a:spLocks/>
          </p:cNvSpPr>
          <p:nvPr/>
        </p:nvSpPr>
        <p:spPr>
          <a:xfrm>
            <a:off x="9324812" y="5723185"/>
            <a:ext cx="96661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class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710E6B06-7E28-8D41-92AC-CB7973823B27}"/>
              </a:ext>
            </a:extLst>
          </p:cNvPr>
          <p:cNvSpPr/>
          <p:nvPr/>
        </p:nvSpPr>
        <p:spPr>
          <a:xfrm>
            <a:off x="9334533" y="5330689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5DEB645-C3D7-E648-9817-4FD574E14306}"/>
              </a:ext>
            </a:extLst>
          </p:cNvPr>
          <p:cNvSpPr/>
          <p:nvPr/>
        </p:nvSpPr>
        <p:spPr>
          <a:xfrm>
            <a:off x="9439315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2678B3B-07CE-6141-ACFE-0CD961C14D21}"/>
              </a:ext>
            </a:extLst>
          </p:cNvPr>
          <p:cNvSpPr/>
          <p:nvPr/>
        </p:nvSpPr>
        <p:spPr>
          <a:xfrm>
            <a:off x="9685574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499DACEE-02EE-5443-8FAD-D0107DF9B8E3}"/>
              </a:ext>
            </a:extLst>
          </p:cNvPr>
          <p:cNvSpPr/>
          <p:nvPr/>
        </p:nvSpPr>
        <p:spPr>
          <a:xfrm>
            <a:off x="9931833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3F990F24-4867-7745-AD2F-DB6CA00F7343}"/>
              </a:ext>
            </a:extLst>
          </p:cNvPr>
          <p:cNvSpPr/>
          <p:nvPr/>
        </p:nvSpPr>
        <p:spPr>
          <a:xfrm>
            <a:off x="10183702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5846CCBF-EE75-6446-82E3-EAC9978F6B3B}"/>
              </a:ext>
            </a:extLst>
          </p:cNvPr>
          <p:cNvSpPr/>
          <p:nvPr/>
        </p:nvSpPr>
        <p:spPr>
          <a:xfrm>
            <a:off x="9217768" y="4153858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BC0DBEC-CD2F-5F4B-BB00-29A024391068}"/>
              </a:ext>
            </a:extLst>
          </p:cNvPr>
          <p:cNvSpPr/>
          <p:nvPr/>
        </p:nvSpPr>
        <p:spPr>
          <a:xfrm>
            <a:off x="9302318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DCD84FE7-1114-864E-93F0-20C8C9E23F1B}"/>
              </a:ext>
            </a:extLst>
          </p:cNvPr>
          <p:cNvSpPr/>
          <p:nvPr/>
        </p:nvSpPr>
        <p:spPr>
          <a:xfrm>
            <a:off x="9548577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692A687D-18B8-124F-8D2C-CA466AD046AF}"/>
              </a:ext>
            </a:extLst>
          </p:cNvPr>
          <p:cNvSpPr/>
          <p:nvPr/>
        </p:nvSpPr>
        <p:spPr>
          <a:xfrm>
            <a:off x="9794836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BD47889-18A0-2244-AA16-5A1DBF16D323}"/>
              </a:ext>
            </a:extLst>
          </p:cNvPr>
          <p:cNvSpPr/>
          <p:nvPr/>
        </p:nvSpPr>
        <p:spPr>
          <a:xfrm>
            <a:off x="10046705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36A71D20-DDDD-6E44-AEF6-0E1E17811A0E}"/>
              </a:ext>
            </a:extLst>
          </p:cNvPr>
          <p:cNvSpPr/>
          <p:nvPr/>
        </p:nvSpPr>
        <p:spPr>
          <a:xfrm>
            <a:off x="10304701" y="420940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Arrow 117">
            <a:extLst>
              <a:ext uri="{FF2B5EF4-FFF2-40B4-BE49-F238E27FC236}">
                <a16:creationId xmlns:a16="http://schemas.microsoft.com/office/drawing/2014/main" id="{F77509B2-13C1-2B43-A74E-997AD1AC669B}"/>
              </a:ext>
            </a:extLst>
          </p:cNvPr>
          <p:cNvSpPr/>
          <p:nvPr/>
        </p:nvSpPr>
        <p:spPr>
          <a:xfrm>
            <a:off x="3837620" y="4130978"/>
            <a:ext cx="74724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004FA36B-EC82-8B40-BD52-67954D0A8B3D}"/>
              </a:ext>
            </a:extLst>
          </p:cNvPr>
          <p:cNvSpPr/>
          <p:nvPr/>
        </p:nvSpPr>
        <p:spPr>
          <a:xfrm>
            <a:off x="6010453" y="4153858"/>
            <a:ext cx="818946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2" name="Right Arrow 121">
            <a:extLst>
              <a:ext uri="{FF2B5EF4-FFF2-40B4-BE49-F238E27FC236}">
                <a16:creationId xmlns:a16="http://schemas.microsoft.com/office/drawing/2014/main" id="{3982C32A-5E3C-C549-B7F8-FFD90F4D1B76}"/>
              </a:ext>
            </a:extLst>
          </p:cNvPr>
          <p:cNvSpPr/>
          <p:nvPr/>
        </p:nvSpPr>
        <p:spPr>
          <a:xfrm>
            <a:off x="8257865" y="4143983"/>
            <a:ext cx="916844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4" name="Right Arrow 123">
            <a:extLst>
              <a:ext uri="{FF2B5EF4-FFF2-40B4-BE49-F238E27FC236}">
                <a16:creationId xmlns:a16="http://schemas.microsoft.com/office/drawing/2014/main" id="{3FBC29A2-0A60-7C4B-A7C9-A79D5F738ECF}"/>
              </a:ext>
            </a:extLst>
          </p:cNvPr>
          <p:cNvSpPr/>
          <p:nvPr/>
        </p:nvSpPr>
        <p:spPr>
          <a:xfrm rot="16200000">
            <a:off x="9630472" y="3586060"/>
            <a:ext cx="640333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8114A9DB-129F-E14B-9DB3-437EE6101909}"/>
                  </a:ext>
                </a:extLst>
              </p:cNvPr>
              <p:cNvSpPr/>
              <p:nvPr/>
            </p:nvSpPr>
            <p:spPr>
              <a:xfrm>
                <a:off x="883997" y="1378420"/>
                <a:ext cx="6032968" cy="1105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4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8114A9DB-129F-E14B-9DB3-437EE6101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97" y="1378420"/>
                <a:ext cx="6032968" cy="1105495"/>
              </a:xfrm>
              <a:prstGeom prst="rect">
                <a:avLst/>
              </a:prstGeom>
              <a:blipFill>
                <a:blip r:embed="rId16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5572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96E96B4-FA2A-A045-8934-B071E520E541}"/>
              </a:ext>
            </a:extLst>
          </p:cNvPr>
          <p:cNvSpPr/>
          <p:nvPr/>
        </p:nvSpPr>
        <p:spPr>
          <a:xfrm>
            <a:off x="9293475" y="1813744"/>
            <a:ext cx="1183062" cy="1598617"/>
          </a:xfrm>
          <a:prstGeom prst="rect">
            <a:avLst/>
          </a:prstGeom>
          <a:solidFill>
            <a:srgbClr val="FF7F9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B4A757-5A32-CF4C-A30C-5FE20E8C7192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  <a:alpha val="2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1F4F3D-7FD4-CA4D-BCDB-B5A50BBDE93A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F0F276-DB46-D74E-8ABD-D057FA6ED0F3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23DB2A-790A-3B43-8790-B0E90915D1E6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022844-714E-284B-AB2A-68FBB304ADC6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823ADC3-4481-2946-87EA-CB2E335E30DA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5BF7497-DF61-0F4A-B016-CE02CE318A25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9E4E656-FFF7-DA41-8ED5-A6650F40273B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EAC4CB-C274-0748-B5B1-A0651F161A72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E0BC738-3191-5447-B402-723D4FA368AD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C3669D5-6FA1-0645-BC79-9DDEFCCF4B21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740DB24-8531-E94D-B05E-60C33259FE09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591500B-0412-CB45-9053-85931536B1AD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79D0B05-1A10-7543-8CA9-44F6B04538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79D0B05-1A10-7543-8CA9-44F6B0453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E5B32DB0-F51A-8242-86A0-8AD7CED6BCFA}"/>
              </a:ext>
            </a:extLst>
          </p:cNvPr>
          <p:cNvSpPr/>
          <p:nvPr/>
        </p:nvSpPr>
        <p:spPr>
          <a:xfrm>
            <a:off x="4848860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23A3479-F954-6840-B536-A1F94B963982}"/>
              </a:ext>
            </a:extLst>
          </p:cNvPr>
          <p:cNvSpPr/>
          <p:nvPr/>
        </p:nvSpPr>
        <p:spPr>
          <a:xfrm>
            <a:off x="5095119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60CB2B-07CE-A945-B489-29D965BD7199}"/>
              </a:ext>
            </a:extLst>
          </p:cNvPr>
          <p:cNvSpPr/>
          <p:nvPr/>
        </p:nvSpPr>
        <p:spPr>
          <a:xfrm>
            <a:off x="5341378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92A6669-C851-9C47-8BEF-30B768932508}"/>
              </a:ext>
            </a:extLst>
          </p:cNvPr>
          <p:cNvSpPr/>
          <p:nvPr/>
        </p:nvSpPr>
        <p:spPr>
          <a:xfrm>
            <a:off x="5593247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930E4E3-04D4-BF47-BA4B-A45962FBCDEB}"/>
              </a:ext>
            </a:extLst>
          </p:cNvPr>
          <p:cNvSpPr/>
          <p:nvPr/>
        </p:nvSpPr>
        <p:spPr>
          <a:xfrm>
            <a:off x="4627925" y="4155353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5D97170-2F8B-4F48-8E2A-64641CE2B3C4}"/>
              </a:ext>
            </a:extLst>
          </p:cNvPr>
          <p:cNvSpPr/>
          <p:nvPr/>
        </p:nvSpPr>
        <p:spPr>
          <a:xfrm>
            <a:off x="4712475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0F52EDE-2875-DE48-AD2F-BA6536894E60}"/>
              </a:ext>
            </a:extLst>
          </p:cNvPr>
          <p:cNvSpPr/>
          <p:nvPr/>
        </p:nvSpPr>
        <p:spPr>
          <a:xfrm>
            <a:off x="4958734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075C99-337F-BE47-8EF8-5EC57183ED41}"/>
              </a:ext>
            </a:extLst>
          </p:cNvPr>
          <p:cNvSpPr/>
          <p:nvPr/>
        </p:nvSpPr>
        <p:spPr>
          <a:xfrm>
            <a:off x="5204993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B3CF464-58A0-B348-81AE-9423A9E30E87}"/>
              </a:ext>
            </a:extLst>
          </p:cNvPr>
          <p:cNvSpPr/>
          <p:nvPr/>
        </p:nvSpPr>
        <p:spPr>
          <a:xfrm>
            <a:off x="5456862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3BFE72E-2A7F-ED4C-959D-0C33435D708C}"/>
              </a:ext>
            </a:extLst>
          </p:cNvPr>
          <p:cNvSpPr/>
          <p:nvPr/>
        </p:nvSpPr>
        <p:spPr>
          <a:xfrm>
            <a:off x="5714858" y="4210904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48398E9-0B56-9A41-BD1E-EBE22F30922D}"/>
              </a:ext>
            </a:extLst>
          </p:cNvPr>
          <p:cNvSpPr/>
          <p:nvPr/>
        </p:nvSpPr>
        <p:spPr>
          <a:xfrm>
            <a:off x="4763168" y="3015781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3C471183-F579-0240-B18B-4AC85FA1910F}"/>
              </a:ext>
            </a:extLst>
          </p:cNvPr>
          <p:cNvSpPr/>
          <p:nvPr/>
        </p:nvSpPr>
        <p:spPr>
          <a:xfrm rot="16200000">
            <a:off x="5068789" y="35331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7E945B6E-8A48-AB4E-A28B-D7C1B4C03C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67462" y="348082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7E945B6E-8A48-AB4E-A28B-D7C1B4C03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462" y="3480824"/>
                <a:ext cx="701328" cy="503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561C6263-CBD3-104D-9AD6-8AF75D59C6B7}"/>
              </a:ext>
            </a:extLst>
          </p:cNvPr>
          <p:cNvSpPr/>
          <p:nvPr/>
        </p:nvSpPr>
        <p:spPr>
          <a:xfrm>
            <a:off x="7124425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2FF0051-DDDB-8F4C-9CD5-68DA8E6D0254}"/>
              </a:ext>
            </a:extLst>
          </p:cNvPr>
          <p:cNvSpPr/>
          <p:nvPr/>
        </p:nvSpPr>
        <p:spPr>
          <a:xfrm>
            <a:off x="7370684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D7837AF-EC9B-934B-B23A-341969736412}"/>
              </a:ext>
            </a:extLst>
          </p:cNvPr>
          <p:cNvSpPr/>
          <p:nvPr/>
        </p:nvSpPr>
        <p:spPr>
          <a:xfrm>
            <a:off x="7616943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12173EF-414D-D34A-AA3C-3133FB40BE1E}"/>
              </a:ext>
            </a:extLst>
          </p:cNvPr>
          <p:cNvSpPr/>
          <p:nvPr/>
        </p:nvSpPr>
        <p:spPr>
          <a:xfrm>
            <a:off x="7868812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889007D-61A0-FC49-930F-D20297266FA6}"/>
              </a:ext>
            </a:extLst>
          </p:cNvPr>
          <p:cNvSpPr/>
          <p:nvPr/>
        </p:nvSpPr>
        <p:spPr>
          <a:xfrm>
            <a:off x="6903490" y="4171771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1CDAA7C-35E5-6E45-AFB8-68996C5CD504}"/>
              </a:ext>
            </a:extLst>
          </p:cNvPr>
          <p:cNvSpPr/>
          <p:nvPr/>
        </p:nvSpPr>
        <p:spPr>
          <a:xfrm>
            <a:off x="6988040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A64F47D-8687-D942-BDDA-D6E332106E26}"/>
              </a:ext>
            </a:extLst>
          </p:cNvPr>
          <p:cNvSpPr/>
          <p:nvPr/>
        </p:nvSpPr>
        <p:spPr>
          <a:xfrm>
            <a:off x="7234299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02A8646-BCDD-374E-A279-D366EE61AC34}"/>
              </a:ext>
            </a:extLst>
          </p:cNvPr>
          <p:cNvSpPr/>
          <p:nvPr/>
        </p:nvSpPr>
        <p:spPr>
          <a:xfrm>
            <a:off x="7480558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CDCA503-8B88-2F4F-8D6B-3A400CCA8B45}"/>
              </a:ext>
            </a:extLst>
          </p:cNvPr>
          <p:cNvSpPr/>
          <p:nvPr/>
        </p:nvSpPr>
        <p:spPr>
          <a:xfrm>
            <a:off x="7732427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3202942-838B-0E4F-8817-666091844E0B}"/>
              </a:ext>
            </a:extLst>
          </p:cNvPr>
          <p:cNvSpPr/>
          <p:nvPr/>
        </p:nvSpPr>
        <p:spPr>
          <a:xfrm>
            <a:off x="7990423" y="422732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1CF5238-90F6-1A42-BB43-1558E63F45B4}"/>
              </a:ext>
            </a:extLst>
          </p:cNvPr>
          <p:cNvSpPr/>
          <p:nvPr/>
        </p:nvSpPr>
        <p:spPr>
          <a:xfrm>
            <a:off x="7038733" y="3032199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F31BEE07-66AD-CD49-8640-E36E3A55367C}"/>
              </a:ext>
            </a:extLst>
          </p:cNvPr>
          <p:cNvSpPr/>
          <p:nvPr/>
        </p:nvSpPr>
        <p:spPr>
          <a:xfrm rot="16200000">
            <a:off x="7344354" y="354961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0A0C7097-2AB7-734C-AC88-E9C8FAA496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43027" y="349724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0A0C7097-2AB7-734C-AC88-E9C8FAA49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027" y="3497242"/>
                <a:ext cx="701328" cy="503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01165D18-9EC1-F047-A671-4EE66BA5C44A}"/>
              </a:ext>
            </a:extLst>
          </p:cNvPr>
          <p:cNvSpPr/>
          <p:nvPr/>
        </p:nvSpPr>
        <p:spPr>
          <a:xfrm>
            <a:off x="9425431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0661276-061F-2641-B25B-CAB4040EFA22}"/>
              </a:ext>
            </a:extLst>
          </p:cNvPr>
          <p:cNvSpPr/>
          <p:nvPr/>
        </p:nvSpPr>
        <p:spPr>
          <a:xfrm>
            <a:off x="9671690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9C577E7-688D-2B45-9CE3-B19C809EF163}"/>
              </a:ext>
            </a:extLst>
          </p:cNvPr>
          <p:cNvSpPr/>
          <p:nvPr/>
        </p:nvSpPr>
        <p:spPr>
          <a:xfrm>
            <a:off x="9917949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A52908F-C3FE-FC4D-9BE2-39EA60BB7D76}"/>
              </a:ext>
            </a:extLst>
          </p:cNvPr>
          <p:cNvSpPr/>
          <p:nvPr/>
        </p:nvSpPr>
        <p:spPr>
          <a:xfrm>
            <a:off x="10169818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3DF2F38-EE79-8846-ADC6-9F76281BE13C}"/>
              </a:ext>
            </a:extLst>
          </p:cNvPr>
          <p:cNvSpPr/>
          <p:nvPr/>
        </p:nvSpPr>
        <p:spPr>
          <a:xfrm>
            <a:off x="9339739" y="3041181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D91586AE-0AC5-6D4A-837F-F5F742303C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33" y="350622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D91586AE-0AC5-6D4A-837F-F5F742303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33" y="3506224"/>
                <a:ext cx="701328" cy="5035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4B4D95BC-DCE6-4E4B-A661-D8E2988E5D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4135" y="372016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4B4D95BC-DCE6-4E4B-A661-D8E2988E5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135" y="3720162"/>
                <a:ext cx="701328" cy="503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B1228C7-F921-324C-A43B-A4D084076D20}"/>
                  </a:ext>
                </a:extLst>
              </p:cNvPr>
              <p:cNvSpPr/>
              <p:nvPr/>
            </p:nvSpPr>
            <p:spPr>
              <a:xfrm>
                <a:off x="9251884" y="1871324"/>
                <a:ext cx="1303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B1228C7-F921-324C-A43B-A4D084076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884" y="1871324"/>
                <a:ext cx="1303818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6B5397A-8488-8942-B507-3BFFEA4D0E98}"/>
                  </a:ext>
                </a:extLst>
              </p:cNvPr>
              <p:cNvSpPr/>
              <p:nvPr/>
            </p:nvSpPr>
            <p:spPr>
              <a:xfrm>
                <a:off x="2031827" y="2895419"/>
                <a:ext cx="430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6B5397A-8488-8942-B507-3BFFEA4D0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827" y="2895419"/>
                <a:ext cx="430374" cy="461665"/>
              </a:xfrm>
              <a:prstGeom prst="rect">
                <a:avLst/>
              </a:prstGeom>
              <a:blipFill>
                <a:blip r:embed="rId8"/>
                <a:stretch>
                  <a:fillRect t="-27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5D246DF-B328-314D-AE0D-3948B489731F}"/>
                  </a:ext>
                </a:extLst>
              </p:cNvPr>
              <p:cNvSpPr/>
              <p:nvPr/>
            </p:nvSpPr>
            <p:spPr>
              <a:xfrm>
                <a:off x="9332710" y="686561"/>
                <a:ext cx="1298483" cy="1072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5D246DF-B328-314D-AE0D-3948B4897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710" y="686561"/>
                <a:ext cx="1298483" cy="1072281"/>
              </a:xfrm>
              <a:prstGeom prst="rect">
                <a:avLst/>
              </a:prstGeom>
              <a:blipFill>
                <a:blip r:embed="rId9"/>
                <a:stretch>
                  <a:fillRect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DD0223EE-AB77-E745-B3EB-BC981C8BDC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3573" y="371790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DD0223EE-AB77-E745-B3EB-BC981C8BD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573" y="3717904"/>
                <a:ext cx="701328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5439BFB4-5FEF-BC48-847B-7E2270682B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349" y="3754780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5439BFB4-5FEF-BC48-847B-7E2270682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349" y="3754780"/>
                <a:ext cx="701328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DC5110E7-A92F-C14A-95F3-B48F03756A2D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D72094EF-16A9-7B44-A071-E40E0000CED0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51911BD-6EAD-874D-AF1A-AF3DBE79F64F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D19C169-8DD1-6A4B-88D6-3C0CC3D70D2B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A8D7768-A1EC-1649-91E0-743C8369903D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381F72C-2D2A-DF4B-BEC4-0A10EB34839F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DE76911-7CAA-224F-9047-5918773A1D55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4" name="Right Arrow 83">
            <a:extLst>
              <a:ext uri="{FF2B5EF4-FFF2-40B4-BE49-F238E27FC236}">
                <a16:creationId xmlns:a16="http://schemas.microsoft.com/office/drawing/2014/main" id="{A5AB2061-9AA7-DE4C-B89B-6E9DCD68CCB7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5B7329C0-ED61-CA43-A5EF-75D5674852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5B7329C0-ED61-CA43-A5EF-75D567485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F806BD02-2D52-384B-B1FC-D8788ED70EC9}"/>
              </a:ext>
            </a:extLst>
          </p:cNvPr>
          <p:cNvSpPr/>
          <p:nvPr/>
        </p:nvSpPr>
        <p:spPr>
          <a:xfrm>
            <a:off x="4744078" y="5314271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2FEF93D-1038-B441-8283-46E6C128CBAC}"/>
              </a:ext>
            </a:extLst>
          </p:cNvPr>
          <p:cNvSpPr/>
          <p:nvPr/>
        </p:nvSpPr>
        <p:spPr>
          <a:xfrm>
            <a:off x="4848860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FF12C54-CCD1-C943-8412-D543E5A478AF}"/>
              </a:ext>
            </a:extLst>
          </p:cNvPr>
          <p:cNvSpPr/>
          <p:nvPr/>
        </p:nvSpPr>
        <p:spPr>
          <a:xfrm>
            <a:off x="5095119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AFD3F7B-052C-374A-8560-EF0CA951100C}"/>
              </a:ext>
            </a:extLst>
          </p:cNvPr>
          <p:cNvSpPr/>
          <p:nvPr/>
        </p:nvSpPr>
        <p:spPr>
          <a:xfrm>
            <a:off x="5341378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AFC51C0-06B7-B448-8454-08607677863C}"/>
              </a:ext>
            </a:extLst>
          </p:cNvPr>
          <p:cNvSpPr/>
          <p:nvPr/>
        </p:nvSpPr>
        <p:spPr>
          <a:xfrm>
            <a:off x="5593247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94B6773C-603B-6C49-953C-453D04B3E678}"/>
              </a:ext>
            </a:extLst>
          </p:cNvPr>
          <p:cNvSpPr/>
          <p:nvPr/>
        </p:nvSpPr>
        <p:spPr>
          <a:xfrm rot="16200000">
            <a:off x="5090349" y="470234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94408A66-3DA3-BF48-9C62-02AD108A3C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60153" y="4659765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94408A66-3DA3-BF48-9C62-02AD108A3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153" y="4659765"/>
                <a:ext cx="701328" cy="5035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310103AE-B073-1143-98CC-E315F95F91D7}"/>
              </a:ext>
            </a:extLst>
          </p:cNvPr>
          <p:cNvSpPr/>
          <p:nvPr/>
        </p:nvSpPr>
        <p:spPr>
          <a:xfrm>
            <a:off x="7019643" y="5330689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247013F-E0C9-0E40-8E18-2FE54212B459}"/>
              </a:ext>
            </a:extLst>
          </p:cNvPr>
          <p:cNvSpPr/>
          <p:nvPr/>
        </p:nvSpPr>
        <p:spPr>
          <a:xfrm>
            <a:off x="7124425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8F3127F-D691-3D4B-97C7-5F071BF8783B}"/>
              </a:ext>
            </a:extLst>
          </p:cNvPr>
          <p:cNvSpPr/>
          <p:nvPr/>
        </p:nvSpPr>
        <p:spPr>
          <a:xfrm>
            <a:off x="7370684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EE41199-A7D8-0946-B7A7-17844F1F0716}"/>
              </a:ext>
            </a:extLst>
          </p:cNvPr>
          <p:cNvSpPr/>
          <p:nvPr/>
        </p:nvSpPr>
        <p:spPr>
          <a:xfrm>
            <a:off x="7616943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838534D-B292-1140-A586-BDB908323903}"/>
              </a:ext>
            </a:extLst>
          </p:cNvPr>
          <p:cNvSpPr/>
          <p:nvPr/>
        </p:nvSpPr>
        <p:spPr>
          <a:xfrm>
            <a:off x="7868812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8" name="Right Arrow 97">
            <a:extLst>
              <a:ext uri="{FF2B5EF4-FFF2-40B4-BE49-F238E27FC236}">
                <a16:creationId xmlns:a16="http://schemas.microsoft.com/office/drawing/2014/main" id="{4E2804D9-F4E5-D343-A373-94D728C0A6E1}"/>
              </a:ext>
            </a:extLst>
          </p:cNvPr>
          <p:cNvSpPr/>
          <p:nvPr/>
        </p:nvSpPr>
        <p:spPr>
          <a:xfrm rot="16200000">
            <a:off x="7365914" y="47187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6ADE574B-929C-464D-8AE2-6AA659EFB6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718" y="4676183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6ADE574B-929C-464D-8AE2-6AA659EFB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718" y="4676183"/>
                <a:ext cx="701328" cy="5035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ight Arrow 99">
            <a:extLst>
              <a:ext uri="{FF2B5EF4-FFF2-40B4-BE49-F238E27FC236}">
                <a16:creationId xmlns:a16="http://schemas.microsoft.com/office/drawing/2014/main" id="{0A06B42B-2531-7D4A-A07C-96F48D518057}"/>
              </a:ext>
            </a:extLst>
          </p:cNvPr>
          <p:cNvSpPr/>
          <p:nvPr/>
        </p:nvSpPr>
        <p:spPr>
          <a:xfrm rot="16200000">
            <a:off x="9666920" y="472774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id="{560370BF-B949-784C-86C7-0D501AD16B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36724" y="4685165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id="{560370BF-B949-784C-86C7-0D501AD16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724" y="4685165"/>
                <a:ext cx="701328" cy="5035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id="{84F00FE0-7BE2-AB45-84A5-CACC76F1C678}"/>
              </a:ext>
            </a:extLst>
          </p:cNvPr>
          <p:cNvSpPr txBox="1">
            <a:spLocks/>
          </p:cNvSpPr>
          <p:nvPr/>
        </p:nvSpPr>
        <p:spPr>
          <a:xfrm>
            <a:off x="2793640" y="57544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She</a:t>
            </a: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F40B8C59-0149-A142-86C3-CA63325779D8}"/>
              </a:ext>
            </a:extLst>
          </p:cNvPr>
          <p:cNvSpPr txBox="1">
            <a:spLocks/>
          </p:cNvSpPr>
          <p:nvPr/>
        </p:nvSpPr>
        <p:spPr>
          <a:xfrm>
            <a:off x="4771152" y="5722080"/>
            <a:ext cx="1005821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went</a:t>
            </a: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DA71FA44-21E2-F542-8A3B-2EA795FA64B4}"/>
              </a:ext>
            </a:extLst>
          </p:cNvPr>
          <p:cNvSpPr txBox="1">
            <a:spLocks/>
          </p:cNvSpPr>
          <p:nvPr/>
        </p:nvSpPr>
        <p:spPr>
          <a:xfrm>
            <a:off x="7132699" y="5737257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to</a:t>
            </a:r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7E95A145-8CAC-9549-BE9D-308C04EDF2FC}"/>
              </a:ext>
            </a:extLst>
          </p:cNvPr>
          <p:cNvSpPr txBox="1">
            <a:spLocks/>
          </p:cNvSpPr>
          <p:nvPr/>
        </p:nvSpPr>
        <p:spPr>
          <a:xfrm>
            <a:off x="9324812" y="5723185"/>
            <a:ext cx="96661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class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710E6B06-7E28-8D41-92AC-CB7973823B27}"/>
              </a:ext>
            </a:extLst>
          </p:cNvPr>
          <p:cNvSpPr/>
          <p:nvPr/>
        </p:nvSpPr>
        <p:spPr>
          <a:xfrm>
            <a:off x="9334533" y="5330689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5DEB645-C3D7-E648-9817-4FD574E14306}"/>
              </a:ext>
            </a:extLst>
          </p:cNvPr>
          <p:cNvSpPr/>
          <p:nvPr/>
        </p:nvSpPr>
        <p:spPr>
          <a:xfrm>
            <a:off x="9439315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2678B3B-07CE-6141-ACFE-0CD961C14D21}"/>
              </a:ext>
            </a:extLst>
          </p:cNvPr>
          <p:cNvSpPr/>
          <p:nvPr/>
        </p:nvSpPr>
        <p:spPr>
          <a:xfrm>
            <a:off x="9685574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499DACEE-02EE-5443-8FAD-D0107DF9B8E3}"/>
              </a:ext>
            </a:extLst>
          </p:cNvPr>
          <p:cNvSpPr/>
          <p:nvPr/>
        </p:nvSpPr>
        <p:spPr>
          <a:xfrm>
            <a:off x="9931833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3F990F24-4867-7745-AD2F-DB6CA00F7343}"/>
              </a:ext>
            </a:extLst>
          </p:cNvPr>
          <p:cNvSpPr/>
          <p:nvPr/>
        </p:nvSpPr>
        <p:spPr>
          <a:xfrm>
            <a:off x="10183702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5846CCBF-EE75-6446-82E3-EAC9978F6B3B}"/>
              </a:ext>
            </a:extLst>
          </p:cNvPr>
          <p:cNvSpPr/>
          <p:nvPr/>
        </p:nvSpPr>
        <p:spPr>
          <a:xfrm>
            <a:off x="9217768" y="4153858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BC0DBEC-CD2F-5F4B-BB00-29A024391068}"/>
              </a:ext>
            </a:extLst>
          </p:cNvPr>
          <p:cNvSpPr/>
          <p:nvPr/>
        </p:nvSpPr>
        <p:spPr>
          <a:xfrm>
            <a:off x="9302318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DCD84FE7-1114-864E-93F0-20C8C9E23F1B}"/>
              </a:ext>
            </a:extLst>
          </p:cNvPr>
          <p:cNvSpPr/>
          <p:nvPr/>
        </p:nvSpPr>
        <p:spPr>
          <a:xfrm>
            <a:off x="9548577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692A687D-18B8-124F-8D2C-CA466AD046AF}"/>
              </a:ext>
            </a:extLst>
          </p:cNvPr>
          <p:cNvSpPr/>
          <p:nvPr/>
        </p:nvSpPr>
        <p:spPr>
          <a:xfrm>
            <a:off x="9794836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BD47889-18A0-2244-AA16-5A1DBF16D323}"/>
              </a:ext>
            </a:extLst>
          </p:cNvPr>
          <p:cNvSpPr/>
          <p:nvPr/>
        </p:nvSpPr>
        <p:spPr>
          <a:xfrm>
            <a:off x="10046705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36A71D20-DDDD-6E44-AEF6-0E1E17811A0E}"/>
              </a:ext>
            </a:extLst>
          </p:cNvPr>
          <p:cNvSpPr/>
          <p:nvPr/>
        </p:nvSpPr>
        <p:spPr>
          <a:xfrm>
            <a:off x="10304701" y="420940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209160F-0E10-5D4E-A879-5AF5846500B5}"/>
              </a:ext>
            </a:extLst>
          </p:cNvPr>
          <p:cNvSpPr/>
          <p:nvPr/>
        </p:nvSpPr>
        <p:spPr>
          <a:xfrm>
            <a:off x="9655013" y="3399661"/>
            <a:ext cx="520985" cy="1028577"/>
          </a:xfrm>
          <a:prstGeom prst="rect">
            <a:avLst/>
          </a:prstGeom>
          <a:solidFill>
            <a:srgbClr val="FF7F9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>
            <a:extLst>
              <a:ext uri="{FF2B5EF4-FFF2-40B4-BE49-F238E27FC236}">
                <a16:creationId xmlns:a16="http://schemas.microsoft.com/office/drawing/2014/main" id="{C5F97A50-8FCA-674B-9CD5-B798C07934E9}"/>
              </a:ext>
            </a:extLst>
          </p:cNvPr>
          <p:cNvSpPr/>
          <p:nvPr/>
        </p:nvSpPr>
        <p:spPr>
          <a:xfrm rot="10800000">
            <a:off x="8042062" y="4064459"/>
            <a:ext cx="1612949" cy="519477"/>
          </a:xfrm>
          <a:prstGeom prst="rightArrow">
            <a:avLst>
              <a:gd name="adj1" fmla="val 43272"/>
              <a:gd name="adj2" fmla="val 64733"/>
            </a:avLst>
          </a:prstGeom>
          <a:solidFill>
            <a:srgbClr val="FF7F9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1955CE4C-F149-954F-B60C-F5A8790D746A}"/>
                  </a:ext>
                </a:extLst>
              </p:cNvPr>
              <p:cNvSpPr/>
              <p:nvPr/>
            </p:nvSpPr>
            <p:spPr>
              <a:xfrm>
                <a:off x="883997" y="1378420"/>
                <a:ext cx="6032968" cy="1105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4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1955CE4C-F149-954F-B60C-F5A8790D74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97" y="1378420"/>
                <a:ext cx="6032968" cy="1105495"/>
              </a:xfrm>
              <a:prstGeom prst="rect">
                <a:avLst/>
              </a:prstGeom>
              <a:blipFill>
                <a:blip r:embed="rId16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10129065" cy="1162592"/>
          </a:xfrm>
        </p:spPr>
        <p:txBody>
          <a:bodyPr>
            <a:normAutofit fontScale="90000"/>
          </a:bodyPr>
          <a:lstStyle/>
          <a:p>
            <a:r>
              <a:rPr lang="en-US" dirty="0"/>
              <a:t>RNNs: Vanishing and </a:t>
            </a:r>
            <a:r>
              <a:rPr lang="en-US"/>
              <a:t>Exploding Gradients (review)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592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96E96B4-FA2A-A045-8934-B071E520E541}"/>
              </a:ext>
            </a:extLst>
          </p:cNvPr>
          <p:cNvSpPr/>
          <p:nvPr/>
        </p:nvSpPr>
        <p:spPr>
          <a:xfrm>
            <a:off x="9293475" y="1813744"/>
            <a:ext cx="1183062" cy="1598617"/>
          </a:xfrm>
          <a:prstGeom prst="rect">
            <a:avLst/>
          </a:prstGeom>
          <a:solidFill>
            <a:srgbClr val="FF7F9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B4A757-5A32-CF4C-A30C-5FE20E8C7192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  <a:alpha val="2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1F4F3D-7FD4-CA4D-BCDB-B5A50BBDE93A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F0F276-DB46-D74E-8ABD-D057FA6ED0F3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23DB2A-790A-3B43-8790-B0E90915D1E6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022844-714E-284B-AB2A-68FBB304ADC6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823ADC3-4481-2946-87EA-CB2E335E30DA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5BF7497-DF61-0F4A-B016-CE02CE318A25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9E4E656-FFF7-DA41-8ED5-A6650F40273B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EAC4CB-C274-0748-B5B1-A0651F161A72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E0BC738-3191-5447-B402-723D4FA368AD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C3669D5-6FA1-0645-BC79-9DDEFCCF4B21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740DB24-8531-E94D-B05E-60C33259FE09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591500B-0412-CB45-9053-85931536B1AD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79D0B05-1A10-7543-8CA9-44F6B04538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79D0B05-1A10-7543-8CA9-44F6B0453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E5B32DB0-F51A-8242-86A0-8AD7CED6BCFA}"/>
              </a:ext>
            </a:extLst>
          </p:cNvPr>
          <p:cNvSpPr/>
          <p:nvPr/>
        </p:nvSpPr>
        <p:spPr>
          <a:xfrm>
            <a:off x="4848860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23A3479-F954-6840-B536-A1F94B963982}"/>
              </a:ext>
            </a:extLst>
          </p:cNvPr>
          <p:cNvSpPr/>
          <p:nvPr/>
        </p:nvSpPr>
        <p:spPr>
          <a:xfrm>
            <a:off x="5095119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60CB2B-07CE-A945-B489-29D965BD7199}"/>
              </a:ext>
            </a:extLst>
          </p:cNvPr>
          <p:cNvSpPr/>
          <p:nvPr/>
        </p:nvSpPr>
        <p:spPr>
          <a:xfrm>
            <a:off x="5341378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92A6669-C851-9C47-8BEF-30B768932508}"/>
              </a:ext>
            </a:extLst>
          </p:cNvPr>
          <p:cNvSpPr/>
          <p:nvPr/>
        </p:nvSpPr>
        <p:spPr>
          <a:xfrm>
            <a:off x="5593247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930E4E3-04D4-BF47-BA4B-A45962FBCDEB}"/>
              </a:ext>
            </a:extLst>
          </p:cNvPr>
          <p:cNvSpPr/>
          <p:nvPr/>
        </p:nvSpPr>
        <p:spPr>
          <a:xfrm>
            <a:off x="4627925" y="4155353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5D97170-2F8B-4F48-8E2A-64641CE2B3C4}"/>
              </a:ext>
            </a:extLst>
          </p:cNvPr>
          <p:cNvSpPr/>
          <p:nvPr/>
        </p:nvSpPr>
        <p:spPr>
          <a:xfrm>
            <a:off x="4712475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0F52EDE-2875-DE48-AD2F-BA6536894E60}"/>
              </a:ext>
            </a:extLst>
          </p:cNvPr>
          <p:cNvSpPr/>
          <p:nvPr/>
        </p:nvSpPr>
        <p:spPr>
          <a:xfrm>
            <a:off x="4958734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075C99-337F-BE47-8EF8-5EC57183ED41}"/>
              </a:ext>
            </a:extLst>
          </p:cNvPr>
          <p:cNvSpPr/>
          <p:nvPr/>
        </p:nvSpPr>
        <p:spPr>
          <a:xfrm>
            <a:off x="5204993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B3CF464-58A0-B348-81AE-9423A9E30E87}"/>
              </a:ext>
            </a:extLst>
          </p:cNvPr>
          <p:cNvSpPr/>
          <p:nvPr/>
        </p:nvSpPr>
        <p:spPr>
          <a:xfrm>
            <a:off x="5456862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3BFE72E-2A7F-ED4C-959D-0C33435D708C}"/>
              </a:ext>
            </a:extLst>
          </p:cNvPr>
          <p:cNvSpPr/>
          <p:nvPr/>
        </p:nvSpPr>
        <p:spPr>
          <a:xfrm>
            <a:off x="5714858" y="4210904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48398E9-0B56-9A41-BD1E-EBE22F30922D}"/>
              </a:ext>
            </a:extLst>
          </p:cNvPr>
          <p:cNvSpPr/>
          <p:nvPr/>
        </p:nvSpPr>
        <p:spPr>
          <a:xfrm>
            <a:off x="4763168" y="3015781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3C471183-F579-0240-B18B-4AC85FA1910F}"/>
              </a:ext>
            </a:extLst>
          </p:cNvPr>
          <p:cNvSpPr/>
          <p:nvPr/>
        </p:nvSpPr>
        <p:spPr>
          <a:xfrm rot="16200000">
            <a:off x="5068789" y="35331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7E945B6E-8A48-AB4E-A28B-D7C1B4C03C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67462" y="348082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7E945B6E-8A48-AB4E-A28B-D7C1B4C03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462" y="3480824"/>
                <a:ext cx="701328" cy="503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561C6263-CBD3-104D-9AD6-8AF75D59C6B7}"/>
              </a:ext>
            </a:extLst>
          </p:cNvPr>
          <p:cNvSpPr/>
          <p:nvPr/>
        </p:nvSpPr>
        <p:spPr>
          <a:xfrm>
            <a:off x="7124425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2FF0051-DDDB-8F4C-9CD5-68DA8E6D0254}"/>
              </a:ext>
            </a:extLst>
          </p:cNvPr>
          <p:cNvSpPr/>
          <p:nvPr/>
        </p:nvSpPr>
        <p:spPr>
          <a:xfrm>
            <a:off x="7370684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D7837AF-EC9B-934B-B23A-341969736412}"/>
              </a:ext>
            </a:extLst>
          </p:cNvPr>
          <p:cNvSpPr/>
          <p:nvPr/>
        </p:nvSpPr>
        <p:spPr>
          <a:xfrm>
            <a:off x="7616943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12173EF-414D-D34A-AA3C-3133FB40BE1E}"/>
              </a:ext>
            </a:extLst>
          </p:cNvPr>
          <p:cNvSpPr/>
          <p:nvPr/>
        </p:nvSpPr>
        <p:spPr>
          <a:xfrm>
            <a:off x="7868812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889007D-61A0-FC49-930F-D20297266FA6}"/>
              </a:ext>
            </a:extLst>
          </p:cNvPr>
          <p:cNvSpPr/>
          <p:nvPr/>
        </p:nvSpPr>
        <p:spPr>
          <a:xfrm>
            <a:off x="6903490" y="4171771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1CDAA7C-35E5-6E45-AFB8-68996C5CD504}"/>
              </a:ext>
            </a:extLst>
          </p:cNvPr>
          <p:cNvSpPr/>
          <p:nvPr/>
        </p:nvSpPr>
        <p:spPr>
          <a:xfrm>
            <a:off x="6988040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A64F47D-8687-D942-BDDA-D6E332106E26}"/>
              </a:ext>
            </a:extLst>
          </p:cNvPr>
          <p:cNvSpPr/>
          <p:nvPr/>
        </p:nvSpPr>
        <p:spPr>
          <a:xfrm>
            <a:off x="7234299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02A8646-BCDD-374E-A279-D366EE61AC34}"/>
              </a:ext>
            </a:extLst>
          </p:cNvPr>
          <p:cNvSpPr/>
          <p:nvPr/>
        </p:nvSpPr>
        <p:spPr>
          <a:xfrm>
            <a:off x="7480558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CDCA503-8B88-2F4F-8D6B-3A400CCA8B45}"/>
              </a:ext>
            </a:extLst>
          </p:cNvPr>
          <p:cNvSpPr/>
          <p:nvPr/>
        </p:nvSpPr>
        <p:spPr>
          <a:xfrm>
            <a:off x="7732427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3202942-838B-0E4F-8817-666091844E0B}"/>
              </a:ext>
            </a:extLst>
          </p:cNvPr>
          <p:cNvSpPr/>
          <p:nvPr/>
        </p:nvSpPr>
        <p:spPr>
          <a:xfrm>
            <a:off x="7990423" y="422732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1CF5238-90F6-1A42-BB43-1558E63F45B4}"/>
              </a:ext>
            </a:extLst>
          </p:cNvPr>
          <p:cNvSpPr/>
          <p:nvPr/>
        </p:nvSpPr>
        <p:spPr>
          <a:xfrm>
            <a:off x="7038733" y="3032199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F31BEE07-66AD-CD49-8640-E36E3A55367C}"/>
              </a:ext>
            </a:extLst>
          </p:cNvPr>
          <p:cNvSpPr/>
          <p:nvPr/>
        </p:nvSpPr>
        <p:spPr>
          <a:xfrm rot="16200000">
            <a:off x="7344354" y="354961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0A0C7097-2AB7-734C-AC88-E9C8FAA496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43027" y="349724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0A0C7097-2AB7-734C-AC88-E9C8FAA49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027" y="3497242"/>
                <a:ext cx="701328" cy="503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01165D18-9EC1-F047-A671-4EE66BA5C44A}"/>
              </a:ext>
            </a:extLst>
          </p:cNvPr>
          <p:cNvSpPr/>
          <p:nvPr/>
        </p:nvSpPr>
        <p:spPr>
          <a:xfrm>
            <a:off x="9425431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0661276-061F-2641-B25B-CAB4040EFA22}"/>
              </a:ext>
            </a:extLst>
          </p:cNvPr>
          <p:cNvSpPr/>
          <p:nvPr/>
        </p:nvSpPr>
        <p:spPr>
          <a:xfrm>
            <a:off x="9671690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9C577E7-688D-2B45-9CE3-B19C809EF163}"/>
              </a:ext>
            </a:extLst>
          </p:cNvPr>
          <p:cNvSpPr/>
          <p:nvPr/>
        </p:nvSpPr>
        <p:spPr>
          <a:xfrm>
            <a:off x="9917949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A52908F-C3FE-FC4D-9BE2-39EA60BB7D76}"/>
              </a:ext>
            </a:extLst>
          </p:cNvPr>
          <p:cNvSpPr/>
          <p:nvPr/>
        </p:nvSpPr>
        <p:spPr>
          <a:xfrm>
            <a:off x="10169818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3DF2F38-EE79-8846-ADC6-9F76281BE13C}"/>
              </a:ext>
            </a:extLst>
          </p:cNvPr>
          <p:cNvSpPr/>
          <p:nvPr/>
        </p:nvSpPr>
        <p:spPr>
          <a:xfrm>
            <a:off x="9339739" y="3041181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D91586AE-0AC5-6D4A-837F-F5F742303C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33" y="350622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D91586AE-0AC5-6D4A-837F-F5F742303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33" y="3506224"/>
                <a:ext cx="701328" cy="5035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4B4D95BC-DCE6-4E4B-A661-D8E2988E5D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4135" y="372016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4B4D95BC-DCE6-4E4B-A661-D8E2988E5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135" y="3720162"/>
                <a:ext cx="701328" cy="503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B1228C7-F921-324C-A43B-A4D084076D20}"/>
                  </a:ext>
                </a:extLst>
              </p:cNvPr>
              <p:cNvSpPr/>
              <p:nvPr/>
            </p:nvSpPr>
            <p:spPr>
              <a:xfrm>
                <a:off x="9251884" y="1871324"/>
                <a:ext cx="1303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B1228C7-F921-324C-A43B-A4D084076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884" y="1871324"/>
                <a:ext cx="1303818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6B5397A-8488-8942-B507-3BFFEA4D0E98}"/>
                  </a:ext>
                </a:extLst>
              </p:cNvPr>
              <p:cNvSpPr/>
              <p:nvPr/>
            </p:nvSpPr>
            <p:spPr>
              <a:xfrm>
                <a:off x="2031827" y="2895419"/>
                <a:ext cx="430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6B5397A-8488-8942-B507-3BFFEA4D0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827" y="2895419"/>
                <a:ext cx="430374" cy="461665"/>
              </a:xfrm>
              <a:prstGeom prst="rect">
                <a:avLst/>
              </a:prstGeom>
              <a:blipFill>
                <a:blip r:embed="rId8"/>
                <a:stretch>
                  <a:fillRect t="-27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5D246DF-B328-314D-AE0D-3948B489731F}"/>
                  </a:ext>
                </a:extLst>
              </p:cNvPr>
              <p:cNvSpPr/>
              <p:nvPr/>
            </p:nvSpPr>
            <p:spPr>
              <a:xfrm>
                <a:off x="9332710" y="686561"/>
                <a:ext cx="1298483" cy="1072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5D246DF-B328-314D-AE0D-3948B4897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710" y="686561"/>
                <a:ext cx="1298483" cy="1072281"/>
              </a:xfrm>
              <a:prstGeom prst="rect">
                <a:avLst/>
              </a:prstGeom>
              <a:blipFill>
                <a:blip r:embed="rId9"/>
                <a:stretch>
                  <a:fillRect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DD0223EE-AB77-E745-B3EB-BC981C8BDC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3573" y="371790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DD0223EE-AB77-E745-B3EB-BC981C8BD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573" y="3717904"/>
                <a:ext cx="701328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5439BFB4-5FEF-BC48-847B-7E2270682B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349" y="3754780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5439BFB4-5FEF-BC48-847B-7E2270682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349" y="3754780"/>
                <a:ext cx="701328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DC5110E7-A92F-C14A-95F3-B48F03756A2D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D72094EF-16A9-7B44-A071-E40E0000CED0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51911BD-6EAD-874D-AF1A-AF3DBE79F64F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D19C169-8DD1-6A4B-88D6-3C0CC3D70D2B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A8D7768-A1EC-1649-91E0-743C8369903D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381F72C-2D2A-DF4B-BEC4-0A10EB34839F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DE76911-7CAA-224F-9047-5918773A1D55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4" name="Right Arrow 83">
            <a:extLst>
              <a:ext uri="{FF2B5EF4-FFF2-40B4-BE49-F238E27FC236}">
                <a16:creationId xmlns:a16="http://schemas.microsoft.com/office/drawing/2014/main" id="{A5AB2061-9AA7-DE4C-B89B-6E9DCD68CCB7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5B7329C0-ED61-CA43-A5EF-75D5674852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5B7329C0-ED61-CA43-A5EF-75D567485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F806BD02-2D52-384B-B1FC-D8788ED70EC9}"/>
              </a:ext>
            </a:extLst>
          </p:cNvPr>
          <p:cNvSpPr/>
          <p:nvPr/>
        </p:nvSpPr>
        <p:spPr>
          <a:xfrm>
            <a:off x="4744078" y="5314271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2FEF93D-1038-B441-8283-46E6C128CBAC}"/>
              </a:ext>
            </a:extLst>
          </p:cNvPr>
          <p:cNvSpPr/>
          <p:nvPr/>
        </p:nvSpPr>
        <p:spPr>
          <a:xfrm>
            <a:off x="4848860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FF12C54-CCD1-C943-8412-D543E5A478AF}"/>
              </a:ext>
            </a:extLst>
          </p:cNvPr>
          <p:cNvSpPr/>
          <p:nvPr/>
        </p:nvSpPr>
        <p:spPr>
          <a:xfrm>
            <a:off x="5095119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AFD3F7B-052C-374A-8560-EF0CA951100C}"/>
              </a:ext>
            </a:extLst>
          </p:cNvPr>
          <p:cNvSpPr/>
          <p:nvPr/>
        </p:nvSpPr>
        <p:spPr>
          <a:xfrm>
            <a:off x="5341378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AFC51C0-06B7-B448-8454-08607677863C}"/>
              </a:ext>
            </a:extLst>
          </p:cNvPr>
          <p:cNvSpPr/>
          <p:nvPr/>
        </p:nvSpPr>
        <p:spPr>
          <a:xfrm>
            <a:off x="5593247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94B6773C-603B-6C49-953C-453D04B3E678}"/>
              </a:ext>
            </a:extLst>
          </p:cNvPr>
          <p:cNvSpPr/>
          <p:nvPr/>
        </p:nvSpPr>
        <p:spPr>
          <a:xfrm rot="16200000">
            <a:off x="5090349" y="470234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94408A66-3DA3-BF48-9C62-02AD108A3C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60153" y="4659765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94408A66-3DA3-BF48-9C62-02AD108A3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153" y="4659765"/>
                <a:ext cx="701328" cy="5035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310103AE-B073-1143-98CC-E315F95F91D7}"/>
              </a:ext>
            </a:extLst>
          </p:cNvPr>
          <p:cNvSpPr/>
          <p:nvPr/>
        </p:nvSpPr>
        <p:spPr>
          <a:xfrm>
            <a:off x="7019643" y="5330689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247013F-E0C9-0E40-8E18-2FE54212B459}"/>
              </a:ext>
            </a:extLst>
          </p:cNvPr>
          <p:cNvSpPr/>
          <p:nvPr/>
        </p:nvSpPr>
        <p:spPr>
          <a:xfrm>
            <a:off x="7124425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8F3127F-D691-3D4B-97C7-5F071BF8783B}"/>
              </a:ext>
            </a:extLst>
          </p:cNvPr>
          <p:cNvSpPr/>
          <p:nvPr/>
        </p:nvSpPr>
        <p:spPr>
          <a:xfrm>
            <a:off x="7370684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EE41199-A7D8-0946-B7A7-17844F1F0716}"/>
              </a:ext>
            </a:extLst>
          </p:cNvPr>
          <p:cNvSpPr/>
          <p:nvPr/>
        </p:nvSpPr>
        <p:spPr>
          <a:xfrm>
            <a:off x="7616943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838534D-B292-1140-A586-BDB908323903}"/>
              </a:ext>
            </a:extLst>
          </p:cNvPr>
          <p:cNvSpPr/>
          <p:nvPr/>
        </p:nvSpPr>
        <p:spPr>
          <a:xfrm>
            <a:off x="7868812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8" name="Right Arrow 97">
            <a:extLst>
              <a:ext uri="{FF2B5EF4-FFF2-40B4-BE49-F238E27FC236}">
                <a16:creationId xmlns:a16="http://schemas.microsoft.com/office/drawing/2014/main" id="{4E2804D9-F4E5-D343-A373-94D728C0A6E1}"/>
              </a:ext>
            </a:extLst>
          </p:cNvPr>
          <p:cNvSpPr/>
          <p:nvPr/>
        </p:nvSpPr>
        <p:spPr>
          <a:xfrm rot="16200000">
            <a:off x="7365914" y="47187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6ADE574B-929C-464D-8AE2-6AA659EFB6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718" y="4676183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6ADE574B-929C-464D-8AE2-6AA659EFB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718" y="4676183"/>
                <a:ext cx="701328" cy="5035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ight Arrow 99">
            <a:extLst>
              <a:ext uri="{FF2B5EF4-FFF2-40B4-BE49-F238E27FC236}">
                <a16:creationId xmlns:a16="http://schemas.microsoft.com/office/drawing/2014/main" id="{0A06B42B-2531-7D4A-A07C-96F48D518057}"/>
              </a:ext>
            </a:extLst>
          </p:cNvPr>
          <p:cNvSpPr/>
          <p:nvPr/>
        </p:nvSpPr>
        <p:spPr>
          <a:xfrm rot="16200000">
            <a:off x="9666920" y="472774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id="{560370BF-B949-784C-86C7-0D501AD16B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36724" y="4685165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id="{560370BF-B949-784C-86C7-0D501AD16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724" y="4685165"/>
                <a:ext cx="701328" cy="5035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id="{84F00FE0-7BE2-AB45-84A5-CACC76F1C678}"/>
              </a:ext>
            </a:extLst>
          </p:cNvPr>
          <p:cNvSpPr txBox="1">
            <a:spLocks/>
          </p:cNvSpPr>
          <p:nvPr/>
        </p:nvSpPr>
        <p:spPr>
          <a:xfrm>
            <a:off x="2793640" y="57544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She</a:t>
            </a: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F40B8C59-0149-A142-86C3-CA63325779D8}"/>
              </a:ext>
            </a:extLst>
          </p:cNvPr>
          <p:cNvSpPr txBox="1">
            <a:spLocks/>
          </p:cNvSpPr>
          <p:nvPr/>
        </p:nvSpPr>
        <p:spPr>
          <a:xfrm>
            <a:off x="4771152" y="5722080"/>
            <a:ext cx="1005821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went</a:t>
            </a: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DA71FA44-21E2-F542-8A3B-2EA795FA64B4}"/>
              </a:ext>
            </a:extLst>
          </p:cNvPr>
          <p:cNvSpPr txBox="1">
            <a:spLocks/>
          </p:cNvSpPr>
          <p:nvPr/>
        </p:nvSpPr>
        <p:spPr>
          <a:xfrm>
            <a:off x="7132699" y="5737257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to</a:t>
            </a:r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7E95A145-8CAC-9549-BE9D-308C04EDF2FC}"/>
              </a:ext>
            </a:extLst>
          </p:cNvPr>
          <p:cNvSpPr txBox="1">
            <a:spLocks/>
          </p:cNvSpPr>
          <p:nvPr/>
        </p:nvSpPr>
        <p:spPr>
          <a:xfrm>
            <a:off x="9324812" y="5723185"/>
            <a:ext cx="96661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class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710E6B06-7E28-8D41-92AC-CB7973823B27}"/>
              </a:ext>
            </a:extLst>
          </p:cNvPr>
          <p:cNvSpPr/>
          <p:nvPr/>
        </p:nvSpPr>
        <p:spPr>
          <a:xfrm>
            <a:off x="9334533" y="5330689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5DEB645-C3D7-E648-9817-4FD574E14306}"/>
              </a:ext>
            </a:extLst>
          </p:cNvPr>
          <p:cNvSpPr/>
          <p:nvPr/>
        </p:nvSpPr>
        <p:spPr>
          <a:xfrm>
            <a:off x="9439315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2678B3B-07CE-6141-ACFE-0CD961C14D21}"/>
              </a:ext>
            </a:extLst>
          </p:cNvPr>
          <p:cNvSpPr/>
          <p:nvPr/>
        </p:nvSpPr>
        <p:spPr>
          <a:xfrm>
            <a:off x="9685574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499DACEE-02EE-5443-8FAD-D0107DF9B8E3}"/>
              </a:ext>
            </a:extLst>
          </p:cNvPr>
          <p:cNvSpPr/>
          <p:nvPr/>
        </p:nvSpPr>
        <p:spPr>
          <a:xfrm>
            <a:off x="9931833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3F990F24-4867-7745-AD2F-DB6CA00F7343}"/>
              </a:ext>
            </a:extLst>
          </p:cNvPr>
          <p:cNvSpPr/>
          <p:nvPr/>
        </p:nvSpPr>
        <p:spPr>
          <a:xfrm>
            <a:off x="10183702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5846CCBF-EE75-6446-82E3-EAC9978F6B3B}"/>
              </a:ext>
            </a:extLst>
          </p:cNvPr>
          <p:cNvSpPr/>
          <p:nvPr/>
        </p:nvSpPr>
        <p:spPr>
          <a:xfrm>
            <a:off x="9217768" y="4153858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BC0DBEC-CD2F-5F4B-BB00-29A024391068}"/>
              </a:ext>
            </a:extLst>
          </p:cNvPr>
          <p:cNvSpPr/>
          <p:nvPr/>
        </p:nvSpPr>
        <p:spPr>
          <a:xfrm>
            <a:off x="9302318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DCD84FE7-1114-864E-93F0-20C8C9E23F1B}"/>
              </a:ext>
            </a:extLst>
          </p:cNvPr>
          <p:cNvSpPr/>
          <p:nvPr/>
        </p:nvSpPr>
        <p:spPr>
          <a:xfrm>
            <a:off x="9548577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692A687D-18B8-124F-8D2C-CA466AD046AF}"/>
              </a:ext>
            </a:extLst>
          </p:cNvPr>
          <p:cNvSpPr/>
          <p:nvPr/>
        </p:nvSpPr>
        <p:spPr>
          <a:xfrm>
            <a:off x="9794836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BD47889-18A0-2244-AA16-5A1DBF16D323}"/>
              </a:ext>
            </a:extLst>
          </p:cNvPr>
          <p:cNvSpPr/>
          <p:nvPr/>
        </p:nvSpPr>
        <p:spPr>
          <a:xfrm>
            <a:off x="10046705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36A71D20-DDDD-6E44-AEF6-0E1E17811A0E}"/>
              </a:ext>
            </a:extLst>
          </p:cNvPr>
          <p:cNvSpPr/>
          <p:nvPr/>
        </p:nvSpPr>
        <p:spPr>
          <a:xfrm>
            <a:off x="10304701" y="420940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209160F-0E10-5D4E-A879-5AF5846500B5}"/>
              </a:ext>
            </a:extLst>
          </p:cNvPr>
          <p:cNvSpPr/>
          <p:nvPr/>
        </p:nvSpPr>
        <p:spPr>
          <a:xfrm>
            <a:off x="9655013" y="3399661"/>
            <a:ext cx="520985" cy="1028577"/>
          </a:xfrm>
          <a:prstGeom prst="rect">
            <a:avLst/>
          </a:prstGeom>
          <a:solidFill>
            <a:srgbClr val="FF7F9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>
            <a:extLst>
              <a:ext uri="{FF2B5EF4-FFF2-40B4-BE49-F238E27FC236}">
                <a16:creationId xmlns:a16="http://schemas.microsoft.com/office/drawing/2014/main" id="{C5F97A50-8FCA-674B-9CD5-B798C07934E9}"/>
              </a:ext>
            </a:extLst>
          </p:cNvPr>
          <p:cNvSpPr/>
          <p:nvPr/>
        </p:nvSpPr>
        <p:spPr>
          <a:xfrm rot="10800000">
            <a:off x="5940212" y="4064459"/>
            <a:ext cx="3714799" cy="519477"/>
          </a:xfrm>
          <a:prstGeom prst="rightArrow">
            <a:avLst>
              <a:gd name="adj1" fmla="val 43272"/>
              <a:gd name="adj2" fmla="val 64733"/>
            </a:avLst>
          </a:prstGeom>
          <a:solidFill>
            <a:srgbClr val="FF7F9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1955CE4C-F149-954F-B60C-F5A8790D746A}"/>
                  </a:ext>
                </a:extLst>
              </p:cNvPr>
              <p:cNvSpPr/>
              <p:nvPr/>
            </p:nvSpPr>
            <p:spPr>
              <a:xfrm>
                <a:off x="883997" y="1378420"/>
                <a:ext cx="6032968" cy="1105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4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1955CE4C-F149-954F-B60C-F5A8790D74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97" y="1378420"/>
                <a:ext cx="6032968" cy="1105495"/>
              </a:xfrm>
              <a:prstGeom prst="rect">
                <a:avLst/>
              </a:prstGeom>
              <a:blipFill>
                <a:blip r:embed="rId16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10129065" cy="1162592"/>
          </a:xfrm>
        </p:spPr>
        <p:txBody>
          <a:bodyPr>
            <a:normAutofit fontScale="90000"/>
          </a:bodyPr>
          <a:lstStyle/>
          <a:p>
            <a:r>
              <a:rPr lang="en-US" dirty="0"/>
              <a:t>RNNs: Vanishing and </a:t>
            </a:r>
            <a:r>
              <a:rPr lang="en-US"/>
              <a:t>Exploding Gradients (review)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467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96E96B4-FA2A-A045-8934-B071E520E541}"/>
              </a:ext>
            </a:extLst>
          </p:cNvPr>
          <p:cNvSpPr/>
          <p:nvPr/>
        </p:nvSpPr>
        <p:spPr>
          <a:xfrm>
            <a:off x="9293475" y="1813744"/>
            <a:ext cx="1183062" cy="1598617"/>
          </a:xfrm>
          <a:prstGeom prst="rect">
            <a:avLst/>
          </a:prstGeom>
          <a:solidFill>
            <a:srgbClr val="FF7F9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B4A757-5A32-CF4C-A30C-5FE20E8C7192}"/>
              </a:ext>
            </a:extLst>
          </p:cNvPr>
          <p:cNvSpPr txBox="1">
            <a:spLocks/>
          </p:cNvSpPr>
          <p:nvPr/>
        </p:nvSpPr>
        <p:spPr>
          <a:xfrm>
            <a:off x="241800" y="2952152"/>
            <a:ext cx="1721387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  <a:alpha val="25000"/>
                  </a:schemeClr>
                </a:solidFill>
                <a:latin typeface="Avenir Light" panose="020B0402020203020204" pitchFamily="34" charset="77"/>
              </a:rPr>
              <a:t>Output layer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1F4F3D-7FD4-CA4D-BCDB-B5A50BBDE93A}"/>
              </a:ext>
            </a:extLst>
          </p:cNvPr>
          <p:cNvSpPr/>
          <p:nvPr/>
        </p:nvSpPr>
        <p:spPr>
          <a:xfrm>
            <a:off x="2665942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F0F276-DB46-D74E-8ABD-D057FA6ED0F3}"/>
              </a:ext>
            </a:extLst>
          </p:cNvPr>
          <p:cNvSpPr/>
          <p:nvPr/>
        </p:nvSpPr>
        <p:spPr>
          <a:xfrm>
            <a:off x="2912201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23DB2A-790A-3B43-8790-B0E90915D1E6}"/>
              </a:ext>
            </a:extLst>
          </p:cNvPr>
          <p:cNvSpPr/>
          <p:nvPr/>
        </p:nvSpPr>
        <p:spPr>
          <a:xfrm>
            <a:off x="3158460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022844-714E-284B-AB2A-68FBB304ADC6}"/>
              </a:ext>
            </a:extLst>
          </p:cNvPr>
          <p:cNvSpPr/>
          <p:nvPr/>
        </p:nvSpPr>
        <p:spPr>
          <a:xfrm>
            <a:off x="3410329" y="3035587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823ADC3-4481-2946-87EA-CB2E335E30DA}"/>
              </a:ext>
            </a:extLst>
          </p:cNvPr>
          <p:cNvSpPr/>
          <p:nvPr/>
        </p:nvSpPr>
        <p:spPr>
          <a:xfrm>
            <a:off x="2445007" y="4128135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5BF7497-DF61-0F4A-B016-CE02CE318A25}"/>
              </a:ext>
            </a:extLst>
          </p:cNvPr>
          <p:cNvSpPr/>
          <p:nvPr/>
        </p:nvSpPr>
        <p:spPr>
          <a:xfrm>
            <a:off x="2529557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9E4E656-FFF7-DA41-8ED5-A6650F40273B}"/>
              </a:ext>
            </a:extLst>
          </p:cNvPr>
          <p:cNvSpPr/>
          <p:nvPr/>
        </p:nvSpPr>
        <p:spPr>
          <a:xfrm>
            <a:off x="2775816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EAC4CB-C274-0748-B5B1-A0651F161A72}"/>
              </a:ext>
            </a:extLst>
          </p:cNvPr>
          <p:cNvSpPr/>
          <p:nvPr/>
        </p:nvSpPr>
        <p:spPr>
          <a:xfrm>
            <a:off x="3022075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E0BC738-3191-5447-B402-723D4FA368AD}"/>
              </a:ext>
            </a:extLst>
          </p:cNvPr>
          <p:cNvSpPr/>
          <p:nvPr/>
        </p:nvSpPr>
        <p:spPr>
          <a:xfrm>
            <a:off x="3273944" y="418140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C3669D5-6FA1-0645-BC79-9DDEFCCF4B21}"/>
              </a:ext>
            </a:extLst>
          </p:cNvPr>
          <p:cNvSpPr/>
          <p:nvPr/>
        </p:nvSpPr>
        <p:spPr>
          <a:xfrm>
            <a:off x="3531940" y="4183686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740DB24-8531-E94D-B05E-60C33259FE09}"/>
              </a:ext>
            </a:extLst>
          </p:cNvPr>
          <p:cNvSpPr/>
          <p:nvPr/>
        </p:nvSpPr>
        <p:spPr>
          <a:xfrm>
            <a:off x="2580250" y="2988563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591500B-0412-CB45-9053-85931536B1AD}"/>
              </a:ext>
            </a:extLst>
          </p:cNvPr>
          <p:cNvSpPr/>
          <p:nvPr/>
        </p:nvSpPr>
        <p:spPr>
          <a:xfrm rot="16200000">
            <a:off x="2885871" y="3505978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79D0B05-1A10-7543-8CA9-44F6B04538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E79D0B05-1A10-7543-8CA9-44F6B0453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44" y="3453606"/>
                <a:ext cx="701328" cy="5035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E5B32DB0-F51A-8242-86A0-8AD7CED6BCFA}"/>
              </a:ext>
            </a:extLst>
          </p:cNvPr>
          <p:cNvSpPr/>
          <p:nvPr/>
        </p:nvSpPr>
        <p:spPr>
          <a:xfrm>
            <a:off x="4848860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23A3479-F954-6840-B536-A1F94B963982}"/>
              </a:ext>
            </a:extLst>
          </p:cNvPr>
          <p:cNvSpPr/>
          <p:nvPr/>
        </p:nvSpPr>
        <p:spPr>
          <a:xfrm>
            <a:off x="5095119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F60CB2B-07CE-A945-B489-29D965BD7199}"/>
              </a:ext>
            </a:extLst>
          </p:cNvPr>
          <p:cNvSpPr/>
          <p:nvPr/>
        </p:nvSpPr>
        <p:spPr>
          <a:xfrm>
            <a:off x="5341378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92A6669-C851-9C47-8BEF-30B768932508}"/>
              </a:ext>
            </a:extLst>
          </p:cNvPr>
          <p:cNvSpPr/>
          <p:nvPr/>
        </p:nvSpPr>
        <p:spPr>
          <a:xfrm>
            <a:off x="5593247" y="3062805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930E4E3-04D4-BF47-BA4B-A45962FBCDEB}"/>
              </a:ext>
            </a:extLst>
          </p:cNvPr>
          <p:cNvSpPr/>
          <p:nvPr/>
        </p:nvSpPr>
        <p:spPr>
          <a:xfrm>
            <a:off x="4627925" y="4155353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5D97170-2F8B-4F48-8E2A-64641CE2B3C4}"/>
              </a:ext>
            </a:extLst>
          </p:cNvPr>
          <p:cNvSpPr/>
          <p:nvPr/>
        </p:nvSpPr>
        <p:spPr>
          <a:xfrm>
            <a:off x="4712475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0F52EDE-2875-DE48-AD2F-BA6536894E60}"/>
              </a:ext>
            </a:extLst>
          </p:cNvPr>
          <p:cNvSpPr/>
          <p:nvPr/>
        </p:nvSpPr>
        <p:spPr>
          <a:xfrm>
            <a:off x="4958734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075C99-337F-BE47-8EF8-5EC57183ED41}"/>
              </a:ext>
            </a:extLst>
          </p:cNvPr>
          <p:cNvSpPr/>
          <p:nvPr/>
        </p:nvSpPr>
        <p:spPr>
          <a:xfrm>
            <a:off x="5204993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B3CF464-58A0-B348-81AE-9423A9E30E87}"/>
              </a:ext>
            </a:extLst>
          </p:cNvPr>
          <p:cNvSpPr/>
          <p:nvPr/>
        </p:nvSpPr>
        <p:spPr>
          <a:xfrm>
            <a:off x="5456862" y="4208620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3BFE72E-2A7F-ED4C-959D-0C33435D708C}"/>
              </a:ext>
            </a:extLst>
          </p:cNvPr>
          <p:cNvSpPr/>
          <p:nvPr/>
        </p:nvSpPr>
        <p:spPr>
          <a:xfrm>
            <a:off x="5714858" y="4210904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4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548398E9-0B56-9A41-BD1E-EBE22F30922D}"/>
              </a:ext>
            </a:extLst>
          </p:cNvPr>
          <p:cNvSpPr/>
          <p:nvPr/>
        </p:nvSpPr>
        <p:spPr>
          <a:xfrm>
            <a:off x="4763168" y="3015781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3C471183-F579-0240-B18B-4AC85FA1910F}"/>
              </a:ext>
            </a:extLst>
          </p:cNvPr>
          <p:cNvSpPr/>
          <p:nvPr/>
        </p:nvSpPr>
        <p:spPr>
          <a:xfrm rot="16200000">
            <a:off x="5068789" y="353319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7E945B6E-8A48-AB4E-A28B-D7C1B4C03C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67462" y="348082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7E945B6E-8A48-AB4E-A28B-D7C1B4C03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462" y="3480824"/>
                <a:ext cx="701328" cy="5035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561C6263-CBD3-104D-9AD6-8AF75D59C6B7}"/>
              </a:ext>
            </a:extLst>
          </p:cNvPr>
          <p:cNvSpPr/>
          <p:nvPr/>
        </p:nvSpPr>
        <p:spPr>
          <a:xfrm>
            <a:off x="7124425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2FF0051-DDDB-8F4C-9CD5-68DA8E6D0254}"/>
              </a:ext>
            </a:extLst>
          </p:cNvPr>
          <p:cNvSpPr/>
          <p:nvPr/>
        </p:nvSpPr>
        <p:spPr>
          <a:xfrm>
            <a:off x="7370684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D7837AF-EC9B-934B-B23A-341969736412}"/>
              </a:ext>
            </a:extLst>
          </p:cNvPr>
          <p:cNvSpPr/>
          <p:nvPr/>
        </p:nvSpPr>
        <p:spPr>
          <a:xfrm>
            <a:off x="7616943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12173EF-414D-D34A-AA3C-3133FB40BE1E}"/>
              </a:ext>
            </a:extLst>
          </p:cNvPr>
          <p:cNvSpPr/>
          <p:nvPr/>
        </p:nvSpPr>
        <p:spPr>
          <a:xfrm>
            <a:off x="7868812" y="3079223"/>
            <a:ext cx="203200" cy="203200"/>
          </a:xfrm>
          <a:prstGeom prst="ellipse">
            <a:avLst/>
          </a:prstGeom>
          <a:solidFill>
            <a:srgbClr val="92D050">
              <a:alpha val="19000"/>
            </a:srgbClr>
          </a:solidFill>
          <a:ln w="19050">
            <a:solidFill>
              <a:schemeClr val="accent6">
                <a:lumMod val="50000"/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889007D-61A0-FC49-930F-D20297266FA6}"/>
              </a:ext>
            </a:extLst>
          </p:cNvPr>
          <p:cNvSpPr/>
          <p:nvPr/>
        </p:nvSpPr>
        <p:spPr>
          <a:xfrm>
            <a:off x="6903490" y="4171771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1CDAA7C-35E5-6E45-AFB8-68996C5CD504}"/>
              </a:ext>
            </a:extLst>
          </p:cNvPr>
          <p:cNvSpPr/>
          <p:nvPr/>
        </p:nvSpPr>
        <p:spPr>
          <a:xfrm>
            <a:off x="6988040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A64F47D-8687-D942-BDDA-D6E332106E26}"/>
              </a:ext>
            </a:extLst>
          </p:cNvPr>
          <p:cNvSpPr/>
          <p:nvPr/>
        </p:nvSpPr>
        <p:spPr>
          <a:xfrm>
            <a:off x="7234299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02A8646-BCDD-374E-A279-D366EE61AC34}"/>
              </a:ext>
            </a:extLst>
          </p:cNvPr>
          <p:cNvSpPr/>
          <p:nvPr/>
        </p:nvSpPr>
        <p:spPr>
          <a:xfrm>
            <a:off x="7480558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CDCA503-8B88-2F4F-8D6B-3A400CCA8B45}"/>
              </a:ext>
            </a:extLst>
          </p:cNvPr>
          <p:cNvSpPr/>
          <p:nvPr/>
        </p:nvSpPr>
        <p:spPr>
          <a:xfrm>
            <a:off x="7732427" y="4225038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3202942-838B-0E4F-8817-666091844E0B}"/>
              </a:ext>
            </a:extLst>
          </p:cNvPr>
          <p:cNvSpPr/>
          <p:nvPr/>
        </p:nvSpPr>
        <p:spPr>
          <a:xfrm>
            <a:off x="7990423" y="4227322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 w="1905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1CF5238-90F6-1A42-BB43-1558E63F45B4}"/>
              </a:ext>
            </a:extLst>
          </p:cNvPr>
          <p:cNvSpPr/>
          <p:nvPr/>
        </p:nvSpPr>
        <p:spPr>
          <a:xfrm>
            <a:off x="7038733" y="3032199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F31BEE07-66AD-CD49-8640-E36E3A55367C}"/>
              </a:ext>
            </a:extLst>
          </p:cNvPr>
          <p:cNvSpPr/>
          <p:nvPr/>
        </p:nvSpPr>
        <p:spPr>
          <a:xfrm rot="16200000">
            <a:off x="7344354" y="354961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0A0C7097-2AB7-734C-AC88-E9C8FAA496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43027" y="349724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0A0C7097-2AB7-734C-AC88-E9C8FAA49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027" y="3497242"/>
                <a:ext cx="701328" cy="5035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01165D18-9EC1-F047-A671-4EE66BA5C44A}"/>
              </a:ext>
            </a:extLst>
          </p:cNvPr>
          <p:cNvSpPr/>
          <p:nvPr/>
        </p:nvSpPr>
        <p:spPr>
          <a:xfrm>
            <a:off x="9425431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0661276-061F-2641-B25B-CAB4040EFA22}"/>
              </a:ext>
            </a:extLst>
          </p:cNvPr>
          <p:cNvSpPr/>
          <p:nvPr/>
        </p:nvSpPr>
        <p:spPr>
          <a:xfrm>
            <a:off x="9671690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9C577E7-688D-2B45-9CE3-B19C809EF163}"/>
              </a:ext>
            </a:extLst>
          </p:cNvPr>
          <p:cNvSpPr/>
          <p:nvPr/>
        </p:nvSpPr>
        <p:spPr>
          <a:xfrm>
            <a:off x="9917949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A52908F-C3FE-FC4D-9BE2-39EA60BB7D76}"/>
              </a:ext>
            </a:extLst>
          </p:cNvPr>
          <p:cNvSpPr/>
          <p:nvPr/>
        </p:nvSpPr>
        <p:spPr>
          <a:xfrm>
            <a:off x="10169818" y="3088205"/>
            <a:ext cx="203200" cy="203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3DF2F38-EE79-8846-ADC6-9F76281BE13C}"/>
              </a:ext>
            </a:extLst>
          </p:cNvPr>
          <p:cNvSpPr/>
          <p:nvPr/>
        </p:nvSpPr>
        <p:spPr>
          <a:xfrm>
            <a:off x="9339739" y="3041181"/>
            <a:ext cx="1128109" cy="3113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D91586AE-0AC5-6D4A-837F-F5F742303C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33" y="350622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D91586AE-0AC5-6D4A-837F-F5F742303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33" y="3506224"/>
                <a:ext cx="701328" cy="5035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4B4D95BC-DCE6-4E4B-A661-D8E2988E5D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04135" y="3720162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4B4D95BC-DCE6-4E4B-A661-D8E2988E5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135" y="3720162"/>
                <a:ext cx="701328" cy="5035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B1228C7-F921-324C-A43B-A4D084076D20}"/>
                  </a:ext>
                </a:extLst>
              </p:cNvPr>
              <p:cNvSpPr/>
              <p:nvPr/>
            </p:nvSpPr>
            <p:spPr>
              <a:xfrm>
                <a:off x="9251884" y="1871324"/>
                <a:ext cx="1303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B1228C7-F921-324C-A43B-A4D084076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1884" y="1871324"/>
                <a:ext cx="1303818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6B5397A-8488-8942-B507-3BFFEA4D0E98}"/>
                  </a:ext>
                </a:extLst>
              </p:cNvPr>
              <p:cNvSpPr/>
              <p:nvPr/>
            </p:nvSpPr>
            <p:spPr>
              <a:xfrm>
                <a:off x="2031827" y="2895419"/>
                <a:ext cx="430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dirty="0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6B5397A-8488-8942-B507-3BFFEA4D0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827" y="2895419"/>
                <a:ext cx="430374" cy="461665"/>
              </a:xfrm>
              <a:prstGeom prst="rect">
                <a:avLst/>
              </a:prstGeom>
              <a:blipFill>
                <a:blip r:embed="rId8"/>
                <a:stretch>
                  <a:fillRect t="-27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5D246DF-B328-314D-AE0D-3948B489731F}"/>
                  </a:ext>
                </a:extLst>
              </p:cNvPr>
              <p:cNvSpPr/>
              <p:nvPr/>
            </p:nvSpPr>
            <p:spPr>
              <a:xfrm>
                <a:off x="9332710" y="686561"/>
                <a:ext cx="1298483" cy="1072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4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5D246DF-B328-314D-AE0D-3948B4897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2710" y="686561"/>
                <a:ext cx="1298483" cy="1072281"/>
              </a:xfrm>
              <a:prstGeom prst="rect">
                <a:avLst/>
              </a:prstGeom>
              <a:blipFill>
                <a:blip r:embed="rId9"/>
                <a:stretch>
                  <a:fillRect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DD0223EE-AB77-E745-B3EB-BC981C8BDC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33573" y="3717904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DD0223EE-AB77-E745-B3EB-BC981C8BD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573" y="3717904"/>
                <a:ext cx="701328" cy="5035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5439BFB4-5FEF-BC48-847B-7E2270682B4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3349" y="3754780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5439BFB4-5FEF-BC48-847B-7E2270682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349" y="3754780"/>
                <a:ext cx="701328" cy="5035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DC5110E7-A92F-C14A-95F3-B48F03756A2D}"/>
              </a:ext>
            </a:extLst>
          </p:cNvPr>
          <p:cNvSpPr txBox="1">
            <a:spLocks/>
          </p:cNvSpPr>
          <p:nvPr/>
        </p:nvSpPr>
        <p:spPr>
          <a:xfrm>
            <a:off x="264163" y="5250618"/>
            <a:ext cx="1530821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Input layer</a:t>
            </a: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D72094EF-16A9-7B44-A071-E40E0000CED0}"/>
              </a:ext>
            </a:extLst>
          </p:cNvPr>
          <p:cNvSpPr txBox="1">
            <a:spLocks/>
          </p:cNvSpPr>
          <p:nvPr/>
        </p:nvSpPr>
        <p:spPr>
          <a:xfrm>
            <a:off x="147347" y="4088472"/>
            <a:ext cx="1737960" cy="471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Hidden layer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51911BD-6EAD-874D-AF1A-AF3DBE79F64F}"/>
              </a:ext>
            </a:extLst>
          </p:cNvPr>
          <p:cNvSpPr/>
          <p:nvPr/>
        </p:nvSpPr>
        <p:spPr>
          <a:xfrm>
            <a:off x="2561160" y="5287053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D19C169-8DD1-6A4B-88D6-3C0CC3D70D2B}"/>
              </a:ext>
            </a:extLst>
          </p:cNvPr>
          <p:cNvSpPr/>
          <p:nvPr/>
        </p:nvSpPr>
        <p:spPr>
          <a:xfrm>
            <a:off x="2665942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A8D7768-A1EC-1649-91E0-743C8369903D}"/>
              </a:ext>
            </a:extLst>
          </p:cNvPr>
          <p:cNvSpPr/>
          <p:nvPr/>
        </p:nvSpPr>
        <p:spPr>
          <a:xfrm>
            <a:off x="2912201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381F72C-2D2A-DF4B-BEC4-0A10EB34839F}"/>
              </a:ext>
            </a:extLst>
          </p:cNvPr>
          <p:cNvSpPr/>
          <p:nvPr/>
        </p:nvSpPr>
        <p:spPr>
          <a:xfrm>
            <a:off x="3158460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DE76911-7CAA-224F-9047-5918773A1D55}"/>
              </a:ext>
            </a:extLst>
          </p:cNvPr>
          <p:cNvSpPr/>
          <p:nvPr/>
        </p:nvSpPr>
        <p:spPr>
          <a:xfrm>
            <a:off x="3410329" y="5342404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4" name="Right Arrow 83">
            <a:extLst>
              <a:ext uri="{FF2B5EF4-FFF2-40B4-BE49-F238E27FC236}">
                <a16:creationId xmlns:a16="http://schemas.microsoft.com/office/drawing/2014/main" id="{A5AB2061-9AA7-DE4C-B89B-6E9DCD68CCB7}"/>
              </a:ext>
            </a:extLst>
          </p:cNvPr>
          <p:cNvSpPr/>
          <p:nvPr/>
        </p:nvSpPr>
        <p:spPr>
          <a:xfrm rot="16200000">
            <a:off x="2907431" y="4675126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5B7329C0-ED61-CA43-A5EF-75D5674852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5B7329C0-ED61-CA43-A5EF-75D567485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235" y="4632547"/>
                <a:ext cx="701328" cy="5035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F806BD02-2D52-384B-B1FC-D8788ED70EC9}"/>
              </a:ext>
            </a:extLst>
          </p:cNvPr>
          <p:cNvSpPr/>
          <p:nvPr/>
        </p:nvSpPr>
        <p:spPr>
          <a:xfrm>
            <a:off x="4744078" y="5314271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2FEF93D-1038-B441-8283-46E6C128CBAC}"/>
              </a:ext>
            </a:extLst>
          </p:cNvPr>
          <p:cNvSpPr/>
          <p:nvPr/>
        </p:nvSpPr>
        <p:spPr>
          <a:xfrm>
            <a:off x="4848860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FF12C54-CCD1-C943-8412-D543E5A478AF}"/>
              </a:ext>
            </a:extLst>
          </p:cNvPr>
          <p:cNvSpPr/>
          <p:nvPr/>
        </p:nvSpPr>
        <p:spPr>
          <a:xfrm>
            <a:off x="5095119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AFD3F7B-052C-374A-8560-EF0CA951100C}"/>
              </a:ext>
            </a:extLst>
          </p:cNvPr>
          <p:cNvSpPr/>
          <p:nvPr/>
        </p:nvSpPr>
        <p:spPr>
          <a:xfrm>
            <a:off x="5341378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AFC51C0-06B7-B448-8454-08607677863C}"/>
              </a:ext>
            </a:extLst>
          </p:cNvPr>
          <p:cNvSpPr/>
          <p:nvPr/>
        </p:nvSpPr>
        <p:spPr>
          <a:xfrm>
            <a:off x="5593247" y="5369622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1" name="Right Arrow 90">
            <a:extLst>
              <a:ext uri="{FF2B5EF4-FFF2-40B4-BE49-F238E27FC236}">
                <a16:creationId xmlns:a16="http://schemas.microsoft.com/office/drawing/2014/main" id="{94B6773C-603B-6C49-953C-453D04B3E678}"/>
              </a:ext>
            </a:extLst>
          </p:cNvPr>
          <p:cNvSpPr/>
          <p:nvPr/>
        </p:nvSpPr>
        <p:spPr>
          <a:xfrm rot="16200000">
            <a:off x="5090349" y="470234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94408A66-3DA3-BF48-9C62-02AD108A3C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60153" y="4659765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94408A66-3DA3-BF48-9C62-02AD108A3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153" y="4659765"/>
                <a:ext cx="701328" cy="5035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310103AE-B073-1143-98CC-E315F95F91D7}"/>
              </a:ext>
            </a:extLst>
          </p:cNvPr>
          <p:cNvSpPr/>
          <p:nvPr/>
        </p:nvSpPr>
        <p:spPr>
          <a:xfrm>
            <a:off x="7019643" y="5330689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247013F-E0C9-0E40-8E18-2FE54212B459}"/>
              </a:ext>
            </a:extLst>
          </p:cNvPr>
          <p:cNvSpPr/>
          <p:nvPr/>
        </p:nvSpPr>
        <p:spPr>
          <a:xfrm>
            <a:off x="7124425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68F3127F-D691-3D4B-97C7-5F071BF8783B}"/>
              </a:ext>
            </a:extLst>
          </p:cNvPr>
          <p:cNvSpPr/>
          <p:nvPr/>
        </p:nvSpPr>
        <p:spPr>
          <a:xfrm>
            <a:off x="7370684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EE41199-A7D8-0946-B7A7-17844F1F0716}"/>
              </a:ext>
            </a:extLst>
          </p:cNvPr>
          <p:cNvSpPr/>
          <p:nvPr/>
        </p:nvSpPr>
        <p:spPr>
          <a:xfrm>
            <a:off x="7616943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838534D-B292-1140-A586-BDB908323903}"/>
              </a:ext>
            </a:extLst>
          </p:cNvPr>
          <p:cNvSpPr/>
          <p:nvPr/>
        </p:nvSpPr>
        <p:spPr>
          <a:xfrm>
            <a:off x="7868812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8" name="Right Arrow 97">
            <a:extLst>
              <a:ext uri="{FF2B5EF4-FFF2-40B4-BE49-F238E27FC236}">
                <a16:creationId xmlns:a16="http://schemas.microsoft.com/office/drawing/2014/main" id="{4E2804D9-F4E5-D343-A373-94D728C0A6E1}"/>
              </a:ext>
            </a:extLst>
          </p:cNvPr>
          <p:cNvSpPr/>
          <p:nvPr/>
        </p:nvSpPr>
        <p:spPr>
          <a:xfrm rot="16200000">
            <a:off x="7365914" y="4718762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6ADE574B-929C-464D-8AE2-6AA659EFB6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5718" y="4676183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6ADE574B-929C-464D-8AE2-6AA659EFB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718" y="4676183"/>
                <a:ext cx="701328" cy="5035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ight Arrow 99">
            <a:extLst>
              <a:ext uri="{FF2B5EF4-FFF2-40B4-BE49-F238E27FC236}">
                <a16:creationId xmlns:a16="http://schemas.microsoft.com/office/drawing/2014/main" id="{0A06B42B-2531-7D4A-A07C-96F48D518057}"/>
              </a:ext>
            </a:extLst>
          </p:cNvPr>
          <p:cNvSpPr/>
          <p:nvPr/>
        </p:nvSpPr>
        <p:spPr>
          <a:xfrm rot="16200000">
            <a:off x="9666920" y="4727744"/>
            <a:ext cx="567437" cy="329483"/>
          </a:xfrm>
          <a:prstGeom prst="rightArrow">
            <a:avLst>
              <a:gd name="adj1" fmla="val 27574"/>
              <a:gd name="adj2" fmla="val 69623"/>
            </a:avLst>
          </a:prstGeom>
          <a:solidFill>
            <a:schemeClr val="tx1">
              <a:lumMod val="75000"/>
              <a:lumOff val="2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id="{560370BF-B949-784C-86C7-0D501AD16B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36724" y="4685165"/>
                <a:ext cx="701328" cy="503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venir" panose="02000503020000020003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  <a:latin typeface="Avenir Light" panose="020B0402020203020204" pitchFamily="34" charset="77"/>
                </a:endParaRPr>
              </a:p>
            </p:txBody>
          </p:sp>
        </mc:Choice>
        <mc:Fallback xmlns="">
          <p:sp>
            <p:nvSpPr>
              <p:cNvPr id="101" name="Content Placeholder 2">
                <a:extLst>
                  <a:ext uri="{FF2B5EF4-FFF2-40B4-BE49-F238E27FC236}">
                    <a16:creationId xmlns:a16="http://schemas.microsoft.com/office/drawing/2014/main" id="{560370BF-B949-784C-86C7-0D501AD16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724" y="4685165"/>
                <a:ext cx="701328" cy="5035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Content Placeholder 2">
            <a:extLst>
              <a:ext uri="{FF2B5EF4-FFF2-40B4-BE49-F238E27FC236}">
                <a16:creationId xmlns:a16="http://schemas.microsoft.com/office/drawing/2014/main" id="{84F00FE0-7BE2-AB45-84A5-CACC76F1C678}"/>
              </a:ext>
            </a:extLst>
          </p:cNvPr>
          <p:cNvSpPr txBox="1">
            <a:spLocks/>
          </p:cNvSpPr>
          <p:nvPr/>
        </p:nvSpPr>
        <p:spPr>
          <a:xfrm>
            <a:off x="2793640" y="5754472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She</a:t>
            </a: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F40B8C59-0149-A142-86C3-CA63325779D8}"/>
              </a:ext>
            </a:extLst>
          </p:cNvPr>
          <p:cNvSpPr txBox="1">
            <a:spLocks/>
          </p:cNvSpPr>
          <p:nvPr/>
        </p:nvSpPr>
        <p:spPr>
          <a:xfrm>
            <a:off x="4771152" y="5722080"/>
            <a:ext cx="1005821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went</a:t>
            </a: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DA71FA44-21E2-F542-8A3B-2EA795FA64B4}"/>
              </a:ext>
            </a:extLst>
          </p:cNvPr>
          <p:cNvSpPr txBox="1">
            <a:spLocks/>
          </p:cNvSpPr>
          <p:nvPr/>
        </p:nvSpPr>
        <p:spPr>
          <a:xfrm>
            <a:off x="7132699" y="5737257"/>
            <a:ext cx="701328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to</a:t>
            </a:r>
          </a:p>
        </p:txBody>
      </p:sp>
      <p:sp>
        <p:nvSpPr>
          <p:cNvPr id="105" name="Content Placeholder 2">
            <a:extLst>
              <a:ext uri="{FF2B5EF4-FFF2-40B4-BE49-F238E27FC236}">
                <a16:creationId xmlns:a16="http://schemas.microsoft.com/office/drawing/2014/main" id="{7E95A145-8CAC-9549-BE9D-308C04EDF2FC}"/>
              </a:ext>
            </a:extLst>
          </p:cNvPr>
          <p:cNvSpPr txBox="1">
            <a:spLocks/>
          </p:cNvSpPr>
          <p:nvPr/>
        </p:nvSpPr>
        <p:spPr>
          <a:xfrm>
            <a:off x="9324812" y="5723185"/>
            <a:ext cx="966617" cy="50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Light" panose="020B0402020203020204" pitchFamily="34" charset="77"/>
              </a:rPr>
              <a:t>class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710E6B06-7E28-8D41-92AC-CB7973823B27}"/>
              </a:ext>
            </a:extLst>
          </p:cNvPr>
          <p:cNvSpPr/>
          <p:nvPr/>
        </p:nvSpPr>
        <p:spPr>
          <a:xfrm>
            <a:off x="9334533" y="5330689"/>
            <a:ext cx="1196135" cy="330065"/>
          </a:xfrm>
          <a:prstGeom prst="roundRect">
            <a:avLst/>
          </a:prstGeom>
          <a:noFill/>
          <a:ln w="38100">
            <a:solidFill>
              <a:schemeClr val="tx1">
                <a:alpha val="2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5DEB645-C3D7-E648-9817-4FD574E14306}"/>
              </a:ext>
            </a:extLst>
          </p:cNvPr>
          <p:cNvSpPr/>
          <p:nvPr/>
        </p:nvSpPr>
        <p:spPr>
          <a:xfrm>
            <a:off x="9439315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2678B3B-07CE-6141-ACFE-0CD961C14D21}"/>
              </a:ext>
            </a:extLst>
          </p:cNvPr>
          <p:cNvSpPr/>
          <p:nvPr/>
        </p:nvSpPr>
        <p:spPr>
          <a:xfrm>
            <a:off x="9685574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499DACEE-02EE-5443-8FAD-D0107DF9B8E3}"/>
              </a:ext>
            </a:extLst>
          </p:cNvPr>
          <p:cNvSpPr/>
          <p:nvPr/>
        </p:nvSpPr>
        <p:spPr>
          <a:xfrm>
            <a:off x="9931833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3F990F24-4867-7745-AD2F-DB6CA00F7343}"/>
              </a:ext>
            </a:extLst>
          </p:cNvPr>
          <p:cNvSpPr/>
          <p:nvPr/>
        </p:nvSpPr>
        <p:spPr>
          <a:xfrm>
            <a:off x="10183702" y="5386040"/>
            <a:ext cx="203200" cy="203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5846CCBF-EE75-6446-82E3-EAC9978F6B3B}"/>
              </a:ext>
            </a:extLst>
          </p:cNvPr>
          <p:cNvSpPr/>
          <p:nvPr/>
        </p:nvSpPr>
        <p:spPr>
          <a:xfrm>
            <a:off x="9217768" y="4153858"/>
            <a:ext cx="1364224" cy="311369"/>
          </a:xfrm>
          <a:prstGeom prst="roundRect">
            <a:avLst/>
          </a:prstGeom>
          <a:noFill/>
          <a:ln w="381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BC0DBEC-CD2F-5F4B-BB00-29A024391068}"/>
              </a:ext>
            </a:extLst>
          </p:cNvPr>
          <p:cNvSpPr/>
          <p:nvPr/>
        </p:nvSpPr>
        <p:spPr>
          <a:xfrm>
            <a:off x="9302318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DCD84FE7-1114-864E-93F0-20C8C9E23F1B}"/>
              </a:ext>
            </a:extLst>
          </p:cNvPr>
          <p:cNvSpPr/>
          <p:nvPr/>
        </p:nvSpPr>
        <p:spPr>
          <a:xfrm>
            <a:off x="9548577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692A687D-18B8-124F-8D2C-CA466AD046AF}"/>
              </a:ext>
            </a:extLst>
          </p:cNvPr>
          <p:cNvSpPr/>
          <p:nvPr/>
        </p:nvSpPr>
        <p:spPr>
          <a:xfrm>
            <a:off x="9794836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BD47889-18A0-2244-AA16-5A1DBF16D323}"/>
              </a:ext>
            </a:extLst>
          </p:cNvPr>
          <p:cNvSpPr/>
          <p:nvPr/>
        </p:nvSpPr>
        <p:spPr>
          <a:xfrm>
            <a:off x="10046705" y="4207125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36A71D20-DDDD-6E44-AEF6-0E1E17811A0E}"/>
              </a:ext>
            </a:extLst>
          </p:cNvPr>
          <p:cNvSpPr/>
          <p:nvPr/>
        </p:nvSpPr>
        <p:spPr>
          <a:xfrm>
            <a:off x="10304701" y="4209409"/>
            <a:ext cx="203200" cy="2032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19050">
            <a:solidFill>
              <a:schemeClr val="accent5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209160F-0E10-5D4E-A879-5AF5846500B5}"/>
              </a:ext>
            </a:extLst>
          </p:cNvPr>
          <p:cNvSpPr/>
          <p:nvPr/>
        </p:nvSpPr>
        <p:spPr>
          <a:xfrm>
            <a:off x="9655013" y="3399661"/>
            <a:ext cx="520985" cy="1028577"/>
          </a:xfrm>
          <a:prstGeom prst="rect">
            <a:avLst/>
          </a:prstGeom>
          <a:solidFill>
            <a:srgbClr val="FF7F9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>
            <a:extLst>
              <a:ext uri="{FF2B5EF4-FFF2-40B4-BE49-F238E27FC236}">
                <a16:creationId xmlns:a16="http://schemas.microsoft.com/office/drawing/2014/main" id="{C5F97A50-8FCA-674B-9CD5-B798C07934E9}"/>
              </a:ext>
            </a:extLst>
          </p:cNvPr>
          <p:cNvSpPr/>
          <p:nvPr/>
        </p:nvSpPr>
        <p:spPr>
          <a:xfrm rot="10800000">
            <a:off x="3857900" y="4064460"/>
            <a:ext cx="5797112" cy="519477"/>
          </a:xfrm>
          <a:prstGeom prst="rightArrow">
            <a:avLst>
              <a:gd name="adj1" fmla="val 43272"/>
              <a:gd name="adj2" fmla="val 64733"/>
            </a:avLst>
          </a:prstGeom>
          <a:solidFill>
            <a:srgbClr val="FF7F99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1955CE4C-F149-954F-B60C-F5A8790D746A}"/>
                  </a:ext>
                </a:extLst>
              </p:cNvPr>
              <p:cNvSpPr/>
              <p:nvPr/>
            </p:nvSpPr>
            <p:spPr>
              <a:xfrm>
                <a:off x="883997" y="1378420"/>
                <a:ext cx="6032968" cy="1105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venir Light" panose="020B0402020203020204" pitchFamily="34" charset="7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en-US" sz="4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b="1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1955CE4C-F149-954F-B60C-F5A8790D74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97" y="1378420"/>
                <a:ext cx="6032968" cy="1105495"/>
              </a:xfrm>
              <a:prstGeom prst="rect">
                <a:avLst/>
              </a:prstGeom>
              <a:blipFill>
                <a:blip r:embed="rId16"/>
                <a:stretch>
                  <a:fillRect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10129065" cy="1162592"/>
          </a:xfrm>
        </p:spPr>
        <p:txBody>
          <a:bodyPr>
            <a:normAutofit fontScale="90000"/>
          </a:bodyPr>
          <a:lstStyle/>
          <a:p>
            <a:r>
              <a:rPr lang="en-US" dirty="0"/>
              <a:t>RNNs: Vanishing and </a:t>
            </a:r>
            <a:r>
              <a:rPr lang="en-US"/>
              <a:t>Exploding Gradients (review)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50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8CC99D59-00C0-1445-91B3-013E005D8BDE}"/>
              </a:ext>
            </a:extLst>
          </p:cNvPr>
          <p:cNvSpPr txBox="1">
            <a:spLocks/>
          </p:cNvSpPr>
          <p:nvPr/>
        </p:nvSpPr>
        <p:spPr>
          <a:xfrm>
            <a:off x="2489764" y="1776946"/>
            <a:ext cx="7567747" cy="645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B00D99-5E8F-BC4F-99D7-666390D54C72}"/>
              </a:ext>
            </a:extLst>
          </p:cNvPr>
          <p:cNvSpPr txBox="1">
            <a:spLocks/>
          </p:cNvSpPr>
          <p:nvPr/>
        </p:nvSpPr>
        <p:spPr>
          <a:xfrm>
            <a:off x="1379836" y="1438854"/>
            <a:ext cx="10342263" cy="2142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" panose="020005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Karla" charset="0"/>
                <a:ea typeface="Karla" charset="0"/>
                <a:cs typeface="Karla" charset="0"/>
              </a:rPr>
              <a:t>To address RNNs’ finnicky nature with long-range context, we turned to an RNN variant named </a:t>
            </a:r>
            <a:r>
              <a:rPr lang="en-US" b="1" dirty="0">
                <a:solidFill>
                  <a:srgbClr val="C00000"/>
                </a:solidFill>
                <a:latin typeface="Karla" charset="0"/>
                <a:ea typeface="Karla" charset="0"/>
                <a:cs typeface="Karla" charset="0"/>
              </a:rPr>
              <a:t>LSTMs (long short-term memory)</a:t>
            </a:r>
            <a:endParaRPr lang="en-US" dirty="0">
              <a:latin typeface="Karla" charset="0"/>
              <a:ea typeface="Karla" charset="0"/>
              <a:cs typeface="Karla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b="1" dirty="0">
              <a:solidFill>
                <a:srgbClr val="C00000"/>
              </a:solidFill>
              <a:latin typeface="Karla" charset="0"/>
              <a:ea typeface="Karla" charset="0"/>
              <a:cs typeface="Karla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Karla" charset="0"/>
                <a:ea typeface="Karla" charset="0"/>
                <a:cs typeface="Karla" charset="0"/>
              </a:rPr>
              <a:t>But first, let’s recap what we’ve learned so far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867746-7A2F-644D-88D5-C3102C6A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219456"/>
            <a:ext cx="10129065" cy="1162592"/>
          </a:xfrm>
        </p:spPr>
        <p:txBody>
          <a:bodyPr>
            <a:normAutofit fontScale="90000"/>
          </a:bodyPr>
          <a:lstStyle/>
          <a:p>
            <a:r>
              <a:rPr lang="en-US" dirty="0"/>
              <a:t>RNNs: Vanishing and </a:t>
            </a:r>
            <a:r>
              <a:rPr lang="en-US"/>
              <a:t>Exploding Gradients (review)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0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EC8E0-0D7E-DFE5-4DC5-951A5A75D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62DDF-C6B4-6080-7442-18CE59BC5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150" y="1183342"/>
            <a:ext cx="7872921" cy="18392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3A58D7-8F88-4B9F-56E6-9307A7012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991909"/>
            <a:ext cx="7326326" cy="16869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B52E95-BD48-F2E5-D97A-4A13EEBAF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4831167"/>
            <a:ext cx="7326326" cy="1292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8096C9-37F2-BE65-775B-F320029DD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934" y="3103953"/>
            <a:ext cx="3096380" cy="10837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BFC7D9-EB18-9C28-EBDE-820AE05E4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934" y="4678892"/>
            <a:ext cx="3096380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0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06449-F1BD-F000-E74E-C4C101870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6defgh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4E2082-146B-7A5A-6AEE-12663BBE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166" y="2654299"/>
            <a:ext cx="8064500" cy="3917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D97E2E-D68A-9D17-601D-B773DD785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33" y="963083"/>
            <a:ext cx="6556188" cy="186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7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D99B3-3FD6-934C-8E99-FD3570A6A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100262"/>
          </a:xfrm>
        </p:spPr>
        <p:txBody>
          <a:bodyPr/>
          <a:lstStyle/>
          <a:p>
            <a:r>
              <a:rPr lang="en-US" dirty="0"/>
              <a:t>Language modeling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A29C6-E669-529B-9454-A1CA7A0D1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89389"/>
            <a:ext cx="10515600" cy="2100261"/>
          </a:xfrm>
        </p:spPr>
        <p:txBody>
          <a:bodyPr/>
          <a:lstStyle/>
          <a:p>
            <a:pPr algn="ctr"/>
            <a:r>
              <a:rPr lang="en-US" dirty="0"/>
              <a:t>Structuring p(x) to model a sequence</a:t>
            </a:r>
          </a:p>
        </p:txBody>
      </p:sp>
    </p:spTree>
    <p:extLst>
      <p:ext uri="{BB962C8B-B14F-4D97-AF65-F5344CB8AC3E}">
        <p14:creationId xmlns:p14="http://schemas.microsoft.com/office/powerpoint/2010/main" val="2174984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777D2607-77E0-384B-BDD7-F35D469D60DB}" vid="{4A1DB25B-D6FF-654D-85D6-1C898B3B9A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</TotalTime>
  <Words>3339</Words>
  <Application>Microsoft Macintosh PowerPoint</Application>
  <PresentationFormat>Widescreen</PresentationFormat>
  <Paragraphs>1028</Paragraphs>
  <Slides>65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Arial</vt:lpstr>
      <vt:lpstr>Avenir Light</vt:lpstr>
      <vt:lpstr>Calibri</vt:lpstr>
      <vt:lpstr>Calibri Light</vt:lpstr>
      <vt:lpstr>Cambria Math</vt:lpstr>
      <vt:lpstr>Karla</vt:lpstr>
      <vt:lpstr>Wingdings</vt:lpstr>
      <vt:lpstr>Office Theme</vt:lpstr>
      <vt:lpstr>CS 7150</vt:lpstr>
      <vt:lpstr>Project guidelines</vt:lpstr>
      <vt:lpstr>Post-midterm</vt:lpstr>
      <vt:lpstr>Midterm stats</vt:lpstr>
      <vt:lpstr>(to work on whiteboard)</vt:lpstr>
      <vt:lpstr>4b</vt:lpstr>
      <vt:lpstr>5de</vt:lpstr>
      <vt:lpstr>Question 6defgh </vt:lpstr>
      <vt:lpstr>Language modeling</vt:lpstr>
      <vt:lpstr>Generative goal: models that can create</vt:lpstr>
      <vt:lpstr>An example small language model</vt:lpstr>
      <vt:lpstr>Breaking it down into three steps instead of one</vt:lpstr>
      <vt:lpstr>An example small language model</vt:lpstr>
      <vt:lpstr>Factoring the probability distribution</vt:lpstr>
      <vt:lpstr>We can run it to generate!</vt:lpstr>
      <vt:lpstr>Classical language modeling</vt:lpstr>
      <vt:lpstr>The unigram approximation</vt:lpstr>
      <vt:lpstr>The problem with unigrams</vt:lpstr>
      <vt:lpstr>Better classical language modeling: bigrams</vt:lpstr>
      <vt:lpstr>Better language modeling (classical approach)</vt:lpstr>
      <vt:lpstr>A bigram model is still a rough approximation</vt:lpstr>
      <vt:lpstr>The bigram approximation</vt:lpstr>
      <vt:lpstr>Much better: trigram, 4-gram models</vt:lpstr>
      <vt:lpstr>1990: Jeffrey Elman neural language model</vt:lpstr>
      <vt:lpstr>Brief history of neural NLP</vt:lpstr>
      <vt:lpstr>Modern idea: use a neural network!</vt:lpstr>
      <vt:lpstr>Modern idea: use a neural network!</vt:lpstr>
      <vt:lpstr>Equivariance in language modeling</vt:lpstr>
      <vt:lpstr>Modern idea: use a neural network!</vt:lpstr>
      <vt:lpstr>Word embeddings</vt:lpstr>
      <vt:lpstr>How to learn word embeddings?</vt:lpstr>
      <vt:lpstr>Skip-gram word2vec embeddings</vt:lpstr>
      <vt:lpstr>Semantic vector composition</vt:lpstr>
      <vt:lpstr>Glove word embeddings </vt:lpstr>
      <vt:lpstr>Idea of Glove</vt:lpstr>
      <vt:lpstr>Interactive: Use GloVe embedding by hand</vt:lpstr>
      <vt:lpstr>Language Modelling: Feed-forward Neural Net</vt:lpstr>
      <vt:lpstr>Language Modelling: Feed-forward Neural Net</vt:lpstr>
      <vt:lpstr>Language Modelling: Feed-forward Neural Net</vt:lpstr>
      <vt:lpstr>Language Modelling: Feed-forward Neural Net</vt:lpstr>
      <vt:lpstr>Language Modelling: Feed-forward Neural Net</vt:lpstr>
      <vt:lpstr>Language Modelling: Feed-forward Neural Net</vt:lpstr>
      <vt:lpstr>Language Modelling : Feed-forward Neural Net</vt:lpstr>
      <vt:lpstr>Language Modelling</vt:lpstr>
      <vt:lpstr>Language Modelling</vt:lpstr>
      <vt:lpstr>Language Modelling: RNNs</vt:lpstr>
      <vt:lpstr>RNN</vt:lpstr>
      <vt:lpstr>RNN </vt:lpstr>
      <vt:lpstr>RNN </vt:lpstr>
      <vt:lpstr>RNN (review) </vt:lpstr>
      <vt:lpstr>RNN (review) </vt:lpstr>
      <vt:lpstr>RNN (review) </vt:lpstr>
      <vt:lpstr>RNN (review)</vt:lpstr>
      <vt:lpstr>RNN: Generation</vt:lpstr>
      <vt:lpstr>RNN: Generation</vt:lpstr>
      <vt:lpstr>RNN: Generation</vt:lpstr>
      <vt:lpstr>RNN: Generation</vt:lpstr>
      <vt:lpstr>RNN: Generation</vt:lpstr>
      <vt:lpstr>RNN: Generation</vt:lpstr>
      <vt:lpstr>RNNs: Overview</vt:lpstr>
      <vt:lpstr>RNNs: Vanishing and Exploding Gradients (review)</vt:lpstr>
      <vt:lpstr>RNNs: Vanishing and Exploding Gradients (review)</vt:lpstr>
      <vt:lpstr>RNNs: Vanishing and Exploding Gradients (review)</vt:lpstr>
      <vt:lpstr>RNNs: Vanishing and Exploding Gradients (review)</vt:lpstr>
      <vt:lpstr>RNNs: Vanishing and Exploding Gradients (review)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7150</dc:title>
  <dc:creator>David Bau</dc:creator>
  <cp:lastModifiedBy>David Bau</cp:lastModifiedBy>
  <cp:revision>2</cp:revision>
  <dcterms:created xsi:type="dcterms:W3CDTF">2024-02-29T12:36:25Z</dcterms:created>
  <dcterms:modified xsi:type="dcterms:W3CDTF">2024-02-29T19:21:18Z</dcterms:modified>
</cp:coreProperties>
</file>