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46" r:id="rId1"/>
  </p:sldMasterIdLst>
  <p:notesMasterIdLst>
    <p:notesMasterId r:id="rId30"/>
  </p:notesMasterIdLst>
  <p:sldIdLst>
    <p:sldId id="350" r:id="rId2"/>
    <p:sldId id="649" r:id="rId3"/>
    <p:sldId id="370" r:id="rId4"/>
    <p:sldId id="273" r:id="rId5"/>
    <p:sldId id="373" r:id="rId6"/>
    <p:sldId id="651" r:id="rId7"/>
    <p:sldId id="374" r:id="rId8"/>
    <p:sldId id="372" r:id="rId9"/>
    <p:sldId id="375" r:id="rId10"/>
    <p:sldId id="376" r:id="rId11"/>
    <p:sldId id="383" r:id="rId12"/>
    <p:sldId id="384" r:id="rId13"/>
    <p:sldId id="385" r:id="rId14"/>
    <p:sldId id="377" r:id="rId15"/>
    <p:sldId id="378" r:id="rId16"/>
    <p:sldId id="379" r:id="rId17"/>
    <p:sldId id="380" r:id="rId18"/>
    <p:sldId id="381" r:id="rId19"/>
    <p:sldId id="389" r:id="rId20"/>
    <p:sldId id="390" r:id="rId21"/>
    <p:sldId id="382" r:id="rId22"/>
    <p:sldId id="388" r:id="rId23"/>
    <p:sldId id="647" r:id="rId24"/>
    <p:sldId id="387" r:id="rId25"/>
    <p:sldId id="386" r:id="rId26"/>
    <p:sldId id="391" r:id="rId27"/>
    <p:sldId id="395" r:id="rId28"/>
    <p:sldId id="64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854"/>
    <p:restoredTop sz="96197"/>
  </p:normalViewPr>
  <p:slideViewPr>
    <p:cSldViewPr snapToGrid="0">
      <p:cViewPr varScale="1">
        <p:scale>
          <a:sx n="106" d="100"/>
          <a:sy n="106" d="100"/>
        </p:scale>
        <p:origin x="208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88E7B-8FF6-E84E-AEBE-FB79F22A90E9}" type="datetimeFigureOut">
              <a:rPr lang="en-US" smtClean="0"/>
              <a:t>3/12/24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179B8-9666-C948-98B8-1AE9690BC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56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TODAY we will talk about GENERATIVE modeling.  The WHOLE idea of GENERATIVE modeling is to make models of P(X).</a:t>
            </a:r>
          </a:p>
          <a:p>
            <a:r>
              <a:rPr lang="en-US" dirty="0"/>
              <a:t>In other words, we want our model to treat some BIG data X as OUTPUT.</a:t>
            </a:r>
          </a:p>
          <a:p>
            <a:r>
              <a:rPr lang="en-US" dirty="0"/>
              <a:t>&lt;click&gt;</a:t>
            </a:r>
          </a:p>
          <a:p>
            <a:r>
              <a:rPr lang="en-US" dirty="0"/>
              <a:t>That is DIFFERENT from the CLASSIFICATION setting, where we treat big data X as INPUT.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041FD9-1CCC-DC49-AAD6-BB67582AAF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76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02550-E544-C4C1-5FC5-6C8CE7749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FE0960-93DB-4758-9AA2-91E78FB729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DF8DC-DA72-43DF-DECC-2134CB7A2E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77373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3/12/24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8AF1C-4E65-6530-4671-9E98F7140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7373"/>
            <a:ext cx="4114800" cy="365125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21CD6-56C4-7121-FE51-EC50E1887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7373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777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84C43-76A7-5239-5744-F854AFB1B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B9D718-E267-83B1-B7C8-E8665DCC85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438F8-0EF5-806D-946E-87B2DEC4A9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77373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3/12/24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77F8C-F396-A4A5-8B89-D83C69464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7373"/>
            <a:ext cx="4114800" cy="365125"/>
          </a:xfrm>
        </p:spPr>
        <p:txBody>
          <a:bodyPr/>
          <a:lstStyle/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A5D31-1877-131B-D287-0DA35F86E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7373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394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B4EFD-5F11-02A2-D17D-752AB34BF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2E2DF1-ADCD-429E-881D-7C26DD67B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9D2F3-D8AA-01FA-3F65-F819E19B64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77373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3/12/24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876C3E-DC8E-C64A-308F-17C4ACCD4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7373"/>
            <a:ext cx="4114800" cy="365125"/>
          </a:xfrm>
        </p:spPr>
        <p:txBody>
          <a:bodyPr/>
          <a:lstStyle/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3FD9E-8CAD-B1CF-7C1B-5C2D9FF04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7373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284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31127-9E15-A445-AD8D-C387316BA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9" y="18256"/>
            <a:ext cx="12192000" cy="116508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C2E2B-F9BF-62F4-7059-E250882AA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3342"/>
            <a:ext cx="10515600" cy="52940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37677-D3CE-55C2-2C83-26E0E98D6B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77373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3/12/24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7F0FE-6A21-41A1-99DD-07CF5EEE4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7373"/>
            <a:ext cx="4114800" cy="365125"/>
          </a:xfrm>
        </p:spPr>
        <p:txBody>
          <a:bodyPr/>
          <a:lstStyle/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6DE35-0251-72C1-B5A9-52CF0498C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7373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407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BC184-1113-E3CB-6698-AE6B64AE4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C5CE6A-B41E-1E3F-8247-E454D32D7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8E0A8-EE8C-5BB0-5609-DA4878640D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04267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3/12/24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C42A6-A709-A5D1-160E-F932FF3A4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4267"/>
            <a:ext cx="4114800" cy="36512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55955-04DC-82E8-AAAE-EED31E449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04267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836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C3AAF-6391-7040-2263-BF68C96DC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1610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2517F-2220-509E-7312-10D5DC459B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16106"/>
            <a:ext cx="5181600" cy="5374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03871B-734E-1442-D40E-6522769673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16106"/>
            <a:ext cx="5181600" cy="5374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94864-78BB-A1C6-E916-CF91AB5012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0820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3/12/24</a:t>
            </a:fld>
            <a:endParaRPr lang="en-US" spc="5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84D58-6C3A-2F4B-C6B7-E5BAF2509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0820"/>
            <a:ext cx="4114800" cy="365125"/>
          </a:xfrm>
        </p:spPr>
        <p:txBody>
          <a:bodyPr/>
          <a:lstStyle/>
          <a:p>
            <a:endParaRPr lang="en-US" spc="5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518FBE-FB37-20F4-DA80-1FB5F055D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0820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0640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008AF-F2BA-3E3D-6B58-FEE824818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56"/>
            <a:ext cx="12192000" cy="109710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FFB0BA-CE4D-4FDE-9F9E-171E0DF10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697405-D98E-D99F-6DE2-315D6F145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9CA83A-5ACB-F097-BB93-1E47D5FACE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7FAFDD-D093-24FB-61D7-F4FE269048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DC8139-FFDB-469D-90BA-E449847600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77373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3/12/24</a:t>
            </a:fld>
            <a:endParaRPr lang="en-US" spc="5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486573-A6B0-1127-6838-2D25A9F78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7373"/>
            <a:ext cx="4114800" cy="365125"/>
          </a:xfrm>
        </p:spPr>
        <p:txBody>
          <a:bodyPr/>
          <a:lstStyle/>
          <a:p>
            <a:endParaRPr lang="en-US" spc="5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F30504-5C68-A03D-7E11-BC775F162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7373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051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62668-3D8C-2EE9-4AE9-54407704D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955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84B263-9F32-7328-F41B-39B4379BCE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0820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3/12/24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1B3EF2-8FA0-4DDD-FD31-71860E55D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0820"/>
            <a:ext cx="4114800" cy="36512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EB27B7-A705-6709-3F35-77286BD23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0820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430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82A62D-9C23-A8CE-57F1-CB207298F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77373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3/12/24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D73FBA-0C0A-D13F-927A-A349671AD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7373"/>
            <a:ext cx="4114800" cy="36512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ABE2E4-F4A2-F6AE-1C91-803AD0999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7373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970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5E85A-9674-535B-0C2E-8B41B7E61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853F-03D7-E335-16CB-4F04EF9DC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F37758-B4C5-5EB0-8C65-266E3BD27B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F55628-FCF9-0648-6E6E-F5826FDD0E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0820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3/12/24</a:t>
            </a:fld>
            <a:endParaRPr lang="en-US" spc="5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D8F0B0-F0F1-150B-7C74-478CD1C76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0820"/>
            <a:ext cx="4114800" cy="365125"/>
          </a:xfrm>
        </p:spPr>
        <p:txBody>
          <a:bodyPr/>
          <a:lstStyle/>
          <a:p>
            <a:endParaRPr lang="en-US" spc="5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2CD0F4-37B4-1EA2-DEE6-BF7BE9651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0820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7343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2BD80-5E74-286D-A88A-B5001C289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C1A3AF-CA86-8237-DBD8-C630A8B219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05A9B-1015-6176-54B5-A587E13A5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523F17-BA6A-5168-3B4B-3A442DEA3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77373"/>
            <a:ext cx="2743200" cy="365125"/>
          </a:xfrm>
        </p:spPr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3/12/24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175C6-A770-589A-284B-886004CDD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7373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8610A3-AD90-569D-B9E6-7033E619F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7373"/>
            <a:ext cx="2743200" cy="365125"/>
          </a:xfrm>
        </p:spPr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225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43A4E1-0773-ADC5-080E-4F3900428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83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7F95F-8165-7ED2-8E01-2D73B745B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83341"/>
            <a:ext cx="10515600" cy="5320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2F3B3-0700-07AD-2545-BEBAEC3848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042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3/12/24</a:t>
            </a:fld>
            <a:endParaRPr lang="en-US" spc="5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FE4B2-9AED-B741-9160-02E502A9CB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0426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pc="5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1CF50-2EC9-079F-9B5F-274765093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042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251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0.png"/><Relationship Id="rId4" Type="http://schemas.openxmlformats.org/officeDocument/2006/relationships/image" Target="../media/image39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0.png"/><Relationship Id="rId4" Type="http://schemas.openxmlformats.org/officeDocument/2006/relationships/image" Target="../media/image45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nns-workshop" TargetMode="External"/><Relationship Id="rId2" Type="http://schemas.openxmlformats.org/officeDocument/2006/relationships/hyperlink" Target="https://nnsight.net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langmodel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901EDA5-7436-4F2F-B35F-B242CACC3BC2}"/>
              </a:ext>
            </a:extLst>
          </p:cNvPr>
          <p:cNvGrpSpPr/>
          <p:nvPr/>
        </p:nvGrpSpPr>
        <p:grpSpPr>
          <a:xfrm>
            <a:off x="3523488" y="0"/>
            <a:ext cx="8668513" cy="6858000"/>
            <a:chOff x="3523488" y="0"/>
            <a:chExt cx="8668513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28EA485-F7E3-771F-D2AA-7017D5F4B2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697" r="23298" b="1394"/>
            <a:stretch/>
          </p:blipFill>
          <p:spPr>
            <a:xfrm>
              <a:off x="3523488" y="10"/>
              <a:ext cx="8668512" cy="6857990"/>
            </a:xfrm>
            <a:prstGeom prst="rect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45083"/>
                    <a:lumOff val="54917"/>
                  </a:schemeClr>
                </a:gs>
              </a:gsLst>
              <a:lin ang="10800000" scaled="1"/>
            </a:gradFill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EAFA9A4-FA8B-799A-0480-FAA0B384B866}"/>
                </a:ext>
              </a:extLst>
            </p:cNvPr>
            <p:cNvSpPr/>
            <p:nvPr/>
          </p:nvSpPr>
          <p:spPr>
            <a:xfrm>
              <a:off x="3523488" y="0"/>
              <a:ext cx="8668513" cy="6858000"/>
            </a:xfrm>
            <a:prstGeom prst="rect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100000">
                  <a:schemeClr val="bg1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50134F6-7F25-885D-06A7-B9426E014C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/>
              <a:t>DS 4440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EF45E0-C019-97D5-23A8-3C1D8C3AC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/>
              <a:t>Deep </a:t>
            </a:r>
            <a:r>
              <a:rPr lang="en-US" sz="2000" dirty="0"/>
              <a:t>Learning</a:t>
            </a:r>
          </a:p>
        </p:txBody>
      </p:sp>
    </p:spTree>
    <p:extLst>
      <p:ext uri="{BB962C8B-B14F-4D97-AF65-F5344CB8AC3E}">
        <p14:creationId xmlns:p14="http://schemas.microsoft.com/office/powerpoint/2010/main" val="1627938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2AA24-3CB3-7212-B694-5C3D534C8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can run it to generate!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348F73-E493-9623-0AE1-BAE2DD90D15B}"/>
              </a:ext>
            </a:extLst>
          </p:cNvPr>
          <p:cNvSpPr txBox="1"/>
          <p:nvPr/>
        </p:nvSpPr>
        <p:spPr>
          <a:xfrm>
            <a:off x="3943278" y="2399808"/>
            <a:ext cx="993863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Make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A77CAE-E80E-8F55-9F32-BF7CA0FDB3EF}"/>
              </a:ext>
            </a:extLst>
          </p:cNvPr>
          <p:cNvSpPr txBox="1"/>
          <p:nvPr/>
        </p:nvSpPr>
        <p:spPr>
          <a:xfrm>
            <a:off x="5213859" y="4070051"/>
            <a:ext cx="386645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C7C032-69BD-7B7D-C148-4B6E1AD5C878}"/>
              </a:ext>
            </a:extLst>
          </p:cNvPr>
          <p:cNvSpPr txBox="1"/>
          <p:nvPr/>
        </p:nvSpPr>
        <p:spPr>
          <a:xfrm>
            <a:off x="7669997" y="5693052"/>
            <a:ext cx="53970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go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6CA58D-6F14-F626-F68F-41C58EF72012}"/>
              </a:ext>
            </a:extLst>
          </p:cNvPr>
          <p:cNvSpPr txBox="1"/>
          <p:nvPr/>
        </p:nvSpPr>
        <p:spPr>
          <a:xfrm>
            <a:off x="3844648" y="5693052"/>
            <a:ext cx="915507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work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A1610C-4F2F-7A36-930A-BEFB2A0B6E3D}"/>
              </a:ext>
            </a:extLst>
          </p:cNvPr>
          <p:cNvSpPr txBox="1"/>
          <p:nvPr/>
        </p:nvSpPr>
        <p:spPr>
          <a:xfrm>
            <a:off x="2113360" y="4070051"/>
            <a:ext cx="1074333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things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2E4B20-36AA-D943-14E0-CD6D10ABB693}"/>
              </a:ext>
            </a:extLst>
          </p:cNvPr>
          <p:cNvSpPr txBox="1"/>
          <p:nvPr/>
        </p:nvSpPr>
        <p:spPr>
          <a:xfrm>
            <a:off x="690694" y="5693052"/>
            <a:ext cx="779444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well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ECF3D4-B074-B915-78A6-10E3252B7705}"/>
              </a:ext>
            </a:extLst>
          </p:cNvPr>
          <p:cNvSpPr txBox="1"/>
          <p:nvPr/>
        </p:nvSpPr>
        <p:spPr>
          <a:xfrm>
            <a:off x="7801041" y="2399808"/>
            <a:ext cx="631584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Let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FD9C1A-1034-2A8C-4FFA-A6A104D2573B}"/>
              </a:ext>
            </a:extLst>
          </p:cNvPr>
          <p:cNvSpPr txBox="1"/>
          <p:nvPr/>
        </p:nvSpPr>
        <p:spPr>
          <a:xfrm>
            <a:off x="9300753" y="4070051"/>
            <a:ext cx="649537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089515-DB9E-F870-BB5E-06A2878FDBDE}"/>
              </a:ext>
            </a:extLst>
          </p:cNvPr>
          <p:cNvSpPr txBox="1"/>
          <p:nvPr/>
        </p:nvSpPr>
        <p:spPr>
          <a:xfrm>
            <a:off x="10885248" y="5693052"/>
            <a:ext cx="681597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see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335F8A8-965A-27DC-2011-72A64FBD40AE}"/>
              </a:ext>
            </a:extLst>
          </p:cNvPr>
          <p:cNvSpPr/>
          <p:nvPr/>
        </p:nvSpPr>
        <p:spPr>
          <a:xfrm>
            <a:off x="5938527" y="1032934"/>
            <a:ext cx="386645" cy="37253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70E2905-87C8-3783-781F-5C2702AFDAAE}"/>
              </a:ext>
            </a:extLst>
          </p:cNvPr>
          <p:cNvCxnSpPr>
            <a:cxnSpLocks/>
            <a:stCxn id="14" idx="3"/>
            <a:endCxn id="5" idx="0"/>
          </p:cNvCxnSpPr>
          <p:nvPr/>
        </p:nvCxnSpPr>
        <p:spPr>
          <a:xfrm flipH="1">
            <a:off x="4440210" y="1350911"/>
            <a:ext cx="1554940" cy="1048897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3236E43-C50B-D429-C737-20DD11A255B0}"/>
              </a:ext>
            </a:extLst>
          </p:cNvPr>
          <p:cNvCxnSpPr>
            <a:cxnSpLocks/>
            <a:stCxn id="14" idx="5"/>
            <a:endCxn id="11" idx="0"/>
          </p:cNvCxnSpPr>
          <p:nvPr/>
        </p:nvCxnSpPr>
        <p:spPr>
          <a:xfrm>
            <a:off x="6268549" y="1350911"/>
            <a:ext cx="1848284" cy="1048897"/>
          </a:xfrm>
          <a:prstGeom prst="straightConnector1">
            <a:avLst/>
          </a:prstGeom>
          <a:ln w="57150">
            <a:solidFill>
              <a:srgbClr val="FF0000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6E81631-58A4-4D7B-FB76-24355B5A39A2}"/>
              </a:ext>
            </a:extLst>
          </p:cNvPr>
          <p:cNvCxnSpPr>
            <a:cxnSpLocks/>
            <a:stCxn id="11" idx="2"/>
            <a:endCxn id="62" idx="0"/>
          </p:cNvCxnSpPr>
          <p:nvPr/>
        </p:nvCxnSpPr>
        <p:spPr>
          <a:xfrm flipH="1">
            <a:off x="6710304" y="2923028"/>
            <a:ext cx="1406529" cy="1147023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F28EBF7-EF2B-B3D1-4308-0A9EA12FCE66}"/>
              </a:ext>
            </a:extLst>
          </p:cNvPr>
          <p:cNvCxnSpPr>
            <a:cxnSpLocks/>
            <a:stCxn id="62" idx="2"/>
            <a:endCxn id="7" idx="0"/>
          </p:cNvCxnSpPr>
          <p:nvPr/>
        </p:nvCxnSpPr>
        <p:spPr>
          <a:xfrm>
            <a:off x="6710304" y="4593271"/>
            <a:ext cx="1229543" cy="1099781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E904B3B-BD48-94F8-B56E-9D5F45D8A286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 flipH="1">
            <a:off x="4302402" y="4593271"/>
            <a:ext cx="1104780" cy="1099781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B291199-5992-049D-9C8E-1B79796F99C3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4440210" y="2923028"/>
            <a:ext cx="966972" cy="1147023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971B575-66A3-A59A-3FEA-01556E1BC54B}"/>
              </a:ext>
            </a:extLst>
          </p:cNvPr>
          <p:cNvCxnSpPr>
            <a:cxnSpLocks/>
            <a:stCxn id="5" idx="2"/>
            <a:endCxn id="9" idx="0"/>
          </p:cNvCxnSpPr>
          <p:nvPr/>
        </p:nvCxnSpPr>
        <p:spPr>
          <a:xfrm flipH="1">
            <a:off x="2650527" y="2923028"/>
            <a:ext cx="1789683" cy="1147023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6CA362F-2BAB-B115-8FEA-B6B198F06D8A}"/>
              </a:ext>
            </a:extLst>
          </p:cNvPr>
          <p:cNvCxnSpPr>
            <a:cxnSpLocks/>
            <a:stCxn id="9" idx="2"/>
            <a:endCxn id="8" idx="0"/>
          </p:cNvCxnSpPr>
          <p:nvPr/>
        </p:nvCxnSpPr>
        <p:spPr>
          <a:xfrm>
            <a:off x="2650527" y="4593271"/>
            <a:ext cx="1651875" cy="1099781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8FF2AD0-76BC-4696-0357-FB7ACCCFA4E3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flipH="1">
            <a:off x="1080416" y="4593271"/>
            <a:ext cx="1570111" cy="1099781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5ACEF11-1E97-F303-96A9-DCCF0D835B14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8116833" y="2923028"/>
            <a:ext cx="1508689" cy="1147023"/>
          </a:xfrm>
          <a:prstGeom prst="straightConnector1">
            <a:avLst/>
          </a:prstGeom>
          <a:ln w="57150">
            <a:solidFill>
              <a:srgbClr val="FF0000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43E130C-B932-8BA2-4D5B-F8F41B65F6D0}"/>
              </a:ext>
            </a:extLst>
          </p:cNvPr>
          <p:cNvCxnSpPr>
            <a:cxnSpLocks/>
            <a:stCxn id="12" idx="2"/>
            <a:endCxn id="7" idx="0"/>
          </p:cNvCxnSpPr>
          <p:nvPr/>
        </p:nvCxnSpPr>
        <p:spPr>
          <a:xfrm flipH="1">
            <a:off x="7939847" y="4593271"/>
            <a:ext cx="1685675" cy="1099781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5EE7C77-9CF9-92EB-3D48-8955B4EFD115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9625522" y="4593271"/>
            <a:ext cx="1600525" cy="1099781"/>
          </a:xfrm>
          <a:prstGeom prst="straightConnector1">
            <a:avLst/>
          </a:prstGeom>
          <a:ln w="57150">
            <a:solidFill>
              <a:srgbClr val="FF0000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590B0477-E66A-25E2-AC27-9CACAE4ED065}"/>
              </a:ext>
            </a:extLst>
          </p:cNvPr>
          <p:cNvSpPr txBox="1"/>
          <p:nvPr/>
        </p:nvSpPr>
        <p:spPr>
          <a:xfrm>
            <a:off x="7131785" y="1352140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p=0.5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56C53FE-F56D-01D4-FDA9-3A3E0E0B756D}"/>
              </a:ext>
            </a:extLst>
          </p:cNvPr>
          <p:cNvSpPr txBox="1"/>
          <p:nvPr/>
        </p:nvSpPr>
        <p:spPr>
          <a:xfrm>
            <a:off x="6459976" y="2869701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p=0.6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413D607-BCAA-7770-C6E1-6D50B9DA686C}"/>
              </a:ext>
            </a:extLst>
          </p:cNvPr>
          <p:cNvSpPr txBox="1"/>
          <p:nvPr/>
        </p:nvSpPr>
        <p:spPr>
          <a:xfrm>
            <a:off x="7186916" y="4539944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0.67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2195020-C947-C852-CDB4-54B1D0F305CC}"/>
              </a:ext>
            </a:extLst>
          </p:cNvPr>
          <p:cNvSpPr txBox="1"/>
          <p:nvPr/>
        </p:nvSpPr>
        <p:spPr>
          <a:xfrm>
            <a:off x="5018852" y="2869701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p=0.4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003CEE8-5FDF-A015-E912-39F2C142F5A6}"/>
              </a:ext>
            </a:extLst>
          </p:cNvPr>
          <p:cNvSpPr txBox="1"/>
          <p:nvPr/>
        </p:nvSpPr>
        <p:spPr>
          <a:xfrm>
            <a:off x="2662386" y="2970270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p=0.6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CBE5C01-DD56-35A5-C69F-E8C653EAC745}"/>
              </a:ext>
            </a:extLst>
          </p:cNvPr>
          <p:cNvSpPr txBox="1"/>
          <p:nvPr/>
        </p:nvSpPr>
        <p:spPr>
          <a:xfrm>
            <a:off x="8803376" y="2869701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p=0.4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F67E521-284E-6335-7F5C-EC727BB80A31}"/>
              </a:ext>
            </a:extLst>
          </p:cNvPr>
          <p:cNvSpPr txBox="1"/>
          <p:nvPr/>
        </p:nvSpPr>
        <p:spPr>
          <a:xfrm>
            <a:off x="6516981" y="4070051"/>
            <a:ext cx="386645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it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F2FB383F-3ADB-F83D-8F82-C7B90006BA9A}"/>
              </a:ext>
            </a:extLst>
          </p:cNvPr>
          <p:cNvCxnSpPr>
            <a:cxnSpLocks/>
            <a:stCxn id="62" idx="2"/>
            <a:endCxn id="8" idx="0"/>
          </p:cNvCxnSpPr>
          <p:nvPr/>
        </p:nvCxnSpPr>
        <p:spPr>
          <a:xfrm flipH="1">
            <a:off x="4302402" y="4593271"/>
            <a:ext cx="2407902" cy="1099781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4ED396E4-F3C3-6885-F405-A880062185FF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5407182" y="4593271"/>
            <a:ext cx="2532665" cy="1099781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C7648352-AE6C-FFD7-CA6B-9CB6B5081444}"/>
              </a:ext>
            </a:extLst>
          </p:cNvPr>
          <p:cNvSpPr txBox="1"/>
          <p:nvPr/>
        </p:nvSpPr>
        <p:spPr>
          <a:xfrm>
            <a:off x="4413252" y="4586044"/>
            <a:ext cx="641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0.5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3094C30-8E95-F893-FBC7-B031F4D6BD21}"/>
              </a:ext>
            </a:extLst>
          </p:cNvPr>
          <p:cNvSpPr txBox="1"/>
          <p:nvPr/>
        </p:nvSpPr>
        <p:spPr>
          <a:xfrm>
            <a:off x="1205105" y="4619942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0.33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1EE07DC-A109-471A-5342-83274FE39D17}"/>
              </a:ext>
            </a:extLst>
          </p:cNvPr>
          <p:cNvSpPr txBox="1"/>
          <p:nvPr/>
        </p:nvSpPr>
        <p:spPr>
          <a:xfrm>
            <a:off x="3170938" y="4586044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0.67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7E235DE-7D5C-D059-1E4B-02E09A3B4B93}"/>
              </a:ext>
            </a:extLst>
          </p:cNvPr>
          <p:cNvSpPr txBox="1"/>
          <p:nvPr/>
        </p:nvSpPr>
        <p:spPr>
          <a:xfrm>
            <a:off x="4898388" y="5270401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0.33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FFD5FF2-82B8-E9BA-7A31-7E8B8656E2B1}"/>
              </a:ext>
            </a:extLst>
          </p:cNvPr>
          <p:cNvSpPr txBox="1"/>
          <p:nvPr/>
        </p:nvSpPr>
        <p:spPr>
          <a:xfrm>
            <a:off x="6664769" y="5276249"/>
            <a:ext cx="641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0.5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2C2B284-E1FC-AE6F-800F-24C97A31AADD}"/>
              </a:ext>
            </a:extLst>
          </p:cNvPr>
          <p:cNvSpPr txBox="1"/>
          <p:nvPr/>
        </p:nvSpPr>
        <p:spPr>
          <a:xfrm>
            <a:off x="8496847" y="4539944"/>
            <a:ext cx="641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0.5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65A39B2-EEE7-D5A0-1E8B-D0E42658831C}"/>
              </a:ext>
            </a:extLst>
          </p:cNvPr>
          <p:cNvSpPr txBox="1"/>
          <p:nvPr/>
        </p:nvSpPr>
        <p:spPr>
          <a:xfrm>
            <a:off x="10259079" y="4593271"/>
            <a:ext cx="641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0.5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A140B84-64C9-37BF-F02D-83B182327131}"/>
              </a:ext>
            </a:extLst>
          </p:cNvPr>
          <p:cNvSpPr txBox="1"/>
          <p:nvPr/>
        </p:nvSpPr>
        <p:spPr>
          <a:xfrm>
            <a:off x="4286508" y="1352140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p=0.5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AE2D93-4C47-7847-932C-4D7F63C4BEEE}"/>
              </a:ext>
            </a:extLst>
          </p:cNvPr>
          <p:cNvSpPr txBox="1"/>
          <p:nvPr/>
        </p:nvSpPr>
        <p:spPr>
          <a:xfrm>
            <a:off x="2729613" y="6293938"/>
            <a:ext cx="6804491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Can we store all these rules in a simple table?</a:t>
            </a:r>
          </a:p>
        </p:txBody>
      </p:sp>
    </p:spTree>
    <p:extLst>
      <p:ext uri="{BB962C8B-B14F-4D97-AF65-F5344CB8AC3E}">
        <p14:creationId xmlns:p14="http://schemas.microsoft.com/office/powerpoint/2010/main" val="2244709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02370-02E9-B9C0-16EC-0A7190FE2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language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E88C1-534F-14AA-9411-66605C597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Simple approach: count word frequencies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16C25A0-4B53-CF8F-BD14-0F687AB41EDD}"/>
              </a:ext>
            </a:extLst>
          </p:cNvPr>
          <p:cNvGraphicFramePr>
            <a:graphicFrameLocks noGrp="1"/>
          </p:cNvGraphicFramePr>
          <p:nvPr/>
        </p:nvGraphicFramePr>
        <p:xfrm>
          <a:off x="5207497" y="2348428"/>
          <a:ext cx="3826442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6120">
                  <a:extLst>
                    <a:ext uri="{9D8B030D-6E8A-4147-A177-3AD203B41FA5}">
                      <a16:colId xmlns:a16="http://schemas.microsoft.com/office/drawing/2014/main" val="3840339118"/>
                    </a:ext>
                  </a:extLst>
                </a:gridCol>
                <a:gridCol w="1300161">
                  <a:extLst>
                    <a:ext uri="{9D8B030D-6E8A-4147-A177-3AD203B41FA5}">
                      <a16:colId xmlns:a16="http://schemas.microsoft.com/office/drawing/2014/main" val="2225436920"/>
                    </a:ext>
                  </a:extLst>
                </a:gridCol>
                <a:gridCol w="1300161">
                  <a:extLst>
                    <a:ext uri="{9D8B030D-6E8A-4147-A177-3AD203B41FA5}">
                      <a16:colId xmlns:a16="http://schemas.microsoft.com/office/drawing/2014/main" val="15502011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Unigram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525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304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454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294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189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309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70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774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3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15859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107BF1F-BACA-29C7-DA94-E0D0E13FEB0B}"/>
              </a:ext>
            </a:extLst>
          </p:cNvPr>
          <p:cNvSpPr txBox="1"/>
          <p:nvPr/>
        </p:nvSpPr>
        <p:spPr>
          <a:xfrm>
            <a:off x="1119749" y="2802998"/>
            <a:ext cx="203831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Make things well</a:t>
            </a:r>
          </a:p>
          <a:p>
            <a:r>
              <a:rPr lang="en-US" sz="2000" dirty="0"/>
              <a:t>Make it work</a:t>
            </a:r>
          </a:p>
          <a:p>
            <a:r>
              <a:rPr lang="en-US" sz="2000" dirty="0"/>
              <a:t>Make it go</a:t>
            </a:r>
          </a:p>
          <a:p>
            <a:r>
              <a:rPr lang="en-US" sz="2000" dirty="0"/>
              <a:t>Let it work</a:t>
            </a:r>
          </a:p>
          <a:p>
            <a:r>
              <a:rPr lang="en-US" sz="2000" dirty="0"/>
              <a:t>Let me go</a:t>
            </a:r>
          </a:p>
          <a:p>
            <a:r>
              <a:rPr lang="en-US" sz="2000" dirty="0"/>
              <a:t>Let me see</a:t>
            </a:r>
          </a:p>
          <a:p>
            <a:r>
              <a:rPr lang="en-US" sz="2000" dirty="0"/>
              <a:t>Make things work</a:t>
            </a:r>
          </a:p>
          <a:p>
            <a:r>
              <a:rPr lang="en-US" sz="2000" dirty="0"/>
              <a:t>Make things work</a:t>
            </a:r>
          </a:p>
          <a:p>
            <a:r>
              <a:rPr lang="en-US" sz="2000" dirty="0"/>
              <a:t>Let it go</a:t>
            </a:r>
          </a:p>
          <a:p>
            <a:r>
              <a:rPr lang="en-US" sz="2000" dirty="0"/>
              <a:t>Let it go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5A832D5E-237F-B0A9-29E4-05F5B84B2E11}"/>
              </a:ext>
            </a:extLst>
          </p:cNvPr>
          <p:cNvSpPr/>
          <p:nvPr/>
        </p:nvSpPr>
        <p:spPr>
          <a:xfrm>
            <a:off x="3278748" y="2802997"/>
            <a:ext cx="226452" cy="3170099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78409096-DA79-DFE6-AC25-C06CA4F1F75C}"/>
              </a:ext>
            </a:extLst>
          </p:cNvPr>
          <p:cNvSpPr/>
          <p:nvPr/>
        </p:nvSpPr>
        <p:spPr>
          <a:xfrm flipH="1">
            <a:off x="867648" y="2802996"/>
            <a:ext cx="226452" cy="3170099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941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C143B-B979-5FF6-27C6-0C39E0C87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unigram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86112E-C43C-9624-12AC-BFC851242A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929" y="1183342"/>
                <a:ext cx="12156141" cy="529403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Make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it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work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ake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Make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work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Make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it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b="0" dirty="0">
                    <a:highlight>
                      <a:srgbClr val="FFFF00"/>
                    </a:highlight>
                  </a:rPr>
                  <a:t>(Very wrong compared to 0.1)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86112E-C43C-9624-12AC-BFC851242A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29" y="1183342"/>
                <a:ext cx="12156141" cy="529403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87CB2D-3389-224D-2125-FB42E9AE3EB5}"/>
                  </a:ext>
                </a:extLst>
              </p:cNvPr>
              <p:cNvSpPr txBox="1"/>
              <p:nvPr/>
            </p:nvSpPr>
            <p:spPr>
              <a:xfrm>
                <a:off x="4430536" y="3338556"/>
                <a:ext cx="16982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.0037</m:t>
                      </m:r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87CB2D-3389-224D-2125-FB42E9AE3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536" y="3338556"/>
                <a:ext cx="169828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D88E580-E7BE-5795-2F41-9EF9927584E4}"/>
                  </a:ext>
                </a:extLst>
              </p:cNvPr>
              <p:cNvSpPr txBox="1"/>
              <p:nvPr/>
            </p:nvSpPr>
            <p:spPr>
              <a:xfrm>
                <a:off x="4324514" y="2120684"/>
                <a:ext cx="44982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Make</m:t>
                          </m:r>
                        </m:e>
                      </m:d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it</m:t>
                          </m:r>
                        </m:e>
                      </m:d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work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D88E580-E7BE-5795-2F41-9EF992758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514" y="2120684"/>
                <a:ext cx="4498283" cy="523220"/>
              </a:xfrm>
              <a:prstGeom prst="rect">
                <a:avLst/>
              </a:prstGeom>
              <a:blipFill>
                <a:blip r:embed="rId4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4E706E-1914-D042-D0B2-483178E795B1}"/>
                  </a:ext>
                </a:extLst>
              </p:cNvPr>
              <p:cNvSpPr txBox="1"/>
              <p:nvPr/>
            </p:nvSpPr>
            <p:spPr>
              <a:xfrm>
                <a:off x="4290648" y="2750957"/>
                <a:ext cx="44767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.167 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0.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167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0.133</m:t>
                    </m:r>
                  </m:oMath>
                </a14:m>
                <a:endParaRPr lang="en-US" sz="2800" i="1" dirty="0">
                  <a:highlight>
                    <a:srgbClr val="FFFF00"/>
                  </a:highlight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4E706E-1914-D042-D0B2-483178E79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0648" y="2750957"/>
                <a:ext cx="4476738" cy="523220"/>
              </a:xfrm>
              <a:prstGeom prst="rect">
                <a:avLst/>
              </a:prstGeom>
              <a:blipFill>
                <a:blip r:embed="rId5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882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C143B-B979-5FF6-27C6-0C39E0C87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with unigrams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86112E-C43C-9624-12AC-BFC851242A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929" y="1183342"/>
                <a:ext cx="12156141" cy="529403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Make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it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work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work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it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Make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b="0" dirty="0"/>
              </a:p>
              <a:p>
                <a:pPr marL="0" indent="0" algn="ctr">
                  <a:buNone/>
                </a:pPr>
                <a:endParaRPr lang="en-US" b="0" dirty="0"/>
              </a:p>
              <a:p>
                <a:pPr marL="0" indent="0" algn="ctr">
                  <a:buNone/>
                </a:pPr>
                <a:r>
                  <a:rPr lang="en-US" u="sng" dirty="0"/>
                  <a:t>Totally insensitive to word order.</a:t>
                </a:r>
              </a:p>
              <a:p>
                <a:pPr marL="0" indent="0" algn="ctr">
                  <a:buNone/>
                </a:pPr>
                <a:endParaRPr lang="en-US" b="0" dirty="0"/>
              </a:p>
              <a:p>
                <a:pPr marL="0" indent="0" algn="ctr">
                  <a:buNone/>
                </a:pPr>
                <a:r>
                  <a:rPr lang="en-US" b="0" u="sng" dirty="0"/>
                  <a:t>Complete lack of context.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86112E-C43C-9624-12AC-BFC851242A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29" y="1183342"/>
                <a:ext cx="12156141" cy="529403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D88E580-E7BE-5795-2F41-9EF9927584E4}"/>
                  </a:ext>
                </a:extLst>
              </p:cNvPr>
              <p:cNvSpPr txBox="1"/>
              <p:nvPr/>
            </p:nvSpPr>
            <p:spPr>
              <a:xfrm>
                <a:off x="4324514" y="2120684"/>
                <a:ext cx="45014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Make</m:t>
                          </m:r>
                        </m:e>
                      </m:d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it</m:t>
                          </m:r>
                        </m:e>
                      </m:d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work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D88E580-E7BE-5795-2F41-9EF992758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514" y="2120684"/>
                <a:ext cx="4501489" cy="523220"/>
              </a:xfrm>
              <a:prstGeom prst="rect">
                <a:avLst/>
              </a:prstGeom>
              <a:blipFill>
                <a:blip r:embed="rId3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6072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02370-02E9-B9C0-16EC-0A7190FE2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classical language modeling: bigrams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E88C1-534F-14AA-9411-66605C597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“How frequent is every word pair?”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16C25A0-4B53-CF8F-BD14-0F687AB41EDD}"/>
              </a:ext>
            </a:extLst>
          </p:cNvPr>
          <p:cNvGraphicFramePr>
            <a:graphicFrameLocks noGrp="1"/>
          </p:cNvGraphicFramePr>
          <p:nvPr/>
        </p:nvGraphicFramePr>
        <p:xfrm>
          <a:off x="4640731" y="1685014"/>
          <a:ext cx="5045136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6412">
                  <a:extLst>
                    <a:ext uri="{9D8B030D-6E8A-4147-A177-3AD203B41FA5}">
                      <a16:colId xmlns:a16="http://schemas.microsoft.com/office/drawing/2014/main" val="3840339118"/>
                    </a:ext>
                  </a:extLst>
                </a:gridCol>
                <a:gridCol w="1509362">
                  <a:extLst>
                    <a:ext uri="{9D8B030D-6E8A-4147-A177-3AD203B41FA5}">
                      <a16:colId xmlns:a16="http://schemas.microsoft.com/office/drawing/2014/main" val="2225436920"/>
                    </a:ext>
                  </a:extLst>
                </a:gridCol>
                <a:gridCol w="1509362">
                  <a:extLst>
                    <a:ext uri="{9D8B030D-6E8A-4147-A177-3AD203B41FA5}">
                      <a16:colId xmlns:a16="http://schemas.microsoft.com/office/drawing/2014/main" val="8291599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Bigrams seen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p(x</a:t>
                      </a:r>
                      <a:r>
                        <a:rPr lang="en-US" baseline="-25000" dirty="0"/>
                        <a:t>i</a:t>
                      </a:r>
                      <a:r>
                        <a:rPr lang="en-US" dirty="0"/>
                        <a:t>|x</a:t>
                      </a:r>
                      <a:r>
                        <a:rPr lang="en-US" baseline="-25000" dirty="0"/>
                        <a:t>i-1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525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&lt;start&gt; </a:t>
                      </a:r>
                      <a:r>
                        <a:rPr lang="en-US" dirty="0">
                          <a:sym typeface="Wingdings" pitchFamily="2" charset="2"/>
                        </a:rPr>
                        <a:t></a:t>
                      </a:r>
                      <a:r>
                        <a:rPr lang="en-US" dirty="0"/>
                        <a:t> Make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468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&lt;start&gt; </a:t>
                      </a:r>
                      <a:r>
                        <a:rPr lang="en-US" dirty="0">
                          <a:sym typeface="Wingdings" pitchFamily="2" charset="2"/>
                        </a:rPr>
                        <a:t> Let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308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Make </a:t>
                      </a:r>
                      <a:r>
                        <a:rPr lang="en-US" dirty="0">
                          <a:sym typeface="Wingdings" pitchFamily="2" charset="2"/>
                        </a:rPr>
                        <a:t> 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304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Make </a:t>
                      </a:r>
                      <a:r>
                        <a:rPr lang="en-US" dirty="0">
                          <a:sym typeface="Wingdings" pitchFamily="2" charset="2"/>
                        </a:rPr>
                        <a:t> things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454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Let </a:t>
                      </a:r>
                      <a:r>
                        <a:rPr lang="en-US" dirty="0">
                          <a:sym typeface="Wingdings" pitchFamily="2" charset="2"/>
                        </a:rPr>
                        <a:t> 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294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Let </a:t>
                      </a:r>
                      <a:r>
                        <a:rPr lang="en-US" dirty="0">
                          <a:sym typeface="Wingdings" pitchFamily="2" charset="2"/>
                        </a:rPr>
                        <a:t> 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189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things </a:t>
                      </a:r>
                      <a:r>
                        <a:rPr lang="en-US" dirty="0">
                          <a:sym typeface="Wingdings" pitchFamily="2" charset="2"/>
                        </a:rPr>
                        <a:t> well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309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things </a:t>
                      </a:r>
                      <a:r>
                        <a:rPr lang="en-US" dirty="0">
                          <a:sym typeface="Wingdings" pitchFamily="2" charset="2"/>
                        </a:rPr>
                        <a:t> 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70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it </a:t>
                      </a:r>
                      <a:r>
                        <a:rPr lang="en-US" dirty="0">
                          <a:sym typeface="Wingdings" pitchFamily="2" charset="2"/>
                        </a:rPr>
                        <a:t> 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774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it </a:t>
                      </a:r>
                      <a:r>
                        <a:rPr lang="en-US" dirty="0">
                          <a:sym typeface="Wingdings" pitchFamily="2" charset="2"/>
                        </a:rPr>
                        <a:t> go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3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 </a:t>
                      </a:r>
                      <a:r>
                        <a:rPr lang="en-US" dirty="0">
                          <a:sym typeface="Wingdings" pitchFamily="2" charset="2"/>
                        </a:rPr>
                        <a:t> go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158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 </a:t>
                      </a:r>
                      <a:r>
                        <a:rPr lang="en-US" dirty="0">
                          <a:sym typeface="Wingdings" pitchFamily="2" charset="2"/>
                        </a:rPr>
                        <a:t> see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89323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107BF1F-BACA-29C7-DA94-E0D0E13FEB0B}"/>
              </a:ext>
            </a:extLst>
          </p:cNvPr>
          <p:cNvSpPr txBox="1"/>
          <p:nvPr/>
        </p:nvSpPr>
        <p:spPr>
          <a:xfrm>
            <a:off x="1119749" y="2802998"/>
            <a:ext cx="203831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Make things well</a:t>
            </a:r>
          </a:p>
          <a:p>
            <a:r>
              <a:rPr lang="en-US" sz="2000" dirty="0"/>
              <a:t>Make it work</a:t>
            </a:r>
          </a:p>
          <a:p>
            <a:r>
              <a:rPr lang="en-US" sz="2000" dirty="0"/>
              <a:t>Make it go</a:t>
            </a:r>
          </a:p>
          <a:p>
            <a:r>
              <a:rPr lang="en-US" sz="2000" dirty="0"/>
              <a:t>Let it work</a:t>
            </a:r>
          </a:p>
          <a:p>
            <a:r>
              <a:rPr lang="en-US" sz="2000" dirty="0"/>
              <a:t>Let me go</a:t>
            </a:r>
          </a:p>
          <a:p>
            <a:r>
              <a:rPr lang="en-US" sz="2000" dirty="0"/>
              <a:t>Let me see</a:t>
            </a:r>
          </a:p>
          <a:p>
            <a:r>
              <a:rPr lang="en-US" sz="2000" dirty="0"/>
              <a:t>Make things work</a:t>
            </a:r>
          </a:p>
          <a:p>
            <a:r>
              <a:rPr lang="en-US" sz="2000" dirty="0"/>
              <a:t>Make things work</a:t>
            </a:r>
          </a:p>
          <a:p>
            <a:r>
              <a:rPr lang="en-US" sz="2000" dirty="0"/>
              <a:t>Let it go</a:t>
            </a:r>
          </a:p>
          <a:p>
            <a:r>
              <a:rPr lang="en-US" sz="2000" dirty="0"/>
              <a:t>Let it go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5A832D5E-237F-B0A9-29E4-05F5B84B2E11}"/>
              </a:ext>
            </a:extLst>
          </p:cNvPr>
          <p:cNvSpPr/>
          <p:nvPr/>
        </p:nvSpPr>
        <p:spPr>
          <a:xfrm>
            <a:off x="3278748" y="2802997"/>
            <a:ext cx="226452" cy="3170099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78409096-DA79-DFE6-AC25-C06CA4F1F75C}"/>
              </a:ext>
            </a:extLst>
          </p:cNvPr>
          <p:cNvSpPr/>
          <p:nvPr/>
        </p:nvSpPr>
        <p:spPr>
          <a:xfrm flipH="1">
            <a:off x="867648" y="2802996"/>
            <a:ext cx="226452" cy="3170099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018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02370-02E9-B9C0-16EC-0A7190FE2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language modeling (classical approach)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E88C1-534F-14AA-9411-66605C597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“How frequent is every word pair?”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07BF1F-BACA-29C7-DA94-E0D0E13FEB0B}"/>
              </a:ext>
            </a:extLst>
          </p:cNvPr>
          <p:cNvSpPr txBox="1"/>
          <p:nvPr/>
        </p:nvSpPr>
        <p:spPr>
          <a:xfrm>
            <a:off x="1119749" y="2802998"/>
            <a:ext cx="203831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Make things well</a:t>
            </a:r>
          </a:p>
          <a:p>
            <a:r>
              <a:rPr lang="en-US" sz="2000" dirty="0"/>
              <a:t>Make it work</a:t>
            </a:r>
            <a:r>
              <a:rPr lang="en-US" sz="2000" dirty="0">
                <a:sym typeface="Wingdings" pitchFamily="2" charset="2"/>
              </a:rPr>
              <a:t></a:t>
            </a:r>
            <a:endParaRPr lang="en-US" sz="2000" dirty="0"/>
          </a:p>
          <a:p>
            <a:r>
              <a:rPr lang="en-US" sz="2000" dirty="0"/>
              <a:t>Make </a:t>
            </a:r>
            <a:r>
              <a:rPr lang="en-US" sz="2000" dirty="0">
                <a:highlight>
                  <a:srgbClr val="FFFF00"/>
                </a:highlight>
              </a:rPr>
              <a:t>it go</a:t>
            </a:r>
          </a:p>
          <a:p>
            <a:r>
              <a:rPr lang="en-US" sz="2000" dirty="0"/>
              <a:t>Let it work</a:t>
            </a:r>
            <a:r>
              <a:rPr lang="en-US" sz="2000" dirty="0">
                <a:sym typeface="Wingdings" pitchFamily="2" charset="2"/>
              </a:rPr>
              <a:t></a:t>
            </a:r>
            <a:endParaRPr lang="en-US" sz="2000" dirty="0"/>
          </a:p>
          <a:p>
            <a:r>
              <a:rPr lang="en-US" sz="2000" dirty="0"/>
              <a:t>Let me go</a:t>
            </a:r>
          </a:p>
          <a:p>
            <a:r>
              <a:rPr lang="en-US" sz="2000" dirty="0"/>
              <a:t>Let me see</a:t>
            </a:r>
          </a:p>
          <a:p>
            <a:r>
              <a:rPr lang="en-US" sz="2000" dirty="0"/>
              <a:t>Make things work</a:t>
            </a:r>
          </a:p>
          <a:p>
            <a:r>
              <a:rPr lang="en-US" sz="2000" dirty="0"/>
              <a:t>Make things work</a:t>
            </a:r>
          </a:p>
          <a:p>
            <a:r>
              <a:rPr lang="en-US" sz="2000" dirty="0"/>
              <a:t>Let </a:t>
            </a:r>
            <a:r>
              <a:rPr lang="en-US" sz="2000" dirty="0">
                <a:highlight>
                  <a:srgbClr val="FFFF00"/>
                </a:highlight>
              </a:rPr>
              <a:t>it go</a:t>
            </a:r>
          </a:p>
          <a:p>
            <a:r>
              <a:rPr lang="en-US" sz="2000" dirty="0"/>
              <a:t>Let </a:t>
            </a:r>
            <a:r>
              <a:rPr lang="en-US" sz="2000" dirty="0">
                <a:highlight>
                  <a:srgbClr val="FFFF00"/>
                </a:highlight>
              </a:rPr>
              <a:t>it go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5A832D5E-237F-B0A9-29E4-05F5B84B2E11}"/>
              </a:ext>
            </a:extLst>
          </p:cNvPr>
          <p:cNvSpPr/>
          <p:nvPr/>
        </p:nvSpPr>
        <p:spPr>
          <a:xfrm>
            <a:off x="3278748" y="2802997"/>
            <a:ext cx="226452" cy="3170099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78409096-DA79-DFE6-AC25-C06CA4F1F75C}"/>
              </a:ext>
            </a:extLst>
          </p:cNvPr>
          <p:cNvSpPr/>
          <p:nvPr/>
        </p:nvSpPr>
        <p:spPr>
          <a:xfrm flipH="1">
            <a:off x="867648" y="2802996"/>
            <a:ext cx="226452" cy="3170099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644A7EAE-0BDE-4D5B-BC3C-1EE7AB70E4CD}"/>
              </a:ext>
            </a:extLst>
          </p:cNvPr>
          <p:cNvGraphicFramePr>
            <a:graphicFrameLocks noGrp="1"/>
          </p:cNvGraphicFramePr>
          <p:nvPr/>
        </p:nvGraphicFramePr>
        <p:xfrm>
          <a:off x="4640731" y="1685014"/>
          <a:ext cx="5045136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6412">
                  <a:extLst>
                    <a:ext uri="{9D8B030D-6E8A-4147-A177-3AD203B41FA5}">
                      <a16:colId xmlns:a16="http://schemas.microsoft.com/office/drawing/2014/main" val="3840339118"/>
                    </a:ext>
                  </a:extLst>
                </a:gridCol>
                <a:gridCol w="1509362">
                  <a:extLst>
                    <a:ext uri="{9D8B030D-6E8A-4147-A177-3AD203B41FA5}">
                      <a16:colId xmlns:a16="http://schemas.microsoft.com/office/drawing/2014/main" val="2225436920"/>
                    </a:ext>
                  </a:extLst>
                </a:gridCol>
                <a:gridCol w="1509362">
                  <a:extLst>
                    <a:ext uri="{9D8B030D-6E8A-4147-A177-3AD203B41FA5}">
                      <a16:colId xmlns:a16="http://schemas.microsoft.com/office/drawing/2014/main" val="8291599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Bigrams seen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p(x</a:t>
                      </a:r>
                      <a:r>
                        <a:rPr lang="en-US" baseline="-25000" dirty="0"/>
                        <a:t>i</a:t>
                      </a:r>
                      <a:r>
                        <a:rPr lang="en-US" dirty="0"/>
                        <a:t>|x</a:t>
                      </a:r>
                      <a:r>
                        <a:rPr lang="en-US" baseline="-25000" dirty="0"/>
                        <a:t>i-1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525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&lt;start&gt; </a:t>
                      </a:r>
                      <a:r>
                        <a:rPr lang="en-US" dirty="0">
                          <a:sym typeface="Wingdings" pitchFamily="2" charset="2"/>
                        </a:rPr>
                        <a:t></a:t>
                      </a:r>
                      <a:r>
                        <a:rPr lang="en-US" dirty="0"/>
                        <a:t> Make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468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&lt;start&gt; </a:t>
                      </a:r>
                      <a:r>
                        <a:rPr lang="en-US" dirty="0">
                          <a:sym typeface="Wingdings" pitchFamily="2" charset="2"/>
                        </a:rPr>
                        <a:t> Let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308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Make </a:t>
                      </a:r>
                      <a:r>
                        <a:rPr lang="en-US" dirty="0">
                          <a:sym typeface="Wingdings" pitchFamily="2" charset="2"/>
                        </a:rPr>
                        <a:t> 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304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Make </a:t>
                      </a:r>
                      <a:r>
                        <a:rPr lang="en-US" dirty="0">
                          <a:sym typeface="Wingdings" pitchFamily="2" charset="2"/>
                        </a:rPr>
                        <a:t> things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454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Let </a:t>
                      </a:r>
                      <a:r>
                        <a:rPr lang="en-US" dirty="0">
                          <a:sym typeface="Wingdings" pitchFamily="2" charset="2"/>
                        </a:rPr>
                        <a:t> 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294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Let </a:t>
                      </a:r>
                      <a:r>
                        <a:rPr lang="en-US" dirty="0">
                          <a:sym typeface="Wingdings" pitchFamily="2" charset="2"/>
                        </a:rPr>
                        <a:t> 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189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things </a:t>
                      </a:r>
                      <a:r>
                        <a:rPr lang="en-US" dirty="0">
                          <a:sym typeface="Wingdings" pitchFamily="2" charset="2"/>
                        </a:rPr>
                        <a:t> well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309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things </a:t>
                      </a:r>
                      <a:r>
                        <a:rPr lang="en-US" dirty="0">
                          <a:sym typeface="Wingdings" pitchFamily="2" charset="2"/>
                        </a:rPr>
                        <a:t> 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70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it </a:t>
                      </a:r>
                      <a:r>
                        <a:rPr lang="en-US" dirty="0">
                          <a:sym typeface="Wingdings" pitchFamily="2" charset="2"/>
                        </a:rPr>
                        <a:t> 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</a:t>
                      </a:r>
                      <a:r>
                        <a:rPr lang="en-US" dirty="0">
                          <a:sym typeface="Wingdings" pitchFamily="2" charset="2"/>
                        </a:rPr>
                        <a:t>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774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it </a:t>
                      </a:r>
                      <a:r>
                        <a:rPr lang="en-US" dirty="0">
                          <a:sym typeface="Wingdings" pitchFamily="2" charset="2"/>
                        </a:rPr>
                        <a:t> go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3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 </a:t>
                      </a:r>
                      <a:r>
                        <a:rPr lang="en-US" dirty="0">
                          <a:sym typeface="Wingdings" pitchFamily="2" charset="2"/>
                        </a:rPr>
                        <a:t> go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158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 </a:t>
                      </a:r>
                      <a:r>
                        <a:rPr lang="en-US" dirty="0">
                          <a:sym typeface="Wingdings" pitchFamily="2" charset="2"/>
                        </a:rPr>
                        <a:t> see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893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6571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2AA24-3CB3-7212-B694-5C3D534C8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bigram model is still a rough approximation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348F73-E493-9623-0AE1-BAE2DD90D15B}"/>
              </a:ext>
            </a:extLst>
          </p:cNvPr>
          <p:cNvSpPr txBox="1"/>
          <p:nvPr/>
        </p:nvSpPr>
        <p:spPr>
          <a:xfrm>
            <a:off x="3943278" y="2399808"/>
            <a:ext cx="993863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Make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A77CAE-E80E-8F55-9F32-BF7CA0FDB3EF}"/>
              </a:ext>
            </a:extLst>
          </p:cNvPr>
          <p:cNvSpPr txBox="1"/>
          <p:nvPr/>
        </p:nvSpPr>
        <p:spPr>
          <a:xfrm>
            <a:off x="5940800" y="4096722"/>
            <a:ext cx="386645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C7C032-69BD-7B7D-C148-4B6E1AD5C878}"/>
              </a:ext>
            </a:extLst>
          </p:cNvPr>
          <p:cNvSpPr txBox="1"/>
          <p:nvPr/>
        </p:nvSpPr>
        <p:spPr>
          <a:xfrm>
            <a:off x="7669997" y="5693052"/>
            <a:ext cx="53970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go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6CA58D-6F14-F626-F68F-41C58EF72012}"/>
              </a:ext>
            </a:extLst>
          </p:cNvPr>
          <p:cNvSpPr txBox="1"/>
          <p:nvPr/>
        </p:nvSpPr>
        <p:spPr>
          <a:xfrm>
            <a:off x="3844648" y="5693052"/>
            <a:ext cx="915507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work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A1610C-4F2F-7A36-930A-BEFB2A0B6E3D}"/>
              </a:ext>
            </a:extLst>
          </p:cNvPr>
          <p:cNvSpPr txBox="1"/>
          <p:nvPr/>
        </p:nvSpPr>
        <p:spPr>
          <a:xfrm>
            <a:off x="2113360" y="4070051"/>
            <a:ext cx="1074333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things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2E4B20-36AA-D943-14E0-CD6D10ABB693}"/>
              </a:ext>
            </a:extLst>
          </p:cNvPr>
          <p:cNvSpPr txBox="1"/>
          <p:nvPr/>
        </p:nvSpPr>
        <p:spPr>
          <a:xfrm>
            <a:off x="690694" y="5693052"/>
            <a:ext cx="779444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well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ECF3D4-B074-B915-78A6-10E3252B7705}"/>
              </a:ext>
            </a:extLst>
          </p:cNvPr>
          <p:cNvSpPr txBox="1"/>
          <p:nvPr/>
        </p:nvSpPr>
        <p:spPr>
          <a:xfrm>
            <a:off x="7801041" y="2399808"/>
            <a:ext cx="631584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Let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FD9C1A-1034-2A8C-4FFA-A6A104D2573B}"/>
              </a:ext>
            </a:extLst>
          </p:cNvPr>
          <p:cNvSpPr txBox="1"/>
          <p:nvPr/>
        </p:nvSpPr>
        <p:spPr>
          <a:xfrm>
            <a:off x="9300753" y="4070051"/>
            <a:ext cx="649537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089515-DB9E-F870-BB5E-06A2878FDBDE}"/>
              </a:ext>
            </a:extLst>
          </p:cNvPr>
          <p:cNvSpPr txBox="1"/>
          <p:nvPr/>
        </p:nvSpPr>
        <p:spPr>
          <a:xfrm>
            <a:off x="10885248" y="5693052"/>
            <a:ext cx="681597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see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335F8A8-965A-27DC-2011-72A64FBD40AE}"/>
              </a:ext>
            </a:extLst>
          </p:cNvPr>
          <p:cNvSpPr/>
          <p:nvPr/>
        </p:nvSpPr>
        <p:spPr>
          <a:xfrm>
            <a:off x="5938527" y="1032934"/>
            <a:ext cx="386645" cy="37253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70E2905-87C8-3783-781F-5C2702AFDAAE}"/>
              </a:ext>
            </a:extLst>
          </p:cNvPr>
          <p:cNvCxnSpPr>
            <a:cxnSpLocks/>
            <a:stCxn id="14" idx="3"/>
            <a:endCxn id="5" idx="0"/>
          </p:cNvCxnSpPr>
          <p:nvPr/>
        </p:nvCxnSpPr>
        <p:spPr>
          <a:xfrm flipH="1">
            <a:off x="4440210" y="1350911"/>
            <a:ext cx="1554940" cy="1048897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3236E43-C50B-D429-C737-20DD11A255B0}"/>
              </a:ext>
            </a:extLst>
          </p:cNvPr>
          <p:cNvCxnSpPr>
            <a:cxnSpLocks/>
            <a:stCxn id="14" idx="5"/>
            <a:endCxn id="11" idx="0"/>
          </p:cNvCxnSpPr>
          <p:nvPr/>
        </p:nvCxnSpPr>
        <p:spPr>
          <a:xfrm>
            <a:off x="6268549" y="1350911"/>
            <a:ext cx="1848284" cy="1048897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6E81631-58A4-4D7B-FB76-24355B5A39A2}"/>
              </a:ext>
            </a:extLst>
          </p:cNvPr>
          <p:cNvCxnSpPr>
            <a:cxnSpLocks/>
            <a:stCxn id="11" idx="2"/>
            <a:endCxn id="6" idx="0"/>
          </p:cNvCxnSpPr>
          <p:nvPr/>
        </p:nvCxnSpPr>
        <p:spPr>
          <a:xfrm flipH="1">
            <a:off x="6134123" y="2923028"/>
            <a:ext cx="1982710" cy="1173694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F28EBF7-EF2B-B3D1-4308-0A9EA12FCE66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6134123" y="4619942"/>
            <a:ext cx="1805724" cy="1073110"/>
          </a:xfrm>
          <a:prstGeom prst="straightConnector1">
            <a:avLst/>
          </a:prstGeom>
          <a:ln w="57150">
            <a:solidFill>
              <a:srgbClr val="FF0000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E904B3B-BD48-94F8-B56E-9D5F45D8A286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 flipH="1">
            <a:off x="4302402" y="4619942"/>
            <a:ext cx="1831721" cy="1073110"/>
          </a:xfrm>
          <a:prstGeom prst="straightConnector1">
            <a:avLst/>
          </a:prstGeom>
          <a:ln w="57150">
            <a:solidFill>
              <a:srgbClr val="FF0000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B291199-5992-049D-9C8E-1B79796F99C3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4440210" y="2923028"/>
            <a:ext cx="1693913" cy="1173694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971B575-66A3-A59A-3FEA-01556E1BC54B}"/>
              </a:ext>
            </a:extLst>
          </p:cNvPr>
          <p:cNvCxnSpPr>
            <a:cxnSpLocks/>
            <a:stCxn id="5" idx="2"/>
            <a:endCxn id="9" idx="0"/>
          </p:cNvCxnSpPr>
          <p:nvPr/>
        </p:nvCxnSpPr>
        <p:spPr>
          <a:xfrm flipH="1">
            <a:off x="2650527" y="2923028"/>
            <a:ext cx="1789683" cy="1147023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6CA362F-2BAB-B115-8FEA-B6B198F06D8A}"/>
              </a:ext>
            </a:extLst>
          </p:cNvPr>
          <p:cNvCxnSpPr>
            <a:cxnSpLocks/>
            <a:stCxn id="9" idx="2"/>
            <a:endCxn id="8" idx="0"/>
          </p:cNvCxnSpPr>
          <p:nvPr/>
        </p:nvCxnSpPr>
        <p:spPr>
          <a:xfrm>
            <a:off x="2650527" y="4593271"/>
            <a:ext cx="1651875" cy="1099781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8FF2AD0-76BC-4696-0357-FB7ACCCFA4E3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flipH="1">
            <a:off x="1080416" y="4593271"/>
            <a:ext cx="1570111" cy="1099781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5ACEF11-1E97-F303-96A9-DCCF0D835B14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8116833" y="2923028"/>
            <a:ext cx="1508689" cy="1147023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43E130C-B932-8BA2-4D5B-F8F41B65F6D0}"/>
              </a:ext>
            </a:extLst>
          </p:cNvPr>
          <p:cNvCxnSpPr>
            <a:cxnSpLocks/>
            <a:stCxn id="12" idx="2"/>
            <a:endCxn id="7" idx="0"/>
          </p:cNvCxnSpPr>
          <p:nvPr/>
        </p:nvCxnSpPr>
        <p:spPr>
          <a:xfrm flipH="1">
            <a:off x="7939847" y="4593271"/>
            <a:ext cx="1685675" cy="1099781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5EE7C77-9CF9-92EB-3D48-8955B4EFD115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9625522" y="4593271"/>
            <a:ext cx="1600525" cy="1099781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590B0477-E66A-25E2-AC27-9CACAE4ED065}"/>
              </a:ext>
            </a:extLst>
          </p:cNvPr>
          <p:cNvSpPr txBox="1"/>
          <p:nvPr/>
        </p:nvSpPr>
        <p:spPr>
          <a:xfrm>
            <a:off x="7131785" y="1352140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p=0.5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56C53FE-F56D-01D4-FDA9-3A3E0E0B756D}"/>
              </a:ext>
            </a:extLst>
          </p:cNvPr>
          <p:cNvSpPr txBox="1"/>
          <p:nvPr/>
        </p:nvSpPr>
        <p:spPr>
          <a:xfrm>
            <a:off x="6459976" y="2869701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p=0.6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413D607-BCAA-7770-C6E1-6D50B9DA686C}"/>
              </a:ext>
            </a:extLst>
          </p:cNvPr>
          <p:cNvSpPr txBox="1"/>
          <p:nvPr/>
        </p:nvSpPr>
        <p:spPr>
          <a:xfrm>
            <a:off x="6865651" y="4570921"/>
            <a:ext cx="641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highlight>
                  <a:srgbClr val="FFFF00"/>
                </a:highlight>
              </a:rPr>
              <a:t>0.6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2195020-C947-C852-CDB4-54B1D0F305CC}"/>
              </a:ext>
            </a:extLst>
          </p:cNvPr>
          <p:cNvSpPr txBox="1"/>
          <p:nvPr/>
        </p:nvSpPr>
        <p:spPr>
          <a:xfrm>
            <a:off x="5018852" y="2869701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p=0.4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003CEE8-5FDF-A015-E912-39F2C142F5A6}"/>
              </a:ext>
            </a:extLst>
          </p:cNvPr>
          <p:cNvSpPr txBox="1"/>
          <p:nvPr/>
        </p:nvSpPr>
        <p:spPr>
          <a:xfrm>
            <a:off x="2662386" y="2970270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p=0.6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CBE5C01-DD56-35A5-C69F-E8C653EAC745}"/>
              </a:ext>
            </a:extLst>
          </p:cNvPr>
          <p:cNvSpPr txBox="1"/>
          <p:nvPr/>
        </p:nvSpPr>
        <p:spPr>
          <a:xfrm>
            <a:off x="8803376" y="2869701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p=0.4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7648352-AE6C-FFD7-CA6B-9CB6B5081444}"/>
              </a:ext>
            </a:extLst>
          </p:cNvPr>
          <p:cNvSpPr txBox="1"/>
          <p:nvPr/>
        </p:nvSpPr>
        <p:spPr>
          <a:xfrm>
            <a:off x="4752807" y="4586044"/>
            <a:ext cx="641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highlight>
                  <a:srgbClr val="FFFF00"/>
                </a:highlight>
              </a:rPr>
              <a:t>0.4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3094C30-8E95-F893-FBC7-B031F4D6BD21}"/>
              </a:ext>
            </a:extLst>
          </p:cNvPr>
          <p:cNvSpPr txBox="1"/>
          <p:nvPr/>
        </p:nvSpPr>
        <p:spPr>
          <a:xfrm>
            <a:off x="1205105" y="4619942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0.33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1EE07DC-A109-471A-5342-83274FE39D17}"/>
              </a:ext>
            </a:extLst>
          </p:cNvPr>
          <p:cNvSpPr txBox="1"/>
          <p:nvPr/>
        </p:nvSpPr>
        <p:spPr>
          <a:xfrm>
            <a:off x="3170938" y="4586044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0.67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2C2B284-E1FC-AE6F-800F-24C97A31AADD}"/>
              </a:ext>
            </a:extLst>
          </p:cNvPr>
          <p:cNvSpPr txBox="1"/>
          <p:nvPr/>
        </p:nvSpPr>
        <p:spPr>
          <a:xfrm>
            <a:off x="8496847" y="4539944"/>
            <a:ext cx="641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0.5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65A39B2-EEE7-D5A0-1E8B-D0E42658831C}"/>
              </a:ext>
            </a:extLst>
          </p:cNvPr>
          <p:cNvSpPr txBox="1"/>
          <p:nvPr/>
        </p:nvSpPr>
        <p:spPr>
          <a:xfrm>
            <a:off x="10259079" y="4593271"/>
            <a:ext cx="641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0.5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A140B84-64C9-37BF-F02D-83B182327131}"/>
              </a:ext>
            </a:extLst>
          </p:cNvPr>
          <p:cNvSpPr txBox="1"/>
          <p:nvPr/>
        </p:nvSpPr>
        <p:spPr>
          <a:xfrm>
            <a:off x="4286508" y="1352140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p=0.5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CFD1DCD-1997-176E-91AE-B426CA858298}"/>
              </a:ext>
            </a:extLst>
          </p:cNvPr>
          <p:cNvSpPr txBox="1"/>
          <p:nvPr/>
        </p:nvSpPr>
        <p:spPr>
          <a:xfrm>
            <a:off x="5431757" y="5140369"/>
            <a:ext cx="1431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a bit off!</a:t>
            </a:r>
          </a:p>
        </p:txBody>
      </p:sp>
    </p:spTree>
    <p:extLst>
      <p:ext uri="{BB962C8B-B14F-4D97-AF65-F5344CB8AC3E}">
        <p14:creationId xmlns:p14="http://schemas.microsoft.com/office/powerpoint/2010/main" val="3758834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C143B-B979-5FF6-27C6-0C39E0C87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bigram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86112E-C43C-9624-12AC-BFC851242A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929" y="1183342"/>
                <a:ext cx="12156141" cy="529403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Make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it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work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ake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Make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work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Make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it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b="0" dirty="0">
                    <a:highlight>
                      <a:srgbClr val="FFFF00"/>
                    </a:highlight>
                  </a:rPr>
                  <a:t>(A bit off)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86112E-C43C-9624-12AC-BFC851242A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29" y="1183342"/>
                <a:ext cx="12156141" cy="529403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87CB2D-3389-224D-2125-FB42E9AE3EB5}"/>
                  </a:ext>
                </a:extLst>
              </p:cNvPr>
              <p:cNvSpPr txBox="1"/>
              <p:nvPr/>
            </p:nvSpPr>
            <p:spPr>
              <a:xfrm>
                <a:off x="4375313" y="3338556"/>
                <a:ext cx="13007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.08</m:t>
                      </m:r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87CB2D-3389-224D-2125-FB42E9AE3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313" y="3338556"/>
                <a:ext cx="130074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D88E580-E7BE-5795-2F41-9EF9927584E4}"/>
                  </a:ext>
                </a:extLst>
              </p:cNvPr>
              <p:cNvSpPr txBox="1"/>
              <p:nvPr/>
            </p:nvSpPr>
            <p:spPr>
              <a:xfrm>
                <a:off x="4324514" y="2120684"/>
                <a:ext cx="57726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Make</m:t>
                          </m:r>
                        </m:e>
                      </m:d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it</m:t>
                          </m:r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sz="2800" smtClean="0">
                              <a:latin typeface="Cambria Math" panose="02040503050406030204" pitchFamily="18" charset="0"/>
                            </a:rPr>
                            <m:t>Make</m:t>
                          </m:r>
                        </m:e>
                      </m:d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work</m:t>
                          </m:r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sz="2800" smtClean="0">
                              <a:latin typeface="Cambria Math" panose="02040503050406030204" pitchFamily="18" charset="0"/>
                            </a:rPr>
                            <m:t>it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D88E580-E7BE-5795-2F41-9EF992758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514" y="2120684"/>
                <a:ext cx="5772671" cy="523220"/>
              </a:xfrm>
              <a:prstGeom prst="rect">
                <a:avLst/>
              </a:prstGeom>
              <a:blipFill>
                <a:blip r:embed="rId4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4E706E-1914-D042-D0B2-483178E795B1}"/>
                  </a:ext>
                </a:extLst>
              </p:cNvPr>
              <p:cNvSpPr txBox="1"/>
              <p:nvPr/>
            </p:nvSpPr>
            <p:spPr>
              <a:xfrm>
                <a:off x="4358380" y="2743985"/>
                <a:ext cx="43084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    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.5   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0.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sz="28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0.</m:t>
                    </m:r>
                    <m:r>
                      <a:rPr lang="en-US" sz="2800" b="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sz="2800" i="1" dirty="0">
                  <a:highlight>
                    <a:srgbClr val="FFFF00"/>
                  </a:highlight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4E706E-1914-D042-D0B2-483178E79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380" y="2743985"/>
                <a:ext cx="4308424" cy="523220"/>
              </a:xfrm>
              <a:prstGeom prst="rect">
                <a:avLst/>
              </a:prstGeom>
              <a:blipFill>
                <a:blip r:embed="rId5"/>
                <a:stretch>
                  <a:fillRect r="-294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3458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C143B-B979-5FF6-27C6-0C39E0C87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Much better: trigram, 4-gram models</a:t>
            </a:r>
          </a:p>
        </p:txBody>
      </p: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C56FB210-7B46-61E6-9967-B982CB6B13F3}"/>
              </a:ext>
            </a:extLst>
          </p:cNvPr>
          <p:cNvGraphicFramePr>
            <a:graphicFrameLocks noGrp="1"/>
          </p:cNvGraphicFramePr>
          <p:nvPr/>
        </p:nvGraphicFramePr>
        <p:xfrm>
          <a:off x="3852831" y="1010694"/>
          <a:ext cx="5122278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9436">
                  <a:extLst>
                    <a:ext uri="{9D8B030D-6E8A-4147-A177-3AD203B41FA5}">
                      <a16:colId xmlns:a16="http://schemas.microsoft.com/office/drawing/2014/main" val="3840339118"/>
                    </a:ext>
                  </a:extLst>
                </a:gridCol>
                <a:gridCol w="1422842">
                  <a:extLst>
                    <a:ext uri="{9D8B030D-6E8A-4147-A177-3AD203B41FA5}">
                      <a16:colId xmlns:a16="http://schemas.microsoft.com/office/drawing/2014/main" val="22254369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Trigram prefix seen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Frequency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525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cent interest per </a:t>
                      </a:r>
                      <a:r>
                        <a:rPr lang="en-US" dirty="0">
                          <a:sym typeface="Wingdings" pitchFamily="2" charset="2"/>
                        </a:rPr>
                        <a:t> annum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304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driven by the </a:t>
                      </a:r>
                      <a:r>
                        <a:rPr lang="en-US" dirty="0">
                          <a:sym typeface="Wingdings" pitchFamily="2" charset="2"/>
                        </a:rPr>
                        <a:t> </a:t>
                      </a:r>
                      <a:r>
                        <a:rPr lang="en-US" dirty="0"/>
                        <a:t>availability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454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driven by the </a:t>
                      </a:r>
                      <a:r>
                        <a:rPr lang="en-US" dirty="0">
                          <a:sym typeface="Wingdings" pitchFamily="2" charset="2"/>
                        </a:rPr>
                        <a:t> processes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294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driven by the </a:t>
                      </a:r>
                      <a:r>
                        <a:rPr lang="en-US" dirty="0">
                          <a:sym typeface="Wingdings" pitchFamily="2" charset="2"/>
                        </a:rPr>
                        <a:t> children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189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the development of </a:t>
                      </a:r>
                      <a:r>
                        <a:rPr lang="en-US" dirty="0">
                          <a:sym typeface="Wingdings" pitchFamily="2" charset="2"/>
                        </a:rPr>
                        <a:t> excessive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309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the development of </a:t>
                      </a:r>
                      <a:r>
                        <a:rPr lang="en-US" dirty="0">
                          <a:sym typeface="Wingdings" pitchFamily="2" charset="2"/>
                        </a:rPr>
                        <a:t> contemporary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11452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70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the development of </a:t>
                      </a:r>
                      <a:r>
                        <a:rPr lang="en-US" dirty="0">
                          <a:sym typeface="Wingdings" pitchFamily="2" charset="2"/>
                        </a:rPr>
                        <a:t> status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7774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the development of </a:t>
                      </a:r>
                      <a:r>
                        <a:rPr lang="en-US" dirty="0">
                          <a:sym typeface="Wingdings" pitchFamily="2" charset="2"/>
                        </a:rPr>
                        <a:t> raised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3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seems to have </a:t>
                      </a:r>
                      <a:r>
                        <a:rPr lang="en-US" dirty="0">
                          <a:sym typeface="Wingdings" pitchFamily="2" charset="2"/>
                        </a:rPr>
                        <a:t> expended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158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seems to have </a:t>
                      </a:r>
                      <a:r>
                        <a:rPr lang="en-US" dirty="0">
                          <a:sym typeface="Wingdings" pitchFamily="2" charset="2"/>
                        </a:rPr>
                        <a:t> formed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17401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89323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B9F8536-BA1F-2224-9C18-3A6A62686B32}"/>
              </a:ext>
            </a:extLst>
          </p:cNvPr>
          <p:cNvSpPr txBox="1"/>
          <p:nvPr/>
        </p:nvSpPr>
        <p:spPr>
          <a:xfrm>
            <a:off x="6767028" y="6335170"/>
            <a:ext cx="5442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[Source: Google books </a:t>
            </a:r>
            <a:r>
              <a:rPr lang="en-US" sz="2800" dirty="0" err="1"/>
              <a:t>ngrams</a:t>
            </a:r>
            <a:r>
              <a:rPr lang="en-US" sz="2800" dirty="0"/>
              <a:t> data]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806563-5562-3C68-5A42-977AB2AD08AD}"/>
              </a:ext>
            </a:extLst>
          </p:cNvPr>
          <p:cNvSpPr txBox="1"/>
          <p:nvPr/>
        </p:nvSpPr>
        <p:spPr>
          <a:xfrm>
            <a:off x="2108923" y="5170685"/>
            <a:ext cx="8901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(~40 gigabytes to collect English bigrams, trigrams, 4-grams)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56A059-1CED-8CDC-260E-C6ECF3F38702}"/>
              </a:ext>
            </a:extLst>
          </p:cNvPr>
          <p:cNvSpPr txBox="1"/>
          <p:nvPr/>
        </p:nvSpPr>
        <p:spPr>
          <a:xfrm>
            <a:off x="2954257" y="5693905"/>
            <a:ext cx="7210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highlight>
                  <a:srgbClr val="FFFF00"/>
                </a:highlight>
              </a:rPr>
              <a:t>Why not go up to 10-gram or 100-gram models?</a:t>
            </a:r>
          </a:p>
        </p:txBody>
      </p:sp>
    </p:spTree>
    <p:extLst>
      <p:ext uri="{BB962C8B-B14F-4D97-AF65-F5344CB8AC3E}">
        <p14:creationId xmlns:p14="http://schemas.microsoft.com/office/powerpoint/2010/main" val="200254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D28FDB8-BDF3-7D2F-4132-5EA84DD55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603" y="126694"/>
            <a:ext cx="7217060" cy="2922031"/>
          </a:xfrm>
        </p:spPr>
        <p:txBody>
          <a:bodyPr>
            <a:noAutofit/>
          </a:bodyPr>
          <a:lstStyle/>
          <a:p>
            <a:r>
              <a:rPr lang="en-US" sz="5400" dirty="0"/>
              <a:t>1990:</a:t>
            </a:r>
            <a:br>
              <a:rPr lang="en-US" sz="5400" dirty="0"/>
            </a:br>
            <a:r>
              <a:rPr lang="en-US" sz="5400" dirty="0"/>
              <a:t>Jeffrey Elman</a:t>
            </a:r>
            <a:br>
              <a:rPr lang="en-US" sz="5400" dirty="0"/>
            </a:br>
            <a:r>
              <a:rPr lang="en-US" sz="5400" dirty="0"/>
              <a:t>neural language model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B5BC39-89FF-A31F-52EC-CD395AA78CC4}"/>
              </a:ext>
            </a:extLst>
          </p:cNvPr>
          <p:cNvSpPr txBox="1"/>
          <p:nvPr/>
        </p:nvSpPr>
        <p:spPr>
          <a:xfrm>
            <a:off x="10315021" y="6420640"/>
            <a:ext cx="1917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[Elman, 1990]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0BF9EB9-6769-09A5-36B7-3BFBF5FAD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777" b="777"/>
          <a:stretch/>
        </p:blipFill>
        <p:spPr bwMode="auto">
          <a:xfrm>
            <a:off x="303723" y="3048725"/>
            <a:ext cx="6928302" cy="356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61DF48-095D-FA9D-B50E-930F4D6B1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324" y="126694"/>
            <a:ext cx="4585073" cy="14776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20CD16-5277-D594-74BA-7DCFA7EE3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734" y="1587709"/>
            <a:ext cx="1819796" cy="22206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9EDD8C-BFF1-7BB3-35AC-493D67B437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4860" y="3981614"/>
            <a:ext cx="2013373" cy="22206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63ED33-8B83-92AE-6953-5063E7817F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3523" y="1606187"/>
            <a:ext cx="1754881" cy="22206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D9057B-B1C0-1EEE-FA83-6198CF5CFE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0874" y="4226824"/>
            <a:ext cx="1553986" cy="173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56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E27AB7-5CDF-5F1B-6FED-D89EA38D84A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FEB17D-D952-C933-E0EB-A6DAE0D87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Weekend 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4996A-263B-EFD1-2CDC-B46907D90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Weekend workshop on how to do interpretability experiments using </a:t>
            </a:r>
            <a:r>
              <a:rPr lang="en-US" dirty="0">
                <a:hlinkClick r:id="rId2"/>
              </a:rPr>
              <a:t>https://nnsight.net/</a:t>
            </a:r>
            <a:r>
              <a:rPr lang="en-US" dirty="0"/>
              <a:t> - could be one option for a project.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(Run by Dmitry, </a:t>
            </a:r>
            <a:r>
              <a:rPr lang="en-US" dirty="0" err="1"/>
              <a:t>Koyena</a:t>
            </a:r>
            <a:r>
              <a:rPr lang="en-US" dirty="0"/>
              <a:t>, Jaden)</a:t>
            </a:r>
          </a:p>
          <a:p>
            <a:pPr marL="0" indent="0" algn="ctr">
              <a:buNone/>
            </a:pPr>
            <a:r>
              <a:rPr lang="en-US" dirty="0"/>
              <a:t>This Saturday 1pm Ryder hall</a:t>
            </a:r>
          </a:p>
          <a:p>
            <a:pPr marL="0" indent="0" algn="ctr">
              <a:buNone/>
            </a:pPr>
            <a:r>
              <a:rPr lang="en-US" dirty="0"/>
              <a:t>sign up: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https://bit.ly/nns-workshop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256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13F13-990D-C8B1-1436-A5EAD9125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history of neural NLP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04B79-D414-54A2-93E5-457FEE1D2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Classical counting-based methods performed far better than NNs.</a:t>
            </a:r>
          </a:p>
          <a:p>
            <a:r>
              <a:rPr lang="en-US" dirty="0"/>
              <a:t>Neural language models were curiosities, but impractical.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Unlike in vision, the change to NN models didn’t happen overnight.</a:t>
            </a:r>
          </a:p>
          <a:p>
            <a:r>
              <a:rPr lang="en-US" dirty="0"/>
              <a:t>(Large-scale counting works very very well.)</a:t>
            </a:r>
          </a:p>
          <a:p>
            <a:endParaRPr lang="en-US" dirty="0"/>
          </a:p>
          <a:p>
            <a:r>
              <a:rPr lang="en-US" dirty="0"/>
              <a:t>But in 2011-2015, NNs started to outperform large-scale counting.</a:t>
            </a:r>
          </a:p>
          <a:p>
            <a:r>
              <a:rPr lang="en-US" dirty="0"/>
              <a:t>This led to a large change in natural language processing.</a:t>
            </a:r>
          </a:p>
          <a:p>
            <a:endParaRPr lang="en-US" dirty="0"/>
          </a:p>
          <a:p>
            <a:r>
              <a:rPr lang="en-US" dirty="0"/>
              <a:t>We will pick up in the modern context</a:t>
            </a:r>
          </a:p>
        </p:txBody>
      </p:sp>
    </p:spTree>
    <p:extLst>
      <p:ext uri="{BB962C8B-B14F-4D97-AF65-F5344CB8AC3E}">
        <p14:creationId xmlns:p14="http://schemas.microsoft.com/office/powerpoint/2010/main" val="1688450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B3CB4977-40C7-3B46-49EF-81A674BDA92C}"/>
              </a:ext>
            </a:extLst>
          </p:cNvPr>
          <p:cNvCxnSpPr>
            <a:cxnSpLocks/>
            <a:stCxn id="11" idx="0"/>
            <a:endCxn id="78" idx="4"/>
          </p:cNvCxnSpPr>
          <p:nvPr/>
        </p:nvCxnSpPr>
        <p:spPr>
          <a:xfrm flipV="1">
            <a:off x="4350866" y="3141987"/>
            <a:ext cx="3984798" cy="626430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F0D4226-7B21-6783-816E-4CB758BE2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idea: use a neural network!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CAC173-E7AA-5511-9CBA-D70ECDFF0AAB}"/>
              </a:ext>
            </a:extLst>
          </p:cNvPr>
          <p:cNvSpPr/>
          <p:nvPr/>
        </p:nvSpPr>
        <p:spPr>
          <a:xfrm>
            <a:off x="1066798" y="5249333"/>
            <a:ext cx="1236133" cy="36605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Great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75662E-4084-9B93-70D4-6DCF80C26B94}"/>
              </a:ext>
            </a:extLst>
          </p:cNvPr>
          <p:cNvSpPr/>
          <p:nvPr/>
        </p:nvSpPr>
        <p:spPr>
          <a:xfrm>
            <a:off x="2404529" y="5249333"/>
            <a:ext cx="1236133" cy="36605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8D702E-2182-E240-0683-4758E5AF88AB}"/>
              </a:ext>
            </a:extLst>
          </p:cNvPr>
          <p:cNvSpPr/>
          <p:nvPr/>
        </p:nvSpPr>
        <p:spPr>
          <a:xfrm>
            <a:off x="3742260" y="5249333"/>
            <a:ext cx="1236133" cy="36605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must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6500B-98D3-1F37-C8CF-CEBDE1213ACA}"/>
              </a:ext>
            </a:extLst>
          </p:cNvPr>
          <p:cNvSpPr/>
          <p:nvPr/>
        </p:nvSpPr>
        <p:spPr>
          <a:xfrm>
            <a:off x="5079991" y="5249333"/>
            <a:ext cx="1236133" cy="36605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40F625-B2C9-F3A6-707D-F05F8DE65A6D}"/>
              </a:ext>
            </a:extLst>
          </p:cNvPr>
          <p:cNvSpPr/>
          <p:nvPr/>
        </p:nvSpPr>
        <p:spPr>
          <a:xfrm>
            <a:off x="6417722" y="5249333"/>
            <a:ext cx="1236133" cy="36605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taken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BD0F5A-83B5-A2BE-71D0-5C3E0419C3CB}"/>
              </a:ext>
            </a:extLst>
          </p:cNvPr>
          <p:cNvSpPr/>
          <p:nvPr/>
        </p:nvSpPr>
        <p:spPr>
          <a:xfrm>
            <a:off x="7755453" y="5249333"/>
            <a:ext cx="1236133" cy="36605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E7AD0D-BA3E-7908-72AD-BEA5D4BD2B1B}"/>
              </a:ext>
            </a:extLst>
          </p:cNvPr>
          <p:cNvSpPr/>
          <p:nvPr/>
        </p:nvSpPr>
        <p:spPr>
          <a:xfrm>
            <a:off x="10058386" y="1725738"/>
            <a:ext cx="1236133" cy="36605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avoid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E1D109-5CA6-9627-DC05-A1439E105E12}"/>
              </a:ext>
            </a:extLst>
          </p:cNvPr>
          <p:cNvSpPr/>
          <p:nvPr/>
        </p:nvSpPr>
        <p:spPr>
          <a:xfrm>
            <a:off x="4284498" y="3768417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662302-842B-67CD-FD5A-010B007EF8E8}"/>
              </a:ext>
            </a:extLst>
          </p:cNvPr>
          <p:cNvSpPr/>
          <p:nvPr/>
        </p:nvSpPr>
        <p:spPr>
          <a:xfrm>
            <a:off x="4284498" y="3908762"/>
            <a:ext cx="132735" cy="1327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65F8DA-741C-309E-CA46-1CBD52C30807}"/>
              </a:ext>
            </a:extLst>
          </p:cNvPr>
          <p:cNvSpPr/>
          <p:nvPr/>
        </p:nvSpPr>
        <p:spPr>
          <a:xfrm>
            <a:off x="4284498" y="4049107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A88542-402F-E729-F101-63FE6C9DA28B}"/>
              </a:ext>
            </a:extLst>
          </p:cNvPr>
          <p:cNvSpPr/>
          <p:nvPr/>
        </p:nvSpPr>
        <p:spPr>
          <a:xfrm>
            <a:off x="4284498" y="4189452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477BD-6804-E882-A1BB-87F03CF65DC4}"/>
              </a:ext>
            </a:extLst>
          </p:cNvPr>
          <p:cNvSpPr/>
          <p:nvPr/>
        </p:nvSpPr>
        <p:spPr>
          <a:xfrm>
            <a:off x="4284497" y="4329797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A8CA0C-5CBD-81B1-BF9A-56A6DBC19F0A}"/>
              </a:ext>
            </a:extLst>
          </p:cNvPr>
          <p:cNvSpPr/>
          <p:nvPr/>
        </p:nvSpPr>
        <p:spPr>
          <a:xfrm>
            <a:off x="4284497" y="4470142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F0CA39-2921-3D69-C4B4-F778DEF6C78D}"/>
              </a:ext>
            </a:extLst>
          </p:cNvPr>
          <p:cNvSpPr/>
          <p:nvPr/>
        </p:nvSpPr>
        <p:spPr>
          <a:xfrm>
            <a:off x="4284497" y="4610487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08A8AB-87FD-AD4C-E859-64DDC98AC29E}"/>
              </a:ext>
            </a:extLst>
          </p:cNvPr>
          <p:cNvSpPr/>
          <p:nvPr/>
        </p:nvSpPr>
        <p:spPr>
          <a:xfrm>
            <a:off x="4284498" y="4750832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072815-5D8C-A80F-5126-C0E45C756F5C}"/>
              </a:ext>
            </a:extLst>
          </p:cNvPr>
          <p:cNvSpPr/>
          <p:nvPr/>
        </p:nvSpPr>
        <p:spPr>
          <a:xfrm>
            <a:off x="4284498" y="4891177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AF04E7-0576-EB53-6377-EC781C220008}"/>
              </a:ext>
            </a:extLst>
          </p:cNvPr>
          <p:cNvSpPr/>
          <p:nvPr/>
        </p:nvSpPr>
        <p:spPr>
          <a:xfrm>
            <a:off x="2956228" y="3768417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9700A7C-E701-F6CB-6907-09177822D0CC}"/>
              </a:ext>
            </a:extLst>
          </p:cNvPr>
          <p:cNvSpPr/>
          <p:nvPr/>
        </p:nvSpPr>
        <p:spPr>
          <a:xfrm>
            <a:off x="2956227" y="3908762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2208D2D-D873-D9CE-CC9B-675643829159}"/>
              </a:ext>
            </a:extLst>
          </p:cNvPr>
          <p:cNvSpPr/>
          <p:nvPr/>
        </p:nvSpPr>
        <p:spPr>
          <a:xfrm>
            <a:off x="2956227" y="4049107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8BA771F-C5FA-28E1-7003-E8325A998564}"/>
              </a:ext>
            </a:extLst>
          </p:cNvPr>
          <p:cNvSpPr/>
          <p:nvPr/>
        </p:nvSpPr>
        <p:spPr>
          <a:xfrm>
            <a:off x="2956227" y="4189452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E5DCF79-E157-E3E7-5571-B6A57432394C}"/>
              </a:ext>
            </a:extLst>
          </p:cNvPr>
          <p:cNvSpPr/>
          <p:nvPr/>
        </p:nvSpPr>
        <p:spPr>
          <a:xfrm>
            <a:off x="2956228" y="4329797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89458EF-4193-3A2C-7DD9-9459A39C0097}"/>
              </a:ext>
            </a:extLst>
          </p:cNvPr>
          <p:cNvSpPr/>
          <p:nvPr/>
        </p:nvSpPr>
        <p:spPr>
          <a:xfrm>
            <a:off x="2956228" y="4470142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EDCA815-5098-D6D2-5B20-4EC129801257}"/>
              </a:ext>
            </a:extLst>
          </p:cNvPr>
          <p:cNvSpPr/>
          <p:nvPr/>
        </p:nvSpPr>
        <p:spPr>
          <a:xfrm>
            <a:off x="2956227" y="4610487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E41E309-5F91-D4E1-76D7-5B664C250ACA}"/>
              </a:ext>
            </a:extLst>
          </p:cNvPr>
          <p:cNvSpPr/>
          <p:nvPr/>
        </p:nvSpPr>
        <p:spPr>
          <a:xfrm>
            <a:off x="2956227" y="4750832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71FCBE1-7572-D7E3-4B07-2B5906843534}"/>
              </a:ext>
            </a:extLst>
          </p:cNvPr>
          <p:cNvSpPr/>
          <p:nvPr/>
        </p:nvSpPr>
        <p:spPr>
          <a:xfrm>
            <a:off x="2956227" y="4891180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EBC1436-9B9F-08DE-A051-BDFA2613BCBB}"/>
              </a:ext>
            </a:extLst>
          </p:cNvPr>
          <p:cNvSpPr/>
          <p:nvPr/>
        </p:nvSpPr>
        <p:spPr>
          <a:xfrm>
            <a:off x="1627956" y="4614294"/>
            <a:ext cx="132735" cy="1327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AB0DB50-E19D-5F5B-AB99-7C796342482E}"/>
              </a:ext>
            </a:extLst>
          </p:cNvPr>
          <p:cNvSpPr/>
          <p:nvPr/>
        </p:nvSpPr>
        <p:spPr>
          <a:xfrm>
            <a:off x="1627956" y="4754639"/>
            <a:ext cx="132735" cy="1327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CAA749B-0AAF-2A3E-CA2D-121850680B4D}"/>
              </a:ext>
            </a:extLst>
          </p:cNvPr>
          <p:cNvSpPr/>
          <p:nvPr/>
        </p:nvSpPr>
        <p:spPr>
          <a:xfrm>
            <a:off x="1627956" y="4894984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E497EBC-070A-8F6B-A0F7-3A79120BB8EB}"/>
              </a:ext>
            </a:extLst>
          </p:cNvPr>
          <p:cNvSpPr/>
          <p:nvPr/>
        </p:nvSpPr>
        <p:spPr>
          <a:xfrm>
            <a:off x="1627956" y="4190990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029C449-360B-6BEE-E849-B98EF1762649}"/>
              </a:ext>
            </a:extLst>
          </p:cNvPr>
          <p:cNvSpPr/>
          <p:nvPr/>
        </p:nvSpPr>
        <p:spPr>
          <a:xfrm>
            <a:off x="1627956" y="4331335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39FC53F-D084-A5E9-5C26-147151FFBAB6}"/>
              </a:ext>
            </a:extLst>
          </p:cNvPr>
          <p:cNvSpPr/>
          <p:nvPr/>
        </p:nvSpPr>
        <p:spPr>
          <a:xfrm>
            <a:off x="1627956" y="4471683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F403340-AD8D-CEC8-D7AD-4AEB8B39C3C4}"/>
              </a:ext>
            </a:extLst>
          </p:cNvPr>
          <p:cNvSpPr/>
          <p:nvPr/>
        </p:nvSpPr>
        <p:spPr>
          <a:xfrm>
            <a:off x="1627956" y="3908762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9C7BFE8-9E12-782B-2486-0A7C137F4EA8}"/>
              </a:ext>
            </a:extLst>
          </p:cNvPr>
          <p:cNvSpPr/>
          <p:nvPr/>
        </p:nvSpPr>
        <p:spPr>
          <a:xfrm>
            <a:off x="1627956" y="4049107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A101EAD-608B-C039-D329-B5C7E0D59846}"/>
              </a:ext>
            </a:extLst>
          </p:cNvPr>
          <p:cNvSpPr/>
          <p:nvPr/>
        </p:nvSpPr>
        <p:spPr>
          <a:xfrm>
            <a:off x="1627956" y="3776027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143B051-C1A6-9AB0-70DF-1050CE2A125A}"/>
              </a:ext>
            </a:extLst>
          </p:cNvPr>
          <p:cNvSpPr/>
          <p:nvPr/>
        </p:nvSpPr>
        <p:spPr>
          <a:xfrm>
            <a:off x="5612766" y="4058986"/>
            <a:ext cx="132735" cy="1327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656D951-651A-2401-AA14-2CB9E6D65D37}"/>
              </a:ext>
            </a:extLst>
          </p:cNvPr>
          <p:cNvSpPr/>
          <p:nvPr/>
        </p:nvSpPr>
        <p:spPr>
          <a:xfrm>
            <a:off x="5612766" y="4199331"/>
            <a:ext cx="132735" cy="1327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BB2BED0-F88C-15AE-079F-9A17F9E3B544}"/>
              </a:ext>
            </a:extLst>
          </p:cNvPr>
          <p:cNvSpPr/>
          <p:nvPr/>
        </p:nvSpPr>
        <p:spPr>
          <a:xfrm>
            <a:off x="5612766" y="4339676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64577D9-2B26-EB28-C3C0-E9E7DBF7B619}"/>
              </a:ext>
            </a:extLst>
          </p:cNvPr>
          <p:cNvSpPr/>
          <p:nvPr/>
        </p:nvSpPr>
        <p:spPr>
          <a:xfrm>
            <a:off x="5612766" y="3776027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115702D-44E5-5999-9798-CF974E362E6F}"/>
              </a:ext>
            </a:extLst>
          </p:cNvPr>
          <p:cNvSpPr/>
          <p:nvPr/>
        </p:nvSpPr>
        <p:spPr>
          <a:xfrm>
            <a:off x="5612766" y="3916375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36CCB2D-1A55-67F0-6C0C-9595BD34C177}"/>
              </a:ext>
            </a:extLst>
          </p:cNvPr>
          <p:cNvSpPr/>
          <p:nvPr/>
        </p:nvSpPr>
        <p:spPr>
          <a:xfrm>
            <a:off x="5612766" y="4477752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9C961F1-E54B-29CE-27A3-4E11EC7F54CB}"/>
              </a:ext>
            </a:extLst>
          </p:cNvPr>
          <p:cNvSpPr/>
          <p:nvPr/>
        </p:nvSpPr>
        <p:spPr>
          <a:xfrm>
            <a:off x="5612765" y="4618097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6837CF9-4B8E-FF4D-90BB-CAD17CA7ABD2}"/>
              </a:ext>
            </a:extLst>
          </p:cNvPr>
          <p:cNvSpPr/>
          <p:nvPr/>
        </p:nvSpPr>
        <p:spPr>
          <a:xfrm>
            <a:off x="5612765" y="4758442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664D536-7593-1816-89FC-3B85E0CC3CBA}"/>
              </a:ext>
            </a:extLst>
          </p:cNvPr>
          <p:cNvSpPr/>
          <p:nvPr/>
        </p:nvSpPr>
        <p:spPr>
          <a:xfrm>
            <a:off x="5612765" y="4898787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A54509C-8CB9-69A9-D85F-D90E5BC404A6}"/>
              </a:ext>
            </a:extLst>
          </p:cNvPr>
          <p:cNvSpPr/>
          <p:nvPr/>
        </p:nvSpPr>
        <p:spPr>
          <a:xfrm>
            <a:off x="6941551" y="3776027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0D2BDE4-C11D-75B3-D883-B0D27BDA67A8}"/>
              </a:ext>
            </a:extLst>
          </p:cNvPr>
          <p:cNvSpPr/>
          <p:nvPr/>
        </p:nvSpPr>
        <p:spPr>
          <a:xfrm>
            <a:off x="6941551" y="3916372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A13261D-7C92-0FCE-2CF5-8937B085A57C}"/>
              </a:ext>
            </a:extLst>
          </p:cNvPr>
          <p:cNvSpPr/>
          <p:nvPr/>
        </p:nvSpPr>
        <p:spPr>
          <a:xfrm>
            <a:off x="6941551" y="4056717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E703416-2CA0-116B-BF62-6F5062B6ACF9}"/>
              </a:ext>
            </a:extLst>
          </p:cNvPr>
          <p:cNvSpPr/>
          <p:nvPr/>
        </p:nvSpPr>
        <p:spPr>
          <a:xfrm>
            <a:off x="6941552" y="4197062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D07B040-8697-7F85-FAC7-7D5ED91B5AB6}"/>
              </a:ext>
            </a:extLst>
          </p:cNvPr>
          <p:cNvSpPr/>
          <p:nvPr/>
        </p:nvSpPr>
        <p:spPr>
          <a:xfrm>
            <a:off x="6941552" y="4337407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6635E56-0074-5154-5F3A-AD8D9C89DF84}"/>
              </a:ext>
            </a:extLst>
          </p:cNvPr>
          <p:cNvSpPr/>
          <p:nvPr/>
        </p:nvSpPr>
        <p:spPr>
          <a:xfrm>
            <a:off x="6941032" y="4462532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E8222F5-A07F-ED7D-036A-F9A93CE3ACDF}"/>
              </a:ext>
            </a:extLst>
          </p:cNvPr>
          <p:cNvSpPr/>
          <p:nvPr/>
        </p:nvSpPr>
        <p:spPr>
          <a:xfrm>
            <a:off x="6941032" y="4600608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8CCC920-E12A-73B6-EB05-6945CDEFC4ED}"/>
              </a:ext>
            </a:extLst>
          </p:cNvPr>
          <p:cNvSpPr/>
          <p:nvPr/>
        </p:nvSpPr>
        <p:spPr>
          <a:xfrm>
            <a:off x="6941031" y="4740953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8B916D9-F5A5-8B4A-EC9D-86FC9C9E689F}"/>
              </a:ext>
            </a:extLst>
          </p:cNvPr>
          <p:cNvSpPr/>
          <p:nvPr/>
        </p:nvSpPr>
        <p:spPr>
          <a:xfrm>
            <a:off x="6941031" y="4881298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D454953-1C48-2DAA-A01B-F21CE94C5A54}"/>
              </a:ext>
            </a:extLst>
          </p:cNvPr>
          <p:cNvSpPr/>
          <p:nvPr/>
        </p:nvSpPr>
        <p:spPr>
          <a:xfrm>
            <a:off x="8269298" y="4191721"/>
            <a:ext cx="132735" cy="1327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15A65CA-DBAE-D884-793D-87F0B29E3AF7}"/>
              </a:ext>
            </a:extLst>
          </p:cNvPr>
          <p:cNvSpPr/>
          <p:nvPr/>
        </p:nvSpPr>
        <p:spPr>
          <a:xfrm>
            <a:off x="8269298" y="4332066"/>
            <a:ext cx="132735" cy="1327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C2DB121-6E5F-EEDE-F573-A1F89CC36B33}"/>
              </a:ext>
            </a:extLst>
          </p:cNvPr>
          <p:cNvSpPr/>
          <p:nvPr/>
        </p:nvSpPr>
        <p:spPr>
          <a:xfrm>
            <a:off x="8269298" y="4472411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F123E1A-7BDE-8780-A04E-E21C0DB18CFF}"/>
              </a:ext>
            </a:extLst>
          </p:cNvPr>
          <p:cNvSpPr/>
          <p:nvPr/>
        </p:nvSpPr>
        <p:spPr>
          <a:xfrm>
            <a:off x="8269298" y="3768417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49A1F01-F2B9-C326-640F-694392C3DFED}"/>
              </a:ext>
            </a:extLst>
          </p:cNvPr>
          <p:cNvSpPr/>
          <p:nvPr/>
        </p:nvSpPr>
        <p:spPr>
          <a:xfrm>
            <a:off x="8269298" y="3908762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A7B3E22-D0AC-B32A-8F25-E7FCDA419EC3}"/>
              </a:ext>
            </a:extLst>
          </p:cNvPr>
          <p:cNvSpPr/>
          <p:nvPr/>
        </p:nvSpPr>
        <p:spPr>
          <a:xfrm>
            <a:off x="8269298" y="4049110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CD0AFF7-8D47-600A-66EF-0732B9298DC9}"/>
              </a:ext>
            </a:extLst>
          </p:cNvPr>
          <p:cNvSpPr/>
          <p:nvPr/>
        </p:nvSpPr>
        <p:spPr>
          <a:xfrm>
            <a:off x="8269297" y="4890534"/>
            <a:ext cx="132735" cy="1327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0BA772E-01E5-69D8-4237-C3FB3F8BC158}"/>
              </a:ext>
            </a:extLst>
          </p:cNvPr>
          <p:cNvSpPr/>
          <p:nvPr/>
        </p:nvSpPr>
        <p:spPr>
          <a:xfrm>
            <a:off x="8269297" y="4607575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5C437B-BD9A-FF5B-3FD0-AFF4D96F1A99}"/>
              </a:ext>
            </a:extLst>
          </p:cNvPr>
          <p:cNvSpPr/>
          <p:nvPr/>
        </p:nvSpPr>
        <p:spPr>
          <a:xfrm>
            <a:off x="8269297" y="4747923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DC875AA9-0C13-F071-9FD4-BC49236C804A}"/>
              </a:ext>
            </a:extLst>
          </p:cNvPr>
          <p:cNvSpPr/>
          <p:nvPr/>
        </p:nvSpPr>
        <p:spPr>
          <a:xfrm>
            <a:off x="8142341" y="2769454"/>
            <a:ext cx="386645" cy="37253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4848CE45-06F8-17D0-B971-953DB628E3F1}"/>
              </a:ext>
            </a:extLst>
          </p:cNvPr>
          <p:cNvSpPr/>
          <p:nvPr/>
        </p:nvSpPr>
        <p:spPr>
          <a:xfrm>
            <a:off x="8142340" y="1735686"/>
            <a:ext cx="386645" cy="37253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F274B051-1E02-AE21-3326-D73956F7CFA2}"/>
              </a:ext>
            </a:extLst>
          </p:cNvPr>
          <p:cNvSpPr/>
          <p:nvPr/>
        </p:nvSpPr>
        <p:spPr>
          <a:xfrm>
            <a:off x="9100363" y="1719263"/>
            <a:ext cx="386645" cy="37253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6E135B3F-523F-9FC2-6E03-DBAA0EB6716C}"/>
              </a:ext>
            </a:extLst>
          </p:cNvPr>
          <p:cNvCxnSpPr>
            <a:cxnSpLocks/>
            <a:stCxn id="72" idx="0"/>
            <a:endCxn id="78" idx="4"/>
          </p:cNvCxnSpPr>
          <p:nvPr/>
        </p:nvCxnSpPr>
        <p:spPr>
          <a:xfrm flipH="1" flipV="1">
            <a:off x="8335664" y="3141987"/>
            <a:ext cx="2" cy="626430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342FD3E-E621-81BC-A792-BA7243964060}"/>
              </a:ext>
            </a:extLst>
          </p:cNvPr>
          <p:cNvCxnSpPr>
            <a:cxnSpLocks/>
            <a:stCxn id="57" idx="0"/>
            <a:endCxn id="78" idx="4"/>
          </p:cNvCxnSpPr>
          <p:nvPr/>
        </p:nvCxnSpPr>
        <p:spPr>
          <a:xfrm flipV="1">
            <a:off x="7007919" y="3141987"/>
            <a:ext cx="1327745" cy="634040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C82DD747-FBC3-5257-7B14-58E6E544941F}"/>
              </a:ext>
            </a:extLst>
          </p:cNvPr>
          <p:cNvCxnSpPr>
            <a:cxnSpLocks/>
            <a:stCxn id="50" idx="0"/>
            <a:endCxn id="78" idx="4"/>
          </p:cNvCxnSpPr>
          <p:nvPr/>
        </p:nvCxnSpPr>
        <p:spPr>
          <a:xfrm flipV="1">
            <a:off x="5679134" y="3141987"/>
            <a:ext cx="2656530" cy="634040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>
            <a:extLst>
              <a:ext uri="{FF2B5EF4-FFF2-40B4-BE49-F238E27FC236}">
                <a16:creationId xmlns:a16="http://schemas.microsoft.com/office/drawing/2014/main" id="{0C50B744-7226-30BD-C208-ED4B09F072CF}"/>
              </a:ext>
            </a:extLst>
          </p:cNvPr>
          <p:cNvSpPr/>
          <p:nvPr/>
        </p:nvSpPr>
        <p:spPr>
          <a:xfrm>
            <a:off x="6814075" y="2768086"/>
            <a:ext cx="386645" cy="37253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D56926B8-7D7C-B707-96F3-4338C0115689}"/>
              </a:ext>
            </a:extLst>
          </p:cNvPr>
          <p:cNvCxnSpPr>
            <a:cxnSpLocks/>
            <a:stCxn id="57" idx="0"/>
            <a:endCxn id="91" idx="4"/>
          </p:cNvCxnSpPr>
          <p:nvPr/>
        </p:nvCxnSpPr>
        <p:spPr>
          <a:xfrm flipH="1" flipV="1">
            <a:off x="7007398" y="3140619"/>
            <a:ext cx="521" cy="635408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B03447E-F570-CFFB-AED2-E881A9015897}"/>
              </a:ext>
            </a:extLst>
          </p:cNvPr>
          <p:cNvCxnSpPr>
            <a:cxnSpLocks/>
            <a:stCxn id="50" idx="0"/>
            <a:endCxn id="91" idx="4"/>
          </p:cNvCxnSpPr>
          <p:nvPr/>
        </p:nvCxnSpPr>
        <p:spPr>
          <a:xfrm flipV="1">
            <a:off x="5679134" y="3140619"/>
            <a:ext cx="1328264" cy="635408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1F670A2E-99AE-8A6D-97DC-4A7E7CFBC6E0}"/>
              </a:ext>
            </a:extLst>
          </p:cNvPr>
          <p:cNvCxnSpPr>
            <a:cxnSpLocks/>
            <a:stCxn id="11" idx="0"/>
            <a:endCxn id="91" idx="4"/>
          </p:cNvCxnSpPr>
          <p:nvPr/>
        </p:nvCxnSpPr>
        <p:spPr>
          <a:xfrm flipV="1">
            <a:off x="4350866" y="3140619"/>
            <a:ext cx="2656532" cy="627798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42B0EB91-F036-48E5-9E4E-2E67B90EA1DC}"/>
              </a:ext>
            </a:extLst>
          </p:cNvPr>
          <p:cNvCxnSpPr>
            <a:cxnSpLocks/>
            <a:stCxn id="28" idx="0"/>
            <a:endCxn id="91" idx="4"/>
          </p:cNvCxnSpPr>
          <p:nvPr/>
        </p:nvCxnSpPr>
        <p:spPr>
          <a:xfrm flipV="1">
            <a:off x="3022596" y="3140619"/>
            <a:ext cx="3984802" cy="627798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>
            <a:extLst>
              <a:ext uri="{FF2B5EF4-FFF2-40B4-BE49-F238E27FC236}">
                <a16:creationId xmlns:a16="http://schemas.microsoft.com/office/drawing/2014/main" id="{DDAF492F-DEE2-2886-116C-E6AEEAE538FB}"/>
              </a:ext>
            </a:extLst>
          </p:cNvPr>
          <p:cNvSpPr/>
          <p:nvPr/>
        </p:nvSpPr>
        <p:spPr>
          <a:xfrm>
            <a:off x="5485809" y="2767492"/>
            <a:ext cx="386645" cy="37253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110DE676-7F54-A151-9B09-7E978FBEC4F1}"/>
              </a:ext>
            </a:extLst>
          </p:cNvPr>
          <p:cNvCxnSpPr>
            <a:cxnSpLocks/>
            <a:stCxn id="50" idx="0"/>
            <a:endCxn id="107" idx="4"/>
          </p:cNvCxnSpPr>
          <p:nvPr/>
        </p:nvCxnSpPr>
        <p:spPr>
          <a:xfrm flipH="1" flipV="1">
            <a:off x="5679132" y="3140025"/>
            <a:ext cx="2" cy="636002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FC1365A7-C487-44C0-18B2-C418C06FD204}"/>
              </a:ext>
            </a:extLst>
          </p:cNvPr>
          <p:cNvCxnSpPr>
            <a:cxnSpLocks/>
            <a:stCxn id="11" idx="0"/>
            <a:endCxn id="107" idx="4"/>
          </p:cNvCxnSpPr>
          <p:nvPr/>
        </p:nvCxnSpPr>
        <p:spPr>
          <a:xfrm flipV="1">
            <a:off x="4350866" y="3140025"/>
            <a:ext cx="1328266" cy="628392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7590E39E-A74B-5EF3-D319-433CFFBFFE5E}"/>
              </a:ext>
            </a:extLst>
          </p:cNvPr>
          <p:cNvCxnSpPr>
            <a:cxnSpLocks/>
            <a:stCxn id="28" idx="0"/>
            <a:endCxn id="107" idx="4"/>
          </p:cNvCxnSpPr>
          <p:nvPr/>
        </p:nvCxnSpPr>
        <p:spPr>
          <a:xfrm flipV="1">
            <a:off x="3022596" y="3140025"/>
            <a:ext cx="2656536" cy="628392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A01F97BA-E94A-365B-13CD-7B82FE3429E3}"/>
              </a:ext>
            </a:extLst>
          </p:cNvPr>
          <p:cNvCxnSpPr>
            <a:cxnSpLocks/>
            <a:stCxn id="46" idx="0"/>
            <a:endCxn id="107" idx="4"/>
          </p:cNvCxnSpPr>
          <p:nvPr/>
        </p:nvCxnSpPr>
        <p:spPr>
          <a:xfrm flipV="1">
            <a:off x="1694324" y="3140025"/>
            <a:ext cx="3984808" cy="636002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858FC4A9-4092-2B2A-6FD1-13AAE2CD64BD}"/>
              </a:ext>
            </a:extLst>
          </p:cNvPr>
          <p:cNvCxnSpPr>
            <a:cxnSpLocks/>
            <a:stCxn id="78" idx="0"/>
            <a:endCxn id="79" idx="4"/>
          </p:cNvCxnSpPr>
          <p:nvPr/>
        </p:nvCxnSpPr>
        <p:spPr>
          <a:xfrm flipH="1" flipV="1">
            <a:off x="8335663" y="2108219"/>
            <a:ext cx="1" cy="661235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FE0B418B-CFBF-02A6-2287-5E26F6AEC3A0}"/>
              </a:ext>
            </a:extLst>
          </p:cNvPr>
          <p:cNvCxnSpPr>
            <a:cxnSpLocks/>
            <a:stCxn id="91" idx="0"/>
            <a:endCxn id="79" idx="4"/>
          </p:cNvCxnSpPr>
          <p:nvPr/>
        </p:nvCxnSpPr>
        <p:spPr>
          <a:xfrm flipV="1">
            <a:off x="7007398" y="2108219"/>
            <a:ext cx="1328265" cy="659867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C5CFAF3F-A3AB-441B-A70B-4EF18B8A9CFA}"/>
              </a:ext>
            </a:extLst>
          </p:cNvPr>
          <p:cNvCxnSpPr>
            <a:cxnSpLocks/>
            <a:stCxn id="107" idx="0"/>
            <a:endCxn id="79" idx="4"/>
          </p:cNvCxnSpPr>
          <p:nvPr/>
        </p:nvCxnSpPr>
        <p:spPr>
          <a:xfrm flipV="1">
            <a:off x="5679132" y="2108219"/>
            <a:ext cx="2656531" cy="659273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3AD159E2-B879-4496-A3A9-9C21B1D395F6}"/>
              </a:ext>
            </a:extLst>
          </p:cNvPr>
          <p:cNvCxnSpPr>
            <a:cxnSpLocks/>
            <a:stCxn id="79" idx="6"/>
            <a:endCxn id="80" idx="2"/>
          </p:cNvCxnSpPr>
          <p:nvPr/>
        </p:nvCxnSpPr>
        <p:spPr>
          <a:xfrm flipV="1">
            <a:off x="8528985" y="1905530"/>
            <a:ext cx="571378" cy="16423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9F146769-91A6-55FF-3214-9512164BB918}"/>
              </a:ext>
            </a:extLst>
          </p:cNvPr>
          <p:cNvCxnSpPr>
            <a:cxnSpLocks/>
            <a:stCxn id="80" idx="6"/>
            <a:endCxn id="10" idx="1"/>
          </p:cNvCxnSpPr>
          <p:nvPr/>
        </p:nvCxnSpPr>
        <p:spPr>
          <a:xfrm>
            <a:off x="9487008" y="1905530"/>
            <a:ext cx="571378" cy="3237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515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B3CB4977-40C7-3B46-49EF-81A674BDA92C}"/>
              </a:ext>
            </a:extLst>
          </p:cNvPr>
          <p:cNvCxnSpPr>
            <a:cxnSpLocks/>
            <a:stCxn id="11" idx="0"/>
            <a:endCxn id="78" idx="4"/>
          </p:cNvCxnSpPr>
          <p:nvPr/>
        </p:nvCxnSpPr>
        <p:spPr>
          <a:xfrm flipV="1">
            <a:off x="4350866" y="3141987"/>
            <a:ext cx="3984798" cy="626430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F0D4226-7B21-6783-816E-4CB758BE2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idea: use a neural network!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CAC173-E7AA-5511-9CBA-D70ECDFF0AAB}"/>
              </a:ext>
            </a:extLst>
          </p:cNvPr>
          <p:cNvSpPr/>
          <p:nvPr/>
        </p:nvSpPr>
        <p:spPr>
          <a:xfrm>
            <a:off x="1066798" y="5249333"/>
            <a:ext cx="1236133" cy="36605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Great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75662E-4084-9B93-70D4-6DCF80C26B94}"/>
              </a:ext>
            </a:extLst>
          </p:cNvPr>
          <p:cNvSpPr/>
          <p:nvPr/>
        </p:nvSpPr>
        <p:spPr>
          <a:xfrm>
            <a:off x="2404529" y="5249333"/>
            <a:ext cx="1236133" cy="36605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8D702E-2182-E240-0683-4758E5AF88AB}"/>
              </a:ext>
            </a:extLst>
          </p:cNvPr>
          <p:cNvSpPr/>
          <p:nvPr/>
        </p:nvSpPr>
        <p:spPr>
          <a:xfrm>
            <a:off x="3742260" y="5249333"/>
            <a:ext cx="1236133" cy="36605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must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6500B-98D3-1F37-C8CF-CEBDE1213ACA}"/>
              </a:ext>
            </a:extLst>
          </p:cNvPr>
          <p:cNvSpPr/>
          <p:nvPr/>
        </p:nvSpPr>
        <p:spPr>
          <a:xfrm>
            <a:off x="5079991" y="5249333"/>
            <a:ext cx="1236133" cy="36605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40F625-B2C9-F3A6-707D-F05F8DE65A6D}"/>
              </a:ext>
            </a:extLst>
          </p:cNvPr>
          <p:cNvSpPr/>
          <p:nvPr/>
        </p:nvSpPr>
        <p:spPr>
          <a:xfrm>
            <a:off x="6417722" y="5249333"/>
            <a:ext cx="1236133" cy="36605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taken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BD0F5A-83B5-A2BE-71D0-5C3E0419C3CB}"/>
              </a:ext>
            </a:extLst>
          </p:cNvPr>
          <p:cNvSpPr/>
          <p:nvPr/>
        </p:nvSpPr>
        <p:spPr>
          <a:xfrm>
            <a:off x="7755453" y="5249333"/>
            <a:ext cx="1236133" cy="36605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E7AD0D-BA3E-7908-72AD-BEA5D4BD2B1B}"/>
              </a:ext>
            </a:extLst>
          </p:cNvPr>
          <p:cNvSpPr/>
          <p:nvPr/>
        </p:nvSpPr>
        <p:spPr>
          <a:xfrm>
            <a:off x="10058386" y="1725738"/>
            <a:ext cx="1236133" cy="36605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avoid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E1D109-5CA6-9627-DC05-A1439E105E12}"/>
              </a:ext>
            </a:extLst>
          </p:cNvPr>
          <p:cNvSpPr/>
          <p:nvPr/>
        </p:nvSpPr>
        <p:spPr>
          <a:xfrm>
            <a:off x="4284498" y="3768417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662302-842B-67CD-FD5A-010B007EF8E8}"/>
              </a:ext>
            </a:extLst>
          </p:cNvPr>
          <p:cNvSpPr/>
          <p:nvPr/>
        </p:nvSpPr>
        <p:spPr>
          <a:xfrm>
            <a:off x="4284498" y="3908762"/>
            <a:ext cx="132735" cy="1327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65F8DA-741C-309E-CA46-1CBD52C30807}"/>
              </a:ext>
            </a:extLst>
          </p:cNvPr>
          <p:cNvSpPr/>
          <p:nvPr/>
        </p:nvSpPr>
        <p:spPr>
          <a:xfrm>
            <a:off x="4284498" y="4049107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A88542-402F-E729-F101-63FE6C9DA28B}"/>
              </a:ext>
            </a:extLst>
          </p:cNvPr>
          <p:cNvSpPr/>
          <p:nvPr/>
        </p:nvSpPr>
        <p:spPr>
          <a:xfrm>
            <a:off x="4284498" y="4189452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477BD-6804-E882-A1BB-87F03CF65DC4}"/>
              </a:ext>
            </a:extLst>
          </p:cNvPr>
          <p:cNvSpPr/>
          <p:nvPr/>
        </p:nvSpPr>
        <p:spPr>
          <a:xfrm>
            <a:off x="4284497" y="4329797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A8CA0C-5CBD-81B1-BF9A-56A6DBC19F0A}"/>
              </a:ext>
            </a:extLst>
          </p:cNvPr>
          <p:cNvSpPr/>
          <p:nvPr/>
        </p:nvSpPr>
        <p:spPr>
          <a:xfrm>
            <a:off x="4284497" y="4470142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F0CA39-2921-3D69-C4B4-F778DEF6C78D}"/>
              </a:ext>
            </a:extLst>
          </p:cNvPr>
          <p:cNvSpPr/>
          <p:nvPr/>
        </p:nvSpPr>
        <p:spPr>
          <a:xfrm>
            <a:off x="4284497" y="4610487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08A8AB-87FD-AD4C-E859-64DDC98AC29E}"/>
              </a:ext>
            </a:extLst>
          </p:cNvPr>
          <p:cNvSpPr/>
          <p:nvPr/>
        </p:nvSpPr>
        <p:spPr>
          <a:xfrm>
            <a:off x="4284498" y="4750832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072815-5D8C-A80F-5126-C0E45C756F5C}"/>
              </a:ext>
            </a:extLst>
          </p:cNvPr>
          <p:cNvSpPr/>
          <p:nvPr/>
        </p:nvSpPr>
        <p:spPr>
          <a:xfrm>
            <a:off x="4284498" y="4891177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AF04E7-0576-EB53-6377-EC781C220008}"/>
              </a:ext>
            </a:extLst>
          </p:cNvPr>
          <p:cNvSpPr/>
          <p:nvPr/>
        </p:nvSpPr>
        <p:spPr>
          <a:xfrm>
            <a:off x="2956228" y="3768417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9700A7C-E701-F6CB-6907-09177822D0CC}"/>
              </a:ext>
            </a:extLst>
          </p:cNvPr>
          <p:cNvSpPr/>
          <p:nvPr/>
        </p:nvSpPr>
        <p:spPr>
          <a:xfrm>
            <a:off x="2956227" y="3908762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2208D2D-D873-D9CE-CC9B-675643829159}"/>
              </a:ext>
            </a:extLst>
          </p:cNvPr>
          <p:cNvSpPr/>
          <p:nvPr/>
        </p:nvSpPr>
        <p:spPr>
          <a:xfrm>
            <a:off x="2956227" y="4049107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8BA771F-C5FA-28E1-7003-E8325A998564}"/>
              </a:ext>
            </a:extLst>
          </p:cNvPr>
          <p:cNvSpPr/>
          <p:nvPr/>
        </p:nvSpPr>
        <p:spPr>
          <a:xfrm>
            <a:off x="2956227" y="4189452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E5DCF79-E157-E3E7-5571-B6A57432394C}"/>
              </a:ext>
            </a:extLst>
          </p:cNvPr>
          <p:cNvSpPr/>
          <p:nvPr/>
        </p:nvSpPr>
        <p:spPr>
          <a:xfrm>
            <a:off x="2956228" y="4329797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89458EF-4193-3A2C-7DD9-9459A39C0097}"/>
              </a:ext>
            </a:extLst>
          </p:cNvPr>
          <p:cNvSpPr/>
          <p:nvPr/>
        </p:nvSpPr>
        <p:spPr>
          <a:xfrm>
            <a:off x="2956228" y="4470142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EDCA815-5098-D6D2-5B20-4EC129801257}"/>
              </a:ext>
            </a:extLst>
          </p:cNvPr>
          <p:cNvSpPr/>
          <p:nvPr/>
        </p:nvSpPr>
        <p:spPr>
          <a:xfrm>
            <a:off x="2956227" y="4610487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E41E309-5F91-D4E1-76D7-5B664C250ACA}"/>
              </a:ext>
            </a:extLst>
          </p:cNvPr>
          <p:cNvSpPr/>
          <p:nvPr/>
        </p:nvSpPr>
        <p:spPr>
          <a:xfrm>
            <a:off x="2956227" y="4750832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71FCBE1-7572-D7E3-4B07-2B5906843534}"/>
              </a:ext>
            </a:extLst>
          </p:cNvPr>
          <p:cNvSpPr/>
          <p:nvPr/>
        </p:nvSpPr>
        <p:spPr>
          <a:xfrm>
            <a:off x="2956227" y="4891180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EBC1436-9B9F-08DE-A051-BDFA2613BCBB}"/>
              </a:ext>
            </a:extLst>
          </p:cNvPr>
          <p:cNvSpPr/>
          <p:nvPr/>
        </p:nvSpPr>
        <p:spPr>
          <a:xfrm>
            <a:off x="1627956" y="4614294"/>
            <a:ext cx="132735" cy="1327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AB0DB50-E19D-5F5B-AB99-7C796342482E}"/>
              </a:ext>
            </a:extLst>
          </p:cNvPr>
          <p:cNvSpPr/>
          <p:nvPr/>
        </p:nvSpPr>
        <p:spPr>
          <a:xfrm>
            <a:off x="1627956" y="4754639"/>
            <a:ext cx="132735" cy="1327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CAA749B-0AAF-2A3E-CA2D-121850680B4D}"/>
              </a:ext>
            </a:extLst>
          </p:cNvPr>
          <p:cNvSpPr/>
          <p:nvPr/>
        </p:nvSpPr>
        <p:spPr>
          <a:xfrm>
            <a:off x="1627956" y="4894984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E497EBC-070A-8F6B-A0F7-3A79120BB8EB}"/>
              </a:ext>
            </a:extLst>
          </p:cNvPr>
          <p:cNvSpPr/>
          <p:nvPr/>
        </p:nvSpPr>
        <p:spPr>
          <a:xfrm>
            <a:off x="1627956" y="4190990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029C449-360B-6BEE-E849-B98EF1762649}"/>
              </a:ext>
            </a:extLst>
          </p:cNvPr>
          <p:cNvSpPr/>
          <p:nvPr/>
        </p:nvSpPr>
        <p:spPr>
          <a:xfrm>
            <a:off x="1627956" y="4331335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39FC53F-D084-A5E9-5C26-147151FFBAB6}"/>
              </a:ext>
            </a:extLst>
          </p:cNvPr>
          <p:cNvSpPr/>
          <p:nvPr/>
        </p:nvSpPr>
        <p:spPr>
          <a:xfrm>
            <a:off x="1627956" y="4471683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F403340-AD8D-CEC8-D7AD-4AEB8B39C3C4}"/>
              </a:ext>
            </a:extLst>
          </p:cNvPr>
          <p:cNvSpPr/>
          <p:nvPr/>
        </p:nvSpPr>
        <p:spPr>
          <a:xfrm>
            <a:off x="1627956" y="3908762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9C7BFE8-9E12-782B-2486-0A7C137F4EA8}"/>
              </a:ext>
            </a:extLst>
          </p:cNvPr>
          <p:cNvSpPr/>
          <p:nvPr/>
        </p:nvSpPr>
        <p:spPr>
          <a:xfrm>
            <a:off x="1627956" y="4049107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A101EAD-608B-C039-D329-B5C7E0D59846}"/>
              </a:ext>
            </a:extLst>
          </p:cNvPr>
          <p:cNvSpPr/>
          <p:nvPr/>
        </p:nvSpPr>
        <p:spPr>
          <a:xfrm>
            <a:off x="1627956" y="3776027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143B051-C1A6-9AB0-70DF-1050CE2A125A}"/>
              </a:ext>
            </a:extLst>
          </p:cNvPr>
          <p:cNvSpPr/>
          <p:nvPr/>
        </p:nvSpPr>
        <p:spPr>
          <a:xfrm>
            <a:off x="5612766" y="4058986"/>
            <a:ext cx="132735" cy="1327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656D951-651A-2401-AA14-2CB9E6D65D37}"/>
              </a:ext>
            </a:extLst>
          </p:cNvPr>
          <p:cNvSpPr/>
          <p:nvPr/>
        </p:nvSpPr>
        <p:spPr>
          <a:xfrm>
            <a:off x="5612766" y="4199331"/>
            <a:ext cx="132735" cy="1327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BB2BED0-F88C-15AE-079F-9A17F9E3B544}"/>
              </a:ext>
            </a:extLst>
          </p:cNvPr>
          <p:cNvSpPr/>
          <p:nvPr/>
        </p:nvSpPr>
        <p:spPr>
          <a:xfrm>
            <a:off x="5612766" y="4339676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64577D9-2B26-EB28-C3C0-E9E7DBF7B619}"/>
              </a:ext>
            </a:extLst>
          </p:cNvPr>
          <p:cNvSpPr/>
          <p:nvPr/>
        </p:nvSpPr>
        <p:spPr>
          <a:xfrm>
            <a:off x="5612766" y="3776027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115702D-44E5-5999-9798-CF974E362E6F}"/>
              </a:ext>
            </a:extLst>
          </p:cNvPr>
          <p:cNvSpPr/>
          <p:nvPr/>
        </p:nvSpPr>
        <p:spPr>
          <a:xfrm>
            <a:off x="5612766" y="3916375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36CCB2D-1A55-67F0-6C0C-9595BD34C177}"/>
              </a:ext>
            </a:extLst>
          </p:cNvPr>
          <p:cNvSpPr/>
          <p:nvPr/>
        </p:nvSpPr>
        <p:spPr>
          <a:xfrm>
            <a:off x="5612766" y="4477752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9C961F1-E54B-29CE-27A3-4E11EC7F54CB}"/>
              </a:ext>
            </a:extLst>
          </p:cNvPr>
          <p:cNvSpPr/>
          <p:nvPr/>
        </p:nvSpPr>
        <p:spPr>
          <a:xfrm>
            <a:off x="5612765" y="4618097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6837CF9-4B8E-FF4D-90BB-CAD17CA7ABD2}"/>
              </a:ext>
            </a:extLst>
          </p:cNvPr>
          <p:cNvSpPr/>
          <p:nvPr/>
        </p:nvSpPr>
        <p:spPr>
          <a:xfrm>
            <a:off x="5612765" y="4758442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664D536-7593-1816-89FC-3B85E0CC3CBA}"/>
              </a:ext>
            </a:extLst>
          </p:cNvPr>
          <p:cNvSpPr/>
          <p:nvPr/>
        </p:nvSpPr>
        <p:spPr>
          <a:xfrm>
            <a:off x="5612765" y="4898787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A54509C-8CB9-69A9-D85F-D90E5BC404A6}"/>
              </a:ext>
            </a:extLst>
          </p:cNvPr>
          <p:cNvSpPr/>
          <p:nvPr/>
        </p:nvSpPr>
        <p:spPr>
          <a:xfrm>
            <a:off x="6941551" y="3776027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0D2BDE4-C11D-75B3-D883-B0D27BDA67A8}"/>
              </a:ext>
            </a:extLst>
          </p:cNvPr>
          <p:cNvSpPr/>
          <p:nvPr/>
        </p:nvSpPr>
        <p:spPr>
          <a:xfrm>
            <a:off x="6941551" y="3916372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A13261D-7C92-0FCE-2CF5-8937B085A57C}"/>
              </a:ext>
            </a:extLst>
          </p:cNvPr>
          <p:cNvSpPr/>
          <p:nvPr/>
        </p:nvSpPr>
        <p:spPr>
          <a:xfrm>
            <a:off x="6941551" y="4056717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E703416-2CA0-116B-BF62-6F5062B6ACF9}"/>
              </a:ext>
            </a:extLst>
          </p:cNvPr>
          <p:cNvSpPr/>
          <p:nvPr/>
        </p:nvSpPr>
        <p:spPr>
          <a:xfrm>
            <a:off x="6941552" y="4197062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D07B040-8697-7F85-FAC7-7D5ED91B5AB6}"/>
              </a:ext>
            </a:extLst>
          </p:cNvPr>
          <p:cNvSpPr/>
          <p:nvPr/>
        </p:nvSpPr>
        <p:spPr>
          <a:xfrm>
            <a:off x="6941552" y="4337407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6635E56-0074-5154-5F3A-AD8D9C89DF84}"/>
              </a:ext>
            </a:extLst>
          </p:cNvPr>
          <p:cNvSpPr/>
          <p:nvPr/>
        </p:nvSpPr>
        <p:spPr>
          <a:xfrm>
            <a:off x="6941032" y="4462532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E8222F5-A07F-ED7D-036A-F9A93CE3ACDF}"/>
              </a:ext>
            </a:extLst>
          </p:cNvPr>
          <p:cNvSpPr/>
          <p:nvPr/>
        </p:nvSpPr>
        <p:spPr>
          <a:xfrm>
            <a:off x="6941032" y="4600608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8CCC920-E12A-73B6-EB05-6945CDEFC4ED}"/>
              </a:ext>
            </a:extLst>
          </p:cNvPr>
          <p:cNvSpPr/>
          <p:nvPr/>
        </p:nvSpPr>
        <p:spPr>
          <a:xfrm>
            <a:off x="6941031" y="4740953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8B916D9-F5A5-8B4A-EC9D-86FC9C9E689F}"/>
              </a:ext>
            </a:extLst>
          </p:cNvPr>
          <p:cNvSpPr/>
          <p:nvPr/>
        </p:nvSpPr>
        <p:spPr>
          <a:xfrm>
            <a:off x="6941031" y="4881298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D454953-1C48-2DAA-A01B-F21CE94C5A54}"/>
              </a:ext>
            </a:extLst>
          </p:cNvPr>
          <p:cNvSpPr/>
          <p:nvPr/>
        </p:nvSpPr>
        <p:spPr>
          <a:xfrm>
            <a:off x="8269298" y="4191721"/>
            <a:ext cx="132735" cy="1327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15A65CA-DBAE-D884-793D-87F0B29E3AF7}"/>
              </a:ext>
            </a:extLst>
          </p:cNvPr>
          <p:cNvSpPr/>
          <p:nvPr/>
        </p:nvSpPr>
        <p:spPr>
          <a:xfrm>
            <a:off x="8269298" y="4332066"/>
            <a:ext cx="132735" cy="1327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C2DB121-6E5F-EEDE-F573-A1F89CC36B33}"/>
              </a:ext>
            </a:extLst>
          </p:cNvPr>
          <p:cNvSpPr/>
          <p:nvPr/>
        </p:nvSpPr>
        <p:spPr>
          <a:xfrm>
            <a:off x="8269298" y="4472411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F123E1A-7BDE-8780-A04E-E21C0DB18CFF}"/>
              </a:ext>
            </a:extLst>
          </p:cNvPr>
          <p:cNvSpPr/>
          <p:nvPr/>
        </p:nvSpPr>
        <p:spPr>
          <a:xfrm>
            <a:off x="8269298" y="3768417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49A1F01-F2B9-C326-640F-694392C3DFED}"/>
              </a:ext>
            </a:extLst>
          </p:cNvPr>
          <p:cNvSpPr/>
          <p:nvPr/>
        </p:nvSpPr>
        <p:spPr>
          <a:xfrm>
            <a:off x="8269298" y="3908762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A7B3E22-D0AC-B32A-8F25-E7FCDA419EC3}"/>
              </a:ext>
            </a:extLst>
          </p:cNvPr>
          <p:cNvSpPr/>
          <p:nvPr/>
        </p:nvSpPr>
        <p:spPr>
          <a:xfrm>
            <a:off x="8269298" y="4049110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CD0AFF7-8D47-600A-66EF-0732B9298DC9}"/>
              </a:ext>
            </a:extLst>
          </p:cNvPr>
          <p:cNvSpPr/>
          <p:nvPr/>
        </p:nvSpPr>
        <p:spPr>
          <a:xfrm>
            <a:off x="8269297" y="4890534"/>
            <a:ext cx="132735" cy="1327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0BA772E-01E5-69D8-4237-C3FB3F8BC158}"/>
              </a:ext>
            </a:extLst>
          </p:cNvPr>
          <p:cNvSpPr/>
          <p:nvPr/>
        </p:nvSpPr>
        <p:spPr>
          <a:xfrm>
            <a:off x="8269297" y="4607575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5C437B-BD9A-FF5B-3FD0-AFF4D96F1A99}"/>
              </a:ext>
            </a:extLst>
          </p:cNvPr>
          <p:cNvSpPr/>
          <p:nvPr/>
        </p:nvSpPr>
        <p:spPr>
          <a:xfrm>
            <a:off x="8269297" y="4747923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DC875AA9-0C13-F071-9FD4-BC49236C804A}"/>
              </a:ext>
            </a:extLst>
          </p:cNvPr>
          <p:cNvSpPr/>
          <p:nvPr/>
        </p:nvSpPr>
        <p:spPr>
          <a:xfrm>
            <a:off x="8142341" y="2769454"/>
            <a:ext cx="386645" cy="37253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4848CE45-06F8-17D0-B971-953DB628E3F1}"/>
              </a:ext>
            </a:extLst>
          </p:cNvPr>
          <p:cNvSpPr/>
          <p:nvPr/>
        </p:nvSpPr>
        <p:spPr>
          <a:xfrm>
            <a:off x="8142340" y="1735686"/>
            <a:ext cx="386645" cy="37253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F274B051-1E02-AE21-3326-D73956F7CFA2}"/>
              </a:ext>
            </a:extLst>
          </p:cNvPr>
          <p:cNvSpPr/>
          <p:nvPr/>
        </p:nvSpPr>
        <p:spPr>
          <a:xfrm>
            <a:off x="9100363" y="1719263"/>
            <a:ext cx="386645" cy="37253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6E135B3F-523F-9FC2-6E03-DBAA0EB6716C}"/>
              </a:ext>
            </a:extLst>
          </p:cNvPr>
          <p:cNvCxnSpPr>
            <a:cxnSpLocks/>
            <a:stCxn id="72" idx="0"/>
            <a:endCxn id="78" idx="4"/>
          </p:cNvCxnSpPr>
          <p:nvPr/>
        </p:nvCxnSpPr>
        <p:spPr>
          <a:xfrm flipH="1" flipV="1">
            <a:off x="8335664" y="3141987"/>
            <a:ext cx="2" cy="626430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342FD3E-E621-81BC-A792-BA7243964060}"/>
              </a:ext>
            </a:extLst>
          </p:cNvPr>
          <p:cNvCxnSpPr>
            <a:cxnSpLocks/>
            <a:stCxn id="57" idx="0"/>
            <a:endCxn id="78" idx="4"/>
          </p:cNvCxnSpPr>
          <p:nvPr/>
        </p:nvCxnSpPr>
        <p:spPr>
          <a:xfrm flipV="1">
            <a:off x="7007919" y="3141987"/>
            <a:ext cx="1327745" cy="634040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C82DD747-FBC3-5257-7B14-58E6E544941F}"/>
              </a:ext>
            </a:extLst>
          </p:cNvPr>
          <p:cNvCxnSpPr>
            <a:cxnSpLocks/>
            <a:stCxn id="50" idx="0"/>
            <a:endCxn id="78" idx="4"/>
          </p:cNvCxnSpPr>
          <p:nvPr/>
        </p:nvCxnSpPr>
        <p:spPr>
          <a:xfrm flipV="1">
            <a:off x="5679134" y="3141987"/>
            <a:ext cx="2656530" cy="634040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>
            <a:extLst>
              <a:ext uri="{FF2B5EF4-FFF2-40B4-BE49-F238E27FC236}">
                <a16:creationId xmlns:a16="http://schemas.microsoft.com/office/drawing/2014/main" id="{0C50B744-7226-30BD-C208-ED4B09F072CF}"/>
              </a:ext>
            </a:extLst>
          </p:cNvPr>
          <p:cNvSpPr/>
          <p:nvPr/>
        </p:nvSpPr>
        <p:spPr>
          <a:xfrm>
            <a:off x="6814075" y="2768086"/>
            <a:ext cx="386645" cy="37253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D56926B8-7D7C-B707-96F3-4338C0115689}"/>
              </a:ext>
            </a:extLst>
          </p:cNvPr>
          <p:cNvCxnSpPr>
            <a:cxnSpLocks/>
            <a:stCxn id="57" idx="0"/>
            <a:endCxn id="91" idx="4"/>
          </p:cNvCxnSpPr>
          <p:nvPr/>
        </p:nvCxnSpPr>
        <p:spPr>
          <a:xfrm flipH="1" flipV="1">
            <a:off x="7007398" y="3140619"/>
            <a:ext cx="521" cy="635408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B03447E-F570-CFFB-AED2-E881A9015897}"/>
              </a:ext>
            </a:extLst>
          </p:cNvPr>
          <p:cNvCxnSpPr>
            <a:cxnSpLocks/>
            <a:stCxn id="50" idx="0"/>
            <a:endCxn id="91" idx="4"/>
          </p:cNvCxnSpPr>
          <p:nvPr/>
        </p:nvCxnSpPr>
        <p:spPr>
          <a:xfrm flipV="1">
            <a:off x="5679134" y="3140619"/>
            <a:ext cx="1328264" cy="635408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1F670A2E-99AE-8A6D-97DC-4A7E7CFBC6E0}"/>
              </a:ext>
            </a:extLst>
          </p:cNvPr>
          <p:cNvCxnSpPr>
            <a:cxnSpLocks/>
            <a:stCxn id="11" idx="0"/>
            <a:endCxn id="91" idx="4"/>
          </p:cNvCxnSpPr>
          <p:nvPr/>
        </p:nvCxnSpPr>
        <p:spPr>
          <a:xfrm flipV="1">
            <a:off x="4350866" y="3140619"/>
            <a:ext cx="2656532" cy="627798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42B0EB91-F036-48E5-9E4E-2E67B90EA1DC}"/>
              </a:ext>
            </a:extLst>
          </p:cNvPr>
          <p:cNvCxnSpPr>
            <a:cxnSpLocks/>
            <a:stCxn id="28" idx="0"/>
            <a:endCxn id="91" idx="4"/>
          </p:cNvCxnSpPr>
          <p:nvPr/>
        </p:nvCxnSpPr>
        <p:spPr>
          <a:xfrm flipV="1">
            <a:off x="3022596" y="3140619"/>
            <a:ext cx="3984802" cy="627798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>
            <a:extLst>
              <a:ext uri="{FF2B5EF4-FFF2-40B4-BE49-F238E27FC236}">
                <a16:creationId xmlns:a16="http://schemas.microsoft.com/office/drawing/2014/main" id="{DDAF492F-DEE2-2886-116C-E6AEEAE538FB}"/>
              </a:ext>
            </a:extLst>
          </p:cNvPr>
          <p:cNvSpPr/>
          <p:nvPr/>
        </p:nvSpPr>
        <p:spPr>
          <a:xfrm>
            <a:off x="5485809" y="2767492"/>
            <a:ext cx="386645" cy="37253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110DE676-7F54-A151-9B09-7E978FBEC4F1}"/>
              </a:ext>
            </a:extLst>
          </p:cNvPr>
          <p:cNvCxnSpPr>
            <a:cxnSpLocks/>
            <a:stCxn id="50" idx="0"/>
            <a:endCxn id="107" idx="4"/>
          </p:cNvCxnSpPr>
          <p:nvPr/>
        </p:nvCxnSpPr>
        <p:spPr>
          <a:xfrm flipH="1" flipV="1">
            <a:off x="5679132" y="3140025"/>
            <a:ext cx="2" cy="636002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FC1365A7-C487-44C0-18B2-C418C06FD204}"/>
              </a:ext>
            </a:extLst>
          </p:cNvPr>
          <p:cNvCxnSpPr>
            <a:cxnSpLocks/>
            <a:stCxn id="11" idx="0"/>
            <a:endCxn id="107" idx="4"/>
          </p:cNvCxnSpPr>
          <p:nvPr/>
        </p:nvCxnSpPr>
        <p:spPr>
          <a:xfrm flipV="1">
            <a:off x="4350866" y="3140025"/>
            <a:ext cx="1328266" cy="628392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7590E39E-A74B-5EF3-D319-433CFFBFFE5E}"/>
              </a:ext>
            </a:extLst>
          </p:cNvPr>
          <p:cNvCxnSpPr>
            <a:cxnSpLocks/>
            <a:stCxn id="28" idx="0"/>
            <a:endCxn id="107" idx="4"/>
          </p:cNvCxnSpPr>
          <p:nvPr/>
        </p:nvCxnSpPr>
        <p:spPr>
          <a:xfrm flipV="1">
            <a:off x="3022596" y="3140025"/>
            <a:ext cx="2656536" cy="628392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A01F97BA-E94A-365B-13CD-7B82FE3429E3}"/>
              </a:ext>
            </a:extLst>
          </p:cNvPr>
          <p:cNvCxnSpPr>
            <a:cxnSpLocks/>
            <a:stCxn id="46" idx="0"/>
            <a:endCxn id="107" idx="4"/>
          </p:cNvCxnSpPr>
          <p:nvPr/>
        </p:nvCxnSpPr>
        <p:spPr>
          <a:xfrm flipV="1">
            <a:off x="1694324" y="3140025"/>
            <a:ext cx="3984808" cy="636002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858FC4A9-4092-2B2A-6FD1-13AAE2CD64BD}"/>
              </a:ext>
            </a:extLst>
          </p:cNvPr>
          <p:cNvCxnSpPr>
            <a:cxnSpLocks/>
            <a:stCxn id="78" idx="0"/>
            <a:endCxn id="79" idx="4"/>
          </p:cNvCxnSpPr>
          <p:nvPr/>
        </p:nvCxnSpPr>
        <p:spPr>
          <a:xfrm flipH="1" flipV="1">
            <a:off x="8335663" y="2108219"/>
            <a:ext cx="1" cy="661235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FE0B418B-CFBF-02A6-2287-5E26F6AEC3A0}"/>
              </a:ext>
            </a:extLst>
          </p:cNvPr>
          <p:cNvCxnSpPr>
            <a:cxnSpLocks/>
            <a:stCxn id="91" idx="0"/>
            <a:endCxn id="79" idx="4"/>
          </p:cNvCxnSpPr>
          <p:nvPr/>
        </p:nvCxnSpPr>
        <p:spPr>
          <a:xfrm flipV="1">
            <a:off x="7007398" y="2108219"/>
            <a:ext cx="1328265" cy="659867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C5CFAF3F-A3AB-441B-A70B-4EF18B8A9CFA}"/>
              </a:ext>
            </a:extLst>
          </p:cNvPr>
          <p:cNvCxnSpPr>
            <a:cxnSpLocks/>
            <a:stCxn id="107" idx="0"/>
            <a:endCxn id="79" idx="4"/>
          </p:cNvCxnSpPr>
          <p:nvPr/>
        </p:nvCxnSpPr>
        <p:spPr>
          <a:xfrm flipV="1">
            <a:off x="5679132" y="2108219"/>
            <a:ext cx="2656531" cy="659273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3AD159E2-B879-4496-A3A9-9C21B1D395F6}"/>
              </a:ext>
            </a:extLst>
          </p:cNvPr>
          <p:cNvCxnSpPr>
            <a:cxnSpLocks/>
            <a:stCxn id="79" idx="6"/>
            <a:endCxn id="80" idx="2"/>
          </p:cNvCxnSpPr>
          <p:nvPr/>
        </p:nvCxnSpPr>
        <p:spPr>
          <a:xfrm flipV="1">
            <a:off x="8528985" y="1905530"/>
            <a:ext cx="571378" cy="16423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9F146769-91A6-55FF-3214-9512164BB918}"/>
              </a:ext>
            </a:extLst>
          </p:cNvPr>
          <p:cNvCxnSpPr>
            <a:cxnSpLocks/>
            <a:stCxn id="80" idx="6"/>
            <a:endCxn id="10" idx="1"/>
          </p:cNvCxnSpPr>
          <p:nvPr/>
        </p:nvCxnSpPr>
        <p:spPr>
          <a:xfrm>
            <a:off x="9487008" y="1905530"/>
            <a:ext cx="571378" cy="3237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D371971-79B8-1E9B-48A5-2A74E3272365}"/>
              </a:ext>
            </a:extLst>
          </p:cNvPr>
          <p:cNvSpPr txBox="1"/>
          <p:nvPr/>
        </p:nvSpPr>
        <p:spPr>
          <a:xfrm>
            <a:off x="1125647" y="1047263"/>
            <a:ext cx="549278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Two main innovations:</a:t>
            </a:r>
          </a:p>
          <a:p>
            <a:pPr marL="514350" indent="-514350" algn="ctr">
              <a:buAutoNum type="arabicPeriod"/>
            </a:pPr>
            <a:r>
              <a:rPr lang="en-US" sz="2800" dirty="0"/>
              <a:t>Computation instead of counting</a:t>
            </a:r>
          </a:p>
          <a:p>
            <a:pPr marL="514350" indent="-514350" algn="ctr">
              <a:buAutoNum type="arabicPeriod"/>
            </a:pPr>
            <a:r>
              <a:rPr lang="en-US" sz="2800" dirty="0"/>
              <a:t>Vector representations for words</a:t>
            </a:r>
          </a:p>
        </p:txBody>
      </p:sp>
    </p:spTree>
    <p:extLst>
      <p:ext uri="{BB962C8B-B14F-4D97-AF65-F5344CB8AC3E}">
        <p14:creationId xmlns:p14="http://schemas.microsoft.com/office/powerpoint/2010/main" val="2325779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670EB-4547-A07B-6ACB-B5EAA4673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Equivariance in language modeling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E7F1BC-B898-D976-D41B-36B46FC2EAE9}"/>
              </a:ext>
            </a:extLst>
          </p:cNvPr>
          <p:cNvSpPr/>
          <p:nvPr/>
        </p:nvSpPr>
        <p:spPr>
          <a:xfrm>
            <a:off x="128335" y="1700017"/>
            <a:ext cx="1236133" cy="36605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Great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3D657F-4DAD-5766-2E9C-ACFF9EBA6306}"/>
              </a:ext>
            </a:extLst>
          </p:cNvPr>
          <p:cNvSpPr/>
          <p:nvPr/>
        </p:nvSpPr>
        <p:spPr>
          <a:xfrm>
            <a:off x="1466066" y="1700017"/>
            <a:ext cx="1236133" cy="36605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402DAB-4F64-A5FD-CF40-263361858D35}"/>
              </a:ext>
            </a:extLst>
          </p:cNvPr>
          <p:cNvSpPr/>
          <p:nvPr/>
        </p:nvSpPr>
        <p:spPr>
          <a:xfrm>
            <a:off x="2803797" y="1700017"/>
            <a:ext cx="1236133" cy="36605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must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022B15-FF50-D891-E15A-2CFC456BB1CA}"/>
              </a:ext>
            </a:extLst>
          </p:cNvPr>
          <p:cNvSpPr/>
          <p:nvPr/>
        </p:nvSpPr>
        <p:spPr>
          <a:xfrm>
            <a:off x="4141528" y="1700017"/>
            <a:ext cx="1236133" cy="36605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5736E6-58EE-2B24-FE51-25F1F9BEF43E}"/>
              </a:ext>
            </a:extLst>
          </p:cNvPr>
          <p:cNvSpPr/>
          <p:nvPr/>
        </p:nvSpPr>
        <p:spPr>
          <a:xfrm>
            <a:off x="5479259" y="1700017"/>
            <a:ext cx="1236133" cy="36605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taken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588A25-57D4-15E1-37FA-C8E7BD484A92}"/>
              </a:ext>
            </a:extLst>
          </p:cNvPr>
          <p:cNvSpPr/>
          <p:nvPr/>
        </p:nvSpPr>
        <p:spPr>
          <a:xfrm>
            <a:off x="6816990" y="1700017"/>
            <a:ext cx="1236133" cy="36605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FE1815-962E-A00C-0418-E4E4C02EB281}"/>
              </a:ext>
            </a:extLst>
          </p:cNvPr>
          <p:cNvSpPr/>
          <p:nvPr/>
        </p:nvSpPr>
        <p:spPr>
          <a:xfrm>
            <a:off x="2803798" y="3495085"/>
            <a:ext cx="1236133" cy="36605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Great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F1C1DD-A159-E5C6-EF5A-994D1E787A09}"/>
              </a:ext>
            </a:extLst>
          </p:cNvPr>
          <p:cNvSpPr/>
          <p:nvPr/>
        </p:nvSpPr>
        <p:spPr>
          <a:xfrm>
            <a:off x="4141529" y="3495085"/>
            <a:ext cx="1236133" cy="36605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B3707D-D5D5-6087-22D1-062634955E28}"/>
              </a:ext>
            </a:extLst>
          </p:cNvPr>
          <p:cNvSpPr/>
          <p:nvPr/>
        </p:nvSpPr>
        <p:spPr>
          <a:xfrm>
            <a:off x="5479260" y="3495085"/>
            <a:ext cx="1236133" cy="36605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must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1B861F-4012-D381-B9A1-F8E89E55D969}"/>
              </a:ext>
            </a:extLst>
          </p:cNvPr>
          <p:cNvSpPr/>
          <p:nvPr/>
        </p:nvSpPr>
        <p:spPr>
          <a:xfrm>
            <a:off x="6816991" y="3495085"/>
            <a:ext cx="1236133" cy="36605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2A4620-26BD-D61B-8D56-03A2DB33DC0C}"/>
              </a:ext>
            </a:extLst>
          </p:cNvPr>
          <p:cNvSpPr/>
          <p:nvPr/>
        </p:nvSpPr>
        <p:spPr>
          <a:xfrm>
            <a:off x="8154722" y="3495085"/>
            <a:ext cx="1236133" cy="36605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taken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4C7B06-D0D7-98F3-6C97-8DA75D68655E}"/>
              </a:ext>
            </a:extLst>
          </p:cNvPr>
          <p:cNvSpPr/>
          <p:nvPr/>
        </p:nvSpPr>
        <p:spPr>
          <a:xfrm>
            <a:off x="9492453" y="3495085"/>
            <a:ext cx="1236133" cy="36605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5C693F-D76F-BDAD-ABC6-BC57BDE2BEC3}"/>
              </a:ext>
            </a:extLst>
          </p:cNvPr>
          <p:cNvSpPr/>
          <p:nvPr/>
        </p:nvSpPr>
        <p:spPr>
          <a:xfrm>
            <a:off x="1466066" y="3495085"/>
            <a:ext cx="1236133" cy="36605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3D3BDF-3D86-3F66-C91B-B059A305B21A}"/>
              </a:ext>
            </a:extLst>
          </p:cNvPr>
          <p:cNvSpPr/>
          <p:nvPr/>
        </p:nvSpPr>
        <p:spPr>
          <a:xfrm>
            <a:off x="128334" y="3495085"/>
            <a:ext cx="1236133" cy="36605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enough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33670BD-4765-BA34-3134-E44463F08964}"/>
              </a:ext>
            </a:extLst>
          </p:cNvPr>
          <p:cNvSpPr/>
          <p:nvPr/>
        </p:nvSpPr>
        <p:spPr>
          <a:xfrm>
            <a:off x="8154720" y="1700017"/>
            <a:ext cx="1236133" cy="36605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avoid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D05B6A-B27F-3367-D38F-0E1A3B936251}"/>
              </a:ext>
            </a:extLst>
          </p:cNvPr>
          <p:cNvSpPr/>
          <p:nvPr/>
        </p:nvSpPr>
        <p:spPr>
          <a:xfrm>
            <a:off x="10830184" y="3489173"/>
            <a:ext cx="1236133" cy="36605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3110A9-DB5A-8F1A-8E89-8285DC957B2D}"/>
              </a:ext>
            </a:extLst>
          </p:cNvPr>
          <p:cNvSpPr txBox="1"/>
          <p:nvPr/>
        </p:nvSpPr>
        <p:spPr>
          <a:xfrm>
            <a:off x="8439201" y="2277499"/>
            <a:ext cx="667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f(x)</a:t>
            </a: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878CD15D-D5B8-F6F2-1A70-42CD4D951DB7}"/>
              </a:ext>
            </a:extLst>
          </p:cNvPr>
          <p:cNvSpPr/>
          <p:nvPr/>
        </p:nvSpPr>
        <p:spPr>
          <a:xfrm rot="16200000">
            <a:off x="4038599" y="-1740557"/>
            <a:ext cx="104260" cy="7924790"/>
          </a:xfrm>
          <a:prstGeom prst="lef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FFDCAC-34D5-545B-4F13-0D92E7FAF8DC}"/>
              </a:ext>
            </a:extLst>
          </p:cNvPr>
          <p:cNvSpPr txBox="1"/>
          <p:nvPr/>
        </p:nvSpPr>
        <p:spPr>
          <a:xfrm>
            <a:off x="3916306" y="2245074"/>
            <a:ext cx="340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x</a:t>
            </a:r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D0F43DE1-D05E-9DDB-6B69-80DBECAD110A}"/>
              </a:ext>
            </a:extLst>
          </p:cNvPr>
          <p:cNvSpPr/>
          <p:nvPr/>
        </p:nvSpPr>
        <p:spPr>
          <a:xfrm rot="16200000">
            <a:off x="6714061" y="94887"/>
            <a:ext cx="104260" cy="7924790"/>
          </a:xfrm>
          <a:prstGeom prst="lef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4B7EE9-660D-A300-B4C3-7891F1CF63C5}"/>
              </a:ext>
            </a:extLst>
          </p:cNvPr>
          <p:cNvSpPr txBox="1"/>
          <p:nvPr/>
        </p:nvSpPr>
        <p:spPr>
          <a:xfrm>
            <a:off x="6400211" y="4080518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S(x)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DAC55B-B2AF-81F5-4419-96C401BA4C3F}"/>
              </a:ext>
            </a:extLst>
          </p:cNvPr>
          <p:cNvSpPr txBox="1"/>
          <p:nvPr/>
        </p:nvSpPr>
        <p:spPr>
          <a:xfrm>
            <a:off x="10830184" y="4080518"/>
            <a:ext cx="1053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f(S(x))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FAB014D-1980-E40A-C0C3-71D638931270}"/>
              </a:ext>
            </a:extLst>
          </p:cNvPr>
          <p:cNvSpPr txBox="1"/>
          <p:nvPr/>
        </p:nvSpPr>
        <p:spPr>
          <a:xfrm>
            <a:off x="1687421" y="5360918"/>
            <a:ext cx="8817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What architecture can ensure equivariance and invariance?</a:t>
            </a:r>
          </a:p>
        </p:txBody>
      </p:sp>
    </p:spTree>
    <p:extLst>
      <p:ext uri="{BB962C8B-B14F-4D97-AF65-F5344CB8AC3E}">
        <p14:creationId xmlns:p14="http://schemas.microsoft.com/office/powerpoint/2010/main" val="1997044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B3CB4977-40C7-3B46-49EF-81A674BDA92C}"/>
              </a:ext>
            </a:extLst>
          </p:cNvPr>
          <p:cNvCxnSpPr>
            <a:cxnSpLocks/>
            <a:stCxn id="11" idx="0"/>
            <a:endCxn id="78" idx="4"/>
          </p:cNvCxnSpPr>
          <p:nvPr/>
        </p:nvCxnSpPr>
        <p:spPr>
          <a:xfrm flipV="1">
            <a:off x="4350866" y="3141987"/>
            <a:ext cx="3984798" cy="626430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F0D4226-7B21-6783-816E-4CB758BE2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idea: use a neural network!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CAC173-E7AA-5511-9CBA-D70ECDFF0AAB}"/>
              </a:ext>
            </a:extLst>
          </p:cNvPr>
          <p:cNvSpPr/>
          <p:nvPr/>
        </p:nvSpPr>
        <p:spPr>
          <a:xfrm>
            <a:off x="1066798" y="5249333"/>
            <a:ext cx="1236133" cy="36605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Great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75662E-4084-9B93-70D4-6DCF80C26B94}"/>
              </a:ext>
            </a:extLst>
          </p:cNvPr>
          <p:cNvSpPr/>
          <p:nvPr/>
        </p:nvSpPr>
        <p:spPr>
          <a:xfrm>
            <a:off x="2404529" y="5249333"/>
            <a:ext cx="1236133" cy="36605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8D702E-2182-E240-0683-4758E5AF88AB}"/>
              </a:ext>
            </a:extLst>
          </p:cNvPr>
          <p:cNvSpPr/>
          <p:nvPr/>
        </p:nvSpPr>
        <p:spPr>
          <a:xfrm>
            <a:off x="3742260" y="5249333"/>
            <a:ext cx="1236133" cy="36605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must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6500B-98D3-1F37-C8CF-CEBDE1213ACA}"/>
              </a:ext>
            </a:extLst>
          </p:cNvPr>
          <p:cNvSpPr/>
          <p:nvPr/>
        </p:nvSpPr>
        <p:spPr>
          <a:xfrm>
            <a:off x="5079991" y="5249333"/>
            <a:ext cx="1236133" cy="36605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40F625-B2C9-F3A6-707D-F05F8DE65A6D}"/>
              </a:ext>
            </a:extLst>
          </p:cNvPr>
          <p:cNvSpPr/>
          <p:nvPr/>
        </p:nvSpPr>
        <p:spPr>
          <a:xfrm>
            <a:off x="6417722" y="5249333"/>
            <a:ext cx="1236133" cy="36605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taken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BD0F5A-83B5-A2BE-71D0-5C3E0419C3CB}"/>
              </a:ext>
            </a:extLst>
          </p:cNvPr>
          <p:cNvSpPr/>
          <p:nvPr/>
        </p:nvSpPr>
        <p:spPr>
          <a:xfrm>
            <a:off x="7755453" y="5249333"/>
            <a:ext cx="1236133" cy="36605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E7AD0D-BA3E-7908-72AD-BEA5D4BD2B1B}"/>
              </a:ext>
            </a:extLst>
          </p:cNvPr>
          <p:cNvSpPr/>
          <p:nvPr/>
        </p:nvSpPr>
        <p:spPr>
          <a:xfrm>
            <a:off x="10058386" y="1725738"/>
            <a:ext cx="1236133" cy="36605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avoid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E1D109-5CA6-9627-DC05-A1439E105E12}"/>
              </a:ext>
            </a:extLst>
          </p:cNvPr>
          <p:cNvSpPr/>
          <p:nvPr/>
        </p:nvSpPr>
        <p:spPr>
          <a:xfrm>
            <a:off x="4284498" y="3768417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662302-842B-67CD-FD5A-010B007EF8E8}"/>
              </a:ext>
            </a:extLst>
          </p:cNvPr>
          <p:cNvSpPr/>
          <p:nvPr/>
        </p:nvSpPr>
        <p:spPr>
          <a:xfrm>
            <a:off x="4284498" y="3908762"/>
            <a:ext cx="132735" cy="1327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65F8DA-741C-309E-CA46-1CBD52C30807}"/>
              </a:ext>
            </a:extLst>
          </p:cNvPr>
          <p:cNvSpPr/>
          <p:nvPr/>
        </p:nvSpPr>
        <p:spPr>
          <a:xfrm>
            <a:off x="4284498" y="4049107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A88542-402F-E729-F101-63FE6C9DA28B}"/>
              </a:ext>
            </a:extLst>
          </p:cNvPr>
          <p:cNvSpPr/>
          <p:nvPr/>
        </p:nvSpPr>
        <p:spPr>
          <a:xfrm>
            <a:off x="4284498" y="4189452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477BD-6804-E882-A1BB-87F03CF65DC4}"/>
              </a:ext>
            </a:extLst>
          </p:cNvPr>
          <p:cNvSpPr/>
          <p:nvPr/>
        </p:nvSpPr>
        <p:spPr>
          <a:xfrm>
            <a:off x="4284497" y="4329797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A8CA0C-5CBD-81B1-BF9A-56A6DBC19F0A}"/>
              </a:ext>
            </a:extLst>
          </p:cNvPr>
          <p:cNvSpPr/>
          <p:nvPr/>
        </p:nvSpPr>
        <p:spPr>
          <a:xfrm>
            <a:off x="4284497" y="4470142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F0CA39-2921-3D69-C4B4-F778DEF6C78D}"/>
              </a:ext>
            </a:extLst>
          </p:cNvPr>
          <p:cNvSpPr/>
          <p:nvPr/>
        </p:nvSpPr>
        <p:spPr>
          <a:xfrm>
            <a:off x="4284497" y="4610487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08A8AB-87FD-AD4C-E859-64DDC98AC29E}"/>
              </a:ext>
            </a:extLst>
          </p:cNvPr>
          <p:cNvSpPr/>
          <p:nvPr/>
        </p:nvSpPr>
        <p:spPr>
          <a:xfrm>
            <a:off x="4284498" y="4750832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072815-5D8C-A80F-5126-C0E45C756F5C}"/>
              </a:ext>
            </a:extLst>
          </p:cNvPr>
          <p:cNvSpPr/>
          <p:nvPr/>
        </p:nvSpPr>
        <p:spPr>
          <a:xfrm>
            <a:off x="4284498" y="4891177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AF04E7-0576-EB53-6377-EC781C220008}"/>
              </a:ext>
            </a:extLst>
          </p:cNvPr>
          <p:cNvSpPr/>
          <p:nvPr/>
        </p:nvSpPr>
        <p:spPr>
          <a:xfrm>
            <a:off x="2956228" y="3768417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9700A7C-E701-F6CB-6907-09177822D0CC}"/>
              </a:ext>
            </a:extLst>
          </p:cNvPr>
          <p:cNvSpPr/>
          <p:nvPr/>
        </p:nvSpPr>
        <p:spPr>
          <a:xfrm>
            <a:off x="2956227" y="3908762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2208D2D-D873-D9CE-CC9B-675643829159}"/>
              </a:ext>
            </a:extLst>
          </p:cNvPr>
          <p:cNvSpPr/>
          <p:nvPr/>
        </p:nvSpPr>
        <p:spPr>
          <a:xfrm>
            <a:off x="2956227" y="4049107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8BA771F-C5FA-28E1-7003-E8325A998564}"/>
              </a:ext>
            </a:extLst>
          </p:cNvPr>
          <p:cNvSpPr/>
          <p:nvPr/>
        </p:nvSpPr>
        <p:spPr>
          <a:xfrm>
            <a:off x="2956227" y="4189452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E5DCF79-E157-E3E7-5571-B6A57432394C}"/>
              </a:ext>
            </a:extLst>
          </p:cNvPr>
          <p:cNvSpPr/>
          <p:nvPr/>
        </p:nvSpPr>
        <p:spPr>
          <a:xfrm>
            <a:off x="2956228" y="4329797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89458EF-4193-3A2C-7DD9-9459A39C0097}"/>
              </a:ext>
            </a:extLst>
          </p:cNvPr>
          <p:cNvSpPr/>
          <p:nvPr/>
        </p:nvSpPr>
        <p:spPr>
          <a:xfrm>
            <a:off x="2956228" y="4470142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EDCA815-5098-D6D2-5B20-4EC129801257}"/>
              </a:ext>
            </a:extLst>
          </p:cNvPr>
          <p:cNvSpPr/>
          <p:nvPr/>
        </p:nvSpPr>
        <p:spPr>
          <a:xfrm>
            <a:off x="2956227" y="4610487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E41E309-5F91-D4E1-76D7-5B664C250ACA}"/>
              </a:ext>
            </a:extLst>
          </p:cNvPr>
          <p:cNvSpPr/>
          <p:nvPr/>
        </p:nvSpPr>
        <p:spPr>
          <a:xfrm>
            <a:off x="2956227" y="4750832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71FCBE1-7572-D7E3-4B07-2B5906843534}"/>
              </a:ext>
            </a:extLst>
          </p:cNvPr>
          <p:cNvSpPr/>
          <p:nvPr/>
        </p:nvSpPr>
        <p:spPr>
          <a:xfrm>
            <a:off x="2956227" y="4891180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EBC1436-9B9F-08DE-A051-BDFA2613BCBB}"/>
              </a:ext>
            </a:extLst>
          </p:cNvPr>
          <p:cNvSpPr/>
          <p:nvPr/>
        </p:nvSpPr>
        <p:spPr>
          <a:xfrm>
            <a:off x="1627956" y="4614294"/>
            <a:ext cx="132735" cy="1327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AB0DB50-E19D-5F5B-AB99-7C796342482E}"/>
              </a:ext>
            </a:extLst>
          </p:cNvPr>
          <p:cNvSpPr/>
          <p:nvPr/>
        </p:nvSpPr>
        <p:spPr>
          <a:xfrm>
            <a:off x="1627956" y="4754639"/>
            <a:ext cx="132735" cy="1327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CAA749B-0AAF-2A3E-CA2D-121850680B4D}"/>
              </a:ext>
            </a:extLst>
          </p:cNvPr>
          <p:cNvSpPr/>
          <p:nvPr/>
        </p:nvSpPr>
        <p:spPr>
          <a:xfrm>
            <a:off x="1627956" y="4894984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E497EBC-070A-8F6B-A0F7-3A79120BB8EB}"/>
              </a:ext>
            </a:extLst>
          </p:cNvPr>
          <p:cNvSpPr/>
          <p:nvPr/>
        </p:nvSpPr>
        <p:spPr>
          <a:xfrm>
            <a:off x="1627956" y="4190990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029C449-360B-6BEE-E849-B98EF1762649}"/>
              </a:ext>
            </a:extLst>
          </p:cNvPr>
          <p:cNvSpPr/>
          <p:nvPr/>
        </p:nvSpPr>
        <p:spPr>
          <a:xfrm>
            <a:off x="1627956" y="4331335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39FC53F-D084-A5E9-5C26-147151FFBAB6}"/>
              </a:ext>
            </a:extLst>
          </p:cNvPr>
          <p:cNvSpPr/>
          <p:nvPr/>
        </p:nvSpPr>
        <p:spPr>
          <a:xfrm>
            <a:off x="1627956" y="4471683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F403340-AD8D-CEC8-D7AD-4AEB8B39C3C4}"/>
              </a:ext>
            </a:extLst>
          </p:cNvPr>
          <p:cNvSpPr/>
          <p:nvPr/>
        </p:nvSpPr>
        <p:spPr>
          <a:xfrm>
            <a:off x="1627956" y="3908762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9C7BFE8-9E12-782B-2486-0A7C137F4EA8}"/>
              </a:ext>
            </a:extLst>
          </p:cNvPr>
          <p:cNvSpPr/>
          <p:nvPr/>
        </p:nvSpPr>
        <p:spPr>
          <a:xfrm>
            <a:off x="1627956" y="4049107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A101EAD-608B-C039-D329-B5C7E0D59846}"/>
              </a:ext>
            </a:extLst>
          </p:cNvPr>
          <p:cNvSpPr/>
          <p:nvPr/>
        </p:nvSpPr>
        <p:spPr>
          <a:xfrm>
            <a:off x="1627956" y="3776027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143B051-C1A6-9AB0-70DF-1050CE2A125A}"/>
              </a:ext>
            </a:extLst>
          </p:cNvPr>
          <p:cNvSpPr/>
          <p:nvPr/>
        </p:nvSpPr>
        <p:spPr>
          <a:xfrm>
            <a:off x="5612766" y="4058986"/>
            <a:ext cx="132735" cy="1327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656D951-651A-2401-AA14-2CB9E6D65D37}"/>
              </a:ext>
            </a:extLst>
          </p:cNvPr>
          <p:cNvSpPr/>
          <p:nvPr/>
        </p:nvSpPr>
        <p:spPr>
          <a:xfrm>
            <a:off x="5612766" y="4199331"/>
            <a:ext cx="132735" cy="1327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BB2BED0-F88C-15AE-079F-9A17F9E3B544}"/>
              </a:ext>
            </a:extLst>
          </p:cNvPr>
          <p:cNvSpPr/>
          <p:nvPr/>
        </p:nvSpPr>
        <p:spPr>
          <a:xfrm>
            <a:off x="5612766" y="4339676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64577D9-2B26-EB28-C3C0-E9E7DBF7B619}"/>
              </a:ext>
            </a:extLst>
          </p:cNvPr>
          <p:cNvSpPr/>
          <p:nvPr/>
        </p:nvSpPr>
        <p:spPr>
          <a:xfrm>
            <a:off x="5612766" y="3776027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115702D-44E5-5999-9798-CF974E362E6F}"/>
              </a:ext>
            </a:extLst>
          </p:cNvPr>
          <p:cNvSpPr/>
          <p:nvPr/>
        </p:nvSpPr>
        <p:spPr>
          <a:xfrm>
            <a:off x="5612766" y="3916375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36CCB2D-1A55-67F0-6C0C-9595BD34C177}"/>
              </a:ext>
            </a:extLst>
          </p:cNvPr>
          <p:cNvSpPr/>
          <p:nvPr/>
        </p:nvSpPr>
        <p:spPr>
          <a:xfrm>
            <a:off x="5612766" y="4477752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9C961F1-E54B-29CE-27A3-4E11EC7F54CB}"/>
              </a:ext>
            </a:extLst>
          </p:cNvPr>
          <p:cNvSpPr/>
          <p:nvPr/>
        </p:nvSpPr>
        <p:spPr>
          <a:xfrm>
            <a:off x="5612765" y="4618097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6837CF9-4B8E-FF4D-90BB-CAD17CA7ABD2}"/>
              </a:ext>
            </a:extLst>
          </p:cNvPr>
          <p:cNvSpPr/>
          <p:nvPr/>
        </p:nvSpPr>
        <p:spPr>
          <a:xfrm>
            <a:off x="5612765" y="4758442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664D536-7593-1816-89FC-3B85E0CC3CBA}"/>
              </a:ext>
            </a:extLst>
          </p:cNvPr>
          <p:cNvSpPr/>
          <p:nvPr/>
        </p:nvSpPr>
        <p:spPr>
          <a:xfrm>
            <a:off x="5612765" y="4898787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A54509C-8CB9-69A9-D85F-D90E5BC404A6}"/>
              </a:ext>
            </a:extLst>
          </p:cNvPr>
          <p:cNvSpPr/>
          <p:nvPr/>
        </p:nvSpPr>
        <p:spPr>
          <a:xfrm>
            <a:off x="6941551" y="3776027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0D2BDE4-C11D-75B3-D883-B0D27BDA67A8}"/>
              </a:ext>
            </a:extLst>
          </p:cNvPr>
          <p:cNvSpPr/>
          <p:nvPr/>
        </p:nvSpPr>
        <p:spPr>
          <a:xfrm>
            <a:off x="6941551" y="3916372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A13261D-7C92-0FCE-2CF5-8937B085A57C}"/>
              </a:ext>
            </a:extLst>
          </p:cNvPr>
          <p:cNvSpPr/>
          <p:nvPr/>
        </p:nvSpPr>
        <p:spPr>
          <a:xfrm>
            <a:off x="6941551" y="4056717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E703416-2CA0-116B-BF62-6F5062B6ACF9}"/>
              </a:ext>
            </a:extLst>
          </p:cNvPr>
          <p:cNvSpPr/>
          <p:nvPr/>
        </p:nvSpPr>
        <p:spPr>
          <a:xfrm>
            <a:off x="6941552" y="4197062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D07B040-8697-7F85-FAC7-7D5ED91B5AB6}"/>
              </a:ext>
            </a:extLst>
          </p:cNvPr>
          <p:cNvSpPr/>
          <p:nvPr/>
        </p:nvSpPr>
        <p:spPr>
          <a:xfrm>
            <a:off x="6941552" y="4337407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6635E56-0074-5154-5F3A-AD8D9C89DF84}"/>
              </a:ext>
            </a:extLst>
          </p:cNvPr>
          <p:cNvSpPr/>
          <p:nvPr/>
        </p:nvSpPr>
        <p:spPr>
          <a:xfrm>
            <a:off x="6941032" y="4462532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E8222F5-A07F-ED7D-036A-F9A93CE3ACDF}"/>
              </a:ext>
            </a:extLst>
          </p:cNvPr>
          <p:cNvSpPr/>
          <p:nvPr/>
        </p:nvSpPr>
        <p:spPr>
          <a:xfrm>
            <a:off x="6941032" y="4600608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8CCC920-E12A-73B6-EB05-6945CDEFC4ED}"/>
              </a:ext>
            </a:extLst>
          </p:cNvPr>
          <p:cNvSpPr/>
          <p:nvPr/>
        </p:nvSpPr>
        <p:spPr>
          <a:xfrm>
            <a:off x="6941031" y="4740953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8B916D9-F5A5-8B4A-EC9D-86FC9C9E689F}"/>
              </a:ext>
            </a:extLst>
          </p:cNvPr>
          <p:cNvSpPr/>
          <p:nvPr/>
        </p:nvSpPr>
        <p:spPr>
          <a:xfrm>
            <a:off x="6941031" y="4881298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D454953-1C48-2DAA-A01B-F21CE94C5A54}"/>
              </a:ext>
            </a:extLst>
          </p:cNvPr>
          <p:cNvSpPr/>
          <p:nvPr/>
        </p:nvSpPr>
        <p:spPr>
          <a:xfrm>
            <a:off x="8269298" y="4191721"/>
            <a:ext cx="132735" cy="1327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15A65CA-DBAE-D884-793D-87F0B29E3AF7}"/>
              </a:ext>
            </a:extLst>
          </p:cNvPr>
          <p:cNvSpPr/>
          <p:nvPr/>
        </p:nvSpPr>
        <p:spPr>
          <a:xfrm>
            <a:off x="8269298" y="4332066"/>
            <a:ext cx="132735" cy="1327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C2DB121-6E5F-EEDE-F573-A1F89CC36B33}"/>
              </a:ext>
            </a:extLst>
          </p:cNvPr>
          <p:cNvSpPr/>
          <p:nvPr/>
        </p:nvSpPr>
        <p:spPr>
          <a:xfrm>
            <a:off x="8269298" y="4472411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F123E1A-7BDE-8780-A04E-E21C0DB18CFF}"/>
              </a:ext>
            </a:extLst>
          </p:cNvPr>
          <p:cNvSpPr/>
          <p:nvPr/>
        </p:nvSpPr>
        <p:spPr>
          <a:xfrm>
            <a:off x="8269298" y="3768417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49A1F01-F2B9-C326-640F-694392C3DFED}"/>
              </a:ext>
            </a:extLst>
          </p:cNvPr>
          <p:cNvSpPr/>
          <p:nvPr/>
        </p:nvSpPr>
        <p:spPr>
          <a:xfrm>
            <a:off x="8269298" y="3908762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A7B3E22-D0AC-B32A-8F25-E7FCDA419EC3}"/>
              </a:ext>
            </a:extLst>
          </p:cNvPr>
          <p:cNvSpPr/>
          <p:nvPr/>
        </p:nvSpPr>
        <p:spPr>
          <a:xfrm>
            <a:off x="8269298" y="4049110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CD0AFF7-8D47-600A-66EF-0732B9298DC9}"/>
              </a:ext>
            </a:extLst>
          </p:cNvPr>
          <p:cNvSpPr/>
          <p:nvPr/>
        </p:nvSpPr>
        <p:spPr>
          <a:xfrm>
            <a:off x="8269297" y="4890534"/>
            <a:ext cx="132735" cy="1327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0BA772E-01E5-69D8-4237-C3FB3F8BC158}"/>
              </a:ext>
            </a:extLst>
          </p:cNvPr>
          <p:cNvSpPr/>
          <p:nvPr/>
        </p:nvSpPr>
        <p:spPr>
          <a:xfrm>
            <a:off x="8269297" y="4607575"/>
            <a:ext cx="132735" cy="13273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5C437B-BD9A-FF5B-3FD0-AFF4D96F1A99}"/>
              </a:ext>
            </a:extLst>
          </p:cNvPr>
          <p:cNvSpPr/>
          <p:nvPr/>
        </p:nvSpPr>
        <p:spPr>
          <a:xfrm>
            <a:off x="8269297" y="4747923"/>
            <a:ext cx="132735" cy="13273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DC875AA9-0C13-F071-9FD4-BC49236C804A}"/>
              </a:ext>
            </a:extLst>
          </p:cNvPr>
          <p:cNvSpPr/>
          <p:nvPr/>
        </p:nvSpPr>
        <p:spPr>
          <a:xfrm>
            <a:off x="8142341" y="2769454"/>
            <a:ext cx="386645" cy="37253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4848CE45-06F8-17D0-B971-953DB628E3F1}"/>
              </a:ext>
            </a:extLst>
          </p:cNvPr>
          <p:cNvSpPr/>
          <p:nvPr/>
        </p:nvSpPr>
        <p:spPr>
          <a:xfrm>
            <a:off x="8142340" y="1735686"/>
            <a:ext cx="386645" cy="37253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F274B051-1E02-AE21-3326-D73956F7CFA2}"/>
              </a:ext>
            </a:extLst>
          </p:cNvPr>
          <p:cNvSpPr/>
          <p:nvPr/>
        </p:nvSpPr>
        <p:spPr>
          <a:xfrm>
            <a:off x="9100363" y="1719263"/>
            <a:ext cx="386645" cy="37253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6E135B3F-523F-9FC2-6E03-DBAA0EB6716C}"/>
              </a:ext>
            </a:extLst>
          </p:cNvPr>
          <p:cNvCxnSpPr>
            <a:cxnSpLocks/>
            <a:stCxn id="72" idx="0"/>
            <a:endCxn id="78" idx="4"/>
          </p:cNvCxnSpPr>
          <p:nvPr/>
        </p:nvCxnSpPr>
        <p:spPr>
          <a:xfrm flipH="1" flipV="1">
            <a:off x="8335664" y="3141987"/>
            <a:ext cx="2" cy="626430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342FD3E-E621-81BC-A792-BA7243964060}"/>
              </a:ext>
            </a:extLst>
          </p:cNvPr>
          <p:cNvCxnSpPr>
            <a:cxnSpLocks/>
            <a:stCxn id="57" idx="0"/>
            <a:endCxn id="78" idx="4"/>
          </p:cNvCxnSpPr>
          <p:nvPr/>
        </p:nvCxnSpPr>
        <p:spPr>
          <a:xfrm flipV="1">
            <a:off x="7007919" y="3141987"/>
            <a:ext cx="1327745" cy="634040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C82DD747-FBC3-5257-7B14-58E6E544941F}"/>
              </a:ext>
            </a:extLst>
          </p:cNvPr>
          <p:cNvCxnSpPr>
            <a:cxnSpLocks/>
            <a:stCxn id="50" idx="0"/>
            <a:endCxn id="78" idx="4"/>
          </p:cNvCxnSpPr>
          <p:nvPr/>
        </p:nvCxnSpPr>
        <p:spPr>
          <a:xfrm flipV="1">
            <a:off x="5679134" y="3141987"/>
            <a:ext cx="2656530" cy="634040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>
            <a:extLst>
              <a:ext uri="{FF2B5EF4-FFF2-40B4-BE49-F238E27FC236}">
                <a16:creationId xmlns:a16="http://schemas.microsoft.com/office/drawing/2014/main" id="{0C50B744-7226-30BD-C208-ED4B09F072CF}"/>
              </a:ext>
            </a:extLst>
          </p:cNvPr>
          <p:cNvSpPr/>
          <p:nvPr/>
        </p:nvSpPr>
        <p:spPr>
          <a:xfrm>
            <a:off x="6814075" y="2768086"/>
            <a:ext cx="386645" cy="37253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D56926B8-7D7C-B707-96F3-4338C0115689}"/>
              </a:ext>
            </a:extLst>
          </p:cNvPr>
          <p:cNvCxnSpPr>
            <a:cxnSpLocks/>
            <a:stCxn id="57" idx="0"/>
            <a:endCxn id="91" idx="4"/>
          </p:cNvCxnSpPr>
          <p:nvPr/>
        </p:nvCxnSpPr>
        <p:spPr>
          <a:xfrm flipH="1" flipV="1">
            <a:off x="7007398" y="3140619"/>
            <a:ext cx="521" cy="635408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B03447E-F570-CFFB-AED2-E881A9015897}"/>
              </a:ext>
            </a:extLst>
          </p:cNvPr>
          <p:cNvCxnSpPr>
            <a:cxnSpLocks/>
            <a:stCxn id="50" idx="0"/>
            <a:endCxn id="91" idx="4"/>
          </p:cNvCxnSpPr>
          <p:nvPr/>
        </p:nvCxnSpPr>
        <p:spPr>
          <a:xfrm flipV="1">
            <a:off x="5679134" y="3140619"/>
            <a:ext cx="1328264" cy="635408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1F670A2E-99AE-8A6D-97DC-4A7E7CFBC6E0}"/>
              </a:ext>
            </a:extLst>
          </p:cNvPr>
          <p:cNvCxnSpPr>
            <a:cxnSpLocks/>
            <a:stCxn id="11" idx="0"/>
            <a:endCxn id="91" idx="4"/>
          </p:cNvCxnSpPr>
          <p:nvPr/>
        </p:nvCxnSpPr>
        <p:spPr>
          <a:xfrm flipV="1">
            <a:off x="4350866" y="3140619"/>
            <a:ext cx="2656532" cy="627798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42B0EB91-F036-48E5-9E4E-2E67B90EA1DC}"/>
              </a:ext>
            </a:extLst>
          </p:cNvPr>
          <p:cNvCxnSpPr>
            <a:cxnSpLocks/>
            <a:stCxn id="28" idx="0"/>
            <a:endCxn id="91" idx="4"/>
          </p:cNvCxnSpPr>
          <p:nvPr/>
        </p:nvCxnSpPr>
        <p:spPr>
          <a:xfrm flipV="1">
            <a:off x="3022596" y="3140619"/>
            <a:ext cx="3984802" cy="627798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>
            <a:extLst>
              <a:ext uri="{FF2B5EF4-FFF2-40B4-BE49-F238E27FC236}">
                <a16:creationId xmlns:a16="http://schemas.microsoft.com/office/drawing/2014/main" id="{DDAF492F-DEE2-2886-116C-E6AEEAE538FB}"/>
              </a:ext>
            </a:extLst>
          </p:cNvPr>
          <p:cNvSpPr/>
          <p:nvPr/>
        </p:nvSpPr>
        <p:spPr>
          <a:xfrm>
            <a:off x="5485809" y="2767492"/>
            <a:ext cx="386645" cy="37253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110DE676-7F54-A151-9B09-7E978FBEC4F1}"/>
              </a:ext>
            </a:extLst>
          </p:cNvPr>
          <p:cNvCxnSpPr>
            <a:cxnSpLocks/>
            <a:stCxn id="50" idx="0"/>
            <a:endCxn id="107" idx="4"/>
          </p:cNvCxnSpPr>
          <p:nvPr/>
        </p:nvCxnSpPr>
        <p:spPr>
          <a:xfrm flipH="1" flipV="1">
            <a:off x="5679132" y="3140025"/>
            <a:ext cx="2" cy="636002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FC1365A7-C487-44C0-18B2-C418C06FD204}"/>
              </a:ext>
            </a:extLst>
          </p:cNvPr>
          <p:cNvCxnSpPr>
            <a:cxnSpLocks/>
            <a:stCxn id="11" idx="0"/>
            <a:endCxn id="107" idx="4"/>
          </p:cNvCxnSpPr>
          <p:nvPr/>
        </p:nvCxnSpPr>
        <p:spPr>
          <a:xfrm flipV="1">
            <a:off x="4350866" y="3140025"/>
            <a:ext cx="1328266" cy="628392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7590E39E-A74B-5EF3-D319-433CFFBFFE5E}"/>
              </a:ext>
            </a:extLst>
          </p:cNvPr>
          <p:cNvCxnSpPr>
            <a:cxnSpLocks/>
            <a:stCxn id="28" idx="0"/>
            <a:endCxn id="107" idx="4"/>
          </p:cNvCxnSpPr>
          <p:nvPr/>
        </p:nvCxnSpPr>
        <p:spPr>
          <a:xfrm flipV="1">
            <a:off x="3022596" y="3140025"/>
            <a:ext cx="2656536" cy="628392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A01F97BA-E94A-365B-13CD-7B82FE3429E3}"/>
              </a:ext>
            </a:extLst>
          </p:cNvPr>
          <p:cNvCxnSpPr>
            <a:cxnSpLocks/>
            <a:stCxn id="46" idx="0"/>
            <a:endCxn id="107" idx="4"/>
          </p:cNvCxnSpPr>
          <p:nvPr/>
        </p:nvCxnSpPr>
        <p:spPr>
          <a:xfrm flipV="1">
            <a:off x="1694324" y="3140025"/>
            <a:ext cx="3984808" cy="636002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858FC4A9-4092-2B2A-6FD1-13AAE2CD64BD}"/>
              </a:ext>
            </a:extLst>
          </p:cNvPr>
          <p:cNvCxnSpPr>
            <a:cxnSpLocks/>
            <a:stCxn id="78" idx="0"/>
            <a:endCxn id="79" idx="4"/>
          </p:cNvCxnSpPr>
          <p:nvPr/>
        </p:nvCxnSpPr>
        <p:spPr>
          <a:xfrm flipH="1" flipV="1">
            <a:off x="8335663" y="2108219"/>
            <a:ext cx="1" cy="661235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FE0B418B-CFBF-02A6-2287-5E26F6AEC3A0}"/>
              </a:ext>
            </a:extLst>
          </p:cNvPr>
          <p:cNvCxnSpPr>
            <a:cxnSpLocks/>
            <a:stCxn id="91" idx="0"/>
            <a:endCxn id="79" idx="4"/>
          </p:cNvCxnSpPr>
          <p:nvPr/>
        </p:nvCxnSpPr>
        <p:spPr>
          <a:xfrm flipV="1">
            <a:off x="7007398" y="2108219"/>
            <a:ext cx="1328265" cy="659867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C5CFAF3F-A3AB-441B-A70B-4EF18B8A9CFA}"/>
              </a:ext>
            </a:extLst>
          </p:cNvPr>
          <p:cNvCxnSpPr>
            <a:cxnSpLocks/>
            <a:stCxn id="107" idx="0"/>
            <a:endCxn id="79" idx="4"/>
          </p:cNvCxnSpPr>
          <p:nvPr/>
        </p:nvCxnSpPr>
        <p:spPr>
          <a:xfrm flipV="1">
            <a:off x="5679132" y="2108219"/>
            <a:ext cx="2656531" cy="659273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3AD159E2-B879-4496-A3A9-9C21B1D395F6}"/>
              </a:ext>
            </a:extLst>
          </p:cNvPr>
          <p:cNvCxnSpPr>
            <a:cxnSpLocks/>
            <a:stCxn id="79" idx="6"/>
            <a:endCxn id="80" idx="2"/>
          </p:cNvCxnSpPr>
          <p:nvPr/>
        </p:nvCxnSpPr>
        <p:spPr>
          <a:xfrm flipV="1">
            <a:off x="8528985" y="1905530"/>
            <a:ext cx="571378" cy="16423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9F146769-91A6-55FF-3214-9512164BB918}"/>
              </a:ext>
            </a:extLst>
          </p:cNvPr>
          <p:cNvCxnSpPr>
            <a:cxnSpLocks/>
            <a:stCxn id="80" idx="6"/>
            <a:endCxn id="10" idx="1"/>
          </p:cNvCxnSpPr>
          <p:nvPr/>
        </p:nvCxnSpPr>
        <p:spPr>
          <a:xfrm>
            <a:off x="9487008" y="1905530"/>
            <a:ext cx="571378" cy="3237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D604B75-6964-93AF-F8CA-1A835582F4B4}"/>
              </a:ext>
            </a:extLst>
          </p:cNvPr>
          <p:cNvSpPr txBox="1"/>
          <p:nvPr/>
        </p:nvSpPr>
        <p:spPr>
          <a:xfrm>
            <a:off x="9080470" y="3768417"/>
            <a:ext cx="30050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Key issue:</a:t>
            </a:r>
            <a:br>
              <a:rPr lang="en-US" sz="2800" dirty="0"/>
            </a:br>
            <a:r>
              <a:rPr lang="en-US" sz="2800" dirty="0">
                <a:highlight>
                  <a:srgbClr val="FFFF00"/>
                </a:highlight>
              </a:rPr>
              <a:t>how to represent</a:t>
            </a:r>
            <a:br>
              <a:rPr lang="en-US" sz="2800" dirty="0">
                <a:highlight>
                  <a:srgbClr val="FFFF00"/>
                </a:highlight>
              </a:rPr>
            </a:br>
            <a:r>
              <a:rPr lang="en-US" sz="2800" dirty="0">
                <a:highlight>
                  <a:srgbClr val="FFFF00"/>
                </a:highlight>
              </a:rPr>
              <a:t>a word as a vector?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9063D8-C131-26E6-1606-F9F5FD8D2F02}"/>
              </a:ext>
            </a:extLst>
          </p:cNvPr>
          <p:cNvSpPr txBox="1"/>
          <p:nvPr/>
        </p:nvSpPr>
        <p:spPr>
          <a:xfrm>
            <a:off x="1125647" y="1047263"/>
            <a:ext cx="549278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Two main innovations:</a:t>
            </a:r>
          </a:p>
          <a:p>
            <a:pPr marL="514350" indent="-514350" algn="ctr">
              <a:buAutoNum type="arabicPeriod"/>
            </a:pPr>
            <a:r>
              <a:rPr lang="en-US" sz="2800" dirty="0"/>
              <a:t>Computation instead of counting</a:t>
            </a:r>
          </a:p>
          <a:p>
            <a:pPr marL="514350" indent="-514350" algn="ctr">
              <a:buAutoNum type="arabicPeriod"/>
            </a:pPr>
            <a:r>
              <a:rPr lang="en-US" sz="2800" dirty="0"/>
              <a:t>Vector representations for words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F7D46D-EB36-4DE3-2B64-E0B3B6F2AA17}"/>
              </a:ext>
            </a:extLst>
          </p:cNvPr>
          <p:cNvSpPr txBox="1"/>
          <p:nvPr/>
        </p:nvSpPr>
        <p:spPr>
          <a:xfrm>
            <a:off x="9006871" y="2278063"/>
            <a:ext cx="31202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Like vision:</a:t>
            </a:r>
            <a:br>
              <a:rPr lang="en-US" sz="2800" dirty="0"/>
            </a:br>
            <a:r>
              <a:rPr lang="en-US" sz="2800" dirty="0">
                <a:highlight>
                  <a:srgbClr val="FFFF00"/>
                </a:highlight>
              </a:rPr>
              <a:t>exploit equivariance</a:t>
            </a:r>
          </a:p>
        </p:txBody>
      </p:sp>
    </p:spTree>
    <p:extLst>
      <p:ext uri="{BB962C8B-B14F-4D97-AF65-F5344CB8AC3E}">
        <p14:creationId xmlns:p14="http://schemas.microsoft.com/office/powerpoint/2010/main" val="291563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3A1BA-E2A3-F2FE-91B6-056AB78EC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embeddings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A11B2-39D1-CB17-EE2C-64C5C0C99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Mechanically: a simple idea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DE4F7B-C04A-E13B-1670-EE9BDDE6C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047" y="1916735"/>
            <a:ext cx="8344647" cy="38272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D4CF8B-3598-99B5-5B91-46F466694478}"/>
              </a:ext>
            </a:extLst>
          </p:cNvPr>
          <p:cNvSpPr txBox="1"/>
          <p:nvPr/>
        </p:nvSpPr>
        <p:spPr>
          <a:xfrm>
            <a:off x="5735256" y="1291684"/>
            <a:ext cx="347729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size of vocab = 100000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3BE715-C35D-81BF-7F81-D7207E1C1489}"/>
              </a:ext>
            </a:extLst>
          </p:cNvPr>
          <p:cNvSpPr txBox="1"/>
          <p:nvPr/>
        </p:nvSpPr>
        <p:spPr>
          <a:xfrm>
            <a:off x="8752412" y="2017497"/>
            <a:ext cx="319767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dim of vector = 1000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F6FEC27-7B71-2AD6-FD9D-6F43171C2EB4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6096000" y="1814904"/>
            <a:ext cx="1377906" cy="464203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198BD6A-8A82-61AB-B41A-CB2AAA010E5E}"/>
              </a:ext>
            </a:extLst>
          </p:cNvPr>
          <p:cNvCxnSpPr>
            <a:cxnSpLocks/>
          </p:cNvCxnSpPr>
          <p:nvPr/>
        </p:nvCxnSpPr>
        <p:spPr>
          <a:xfrm flipH="1">
            <a:off x="8294177" y="2279107"/>
            <a:ext cx="430723" cy="0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0F89BE6-7ADC-0B4A-E7D2-C069BACC8580}"/>
              </a:ext>
            </a:extLst>
          </p:cNvPr>
          <p:cNvSpPr txBox="1"/>
          <p:nvPr/>
        </p:nvSpPr>
        <p:spPr>
          <a:xfrm>
            <a:off x="8539001" y="3665294"/>
            <a:ext cx="3543471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one row for each word</a:t>
            </a:r>
          </a:p>
          <a:p>
            <a:pPr algn="ctr"/>
            <a:r>
              <a:rPr lang="en-US" sz="2800" dirty="0"/>
              <a:t>1000 dim </a:t>
            </a:r>
            <a:r>
              <a:rPr lang="en-US" sz="2800" dirty="0" err="1"/>
              <a:t>vec</a:t>
            </a:r>
            <a:r>
              <a:rPr lang="en-US" sz="2800" dirty="0"/>
              <a:t> for each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2C66B1-4991-FD9B-9FFB-9274544A1DC8}"/>
              </a:ext>
            </a:extLst>
          </p:cNvPr>
          <p:cNvSpPr/>
          <p:nvPr/>
        </p:nvSpPr>
        <p:spPr>
          <a:xfrm>
            <a:off x="1864659" y="3890682"/>
            <a:ext cx="6644879" cy="268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6EA2F2-9902-54EB-4FC8-44EC54D8A30B}"/>
              </a:ext>
            </a:extLst>
          </p:cNvPr>
          <p:cNvSpPr txBox="1"/>
          <p:nvPr/>
        </p:nvSpPr>
        <p:spPr>
          <a:xfrm>
            <a:off x="2083254" y="6005069"/>
            <a:ext cx="9634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Just a lookup-table to reduce a big vocabulary to a smaller vector</a:t>
            </a:r>
          </a:p>
        </p:txBody>
      </p:sp>
    </p:spTree>
    <p:extLst>
      <p:ext uri="{BB962C8B-B14F-4D97-AF65-F5344CB8AC3E}">
        <p14:creationId xmlns:p14="http://schemas.microsoft.com/office/powerpoint/2010/main" val="8317608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64CEF-7D23-5B43-A8C0-027DF3335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learn word embeddings?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0EC72-9567-8472-82E5-AD689BFCC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Classical neural language models (Elman, </a:t>
            </a:r>
            <a:r>
              <a:rPr lang="en-US" dirty="0" err="1"/>
              <a:t>etc</a:t>
            </a:r>
            <a:r>
              <a:rPr lang="en-US" dirty="0"/>
              <a:t>):</a:t>
            </a:r>
          </a:p>
          <a:p>
            <a:pPr lvl="1"/>
            <a:r>
              <a:rPr lang="en-US" dirty="0"/>
              <a:t>Just train jointly together with the rest of the neural network.</a:t>
            </a:r>
          </a:p>
          <a:p>
            <a:endParaRPr lang="en-US" dirty="0"/>
          </a:p>
          <a:p>
            <a:r>
              <a:rPr lang="en-US" dirty="0"/>
              <a:t>Then 2012-2019: the pretrained word embedding era</a:t>
            </a:r>
          </a:p>
          <a:p>
            <a:pPr lvl="1"/>
            <a:r>
              <a:rPr lang="en-US" dirty="0"/>
              <a:t>Pretrain word embeddings on a vast corpus, to train your smaller network</a:t>
            </a:r>
          </a:p>
          <a:p>
            <a:pPr lvl="1"/>
            <a:endParaRPr lang="en-US" dirty="0"/>
          </a:p>
          <a:p>
            <a:r>
              <a:rPr lang="en-US" dirty="0"/>
              <a:t>2019-today: back to the classic way</a:t>
            </a:r>
          </a:p>
          <a:p>
            <a:pPr lvl="1"/>
            <a:r>
              <a:rPr lang="en-US" dirty="0"/>
              <a:t>Entire language models are pretrained on a vast corpus, including embedding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3918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A3E7D-7F53-5502-F4CA-4F40EC4F4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vector composition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5CCCB-DDF8-25F9-D074-0E651072C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3343"/>
            <a:ext cx="10515600" cy="53788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When skip-gram training is done, semantic vector arithmetic emerges: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56DC9B-5845-D72B-B540-5C7074849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311" y="1721225"/>
            <a:ext cx="6683235" cy="46364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2B1C58-4841-CDE4-FE0B-254348319392}"/>
              </a:ext>
            </a:extLst>
          </p:cNvPr>
          <p:cNvSpPr txBox="1"/>
          <p:nvPr/>
        </p:nvSpPr>
        <p:spPr>
          <a:xfrm>
            <a:off x="9812117" y="6399276"/>
            <a:ext cx="2379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[</a:t>
            </a:r>
            <a:r>
              <a:rPr lang="en-US" sz="2800" dirty="0" err="1"/>
              <a:t>Mikolov</a:t>
            </a:r>
            <a:r>
              <a:rPr lang="en-US" sz="2800" dirty="0"/>
              <a:t> 2013]</a:t>
            </a:r>
          </a:p>
        </p:txBody>
      </p:sp>
    </p:spTree>
    <p:extLst>
      <p:ext uri="{BB962C8B-B14F-4D97-AF65-F5344CB8AC3E}">
        <p14:creationId xmlns:p14="http://schemas.microsoft.com/office/powerpoint/2010/main" val="5570338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09D5DD-6373-8DF5-2BD1-639C0A83AB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4A5A90-E3A5-629B-69AE-FC8814C0C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Models Notebook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78158-AB69-FDE6-4677-6EF395090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75547"/>
            <a:ext cx="10515600" cy="360182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https://bit.ly/langmodels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310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D99B3-3FD6-934C-8E99-FD3570A6A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100262"/>
          </a:xfrm>
        </p:spPr>
        <p:txBody>
          <a:bodyPr/>
          <a:lstStyle/>
          <a:p>
            <a:r>
              <a:rPr lang="en-US" dirty="0"/>
              <a:t>Language modeling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4A29C6-E669-529B-9454-A1CA7A0D1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89389"/>
            <a:ext cx="10515600" cy="2100261"/>
          </a:xfrm>
        </p:spPr>
        <p:txBody>
          <a:bodyPr/>
          <a:lstStyle/>
          <a:p>
            <a:pPr algn="ctr"/>
            <a:r>
              <a:rPr lang="en-US" dirty="0"/>
              <a:t>Structuring p(x) to model a sequence</a:t>
            </a:r>
          </a:p>
        </p:txBody>
      </p:sp>
    </p:spTree>
    <p:extLst>
      <p:ext uri="{BB962C8B-B14F-4D97-AF65-F5344CB8AC3E}">
        <p14:creationId xmlns:p14="http://schemas.microsoft.com/office/powerpoint/2010/main" val="2174984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C2716-0E34-3246-90D1-CAD9A48D8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Generative goal: models that can </a:t>
            </a:r>
            <a:r>
              <a:rPr lang="en-US" u="sng" dirty="0">
                <a:solidFill>
                  <a:srgbClr val="7030A0"/>
                </a:solidFill>
              </a:rPr>
              <a:t>create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07D16-2C48-9740-A386-59BADC004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035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We want to model big </a:t>
            </a:r>
            <a:r>
              <a:rPr lang="en-US" u="sng" dirty="0">
                <a:solidFill>
                  <a:srgbClr val="7030A0"/>
                </a:solidFill>
              </a:rPr>
              <a:t>outputs</a:t>
            </a:r>
            <a:r>
              <a:rPr lang="en-US" dirty="0">
                <a:solidFill>
                  <a:srgbClr val="7030A0"/>
                </a:solidFill>
              </a:rPr>
              <a:t> P(X)</a:t>
            </a:r>
          </a:p>
          <a:p>
            <a:pPr marL="0" indent="0">
              <a:buNone/>
            </a:pPr>
            <a:endParaRPr lang="en-US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  <a:sym typeface="Wingdings" pitchFamily="2" charset="2"/>
              </a:rPr>
              <a:t>	.... in contrast to classifiers that modeled big </a:t>
            </a:r>
            <a:r>
              <a:rPr lang="en-US" u="sng" dirty="0">
                <a:solidFill>
                  <a:srgbClr val="7030A0"/>
                </a:solidFill>
                <a:sym typeface="Wingdings" pitchFamily="2" charset="2"/>
              </a:rPr>
              <a:t>inputs</a:t>
            </a:r>
            <a:r>
              <a:rPr lang="en-US" dirty="0">
                <a:solidFill>
                  <a:srgbClr val="7030A0"/>
                </a:solidFill>
                <a:sym typeface="Wingdings" pitchFamily="2" charset="2"/>
              </a:rPr>
              <a:t> P(Y | X)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  <a:sym typeface="Wingdings" pitchFamily="2" charset="2"/>
              </a:rPr>
              <a:t>	</a:t>
            </a:r>
          </a:p>
          <a:p>
            <a:pPr marL="0" indent="0">
              <a:buNone/>
            </a:pPr>
            <a:endParaRPr lang="en-US" dirty="0">
              <a:solidFill>
                <a:srgbClr val="7030A0"/>
              </a:solidFill>
              <a:sym typeface="Wingdings" pitchFamily="2" charset="2"/>
            </a:endParaRPr>
          </a:p>
          <a:p>
            <a:pPr marL="0" indent="0">
              <a:buNone/>
            </a:pPr>
            <a:endParaRPr lang="en-US" dirty="0">
              <a:solidFill>
                <a:srgbClr val="7030A0"/>
              </a:solidFill>
              <a:sym typeface="Wingdings" pitchFamily="2" charset="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2C7BC0-531C-DA4B-912D-31E0F2FC912E}"/>
              </a:ext>
            </a:extLst>
          </p:cNvPr>
          <p:cNvSpPr txBox="1"/>
          <p:nvPr/>
        </p:nvSpPr>
        <p:spPr>
          <a:xfrm>
            <a:off x="838199" y="5351599"/>
            <a:ext cx="66213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7030A0"/>
                </a:solidFill>
                <a:sym typeface="Wingdings" pitchFamily="2" charset="2"/>
              </a:rPr>
              <a:t>X = a whole paragraph (or image video, audio, </a:t>
            </a:r>
            <a:r>
              <a:rPr lang="en-US" sz="2400" dirty="0" err="1">
                <a:solidFill>
                  <a:srgbClr val="7030A0"/>
                </a:solidFill>
                <a:sym typeface="Wingdings" pitchFamily="2" charset="2"/>
              </a:rPr>
              <a:t>etc</a:t>
            </a:r>
            <a:r>
              <a:rPr lang="en-US" sz="2400" dirty="0">
                <a:solidFill>
                  <a:srgbClr val="7030A0"/>
                </a:solidFill>
                <a:sym typeface="Wingdings" pitchFamily="2" charset="2"/>
              </a:rPr>
              <a:t>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7030A0"/>
                </a:solidFill>
                <a:sym typeface="Wingdings" pitchFamily="2" charset="2"/>
              </a:rPr>
              <a:t>Y = label</a:t>
            </a:r>
            <a:endParaRPr lang="en-US" sz="2400" dirty="0">
              <a:solidFill>
                <a:srgbClr val="7030A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4C63110-4EC6-8444-BBB6-0F6BB62DF2B0}"/>
              </a:ext>
            </a:extLst>
          </p:cNvPr>
          <p:cNvGrpSpPr/>
          <p:nvPr/>
        </p:nvGrpSpPr>
        <p:grpSpPr>
          <a:xfrm>
            <a:off x="1498832" y="2002642"/>
            <a:ext cx="4283210" cy="904578"/>
            <a:chOff x="3046278" y="1967210"/>
            <a:chExt cx="4283210" cy="90457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EE5AF36-DAF1-8742-B6D9-3A32B322FDC4}"/>
                </a:ext>
              </a:extLst>
            </p:cNvPr>
            <p:cNvSpPr txBox="1"/>
            <p:nvPr/>
          </p:nvSpPr>
          <p:spPr>
            <a:xfrm>
              <a:off x="3046278" y="1967210"/>
              <a:ext cx="3454535" cy="461665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X is high-dimensional data</a:t>
              </a: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2820EC4-1C7C-B54A-A3E6-43F23CB4E845}"/>
                </a:ext>
              </a:extLst>
            </p:cNvPr>
            <p:cNvSpPr/>
            <p:nvPr/>
          </p:nvSpPr>
          <p:spPr>
            <a:xfrm>
              <a:off x="6500813" y="2214563"/>
              <a:ext cx="828675" cy="657225"/>
            </a:xfrm>
            <a:custGeom>
              <a:avLst/>
              <a:gdLst>
                <a:gd name="connsiteX0" fmla="*/ 0 w 828675"/>
                <a:gd name="connsiteY0" fmla="*/ 0 h 442913"/>
                <a:gd name="connsiteX1" fmla="*/ 557212 w 828675"/>
                <a:gd name="connsiteY1" fmla="*/ 128588 h 442913"/>
                <a:gd name="connsiteX2" fmla="*/ 828675 w 828675"/>
                <a:gd name="connsiteY2" fmla="*/ 442913 h 442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8675" h="442913">
                  <a:moveTo>
                    <a:pt x="0" y="0"/>
                  </a:moveTo>
                  <a:cubicBezTo>
                    <a:pt x="209550" y="27384"/>
                    <a:pt x="419100" y="54769"/>
                    <a:pt x="557212" y="128588"/>
                  </a:cubicBezTo>
                  <a:cubicBezTo>
                    <a:pt x="695324" y="202407"/>
                    <a:pt x="761999" y="322660"/>
                    <a:pt x="828675" y="442913"/>
                  </a:cubicBezTo>
                </a:path>
              </a:pathLst>
            </a:custGeom>
            <a:noFill/>
            <a:ln w="60325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4884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D5120-3CE8-1E3E-8904-94B95CBCC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small language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67A7A-1B97-F1E1-DB81-F9E4DF788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Suppose this is the full set of things that my chatbot can say randomly: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Make things well</a:t>
            </a:r>
          </a:p>
          <a:p>
            <a:pPr marL="457200" lvl="1" indent="0">
              <a:buNone/>
            </a:pPr>
            <a:r>
              <a:rPr lang="en-US" dirty="0"/>
              <a:t>Make it work</a:t>
            </a:r>
          </a:p>
          <a:p>
            <a:pPr marL="457200" lvl="1" indent="0">
              <a:buNone/>
            </a:pPr>
            <a:r>
              <a:rPr lang="en-US" dirty="0"/>
              <a:t>Make it go</a:t>
            </a:r>
          </a:p>
          <a:p>
            <a:pPr marL="457200" lvl="1" indent="0">
              <a:buNone/>
            </a:pPr>
            <a:r>
              <a:rPr lang="en-US" dirty="0"/>
              <a:t>Let it work</a:t>
            </a:r>
          </a:p>
          <a:p>
            <a:pPr marL="457200" lvl="1" indent="0">
              <a:buNone/>
            </a:pPr>
            <a:r>
              <a:rPr lang="en-US" dirty="0"/>
              <a:t>Let me go</a:t>
            </a:r>
          </a:p>
          <a:p>
            <a:pPr marL="457200" lvl="1" indent="0">
              <a:buNone/>
            </a:pPr>
            <a:r>
              <a:rPr lang="en-US" dirty="0"/>
              <a:t>Let me see</a:t>
            </a:r>
          </a:p>
          <a:p>
            <a:pPr marL="457200" lvl="1" indent="0">
              <a:buNone/>
            </a:pPr>
            <a:r>
              <a:rPr lang="en-US" dirty="0"/>
              <a:t>Make things work</a:t>
            </a:r>
          </a:p>
          <a:p>
            <a:pPr marL="457200" lvl="1" indent="0">
              <a:buNone/>
            </a:pPr>
            <a:r>
              <a:rPr lang="en-US" dirty="0"/>
              <a:t>Make things work</a:t>
            </a:r>
          </a:p>
          <a:p>
            <a:pPr marL="457200" lvl="1" indent="0">
              <a:buNone/>
            </a:pPr>
            <a:r>
              <a:rPr lang="en-US" dirty="0"/>
              <a:t>Let it go</a:t>
            </a:r>
          </a:p>
          <a:p>
            <a:pPr marL="457200" lvl="1" indent="0">
              <a:buNone/>
            </a:pPr>
            <a:r>
              <a:rPr lang="en-US" dirty="0"/>
              <a:t>Let it go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428438-6A76-4F78-F46D-FF4EC84C0C9B}"/>
              </a:ext>
            </a:extLst>
          </p:cNvPr>
          <p:cNvSpPr/>
          <p:nvPr/>
        </p:nvSpPr>
        <p:spPr>
          <a:xfrm>
            <a:off x="3645567" y="2186001"/>
            <a:ext cx="2237874" cy="32485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2532C1-213C-C96D-1CC0-FA17AB8D101B}"/>
              </a:ext>
            </a:extLst>
          </p:cNvPr>
          <p:cNvSpPr/>
          <p:nvPr/>
        </p:nvSpPr>
        <p:spPr>
          <a:xfrm>
            <a:off x="3645567" y="2577096"/>
            <a:ext cx="2237874" cy="32485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A37B5A-3A74-778F-19D4-5E6D23B16DD2}"/>
              </a:ext>
            </a:extLst>
          </p:cNvPr>
          <p:cNvSpPr/>
          <p:nvPr/>
        </p:nvSpPr>
        <p:spPr>
          <a:xfrm>
            <a:off x="3645567" y="2968191"/>
            <a:ext cx="2237874" cy="32485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36A9D9-3151-C8FB-3639-A6226C657035}"/>
              </a:ext>
            </a:extLst>
          </p:cNvPr>
          <p:cNvSpPr/>
          <p:nvPr/>
        </p:nvSpPr>
        <p:spPr>
          <a:xfrm>
            <a:off x="3645567" y="3359286"/>
            <a:ext cx="2237874" cy="32485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19DDD6-F8C2-1A7B-4967-15DCB8EC9C50}"/>
              </a:ext>
            </a:extLst>
          </p:cNvPr>
          <p:cNvSpPr/>
          <p:nvPr/>
        </p:nvSpPr>
        <p:spPr>
          <a:xfrm>
            <a:off x="3645567" y="3750381"/>
            <a:ext cx="2237874" cy="32485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407A57-E651-6E92-2C11-92A020080D5E}"/>
              </a:ext>
            </a:extLst>
          </p:cNvPr>
          <p:cNvSpPr/>
          <p:nvPr/>
        </p:nvSpPr>
        <p:spPr>
          <a:xfrm>
            <a:off x="3645567" y="4141478"/>
            <a:ext cx="2237874" cy="32485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FB11AD-228B-8ECD-D4A8-C5744E838842}"/>
              </a:ext>
            </a:extLst>
          </p:cNvPr>
          <p:cNvSpPr/>
          <p:nvPr/>
        </p:nvSpPr>
        <p:spPr>
          <a:xfrm>
            <a:off x="3645568" y="4744826"/>
            <a:ext cx="4475748" cy="32485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87C4B1-88F1-4891-EA16-6D5280187772}"/>
              </a:ext>
            </a:extLst>
          </p:cNvPr>
          <p:cNvSpPr/>
          <p:nvPr/>
        </p:nvSpPr>
        <p:spPr>
          <a:xfrm>
            <a:off x="3645567" y="5468990"/>
            <a:ext cx="4475749" cy="32485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AB76B8B1-5BD4-0322-935B-CFFD02F0F63B}"/>
              </a:ext>
            </a:extLst>
          </p:cNvPr>
          <p:cNvSpPr/>
          <p:nvPr/>
        </p:nvSpPr>
        <p:spPr>
          <a:xfrm>
            <a:off x="8241632" y="2064059"/>
            <a:ext cx="153265" cy="3843445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CB4A1C8-401F-6A75-74B5-ABC5C770C021}"/>
              </a:ext>
            </a:extLst>
          </p:cNvPr>
          <p:cNvSpPr txBox="1"/>
          <p:nvPr/>
        </p:nvSpPr>
        <p:spPr>
          <a:xfrm>
            <a:off x="8394897" y="3651197"/>
            <a:ext cx="3824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A probability distribution</a:t>
            </a:r>
          </a:p>
        </p:txBody>
      </p:sp>
    </p:spTree>
    <p:extLst>
      <p:ext uri="{BB962C8B-B14F-4D97-AF65-F5344CB8AC3E}">
        <p14:creationId xmlns:p14="http://schemas.microsoft.com/office/powerpoint/2010/main" val="1743310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D5120-3CE8-1E3E-8904-94B95CBCC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small language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67A7A-1B97-F1E1-DB81-F9E4DF788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Suppose this is the full set of things that my chatbot can say randomly: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Make things well</a:t>
            </a:r>
          </a:p>
          <a:p>
            <a:pPr marL="457200" lvl="1" indent="0">
              <a:buNone/>
            </a:pPr>
            <a:r>
              <a:rPr lang="en-US" dirty="0"/>
              <a:t>Make it work</a:t>
            </a:r>
          </a:p>
          <a:p>
            <a:pPr marL="457200" lvl="1" indent="0">
              <a:buNone/>
            </a:pPr>
            <a:r>
              <a:rPr lang="en-US" dirty="0"/>
              <a:t>Make it go</a:t>
            </a:r>
          </a:p>
          <a:p>
            <a:pPr marL="457200" lvl="1" indent="0">
              <a:buNone/>
            </a:pPr>
            <a:r>
              <a:rPr lang="en-US" dirty="0"/>
              <a:t>Let it work</a:t>
            </a:r>
          </a:p>
          <a:p>
            <a:pPr marL="457200" lvl="1" indent="0">
              <a:buNone/>
            </a:pPr>
            <a:r>
              <a:rPr lang="en-US" dirty="0"/>
              <a:t>Let me go</a:t>
            </a:r>
          </a:p>
          <a:p>
            <a:pPr marL="457200" lvl="1" indent="0">
              <a:buNone/>
            </a:pPr>
            <a:r>
              <a:rPr lang="en-US" dirty="0"/>
              <a:t>Let me see</a:t>
            </a:r>
          </a:p>
          <a:p>
            <a:pPr marL="457200" lvl="1" indent="0">
              <a:buNone/>
            </a:pPr>
            <a:r>
              <a:rPr lang="en-US" dirty="0"/>
              <a:t>Make things work</a:t>
            </a:r>
          </a:p>
          <a:p>
            <a:pPr marL="457200" lvl="1" indent="0">
              <a:buNone/>
            </a:pPr>
            <a:r>
              <a:rPr lang="en-US" dirty="0"/>
              <a:t>Make things work</a:t>
            </a:r>
          </a:p>
          <a:p>
            <a:pPr marL="457200" lvl="1" indent="0">
              <a:buNone/>
            </a:pPr>
            <a:r>
              <a:rPr lang="en-US" dirty="0"/>
              <a:t>Let it go</a:t>
            </a:r>
          </a:p>
          <a:p>
            <a:pPr marL="457200" lvl="1" indent="0">
              <a:buNone/>
            </a:pPr>
            <a:r>
              <a:rPr lang="en-US" dirty="0"/>
              <a:t>Let it go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94F51D25-5D04-FC6D-636A-6DD6924D8A77}"/>
              </a:ext>
            </a:extLst>
          </p:cNvPr>
          <p:cNvSpPr/>
          <p:nvPr/>
        </p:nvSpPr>
        <p:spPr>
          <a:xfrm>
            <a:off x="3822921" y="2201333"/>
            <a:ext cx="118534" cy="217422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727539-538C-D7FA-F0B1-96499BB937C8}"/>
              </a:ext>
            </a:extLst>
          </p:cNvPr>
          <p:cNvSpPr txBox="1"/>
          <p:nvPr/>
        </p:nvSpPr>
        <p:spPr>
          <a:xfrm>
            <a:off x="4117762" y="3039533"/>
            <a:ext cx="3897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Each possibility has p=0.1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6D00ACAD-5C43-9885-12CE-6A86A2047190}"/>
              </a:ext>
            </a:extLst>
          </p:cNvPr>
          <p:cNvSpPr/>
          <p:nvPr/>
        </p:nvSpPr>
        <p:spPr>
          <a:xfrm>
            <a:off x="3822921" y="4587548"/>
            <a:ext cx="118534" cy="1457652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895FF2-017D-17FE-500A-B377D62F28B4}"/>
              </a:ext>
            </a:extLst>
          </p:cNvPr>
          <p:cNvSpPr txBox="1"/>
          <p:nvPr/>
        </p:nvSpPr>
        <p:spPr>
          <a:xfrm>
            <a:off x="4117762" y="5054764"/>
            <a:ext cx="4795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More likely, duplicated so p=0.2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EDEE85-8744-4D75-9668-DDCFD08A6D6A}"/>
              </a:ext>
            </a:extLst>
          </p:cNvPr>
          <p:cNvSpPr txBox="1"/>
          <p:nvPr/>
        </p:nvSpPr>
        <p:spPr>
          <a:xfrm>
            <a:off x="7469985" y="3616261"/>
            <a:ext cx="4603568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Language modeling algorithm:</a:t>
            </a:r>
            <a:br>
              <a:rPr lang="en-US" sz="2800" dirty="0"/>
            </a:br>
            <a:r>
              <a:rPr lang="en-US" sz="2800" dirty="0"/>
              <a:t>1. Pick a number from 1-10</a:t>
            </a:r>
          </a:p>
          <a:p>
            <a:pPr algn="ctr"/>
            <a:r>
              <a:rPr lang="en-US" sz="2800" dirty="0"/>
              <a:t>2. Print that item on the list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9BD81-FC38-536A-22DF-A4EA52EDB32F}"/>
              </a:ext>
            </a:extLst>
          </p:cNvPr>
          <p:cNvSpPr txBox="1"/>
          <p:nvPr/>
        </p:nvSpPr>
        <p:spPr>
          <a:xfrm>
            <a:off x="4646199" y="6162053"/>
            <a:ext cx="742735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What if my language has infinite things it can say?</a:t>
            </a:r>
          </a:p>
        </p:txBody>
      </p:sp>
    </p:spTree>
    <p:extLst>
      <p:ext uri="{BB962C8B-B14F-4D97-AF65-F5344CB8AC3E}">
        <p14:creationId xmlns:p14="http://schemas.microsoft.com/office/powerpoint/2010/main" val="243923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C143B-B979-5FF6-27C6-0C39E0C87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it down into three steps instead of 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86112E-C43C-9624-12AC-BFC851242A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929" y="1183342"/>
                <a:ext cx="12156141" cy="5294031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dirty="0"/>
                  <a:t>Instead of picking from a list of all 10 possibilities, pick one word at a time.</a:t>
                </a:r>
              </a:p>
              <a:p>
                <a:pPr marL="0" indent="0" algn="ctr">
                  <a:buNone/>
                </a:pPr>
                <a:r>
                  <a:rPr lang="en-US" dirty="0"/>
                  <a:t>We need a rule for how to randomize the next word.</a:t>
                </a:r>
              </a:p>
              <a:p>
                <a:pPr marL="0" indent="0" algn="ctr">
                  <a:buNone/>
                </a:pPr>
                <a:r>
                  <a:rPr lang="en-US" dirty="0"/>
                  <a:t>This factoring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shows how we can calculate equivalent rules:</a:t>
                </a:r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This factorization is exact!</a:t>
                </a:r>
                <a:br>
                  <a:rPr lang="en-US" dirty="0"/>
                </a:br>
                <a:r>
                  <a:rPr lang="en-US" dirty="0"/>
                  <a:t>It can be done on </a:t>
                </a:r>
                <a:r>
                  <a:rPr lang="en-US" u="sng" dirty="0"/>
                  <a:t>any</a:t>
                </a:r>
                <a:r>
                  <a:rPr lang="en-US" dirty="0"/>
                  <a:t> sequence of choices.</a:t>
                </a: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Make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it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work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ake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Make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work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Make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it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86112E-C43C-9624-12AC-BFC851242A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29" y="1183342"/>
                <a:ext cx="12156141" cy="5294031"/>
              </a:xfrm>
              <a:blipFill>
                <a:blip r:embed="rId2"/>
                <a:stretch>
                  <a:fillRect t="-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C8EF2A9-156C-05AC-F3E7-A0136DE83F48}"/>
              </a:ext>
            </a:extLst>
          </p:cNvPr>
          <p:cNvSpPr txBox="1"/>
          <p:nvPr/>
        </p:nvSpPr>
        <p:spPr>
          <a:xfrm>
            <a:off x="5540021" y="5954153"/>
            <a:ext cx="653845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Every step depends on the previous choices</a:t>
            </a:r>
          </a:p>
        </p:txBody>
      </p:sp>
    </p:spTree>
    <p:extLst>
      <p:ext uri="{BB962C8B-B14F-4D97-AF65-F5344CB8AC3E}">
        <p14:creationId xmlns:p14="http://schemas.microsoft.com/office/powerpoint/2010/main" val="3309861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2AA24-3CB3-7212-B694-5C3D534C8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small language model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348F73-E493-9623-0AE1-BAE2DD90D15B}"/>
              </a:ext>
            </a:extLst>
          </p:cNvPr>
          <p:cNvSpPr txBox="1"/>
          <p:nvPr/>
        </p:nvSpPr>
        <p:spPr>
          <a:xfrm>
            <a:off x="3943278" y="2399808"/>
            <a:ext cx="993863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Make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A77CAE-E80E-8F55-9F32-BF7CA0FDB3EF}"/>
              </a:ext>
            </a:extLst>
          </p:cNvPr>
          <p:cNvSpPr txBox="1"/>
          <p:nvPr/>
        </p:nvSpPr>
        <p:spPr>
          <a:xfrm>
            <a:off x="5213859" y="4070051"/>
            <a:ext cx="386645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C7C032-69BD-7B7D-C148-4B6E1AD5C878}"/>
              </a:ext>
            </a:extLst>
          </p:cNvPr>
          <p:cNvSpPr txBox="1"/>
          <p:nvPr/>
        </p:nvSpPr>
        <p:spPr>
          <a:xfrm>
            <a:off x="7669997" y="5693052"/>
            <a:ext cx="53970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go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6CA58D-6F14-F626-F68F-41C58EF72012}"/>
              </a:ext>
            </a:extLst>
          </p:cNvPr>
          <p:cNvSpPr txBox="1"/>
          <p:nvPr/>
        </p:nvSpPr>
        <p:spPr>
          <a:xfrm>
            <a:off x="3844648" y="5693052"/>
            <a:ext cx="915507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work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A1610C-4F2F-7A36-930A-BEFB2A0B6E3D}"/>
              </a:ext>
            </a:extLst>
          </p:cNvPr>
          <p:cNvSpPr txBox="1"/>
          <p:nvPr/>
        </p:nvSpPr>
        <p:spPr>
          <a:xfrm>
            <a:off x="2113360" y="4070051"/>
            <a:ext cx="1074333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things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2E4B20-36AA-D943-14E0-CD6D10ABB693}"/>
              </a:ext>
            </a:extLst>
          </p:cNvPr>
          <p:cNvSpPr txBox="1"/>
          <p:nvPr/>
        </p:nvSpPr>
        <p:spPr>
          <a:xfrm>
            <a:off x="690694" y="5693052"/>
            <a:ext cx="779444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well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ECF3D4-B074-B915-78A6-10E3252B7705}"/>
              </a:ext>
            </a:extLst>
          </p:cNvPr>
          <p:cNvSpPr txBox="1"/>
          <p:nvPr/>
        </p:nvSpPr>
        <p:spPr>
          <a:xfrm>
            <a:off x="7801041" y="2399808"/>
            <a:ext cx="631584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Let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FD9C1A-1034-2A8C-4FFA-A6A104D2573B}"/>
              </a:ext>
            </a:extLst>
          </p:cNvPr>
          <p:cNvSpPr txBox="1"/>
          <p:nvPr/>
        </p:nvSpPr>
        <p:spPr>
          <a:xfrm>
            <a:off x="9300753" y="4070051"/>
            <a:ext cx="649537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089515-DB9E-F870-BB5E-06A2878FDBDE}"/>
              </a:ext>
            </a:extLst>
          </p:cNvPr>
          <p:cNvSpPr txBox="1"/>
          <p:nvPr/>
        </p:nvSpPr>
        <p:spPr>
          <a:xfrm>
            <a:off x="10885248" y="5693052"/>
            <a:ext cx="681597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see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335F8A8-965A-27DC-2011-72A64FBD40AE}"/>
              </a:ext>
            </a:extLst>
          </p:cNvPr>
          <p:cNvSpPr/>
          <p:nvPr/>
        </p:nvSpPr>
        <p:spPr>
          <a:xfrm>
            <a:off x="5938527" y="1032934"/>
            <a:ext cx="386645" cy="37253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70E2905-87C8-3783-781F-5C2702AFDAAE}"/>
              </a:ext>
            </a:extLst>
          </p:cNvPr>
          <p:cNvCxnSpPr>
            <a:cxnSpLocks/>
            <a:stCxn id="14" idx="3"/>
            <a:endCxn id="5" idx="0"/>
          </p:cNvCxnSpPr>
          <p:nvPr/>
        </p:nvCxnSpPr>
        <p:spPr>
          <a:xfrm flipH="1">
            <a:off x="4440210" y="1350911"/>
            <a:ext cx="1554940" cy="1048897"/>
          </a:xfrm>
          <a:prstGeom prst="straightConnector1">
            <a:avLst/>
          </a:prstGeom>
          <a:ln w="57150">
            <a:solidFill>
              <a:srgbClr val="FF0000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3236E43-C50B-D429-C737-20DD11A255B0}"/>
              </a:ext>
            </a:extLst>
          </p:cNvPr>
          <p:cNvCxnSpPr>
            <a:cxnSpLocks/>
            <a:stCxn id="14" idx="5"/>
            <a:endCxn id="11" idx="0"/>
          </p:cNvCxnSpPr>
          <p:nvPr/>
        </p:nvCxnSpPr>
        <p:spPr>
          <a:xfrm>
            <a:off x="6268549" y="1350911"/>
            <a:ext cx="1848284" cy="1048897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6E81631-58A4-4D7B-FB76-24355B5A39A2}"/>
              </a:ext>
            </a:extLst>
          </p:cNvPr>
          <p:cNvCxnSpPr>
            <a:cxnSpLocks/>
            <a:stCxn id="11" idx="2"/>
            <a:endCxn id="62" idx="0"/>
          </p:cNvCxnSpPr>
          <p:nvPr/>
        </p:nvCxnSpPr>
        <p:spPr>
          <a:xfrm flipH="1">
            <a:off x="6710304" y="2923028"/>
            <a:ext cx="1406529" cy="1147023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F28EBF7-EF2B-B3D1-4308-0A9EA12FCE66}"/>
              </a:ext>
            </a:extLst>
          </p:cNvPr>
          <p:cNvCxnSpPr>
            <a:cxnSpLocks/>
            <a:stCxn id="62" idx="2"/>
            <a:endCxn id="7" idx="0"/>
          </p:cNvCxnSpPr>
          <p:nvPr/>
        </p:nvCxnSpPr>
        <p:spPr>
          <a:xfrm>
            <a:off x="6710304" y="4593271"/>
            <a:ext cx="1229543" cy="1099781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E904B3B-BD48-94F8-B56E-9D5F45D8A286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 flipH="1">
            <a:off x="4302402" y="4593271"/>
            <a:ext cx="1104780" cy="1099781"/>
          </a:xfrm>
          <a:prstGeom prst="straightConnector1">
            <a:avLst/>
          </a:prstGeom>
          <a:ln w="57150">
            <a:solidFill>
              <a:srgbClr val="FF0000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B291199-5992-049D-9C8E-1B79796F99C3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4440210" y="2923028"/>
            <a:ext cx="966972" cy="1147023"/>
          </a:xfrm>
          <a:prstGeom prst="straightConnector1">
            <a:avLst/>
          </a:prstGeom>
          <a:ln w="57150">
            <a:solidFill>
              <a:srgbClr val="FF0000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971B575-66A3-A59A-3FEA-01556E1BC54B}"/>
              </a:ext>
            </a:extLst>
          </p:cNvPr>
          <p:cNvCxnSpPr>
            <a:cxnSpLocks/>
            <a:stCxn id="5" idx="2"/>
            <a:endCxn id="9" idx="0"/>
          </p:cNvCxnSpPr>
          <p:nvPr/>
        </p:nvCxnSpPr>
        <p:spPr>
          <a:xfrm flipH="1">
            <a:off x="2650527" y="2923028"/>
            <a:ext cx="1789683" cy="1147023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6CA362F-2BAB-B115-8FEA-B6B198F06D8A}"/>
              </a:ext>
            </a:extLst>
          </p:cNvPr>
          <p:cNvCxnSpPr>
            <a:cxnSpLocks/>
            <a:stCxn id="9" idx="2"/>
            <a:endCxn id="8" idx="0"/>
          </p:cNvCxnSpPr>
          <p:nvPr/>
        </p:nvCxnSpPr>
        <p:spPr>
          <a:xfrm>
            <a:off x="2650527" y="4593271"/>
            <a:ext cx="1651875" cy="1099781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8FF2AD0-76BC-4696-0357-FB7ACCCFA4E3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flipH="1">
            <a:off x="1080416" y="4593271"/>
            <a:ext cx="1570111" cy="1099781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5ACEF11-1E97-F303-96A9-DCCF0D835B14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8116833" y="2923028"/>
            <a:ext cx="1508689" cy="1147023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43E130C-B932-8BA2-4D5B-F8F41B65F6D0}"/>
              </a:ext>
            </a:extLst>
          </p:cNvPr>
          <p:cNvCxnSpPr>
            <a:cxnSpLocks/>
            <a:stCxn id="12" idx="2"/>
            <a:endCxn id="7" idx="0"/>
          </p:cNvCxnSpPr>
          <p:nvPr/>
        </p:nvCxnSpPr>
        <p:spPr>
          <a:xfrm flipH="1">
            <a:off x="7939847" y="4593271"/>
            <a:ext cx="1685675" cy="1099781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5EE7C77-9CF9-92EB-3D48-8955B4EFD115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>
            <a:off x="9625522" y="4593271"/>
            <a:ext cx="1600525" cy="1099781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590B0477-E66A-25E2-AC27-9CACAE4ED065}"/>
              </a:ext>
            </a:extLst>
          </p:cNvPr>
          <p:cNvSpPr txBox="1"/>
          <p:nvPr/>
        </p:nvSpPr>
        <p:spPr>
          <a:xfrm>
            <a:off x="7131785" y="1352140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p=0.5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56C53FE-F56D-01D4-FDA9-3A3E0E0B756D}"/>
              </a:ext>
            </a:extLst>
          </p:cNvPr>
          <p:cNvSpPr txBox="1"/>
          <p:nvPr/>
        </p:nvSpPr>
        <p:spPr>
          <a:xfrm>
            <a:off x="6459976" y="2869701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p=0.6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413D607-BCAA-7770-C6E1-6D50B9DA686C}"/>
              </a:ext>
            </a:extLst>
          </p:cNvPr>
          <p:cNvSpPr txBox="1"/>
          <p:nvPr/>
        </p:nvSpPr>
        <p:spPr>
          <a:xfrm>
            <a:off x="7186916" y="4539944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0.67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2195020-C947-C852-CDB4-54B1D0F305CC}"/>
              </a:ext>
            </a:extLst>
          </p:cNvPr>
          <p:cNvSpPr txBox="1"/>
          <p:nvPr/>
        </p:nvSpPr>
        <p:spPr>
          <a:xfrm>
            <a:off x="5018852" y="2869701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p=0.4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003CEE8-5FDF-A015-E912-39F2C142F5A6}"/>
              </a:ext>
            </a:extLst>
          </p:cNvPr>
          <p:cNvSpPr txBox="1"/>
          <p:nvPr/>
        </p:nvSpPr>
        <p:spPr>
          <a:xfrm>
            <a:off x="2662386" y="2970270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p=0.6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CBE5C01-DD56-35A5-C69F-E8C653EAC745}"/>
              </a:ext>
            </a:extLst>
          </p:cNvPr>
          <p:cNvSpPr txBox="1"/>
          <p:nvPr/>
        </p:nvSpPr>
        <p:spPr>
          <a:xfrm>
            <a:off x="8803376" y="2869701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p=0.4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F67E521-284E-6335-7F5C-EC727BB80A31}"/>
              </a:ext>
            </a:extLst>
          </p:cNvPr>
          <p:cNvSpPr txBox="1"/>
          <p:nvPr/>
        </p:nvSpPr>
        <p:spPr>
          <a:xfrm>
            <a:off x="6516981" y="4070051"/>
            <a:ext cx="386645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it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F2FB383F-3ADB-F83D-8F82-C7B90006BA9A}"/>
              </a:ext>
            </a:extLst>
          </p:cNvPr>
          <p:cNvCxnSpPr>
            <a:cxnSpLocks/>
            <a:stCxn id="62" idx="2"/>
            <a:endCxn id="8" idx="0"/>
          </p:cNvCxnSpPr>
          <p:nvPr/>
        </p:nvCxnSpPr>
        <p:spPr>
          <a:xfrm flipH="1">
            <a:off x="4302402" y="4593271"/>
            <a:ext cx="2407902" cy="1099781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4ED396E4-F3C3-6885-F405-A880062185FF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5407182" y="4593271"/>
            <a:ext cx="2532665" cy="1099781"/>
          </a:xfrm>
          <a:prstGeom prst="straightConnector1">
            <a:avLst/>
          </a:prstGeom>
          <a:ln w="57150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C7648352-AE6C-FFD7-CA6B-9CB6B5081444}"/>
              </a:ext>
            </a:extLst>
          </p:cNvPr>
          <p:cNvSpPr txBox="1"/>
          <p:nvPr/>
        </p:nvSpPr>
        <p:spPr>
          <a:xfrm>
            <a:off x="4413252" y="4586044"/>
            <a:ext cx="641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0.5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3094C30-8E95-F893-FBC7-B031F4D6BD21}"/>
              </a:ext>
            </a:extLst>
          </p:cNvPr>
          <p:cNvSpPr txBox="1"/>
          <p:nvPr/>
        </p:nvSpPr>
        <p:spPr>
          <a:xfrm>
            <a:off x="1205105" y="4619942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0.33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1EE07DC-A109-471A-5342-83274FE39D17}"/>
              </a:ext>
            </a:extLst>
          </p:cNvPr>
          <p:cNvSpPr txBox="1"/>
          <p:nvPr/>
        </p:nvSpPr>
        <p:spPr>
          <a:xfrm>
            <a:off x="3170938" y="4586044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0.67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7E235DE-7D5C-D059-1E4B-02E09A3B4B93}"/>
              </a:ext>
            </a:extLst>
          </p:cNvPr>
          <p:cNvSpPr txBox="1"/>
          <p:nvPr/>
        </p:nvSpPr>
        <p:spPr>
          <a:xfrm>
            <a:off x="4898388" y="5270401"/>
            <a:ext cx="824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0.33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FFD5FF2-82B8-E9BA-7A31-7E8B8656E2B1}"/>
              </a:ext>
            </a:extLst>
          </p:cNvPr>
          <p:cNvSpPr txBox="1"/>
          <p:nvPr/>
        </p:nvSpPr>
        <p:spPr>
          <a:xfrm>
            <a:off x="6664769" y="5276249"/>
            <a:ext cx="641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0.5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2C2B284-E1FC-AE6F-800F-24C97A31AADD}"/>
              </a:ext>
            </a:extLst>
          </p:cNvPr>
          <p:cNvSpPr txBox="1"/>
          <p:nvPr/>
        </p:nvSpPr>
        <p:spPr>
          <a:xfrm>
            <a:off x="8496847" y="4539944"/>
            <a:ext cx="641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0.5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65A39B2-EEE7-D5A0-1E8B-D0E42658831C}"/>
              </a:ext>
            </a:extLst>
          </p:cNvPr>
          <p:cNvSpPr txBox="1"/>
          <p:nvPr/>
        </p:nvSpPr>
        <p:spPr>
          <a:xfrm>
            <a:off x="10259079" y="4593271"/>
            <a:ext cx="641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0.5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A140B84-64C9-37BF-F02D-83B182327131}"/>
              </a:ext>
            </a:extLst>
          </p:cNvPr>
          <p:cNvSpPr txBox="1"/>
          <p:nvPr/>
        </p:nvSpPr>
        <p:spPr>
          <a:xfrm>
            <a:off x="4286508" y="1352140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p=0.5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AEDA26F-EBD1-F43A-5642-4F204833117D}"/>
              </a:ext>
            </a:extLst>
          </p:cNvPr>
          <p:cNvSpPr txBox="1"/>
          <p:nvPr/>
        </p:nvSpPr>
        <p:spPr>
          <a:xfrm>
            <a:off x="370800" y="1005850"/>
            <a:ext cx="166532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Make things well</a:t>
            </a:r>
          </a:p>
          <a:p>
            <a:r>
              <a:rPr lang="en-US" sz="1600" dirty="0"/>
              <a:t>Make it work</a:t>
            </a:r>
          </a:p>
          <a:p>
            <a:r>
              <a:rPr lang="en-US" sz="1600" dirty="0"/>
              <a:t>Make it go</a:t>
            </a:r>
          </a:p>
          <a:p>
            <a:r>
              <a:rPr lang="en-US" sz="1600" dirty="0"/>
              <a:t>Let it work</a:t>
            </a:r>
          </a:p>
          <a:p>
            <a:r>
              <a:rPr lang="en-US" sz="1600" dirty="0"/>
              <a:t>Let me go</a:t>
            </a:r>
          </a:p>
          <a:p>
            <a:r>
              <a:rPr lang="en-US" sz="1600" dirty="0"/>
              <a:t>Let me see</a:t>
            </a:r>
          </a:p>
          <a:p>
            <a:r>
              <a:rPr lang="en-US" sz="1600" dirty="0"/>
              <a:t>Make things work</a:t>
            </a:r>
          </a:p>
          <a:p>
            <a:r>
              <a:rPr lang="en-US" sz="1600" dirty="0"/>
              <a:t>Make things work</a:t>
            </a:r>
          </a:p>
          <a:p>
            <a:r>
              <a:rPr lang="en-US" sz="1600" dirty="0"/>
              <a:t>Let it go</a:t>
            </a:r>
          </a:p>
          <a:p>
            <a:r>
              <a:rPr lang="en-US" sz="1600" dirty="0"/>
              <a:t>Let it go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4BA1A7-68B0-911C-417B-432F0E4951D4}"/>
              </a:ext>
            </a:extLst>
          </p:cNvPr>
          <p:cNvSpPr txBox="1"/>
          <p:nvPr/>
        </p:nvSpPr>
        <p:spPr>
          <a:xfrm>
            <a:off x="1311074" y="6293938"/>
            <a:ext cx="964155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How to pick what comes after “it” depends on what came before</a:t>
            </a:r>
          </a:p>
        </p:txBody>
      </p:sp>
    </p:spTree>
    <p:extLst>
      <p:ext uri="{BB962C8B-B14F-4D97-AF65-F5344CB8AC3E}">
        <p14:creationId xmlns:p14="http://schemas.microsoft.com/office/powerpoint/2010/main" val="4118606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C143B-B979-5FF6-27C6-0C39E0C87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Factoring the probability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86112E-C43C-9624-12AC-BFC851242A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929" y="1183342"/>
                <a:ext cx="12156141" cy="529403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This factorization is exact!</a:t>
                </a:r>
                <a:br>
                  <a:rPr lang="en-US" dirty="0"/>
                </a:br>
                <a:r>
                  <a:rPr lang="en-US" dirty="0"/>
                  <a:t>It can be done on </a:t>
                </a:r>
                <a:r>
                  <a:rPr lang="en-US" u="sng" dirty="0"/>
                  <a:t>any</a:t>
                </a:r>
                <a:r>
                  <a:rPr lang="en-US" dirty="0"/>
                  <a:t> sequence distribution.</a:t>
                </a: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Make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it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work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ake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Make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work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Make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it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b="0" dirty="0">
                    <a:highlight>
                      <a:srgbClr val="FFFF00"/>
                    </a:highlight>
                  </a:rPr>
                  <a:t>Question: why is this step-by-step factorization useful?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86112E-C43C-9624-12AC-BFC851242A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29" y="1183342"/>
                <a:ext cx="12156141" cy="529403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87CB2D-3389-224D-2125-FB42E9AE3EB5}"/>
                  </a:ext>
                </a:extLst>
              </p:cNvPr>
              <p:cNvSpPr txBox="1"/>
              <p:nvPr/>
            </p:nvSpPr>
            <p:spPr>
              <a:xfrm>
                <a:off x="4358380" y="4687106"/>
                <a:ext cx="11019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.1</m:t>
                      </m:r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87CB2D-3389-224D-2125-FB42E9AE3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380" y="4687106"/>
                <a:ext cx="110196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D88E580-E7BE-5795-2F41-9EF9927584E4}"/>
                  </a:ext>
                </a:extLst>
              </p:cNvPr>
              <p:cNvSpPr txBox="1"/>
              <p:nvPr/>
            </p:nvSpPr>
            <p:spPr>
              <a:xfrm>
                <a:off x="4341447" y="4079219"/>
                <a:ext cx="43084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    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.5   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0.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0.5</m:t>
                    </m:r>
                  </m:oMath>
                </a14:m>
                <a:endParaRPr lang="en-US" sz="2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D88E580-E7BE-5795-2F41-9EF992758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447" y="4079219"/>
                <a:ext cx="4308423" cy="523220"/>
              </a:xfrm>
              <a:prstGeom prst="rect">
                <a:avLst/>
              </a:prstGeom>
              <a:blipFill>
                <a:blip r:embed="rId4"/>
                <a:stretch>
                  <a:fillRect r="-293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6706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defRPr sz="2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6" id="{777D2607-77E0-384B-BDD7-F35D469D60DB}" vid="{4A1DB25B-D6FF-654D-85D6-1C898B3B9A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574</TotalTime>
  <Words>1519</Words>
  <Application>Microsoft Macintosh PowerPoint</Application>
  <PresentationFormat>Widescreen</PresentationFormat>
  <Paragraphs>456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Wingdings</vt:lpstr>
      <vt:lpstr>Office Theme</vt:lpstr>
      <vt:lpstr>DS 4440</vt:lpstr>
      <vt:lpstr>Weekend Workshop</vt:lpstr>
      <vt:lpstr>Language modeling</vt:lpstr>
      <vt:lpstr>Generative goal: models that can create</vt:lpstr>
      <vt:lpstr>An example small language model</vt:lpstr>
      <vt:lpstr>An example small language model</vt:lpstr>
      <vt:lpstr>Breaking it down into three steps instead of one</vt:lpstr>
      <vt:lpstr>An example small language model</vt:lpstr>
      <vt:lpstr>Factoring the probability distribution</vt:lpstr>
      <vt:lpstr>We can run it to generate!</vt:lpstr>
      <vt:lpstr>Classical language modeling</vt:lpstr>
      <vt:lpstr>The unigram approximation</vt:lpstr>
      <vt:lpstr>The problem with unigrams</vt:lpstr>
      <vt:lpstr>Better classical language modeling: bigrams</vt:lpstr>
      <vt:lpstr>Better language modeling (classical approach)</vt:lpstr>
      <vt:lpstr>A bigram model is still a rough approximation</vt:lpstr>
      <vt:lpstr>The bigram approximation</vt:lpstr>
      <vt:lpstr>Much better: trigram, 4-gram models</vt:lpstr>
      <vt:lpstr>1990: Jeffrey Elman neural language model</vt:lpstr>
      <vt:lpstr>Brief history of neural NLP</vt:lpstr>
      <vt:lpstr>Modern idea: use a neural network!</vt:lpstr>
      <vt:lpstr>Modern idea: use a neural network!</vt:lpstr>
      <vt:lpstr>Equivariance in language modeling</vt:lpstr>
      <vt:lpstr>Modern idea: use a neural network!</vt:lpstr>
      <vt:lpstr>Word embeddings</vt:lpstr>
      <vt:lpstr>How to learn word embeddings?</vt:lpstr>
      <vt:lpstr>Semantic vector composition</vt:lpstr>
      <vt:lpstr>Language Models Notebook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 4440</dc:title>
  <dc:creator>David Bau</dc:creator>
  <cp:lastModifiedBy>David Bau</cp:lastModifiedBy>
  <cp:revision>2</cp:revision>
  <dcterms:created xsi:type="dcterms:W3CDTF">2024-03-12T06:08:03Z</dcterms:created>
  <dcterms:modified xsi:type="dcterms:W3CDTF">2024-03-12T15:42:27Z</dcterms:modified>
</cp:coreProperties>
</file>