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6.xml" ContentType="application/vnd.openxmlformats-officedocument.presentationml.notesSlide+xml"/>
  <Override PartName="/ppt/ink/ink5.xml" ContentType="application/inkml+xml"/>
  <Override PartName="/ppt/ink/ink6.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46" r:id="rId1"/>
  </p:sldMasterIdLst>
  <p:notesMasterIdLst>
    <p:notesMasterId r:id="rId78"/>
  </p:notesMasterIdLst>
  <p:sldIdLst>
    <p:sldId id="350" r:id="rId2"/>
    <p:sldId id="351" r:id="rId3"/>
    <p:sldId id="1357" r:id="rId4"/>
    <p:sldId id="1086" r:id="rId5"/>
    <p:sldId id="324" r:id="rId6"/>
    <p:sldId id="325" r:id="rId7"/>
    <p:sldId id="326" r:id="rId8"/>
    <p:sldId id="329" r:id="rId9"/>
    <p:sldId id="614" r:id="rId10"/>
    <p:sldId id="615" r:id="rId11"/>
    <p:sldId id="484" r:id="rId12"/>
    <p:sldId id="333" r:id="rId13"/>
    <p:sldId id="1358" r:id="rId14"/>
    <p:sldId id="1359" r:id="rId15"/>
    <p:sldId id="646" r:id="rId16"/>
    <p:sldId id="486" r:id="rId17"/>
    <p:sldId id="487" r:id="rId18"/>
    <p:sldId id="488" r:id="rId19"/>
    <p:sldId id="489" r:id="rId20"/>
    <p:sldId id="490" r:id="rId21"/>
    <p:sldId id="616" r:id="rId22"/>
    <p:sldId id="1314" r:id="rId23"/>
    <p:sldId id="1033" r:id="rId24"/>
    <p:sldId id="336" r:id="rId25"/>
    <p:sldId id="337" r:id="rId26"/>
    <p:sldId id="338" r:id="rId27"/>
    <p:sldId id="339" r:id="rId28"/>
    <p:sldId id="1315" r:id="rId29"/>
    <p:sldId id="1316" r:id="rId30"/>
    <p:sldId id="1317" r:id="rId31"/>
    <p:sldId id="1318" r:id="rId32"/>
    <p:sldId id="1360" r:id="rId33"/>
    <p:sldId id="1319" r:id="rId34"/>
    <p:sldId id="1320" r:id="rId35"/>
    <p:sldId id="1321" r:id="rId36"/>
    <p:sldId id="1322" r:id="rId37"/>
    <p:sldId id="922" r:id="rId38"/>
    <p:sldId id="931" r:id="rId39"/>
    <p:sldId id="934" r:id="rId40"/>
    <p:sldId id="1323" r:id="rId41"/>
    <p:sldId id="1324" r:id="rId42"/>
    <p:sldId id="1325" r:id="rId43"/>
    <p:sldId id="1326" r:id="rId44"/>
    <p:sldId id="1327" r:id="rId45"/>
    <p:sldId id="1328" r:id="rId46"/>
    <p:sldId id="1329" r:id="rId47"/>
    <p:sldId id="1330" r:id="rId48"/>
    <p:sldId id="1331" r:id="rId49"/>
    <p:sldId id="1332" r:id="rId50"/>
    <p:sldId id="1333" r:id="rId51"/>
    <p:sldId id="1334" r:id="rId52"/>
    <p:sldId id="1335" r:id="rId53"/>
    <p:sldId id="1336" r:id="rId54"/>
    <p:sldId id="1337" r:id="rId55"/>
    <p:sldId id="1338" r:id="rId56"/>
    <p:sldId id="1339" r:id="rId57"/>
    <p:sldId id="1340" r:id="rId58"/>
    <p:sldId id="1341" r:id="rId59"/>
    <p:sldId id="1342" r:id="rId60"/>
    <p:sldId id="1343" r:id="rId61"/>
    <p:sldId id="1344" r:id="rId62"/>
    <p:sldId id="1345" r:id="rId63"/>
    <p:sldId id="1346" r:id="rId64"/>
    <p:sldId id="1347" r:id="rId65"/>
    <p:sldId id="1348" r:id="rId66"/>
    <p:sldId id="1349" r:id="rId67"/>
    <p:sldId id="1350" r:id="rId68"/>
    <p:sldId id="1351" r:id="rId69"/>
    <p:sldId id="1352" r:id="rId70"/>
    <p:sldId id="1353" r:id="rId71"/>
    <p:sldId id="1354" r:id="rId72"/>
    <p:sldId id="1355" r:id="rId73"/>
    <p:sldId id="1356" r:id="rId74"/>
    <p:sldId id="352" r:id="rId75"/>
    <p:sldId id="257" r:id="rId76"/>
    <p:sldId id="319"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872"/>
    <p:restoredTop sz="96197"/>
  </p:normalViewPr>
  <p:slideViewPr>
    <p:cSldViewPr snapToGrid="0">
      <p:cViewPr varScale="1">
        <p:scale>
          <a:sx n="75" d="100"/>
          <a:sy n="75" d="100"/>
        </p:scale>
        <p:origin x="168" y="12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1T15:46:27.366"/>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16,'1932'0,"-1589"-15,37 15,-345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1T15:46:30.355"/>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1,'606'15,"1096"-15,-1452 13,-185-5,0 3,-2 3,8 5,220 29,-149-37,-105-10,1 2,-1 1,0 2,2 2,42 12,0-2,2-5,-1-2,1-5,34-3,658-5,-423 18,-27-15,-306-1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1T15:46:39.154"/>
    </inkml:context>
    <inkml:brush xml:id="br0">
      <inkml:brushProperty name="width" value="0.4" units="cm"/>
      <inkml:brushProperty name="height" value="0.8" units="cm"/>
      <inkml:brushProperty name="color" value="#E6E6E6"/>
      <inkml:brushProperty name="tip" value="rectangle"/>
      <inkml:brushProperty name="rasterOp" value="maskPen"/>
      <inkml:brushProperty name="ignorePressure" value="1"/>
    </inkml:brush>
  </inkml:definitions>
  <inkml:trace contextRef="#ctx0" brushRef="#br0">0 0,'1054'0,"-987"3,1 4,-1 2,27 9,54 8,22-8,1-6,127-11,-101 13,-166-14,-18 2,0-2,0 0,0 0,0-1,0-1,0 0,0-1,0 0,7-4,-2-2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1T15:46:41.457"/>
    </inkml:context>
    <inkml:brush xml:id="br0">
      <inkml:brushProperty name="width" value="0.4" units="cm"/>
      <inkml:brushProperty name="height" value="0.8" units="cm"/>
      <inkml:brushProperty name="color" value="#E6E6E6"/>
      <inkml:brushProperty name="tip" value="rectangle"/>
      <inkml:brushProperty name="rasterOp" value="maskPen"/>
      <inkml:brushProperty name="ignorePressure" value="1"/>
    </inkml:brush>
  </inkml:definitions>
  <inkml:trace contextRef="#ctx0" brushRef="#br0">1 0,'0'2,"0"-1,0 1,1-1,-1 0,1 1,-1-1,1 0,-1 1,1-1,0 0,-1 0,1 0,0 0,0 1,0-1,0 0,0 0,0-1,0 1,1 0,-1 0,0-1,0 1,1 0,-1-1,1 1,111 44,221 45,79 0,251 34,128-15,-769-107,22 4,0-2,0-3,1-1,18-4,26-1,-72 6,0-1,-1-1,1-1,-1 0,1-2,-1 0,0 0,-1-2,1 0,6-4,100-33,-80 32,48-7,-67 14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1T15:46:30.355"/>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1,'606'15,"1096"-15,-1452 13,-185-5,0 3,-2 3,8 5,220 29,-149-37,-105-10,1 2,-1 1,0 2,2 2,42 12,0-2,2-5,-1-2,1-5,34-3,658-5,-423 18,-27-15,-306-1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1T15:53:21.624"/>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5,'179'93,"321"-95,-426 77,-55-25,0 17,0 16,1 30,66 176,-44-222,-31-61,0 9,0 10,0 9,0 13,13 77,0-20,0-22,0-22,1-21,9-21,194-28,-124 105,-9-93,-89-2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388E7B-8FF6-E84E-AEBE-FB79F22A90E9}" type="datetimeFigureOut">
              <a:rPr lang="en-US" smtClean="0"/>
              <a:t>3/14/24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2179B8-9666-C948-98B8-1AE9690BC719}" type="slidenum">
              <a:rPr lang="en-US" smtClean="0"/>
              <a:t>‹#›</a:t>
            </a:fld>
            <a:endParaRPr lang="en-US"/>
          </a:p>
        </p:txBody>
      </p:sp>
    </p:spTree>
    <p:extLst>
      <p:ext uri="{BB962C8B-B14F-4D97-AF65-F5344CB8AC3E}">
        <p14:creationId xmlns:p14="http://schemas.microsoft.com/office/powerpoint/2010/main" val="1472356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71AF9-BBC8-D045-B571-D125776D9767}" type="slidenum">
              <a:rPr lang="en-US" smtClean="0"/>
              <a:t>6</a:t>
            </a:fld>
            <a:endParaRPr lang="en-US"/>
          </a:p>
        </p:txBody>
      </p:sp>
    </p:spTree>
    <p:extLst>
      <p:ext uri="{BB962C8B-B14F-4D97-AF65-F5344CB8AC3E}">
        <p14:creationId xmlns:p14="http://schemas.microsoft.com/office/powerpoint/2010/main" val="2787839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ae3485f207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ae3485f207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ae3485f207_0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ae3485f207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ae3485f207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ae3485f207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ae3485f207_0_1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ae3485f207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ae3485f207_0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ae3485f207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ae3485f207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ae3485f207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ae3485f20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ae3485f20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e3485f207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e3485f207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ae3485f207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ae3485f207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ae3485f207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ae3485f207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67272be3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67272be3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b7e1fb82c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b7e1fb82c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b7e1fb82c7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b7e1fb82c7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b7e1fb82c7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b7e1fb82c7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b7e1fb82c7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b7e1fb82c7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b67272be3b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b67272be3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ae41a9c80a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ae41a9c80a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ae41a9c80a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ae41a9c80a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ae41a9c80a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ae41a9c80a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ae41a9c80a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ae41a9c80a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ae41a9c80a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ae41a9c80a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As the model processes each word (each position in the input sequence), self attention allows it to look at other positions in the input sequence for clues that can help lead to a better encoding for this word.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If you’re familiar with RNNs, think of how maintaining a hidden state allows an RNN to incorporate its representation of previous words/vectors it has processed with the current one it’s processing. Self-attention is the method the Transformer uses to bake the “understanding” of other relevant words into the one we’re currently processing.</a:t>
            </a:r>
          </a:p>
          <a:p>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first step</a:t>
            </a:r>
            <a:r>
              <a:rPr lang="en-US" sz="1200" b="0" i="0" kern="1200" dirty="0">
                <a:solidFill>
                  <a:schemeClr val="tx1"/>
                </a:solidFill>
                <a:effectLst/>
                <a:latin typeface="+mn-lt"/>
                <a:ea typeface="+mn-ea"/>
                <a:cs typeface="+mn-cs"/>
              </a:rPr>
              <a:t> in calculating self-attention is to create three vectors from each of the encoder’s input vectors (in this case, the embedding of each word). So for each word, we create a Query vector, a Key vector, and a Value vector. These vectors are created by multiplying the embedding by three matrices that we trained during the training process.</a:t>
            </a:r>
          </a:p>
          <a:p>
            <a:pPr fontAlgn="base"/>
            <a:r>
              <a:rPr lang="en-US" sz="1200" b="0" i="0" kern="1200" dirty="0">
                <a:solidFill>
                  <a:schemeClr val="tx1"/>
                </a:solidFill>
                <a:effectLst/>
                <a:latin typeface="+mn-lt"/>
                <a:ea typeface="+mn-ea"/>
                <a:cs typeface="+mn-cs"/>
              </a:rPr>
              <a:t>Notice that these new vectors are smaller in dimension than the embedding vector. Their dimensionality is 64, while the embedding and encoder input/output vectors have dimensionality of 512. They don’t HAVE to be smaller, this is an architecture choice to make the computation of multiheaded attention (mostly) constant.</a:t>
            </a:r>
          </a:p>
          <a:p>
            <a:endParaRPr lang="en-CA" dirty="0"/>
          </a:p>
        </p:txBody>
      </p:sp>
      <p:sp>
        <p:nvSpPr>
          <p:cNvPr id="4" name="Slide Number Placeholder 3"/>
          <p:cNvSpPr>
            <a:spLocks noGrp="1"/>
          </p:cNvSpPr>
          <p:nvPr>
            <p:ph type="sldNum" sz="quarter" idx="5"/>
          </p:nvPr>
        </p:nvSpPr>
        <p:spPr/>
        <p:txBody>
          <a:bodyPr/>
          <a:lstStyle/>
          <a:p>
            <a:fld id="{4C081156-CCC4-4380-8DA6-1D3326D6398E}" type="slidenum">
              <a:rPr lang="en-CA" smtClean="0"/>
              <a:t>24</a:t>
            </a:fld>
            <a:endParaRPr lang="en-CA"/>
          </a:p>
        </p:txBody>
      </p:sp>
    </p:spTree>
    <p:extLst>
      <p:ext uri="{BB962C8B-B14F-4D97-AF65-F5344CB8AC3E}">
        <p14:creationId xmlns:p14="http://schemas.microsoft.com/office/powerpoint/2010/main" val="20770263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ae3485f207_0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ae3485f207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ae3485f207_0_1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ae3485f207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ae41a9c80a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ae41a9c80a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ae3485f207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ae3485f207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second step</a:t>
            </a:r>
            <a:r>
              <a:rPr lang="en-US" sz="1200" b="0" i="0" kern="1200" dirty="0">
                <a:solidFill>
                  <a:schemeClr val="tx1"/>
                </a:solidFill>
                <a:effectLst/>
                <a:latin typeface="+mn-lt"/>
                <a:ea typeface="+mn-ea"/>
                <a:cs typeface="+mn-cs"/>
              </a:rPr>
              <a:t> in calculating self-attention is to calculate a score. Say we’re calculating the self-attention for the first word in this example, “Thinking”. We need to score each word of the input sentence against this word. The score determines how much focus to place on other parts of the input sentence as we encode a word at a certain position.</a:t>
            </a:r>
          </a:p>
          <a:p>
            <a:pPr fontAlgn="base"/>
            <a:r>
              <a:rPr lang="en-US" sz="1200" b="0" i="0" kern="1200" dirty="0">
                <a:solidFill>
                  <a:schemeClr val="tx1"/>
                </a:solidFill>
                <a:effectLst/>
                <a:latin typeface="+mn-lt"/>
                <a:ea typeface="+mn-ea"/>
                <a:cs typeface="+mn-cs"/>
              </a:rPr>
              <a:t>The score is calculated by taking the dot product of the query vector with the key vector of the respective word we’re scoring. So if we’re processing the self-attention for the word in position #1, the first score would be the dot product of q1 and k1. The second score would be the dot product of q1 and k2.</a:t>
            </a:r>
          </a:p>
          <a:p>
            <a:endParaRPr lang="en-CA" dirty="0"/>
          </a:p>
        </p:txBody>
      </p:sp>
      <p:sp>
        <p:nvSpPr>
          <p:cNvPr id="4" name="Slide Number Placeholder 3"/>
          <p:cNvSpPr>
            <a:spLocks noGrp="1"/>
          </p:cNvSpPr>
          <p:nvPr>
            <p:ph type="sldNum" sz="quarter" idx="5"/>
          </p:nvPr>
        </p:nvSpPr>
        <p:spPr/>
        <p:txBody>
          <a:bodyPr/>
          <a:lstStyle/>
          <a:p>
            <a:fld id="{4C081156-CCC4-4380-8DA6-1D3326D6398E}" type="slidenum">
              <a:rPr lang="en-CA" smtClean="0"/>
              <a:t>25</a:t>
            </a:fld>
            <a:endParaRPr lang="en-CA"/>
          </a:p>
        </p:txBody>
      </p:sp>
    </p:spTree>
    <p:extLst>
      <p:ext uri="{BB962C8B-B14F-4D97-AF65-F5344CB8AC3E}">
        <p14:creationId xmlns:p14="http://schemas.microsoft.com/office/powerpoint/2010/main" val="595251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third and forth steps</a:t>
            </a:r>
            <a:r>
              <a:rPr lang="en-US" sz="1200" b="0" i="0" kern="1200" dirty="0">
                <a:solidFill>
                  <a:schemeClr val="tx1"/>
                </a:solidFill>
                <a:effectLst/>
                <a:latin typeface="+mn-lt"/>
                <a:ea typeface="+mn-ea"/>
                <a:cs typeface="+mn-cs"/>
              </a:rPr>
              <a:t> are to divide the scores by 8 (the square root of the dimension of the key vectors used in the paper – 64. This leads to having more stable gradients. There could be other possible values here, but this is the default), then pass the result through a </a:t>
            </a:r>
            <a:r>
              <a:rPr lang="en-US" sz="1200" b="0" i="0" kern="1200" dirty="0" err="1">
                <a:solidFill>
                  <a:schemeClr val="tx1"/>
                </a:solidFill>
                <a:effectLst/>
                <a:latin typeface="+mn-lt"/>
                <a:ea typeface="+mn-ea"/>
                <a:cs typeface="+mn-cs"/>
              </a:rPr>
              <a:t>softmax</a:t>
            </a:r>
            <a:r>
              <a:rPr lang="en-US" sz="1200" b="0" i="0" kern="1200" dirty="0">
                <a:solidFill>
                  <a:schemeClr val="tx1"/>
                </a:solidFill>
                <a:effectLst/>
                <a:latin typeface="+mn-lt"/>
                <a:ea typeface="+mn-ea"/>
                <a:cs typeface="+mn-cs"/>
              </a:rPr>
              <a:t> operation. </a:t>
            </a:r>
            <a:r>
              <a:rPr lang="en-US" sz="1200" b="0" i="0" kern="1200" dirty="0" err="1">
                <a:solidFill>
                  <a:schemeClr val="tx1"/>
                </a:solidFill>
                <a:effectLst/>
                <a:latin typeface="+mn-lt"/>
                <a:ea typeface="+mn-ea"/>
                <a:cs typeface="+mn-cs"/>
              </a:rPr>
              <a:t>Softmax</a:t>
            </a:r>
            <a:r>
              <a:rPr lang="en-US" sz="1200" b="0" i="0" kern="1200" dirty="0">
                <a:solidFill>
                  <a:schemeClr val="tx1"/>
                </a:solidFill>
                <a:effectLst/>
                <a:latin typeface="+mn-lt"/>
                <a:ea typeface="+mn-ea"/>
                <a:cs typeface="+mn-cs"/>
              </a:rPr>
              <a:t> normalizes the scores so they’re all positive and add up to 1</a:t>
            </a:r>
            <a:endParaRPr lang="en-CA" dirty="0"/>
          </a:p>
        </p:txBody>
      </p:sp>
      <p:sp>
        <p:nvSpPr>
          <p:cNvPr id="4" name="Slide Number Placeholder 3"/>
          <p:cNvSpPr>
            <a:spLocks noGrp="1"/>
          </p:cNvSpPr>
          <p:nvPr>
            <p:ph type="sldNum" sz="quarter" idx="5"/>
          </p:nvPr>
        </p:nvSpPr>
        <p:spPr/>
        <p:txBody>
          <a:bodyPr/>
          <a:lstStyle/>
          <a:p>
            <a:fld id="{4C081156-CCC4-4380-8DA6-1D3326D6398E}" type="slidenum">
              <a:rPr lang="en-CA" smtClean="0"/>
              <a:t>26</a:t>
            </a:fld>
            <a:endParaRPr lang="en-CA"/>
          </a:p>
        </p:txBody>
      </p:sp>
    </p:spTree>
    <p:extLst>
      <p:ext uri="{BB962C8B-B14F-4D97-AF65-F5344CB8AC3E}">
        <p14:creationId xmlns:p14="http://schemas.microsoft.com/office/powerpoint/2010/main" val="776196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third and forth steps</a:t>
            </a:r>
            <a:r>
              <a:rPr lang="en-US" sz="1200" b="0" i="0" kern="1200" dirty="0">
                <a:solidFill>
                  <a:schemeClr val="tx1"/>
                </a:solidFill>
                <a:effectLst/>
                <a:latin typeface="+mn-lt"/>
                <a:ea typeface="+mn-ea"/>
                <a:cs typeface="+mn-cs"/>
              </a:rPr>
              <a:t> are to divide the scores by 8 (the square root of the dimension of the key vectors used in the paper – 64. This leads to having more stable gradients. There could be other possible values here, but this is the default), then pass the result through a </a:t>
            </a:r>
            <a:r>
              <a:rPr lang="en-US" sz="1200" b="0" i="0" kern="1200" dirty="0" err="1">
                <a:solidFill>
                  <a:schemeClr val="tx1"/>
                </a:solidFill>
                <a:effectLst/>
                <a:latin typeface="+mn-lt"/>
                <a:ea typeface="+mn-ea"/>
                <a:cs typeface="+mn-cs"/>
              </a:rPr>
              <a:t>softmax</a:t>
            </a:r>
            <a:r>
              <a:rPr lang="en-US" sz="1200" b="0" i="0" kern="1200" dirty="0">
                <a:solidFill>
                  <a:schemeClr val="tx1"/>
                </a:solidFill>
                <a:effectLst/>
                <a:latin typeface="+mn-lt"/>
                <a:ea typeface="+mn-ea"/>
                <a:cs typeface="+mn-cs"/>
              </a:rPr>
              <a:t> operation. </a:t>
            </a:r>
            <a:r>
              <a:rPr lang="en-US" sz="1200" b="0" i="0" kern="1200" dirty="0" err="1">
                <a:solidFill>
                  <a:schemeClr val="tx1"/>
                </a:solidFill>
                <a:effectLst/>
                <a:latin typeface="+mn-lt"/>
                <a:ea typeface="+mn-ea"/>
                <a:cs typeface="+mn-cs"/>
              </a:rPr>
              <a:t>Softmax</a:t>
            </a:r>
            <a:r>
              <a:rPr lang="en-US" sz="1200" b="0" i="0" kern="1200" dirty="0">
                <a:solidFill>
                  <a:schemeClr val="tx1"/>
                </a:solidFill>
                <a:effectLst/>
                <a:latin typeface="+mn-lt"/>
                <a:ea typeface="+mn-ea"/>
                <a:cs typeface="+mn-cs"/>
              </a:rPr>
              <a:t> normalizes the scores so they’re all positive and add up to 1</a:t>
            </a:r>
            <a:endParaRPr lang="en-CA" dirty="0"/>
          </a:p>
        </p:txBody>
      </p:sp>
      <p:sp>
        <p:nvSpPr>
          <p:cNvPr id="4" name="Slide Number Placeholder 3"/>
          <p:cNvSpPr>
            <a:spLocks noGrp="1"/>
          </p:cNvSpPr>
          <p:nvPr>
            <p:ph type="sldNum" sz="quarter" idx="5"/>
          </p:nvPr>
        </p:nvSpPr>
        <p:spPr/>
        <p:txBody>
          <a:bodyPr/>
          <a:lstStyle/>
          <a:p>
            <a:fld id="{4C081156-CCC4-4380-8DA6-1D3326D6398E}" type="slidenum">
              <a:rPr lang="en-CA" smtClean="0"/>
              <a:t>27</a:t>
            </a:fld>
            <a:endParaRPr lang="en-CA"/>
          </a:p>
        </p:txBody>
      </p:sp>
    </p:spTree>
    <p:extLst>
      <p:ext uri="{BB962C8B-B14F-4D97-AF65-F5344CB8AC3E}">
        <p14:creationId xmlns:p14="http://schemas.microsoft.com/office/powerpoint/2010/main" val="1915429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BAD559-58E6-437A-A7FE-2E6C4DB0F6C1}" type="slidenum">
              <a:rPr lang="en-US" smtClean="0"/>
              <a:pPr/>
              <a:t>30</a:t>
            </a:fld>
            <a:endParaRPr lang="en-US"/>
          </a:p>
        </p:txBody>
      </p:sp>
    </p:spTree>
    <p:extLst>
      <p:ext uri="{BB962C8B-B14F-4D97-AF65-F5344CB8AC3E}">
        <p14:creationId xmlns:p14="http://schemas.microsoft.com/office/powerpoint/2010/main" val="4109866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b7d343a6a0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b7d343a6a0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8660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ae3485f207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ae3485f207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02550-E544-C4C1-5FC5-6C8CE7749F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FE0960-93DB-4758-9AA2-91E78FB729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ADF8DC-DA72-43DF-DECC-2134CB7A2E9A}"/>
              </a:ext>
            </a:extLst>
          </p:cNvPr>
          <p:cNvSpPr>
            <a:spLocks noGrp="1"/>
          </p:cNvSpPr>
          <p:nvPr>
            <p:ph type="dt" sz="half" idx="10"/>
          </p:nvPr>
        </p:nvSpPr>
        <p:spPr>
          <a:xfrm>
            <a:off x="838200" y="6477373"/>
            <a:ext cx="2743200" cy="365125"/>
          </a:xfrm>
        </p:spPr>
        <p:txBody>
          <a:bodyPr/>
          <a:lstStyle/>
          <a:p>
            <a:pPr algn="r"/>
            <a:fld id="{A37D6D71-8B28-4ED6-B932-04B197003D23}" type="datetimeFigureOut">
              <a:rPr lang="en-US" smtClean="0"/>
              <a:pPr algn="r"/>
              <a:t>3/14/24</a:t>
            </a:fld>
            <a:endParaRPr lang="en-US" dirty="0"/>
          </a:p>
        </p:txBody>
      </p:sp>
      <p:sp>
        <p:nvSpPr>
          <p:cNvPr id="5" name="Footer Placeholder 4">
            <a:extLst>
              <a:ext uri="{FF2B5EF4-FFF2-40B4-BE49-F238E27FC236}">
                <a16:creationId xmlns:a16="http://schemas.microsoft.com/office/drawing/2014/main" id="{FAB8AF1C-4E65-6530-4671-9E98F7140E7A}"/>
              </a:ext>
            </a:extLst>
          </p:cNvPr>
          <p:cNvSpPr>
            <a:spLocks noGrp="1"/>
          </p:cNvSpPr>
          <p:nvPr>
            <p:ph type="ftr" sz="quarter" idx="11"/>
          </p:nvPr>
        </p:nvSpPr>
        <p:spPr>
          <a:xfrm>
            <a:off x="4038600" y="6477373"/>
            <a:ext cx="4114800" cy="365125"/>
          </a:xfrm>
        </p:spPr>
        <p:txBody>
          <a:bodyPr/>
          <a:lstStyle/>
          <a:p>
            <a:endParaRPr lang="en-US" dirty="0">
              <a:solidFill>
                <a:schemeClr val="bg1"/>
              </a:solidFill>
            </a:endParaRPr>
          </a:p>
        </p:txBody>
      </p:sp>
      <p:sp>
        <p:nvSpPr>
          <p:cNvPr id="6" name="Slide Number Placeholder 5">
            <a:extLst>
              <a:ext uri="{FF2B5EF4-FFF2-40B4-BE49-F238E27FC236}">
                <a16:creationId xmlns:a16="http://schemas.microsoft.com/office/drawing/2014/main" id="{4A721CD6-56C4-7121-FE51-EC50E1887B63}"/>
              </a:ext>
            </a:extLst>
          </p:cNvPr>
          <p:cNvSpPr>
            <a:spLocks noGrp="1"/>
          </p:cNvSpPr>
          <p:nvPr>
            <p:ph type="sldNum" sz="quarter" idx="12"/>
          </p:nvPr>
        </p:nvSpPr>
        <p:spPr>
          <a:xfrm>
            <a:off x="8610600" y="6477373"/>
            <a:ext cx="2743200" cy="365125"/>
          </a:xfrm>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1086777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84C43-76A7-5239-5744-F854AFB1BB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B9D718-E267-83B1-B7C8-E8665DCC85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6438F8-0EF5-806D-946E-87B2DEC4A95C}"/>
              </a:ext>
            </a:extLst>
          </p:cNvPr>
          <p:cNvSpPr>
            <a:spLocks noGrp="1"/>
          </p:cNvSpPr>
          <p:nvPr>
            <p:ph type="dt" sz="half" idx="10"/>
          </p:nvPr>
        </p:nvSpPr>
        <p:spPr>
          <a:xfrm>
            <a:off x="838200" y="6477373"/>
            <a:ext cx="2743200" cy="365125"/>
          </a:xfrm>
        </p:spPr>
        <p:txBody>
          <a:bodyPr/>
          <a:lstStyle/>
          <a:p>
            <a:pPr algn="r"/>
            <a:fld id="{A37D6D71-8B28-4ED6-B932-04B197003D23}" type="datetimeFigureOut">
              <a:rPr lang="en-US" smtClean="0"/>
              <a:pPr algn="r"/>
              <a:t>3/14/24</a:t>
            </a:fld>
            <a:endParaRPr lang="en-US" spc="50" dirty="0"/>
          </a:p>
        </p:txBody>
      </p:sp>
      <p:sp>
        <p:nvSpPr>
          <p:cNvPr id="5" name="Footer Placeholder 4">
            <a:extLst>
              <a:ext uri="{FF2B5EF4-FFF2-40B4-BE49-F238E27FC236}">
                <a16:creationId xmlns:a16="http://schemas.microsoft.com/office/drawing/2014/main" id="{AFC77F8C-F396-A4A5-8B89-D83C694640A3}"/>
              </a:ext>
            </a:extLst>
          </p:cNvPr>
          <p:cNvSpPr>
            <a:spLocks noGrp="1"/>
          </p:cNvSpPr>
          <p:nvPr>
            <p:ph type="ftr" sz="quarter" idx="11"/>
          </p:nvPr>
        </p:nvSpPr>
        <p:spPr>
          <a:xfrm>
            <a:off x="4038600" y="6477373"/>
            <a:ext cx="4114800" cy="365125"/>
          </a:xfrm>
        </p:spPr>
        <p:txBody>
          <a:bodyPr/>
          <a:lstStyle/>
          <a:p>
            <a:endParaRPr lang="en-US" spc="50" dirty="0"/>
          </a:p>
        </p:txBody>
      </p:sp>
      <p:sp>
        <p:nvSpPr>
          <p:cNvPr id="6" name="Slide Number Placeholder 5">
            <a:extLst>
              <a:ext uri="{FF2B5EF4-FFF2-40B4-BE49-F238E27FC236}">
                <a16:creationId xmlns:a16="http://schemas.microsoft.com/office/drawing/2014/main" id="{51DA5D31-1877-131B-D287-0DA35F86E374}"/>
              </a:ext>
            </a:extLst>
          </p:cNvPr>
          <p:cNvSpPr>
            <a:spLocks noGrp="1"/>
          </p:cNvSpPr>
          <p:nvPr>
            <p:ph type="sldNum" sz="quarter" idx="12"/>
          </p:nvPr>
        </p:nvSpPr>
        <p:spPr>
          <a:xfrm>
            <a:off x="8610600" y="6477373"/>
            <a:ext cx="2743200" cy="365125"/>
          </a:xfrm>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4273394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B4EFD-5F11-02A2-D17D-752AB34BF7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2E2DF1-ADCD-429E-881D-7C26DD67BF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29D2F3-D8AA-01FA-3F65-F819E19B64E8}"/>
              </a:ext>
            </a:extLst>
          </p:cNvPr>
          <p:cNvSpPr>
            <a:spLocks noGrp="1"/>
          </p:cNvSpPr>
          <p:nvPr>
            <p:ph type="dt" sz="half" idx="10"/>
          </p:nvPr>
        </p:nvSpPr>
        <p:spPr>
          <a:xfrm>
            <a:off x="838200" y="6477373"/>
            <a:ext cx="2743200" cy="365125"/>
          </a:xfrm>
        </p:spPr>
        <p:txBody>
          <a:bodyPr/>
          <a:lstStyle/>
          <a:p>
            <a:pPr algn="r"/>
            <a:fld id="{A37D6D71-8B28-4ED6-B932-04B197003D23}" type="datetimeFigureOut">
              <a:rPr lang="en-US" smtClean="0"/>
              <a:pPr algn="r"/>
              <a:t>3/14/24</a:t>
            </a:fld>
            <a:endParaRPr lang="en-US" spc="50" dirty="0"/>
          </a:p>
        </p:txBody>
      </p:sp>
      <p:sp>
        <p:nvSpPr>
          <p:cNvPr id="5" name="Footer Placeholder 4">
            <a:extLst>
              <a:ext uri="{FF2B5EF4-FFF2-40B4-BE49-F238E27FC236}">
                <a16:creationId xmlns:a16="http://schemas.microsoft.com/office/drawing/2014/main" id="{65876C3E-DC8E-C64A-308F-17C4ACCD4FDA}"/>
              </a:ext>
            </a:extLst>
          </p:cNvPr>
          <p:cNvSpPr>
            <a:spLocks noGrp="1"/>
          </p:cNvSpPr>
          <p:nvPr>
            <p:ph type="ftr" sz="quarter" idx="11"/>
          </p:nvPr>
        </p:nvSpPr>
        <p:spPr>
          <a:xfrm>
            <a:off x="4038600" y="6477373"/>
            <a:ext cx="4114800" cy="365125"/>
          </a:xfrm>
        </p:spPr>
        <p:txBody>
          <a:bodyPr/>
          <a:lstStyle/>
          <a:p>
            <a:endParaRPr lang="en-US" spc="50" dirty="0"/>
          </a:p>
        </p:txBody>
      </p:sp>
      <p:sp>
        <p:nvSpPr>
          <p:cNvPr id="6" name="Slide Number Placeholder 5">
            <a:extLst>
              <a:ext uri="{FF2B5EF4-FFF2-40B4-BE49-F238E27FC236}">
                <a16:creationId xmlns:a16="http://schemas.microsoft.com/office/drawing/2014/main" id="{ED23FD9E-8CAD-B1CF-7C1B-5C2D9FF043D2}"/>
              </a:ext>
            </a:extLst>
          </p:cNvPr>
          <p:cNvSpPr>
            <a:spLocks noGrp="1"/>
          </p:cNvSpPr>
          <p:nvPr>
            <p:ph type="sldNum" sz="quarter" idx="12"/>
          </p:nvPr>
        </p:nvSpPr>
        <p:spPr>
          <a:xfrm>
            <a:off x="8610600" y="6477373"/>
            <a:ext cx="2743200" cy="365125"/>
          </a:xfrm>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35862841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32646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900" b="1" i="0">
                <a:solidFill>
                  <a:srgbClr val="3A87FF"/>
                </a:solidFill>
                <a:latin typeface="Trebuchet MS"/>
                <a:cs typeface="Trebuchet MS"/>
              </a:defRPr>
            </a:lvl1pPr>
          </a:lstStyle>
          <a:p>
            <a:endParaRPr/>
          </a:p>
        </p:txBody>
      </p:sp>
      <p:sp>
        <p:nvSpPr>
          <p:cNvPr id="3" name="Holder 3"/>
          <p:cNvSpPr>
            <a:spLocks noGrp="1"/>
          </p:cNvSpPr>
          <p:nvPr>
            <p:ph sz="half" idx="2"/>
          </p:nvPr>
        </p:nvSpPr>
        <p:spPr>
          <a:xfrm>
            <a:off x="609600" y="1577340"/>
            <a:ext cx="530352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8779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3/14/24</a:t>
            </a:fld>
            <a:endParaRPr lang="en-US"/>
          </a:p>
        </p:txBody>
      </p:sp>
      <p:sp>
        <p:nvSpPr>
          <p:cNvPr id="7" name="Holder 7"/>
          <p:cNvSpPr>
            <a:spLocks noGrp="1"/>
          </p:cNvSpPr>
          <p:nvPr>
            <p:ph type="sldNum" sz="quarter" idx="7"/>
          </p:nvPr>
        </p:nvSpPr>
        <p:spPr/>
        <p:txBody>
          <a:bodyPr lIns="0" tIns="0" rIns="0" bIns="0"/>
          <a:lstStyle>
            <a:lvl1pPr>
              <a:defRPr sz="1400" b="0" i="0">
                <a:solidFill>
                  <a:schemeClr val="tx1"/>
                </a:solidFill>
                <a:latin typeface="Arial"/>
                <a:cs typeface="Arial"/>
              </a:defRPr>
            </a:lvl1pPr>
          </a:lstStyle>
          <a:p>
            <a:pPr marL="38100">
              <a:spcBef>
                <a:spcPts val="1040"/>
              </a:spcBef>
            </a:pPr>
            <a:fld id="{81D60167-4931-47E6-BA6A-407CBD079E47}" type="slidenum">
              <a:rPr lang="en-US" spc="-70" smtClean="0"/>
              <a:pPr marL="38100">
                <a:spcBef>
                  <a:spcPts val="1040"/>
                </a:spcBef>
              </a:pPr>
              <a:t>‹#›</a:t>
            </a:fld>
            <a:endParaRPr lang="en-US" spc="-70" dirty="0"/>
          </a:p>
        </p:txBody>
      </p:sp>
    </p:spTree>
    <p:extLst>
      <p:ext uri="{BB962C8B-B14F-4D97-AF65-F5344CB8AC3E}">
        <p14:creationId xmlns:p14="http://schemas.microsoft.com/office/powerpoint/2010/main" val="3861592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31127-9E15-A445-AD8D-C387316BADC7}"/>
              </a:ext>
            </a:extLst>
          </p:cNvPr>
          <p:cNvSpPr>
            <a:spLocks noGrp="1"/>
          </p:cNvSpPr>
          <p:nvPr>
            <p:ph type="title"/>
          </p:nvPr>
        </p:nvSpPr>
        <p:spPr>
          <a:xfrm>
            <a:off x="17929" y="18256"/>
            <a:ext cx="12192000" cy="1165086"/>
          </a:xfrm>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054C2E2B-F9BF-62F4-7059-E250882AA735}"/>
              </a:ext>
            </a:extLst>
          </p:cNvPr>
          <p:cNvSpPr>
            <a:spLocks noGrp="1"/>
          </p:cNvSpPr>
          <p:nvPr>
            <p:ph idx="1"/>
          </p:nvPr>
        </p:nvSpPr>
        <p:spPr>
          <a:xfrm>
            <a:off x="838200" y="1183342"/>
            <a:ext cx="10515600" cy="52940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837677-D3CE-55C2-2C83-26E0E98D6BC5}"/>
              </a:ext>
            </a:extLst>
          </p:cNvPr>
          <p:cNvSpPr>
            <a:spLocks noGrp="1"/>
          </p:cNvSpPr>
          <p:nvPr>
            <p:ph type="dt" sz="half" idx="10"/>
          </p:nvPr>
        </p:nvSpPr>
        <p:spPr>
          <a:xfrm>
            <a:off x="838200" y="6477373"/>
            <a:ext cx="2743200" cy="365125"/>
          </a:xfrm>
        </p:spPr>
        <p:txBody>
          <a:bodyPr/>
          <a:lstStyle/>
          <a:p>
            <a:pPr algn="r"/>
            <a:fld id="{A37D6D71-8B28-4ED6-B932-04B197003D23}" type="datetimeFigureOut">
              <a:rPr lang="en-US" smtClean="0"/>
              <a:pPr algn="r"/>
              <a:t>3/14/24</a:t>
            </a:fld>
            <a:endParaRPr lang="en-US" spc="50" dirty="0"/>
          </a:p>
        </p:txBody>
      </p:sp>
      <p:sp>
        <p:nvSpPr>
          <p:cNvPr id="5" name="Footer Placeholder 4">
            <a:extLst>
              <a:ext uri="{FF2B5EF4-FFF2-40B4-BE49-F238E27FC236}">
                <a16:creationId xmlns:a16="http://schemas.microsoft.com/office/drawing/2014/main" id="{AA17F0FE-6A21-41A1-99DD-07CF5EEE4BBF}"/>
              </a:ext>
            </a:extLst>
          </p:cNvPr>
          <p:cNvSpPr>
            <a:spLocks noGrp="1"/>
          </p:cNvSpPr>
          <p:nvPr>
            <p:ph type="ftr" sz="quarter" idx="11"/>
          </p:nvPr>
        </p:nvSpPr>
        <p:spPr>
          <a:xfrm>
            <a:off x="4038600" y="6477373"/>
            <a:ext cx="4114800" cy="365125"/>
          </a:xfrm>
        </p:spPr>
        <p:txBody>
          <a:bodyPr/>
          <a:lstStyle/>
          <a:p>
            <a:endParaRPr lang="en-US" spc="50" dirty="0"/>
          </a:p>
        </p:txBody>
      </p:sp>
      <p:sp>
        <p:nvSpPr>
          <p:cNvPr id="6" name="Slide Number Placeholder 5">
            <a:extLst>
              <a:ext uri="{FF2B5EF4-FFF2-40B4-BE49-F238E27FC236}">
                <a16:creationId xmlns:a16="http://schemas.microsoft.com/office/drawing/2014/main" id="{38C6DE35-0251-72C1-B5A9-52CF0498C536}"/>
              </a:ext>
            </a:extLst>
          </p:cNvPr>
          <p:cNvSpPr>
            <a:spLocks noGrp="1"/>
          </p:cNvSpPr>
          <p:nvPr>
            <p:ph type="sldNum" sz="quarter" idx="12"/>
          </p:nvPr>
        </p:nvSpPr>
        <p:spPr>
          <a:xfrm>
            <a:off x="8610600" y="6477373"/>
            <a:ext cx="2743200" cy="365125"/>
          </a:xfrm>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3582407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BC184-1113-E3CB-6698-AE6B64AE47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C5CE6A-B41E-1E3F-8247-E454D32D7A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28E0A8-EE8C-5BB0-5609-DA4878640D70}"/>
              </a:ext>
            </a:extLst>
          </p:cNvPr>
          <p:cNvSpPr>
            <a:spLocks noGrp="1"/>
          </p:cNvSpPr>
          <p:nvPr>
            <p:ph type="dt" sz="half" idx="10"/>
          </p:nvPr>
        </p:nvSpPr>
        <p:spPr>
          <a:xfrm>
            <a:off x="838200" y="6504267"/>
            <a:ext cx="2743200" cy="365125"/>
          </a:xfrm>
        </p:spPr>
        <p:txBody>
          <a:bodyPr/>
          <a:lstStyle/>
          <a:p>
            <a:pPr algn="r"/>
            <a:fld id="{A37D6D71-8B28-4ED6-B932-04B197003D23}" type="datetimeFigureOut">
              <a:rPr lang="en-US" smtClean="0"/>
              <a:pPr algn="r"/>
              <a:t>3/14/24</a:t>
            </a:fld>
            <a:endParaRPr lang="en-US" dirty="0"/>
          </a:p>
        </p:txBody>
      </p:sp>
      <p:sp>
        <p:nvSpPr>
          <p:cNvPr id="5" name="Footer Placeholder 4">
            <a:extLst>
              <a:ext uri="{FF2B5EF4-FFF2-40B4-BE49-F238E27FC236}">
                <a16:creationId xmlns:a16="http://schemas.microsoft.com/office/drawing/2014/main" id="{397C42A6-A709-A5D1-160E-F932FF3A4885}"/>
              </a:ext>
            </a:extLst>
          </p:cNvPr>
          <p:cNvSpPr>
            <a:spLocks noGrp="1"/>
          </p:cNvSpPr>
          <p:nvPr>
            <p:ph type="ftr" sz="quarter" idx="11"/>
          </p:nvPr>
        </p:nvSpPr>
        <p:spPr>
          <a:xfrm>
            <a:off x="4038600" y="6504267"/>
            <a:ext cx="4114800" cy="365125"/>
          </a:xfrm>
        </p:spPr>
        <p:txBody>
          <a:bodyPr/>
          <a:lstStyle/>
          <a:p>
            <a:endParaRPr lang="en-US" dirty="0">
              <a:solidFill>
                <a:schemeClr val="tx1"/>
              </a:solidFill>
            </a:endParaRPr>
          </a:p>
        </p:txBody>
      </p:sp>
      <p:sp>
        <p:nvSpPr>
          <p:cNvPr id="6" name="Slide Number Placeholder 5">
            <a:extLst>
              <a:ext uri="{FF2B5EF4-FFF2-40B4-BE49-F238E27FC236}">
                <a16:creationId xmlns:a16="http://schemas.microsoft.com/office/drawing/2014/main" id="{94D55955-04DC-82E8-AAAE-EED31E44935E}"/>
              </a:ext>
            </a:extLst>
          </p:cNvPr>
          <p:cNvSpPr>
            <a:spLocks noGrp="1"/>
          </p:cNvSpPr>
          <p:nvPr>
            <p:ph type="sldNum" sz="quarter" idx="12"/>
          </p:nvPr>
        </p:nvSpPr>
        <p:spPr>
          <a:xfrm>
            <a:off x="8610600" y="6504267"/>
            <a:ext cx="2743200" cy="365125"/>
          </a:xfrm>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2431836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3AAF-6391-7040-2263-BF68C96DCCE6}"/>
              </a:ext>
            </a:extLst>
          </p:cNvPr>
          <p:cNvSpPr>
            <a:spLocks noGrp="1"/>
          </p:cNvSpPr>
          <p:nvPr>
            <p:ph type="title"/>
          </p:nvPr>
        </p:nvSpPr>
        <p:spPr>
          <a:xfrm>
            <a:off x="0" y="0"/>
            <a:ext cx="12192000" cy="1116106"/>
          </a:xfrm>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0232517F-2220-509E-7312-10D5DC459BD1}"/>
              </a:ext>
            </a:extLst>
          </p:cNvPr>
          <p:cNvSpPr>
            <a:spLocks noGrp="1"/>
          </p:cNvSpPr>
          <p:nvPr>
            <p:ph sz="half" idx="1"/>
          </p:nvPr>
        </p:nvSpPr>
        <p:spPr>
          <a:xfrm>
            <a:off x="838200" y="1116106"/>
            <a:ext cx="5181600" cy="5374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203871B-734E-1442-D40E-6522769673A0}"/>
              </a:ext>
            </a:extLst>
          </p:cNvPr>
          <p:cNvSpPr>
            <a:spLocks noGrp="1"/>
          </p:cNvSpPr>
          <p:nvPr>
            <p:ph sz="half" idx="2"/>
          </p:nvPr>
        </p:nvSpPr>
        <p:spPr>
          <a:xfrm>
            <a:off x="6172200" y="1116106"/>
            <a:ext cx="5181600" cy="5374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A94864-78BB-A1C6-E916-CF91AB5012BF}"/>
              </a:ext>
            </a:extLst>
          </p:cNvPr>
          <p:cNvSpPr>
            <a:spLocks noGrp="1"/>
          </p:cNvSpPr>
          <p:nvPr>
            <p:ph type="dt" sz="half" idx="10"/>
          </p:nvPr>
        </p:nvSpPr>
        <p:spPr>
          <a:xfrm>
            <a:off x="838200" y="6490820"/>
            <a:ext cx="2743200" cy="365125"/>
          </a:xfrm>
        </p:spPr>
        <p:txBody>
          <a:bodyPr/>
          <a:lstStyle/>
          <a:p>
            <a:pPr algn="r"/>
            <a:fld id="{A37D6D71-8B28-4ED6-B932-04B197003D23}" type="datetimeFigureOut">
              <a:rPr lang="en-US" smtClean="0"/>
              <a:pPr algn="r"/>
              <a:t>3/14/24</a:t>
            </a:fld>
            <a:endParaRPr lang="en-US" spc="50" dirty="0"/>
          </a:p>
        </p:txBody>
      </p:sp>
      <p:sp>
        <p:nvSpPr>
          <p:cNvPr id="6" name="Footer Placeholder 5">
            <a:extLst>
              <a:ext uri="{FF2B5EF4-FFF2-40B4-BE49-F238E27FC236}">
                <a16:creationId xmlns:a16="http://schemas.microsoft.com/office/drawing/2014/main" id="{2FD84D58-6C3A-2F4B-C6B7-E5BAF2509E66}"/>
              </a:ext>
            </a:extLst>
          </p:cNvPr>
          <p:cNvSpPr>
            <a:spLocks noGrp="1"/>
          </p:cNvSpPr>
          <p:nvPr>
            <p:ph type="ftr" sz="quarter" idx="11"/>
          </p:nvPr>
        </p:nvSpPr>
        <p:spPr>
          <a:xfrm>
            <a:off x="4038600" y="6490820"/>
            <a:ext cx="4114800" cy="365125"/>
          </a:xfrm>
        </p:spPr>
        <p:txBody>
          <a:bodyPr/>
          <a:lstStyle/>
          <a:p>
            <a:endParaRPr lang="en-US" spc="50" dirty="0"/>
          </a:p>
        </p:txBody>
      </p:sp>
      <p:sp>
        <p:nvSpPr>
          <p:cNvPr id="7" name="Slide Number Placeholder 6">
            <a:extLst>
              <a:ext uri="{FF2B5EF4-FFF2-40B4-BE49-F238E27FC236}">
                <a16:creationId xmlns:a16="http://schemas.microsoft.com/office/drawing/2014/main" id="{F9518FBE-FB37-20F4-DA80-1FB5F055D542}"/>
              </a:ext>
            </a:extLst>
          </p:cNvPr>
          <p:cNvSpPr>
            <a:spLocks noGrp="1"/>
          </p:cNvSpPr>
          <p:nvPr>
            <p:ph type="sldNum" sz="quarter" idx="12"/>
          </p:nvPr>
        </p:nvSpPr>
        <p:spPr>
          <a:xfrm>
            <a:off x="8610600" y="6490820"/>
            <a:ext cx="2743200" cy="365125"/>
          </a:xfrm>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58106400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008AF-F2BA-3E3D-6B58-FEE824818F53}"/>
              </a:ext>
            </a:extLst>
          </p:cNvPr>
          <p:cNvSpPr>
            <a:spLocks noGrp="1"/>
          </p:cNvSpPr>
          <p:nvPr>
            <p:ph type="title"/>
          </p:nvPr>
        </p:nvSpPr>
        <p:spPr>
          <a:xfrm>
            <a:off x="0" y="5556"/>
            <a:ext cx="12192000" cy="1097104"/>
          </a:xfrm>
        </p:spPr>
        <p:txBody>
          <a:bodyPr/>
          <a:lstStyle>
            <a:lvl1pPr algn="ctr">
              <a:defRPr/>
            </a:lvl1pPr>
          </a:lstStyle>
          <a:p>
            <a:r>
              <a:rPr lang="en-US"/>
              <a:t>Click to edit Master title style</a:t>
            </a:r>
          </a:p>
        </p:txBody>
      </p:sp>
      <p:sp>
        <p:nvSpPr>
          <p:cNvPr id="3" name="Text Placeholder 2">
            <a:extLst>
              <a:ext uri="{FF2B5EF4-FFF2-40B4-BE49-F238E27FC236}">
                <a16:creationId xmlns:a16="http://schemas.microsoft.com/office/drawing/2014/main" id="{A5FFB0BA-CE4D-4FDE-9F9E-171E0DF102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697405-D98E-D99F-6DE2-315D6F1450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9CA83A-5ACB-F097-BB93-1E47D5FACE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7FAFDD-D093-24FB-61D7-F4FE269048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DC8139-FFDB-469D-90BA-E449847600E1}"/>
              </a:ext>
            </a:extLst>
          </p:cNvPr>
          <p:cNvSpPr>
            <a:spLocks noGrp="1"/>
          </p:cNvSpPr>
          <p:nvPr>
            <p:ph type="dt" sz="half" idx="10"/>
          </p:nvPr>
        </p:nvSpPr>
        <p:spPr>
          <a:xfrm>
            <a:off x="838200" y="6477373"/>
            <a:ext cx="2743200" cy="365125"/>
          </a:xfrm>
        </p:spPr>
        <p:txBody>
          <a:bodyPr/>
          <a:lstStyle/>
          <a:p>
            <a:pPr algn="r"/>
            <a:fld id="{A37D6D71-8B28-4ED6-B932-04B197003D23}" type="datetimeFigureOut">
              <a:rPr lang="en-US" smtClean="0"/>
              <a:pPr algn="r"/>
              <a:t>3/14/24</a:t>
            </a:fld>
            <a:endParaRPr lang="en-US" spc="50" dirty="0"/>
          </a:p>
        </p:txBody>
      </p:sp>
      <p:sp>
        <p:nvSpPr>
          <p:cNvPr id="8" name="Footer Placeholder 7">
            <a:extLst>
              <a:ext uri="{FF2B5EF4-FFF2-40B4-BE49-F238E27FC236}">
                <a16:creationId xmlns:a16="http://schemas.microsoft.com/office/drawing/2014/main" id="{AD486573-A6B0-1127-6838-2D25A9F7856B}"/>
              </a:ext>
            </a:extLst>
          </p:cNvPr>
          <p:cNvSpPr>
            <a:spLocks noGrp="1"/>
          </p:cNvSpPr>
          <p:nvPr>
            <p:ph type="ftr" sz="quarter" idx="11"/>
          </p:nvPr>
        </p:nvSpPr>
        <p:spPr>
          <a:xfrm>
            <a:off x="4038600" y="6477373"/>
            <a:ext cx="4114800" cy="365125"/>
          </a:xfrm>
        </p:spPr>
        <p:txBody>
          <a:bodyPr/>
          <a:lstStyle/>
          <a:p>
            <a:endParaRPr lang="en-US" spc="50" dirty="0"/>
          </a:p>
        </p:txBody>
      </p:sp>
      <p:sp>
        <p:nvSpPr>
          <p:cNvPr id="9" name="Slide Number Placeholder 8">
            <a:extLst>
              <a:ext uri="{FF2B5EF4-FFF2-40B4-BE49-F238E27FC236}">
                <a16:creationId xmlns:a16="http://schemas.microsoft.com/office/drawing/2014/main" id="{53F30504-5C68-A03D-7E11-BC775F162266}"/>
              </a:ext>
            </a:extLst>
          </p:cNvPr>
          <p:cNvSpPr>
            <a:spLocks noGrp="1"/>
          </p:cNvSpPr>
          <p:nvPr>
            <p:ph type="sldNum" sz="quarter" idx="12"/>
          </p:nvPr>
        </p:nvSpPr>
        <p:spPr>
          <a:xfrm>
            <a:off x="8610600" y="6477373"/>
            <a:ext cx="2743200" cy="365125"/>
          </a:xfrm>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4277051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62668-3D8C-2EE9-4AE9-54407704DA97}"/>
              </a:ext>
            </a:extLst>
          </p:cNvPr>
          <p:cNvSpPr>
            <a:spLocks noGrp="1"/>
          </p:cNvSpPr>
          <p:nvPr>
            <p:ph type="title"/>
          </p:nvPr>
        </p:nvSpPr>
        <p:spPr>
          <a:xfrm>
            <a:off x="0" y="0"/>
            <a:ext cx="12192000" cy="1129553"/>
          </a:xfrm>
        </p:spPr>
        <p:txBody>
          <a:bodyPr/>
          <a:lstStyle>
            <a:lvl1pPr algn="ctr">
              <a:defRPr/>
            </a:lvl1pPr>
          </a:lstStyle>
          <a:p>
            <a:r>
              <a:rPr lang="en-US"/>
              <a:t>Click to edit Master title style</a:t>
            </a:r>
          </a:p>
        </p:txBody>
      </p:sp>
      <p:sp>
        <p:nvSpPr>
          <p:cNvPr id="3" name="Date Placeholder 2">
            <a:extLst>
              <a:ext uri="{FF2B5EF4-FFF2-40B4-BE49-F238E27FC236}">
                <a16:creationId xmlns:a16="http://schemas.microsoft.com/office/drawing/2014/main" id="{C084B263-9F32-7328-F41B-39B4379BCEE9}"/>
              </a:ext>
            </a:extLst>
          </p:cNvPr>
          <p:cNvSpPr>
            <a:spLocks noGrp="1"/>
          </p:cNvSpPr>
          <p:nvPr>
            <p:ph type="dt" sz="half" idx="10"/>
          </p:nvPr>
        </p:nvSpPr>
        <p:spPr>
          <a:xfrm>
            <a:off x="838200" y="6490820"/>
            <a:ext cx="2743200" cy="365125"/>
          </a:xfrm>
        </p:spPr>
        <p:txBody>
          <a:bodyPr/>
          <a:lstStyle/>
          <a:p>
            <a:pPr algn="r"/>
            <a:fld id="{A37D6D71-8B28-4ED6-B932-04B197003D23}" type="datetimeFigureOut">
              <a:rPr lang="en-US" smtClean="0"/>
              <a:pPr algn="r"/>
              <a:t>3/14/24</a:t>
            </a:fld>
            <a:endParaRPr lang="en-US" dirty="0"/>
          </a:p>
        </p:txBody>
      </p:sp>
      <p:sp>
        <p:nvSpPr>
          <p:cNvPr id="4" name="Footer Placeholder 3">
            <a:extLst>
              <a:ext uri="{FF2B5EF4-FFF2-40B4-BE49-F238E27FC236}">
                <a16:creationId xmlns:a16="http://schemas.microsoft.com/office/drawing/2014/main" id="{7F1B3EF2-8FA0-4DDD-FD31-71860E55DD3C}"/>
              </a:ext>
            </a:extLst>
          </p:cNvPr>
          <p:cNvSpPr>
            <a:spLocks noGrp="1"/>
          </p:cNvSpPr>
          <p:nvPr>
            <p:ph type="ftr" sz="quarter" idx="11"/>
          </p:nvPr>
        </p:nvSpPr>
        <p:spPr>
          <a:xfrm>
            <a:off x="4038600" y="6490820"/>
            <a:ext cx="4114800" cy="365125"/>
          </a:xfrm>
        </p:spPr>
        <p:txBody>
          <a:bodyPr/>
          <a:lstStyle/>
          <a:p>
            <a:endParaRPr lang="en-US" dirty="0">
              <a:solidFill>
                <a:schemeClr val="tx1"/>
              </a:solidFill>
            </a:endParaRPr>
          </a:p>
        </p:txBody>
      </p:sp>
      <p:sp>
        <p:nvSpPr>
          <p:cNvPr id="5" name="Slide Number Placeholder 4">
            <a:extLst>
              <a:ext uri="{FF2B5EF4-FFF2-40B4-BE49-F238E27FC236}">
                <a16:creationId xmlns:a16="http://schemas.microsoft.com/office/drawing/2014/main" id="{CDEB27B7-A705-6709-3F35-77286BD23CBF}"/>
              </a:ext>
            </a:extLst>
          </p:cNvPr>
          <p:cNvSpPr>
            <a:spLocks noGrp="1"/>
          </p:cNvSpPr>
          <p:nvPr>
            <p:ph type="sldNum" sz="quarter" idx="12"/>
          </p:nvPr>
        </p:nvSpPr>
        <p:spPr>
          <a:xfrm>
            <a:off x="8610600" y="6490820"/>
            <a:ext cx="2743200" cy="365125"/>
          </a:xfrm>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3462430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82A62D-9C23-A8CE-57F1-CB207298FE9B}"/>
              </a:ext>
            </a:extLst>
          </p:cNvPr>
          <p:cNvSpPr>
            <a:spLocks noGrp="1"/>
          </p:cNvSpPr>
          <p:nvPr>
            <p:ph type="dt" sz="half" idx="10"/>
          </p:nvPr>
        </p:nvSpPr>
        <p:spPr>
          <a:xfrm>
            <a:off x="838200" y="6477373"/>
            <a:ext cx="2743200" cy="365125"/>
          </a:xfrm>
        </p:spPr>
        <p:txBody>
          <a:bodyPr/>
          <a:lstStyle/>
          <a:p>
            <a:pPr algn="r"/>
            <a:fld id="{A37D6D71-8B28-4ED6-B932-04B197003D23}" type="datetimeFigureOut">
              <a:rPr lang="en-US" smtClean="0"/>
              <a:pPr algn="r"/>
              <a:t>3/14/24</a:t>
            </a:fld>
            <a:endParaRPr lang="en-US" dirty="0"/>
          </a:p>
        </p:txBody>
      </p:sp>
      <p:sp>
        <p:nvSpPr>
          <p:cNvPr id="3" name="Footer Placeholder 2">
            <a:extLst>
              <a:ext uri="{FF2B5EF4-FFF2-40B4-BE49-F238E27FC236}">
                <a16:creationId xmlns:a16="http://schemas.microsoft.com/office/drawing/2014/main" id="{49D73FBA-0C0A-D13F-927A-A349671AD1E6}"/>
              </a:ext>
            </a:extLst>
          </p:cNvPr>
          <p:cNvSpPr>
            <a:spLocks noGrp="1"/>
          </p:cNvSpPr>
          <p:nvPr>
            <p:ph type="ftr" sz="quarter" idx="11"/>
          </p:nvPr>
        </p:nvSpPr>
        <p:spPr>
          <a:xfrm>
            <a:off x="4038600" y="6477373"/>
            <a:ext cx="4114800" cy="365125"/>
          </a:xfrm>
        </p:spPr>
        <p:txBody>
          <a:bodyPr/>
          <a:lstStyle/>
          <a:p>
            <a:endParaRPr lang="en-US" dirty="0">
              <a:solidFill>
                <a:schemeClr val="tx1"/>
              </a:solidFill>
            </a:endParaRPr>
          </a:p>
        </p:txBody>
      </p:sp>
      <p:sp>
        <p:nvSpPr>
          <p:cNvPr id="4" name="Slide Number Placeholder 3">
            <a:extLst>
              <a:ext uri="{FF2B5EF4-FFF2-40B4-BE49-F238E27FC236}">
                <a16:creationId xmlns:a16="http://schemas.microsoft.com/office/drawing/2014/main" id="{7AABE2E4-F4A2-F6AE-1C91-803AD0999751}"/>
              </a:ext>
            </a:extLst>
          </p:cNvPr>
          <p:cNvSpPr>
            <a:spLocks noGrp="1"/>
          </p:cNvSpPr>
          <p:nvPr>
            <p:ph type="sldNum" sz="quarter" idx="12"/>
          </p:nvPr>
        </p:nvSpPr>
        <p:spPr>
          <a:xfrm>
            <a:off x="8610600" y="6477373"/>
            <a:ext cx="2743200" cy="365125"/>
          </a:xfrm>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4251970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5E85A-9674-535B-0C2E-8B41B7E6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10853F-03D7-E335-16CB-4F04EF9DCC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F37758-B4C5-5EB0-8C65-266E3BD27B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F55628-FCF9-0648-6E6E-F5826FDD0EC4}"/>
              </a:ext>
            </a:extLst>
          </p:cNvPr>
          <p:cNvSpPr>
            <a:spLocks noGrp="1"/>
          </p:cNvSpPr>
          <p:nvPr>
            <p:ph type="dt" sz="half" idx="10"/>
          </p:nvPr>
        </p:nvSpPr>
        <p:spPr>
          <a:xfrm>
            <a:off x="838200" y="6490820"/>
            <a:ext cx="2743200" cy="365125"/>
          </a:xfrm>
        </p:spPr>
        <p:txBody>
          <a:bodyPr/>
          <a:lstStyle/>
          <a:p>
            <a:pPr algn="r"/>
            <a:fld id="{A37D6D71-8B28-4ED6-B932-04B197003D23}" type="datetimeFigureOut">
              <a:rPr lang="en-US" smtClean="0"/>
              <a:pPr algn="r"/>
              <a:t>3/14/24</a:t>
            </a:fld>
            <a:endParaRPr lang="en-US" spc="50" dirty="0"/>
          </a:p>
        </p:txBody>
      </p:sp>
      <p:sp>
        <p:nvSpPr>
          <p:cNvPr id="6" name="Footer Placeholder 5">
            <a:extLst>
              <a:ext uri="{FF2B5EF4-FFF2-40B4-BE49-F238E27FC236}">
                <a16:creationId xmlns:a16="http://schemas.microsoft.com/office/drawing/2014/main" id="{CED8F0B0-F0F1-150B-7C74-478CD1C76D5A}"/>
              </a:ext>
            </a:extLst>
          </p:cNvPr>
          <p:cNvSpPr>
            <a:spLocks noGrp="1"/>
          </p:cNvSpPr>
          <p:nvPr>
            <p:ph type="ftr" sz="quarter" idx="11"/>
          </p:nvPr>
        </p:nvSpPr>
        <p:spPr>
          <a:xfrm>
            <a:off x="4038600" y="6490820"/>
            <a:ext cx="4114800" cy="365125"/>
          </a:xfrm>
        </p:spPr>
        <p:txBody>
          <a:bodyPr/>
          <a:lstStyle/>
          <a:p>
            <a:endParaRPr lang="en-US" spc="50" dirty="0"/>
          </a:p>
        </p:txBody>
      </p:sp>
      <p:sp>
        <p:nvSpPr>
          <p:cNvPr id="7" name="Slide Number Placeholder 6">
            <a:extLst>
              <a:ext uri="{FF2B5EF4-FFF2-40B4-BE49-F238E27FC236}">
                <a16:creationId xmlns:a16="http://schemas.microsoft.com/office/drawing/2014/main" id="{B72CD0F4-37B4-1EA2-DEE6-BF7BE965197E}"/>
              </a:ext>
            </a:extLst>
          </p:cNvPr>
          <p:cNvSpPr>
            <a:spLocks noGrp="1"/>
          </p:cNvSpPr>
          <p:nvPr>
            <p:ph type="sldNum" sz="quarter" idx="12"/>
          </p:nvPr>
        </p:nvSpPr>
        <p:spPr>
          <a:xfrm>
            <a:off x="8610600" y="6490820"/>
            <a:ext cx="2743200" cy="365125"/>
          </a:xfrm>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281673431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2BD80-5E74-286D-A88A-B5001C289F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C1A3AF-CA86-8237-DBD8-C630A8B219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1805A9B-1015-6176-54B5-A587E13A5D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523F17-BA6A-5168-3B4B-3A442DEA3205}"/>
              </a:ext>
            </a:extLst>
          </p:cNvPr>
          <p:cNvSpPr>
            <a:spLocks noGrp="1"/>
          </p:cNvSpPr>
          <p:nvPr>
            <p:ph type="dt" sz="half" idx="10"/>
          </p:nvPr>
        </p:nvSpPr>
        <p:spPr>
          <a:xfrm>
            <a:off x="838200" y="6477373"/>
            <a:ext cx="2743200" cy="365125"/>
          </a:xfrm>
        </p:spPr>
        <p:txBody>
          <a:bodyPr/>
          <a:lstStyle/>
          <a:p>
            <a:pPr algn="r"/>
            <a:fld id="{A37D6D71-8B28-4ED6-B932-04B197003D23}" type="datetimeFigureOut">
              <a:rPr lang="en-US" smtClean="0"/>
              <a:pPr algn="r"/>
              <a:t>3/14/24</a:t>
            </a:fld>
            <a:endParaRPr lang="en-US" dirty="0"/>
          </a:p>
        </p:txBody>
      </p:sp>
      <p:sp>
        <p:nvSpPr>
          <p:cNvPr id="6" name="Footer Placeholder 5">
            <a:extLst>
              <a:ext uri="{FF2B5EF4-FFF2-40B4-BE49-F238E27FC236}">
                <a16:creationId xmlns:a16="http://schemas.microsoft.com/office/drawing/2014/main" id="{818175C6-A770-589A-284B-886004CDD1EC}"/>
              </a:ext>
            </a:extLst>
          </p:cNvPr>
          <p:cNvSpPr>
            <a:spLocks noGrp="1"/>
          </p:cNvSpPr>
          <p:nvPr>
            <p:ph type="ftr" sz="quarter" idx="11"/>
          </p:nvPr>
        </p:nvSpPr>
        <p:spPr>
          <a:xfrm>
            <a:off x="4038600" y="6477373"/>
            <a:ext cx="4114800" cy="365125"/>
          </a:xfrm>
        </p:spPr>
        <p:txBody>
          <a:bodyPr/>
          <a:lstStyle/>
          <a:p>
            <a:endParaRPr lang="en-US" dirty="0"/>
          </a:p>
        </p:txBody>
      </p:sp>
      <p:sp>
        <p:nvSpPr>
          <p:cNvPr id="7" name="Slide Number Placeholder 6">
            <a:extLst>
              <a:ext uri="{FF2B5EF4-FFF2-40B4-BE49-F238E27FC236}">
                <a16:creationId xmlns:a16="http://schemas.microsoft.com/office/drawing/2014/main" id="{CB8610A3-AD90-569D-B9E6-7033E619F227}"/>
              </a:ext>
            </a:extLst>
          </p:cNvPr>
          <p:cNvSpPr>
            <a:spLocks noGrp="1"/>
          </p:cNvSpPr>
          <p:nvPr>
            <p:ph type="sldNum" sz="quarter" idx="12"/>
          </p:nvPr>
        </p:nvSpPr>
        <p:spPr>
          <a:xfrm>
            <a:off x="8610600" y="6477373"/>
            <a:ext cx="2743200" cy="365125"/>
          </a:xfrm>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1658225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43A4E1-0773-ADC5-080E-4F3900428E60}"/>
              </a:ext>
            </a:extLst>
          </p:cNvPr>
          <p:cNvSpPr>
            <a:spLocks noGrp="1"/>
          </p:cNvSpPr>
          <p:nvPr>
            <p:ph type="title"/>
          </p:nvPr>
        </p:nvSpPr>
        <p:spPr>
          <a:xfrm>
            <a:off x="0" y="0"/>
            <a:ext cx="12192000" cy="118334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07F95F-8165-7ED2-8E01-2D73B745BC55}"/>
              </a:ext>
            </a:extLst>
          </p:cNvPr>
          <p:cNvSpPr>
            <a:spLocks noGrp="1"/>
          </p:cNvSpPr>
          <p:nvPr>
            <p:ph type="body" idx="1"/>
          </p:nvPr>
        </p:nvSpPr>
        <p:spPr>
          <a:xfrm>
            <a:off x="838200" y="1183341"/>
            <a:ext cx="10515600" cy="53209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52F3B3-0700-07AD-2545-BEBAEC3848CC}"/>
              </a:ext>
            </a:extLst>
          </p:cNvPr>
          <p:cNvSpPr>
            <a:spLocks noGrp="1"/>
          </p:cNvSpPr>
          <p:nvPr>
            <p:ph type="dt" sz="half" idx="2"/>
          </p:nvPr>
        </p:nvSpPr>
        <p:spPr>
          <a:xfrm>
            <a:off x="838200" y="6504267"/>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a:fld id="{A37D6D71-8B28-4ED6-B932-04B197003D23}" type="datetimeFigureOut">
              <a:rPr lang="en-US" smtClean="0"/>
              <a:pPr algn="r"/>
              <a:t>3/14/24</a:t>
            </a:fld>
            <a:endParaRPr lang="en-US" spc="50" dirty="0"/>
          </a:p>
        </p:txBody>
      </p:sp>
      <p:sp>
        <p:nvSpPr>
          <p:cNvPr id="5" name="Footer Placeholder 4">
            <a:extLst>
              <a:ext uri="{FF2B5EF4-FFF2-40B4-BE49-F238E27FC236}">
                <a16:creationId xmlns:a16="http://schemas.microsoft.com/office/drawing/2014/main" id="{F8FFE4B2-9AED-B741-9160-02E502A9CBFA}"/>
              </a:ext>
            </a:extLst>
          </p:cNvPr>
          <p:cNvSpPr>
            <a:spLocks noGrp="1"/>
          </p:cNvSpPr>
          <p:nvPr>
            <p:ph type="ftr" sz="quarter" idx="3"/>
          </p:nvPr>
        </p:nvSpPr>
        <p:spPr>
          <a:xfrm>
            <a:off x="4038600" y="6504267"/>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pc="50" dirty="0"/>
          </a:p>
        </p:txBody>
      </p:sp>
      <p:sp>
        <p:nvSpPr>
          <p:cNvPr id="6" name="Slide Number Placeholder 5">
            <a:extLst>
              <a:ext uri="{FF2B5EF4-FFF2-40B4-BE49-F238E27FC236}">
                <a16:creationId xmlns:a16="http://schemas.microsoft.com/office/drawing/2014/main" id="{B2D1CF50-2EC9-079F-9B5F-274765093C14}"/>
              </a:ext>
            </a:extLst>
          </p:cNvPr>
          <p:cNvSpPr>
            <a:spLocks noGrp="1"/>
          </p:cNvSpPr>
          <p:nvPr>
            <p:ph type="sldNum" sz="quarter" idx="4"/>
          </p:nvPr>
        </p:nvSpPr>
        <p:spPr>
          <a:xfrm>
            <a:off x="8610600" y="650426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2633251824"/>
      </p:ext>
    </p:extLst>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 id="2147484058" r:id="rId12"/>
    <p:sldLayoutId id="2147484059" r:id="rId13"/>
  </p:sldLayoutIdLst>
  <p:txStyles>
    <p:title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9.png"/><Relationship Id="rId5" Type="http://schemas.openxmlformats.org/officeDocument/2006/relationships/image" Target="../media/image72.png"/><Relationship Id="rId10" Type="http://schemas.openxmlformats.org/officeDocument/2006/relationships/image" Target="../media/image78.png"/><Relationship Id="rId4" Type="http://schemas.openxmlformats.org/officeDocument/2006/relationships/image" Target="../media/image71.png"/><Relationship Id="rId9" Type="http://schemas.openxmlformats.org/officeDocument/2006/relationships/image" Target="../media/image7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image" Target="../media/image480.png"/><Relationship Id="rId1" Type="http://schemas.openxmlformats.org/officeDocument/2006/relationships/slideLayout" Target="../slideLayouts/slideLayout2.xml"/><Relationship Id="rId6" Type="http://schemas.openxmlformats.org/officeDocument/2006/relationships/image" Target="../media/image520.png"/><Relationship Id="rId5" Type="http://schemas.openxmlformats.org/officeDocument/2006/relationships/image" Target="../media/image511.png"/><Relationship Id="rId4" Type="http://schemas.openxmlformats.org/officeDocument/2006/relationships/image" Target="../media/image530.png"/></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80.png"/><Relationship Id="rId3" Type="http://schemas.openxmlformats.org/officeDocument/2006/relationships/image" Target="../media/image551.png"/><Relationship Id="rId7" Type="http://schemas.openxmlformats.org/officeDocument/2006/relationships/image" Target="../media/image580.png"/><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image" Target="../media/image540.png"/><Relationship Id="rId16"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570.png"/><Relationship Id="rId11" Type="http://schemas.openxmlformats.org/officeDocument/2006/relationships/image" Target="../media/image62.png"/><Relationship Id="rId5" Type="http://schemas.openxmlformats.org/officeDocument/2006/relationships/image" Target="../media/image560.png"/><Relationship Id="rId15" Type="http://schemas.openxmlformats.org/officeDocument/2006/relationships/image" Target="../media/image66.png"/><Relationship Id="rId10" Type="http://schemas.openxmlformats.org/officeDocument/2006/relationships/image" Target="../media/image61.png"/><Relationship Id="rId4" Type="http://schemas.openxmlformats.org/officeDocument/2006/relationships/image" Target="../media/image550.png"/><Relationship Id="rId9" Type="http://schemas.openxmlformats.org/officeDocument/2006/relationships/image" Target="../media/image60.png"/><Relationship Id="rId14" Type="http://schemas.openxmlformats.org/officeDocument/2006/relationships/image" Target="../media/image65.png"/></Relationships>
</file>

<file path=ppt/slides/_rels/slide15.xml.rels><?xml version="1.0" encoding="UTF-8" standalone="yes"?>
<Relationships xmlns="http://schemas.openxmlformats.org/package/2006/relationships"><Relationship Id="rId8" Type="http://schemas.openxmlformats.org/officeDocument/2006/relationships/image" Target="../media/image770.png"/><Relationship Id="rId13" Type="http://schemas.openxmlformats.org/officeDocument/2006/relationships/image" Target="../media/image790.png"/><Relationship Id="rId18" Type="http://schemas.openxmlformats.org/officeDocument/2006/relationships/image" Target="../media/image84.png"/><Relationship Id="rId3" Type="http://schemas.openxmlformats.org/officeDocument/2006/relationships/image" Target="../media/image551.png"/><Relationship Id="rId21" Type="http://schemas.openxmlformats.org/officeDocument/2006/relationships/image" Target="../media/image87.png"/><Relationship Id="rId7" Type="http://schemas.openxmlformats.org/officeDocument/2006/relationships/image" Target="../media/image750.png"/><Relationship Id="rId12" Type="http://schemas.openxmlformats.org/officeDocument/2006/relationships/image" Target="../media/image60.png"/><Relationship Id="rId17" Type="http://schemas.openxmlformats.org/officeDocument/2006/relationships/image" Target="../media/image83.png"/><Relationship Id="rId25" Type="http://schemas.openxmlformats.org/officeDocument/2006/relationships/image" Target="../media/image91.png"/><Relationship Id="rId2" Type="http://schemas.openxmlformats.org/officeDocument/2006/relationships/image" Target="../media/image540.png"/><Relationship Id="rId16" Type="http://schemas.openxmlformats.org/officeDocument/2006/relationships/image" Target="../media/image82.png"/><Relationship Id="rId20"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760.png"/><Relationship Id="rId11" Type="http://schemas.openxmlformats.org/officeDocument/2006/relationships/image" Target="../media/image780.png"/><Relationship Id="rId24" Type="http://schemas.openxmlformats.org/officeDocument/2006/relationships/image" Target="../media/image90.png"/><Relationship Id="rId5" Type="http://schemas.openxmlformats.org/officeDocument/2006/relationships/image" Target="../media/image560.png"/><Relationship Id="rId15" Type="http://schemas.openxmlformats.org/officeDocument/2006/relationships/image" Target="../media/image81.png"/><Relationship Id="rId23" Type="http://schemas.openxmlformats.org/officeDocument/2006/relationships/image" Target="../media/image89.png"/><Relationship Id="rId10" Type="http://schemas.openxmlformats.org/officeDocument/2006/relationships/image" Target="../media/image580.png"/><Relationship Id="rId19" Type="http://schemas.openxmlformats.org/officeDocument/2006/relationships/image" Target="../media/image85.png"/><Relationship Id="rId4" Type="http://schemas.openxmlformats.org/officeDocument/2006/relationships/image" Target="../media/image550.png"/><Relationship Id="rId9" Type="http://schemas.openxmlformats.org/officeDocument/2006/relationships/image" Target="../media/image570.png"/><Relationship Id="rId14" Type="http://schemas.openxmlformats.org/officeDocument/2006/relationships/image" Target="../media/image800.png"/><Relationship Id="rId22" Type="http://schemas.openxmlformats.org/officeDocument/2006/relationships/image" Target="../media/image88.png"/></Relationships>
</file>

<file path=ppt/slides/_rels/slide16.xml.rels><?xml version="1.0" encoding="UTF-8" standalone="yes"?>
<Relationships xmlns="http://schemas.openxmlformats.org/package/2006/relationships"><Relationship Id="rId8" Type="http://schemas.openxmlformats.org/officeDocument/2006/relationships/image" Target="../media/image770.png"/><Relationship Id="rId13" Type="http://schemas.openxmlformats.org/officeDocument/2006/relationships/image" Target="../media/image790.png"/><Relationship Id="rId18" Type="http://schemas.openxmlformats.org/officeDocument/2006/relationships/image" Target="../media/image84.png"/><Relationship Id="rId3" Type="http://schemas.openxmlformats.org/officeDocument/2006/relationships/image" Target="../media/image551.png"/><Relationship Id="rId21" Type="http://schemas.openxmlformats.org/officeDocument/2006/relationships/image" Target="../media/image87.png"/><Relationship Id="rId7" Type="http://schemas.openxmlformats.org/officeDocument/2006/relationships/image" Target="../media/image750.png"/><Relationship Id="rId12" Type="http://schemas.openxmlformats.org/officeDocument/2006/relationships/image" Target="../media/image60.png"/><Relationship Id="rId17" Type="http://schemas.openxmlformats.org/officeDocument/2006/relationships/image" Target="../media/image83.png"/><Relationship Id="rId25" Type="http://schemas.openxmlformats.org/officeDocument/2006/relationships/image" Target="../media/image91.png"/><Relationship Id="rId2" Type="http://schemas.openxmlformats.org/officeDocument/2006/relationships/image" Target="../media/image540.png"/><Relationship Id="rId16" Type="http://schemas.openxmlformats.org/officeDocument/2006/relationships/image" Target="../media/image82.png"/><Relationship Id="rId20"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760.png"/><Relationship Id="rId11" Type="http://schemas.openxmlformats.org/officeDocument/2006/relationships/image" Target="../media/image780.png"/><Relationship Id="rId24" Type="http://schemas.openxmlformats.org/officeDocument/2006/relationships/image" Target="../media/image90.png"/><Relationship Id="rId5" Type="http://schemas.openxmlformats.org/officeDocument/2006/relationships/image" Target="../media/image560.png"/><Relationship Id="rId15" Type="http://schemas.openxmlformats.org/officeDocument/2006/relationships/image" Target="../media/image81.png"/><Relationship Id="rId23" Type="http://schemas.openxmlformats.org/officeDocument/2006/relationships/image" Target="../media/image89.png"/><Relationship Id="rId10" Type="http://schemas.openxmlformats.org/officeDocument/2006/relationships/image" Target="../media/image580.png"/><Relationship Id="rId19" Type="http://schemas.openxmlformats.org/officeDocument/2006/relationships/image" Target="../media/image85.png"/><Relationship Id="rId4" Type="http://schemas.openxmlformats.org/officeDocument/2006/relationships/image" Target="../media/image550.png"/><Relationship Id="rId9" Type="http://schemas.openxmlformats.org/officeDocument/2006/relationships/image" Target="../media/image570.png"/><Relationship Id="rId14" Type="http://schemas.openxmlformats.org/officeDocument/2006/relationships/image" Target="../media/image800.png"/><Relationship Id="rId22" Type="http://schemas.openxmlformats.org/officeDocument/2006/relationships/image" Target="../media/image88.png"/></Relationships>
</file>

<file path=ppt/slides/_rels/slide17.xml.rels><?xml version="1.0" encoding="UTF-8" standalone="yes"?>
<Relationships xmlns="http://schemas.openxmlformats.org/package/2006/relationships"><Relationship Id="rId8" Type="http://schemas.openxmlformats.org/officeDocument/2006/relationships/image" Target="../media/image770.png"/><Relationship Id="rId13" Type="http://schemas.openxmlformats.org/officeDocument/2006/relationships/image" Target="../media/image800.png"/><Relationship Id="rId18" Type="http://schemas.openxmlformats.org/officeDocument/2006/relationships/image" Target="../media/image86.png"/><Relationship Id="rId3" Type="http://schemas.openxmlformats.org/officeDocument/2006/relationships/image" Target="../media/image551.png"/><Relationship Id="rId21" Type="http://schemas.openxmlformats.org/officeDocument/2006/relationships/image" Target="../media/image90.png"/><Relationship Id="rId7" Type="http://schemas.openxmlformats.org/officeDocument/2006/relationships/image" Target="../media/image750.png"/><Relationship Id="rId12" Type="http://schemas.openxmlformats.org/officeDocument/2006/relationships/image" Target="../media/image790.png"/><Relationship Id="rId17" Type="http://schemas.openxmlformats.org/officeDocument/2006/relationships/image" Target="../media/image85.png"/><Relationship Id="rId2" Type="http://schemas.openxmlformats.org/officeDocument/2006/relationships/image" Target="../media/image540.png"/><Relationship Id="rId16" Type="http://schemas.openxmlformats.org/officeDocument/2006/relationships/image" Target="../media/image84.png"/><Relationship Id="rId20"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760.png"/><Relationship Id="rId11" Type="http://schemas.openxmlformats.org/officeDocument/2006/relationships/image" Target="../media/image60.png"/><Relationship Id="rId5" Type="http://schemas.openxmlformats.org/officeDocument/2006/relationships/image" Target="../media/image560.png"/><Relationship Id="rId15" Type="http://schemas.openxmlformats.org/officeDocument/2006/relationships/image" Target="../media/image83.png"/><Relationship Id="rId10" Type="http://schemas.openxmlformats.org/officeDocument/2006/relationships/image" Target="../media/image780.png"/><Relationship Id="rId19" Type="http://schemas.openxmlformats.org/officeDocument/2006/relationships/image" Target="../media/image87.png"/><Relationship Id="rId4" Type="http://schemas.openxmlformats.org/officeDocument/2006/relationships/image" Target="../media/image92.png"/><Relationship Id="rId9" Type="http://schemas.openxmlformats.org/officeDocument/2006/relationships/image" Target="../media/image570.png"/><Relationship Id="rId14" Type="http://schemas.openxmlformats.org/officeDocument/2006/relationships/image" Target="../media/image81.png"/><Relationship Id="rId22" Type="http://schemas.openxmlformats.org/officeDocument/2006/relationships/image" Target="../media/image91.png"/></Relationships>
</file>

<file path=ppt/slides/_rels/slide18.xml.rels><?xml version="1.0" encoding="UTF-8" standalone="yes"?>
<Relationships xmlns="http://schemas.openxmlformats.org/package/2006/relationships"><Relationship Id="rId8" Type="http://schemas.openxmlformats.org/officeDocument/2006/relationships/image" Target="../media/image770.png"/><Relationship Id="rId13" Type="http://schemas.openxmlformats.org/officeDocument/2006/relationships/image" Target="../media/image800.png"/><Relationship Id="rId18" Type="http://schemas.openxmlformats.org/officeDocument/2006/relationships/image" Target="../media/image86.png"/><Relationship Id="rId3" Type="http://schemas.openxmlformats.org/officeDocument/2006/relationships/image" Target="../media/image551.png"/><Relationship Id="rId21" Type="http://schemas.openxmlformats.org/officeDocument/2006/relationships/image" Target="../media/image90.png"/><Relationship Id="rId7" Type="http://schemas.openxmlformats.org/officeDocument/2006/relationships/image" Target="../media/image750.png"/><Relationship Id="rId12" Type="http://schemas.openxmlformats.org/officeDocument/2006/relationships/image" Target="../media/image790.png"/><Relationship Id="rId17" Type="http://schemas.openxmlformats.org/officeDocument/2006/relationships/image" Target="../media/image85.png"/><Relationship Id="rId2" Type="http://schemas.openxmlformats.org/officeDocument/2006/relationships/image" Target="../media/image540.png"/><Relationship Id="rId16" Type="http://schemas.openxmlformats.org/officeDocument/2006/relationships/image" Target="../media/image84.png"/><Relationship Id="rId20"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760.png"/><Relationship Id="rId11" Type="http://schemas.openxmlformats.org/officeDocument/2006/relationships/image" Target="../media/image60.png"/><Relationship Id="rId5" Type="http://schemas.openxmlformats.org/officeDocument/2006/relationships/image" Target="../media/image560.png"/><Relationship Id="rId15" Type="http://schemas.openxmlformats.org/officeDocument/2006/relationships/image" Target="../media/image83.png"/><Relationship Id="rId23" Type="http://schemas.openxmlformats.org/officeDocument/2006/relationships/image" Target="../media/image94.png"/><Relationship Id="rId10" Type="http://schemas.openxmlformats.org/officeDocument/2006/relationships/image" Target="../media/image780.png"/><Relationship Id="rId19" Type="http://schemas.openxmlformats.org/officeDocument/2006/relationships/image" Target="../media/image87.png"/><Relationship Id="rId4" Type="http://schemas.openxmlformats.org/officeDocument/2006/relationships/image" Target="../media/image92.png"/><Relationship Id="rId9" Type="http://schemas.openxmlformats.org/officeDocument/2006/relationships/image" Target="../media/image570.png"/><Relationship Id="rId14" Type="http://schemas.openxmlformats.org/officeDocument/2006/relationships/image" Target="../media/image81.png"/><Relationship Id="rId22" Type="http://schemas.openxmlformats.org/officeDocument/2006/relationships/image" Target="../media/image91.png"/></Relationships>
</file>

<file path=ppt/slides/_rels/slide19.xml.rels><?xml version="1.0" encoding="UTF-8" standalone="yes"?>
<Relationships xmlns="http://schemas.openxmlformats.org/package/2006/relationships"><Relationship Id="rId8" Type="http://schemas.openxmlformats.org/officeDocument/2006/relationships/image" Target="../media/image570.png"/><Relationship Id="rId13" Type="http://schemas.openxmlformats.org/officeDocument/2006/relationships/image" Target="../media/image81.png"/><Relationship Id="rId18" Type="http://schemas.openxmlformats.org/officeDocument/2006/relationships/image" Target="../media/image87.png"/><Relationship Id="rId3" Type="http://schemas.openxmlformats.org/officeDocument/2006/relationships/image" Target="../media/image551.png"/><Relationship Id="rId21" Type="http://schemas.openxmlformats.org/officeDocument/2006/relationships/image" Target="../media/image91.png"/><Relationship Id="rId7" Type="http://schemas.openxmlformats.org/officeDocument/2006/relationships/image" Target="../media/image770.png"/><Relationship Id="rId12" Type="http://schemas.openxmlformats.org/officeDocument/2006/relationships/image" Target="../media/image800.png"/><Relationship Id="rId17" Type="http://schemas.openxmlformats.org/officeDocument/2006/relationships/image" Target="../media/image86.png"/><Relationship Id="rId2" Type="http://schemas.openxmlformats.org/officeDocument/2006/relationships/image" Target="../media/image540.png"/><Relationship Id="rId16" Type="http://schemas.openxmlformats.org/officeDocument/2006/relationships/image" Target="../media/image85.png"/><Relationship Id="rId20"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760.png"/><Relationship Id="rId11" Type="http://schemas.openxmlformats.org/officeDocument/2006/relationships/image" Target="../media/image790.png"/><Relationship Id="rId5" Type="http://schemas.openxmlformats.org/officeDocument/2006/relationships/image" Target="../media/image560.png"/><Relationship Id="rId15" Type="http://schemas.openxmlformats.org/officeDocument/2006/relationships/image" Target="../media/image84.png"/><Relationship Id="rId10" Type="http://schemas.openxmlformats.org/officeDocument/2006/relationships/image" Target="../media/image60.png"/><Relationship Id="rId19" Type="http://schemas.openxmlformats.org/officeDocument/2006/relationships/image" Target="../media/image89.png"/><Relationship Id="rId4" Type="http://schemas.openxmlformats.org/officeDocument/2006/relationships/image" Target="../media/image92.png"/><Relationship Id="rId9" Type="http://schemas.openxmlformats.org/officeDocument/2006/relationships/image" Target="../media/image780.png"/><Relationship Id="rId14" Type="http://schemas.openxmlformats.org/officeDocument/2006/relationships/image" Target="../media/image8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70.png"/><Relationship Id="rId13" Type="http://schemas.openxmlformats.org/officeDocument/2006/relationships/image" Target="../media/image81.png"/><Relationship Id="rId18" Type="http://schemas.openxmlformats.org/officeDocument/2006/relationships/image" Target="../media/image87.png"/><Relationship Id="rId3" Type="http://schemas.openxmlformats.org/officeDocument/2006/relationships/image" Target="../media/image551.png"/><Relationship Id="rId21" Type="http://schemas.openxmlformats.org/officeDocument/2006/relationships/image" Target="../media/image91.png"/><Relationship Id="rId7" Type="http://schemas.openxmlformats.org/officeDocument/2006/relationships/image" Target="../media/image770.png"/><Relationship Id="rId12" Type="http://schemas.openxmlformats.org/officeDocument/2006/relationships/image" Target="../media/image800.png"/><Relationship Id="rId17" Type="http://schemas.openxmlformats.org/officeDocument/2006/relationships/image" Target="../media/image86.png"/><Relationship Id="rId2" Type="http://schemas.openxmlformats.org/officeDocument/2006/relationships/image" Target="../media/image540.png"/><Relationship Id="rId16" Type="http://schemas.openxmlformats.org/officeDocument/2006/relationships/image" Target="../media/image85.png"/><Relationship Id="rId20"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760.png"/><Relationship Id="rId11" Type="http://schemas.openxmlformats.org/officeDocument/2006/relationships/image" Target="../media/image790.png"/><Relationship Id="rId5" Type="http://schemas.openxmlformats.org/officeDocument/2006/relationships/image" Target="../media/image560.png"/><Relationship Id="rId15" Type="http://schemas.openxmlformats.org/officeDocument/2006/relationships/image" Target="../media/image84.png"/><Relationship Id="rId10" Type="http://schemas.openxmlformats.org/officeDocument/2006/relationships/image" Target="../media/image60.png"/><Relationship Id="rId19" Type="http://schemas.openxmlformats.org/officeDocument/2006/relationships/image" Target="../media/image89.png"/><Relationship Id="rId4" Type="http://schemas.openxmlformats.org/officeDocument/2006/relationships/image" Target="../media/image92.png"/><Relationship Id="rId9" Type="http://schemas.openxmlformats.org/officeDocument/2006/relationships/image" Target="../media/image780.png"/><Relationship Id="rId14" Type="http://schemas.openxmlformats.org/officeDocument/2006/relationships/image" Target="../media/image83.png"/><Relationship Id="rId22" Type="http://schemas.openxmlformats.org/officeDocument/2006/relationships/image" Target="../media/image96.png"/></Relationships>
</file>

<file path=ppt/slides/_rels/slide2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7.png"/><Relationship Id="rId7" Type="http://schemas.openxmlformats.org/officeDocument/2006/relationships/image" Target="../media/image124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1260.png"/><Relationship Id="rId5" Type="http://schemas.openxmlformats.org/officeDocument/2006/relationships/image" Target="../media/image1230.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1250.png"/></Relationships>
</file>

<file path=ppt/slides/_rels/slide27.xml.rels><?xml version="1.0" encoding="UTF-8" standalone="yes"?>
<Relationships xmlns="http://schemas.openxmlformats.org/package/2006/relationships"><Relationship Id="rId3" Type="http://schemas.openxmlformats.org/officeDocument/2006/relationships/customXml" Target="../ink/ink5.xml"/><Relationship Id="rId7" Type="http://schemas.openxmlformats.org/officeDocument/2006/relationships/customXml" Target="../ink/ink6.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s://jalammar.github.io/illustrated-transformer/" TargetMode="External"/><Relationship Id="rId4" Type="http://schemas.openxmlformats.org/officeDocument/2006/relationships/image" Target="../media/image1240.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1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bit.ly/1htt"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hyperlink" Target="https://arxiv.org/pdf/1706.03762.pdf"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arxiv.org/pdf/1712.09913.pdf" TargetMode="External"/><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hyperlink" Target="https://papers.nips.cc/paper/2019/file/2f4fe03d77724a7217006e5d16728874-Paper.pdf"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hyperlink" Target="https://arxiv.org/pdf/1706.03762.pdf" TargetMode="External"/><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4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3.png"/><Relationship Id="rId7" Type="http://schemas.openxmlformats.org/officeDocument/2006/relationships/image" Target="../media/image36.png"/><Relationship Id="rId12" Type="http://schemas.openxmlformats.org/officeDocument/2006/relationships/image" Target="../media/image40.png"/><Relationship Id="rId17" Type="http://schemas.openxmlformats.org/officeDocument/2006/relationships/hyperlink" Target="https://arxiv.org/pdf/1706.03762.pdf" TargetMode="External"/><Relationship Id="rId2" Type="http://schemas.openxmlformats.org/officeDocument/2006/relationships/image" Target="../media/image32.png"/><Relationship Id="rId16"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41.png"/><Relationship Id="rId15" Type="http://schemas.openxmlformats.org/officeDocument/2006/relationships/image" Target="../media/image44.png"/><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image" Target="../media/image38.png"/><Relationship Id="rId1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491.png"/><Relationship Id="rId2" Type="http://schemas.openxmlformats.org/officeDocument/2006/relationships/image" Target="../media/image48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hyperlink" Target="https://arxiv.org/pdf/1706.03762.pdf" TargetMode="External"/><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35.png"/><Relationship Id="rId11" Type="http://schemas.openxmlformats.org/officeDocument/2006/relationships/image" Target="../media/image47.png"/><Relationship Id="rId5" Type="http://schemas.openxmlformats.org/officeDocument/2006/relationships/image" Target="../media/image34.png"/><Relationship Id="rId10" Type="http://schemas.openxmlformats.org/officeDocument/2006/relationships/image" Target="../media/image40.png"/><Relationship Id="rId4" Type="http://schemas.openxmlformats.org/officeDocument/2006/relationships/image" Target="../media/image33.png"/><Relationship Id="rId9" Type="http://schemas.openxmlformats.org/officeDocument/2006/relationships/image" Target="../media/image37.png"/></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81.png"/><Relationship Id="rId7" Type="http://schemas.openxmlformats.org/officeDocument/2006/relationships/image" Target="../media/image52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10.png"/><Relationship Id="rId5" Type="http://schemas.openxmlformats.org/officeDocument/2006/relationships/image" Target="../media/image500.png"/><Relationship Id="rId4" Type="http://schemas.openxmlformats.org/officeDocument/2006/relationships/image" Target="../media/image491.png"/></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60.gif"/></Relationships>
</file>

<file path=ppt/slides/_rels/slide62.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62.gif"/></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97.png"/></Relationships>
</file>

<file path=ppt/slides/_rels/slide6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101.png"/><Relationship Id="rId4" Type="http://schemas.openxmlformats.org/officeDocument/2006/relationships/image" Target="../media/image100.png"/></Relationships>
</file>

<file path=ppt/slides/_rels/slide6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103.png"/></Relationships>
</file>

<file path=ppt/slides/_rels/slide6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107.png"/><Relationship Id="rId4" Type="http://schemas.openxmlformats.org/officeDocument/2006/relationships/image" Target="../media/image106.png"/></Relationships>
</file>

<file path=ppt/slides/_rels/slide6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91.png"/><Relationship Id="rId2" Type="http://schemas.openxmlformats.org/officeDocument/2006/relationships/image" Target="../media/image481.png"/><Relationship Id="rId1" Type="http://schemas.openxmlformats.org/officeDocument/2006/relationships/slideLayout" Target="../slideLayouts/slideLayout2.xml"/><Relationship Id="rId6" Type="http://schemas.openxmlformats.org/officeDocument/2006/relationships/image" Target="../media/image521.png"/><Relationship Id="rId5" Type="http://schemas.openxmlformats.org/officeDocument/2006/relationships/image" Target="../media/image510.png"/><Relationship Id="rId4" Type="http://schemas.openxmlformats.org/officeDocument/2006/relationships/image" Target="../media/image500.png"/></Relationships>
</file>

<file path=ppt/slides/_rels/slide7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112.png"/><Relationship Id="rId4" Type="http://schemas.openxmlformats.org/officeDocument/2006/relationships/image" Target="../media/image111.png"/></Relationships>
</file>

<file path=ppt/slides/_rels/slide7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91.png"/><Relationship Id="rId2" Type="http://schemas.openxmlformats.org/officeDocument/2006/relationships/image" Target="../media/image481.png"/><Relationship Id="rId1" Type="http://schemas.openxmlformats.org/officeDocument/2006/relationships/slideLayout" Target="../slideLayouts/slideLayout2.xml"/><Relationship Id="rId6" Type="http://schemas.openxmlformats.org/officeDocument/2006/relationships/image" Target="../media/image521.png"/><Relationship Id="rId5" Type="http://schemas.openxmlformats.org/officeDocument/2006/relationships/image" Target="../media/image510.png"/><Relationship Id="rId4" Type="http://schemas.openxmlformats.org/officeDocument/2006/relationships/image" Target="../media/image500.png"/></Relationships>
</file>

<file path=ppt/slides/_rels/slide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901EDA5-7436-4F2F-B35F-B242CACC3BC2}"/>
              </a:ext>
            </a:extLst>
          </p:cNvPr>
          <p:cNvGrpSpPr/>
          <p:nvPr/>
        </p:nvGrpSpPr>
        <p:grpSpPr>
          <a:xfrm>
            <a:off x="3523488" y="0"/>
            <a:ext cx="8668513" cy="6858000"/>
            <a:chOff x="3523488" y="0"/>
            <a:chExt cx="8668513" cy="6858000"/>
          </a:xfrm>
        </p:grpSpPr>
        <p:pic>
          <p:nvPicPr>
            <p:cNvPr id="4" name="Picture 3">
              <a:extLst>
                <a:ext uri="{FF2B5EF4-FFF2-40B4-BE49-F238E27FC236}">
                  <a16:creationId xmlns:a16="http://schemas.microsoft.com/office/drawing/2014/main" id="{F28EA485-F7E3-771F-D2AA-7017D5F4B203}"/>
                </a:ext>
              </a:extLst>
            </p:cNvPr>
            <p:cNvPicPr>
              <a:picLocks noChangeAspect="1"/>
            </p:cNvPicPr>
            <p:nvPr/>
          </p:nvPicPr>
          <p:blipFill rotWithShape="1">
            <a:blip r:embed="rId2"/>
            <a:srcRect t="7697" r="23298" b="1394"/>
            <a:stretch/>
          </p:blipFill>
          <p:spPr>
            <a:xfrm>
              <a:off x="3523488" y="10"/>
              <a:ext cx="8668512" cy="6857990"/>
            </a:xfrm>
            <a:prstGeom prst="rect">
              <a:avLst/>
            </a:prstGeom>
            <a:gradFill>
              <a:gsLst>
                <a:gs pos="0">
                  <a:schemeClr val="accent1">
                    <a:lumMod val="0"/>
                    <a:lumOff val="100000"/>
                  </a:schemeClr>
                </a:gs>
                <a:gs pos="0">
                  <a:schemeClr val="accent1">
                    <a:lumMod val="0"/>
                    <a:lumOff val="100000"/>
                  </a:schemeClr>
                </a:gs>
                <a:gs pos="100000">
                  <a:schemeClr val="accent1">
                    <a:lumMod val="45083"/>
                    <a:lumOff val="54917"/>
                  </a:schemeClr>
                </a:gs>
              </a:gsLst>
              <a:lin ang="10800000" scaled="1"/>
            </a:gradFill>
          </p:spPr>
        </p:pic>
        <p:sp>
          <p:nvSpPr>
            <p:cNvPr id="5" name="Rectangle 4">
              <a:extLst>
                <a:ext uri="{FF2B5EF4-FFF2-40B4-BE49-F238E27FC236}">
                  <a16:creationId xmlns:a16="http://schemas.microsoft.com/office/drawing/2014/main" id="{BEAFA9A4-FA8B-799A-0480-FAA0B384B866}"/>
                </a:ext>
              </a:extLst>
            </p:cNvPr>
            <p:cNvSpPr/>
            <p:nvPr/>
          </p:nvSpPr>
          <p:spPr>
            <a:xfrm>
              <a:off x="3523488" y="0"/>
              <a:ext cx="8668513" cy="6858000"/>
            </a:xfrm>
            <a:prstGeom prst="rect">
              <a:avLst/>
            </a:prstGeom>
            <a:gradFill>
              <a:gsLst>
                <a:gs pos="0">
                  <a:schemeClr val="accent1">
                    <a:lumMod val="0"/>
                    <a:lumOff val="100000"/>
                  </a:schemeClr>
                </a:gs>
                <a:gs pos="0">
                  <a:schemeClr val="accent1">
                    <a:lumMod val="0"/>
                    <a:lumOff val="100000"/>
                    <a:alpha val="0"/>
                  </a:schemeClr>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2" name="Title 1">
            <a:extLst>
              <a:ext uri="{FF2B5EF4-FFF2-40B4-BE49-F238E27FC236}">
                <a16:creationId xmlns:a16="http://schemas.microsoft.com/office/drawing/2014/main" id="{A50134F6-7F25-885D-06A7-B9426E014C45}"/>
              </a:ext>
            </a:extLst>
          </p:cNvPr>
          <p:cNvSpPr>
            <a:spLocks noGrp="1"/>
          </p:cNvSpPr>
          <p:nvPr>
            <p:ph type="ctrTitle"/>
          </p:nvPr>
        </p:nvSpPr>
        <p:spPr>
          <a:xfrm>
            <a:off x="477981" y="1122363"/>
            <a:ext cx="4023360" cy="3204134"/>
          </a:xfrm>
        </p:spPr>
        <p:txBody>
          <a:bodyPr anchor="b">
            <a:normAutofit/>
          </a:bodyPr>
          <a:lstStyle/>
          <a:p>
            <a:pPr algn="l"/>
            <a:r>
              <a:rPr lang="en-US" sz="4800" dirty="0"/>
              <a:t>CS 7150</a:t>
            </a:r>
          </a:p>
        </p:txBody>
      </p:sp>
      <p:sp>
        <p:nvSpPr>
          <p:cNvPr id="3" name="Subtitle 2">
            <a:extLst>
              <a:ext uri="{FF2B5EF4-FFF2-40B4-BE49-F238E27FC236}">
                <a16:creationId xmlns:a16="http://schemas.microsoft.com/office/drawing/2014/main" id="{14EF45E0-C019-97D5-23A8-3C1D8C3ACB9D}"/>
              </a:ext>
            </a:extLst>
          </p:cNvPr>
          <p:cNvSpPr>
            <a:spLocks noGrp="1"/>
          </p:cNvSpPr>
          <p:nvPr>
            <p:ph type="subTitle" idx="1"/>
          </p:nvPr>
        </p:nvSpPr>
        <p:spPr>
          <a:xfrm>
            <a:off x="477980" y="4872922"/>
            <a:ext cx="4023359" cy="1208141"/>
          </a:xfrm>
        </p:spPr>
        <p:txBody>
          <a:bodyPr>
            <a:normAutofit/>
          </a:bodyPr>
          <a:lstStyle/>
          <a:p>
            <a:pPr algn="l"/>
            <a:r>
              <a:rPr lang="en-US" sz="2000"/>
              <a:t>Deep </a:t>
            </a:r>
            <a:r>
              <a:rPr lang="en-US" sz="2000" dirty="0"/>
              <a:t>Learning</a:t>
            </a:r>
          </a:p>
        </p:txBody>
      </p:sp>
    </p:spTree>
    <p:extLst>
      <p:ext uri="{BB962C8B-B14F-4D97-AF65-F5344CB8AC3E}">
        <p14:creationId xmlns:p14="http://schemas.microsoft.com/office/powerpoint/2010/main" val="1627938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347472" y="219456"/>
            <a:ext cx="11350157" cy="1162592"/>
          </a:xfrm>
        </p:spPr>
        <p:txBody>
          <a:bodyPr>
            <a:normAutofit fontScale="90000"/>
          </a:bodyPr>
          <a:lstStyle/>
          <a:p>
            <a:r>
              <a:rPr lang="en-US" dirty="0"/>
              <a:t>Language Modelling: </a:t>
            </a:r>
            <a:r>
              <a:rPr lang="en-US" b="1" dirty="0">
                <a:solidFill>
                  <a:schemeClr val="tx1">
                    <a:lumMod val="75000"/>
                    <a:lumOff val="25000"/>
                  </a:schemeClr>
                </a:solidFill>
                <a:latin typeface="Karla" charset="0"/>
                <a:ea typeface="Karla" charset="0"/>
                <a:cs typeface="Karla" charset="0"/>
              </a:rPr>
              <a:t>Feed-forward Neural Net</a:t>
            </a:r>
            <a:endParaRPr lang="en-US" dirty="0"/>
          </a:p>
        </p:txBody>
      </p:sp>
      <p:sp>
        <p:nvSpPr>
          <p:cNvPr id="7" name="Content Placeholder 2">
            <a:extLst>
              <a:ext uri="{FF2B5EF4-FFF2-40B4-BE49-F238E27FC236}">
                <a16:creationId xmlns:a16="http://schemas.microsoft.com/office/drawing/2014/main" id="{2B634E59-4B85-4C4B-8984-E10B47A0B100}"/>
              </a:ext>
            </a:extLst>
          </p:cNvPr>
          <p:cNvSpPr txBox="1">
            <a:spLocks/>
          </p:cNvSpPr>
          <p:nvPr/>
        </p:nvSpPr>
        <p:spPr>
          <a:xfrm>
            <a:off x="1681848" y="1094515"/>
            <a:ext cx="10342263" cy="12847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400" dirty="0">
                <a:latin typeface="Karla" charset="0"/>
                <a:ea typeface="Karla" charset="0"/>
                <a:cs typeface="Karla" charset="0"/>
              </a:rPr>
              <a:t>Training </a:t>
            </a:r>
          </a:p>
        </p:txBody>
      </p:sp>
      <p:sp>
        <p:nvSpPr>
          <p:cNvPr id="3" name="Rounded Rectangle 2">
            <a:extLst>
              <a:ext uri="{FF2B5EF4-FFF2-40B4-BE49-F238E27FC236}">
                <a16:creationId xmlns:a16="http://schemas.microsoft.com/office/drawing/2014/main" id="{FD8C6AE1-A8BE-C943-91A1-7B8A221340F7}"/>
              </a:ext>
            </a:extLst>
          </p:cNvPr>
          <p:cNvSpPr/>
          <p:nvPr/>
        </p:nvSpPr>
        <p:spPr>
          <a:xfrm>
            <a:off x="4343400" y="5315360"/>
            <a:ext cx="3912704" cy="33006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4EE9761C-491D-5F4A-A115-032B4EC18097}"/>
              </a:ext>
            </a:extLst>
          </p:cNvPr>
          <p:cNvSpPr/>
          <p:nvPr/>
        </p:nvSpPr>
        <p:spPr>
          <a:xfrm>
            <a:off x="4448182"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D648207-4E1C-3747-8CED-11D7BE8BC76E}"/>
              </a:ext>
            </a:extLst>
          </p:cNvPr>
          <p:cNvSpPr/>
          <p:nvPr/>
        </p:nvSpPr>
        <p:spPr>
          <a:xfrm>
            <a:off x="4694441"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578E907-AEE0-9943-9848-4F19EEE56B1B}"/>
              </a:ext>
            </a:extLst>
          </p:cNvPr>
          <p:cNvSpPr/>
          <p:nvPr/>
        </p:nvSpPr>
        <p:spPr>
          <a:xfrm>
            <a:off x="4940700"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CA6E7F4-69EF-DB4A-87F9-6B83E5C57E47}"/>
              </a:ext>
            </a:extLst>
          </p:cNvPr>
          <p:cNvSpPr/>
          <p:nvPr/>
        </p:nvSpPr>
        <p:spPr>
          <a:xfrm>
            <a:off x="5192569"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Content Placeholder 2">
                <a:extLst>
                  <a:ext uri="{FF2B5EF4-FFF2-40B4-BE49-F238E27FC236}">
                    <a16:creationId xmlns:a16="http://schemas.microsoft.com/office/drawing/2014/main" id="{645073BD-D1CE-1848-A3FB-5C7C44E689AE}"/>
                  </a:ext>
                </a:extLst>
              </p:cNvPr>
              <p:cNvSpPr txBox="1">
                <a:spLocks/>
              </p:cNvSpPr>
              <p:nvPr/>
            </p:nvSpPr>
            <p:spPr>
              <a:xfrm>
                <a:off x="4407407" y="5691509"/>
                <a:ext cx="913361"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𝑡</m:t>
                          </m:r>
                          <m:r>
                            <a:rPr lang="en-US" sz="2400" b="0" i="1" smtClean="0">
                              <a:latin typeface="Cambria Math" panose="02040503050406030204" pitchFamily="18" charset="0"/>
                            </a:rPr>
                            <m:t>−3</m:t>
                          </m:r>
                        </m:sub>
                      </m:sSub>
                    </m:oMath>
                  </m:oMathPara>
                </a14:m>
                <a:endParaRPr lang="en-US" sz="2400" dirty="0">
                  <a:latin typeface="Avenir Light" panose="020B0402020203020204" pitchFamily="34" charset="77"/>
                </a:endParaRPr>
              </a:p>
            </p:txBody>
          </p:sp>
        </mc:Choice>
        <mc:Fallback xmlns="">
          <p:sp>
            <p:nvSpPr>
              <p:cNvPr id="20" name="Content Placeholder 2">
                <a:extLst>
                  <a:ext uri="{FF2B5EF4-FFF2-40B4-BE49-F238E27FC236}">
                    <a16:creationId xmlns:a16="http://schemas.microsoft.com/office/drawing/2014/main" id="{645073BD-D1CE-1848-A3FB-5C7C44E689AE}"/>
                  </a:ext>
                </a:extLst>
              </p:cNvPr>
              <p:cNvSpPr txBox="1">
                <a:spLocks noRot="1" noChangeAspect="1" noMove="1" noResize="1" noEditPoints="1" noAdjustHandles="1" noChangeArrowheads="1" noChangeShapeType="1" noTextEdit="1"/>
              </p:cNvSpPr>
              <p:nvPr/>
            </p:nvSpPr>
            <p:spPr>
              <a:xfrm>
                <a:off x="4407407" y="5691509"/>
                <a:ext cx="913361" cy="503588"/>
              </a:xfrm>
              <a:prstGeom prst="rect">
                <a:avLst/>
              </a:prstGeom>
              <a:blipFill>
                <a:blip r:embed="rId2"/>
                <a:stretch>
                  <a:fillRect b="-2500"/>
                </a:stretch>
              </a:blipFill>
            </p:spPr>
            <p:txBody>
              <a:bodyPr/>
              <a:lstStyle/>
              <a:p>
                <a:r>
                  <a:rPr lang="en-US">
                    <a:noFill/>
                  </a:rPr>
                  <a:t> </a:t>
                </a:r>
              </a:p>
            </p:txBody>
          </p:sp>
        </mc:Fallback>
      </mc:AlternateContent>
      <p:sp>
        <p:nvSpPr>
          <p:cNvPr id="55" name="Oval 54">
            <a:extLst>
              <a:ext uri="{FF2B5EF4-FFF2-40B4-BE49-F238E27FC236}">
                <a16:creationId xmlns:a16="http://schemas.microsoft.com/office/drawing/2014/main" id="{509F3CB1-D077-AB4A-9263-C3E375E967C2}"/>
              </a:ext>
            </a:extLst>
          </p:cNvPr>
          <p:cNvSpPr/>
          <p:nvPr/>
        </p:nvSpPr>
        <p:spPr>
          <a:xfrm>
            <a:off x="5857146"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806FB9AA-7582-D249-8964-B1E083E54282}"/>
              </a:ext>
            </a:extLst>
          </p:cNvPr>
          <p:cNvSpPr/>
          <p:nvPr/>
        </p:nvSpPr>
        <p:spPr>
          <a:xfrm>
            <a:off x="6103405"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3246FA5D-2EB0-194F-9056-8E55096A2324}"/>
              </a:ext>
            </a:extLst>
          </p:cNvPr>
          <p:cNvSpPr/>
          <p:nvPr/>
        </p:nvSpPr>
        <p:spPr>
          <a:xfrm>
            <a:off x="6349664"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5375B46D-94A3-A748-A10A-24F44499811C}"/>
              </a:ext>
            </a:extLst>
          </p:cNvPr>
          <p:cNvSpPr/>
          <p:nvPr/>
        </p:nvSpPr>
        <p:spPr>
          <a:xfrm>
            <a:off x="6601533"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76A117F4-BF7A-B143-92B3-7771E7DB76F2}"/>
              </a:ext>
            </a:extLst>
          </p:cNvPr>
          <p:cNvSpPr/>
          <p:nvPr/>
        </p:nvSpPr>
        <p:spPr>
          <a:xfrm>
            <a:off x="7205838"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006F9256-6591-CA4A-A29D-DCE17210C01C}"/>
              </a:ext>
            </a:extLst>
          </p:cNvPr>
          <p:cNvSpPr/>
          <p:nvPr/>
        </p:nvSpPr>
        <p:spPr>
          <a:xfrm>
            <a:off x="7452097"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D8F461C7-1896-C149-B54C-48C3CE75BEC4}"/>
              </a:ext>
            </a:extLst>
          </p:cNvPr>
          <p:cNvSpPr/>
          <p:nvPr/>
        </p:nvSpPr>
        <p:spPr>
          <a:xfrm>
            <a:off x="7698356"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B04167DE-1E41-A341-8D12-4BEC35973F94}"/>
              </a:ext>
            </a:extLst>
          </p:cNvPr>
          <p:cNvSpPr/>
          <p:nvPr/>
        </p:nvSpPr>
        <p:spPr>
          <a:xfrm>
            <a:off x="7950225"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A6D92D5-089C-704D-82E8-F58590491E75}"/>
              </a:ext>
            </a:extLst>
          </p:cNvPr>
          <p:cNvSpPr/>
          <p:nvPr/>
        </p:nvSpPr>
        <p:spPr>
          <a:xfrm>
            <a:off x="5828242" y="30736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FE387215-9C07-704E-A624-2E65BFD4237B}"/>
              </a:ext>
            </a:extLst>
          </p:cNvPr>
          <p:cNvSpPr/>
          <p:nvPr/>
        </p:nvSpPr>
        <p:spPr>
          <a:xfrm>
            <a:off x="6074501" y="30736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2946605F-F95D-B245-8A41-6734C2E7BF1B}"/>
              </a:ext>
            </a:extLst>
          </p:cNvPr>
          <p:cNvSpPr/>
          <p:nvPr/>
        </p:nvSpPr>
        <p:spPr>
          <a:xfrm>
            <a:off x="6320760" y="30736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BB6F3CC5-174A-764E-831F-58AC6190464E}"/>
              </a:ext>
            </a:extLst>
          </p:cNvPr>
          <p:cNvSpPr/>
          <p:nvPr/>
        </p:nvSpPr>
        <p:spPr>
          <a:xfrm>
            <a:off x="6572629" y="30736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3" name="Content Placeholder 2">
                <a:extLst>
                  <a:ext uri="{FF2B5EF4-FFF2-40B4-BE49-F238E27FC236}">
                    <a16:creationId xmlns:a16="http://schemas.microsoft.com/office/drawing/2014/main" id="{E22852B8-3DB0-794B-A37C-DB8D68A07D98}"/>
                  </a:ext>
                </a:extLst>
              </p:cNvPr>
              <p:cNvSpPr txBox="1">
                <a:spLocks/>
              </p:cNvSpPr>
              <p:nvPr/>
            </p:nvSpPr>
            <p:spPr>
              <a:xfrm>
                <a:off x="5923242" y="5678944"/>
                <a:ext cx="988395"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𝑡</m:t>
                          </m:r>
                          <m:r>
                            <a:rPr lang="en-US" sz="2400" i="1">
                              <a:latin typeface="Cambria Math" panose="02040503050406030204" pitchFamily="18" charset="0"/>
                            </a:rPr>
                            <m:t>−2</m:t>
                          </m:r>
                        </m:sub>
                      </m:sSub>
                    </m:oMath>
                  </m:oMathPara>
                </a14:m>
                <a:endParaRPr lang="en-US" sz="2400" dirty="0">
                  <a:latin typeface="Avenir Light" panose="020B0402020203020204" pitchFamily="34" charset="77"/>
                </a:endParaRPr>
              </a:p>
              <a:p>
                <a:pPr marL="0" indent="0">
                  <a:lnSpc>
                    <a:spcPct val="120000"/>
                  </a:lnSpc>
                  <a:buNone/>
                </a:pPr>
                <a:endParaRPr lang="en-US" sz="2400" dirty="0">
                  <a:latin typeface="Avenir Light" panose="020B0402020203020204" pitchFamily="34" charset="77"/>
                </a:endParaRPr>
              </a:p>
            </p:txBody>
          </p:sp>
        </mc:Choice>
        <mc:Fallback xmlns="">
          <p:sp>
            <p:nvSpPr>
              <p:cNvPr id="73" name="Content Placeholder 2">
                <a:extLst>
                  <a:ext uri="{FF2B5EF4-FFF2-40B4-BE49-F238E27FC236}">
                    <a16:creationId xmlns:a16="http://schemas.microsoft.com/office/drawing/2014/main" id="{E22852B8-3DB0-794B-A37C-DB8D68A07D98}"/>
                  </a:ext>
                </a:extLst>
              </p:cNvPr>
              <p:cNvSpPr txBox="1">
                <a:spLocks noRot="1" noChangeAspect="1" noMove="1" noResize="1" noEditPoints="1" noAdjustHandles="1" noChangeArrowheads="1" noChangeShapeType="1" noTextEdit="1"/>
              </p:cNvSpPr>
              <p:nvPr/>
            </p:nvSpPr>
            <p:spPr>
              <a:xfrm>
                <a:off x="5923242" y="5678944"/>
                <a:ext cx="988395" cy="503588"/>
              </a:xfrm>
              <a:prstGeom prst="rect">
                <a:avLst/>
              </a:prstGeom>
              <a:blipFill>
                <a:blip r:embed="rId3"/>
                <a:stretch>
                  <a:fillRect b="-2500"/>
                </a:stretch>
              </a:blipFill>
            </p:spPr>
            <p:txBody>
              <a:bodyPr/>
              <a:lstStyle/>
              <a:p>
                <a:r>
                  <a:rPr lang="en-US">
                    <a:noFill/>
                  </a:rPr>
                  <a:t> </a:t>
                </a:r>
              </a:p>
            </p:txBody>
          </p:sp>
        </mc:Fallback>
      </mc:AlternateContent>
      <p:sp>
        <p:nvSpPr>
          <p:cNvPr id="81" name="Content Placeholder 2">
            <a:extLst>
              <a:ext uri="{FF2B5EF4-FFF2-40B4-BE49-F238E27FC236}">
                <a16:creationId xmlns:a16="http://schemas.microsoft.com/office/drawing/2014/main" id="{0699B2A3-3B8E-414D-A3AF-577E06CECE10}"/>
              </a:ext>
            </a:extLst>
          </p:cNvPr>
          <p:cNvSpPr txBox="1">
            <a:spLocks/>
          </p:cNvSpPr>
          <p:nvPr/>
        </p:nvSpPr>
        <p:spPr>
          <a:xfrm>
            <a:off x="1249904" y="5236580"/>
            <a:ext cx="2964075"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b="1" dirty="0">
                <a:solidFill>
                  <a:schemeClr val="tx1">
                    <a:lumMod val="85000"/>
                    <a:lumOff val="15000"/>
                  </a:schemeClr>
                </a:solidFill>
                <a:latin typeface="Karla" charset="0"/>
                <a:ea typeface="Karla" charset="0"/>
                <a:cs typeface="Karla" charset="0"/>
              </a:rPr>
              <a:t>Example input sentence</a:t>
            </a:r>
          </a:p>
        </p:txBody>
      </p:sp>
      <p:sp>
        <p:nvSpPr>
          <p:cNvPr id="32" name="Rounded Rectangle 31">
            <a:extLst>
              <a:ext uri="{FF2B5EF4-FFF2-40B4-BE49-F238E27FC236}">
                <a16:creationId xmlns:a16="http://schemas.microsoft.com/office/drawing/2014/main" id="{55B7F79C-354B-514C-9CDD-0E4619BAD189}"/>
              </a:ext>
            </a:extLst>
          </p:cNvPr>
          <p:cNvSpPr/>
          <p:nvPr/>
        </p:nvSpPr>
        <p:spPr>
          <a:xfrm>
            <a:off x="5023876" y="4175908"/>
            <a:ext cx="2631421" cy="311369"/>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C6810C6D-F83C-C44F-B8C1-451A04C06FE6}"/>
              </a:ext>
            </a:extLst>
          </p:cNvPr>
          <p:cNvSpPr/>
          <p:nvPr/>
        </p:nvSpPr>
        <p:spPr>
          <a:xfrm>
            <a:off x="5108427" y="4216475"/>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DAAF9B34-AA96-9543-A2D3-5EF35440EBC6}"/>
              </a:ext>
            </a:extLst>
          </p:cNvPr>
          <p:cNvSpPr/>
          <p:nvPr/>
        </p:nvSpPr>
        <p:spPr>
          <a:xfrm>
            <a:off x="5354686" y="4216475"/>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2E89CB5E-8E02-3647-9934-F3B0E64079B8}"/>
              </a:ext>
            </a:extLst>
          </p:cNvPr>
          <p:cNvSpPr/>
          <p:nvPr/>
        </p:nvSpPr>
        <p:spPr>
          <a:xfrm>
            <a:off x="5600945" y="4216475"/>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A303B545-2289-A049-BCAD-982E40A743A5}"/>
              </a:ext>
            </a:extLst>
          </p:cNvPr>
          <p:cNvSpPr/>
          <p:nvPr/>
        </p:nvSpPr>
        <p:spPr>
          <a:xfrm>
            <a:off x="5852814" y="4216475"/>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24AA75F-456D-8949-A10C-222308AD6C27}"/>
              </a:ext>
            </a:extLst>
          </p:cNvPr>
          <p:cNvSpPr/>
          <p:nvPr/>
        </p:nvSpPr>
        <p:spPr>
          <a:xfrm>
            <a:off x="6110810" y="4218759"/>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A1C43F3D-8692-EE47-9823-1230435C6EF5}"/>
              </a:ext>
            </a:extLst>
          </p:cNvPr>
          <p:cNvSpPr/>
          <p:nvPr/>
        </p:nvSpPr>
        <p:spPr>
          <a:xfrm>
            <a:off x="6357069" y="4218759"/>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7CE51F31-4C6E-7945-AE70-852BF817D70E}"/>
              </a:ext>
            </a:extLst>
          </p:cNvPr>
          <p:cNvSpPr/>
          <p:nvPr/>
        </p:nvSpPr>
        <p:spPr>
          <a:xfrm>
            <a:off x="6603328" y="4218759"/>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AC07CFFB-CDE8-B241-8A41-C7FC551585A0}"/>
              </a:ext>
            </a:extLst>
          </p:cNvPr>
          <p:cNvSpPr/>
          <p:nvPr/>
        </p:nvSpPr>
        <p:spPr>
          <a:xfrm>
            <a:off x="6855197" y="4218759"/>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3E1039C-7E4C-C141-AD63-693260F07D4D}"/>
              </a:ext>
            </a:extLst>
          </p:cNvPr>
          <p:cNvSpPr/>
          <p:nvPr/>
        </p:nvSpPr>
        <p:spPr>
          <a:xfrm>
            <a:off x="7108259" y="4214326"/>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E67898AD-C5E7-2D42-9415-B67BBD4A3A66}"/>
              </a:ext>
            </a:extLst>
          </p:cNvPr>
          <p:cNvSpPr/>
          <p:nvPr/>
        </p:nvSpPr>
        <p:spPr>
          <a:xfrm>
            <a:off x="7360128" y="4214326"/>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a:extLst>
              <a:ext uri="{FF2B5EF4-FFF2-40B4-BE49-F238E27FC236}">
                <a16:creationId xmlns:a16="http://schemas.microsoft.com/office/drawing/2014/main" id="{6C5771F7-7684-374B-B6C2-60FEB0E09FAD}"/>
              </a:ext>
            </a:extLst>
          </p:cNvPr>
          <p:cNvSpPr/>
          <p:nvPr/>
        </p:nvSpPr>
        <p:spPr>
          <a:xfrm>
            <a:off x="5742550" y="3026663"/>
            <a:ext cx="1128109" cy="311369"/>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ight Arrow 44">
            <a:extLst>
              <a:ext uri="{FF2B5EF4-FFF2-40B4-BE49-F238E27FC236}">
                <a16:creationId xmlns:a16="http://schemas.microsoft.com/office/drawing/2014/main" id="{1552C180-A336-A746-AA26-10B7E107AA52}"/>
              </a:ext>
            </a:extLst>
          </p:cNvPr>
          <p:cNvSpPr/>
          <p:nvPr/>
        </p:nvSpPr>
        <p:spPr>
          <a:xfrm rot="16200000">
            <a:off x="6048171" y="3544078"/>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ight Arrow 46">
            <a:extLst>
              <a:ext uri="{FF2B5EF4-FFF2-40B4-BE49-F238E27FC236}">
                <a16:creationId xmlns:a16="http://schemas.microsoft.com/office/drawing/2014/main" id="{5D792BAB-B803-CF46-A092-93C1E56EC90D}"/>
              </a:ext>
            </a:extLst>
          </p:cNvPr>
          <p:cNvSpPr/>
          <p:nvPr/>
        </p:nvSpPr>
        <p:spPr>
          <a:xfrm rot="16200000">
            <a:off x="6069731" y="4713226"/>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8" name="Content Placeholder 2">
                <a:extLst>
                  <a:ext uri="{FF2B5EF4-FFF2-40B4-BE49-F238E27FC236}">
                    <a16:creationId xmlns:a16="http://schemas.microsoft.com/office/drawing/2014/main" id="{C1ED9D7B-0772-8F44-B82E-46E5594D9561}"/>
                  </a:ext>
                </a:extLst>
              </p:cNvPr>
              <p:cNvSpPr txBox="1">
                <a:spLocks/>
              </p:cNvSpPr>
              <p:nvPr/>
            </p:nvSpPr>
            <p:spPr>
              <a:xfrm>
                <a:off x="5539535" y="4670647"/>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𝑉</m:t>
                      </m:r>
                    </m:oMath>
                  </m:oMathPara>
                </a14:m>
                <a:endParaRPr lang="en-US" sz="2400" dirty="0">
                  <a:solidFill>
                    <a:srgbClr val="C00000"/>
                  </a:solidFill>
                  <a:latin typeface="Avenir Light" panose="020B0402020203020204" pitchFamily="34" charset="77"/>
                </a:endParaRPr>
              </a:p>
            </p:txBody>
          </p:sp>
        </mc:Choice>
        <mc:Fallback xmlns="">
          <p:sp>
            <p:nvSpPr>
              <p:cNvPr id="48" name="Content Placeholder 2">
                <a:extLst>
                  <a:ext uri="{FF2B5EF4-FFF2-40B4-BE49-F238E27FC236}">
                    <a16:creationId xmlns:a16="http://schemas.microsoft.com/office/drawing/2014/main" id="{C1ED9D7B-0772-8F44-B82E-46E5594D9561}"/>
                  </a:ext>
                </a:extLst>
              </p:cNvPr>
              <p:cNvSpPr txBox="1">
                <a:spLocks noRot="1" noChangeAspect="1" noMove="1" noResize="1" noEditPoints="1" noAdjustHandles="1" noChangeArrowheads="1" noChangeShapeType="1" noTextEdit="1"/>
              </p:cNvSpPr>
              <p:nvPr/>
            </p:nvSpPr>
            <p:spPr>
              <a:xfrm>
                <a:off x="5539535" y="4670647"/>
                <a:ext cx="701328" cy="50358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Content Placeholder 2">
                <a:extLst>
                  <a:ext uri="{FF2B5EF4-FFF2-40B4-BE49-F238E27FC236}">
                    <a16:creationId xmlns:a16="http://schemas.microsoft.com/office/drawing/2014/main" id="{585DBD21-0E03-5C4E-80C6-08218453FDF0}"/>
                  </a:ext>
                </a:extLst>
              </p:cNvPr>
              <p:cNvSpPr txBox="1">
                <a:spLocks/>
              </p:cNvSpPr>
              <p:nvPr/>
            </p:nvSpPr>
            <p:spPr>
              <a:xfrm>
                <a:off x="5546844" y="3491706"/>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𝑊</m:t>
                      </m:r>
                    </m:oMath>
                  </m:oMathPara>
                </a14:m>
                <a:endParaRPr lang="en-US" sz="2400" dirty="0">
                  <a:solidFill>
                    <a:srgbClr val="C00000"/>
                  </a:solidFill>
                  <a:latin typeface="Avenir Light" panose="020B0402020203020204" pitchFamily="34" charset="77"/>
                </a:endParaRPr>
              </a:p>
            </p:txBody>
          </p:sp>
        </mc:Choice>
        <mc:Fallback xmlns="">
          <p:sp>
            <p:nvSpPr>
              <p:cNvPr id="49" name="Content Placeholder 2">
                <a:extLst>
                  <a:ext uri="{FF2B5EF4-FFF2-40B4-BE49-F238E27FC236}">
                    <a16:creationId xmlns:a16="http://schemas.microsoft.com/office/drawing/2014/main" id="{585DBD21-0E03-5C4E-80C6-08218453FDF0}"/>
                  </a:ext>
                </a:extLst>
              </p:cNvPr>
              <p:cNvSpPr txBox="1">
                <a:spLocks noRot="1" noChangeAspect="1" noMove="1" noResize="1" noEditPoints="1" noAdjustHandles="1" noChangeArrowheads="1" noChangeShapeType="1" noTextEdit="1"/>
              </p:cNvSpPr>
              <p:nvPr/>
            </p:nvSpPr>
            <p:spPr>
              <a:xfrm>
                <a:off x="5546844" y="3491706"/>
                <a:ext cx="701328" cy="503588"/>
              </a:xfrm>
              <a:prstGeom prst="rect">
                <a:avLst/>
              </a:prstGeom>
              <a:blipFill>
                <a:blip r:embed="rId5"/>
                <a:stretch>
                  <a:fillRect/>
                </a:stretch>
              </a:blipFill>
            </p:spPr>
            <p:txBody>
              <a:bodyPr/>
              <a:lstStyle/>
              <a:p>
                <a:r>
                  <a:rPr lang="en-US">
                    <a:noFill/>
                  </a:rPr>
                  <a:t> </a:t>
                </a:r>
              </a:p>
            </p:txBody>
          </p:sp>
        </mc:Fallback>
      </mc:AlternateContent>
      <p:sp>
        <p:nvSpPr>
          <p:cNvPr id="50" name="Content Placeholder 2">
            <a:extLst>
              <a:ext uri="{FF2B5EF4-FFF2-40B4-BE49-F238E27FC236}">
                <a16:creationId xmlns:a16="http://schemas.microsoft.com/office/drawing/2014/main" id="{98A0229A-0E65-994A-A48A-9E766E214C56}"/>
              </a:ext>
            </a:extLst>
          </p:cNvPr>
          <p:cNvSpPr txBox="1">
            <a:spLocks/>
          </p:cNvSpPr>
          <p:nvPr/>
        </p:nvSpPr>
        <p:spPr>
          <a:xfrm>
            <a:off x="1161485" y="4122786"/>
            <a:ext cx="2964075"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b="1" dirty="0">
                <a:solidFill>
                  <a:schemeClr val="tx1">
                    <a:lumMod val="85000"/>
                    <a:lumOff val="15000"/>
                  </a:schemeClr>
                </a:solidFill>
                <a:latin typeface="Karla" charset="0"/>
                <a:ea typeface="Karla" charset="0"/>
                <a:cs typeface="Karla" charset="0"/>
              </a:rPr>
              <a:t>Hidden layer</a:t>
            </a:r>
          </a:p>
        </p:txBody>
      </p:sp>
      <p:sp>
        <p:nvSpPr>
          <p:cNvPr id="51" name="Content Placeholder 2">
            <a:extLst>
              <a:ext uri="{FF2B5EF4-FFF2-40B4-BE49-F238E27FC236}">
                <a16:creationId xmlns:a16="http://schemas.microsoft.com/office/drawing/2014/main" id="{3649502E-21DD-1642-971F-BACEABB4E04C}"/>
              </a:ext>
            </a:extLst>
          </p:cNvPr>
          <p:cNvSpPr txBox="1">
            <a:spLocks/>
          </p:cNvSpPr>
          <p:nvPr/>
        </p:nvSpPr>
        <p:spPr>
          <a:xfrm>
            <a:off x="1284612" y="2933720"/>
            <a:ext cx="2964075"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b="1" dirty="0">
                <a:solidFill>
                  <a:schemeClr val="tx1">
                    <a:lumMod val="85000"/>
                    <a:lumOff val="15000"/>
                  </a:schemeClr>
                </a:solidFill>
                <a:latin typeface="Karla" charset="0"/>
                <a:ea typeface="Karla" charset="0"/>
                <a:cs typeface="Karla" charset="0"/>
              </a:rPr>
              <a:t>Output layer</a:t>
            </a:r>
          </a:p>
        </p:txBody>
      </p:sp>
      <mc:AlternateContent xmlns:mc="http://schemas.openxmlformats.org/markup-compatibility/2006" xmlns:a14="http://schemas.microsoft.com/office/drawing/2010/main">
        <mc:Choice Requires="a14">
          <p:sp>
            <p:nvSpPr>
              <p:cNvPr id="46" name="Content Placeholder 2">
                <a:extLst>
                  <a:ext uri="{FF2B5EF4-FFF2-40B4-BE49-F238E27FC236}">
                    <a16:creationId xmlns:a16="http://schemas.microsoft.com/office/drawing/2014/main" id="{6BF069EC-E01E-874F-8256-B41BD1F5F318}"/>
                  </a:ext>
                </a:extLst>
              </p:cNvPr>
              <p:cNvSpPr txBox="1">
                <a:spLocks/>
              </p:cNvSpPr>
              <p:nvPr/>
            </p:nvSpPr>
            <p:spPr>
              <a:xfrm>
                <a:off x="8202094" y="5184623"/>
                <a:ext cx="2799163"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dirty="0" smtClean="0">
                          <a:solidFill>
                            <a:srgbClr val="C00000"/>
                          </a:solidFill>
                          <a:latin typeface="Cambria Math" panose="02040503050406030204" pitchFamily="18" charset="0"/>
                        </a:rPr>
                        <m:t>𝑥</m:t>
                      </m:r>
                      <m:r>
                        <a:rPr lang="en-US" sz="2400" b="0" i="1" dirty="0" smtClean="0">
                          <a:solidFill>
                            <a:schemeClr val="tx1">
                              <a:lumMod val="85000"/>
                              <a:lumOff val="15000"/>
                            </a:schemeClr>
                          </a:solidFill>
                          <a:latin typeface="Cambria Math" panose="02040503050406030204" pitchFamily="18" charset="0"/>
                        </a:rPr>
                        <m:t>=[</m:t>
                      </m:r>
                      <m:sSub>
                        <m:sSubPr>
                          <m:ctrlPr>
                            <a:rPr lang="en-US" sz="2400" b="0" i="1" dirty="0" smtClean="0">
                              <a:solidFill>
                                <a:schemeClr val="tx1">
                                  <a:lumMod val="85000"/>
                                  <a:lumOff val="15000"/>
                                </a:schemeClr>
                              </a:solidFill>
                              <a:latin typeface="Cambria Math" panose="02040503050406030204" pitchFamily="18" charset="0"/>
                            </a:rPr>
                          </m:ctrlPr>
                        </m:sSubPr>
                        <m:e>
                          <m:r>
                            <a:rPr lang="en-US" sz="2400" b="0" i="1" dirty="0" smtClean="0">
                              <a:solidFill>
                                <a:schemeClr val="tx1">
                                  <a:lumMod val="85000"/>
                                  <a:lumOff val="15000"/>
                                </a:schemeClr>
                              </a:solidFill>
                              <a:latin typeface="Cambria Math" panose="02040503050406030204" pitchFamily="18" charset="0"/>
                            </a:rPr>
                            <m:t>𝑥</m:t>
                          </m:r>
                        </m:e>
                        <m:sub>
                          <m:r>
                            <a:rPr lang="en-US" sz="2400" b="0" i="1" dirty="0" smtClean="0">
                              <a:solidFill>
                                <a:schemeClr val="tx1">
                                  <a:lumMod val="85000"/>
                                  <a:lumOff val="15000"/>
                                </a:schemeClr>
                              </a:solidFill>
                              <a:latin typeface="Cambria Math" panose="02040503050406030204" pitchFamily="18" charset="0"/>
                            </a:rPr>
                            <m:t>1</m:t>
                          </m:r>
                        </m:sub>
                      </m:sSub>
                      <m:r>
                        <a:rPr lang="en-US" sz="2400" b="0" i="1" dirty="0" smtClean="0">
                          <a:solidFill>
                            <a:schemeClr val="tx1">
                              <a:lumMod val="85000"/>
                              <a:lumOff val="15000"/>
                            </a:schemeClr>
                          </a:solidFill>
                          <a:latin typeface="Cambria Math" panose="02040503050406030204" pitchFamily="18" charset="0"/>
                        </a:rPr>
                        <m:t>,</m:t>
                      </m:r>
                      <m:sSub>
                        <m:sSubPr>
                          <m:ctrlPr>
                            <a:rPr lang="en-US" sz="2400" b="0" i="1" dirty="0" smtClean="0">
                              <a:solidFill>
                                <a:schemeClr val="tx1">
                                  <a:lumMod val="85000"/>
                                  <a:lumOff val="15000"/>
                                </a:schemeClr>
                              </a:solidFill>
                              <a:latin typeface="Cambria Math" panose="02040503050406030204" pitchFamily="18" charset="0"/>
                            </a:rPr>
                          </m:ctrlPr>
                        </m:sSubPr>
                        <m:e>
                          <m:r>
                            <a:rPr lang="en-US" sz="2400" b="0" i="1" dirty="0" smtClean="0">
                              <a:solidFill>
                                <a:schemeClr val="tx1">
                                  <a:lumMod val="85000"/>
                                  <a:lumOff val="15000"/>
                                </a:schemeClr>
                              </a:solidFill>
                              <a:latin typeface="Cambria Math" panose="02040503050406030204" pitchFamily="18" charset="0"/>
                            </a:rPr>
                            <m:t>𝑥</m:t>
                          </m:r>
                        </m:e>
                        <m:sub>
                          <m:r>
                            <a:rPr lang="en-US" sz="2400" b="0" i="1" dirty="0" smtClean="0">
                              <a:solidFill>
                                <a:schemeClr val="tx1">
                                  <a:lumMod val="85000"/>
                                  <a:lumOff val="15000"/>
                                </a:schemeClr>
                              </a:solidFill>
                              <a:latin typeface="Cambria Math" panose="02040503050406030204" pitchFamily="18" charset="0"/>
                            </a:rPr>
                            <m:t>2</m:t>
                          </m:r>
                        </m:sub>
                      </m:sSub>
                      <m:r>
                        <a:rPr lang="en-US" sz="2400" b="0" i="1" dirty="0" smtClean="0">
                          <a:solidFill>
                            <a:schemeClr val="tx1">
                              <a:lumMod val="85000"/>
                              <a:lumOff val="15000"/>
                            </a:schemeClr>
                          </a:solidFill>
                          <a:latin typeface="Cambria Math" panose="02040503050406030204" pitchFamily="18" charset="0"/>
                        </a:rPr>
                        <m:t>,</m:t>
                      </m:r>
                      <m:sSub>
                        <m:sSubPr>
                          <m:ctrlPr>
                            <a:rPr lang="en-US" sz="2400" b="0" i="1" dirty="0" smtClean="0">
                              <a:solidFill>
                                <a:schemeClr val="tx1">
                                  <a:lumMod val="85000"/>
                                  <a:lumOff val="15000"/>
                                </a:schemeClr>
                              </a:solidFill>
                              <a:latin typeface="Cambria Math" panose="02040503050406030204" pitchFamily="18" charset="0"/>
                            </a:rPr>
                          </m:ctrlPr>
                        </m:sSubPr>
                        <m:e>
                          <m:r>
                            <a:rPr lang="en-US" sz="2400" b="0" i="1" dirty="0" smtClean="0">
                              <a:solidFill>
                                <a:schemeClr val="tx1">
                                  <a:lumMod val="85000"/>
                                  <a:lumOff val="15000"/>
                                </a:schemeClr>
                              </a:solidFill>
                              <a:latin typeface="Cambria Math" panose="02040503050406030204" pitchFamily="18" charset="0"/>
                            </a:rPr>
                            <m:t>𝑥</m:t>
                          </m:r>
                        </m:e>
                        <m:sub>
                          <m:r>
                            <a:rPr lang="en-US" sz="2400" b="0" i="1" dirty="0" smtClean="0">
                              <a:solidFill>
                                <a:schemeClr val="tx1">
                                  <a:lumMod val="85000"/>
                                  <a:lumOff val="15000"/>
                                </a:schemeClr>
                              </a:solidFill>
                              <a:latin typeface="Cambria Math" panose="02040503050406030204" pitchFamily="18" charset="0"/>
                            </a:rPr>
                            <m:t>3</m:t>
                          </m:r>
                        </m:sub>
                      </m:sSub>
                      <m:r>
                        <a:rPr lang="en-US" sz="2400" b="0" i="1" dirty="0" smtClean="0">
                          <a:solidFill>
                            <a:schemeClr val="tx1">
                              <a:lumMod val="85000"/>
                              <a:lumOff val="15000"/>
                            </a:schemeClr>
                          </a:solidFill>
                          <a:latin typeface="Cambria Math" panose="02040503050406030204" pitchFamily="18" charset="0"/>
                        </a:rPr>
                        <m:t>]</m:t>
                      </m:r>
                    </m:oMath>
                  </m:oMathPara>
                </a14:m>
                <a:endParaRPr lang="en-US" sz="2400" dirty="0">
                  <a:solidFill>
                    <a:srgbClr val="C00000"/>
                  </a:solidFill>
                  <a:latin typeface="Avenir Light" panose="020B0402020203020204" pitchFamily="34" charset="77"/>
                </a:endParaRPr>
              </a:p>
            </p:txBody>
          </p:sp>
        </mc:Choice>
        <mc:Fallback xmlns="">
          <p:sp>
            <p:nvSpPr>
              <p:cNvPr id="46" name="Content Placeholder 2">
                <a:extLst>
                  <a:ext uri="{FF2B5EF4-FFF2-40B4-BE49-F238E27FC236}">
                    <a16:creationId xmlns:a16="http://schemas.microsoft.com/office/drawing/2014/main" id="{6BF069EC-E01E-874F-8256-B41BD1F5F318}"/>
                  </a:ext>
                </a:extLst>
              </p:cNvPr>
              <p:cNvSpPr txBox="1">
                <a:spLocks noRot="1" noChangeAspect="1" noMove="1" noResize="1" noEditPoints="1" noAdjustHandles="1" noChangeArrowheads="1" noChangeShapeType="1" noTextEdit="1"/>
              </p:cNvSpPr>
              <p:nvPr/>
            </p:nvSpPr>
            <p:spPr>
              <a:xfrm>
                <a:off x="8202094" y="5184623"/>
                <a:ext cx="2799163" cy="503588"/>
              </a:xfrm>
              <a:prstGeom prst="rect">
                <a:avLst/>
              </a:prstGeom>
              <a:blipFill>
                <a:blip r:embed="rId6"/>
                <a:stretch>
                  <a:fillRect b="-17500"/>
                </a:stretch>
              </a:blipFill>
            </p:spPr>
            <p:txBody>
              <a:bodyPr/>
              <a:lstStyle/>
              <a:p>
                <a:r>
                  <a:rPr lang="en-US">
                    <a:noFill/>
                  </a:rPr>
                  <a:t> </a:t>
                </a:r>
              </a:p>
            </p:txBody>
          </p:sp>
        </mc:Fallback>
      </mc:AlternateContent>
      <p:sp>
        <p:nvSpPr>
          <p:cNvPr id="52" name="Content Placeholder 2">
            <a:extLst>
              <a:ext uri="{FF2B5EF4-FFF2-40B4-BE49-F238E27FC236}">
                <a16:creationId xmlns:a16="http://schemas.microsoft.com/office/drawing/2014/main" id="{5AE33AA6-F39F-AE47-A082-D026FA876028}"/>
              </a:ext>
            </a:extLst>
          </p:cNvPr>
          <p:cNvSpPr txBox="1">
            <a:spLocks/>
          </p:cNvSpPr>
          <p:nvPr/>
        </p:nvSpPr>
        <p:spPr>
          <a:xfrm>
            <a:off x="8533366" y="5631336"/>
            <a:ext cx="3306448"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600" b="1" dirty="0">
                <a:solidFill>
                  <a:schemeClr val="accent5">
                    <a:lumMod val="50000"/>
                  </a:schemeClr>
                </a:solidFill>
                <a:latin typeface="Avenir Light" panose="020B0402020203020204" pitchFamily="34" charset="77"/>
              </a:rPr>
              <a:t>Concatenated word embeddings</a:t>
            </a:r>
          </a:p>
        </p:txBody>
      </p:sp>
      <mc:AlternateContent xmlns:mc="http://schemas.openxmlformats.org/markup-compatibility/2006" xmlns:a14="http://schemas.microsoft.com/office/drawing/2010/main">
        <mc:Choice Requires="a14">
          <p:sp>
            <p:nvSpPr>
              <p:cNvPr id="53" name="Content Placeholder 2">
                <a:extLst>
                  <a:ext uri="{FF2B5EF4-FFF2-40B4-BE49-F238E27FC236}">
                    <a16:creationId xmlns:a16="http://schemas.microsoft.com/office/drawing/2014/main" id="{3310BA9A-DCEA-794F-9991-6F281CB69514}"/>
                  </a:ext>
                </a:extLst>
              </p:cNvPr>
              <p:cNvSpPr txBox="1">
                <a:spLocks/>
              </p:cNvSpPr>
              <p:nvPr/>
            </p:nvSpPr>
            <p:spPr>
              <a:xfrm>
                <a:off x="8256104" y="4015200"/>
                <a:ext cx="2799163"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dirty="0" smtClean="0">
                          <a:solidFill>
                            <a:srgbClr val="C00000"/>
                          </a:solidFill>
                          <a:latin typeface="Cambria Math" panose="02040503050406030204" pitchFamily="18" charset="0"/>
                        </a:rPr>
                        <m:t>h</m:t>
                      </m:r>
                      <m:r>
                        <a:rPr lang="en-US" sz="2400" b="0" i="1" dirty="0" smtClean="0">
                          <a:solidFill>
                            <a:schemeClr val="tx1">
                              <a:lumMod val="85000"/>
                              <a:lumOff val="15000"/>
                            </a:schemeClr>
                          </a:solidFill>
                          <a:latin typeface="Cambria Math" panose="02040503050406030204" pitchFamily="18" charset="0"/>
                        </a:rPr>
                        <m:t>=</m:t>
                      </m:r>
                      <m:r>
                        <a:rPr lang="en-US" sz="2400" b="0" i="1" dirty="0" smtClean="0">
                          <a:solidFill>
                            <a:schemeClr val="tx1">
                              <a:lumMod val="85000"/>
                              <a:lumOff val="15000"/>
                            </a:schemeClr>
                          </a:solidFill>
                          <a:latin typeface="Cambria Math" panose="02040503050406030204" pitchFamily="18" charset="0"/>
                        </a:rPr>
                        <m:t>𝑓</m:t>
                      </m:r>
                      <m:r>
                        <a:rPr lang="en-US" sz="2400" b="0" i="1" dirty="0" smtClean="0">
                          <a:solidFill>
                            <a:schemeClr val="tx1">
                              <a:lumMod val="85000"/>
                              <a:lumOff val="15000"/>
                            </a:schemeClr>
                          </a:solidFill>
                          <a:latin typeface="Cambria Math" panose="02040503050406030204" pitchFamily="18" charset="0"/>
                        </a:rPr>
                        <m:t>(</m:t>
                      </m:r>
                      <m:r>
                        <a:rPr lang="en-US" sz="2400" b="0" i="1" dirty="0" smtClean="0">
                          <a:solidFill>
                            <a:schemeClr val="tx1">
                              <a:lumMod val="85000"/>
                              <a:lumOff val="15000"/>
                            </a:schemeClr>
                          </a:solidFill>
                          <a:latin typeface="Cambria Math" charset="0"/>
                        </a:rPr>
                        <m:t>𝑉</m:t>
                      </m:r>
                      <m:r>
                        <a:rPr lang="en-US" sz="2400" b="0" i="1" dirty="0" smtClean="0">
                          <a:solidFill>
                            <a:schemeClr val="tx1">
                              <a:lumMod val="85000"/>
                              <a:lumOff val="15000"/>
                            </a:schemeClr>
                          </a:solidFill>
                          <a:latin typeface="Cambria Math" panose="02040503050406030204" pitchFamily="18" charset="0"/>
                        </a:rPr>
                        <m:t>𝑥</m:t>
                      </m:r>
                      <m:r>
                        <a:rPr lang="en-US" sz="2400" b="0" i="1" dirty="0" smtClean="0">
                          <a:solidFill>
                            <a:schemeClr val="tx1">
                              <a:lumMod val="85000"/>
                              <a:lumOff val="15000"/>
                            </a:schemeClr>
                          </a:solidFill>
                          <a:latin typeface="Cambria Math" panose="02040503050406030204" pitchFamily="18" charset="0"/>
                        </a:rPr>
                        <m:t>+</m:t>
                      </m:r>
                      <m:sSub>
                        <m:sSubPr>
                          <m:ctrlPr>
                            <a:rPr lang="en-US" sz="2400" b="0" i="1" dirty="0" smtClean="0">
                              <a:solidFill>
                                <a:schemeClr val="tx1">
                                  <a:lumMod val="85000"/>
                                  <a:lumOff val="15000"/>
                                </a:schemeClr>
                              </a:solidFill>
                              <a:latin typeface="Cambria Math" panose="02040503050406030204" pitchFamily="18" charset="0"/>
                            </a:rPr>
                          </m:ctrlPr>
                        </m:sSubPr>
                        <m:e>
                          <m:r>
                            <a:rPr lang="en-US" sz="2400" b="0" i="1" dirty="0" smtClean="0">
                              <a:solidFill>
                                <a:schemeClr val="tx1">
                                  <a:lumMod val="85000"/>
                                  <a:lumOff val="15000"/>
                                </a:schemeClr>
                              </a:solidFill>
                              <a:latin typeface="Cambria Math" panose="02040503050406030204" pitchFamily="18" charset="0"/>
                            </a:rPr>
                            <m:t>𝑏</m:t>
                          </m:r>
                        </m:e>
                        <m:sub>
                          <m:r>
                            <a:rPr lang="en-US" sz="2400" b="0" i="1" dirty="0" smtClean="0">
                              <a:solidFill>
                                <a:schemeClr val="tx1">
                                  <a:lumMod val="85000"/>
                                  <a:lumOff val="15000"/>
                                </a:schemeClr>
                              </a:solidFill>
                              <a:latin typeface="Cambria Math" panose="02040503050406030204" pitchFamily="18" charset="0"/>
                            </a:rPr>
                            <m:t>1</m:t>
                          </m:r>
                        </m:sub>
                      </m:sSub>
                      <m:r>
                        <a:rPr lang="en-US" sz="2400" b="0" i="1" dirty="0" smtClean="0">
                          <a:solidFill>
                            <a:schemeClr val="tx1">
                              <a:lumMod val="85000"/>
                              <a:lumOff val="15000"/>
                            </a:schemeClr>
                          </a:solidFill>
                          <a:latin typeface="Cambria Math" panose="02040503050406030204" pitchFamily="18" charset="0"/>
                        </a:rPr>
                        <m:t>)</m:t>
                      </m:r>
                    </m:oMath>
                  </m:oMathPara>
                </a14:m>
                <a:endParaRPr lang="en-US" sz="2400" dirty="0">
                  <a:solidFill>
                    <a:srgbClr val="C00000"/>
                  </a:solidFill>
                  <a:latin typeface="Avenir Light" panose="020B0402020203020204" pitchFamily="34" charset="77"/>
                </a:endParaRPr>
              </a:p>
            </p:txBody>
          </p:sp>
        </mc:Choice>
        <mc:Fallback xmlns="">
          <p:sp>
            <p:nvSpPr>
              <p:cNvPr id="53" name="Content Placeholder 2">
                <a:extLst>
                  <a:ext uri="{FF2B5EF4-FFF2-40B4-BE49-F238E27FC236}">
                    <a16:creationId xmlns:a16="http://schemas.microsoft.com/office/drawing/2014/main" id="{3310BA9A-DCEA-794F-9991-6F281CB69514}"/>
                  </a:ext>
                </a:extLst>
              </p:cNvPr>
              <p:cNvSpPr txBox="1">
                <a:spLocks noRot="1" noChangeAspect="1" noMove="1" noResize="1" noEditPoints="1" noAdjustHandles="1" noChangeArrowheads="1" noChangeShapeType="1" noTextEdit="1"/>
              </p:cNvSpPr>
              <p:nvPr/>
            </p:nvSpPr>
            <p:spPr>
              <a:xfrm>
                <a:off x="8256104" y="4015200"/>
                <a:ext cx="2799163" cy="503588"/>
              </a:xfrm>
              <a:prstGeom prst="rect">
                <a:avLst/>
              </a:prstGeom>
              <a:blipFill>
                <a:blip r:embed="rId7"/>
                <a:stretch>
                  <a:fillRect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Content Placeholder 2">
                <a:extLst>
                  <a:ext uri="{FF2B5EF4-FFF2-40B4-BE49-F238E27FC236}">
                    <a16:creationId xmlns:a16="http://schemas.microsoft.com/office/drawing/2014/main" id="{A9D3B108-BEE0-7A4A-A32A-7CF470E03DE3}"/>
                  </a:ext>
                </a:extLst>
              </p:cNvPr>
              <p:cNvSpPr txBox="1">
                <a:spLocks/>
              </p:cNvSpPr>
              <p:nvPr/>
            </p:nvSpPr>
            <p:spPr>
              <a:xfrm>
                <a:off x="6978460" y="2874317"/>
                <a:ext cx="4861354"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acc>
                        <m:accPr>
                          <m:chr m:val="̂"/>
                          <m:ctrlPr>
                            <a:rPr lang="en-US" sz="2400" b="0" i="1" dirty="0" smtClean="0">
                              <a:solidFill>
                                <a:srgbClr val="C00000"/>
                              </a:solidFill>
                              <a:latin typeface="Cambria Math" panose="02040503050406030204" pitchFamily="18" charset="0"/>
                            </a:rPr>
                          </m:ctrlPr>
                        </m:accPr>
                        <m:e>
                          <m:r>
                            <a:rPr lang="en-US" sz="2400" b="0" i="1" dirty="0" smtClean="0">
                              <a:solidFill>
                                <a:srgbClr val="C00000"/>
                              </a:solidFill>
                              <a:latin typeface="Cambria Math" panose="02040503050406030204" pitchFamily="18" charset="0"/>
                            </a:rPr>
                            <m:t>𝑦</m:t>
                          </m:r>
                        </m:e>
                      </m:acc>
                      <m:r>
                        <a:rPr lang="en-US" sz="2400" b="0" i="1" dirty="0" smtClean="0">
                          <a:solidFill>
                            <a:schemeClr val="tx1">
                              <a:lumMod val="85000"/>
                              <a:lumOff val="15000"/>
                            </a:schemeClr>
                          </a:solidFill>
                          <a:latin typeface="Cambria Math" panose="02040503050406030204" pitchFamily="18" charset="0"/>
                        </a:rPr>
                        <m:t>=</m:t>
                      </m:r>
                      <m:r>
                        <m:rPr>
                          <m:nor/>
                        </m:rPr>
                        <a:rPr lang="en-US" sz="2400" b="0" i="0" dirty="0" smtClean="0">
                          <a:solidFill>
                            <a:schemeClr val="tx1">
                              <a:lumMod val="85000"/>
                              <a:lumOff val="15000"/>
                            </a:schemeClr>
                          </a:solidFill>
                          <a:latin typeface="Cambria Math" panose="02040503050406030204" pitchFamily="18" charset="0"/>
                        </a:rPr>
                        <m:t>softmax</m:t>
                      </m:r>
                      <m:d>
                        <m:dPr>
                          <m:ctrlPr>
                            <a:rPr lang="en-US" sz="2400" b="0" i="1" dirty="0" smtClean="0">
                              <a:solidFill>
                                <a:schemeClr val="tx1">
                                  <a:lumMod val="85000"/>
                                  <a:lumOff val="15000"/>
                                </a:schemeClr>
                              </a:solidFill>
                              <a:latin typeface="Cambria Math" panose="02040503050406030204" pitchFamily="18" charset="0"/>
                            </a:rPr>
                          </m:ctrlPr>
                        </m:dPr>
                        <m:e>
                          <m:r>
                            <a:rPr lang="en-US" sz="2400" b="0" i="1" dirty="0" smtClean="0">
                              <a:solidFill>
                                <a:schemeClr val="tx1">
                                  <a:lumMod val="85000"/>
                                  <a:lumOff val="15000"/>
                                </a:schemeClr>
                              </a:solidFill>
                              <a:latin typeface="Cambria Math" charset="0"/>
                            </a:rPr>
                            <m:t>𝑊</m:t>
                          </m:r>
                          <m:r>
                            <a:rPr lang="en-US" sz="2400" b="0" i="1" dirty="0" smtClean="0">
                              <a:solidFill>
                                <a:schemeClr val="tx1">
                                  <a:lumMod val="85000"/>
                                  <a:lumOff val="15000"/>
                                </a:schemeClr>
                              </a:solidFill>
                              <a:latin typeface="Cambria Math" panose="02040503050406030204" pitchFamily="18" charset="0"/>
                            </a:rPr>
                            <m:t>h</m:t>
                          </m:r>
                          <m:r>
                            <a:rPr lang="en-US" sz="2400" b="0" i="1" dirty="0" smtClean="0">
                              <a:solidFill>
                                <a:schemeClr val="tx1">
                                  <a:lumMod val="85000"/>
                                  <a:lumOff val="15000"/>
                                </a:schemeClr>
                              </a:solidFill>
                              <a:latin typeface="Cambria Math" panose="02040503050406030204" pitchFamily="18" charset="0"/>
                            </a:rPr>
                            <m:t>+</m:t>
                          </m:r>
                          <m:sSub>
                            <m:sSubPr>
                              <m:ctrlPr>
                                <a:rPr lang="en-US" sz="2400" b="0" i="1" dirty="0" smtClean="0">
                                  <a:solidFill>
                                    <a:schemeClr val="tx1">
                                      <a:lumMod val="85000"/>
                                      <a:lumOff val="15000"/>
                                    </a:schemeClr>
                                  </a:solidFill>
                                  <a:latin typeface="Cambria Math" panose="02040503050406030204" pitchFamily="18" charset="0"/>
                                </a:rPr>
                              </m:ctrlPr>
                            </m:sSubPr>
                            <m:e>
                              <m:r>
                                <a:rPr lang="en-US" sz="2400" b="0" i="1" dirty="0" smtClean="0">
                                  <a:solidFill>
                                    <a:schemeClr val="tx1">
                                      <a:lumMod val="85000"/>
                                      <a:lumOff val="15000"/>
                                    </a:schemeClr>
                                  </a:solidFill>
                                  <a:latin typeface="Cambria Math" panose="02040503050406030204" pitchFamily="18" charset="0"/>
                                </a:rPr>
                                <m:t>𝑏</m:t>
                              </m:r>
                            </m:e>
                            <m:sub>
                              <m:r>
                                <a:rPr lang="en-US" sz="2400" b="0" i="1" dirty="0" smtClean="0">
                                  <a:solidFill>
                                    <a:schemeClr val="tx1">
                                      <a:lumMod val="85000"/>
                                      <a:lumOff val="15000"/>
                                    </a:schemeClr>
                                  </a:solidFill>
                                  <a:latin typeface="Cambria Math" panose="02040503050406030204" pitchFamily="18" charset="0"/>
                                </a:rPr>
                                <m:t>2</m:t>
                              </m:r>
                            </m:sub>
                          </m:sSub>
                        </m:e>
                      </m:d>
                      <m:r>
                        <a:rPr lang="en-US" sz="2400" b="0" i="1" dirty="0" smtClean="0">
                          <a:solidFill>
                            <a:schemeClr val="tx1">
                              <a:lumMod val="85000"/>
                              <a:lumOff val="15000"/>
                            </a:schemeClr>
                          </a:solidFill>
                          <a:latin typeface="Cambria Math" panose="02040503050406030204" pitchFamily="18" charset="0"/>
                          <a:ea typeface="Cambria Math" panose="02040503050406030204" pitchFamily="18" charset="0"/>
                        </a:rPr>
                        <m:t>∈</m:t>
                      </m:r>
                      <m:sSup>
                        <m:sSupPr>
                          <m:ctrlPr>
                            <a:rPr lang="en-US" sz="2400" b="0" i="1" dirty="0" smtClean="0">
                              <a:solidFill>
                                <a:schemeClr val="tx1">
                                  <a:lumMod val="85000"/>
                                  <a:lumOff val="15000"/>
                                </a:schemeClr>
                              </a:solidFill>
                              <a:latin typeface="Cambria Math" panose="02040503050406030204" pitchFamily="18" charset="0"/>
                              <a:ea typeface="Cambria Math" panose="02040503050406030204" pitchFamily="18" charset="0"/>
                            </a:rPr>
                          </m:ctrlPr>
                        </m:sSupPr>
                        <m:e>
                          <m:r>
                            <a:rPr lang="en-US" sz="2400" b="0" i="1" dirty="0" smtClean="0">
                              <a:solidFill>
                                <a:schemeClr val="tx1">
                                  <a:lumMod val="85000"/>
                                  <a:lumOff val="15000"/>
                                </a:schemeClr>
                              </a:solidFill>
                              <a:latin typeface="Cambria Math" panose="02040503050406030204" pitchFamily="18" charset="0"/>
                              <a:ea typeface="Cambria Math" panose="02040503050406030204" pitchFamily="18" charset="0"/>
                            </a:rPr>
                            <m:t>ℝ</m:t>
                          </m:r>
                        </m:e>
                        <m:sup>
                          <m:d>
                            <m:dPr>
                              <m:begChr m:val="|"/>
                              <m:endChr m:val="|"/>
                              <m:ctrlPr>
                                <a:rPr lang="en-US" sz="2400" b="0" i="1" dirty="0" smtClean="0">
                                  <a:solidFill>
                                    <a:schemeClr val="tx1">
                                      <a:lumMod val="85000"/>
                                      <a:lumOff val="15000"/>
                                    </a:schemeClr>
                                  </a:solidFill>
                                  <a:latin typeface="Cambria Math" panose="02040503050406030204" pitchFamily="18" charset="0"/>
                                  <a:ea typeface="Cambria Math" panose="02040503050406030204" pitchFamily="18" charset="0"/>
                                </a:rPr>
                              </m:ctrlPr>
                            </m:dPr>
                            <m:e>
                              <m:r>
                                <a:rPr lang="en-US" sz="2400" b="0" i="1" dirty="0" smtClean="0">
                                  <a:solidFill>
                                    <a:schemeClr val="tx1">
                                      <a:lumMod val="85000"/>
                                      <a:lumOff val="15000"/>
                                    </a:schemeClr>
                                  </a:solidFill>
                                  <a:latin typeface="Cambria Math" panose="02040503050406030204" pitchFamily="18" charset="0"/>
                                  <a:ea typeface="Cambria Math" panose="02040503050406030204" pitchFamily="18" charset="0"/>
                                </a:rPr>
                                <m:t>𝑉</m:t>
                              </m:r>
                            </m:e>
                          </m:d>
                        </m:sup>
                      </m:sSup>
                    </m:oMath>
                  </m:oMathPara>
                </a14:m>
                <a:endParaRPr lang="en-US" sz="2400" b="0" dirty="0">
                  <a:solidFill>
                    <a:schemeClr val="tx1">
                      <a:lumMod val="85000"/>
                      <a:lumOff val="15000"/>
                    </a:schemeClr>
                  </a:solidFill>
                  <a:latin typeface="Avenir Light" panose="020B0402020203020204" pitchFamily="34" charset="77"/>
                  <a:ea typeface="Cambria Math" panose="02040503050406030204" pitchFamily="18" charset="0"/>
                </a:endParaRPr>
              </a:p>
            </p:txBody>
          </p:sp>
        </mc:Choice>
        <mc:Fallback xmlns="">
          <p:sp>
            <p:nvSpPr>
              <p:cNvPr id="54" name="Content Placeholder 2">
                <a:extLst>
                  <a:ext uri="{FF2B5EF4-FFF2-40B4-BE49-F238E27FC236}">
                    <a16:creationId xmlns:a16="http://schemas.microsoft.com/office/drawing/2014/main" id="{A9D3B108-BEE0-7A4A-A32A-7CF470E03DE3}"/>
                  </a:ext>
                </a:extLst>
              </p:cNvPr>
              <p:cNvSpPr txBox="1">
                <a:spLocks noRot="1" noChangeAspect="1" noMove="1" noResize="1" noEditPoints="1" noAdjustHandles="1" noChangeArrowheads="1" noChangeShapeType="1" noTextEdit="1"/>
              </p:cNvSpPr>
              <p:nvPr/>
            </p:nvSpPr>
            <p:spPr>
              <a:xfrm>
                <a:off x="6978460" y="2874317"/>
                <a:ext cx="4861354" cy="503588"/>
              </a:xfrm>
              <a:prstGeom prst="rect">
                <a:avLst/>
              </a:prstGeom>
              <a:blipFill>
                <a:blip r:embed="rId8"/>
                <a:stretch>
                  <a:fillRect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Content Placeholder 2">
                <a:extLst>
                  <a:ext uri="{FF2B5EF4-FFF2-40B4-BE49-F238E27FC236}">
                    <a16:creationId xmlns:a16="http://schemas.microsoft.com/office/drawing/2014/main" id="{A1326681-AC38-3A4B-8828-87240BA61301}"/>
                  </a:ext>
                </a:extLst>
              </p:cNvPr>
              <p:cNvSpPr txBox="1">
                <a:spLocks/>
              </p:cNvSpPr>
              <p:nvPr/>
            </p:nvSpPr>
            <p:spPr>
              <a:xfrm>
                <a:off x="6969403" y="5688211"/>
                <a:ext cx="1438853"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𝑡</m:t>
                          </m:r>
                          <m:r>
                            <a:rPr lang="en-US" sz="2400" i="1">
                              <a:latin typeface="Cambria Math" panose="02040503050406030204" pitchFamily="18" charset="0"/>
                            </a:rPr>
                            <m:t>−1</m:t>
                          </m:r>
                        </m:sub>
                      </m:sSub>
                    </m:oMath>
                  </m:oMathPara>
                </a14:m>
                <a:endParaRPr lang="en-US" sz="2400" dirty="0">
                  <a:latin typeface="Avenir Light" panose="020B0402020203020204" pitchFamily="34" charset="77"/>
                </a:endParaRPr>
              </a:p>
            </p:txBody>
          </p:sp>
        </mc:Choice>
        <mc:Fallback xmlns="">
          <p:sp>
            <p:nvSpPr>
              <p:cNvPr id="69" name="Content Placeholder 2">
                <a:extLst>
                  <a:ext uri="{FF2B5EF4-FFF2-40B4-BE49-F238E27FC236}">
                    <a16:creationId xmlns:a16="http://schemas.microsoft.com/office/drawing/2014/main" id="{A1326681-AC38-3A4B-8828-87240BA61301}"/>
                  </a:ext>
                </a:extLst>
              </p:cNvPr>
              <p:cNvSpPr txBox="1">
                <a:spLocks noRot="1" noChangeAspect="1" noMove="1" noResize="1" noEditPoints="1" noAdjustHandles="1" noChangeArrowheads="1" noChangeShapeType="1" noTextEdit="1"/>
              </p:cNvSpPr>
              <p:nvPr/>
            </p:nvSpPr>
            <p:spPr>
              <a:xfrm>
                <a:off x="6969403" y="5688211"/>
                <a:ext cx="1438853" cy="503588"/>
              </a:xfrm>
              <a:prstGeom prst="rect">
                <a:avLst/>
              </a:prstGeom>
              <a:blipFill>
                <a:blip r:embed="rId9"/>
                <a:stretch>
                  <a:fillRect b="-2439"/>
                </a:stretch>
              </a:blipFill>
            </p:spPr>
            <p:txBody>
              <a:bodyPr/>
              <a:lstStyle/>
              <a:p>
                <a:r>
                  <a:rPr lang="en-US">
                    <a:noFill/>
                  </a:rPr>
                  <a:t> </a:t>
                </a:r>
              </a:p>
            </p:txBody>
          </p:sp>
        </mc:Fallback>
      </mc:AlternateContent>
      <p:sp>
        <p:nvSpPr>
          <p:cNvPr id="63" name="Right Arrow 62">
            <a:extLst>
              <a:ext uri="{FF2B5EF4-FFF2-40B4-BE49-F238E27FC236}">
                <a16:creationId xmlns:a16="http://schemas.microsoft.com/office/drawing/2014/main" id="{3729CABA-954D-2847-8B04-5479243B43FA}"/>
              </a:ext>
            </a:extLst>
          </p:cNvPr>
          <p:cNvSpPr/>
          <p:nvPr/>
        </p:nvSpPr>
        <p:spPr>
          <a:xfrm rot="16200000">
            <a:off x="6048170" y="2470411"/>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4" name="Content Placeholder 2">
                <a:extLst>
                  <a:ext uri="{FF2B5EF4-FFF2-40B4-BE49-F238E27FC236}">
                    <a16:creationId xmlns:a16="http://schemas.microsoft.com/office/drawing/2014/main" id="{9F4C9D8C-B910-CF4C-BB32-8A784C02A091}"/>
                  </a:ext>
                </a:extLst>
              </p:cNvPr>
              <p:cNvSpPr txBox="1">
                <a:spLocks/>
              </p:cNvSpPr>
              <p:nvPr/>
            </p:nvSpPr>
            <p:spPr>
              <a:xfrm>
                <a:off x="3810186" y="1032134"/>
                <a:ext cx="4861354"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1" i="1" dirty="0" smtClean="0">
                          <a:solidFill>
                            <a:srgbClr val="C00000"/>
                          </a:solidFill>
                          <a:latin typeface="Cambria Math" panose="02040503050406030204" pitchFamily="18" charset="0"/>
                        </a:rPr>
                        <m:t>𝑳</m:t>
                      </m:r>
                      <m:r>
                        <a:rPr lang="en-US" sz="2400" b="1" i="1" dirty="0" smtClean="0">
                          <a:solidFill>
                            <a:srgbClr val="C00000"/>
                          </a:solidFill>
                          <a:latin typeface="Cambria Math" panose="02040503050406030204" pitchFamily="18" charset="0"/>
                        </a:rPr>
                        <m:t>=</m:t>
                      </m:r>
                      <m:nary>
                        <m:naryPr>
                          <m:chr m:val="∑"/>
                          <m:ctrlPr>
                            <a:rPr lang="en-US" sz="2400" b="1" i="1" dirty="0" smtClean="0">
                              <a:solidFill>
                                <a:srgbClr val="C00000"/>
                              </a:solidFill>
                              <a:latin typeface="Cambria Math" panose="02040503050406030204" pitchFamily="18" charset="0"/>
                            </a:rPr>
                          </m:ctrlPr>
                        </m:naryPr>
                        <m:sub>
                          <m:r>
                            <m:rPr>
                              <m:brk m:alnAt="23"/>
                            </m:rPr>
                            <a:rPr lang="en-US" sz="2400" b="1" i="1" dirty="0" smtClean="0">
                              <a:solidFill>
                                <a:srgbClr val="C00000"/>
                              </a:solidFill>
                              <a:latin typeface="Cambria Math" panose="02040503050406030204" pitchFamily="18" charset="0"/>
                            </a:rPr>
                            <m:t>𝒕</m:t>
                          </m:r>
                          <m:r>
                            <a:rPr lang="en-US" sz="2400" b="1" i="1" dirty="0" smtClean="0">
                              <a:solidFill>
                                <a:srgbClr val="C00000"/>
                              </a:solidFill>
                              <a:latin typeface="Cambria Math" panose="02040503050406030204" pitchFamily="18" charset="0"/>
                            </a:rPr>
                            <m:t>=</m:t>
                          </m:r>
                          <m:r>
                            <a:rPr lang="en-US" sz="2400" b="1" i="1" dirty="0" smtClean="0">
                              <a:solidFill>
                                <a:srgbClr val="C00000"/>
                              </a:solidFill>
                              <a:latin typeface="Cambria Math" panose="02040503050406030204" pitchFamily="18" charset="0"/>
                            </a:rPr>
                            <m:t>𝟑</m:t>
                          </m:r>
                        </m:sub>
                        <m:sup>
                          <m:r>
                            <a:rPr lang="en-US" sz="2400" b="1" i="1" dirty="0" smtClean="0">
                              <a:solidFill>
                                <a:srgbClr val="C00000"/>
                              </a:solidFill>
                              <a:latin typeface="Cambria Math" panose="02040503050406030204" pitchFamily="18" charset="0"/>
                            </a:rPr>
                            <m:t>𝒕</m:t>
                          </m:r>
                        </m:sup>
                        <m:e>
                          <m:r>
                            <a:rPr lang="en-US" sz="2400" b="1" i="1" dirty="0" smtClean="0">
                              <a:solidFill>
                                <a:srgbClr val="C00000"/>
                              </a:solidFill>
                              <a:latin typeface="Cambria Math" panose="02040503050406030204" pitchFamily="18" charset="0"/>
                            </a:rPr>
                            <m:t>𝑪</m:t>
                          </m:r>
                          <m:r>
                            <a:rPr lang="en-US" sz="2400" b="1" i="1" dirty="0">
                              <a:solidFill>
                                <a:srgbClr val="C00000"/>
                              </a:solidFill>
                              <a:latin typeface="Cambria Math" panose="02040503050406030204" pitchFamily="18" charset="0"/>
                            </a:rPr>
                            <m:t>𝑬</m:t>
                          </m:r>
                          <m:r>
                            <a:rPr lang="en-US" sz="2400" b="1" i="1" dirty="0">
                              <a:solidFill>
                                <a:srgbClr val="C00000"/>
                              </a:solidFill>
                              <a:latin typeface="Cambria Math" panose="02040503050406030204" pitchFamily="18" charset="0"/>
                            </a:rPr>
                            <m:t>(</m:t>
                          </m:r>
                          <m:sSub>
                            <m:sSubPr>
                              <m:ctrlPr>
                                <a:rPr lang="en-US" sz="2400" b="1" i="1" dirty="0">
                                  <a:solidFill>
                                    <a:srgbClr val="C00000"/>
                                  </a:solidFill>
                                  <a:latin typeface="Cambria Math" panose="02040503050406030204" pitchFamily="18" charset="0"/>
                                </a:rPr>
                              </m:ctrlPr>
                            </m:sSubPr>
                            <m:e>
                              <m:acc>
                                <m:accPr>
                                  <m:chr m:val="̂"/>
                                  <m:ctrlPr>
                                    <a:rPr lang="en-US" sz="2400" b="1" i="1" dirty="0">
                                      <a:solidFill>
                                        <a:srgbClr val="C00000"/>
                                      </a:solidFill>
                                      <a:latin typeface="Cambria Math" panose="02040503050406030204" pitchFamily="18" charset="0"/>
                                    </a:rPr>
                                  </m:ctrlPr>
                                </m:accPr>
                                <m:e>
                                  <m:r>
                                    <a:rPr lang="en-US" sz="2400" b="1" i="1" dirty="0">
                                      <a:solidFill>
                                        <a:srgbClr val="C00000"/>
                                      </a:solidFill>
                                      <a:latin typeface="Cambria Math" panose="02040503050406030204" pitchFamily="18" charset="0"/>
                                    </a:rPr>
                                    <m:t>𝒚</m:t>
                                  </m:r>
                                </m:e>
                              </m:acc>
                            </m:e>
                            <m:sub>
                              <m:r>
                                <a:rPr lang="en-US" sz="2400" b="1" i="1" dirty="0">
                                  <a:solidFill>
                                    <a:srgbClr val="C00000"/>
                                  </a:solidFill>
                                  <a:latin typeface="Cambria Math" panose="02040503050406030204" pitchFamily="18" charset="0"/>
                                </a:rPr>
                                <m:t>𝒕</m:t>
                              </m:r>
                            </m:sub>
                          </m:sSub>
                          <m:r>
                            <a:rPr lang="en-US" sz="2400" b="1" i="1" dirty="0">
                              <a:solidFill>
                                <a:srgbClr val="C00000"/>
                              </a:solidFill>
                              <a:latin typeface="Cambria Math" panose="02040503050406030204" pitchFamily="18" charset="0"/>
                            </a:rPr>
                            <m:t>, </m:t>
                          </m:r>
                          <m:sSub>
                            <m:sSubPr>
                              <m:ctrlPr>
                                <a:rPr lang="en-US" sz="2400" b="1" i="1" dirty="0">
                                  <a:solidFill>
                                    <a:srgbClr val="C00000"/>
                                  </a:solidFill>
                                  <a:latin typeface="Cambria Math" panose="02040503050406030204" pitchFamily="18" charset="0"/>
                                </a:rPr>
                              </m:ctrlPr>
                            </m:sSubPr>
                            <m:e>
                              <m:r>
                                <a:rPr lang="en-US" sz="2400" b="1" i="1" dirty="0">
                                  <a:solidFill>
                                    <a:srgbClr val="C00000"/>
                                  </a:solidFill>
                                  <a:latin typeface="Cambria Math" panose="02040503050406030204" pitchFamily="18" charset="0"/>
                                </a:rPr>
                                <m:t>𝒚</m:t>
                              </m:r>
                            </m:e>
                            <m:sub>
                              <m:r>
                                <a:rPr lang="en-US" sz="2400" b="1" i="1" dirty="0">
                                  <a:solidFill>
                                    <a:srgbClr val="C00000"/>
                                  </a:solidFill>
                                  <a:latin typeface="Cambria Math" panose="02040503050406030204" pitchFamily="18" charset="0"/>
                                </a:rPr>
                                <m:t>𝒕</m:t>
                              </m:r>
                            </m:sub>
                          </m:sSub>
                          <m:r>
                            <a:rPr lang="en-US" sz="2400" b="1" i="1" dirty="0">
                              <a:solidFill>
                                <a:srgbClr val="C00000"/>
                              </a:solidFill>
                              <a:latin typeface="Cambria Math" panose="02040503050406030204" pitchFamily="18" charset="0"/>
                            </a:rPr>
                            <m:t>)</m:t>
                          </m:r>
                        </m:e>
                      </m:nary>
                    </m:oMath>
                  </m:oMathPara>
                </a14:m>
                <a:endParaRPr lang="en-US" sz="2400" b="1" dirty="0">
                  <a:solidFill>
                    <a:srgbClr val="C00000"/>
                  </a:solidFill>
                  <a:latin typeface="Avenir Light" panose="020B0402020203020204" pitchFamily="34" charset="77"/>
                  <a:ea typeface="Cambria Math" panose="02040503050406030204" pitchFamily="18" charset="0"/>
                </a:endParaRPr>
              </a:p>
            </p:txBody>
          </p:sp>
        </mc:Choice>
        <mc:Fallback xmlns="">
          <p:sp>
            <p:nvSpPr>
              <p:cNvPr id="64" name="Content Placeholder 2">
                <a:extLst>
                  <a:ext uri="{FF2B5EF4-FFF2-40B4-BE49-F238E27FC236}">
                    <a16:creationId xmlns:a16="http://schemas.microsoft.com/office/drawing/2014/main" id="{9F4C9D8C-B910-CF4C-BB32-8A784C02A091}"/>
                  </a:ext>
                </a:extLst>
              </p:cNvPr>
              <p:cNvSpPr txBox="1">
                <a:spLocks noRot="1" noChangeAspect="1" noMove="1" noResize="1" noEditPoints="1" noAdjustHandles="1" noChangeArrowheads="1" noChangeShapeType="1" noTextEdit="1"/>
              </p:cNvSpPr>
              <p:nvPr/>
            </p:nvSpPr>
            <p:spPr>
              <a:xfrm>
                <a:off x="3810186" y="1032134"/>
                <a:ext cx="4861354" cy="503588"/>
              </a:xfrm>
              <a:prstGeom prst="rect">
                <a:avLst/>
              </a:prstGeom>
              <a:blipFill>
                <a:blip r:embed="rId10"/>
                <a:stretch>
                  <a:fillRect t="-190000" b="-5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Rounded Rectangular Callout 69">
                <a:extLst>
                  <a:ext uri="{FF2B5EF4-FFF2-40B4-BE49-F238E27FC236}">
                    <a16:creationId xmlns:a16="http://schemas.microsoft.com/office/drawing/2014/main" id="{38863A5F-6515-8B4E-925E-952AE27F5BFD}"/>
                  </a:ext>
                </a:extLst>
              </p:cNvPr>
              <p:cNvSpPr/>
              <p:nvPr/>
            </p:nvSpPr>
            <p:spPr>
              <a:xfrm>
                <a:off x="9088603" y="-20972"/>
                <a:ext cx="2968787" cy="2219275"/>
              </a:xfrm>
              <a:prstGeom prst="wedgeRoundRectCallout">
                <a:avLst>
                  <a:gd name="adj1" fmla="val -119244"/>
                  <a:gd name="adj2" fmla="val 26824"/>
                  <a:gd name="adj3" fmla="val 16667"/>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nSpc>
                    <a:spcPct val="100000"/>
                  </a:lnSpc>
                  <a:spcBef>
                    <a:spcPts val="1200"/>
                  </a:spcBef>
                </a:pPr>
                <a14:m>
                  <m:oMath xmlns:m="http://schemas.openxmlformats.org/officeDocument/2006/math">
                    <m:acc>
                      <m:accPr>
                        <m:chr m:val="̂"/>
                        <m:ctrlPr>
                          <a:rPr lang="en-US" sz="2000" i="1" dirty="0" smtClean="0">
                            <a:solidFill>
                              <a:srgbClr val="C00000"/>
                            </a:solidFill>
                            <a:latin typeface="Cambria Math" panose="02040503050406030204" pitchFamily="18" charset="0"/>
                          </a:rPr>
                        </m:ctrlPr>
                      </m:accPr>
                      <m:e>
                        <m:r>
                          <a:rPr lang="en-US" sz="2000" i="1" dirty="0">
                            <a:solidFill>
                              <a:srgbClr val="C00000"/>
                            </a:solidFill>
                            <a:latin typeface="Cambria Math" panose="02040503050406030204" pitchFamily="18" charset="0"/>
                          </a:rPr>
                          <m:t>𝑦</m:t>
                        </m:r>
                      </m:e>
                    </m:acc>
                  </m:oMath>
                </a14:m>
                <a:r>
                  <a:rPr lang="en-US" sz="2000" dirty="0">
                    <a:solidFill>
                      <a:schemeClr val="tx1">
                        <a:lumMod val="95000"/>
                        <a:lumOff val="5000"/>
                      </a:schemeClr>
                    </a:solidFill>
                    <a:latin typeface="Karla" charset="0"/>
                    <a:ea typeface="Karla" charset="0"/>
                    <a:cs typeface="Karla" charset="0"/>
                  </a:rPr>
                  <a:t>: are probabilities for each possible word in the vocabulary.</a:t>
                </a:r>
              </a:p>
              <a:p>
                <a:pPr>
                  <a:lnSpc>
                    <a:spcPct val="100000"/>
                  </a:lnSpc>
                  <a:spcBef>
                    <a:spcPts val="1200"/>
                  </a:spcBef>
                </a:pPr>
                <a14:m>
                  <m:oMath xmlns:m="http://schemas.openxmlformats.org/officeDocument/2006/math">
                    <m:r>
                      <a:rPr lang="en-US" sz="2000" b="0" i="1" dirty="0">
                        <a:solidFill>
                          <a:srgbClr val="C00000"/>
                        </a:solidFill>
                        <a:latin typeface="Cambria Math" panose="02040503050406030204" pitchFamily="18" charset="0"/>
                      </a:rPr>
                      <m:t>𝑦</m:t>
                    </m:r>
                    <m:r>
                      <a:rPr lang="en-US" sz="2000" b="0" i="1" dirty="0" smtClean="0">
                        <a:solidFill>
                          <a:srgbClr val="C00000"/>
                        </a:solidFill>
                        <a:latin typeface="Cambria Math" panose="02040503050406030204" pitchFamily="18" charset="0"/>
                      </a:rPr>
                      <m:t>:</m:t>
                    </m:r>
                  </m:oMath>
                </a14:m>
                <a:r>
                  <a:rPr lang="en-US" sz="2000" dirty="0">
                    <a:solidFill>
                      <a:schemeClr val="tx1">
                        <a:lumMod val="95000"/>
                        <a:lumOff val="5000"/>
                      </a:schemeClr>
                    </a:solidFill>
                    <a:latin typeface="Karla" charset="0"/>
                    <a:ea typeface="Karla" charset="0"/>
                    <a:cs typeface="Karla" charset="0"/>
                  </a:rPr>
                  <a:t> is a vector of 0’s and 1. </a:t>
                </a:r>
              </a:p>
            </p:txBody>
          </p:sp>
        </mc:Choice>
        <mc:Fallback xmlns="">
          <p:sp>
            <p:nvSpPr>
              <p:cNvPr id="70" name="Rounded Rectangular Callout 69">
                <a:extLst>
                  <a:ext uri="{FF2B5EF4-FFF2-40B4-BE49-F238E27FC236}">
                    <a16:creationId xmlns:a16="http://schemas.microsoft.com/office/drawing/2014/main" id="{38863A5F-6515-8B4E-925E-952AE27F5BFD}"/>
                  </a:ext>
                </a:extLst>
              </p:cNvPr>
              <p:cNvSpPr>
                <a:spLocks noRot="1" noChangeAspect="1" noMove="1" noResize="1" noEditPoints="1" noAdjustHandles="1" noChangeArrowheads="1" noChangeShapeType="1" noTextEdit="1"/>
              </p:cNvSpPr>
              <p:nvPr/>
            </p:nvSpPr>
            <p:spPr>
              <a:xfrm>
                <a:off x="9088603" y="-20972"/>
                <a:ext cx="2968787" cy="2219275"/>
              </a:xfrm>
              <a:prstGeom prst="wedgeRoundRectCallout">
                <a:avLst>
                  <a:gd name="adj1" fmla="val -119244"/>
                  <a:gd name="adj2" fmla="val 26824"/>
                  <a:gd name="adj3" fmla="val 16667"/>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51916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121599" y="22380"/>
            <a:ext cx="11948802" cy="1162592"/>
          </a:xfrm>
        </p:spPr>
        <p:txBody>
          <a:bodyPr>
            <a:normAutofit/>
          </a:bodyPr>
          <a:lstStyle/>
          <a:p>
            <a:r>
              <a:rPr lang="en-US" dirty="0"/>
              <a:t>Language Modelling : </a:t>
            </a:r>
            <a:r>
              <a:rPr lang="en-US" b="1" dirty="0">
                <a:solidFill>
                  <a:schemeClr val="tx1">
                    <a:lumMod val="75000"/>
                    <a:lumOff val="25000"/>
                  </a:schemeClr>
                </a:solidFill>
                <a:latin typeface="Karla" charset="0"/>
                <a:ea typeface="Karla" charset="0"/>
                <a:cs typeface="Karla" charset="0"/>
              </a:rPr>
              <a:t>Feed-forward Neural Net</a:t>
            </a:r>
            <a:endParaRPr lang="en-US" dirty="0"/>
          </a:p>
        </p:txBody>
      </p:sp>
      <p:sp>
        <p:nvSpPr>
          <p:cNvPr id="27" name="Content Placeholder 2">
            <a:extLst>
              <a:ext uri="{FF2B5EF4-FFF2-40B4-BE49-F238E27FC236}">
                <a16:creationId xmlns:a16="http://schemas.microsoft.com/office/drawing/2014/main" id="{F82746FC-F3CF-FA47-AAD7-4336BC3CF62B}"/>
              </a:ext>
            </a:extLst>
          </p:cNvPr>
          <p:cNvSpPr txBox="1">
            <a:spLocks/>
          </p:cNvSpPr>
          <p:nvPr/>
        </p:nvSpPr>
        <p:spPr>
          <a:xfrm>
            <a:off x="1379105" y="3203253"/>
            <a:ext cx="3689350" cy="551401"/>
          </a:xfrm>
          <a:prstGeom prst="rect">
            <a:avLst/>
          </a:prstGeom>
          <a:solidFill>
            <a:srgbClr val="C00000"/>
          </a:solidFill>
          <a:ln w="47625">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2400" b="1" dirty="0">
                <a:solidFill>
                  <a:schemeClr val="bg1">
                    <a:lumMod val="95000"/>
                  </a:schemeClr>
                </a:solidFill>
                <a:latin typeface="Avenir Light" panose="020B0402020203020204" pitchFamily="34" charset="77"/>
              </a:rPr>
              <a:t>FFNN ISSUES?</a:t>
            </a:r>
          </a:p>
        </p:txBody>
      </p:sp>
      <p:sp>
        <p:nvSpPr>
          <p:cNvPr id="5" name="Content Placeholder 2">
            <a:extLst>
              <a:ext uri="{FF2B5EF4-FFF2-40B4-BE49-F238E27FC236}">
                <a16:creationId xmlns:a16="http://schemas.microsoft.com/office/drawing/2014/main" id="{19AE9842-88BA-7F4D-A153-5A053915FAF7}"/>
              </a:ext>
            </a:extLst>
          </p:cNvPr>
          <p:cNvSpPr txBox="1">
            <a:spLocks/>
          </p:cNvSpPr>
          <p:nvPr/>
        </p:nvSpPr>
        <p:spPr>
          <a:xfrm>
            <a:off x="1379105" y="1226591"/>
            <a:ext cx="3689350" cy="551401"/>
          </a:xfrm>
          <a:prstGeom prst="rect">
            <a:avLst/>
          </a:prstGeom>
          <a:solidFill>
            <a:srgbClr val="92D050"/>
          </a:solidFill>
          <a:ln w="47625">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2400" b="1" dirty="0">
                <a:solidFill>
                  <a:schemeClr val="tx1">
                    <a:lumMod val="85000"/>
                    <a:lumOff val="15000"/>
                  </a:schemeClr>
                </a:solidFill>
                <a:latin typeface="Avenir Light" panose="020B0402020203020204" pitchFamily="34" charset="77"/>
              </a:rPr>
              <a:t>FFNN STRENGTHS?</a:t>
            </a:r>
          </a:p>
        </p:txBody>
      </p:sp>
      <p:sp>
        <p:nvSpPr>
          <p:cNvPr id="6" name="Content Placeholder 2">
            <a:extLst>
              <a:ext uri="{FF2B5EF4-FFF2-40B4-BE49-F238E27FC236}">
                <a16:creationId xmlns:a16="http://schemas.microsoft.com/office/drawing/2014/main" id="{BD367572-C7A8-7048-A140-BBD3DBADBCEA}"/>
              </a:ext>
            </a:extLst>
          </p:cNvPr>
          <p:cNvSpPr txBox="1">
            <a:spLocks/>
          </p:cNvSpPr>
          <p:nvPr/>
        </p:nvSpPr>
        <p:spPr>
          <a:xfrm>
            <a:off x="1532236" y="1876905"/>
            <a:ext cx="10342263" cy="12847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400"/>
              </a:spcBef>
            </a:pPr>
            <a:r>
              <a:rPr lang="en-US" sz="2400" dirty="0">
                <a:latin typeface="Karla" charset="0"/>
                <a:ea typeface="Karla" charset="0"/>
                <a:cs typeface="Karla" charset="0"/>
              </a:rPr>
              <a:t>No sparsity issues (it’s okay if we’ve never seen a segment of words)</a:t>
            </a:r>
          </a:p>
          <a:p>
            <a:pPr>
              <a:lnSpc>
                <a:spcPct val="120000"/>
              </a:lnSpc>
              <a:spcBef>
                <a:spcPts val="400"/>
              </a:spcBef>
            </a:pPr>
            <a:r>
              <a:rPr lang="en-US" sz="2400" dirty="0">
                <a:latin typeface="Karla" charset="0"/>
                <a:ea typeface="Karla" charset="0"/>
                <a:cs typeface="Karla" charset="0"/>
              </a:rPr>
              <a:t>No storage issues (we never store counts)</a:t>
            </a:r>
          </a:p>
        </p:txBody>
      </p:sp>
      <p:sp>
        <p:nvSpPr>
          <p:cNvPr id="7" name="Content Placeholder 2">
            <a:extLst>
              <a:ext uri="{FF2B5EF4-FFF2-40B4-BE49-F238E27FC236}">
                <a16:creationId xmlns:a16="http://schemas.microsoft.com/office/drawing/2014/main" id="{0A7BB128-E080-4F40-B9C3-38E0DBB1F025}"/>
              </a:ext>
            </a:extLst>
          </p:cNvPr>
          <p:cNvSpPr txBox="1">
            <a:spLocks/>
          </p:cNvSpPr>
          <p:nvPr/>
        </p:nvSpPr>
        <p:spPr>
          <a:xfrm>
            <a:off x="1532236" y="3895186"/>
            <a:ext cx="10342263" cy="12847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400"/>
              </a:spcBef>
            </a:pPr>
            <a:r>
              <a:rPr lang="en-US" sz="2400" dirty="0">
                <a:latin typeface="Karla" charset="0"/>
                <a:ea typeface="Karla" charset="0"/>
                <a:cs typeface="Karla" charset="0"/>
              </a:rPr>
              <a:t>Fixed-window size can never be big enough. Need more context.</a:t>
            </a:r>
          </a:p>
          <a:p>
            <a:pPr>
              <a:lnSpc>
                <a:spcPct val="120000"/>
              </a:lnSpc>
              <a:spcBef>
                <a:spcPts val="400"/>
              </a:spcBef>
            </a:pPr>
            <a:r>
              <a:rPr lang="en-US" sz="2400" dirty="0">
                <a:latin typeface="Karla" charset="0"/>
                <a:ea typeface="Karla" charset="0"/>
                <a:cs typeface="Karla" charset="0"/>
              </a:rPr>
              <a:t>Increasing window size adds many more weights</a:t>
            </a:r>
          </a:p>
          <a:p>
            <a:pPr>
              <a:lnSpc>
                <a:spcPct val="120000"/>
              </a:lnSpc>
              <a:spcBef>
                <a:spcPts val="400"/>
              </a:spcBef>
            </a:pPr>
            <a:r>
              <a:rPr lang="en-US" sz="2400" dirty="0">
                <a:latin typeface="Karla" charset="0"/>
                <a:ea typeface="Karla" charset="0"/>
                <a:cs typeface="Karla" charset="0"/>
              </a:rPr>
              <a:t>The weights awkwardly handle word position</a:t>
            </a:r>
          </a:p>
          <a:p>
            <a:pPr>
              <a:lnSpc>
                <a:spcPct val="120000"/>
              </a:lnSpc>
              <a:spcBef>
                <a:spcPts val="400"/>
              </a:spcBef>
            </a:pPr>
            <a:r>
              <a:rPr lang="en-US" sz="2400" dirty="0">
                <a:latin typeface="Karla" charset="0"/>
                <a:ea typeface="Karla" charset="0"/>
                <a:cs typeface="Karla" charset="0"/>
              </a:rPr>
              <a:t>No concept of time</a:t>
            </a:r>
          </a:p>
          <a:p>
            <a:pPr>
              <a:lnSpc>
                <a:spcPct val="120000"/>
              </a:lnSpc>
              <a:spcBef>
                <a:spcPts val="400"/>
              </a:spcBef>
            </a:pPr>
            <a:r>
              <a:rPr lang="en-US" sz="2400" dirty="0">
                <a:latin typeface="Karla" charset="0"/>
                <a:ea typeface="Karla" charset="0"/>
                <a:cs typeface="Karla" charset="0"/>
              </a:rPr>
              <a:t>Requires inputting entire context just to predict one word</a:t>
            </a:r>
          </a:p>
        </p:txBody>
      </p:sp>
    </p:spTree>
    <p:extLst>
      <p:ext uri="{BB962C8B-B14F-4D97-AF65-F5344CB8AC3E}">
        <p14:creationId xmlns:p14="http://schemas.microsoft.com/office/powerpoint/2010/main" val="290692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347472" y="219456"/>
            <a:ext cx="8941419" cy="1162592"/>
          </a:xfrm>
        </p:spPr>
        <p:txBody>
          <a:bodyPr/>
          <a:lstStyle/>
          <a:p>
            <a:r>
              <a:rPr lang="en-US" dirty="0"/>
              <a:t>Language Modelling</a:t>
            </a:r>
          </a:p>
        </p:txBody>
      </p:sp>
      <p:sp>
        <p:nvSpPr>
          <p:cNvPr id="6" name="Content Placeholder 2">
            <a:extLst>
              <a:ext uri="{FF2B5EF4-FFF2-40B4-BE49-F238E27FC236}">
                <a16:creationId xmlns:a16="http://schemas.microsoft.com/office/drawing/2014/main" id="{C6EE8F4E-3BFB-3541-9805-FA207FEFA3F1}"/>
              </a:ext>
            </a:extLst>
          </p:cNvPr>
          <p:cNvSpPr txBox="1">
            <a:spLocks/>
          </p:cNvSpPr>
          <p:nvPr/>
        </p:nvSpPr>
        <p:spPr>
          <a:xfrm>
            <a:off x="838201" y="1182826"/>
            <a:ext cx="10731500" cy="49258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2400" b="1" dirty="0">
                <a:latin typeface="Karla" charset="0"/>
                <a:ea typeface="Karla" charset="0"/>
                <a:cs typeface="Karla" charset="0"/>
              </a:rPr>
              <a:t>We especially need a system that:</a:t>
            </a:r>
          </a:p>
          <a:p>
            <a:pPr>
              <a:lnSpc>
                <a:spcPct val="150000"/>
              </a:lnSpc>
            </a:pPr>
            <a:r>
              <a:rPr lang="en-US" sz="2400" dirty="0">
                <a:latin typeface="Karla" charset="0"/>
                <a:ea typeface="Karla" charset="0"/>
                <a:cs typeface="Karla" charset="0"/>
              </a:rPr>
              <a:t>Has an “infinite” concept of the past, not just a fixed window</a:t>
            </a:r>
          </a:p>
          <a:p>
            <a:pPr>
              <a:lnSpc>
                <a:spcPct val="150000"/>
              </a:lnSpc>
            </a:pPr>
            <a:r>
              <a:rPr lang="en-US" sz="2400" dirty="0">
                <a:latin typeface="Karla" charset="0"/>
                <a:ea typeface="Karla" charset="0"/>
                <a:cs typeface="Karla" charset="0"/>
              </a:rPr>
              <a:t>For each new input, output the most likely next event (e.g., word)</a:t>
            </a:r>
          </a:p>
        </p:txBody>
      </p:sp>
    </p:spTree>
    <p:extLst>
      <p:ext uri="{BB962C8B-B14F-4D97-AF65-F5344CB8AC3E}">
        <p14:creationId xmlns:p14="http://schemas.microsoft.com/office/powerpoint/2010/main" val="2686859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347472" y="219456"/>
            <a:ext cx="8941419" cy="1162592"/>
          </a:xfrm>
        </p:spPr>
        <p:txBody>
          <a:bodyPr/>
          <a:lstStyle/>
          <a:p>
            <a:r>
              <a:rPr lang="en-US" dirty="0"/>
              <a:t>Language Modelling</a:t>
            </a:r>
          </a:p>
        </p:txBody>
      </p:sp>
      <p:sp>
        <p:nvSpPr>
          <p:cNvPr id="7" name="Content Placeholder 2">
            <a:extLst>
              <a:ext uri="{FF2B5EF4-FFF2-40B4-BE49-F238E27FC236}">
                <a16:creationId xmlns:a16="http://schemas.microsoft.com/office/drawing/2014/main" id="{2B634E59-4B85-4C4B-8984-E10B47A0B100}"/>
              </a:ext>
            </a:extLst>
          </p:cNvPr>
          <p:cNvSpPr txBox="1">
            <a:spLocks/>
          </p:cNvSpPr>
          <p:nvPr/>
        </p:nvSpPr>
        <p:spPr>
          <a:xfrm>
            <a:off x="1681848" y="1094515"/>
            <a:ext cx="10342263" cy="12847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400" b="1" dirty="0">
                <a:latin typeface="Karla" charset="0"/>
                <a:ea typeface="Karla" charset="0"/>
                <a:cs typeface="Karla" charset="0"/>
              </a:rPr>
              <a:t>IDEA: </a:t>
            </a:r>
            <a:r>
              <a:rPr lang="en-US" sz="2400" dirty="0">
                <a:latin typeface="Karla" charset="0"/>
                <a:ea typeface="Karla" charset="0"/>
                <a:cs typeface="Karla" charset="0"/>
              </a:rPr>
              <a:t>for every individual input, output a prediction</a:t>
            </a:r>
          </a:p>
        </p:txBody>
      </p:sp>
      <p:sp>
        <p:nvSpPr>
          <p:cNvPr id="3" name="Rounded Rectangle 2">
            <a:extLst>
              <a:ext uri="{FF2B5EF4-FFF2-40B4-BE49-F238E27FC236}">
                <a16:creationId xmlns:a16="http://schemas.microsoft.com/office/drawing/2014/main" id="{FD8C6AE1-A8BE-C943-91A1-7B8A221340F7}"/>
              </a:ext>
            </a:extLst>
          </p:cNvPr>
          <p:cNvSpPr/>
          <p:nvPr/>
        </p:nvSpPr>
        <p:spPr>
          <a:xfrm>
            <a:off x="5723460" y="5325153"/>
            <a:ext cx="1196135" cy="33006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4EE9761C-491D-5F4A-A115-032B4EC18097}"/>
              </a:ext>
            </a:extLst>
          </p:cNvPr>
          <p:cNvSpPr/>
          <p:nvPr/>
        </p:nvSpPr>
        <p:spPr>
          <a:xfrm>
            <a:off x="5828242" y="5380504"/>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D648207-4E1C-3747-8CED-11D7BE8BC76E}"/>
              </a:ext>
            </a:extLst>
          </p:cNvPr>
          <p:cNvSpPr/>
          <p:nvPr/>
        </p:nvSpPr>
        <p:spPr>
          <a:xfrm>
            <a:off x="6074501" y="5380504"/>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578E907-AEE0-9943-9848-4F19EEE56B1B}"/>
              </a:ext>
            </a:extLst>
          </p:cNvPr>
          <p:cNvSpPr/>
          <p:nvPr/>
        </p:nvSpPr>
        <p:spPr>
          <a:xfrm>
            <a:off x="6320760" y="5380504"/>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CA6E7F4-69EF-DB4A-87F9-6B83E5C57E47}"/>
              </a:ext>
            </a:extLst>
          </p:cNvPr>
          <p:cNvSpPr/>
          <p:nvPr/>
        </p:nvSpPr>
        <p:spPr>
          <a:xfrm>
            <a:off x="6572629" y="5380504"/>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A6D92D5-089C-704D-82E8-F58590491E75}"/>
              </a:ext>
            </a:extLst>
          </p:cNvPr>
          <p:cNvSpPr/>
          <p:nvPr/>
        </p:nvSpPr>
        <p:spPr>
          <a:xfrm>
            <a:off x="5828242" y="30736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FE387215-9C07-704E-A624-2E65BFD4237B}"/>
              </a:ext>
            </a:extLst>
          </p:cNvPr>
          <p:cNvSpPr/>
          <p:nvPr/>
        </p:nvSpPr>
        <p:spPr>
          <a:xfrm>
            <a:off x="6074501" y="30736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2946605F-F95D-B245-8A41-6734C2E7BF1B}"/>
              </a:ext>
            </a:extLst>
          </p:cNvPr>
          <p:cNvSpPr/>
          <p:nvPr/>
        </p:nvSpPr>
        <p:spPr>
          <a:xfrm>
            <a:off x="6320760" y="30736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BB6F3CC5-174A-764E-831F-58AC6190464E}"/>
              </a:ext>
            </a:extLst>
          </p:cNvPr>
          <p:cNvSpPr/>
          <p:nvPr/>
        </p:nvSpPr>
        <p:spPr>
          <a:xfrm>
            <a:off x="6572629" y="30736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ontent Placeholder 2">
            <a:extLst>
              <a:ext uri="{FF2B5EF4-FFF2-40B4-BE49-F238E27FC236}">
                <a16:creationId xmlns:a16="http://schemas.microsoft.com/office/drawing/2014/main" id="{E22852B8-3DB0-794B-A37C-DB8D68A07D98}"/>
              </a:ext>
            </a:extLst>
          </p:cNvPr>
          <p:cNvSpPr txBox="1">
            <a:spLocks/>
          </p:cNvSpPr>
          <p:nvPr/>
        </p:nvSpPr>
        <p:spPr>
          <a:xfrm>
            <a:off x="5954414" y="5693953"/>
            <a:ext cx="988395"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2400" dirty="0">
                <a:latin typeface="Avenir Light" panose="020B0402020203020204" pitchFamily="34" charset="77"/>
              </a:rPr>
              <a:t>He</a:t>
            </a:r>
          </a:p>
        </p:txBody>
      </p:sp>
      <p:sp>
        <p:nvSpPr>
          <p:cNvPr id="81" name="Content Placeholder 2">
            <a:extLst>
              <a:ext uri="{FF2B5EF4-FFF2-40B4-BE49-F238E27FC236}">
                <a16:creationId xmlns:a16="http://schemas.microsoft.com/office/drawing/2014/main" id="{0699B2A3-3B8E-414D-A3AF-577E06CECE10}"/>
              </a:ext>
            </a:extLst>
          </p:cNvPr>
          <p:cNvSpPr txBox="1">
            <a:spLocks/>
          </p:cNvSpPr>
          <p:nvPr/>
        </p:nvSpPr>
        <p:spPr>
          <a:xfrm>
            <a:off x="1700362" y="5254454"/>
            <a:ext cx="2865946"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b="1" dirty="0">
                <a:solidFill>
                  <a:schemeClr val="tx1">
                    <a:lumMod val="85000"/>
                    <a:lumOff val="15000"/>
                  </a:schemeClr>
                </a:solidFill>
                <a:latin typeface="Avenir Light" panose="020B0402020203020204" pitchFamily="34" charset="77"/>
              </a:rPr>
              <a:t>Example input word</a:t>
            </a:r>
          </a:p>
        </p:txBody>
      </p:sp>
      <p:sp>
        <p:nvSpPr>
          <p:cNvPr id="32" name="Rounded Rectangle 31">
            <a:extLst>
              <a:ext uri="{FF2B5EF4-FFF2-40B4-BE49-F238E27FC236}">
                <a16:creationId xmlns:a16="http://schemas.microsoft.com/office/drawing/2014/main" id="{55B7F79C-354B-514C-9CDD-0E4619BAD189}"/>
              </a:ext>
            </a:extLst>
          </p:cNvPr>
          <p:cNvSpPr/>
          <p:nvPr/>
        </p:nvSpPr>
        <p:spPr>
          <a:xfrm>
            <a:off x="5023876" y="4175908"/>
            <a:ext cx="2631421" cy="311369"/>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C6810C6D-F83C-C44F-B8C1-451A04C06FE6}"/>
              </a:ext>
            </a:extLst>
          </p:cNvPr>
          <p:cNvSpPr/>
          <p:nvPr/>
        </p:nvSpPr>
        <p:spPr>
          <a:xfrm>
            <a:off x="5108427" y="4216475"/>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DAAF9B34-AA96-9543-A2D3-5EF35440EBC6}"/>
              </a:ext>
            </a:extLst>
          </p:cNvPr>
          <p:cNvSpPr/>
          <p:nvPr/>
        </p:nvSpPr>
        <p:spPr>
          <a:xfrm>
            <a:off x="5354686" y="4216475"/>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2E89CB5E-8E02-3647-9934-F3B0E64079B8}"/>
              </a:ext>
            </a:extLst>
          </p:cNvPr>
          <p:cNvSpPr/>
          <p:nvPr/>
        </p:nvSpPr>
        <p:spPr>
          <a:xfrm>
            <a:off x="5600945" y="4216475"/>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A303B545-2289-A049-BCAD-982E40A743A5}"/>
              </a:ext>
            </a:extLst>
          </p:cNvPr>
          <p:cNvSpPr/>
          <p:nvPr/>
        </p:nvSpPr>
        <p:spPr>
          <a:xfrm>
            <a:off x="5852814" y="4216475"/>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24AA75F-456D-8949-A10C-222308AD6C27}"/>
              </a:ext>
            </a:extLst>
          </p:cNvPr>
          <p:cNvSpPr/>
          <p:nvPr/>
        </p:nvSpPr>
        <p:spPr>
          <a:xfrm>
            <a:off x="6110810" y="4218759"/>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A1C43F3D-8692-EE47-9823-1230435C6EF5}"/>
              </a:ext>
            </a:extLst>
          </p:cNvPr>
          <p:cNvSpPr/>
          <p:nvPr/>
        </p:nvSpPr>
        <p:spPr>
          <a:xfrm>
            <a:off x="6357069" y="4218759"/>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7CE51F31-4C6E-7945-AE70-852BF817D70E}"/>
              </a:ext>
            </a:extLst>
          </p:cNvPr>
          <p:cNvSpPr/>
          <p:nvPr/>
        </p:nvSpPr>
        <p:spPr>
          <a:xfrm>
            <a:off x="6603328" y="4218759"/>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AC07CFFB-CDE8-B241-8A41-C7FC551585A0}"/>
              </a:ext>
            </a:extLst>
          </p:cNvPr>
          <p:cNvSpPr/>
          <p:nvPr/>
        </p:nvSpPr>
        <p:spPr>
          <a:xfrm>
            <a:off x="6855197" y="4218759"/>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3E1039C-7E4C-C141-AD63-693260F07D4D}"/>
              </a:ext>
            </a:extLst>
          </p:cNvPr>
          <p:cNvSpPr/>
          <p:nvPr/>
        </p:nvSpPr>
        <p:spPr>
          <a:xfrm>
            <a:off x="7108259" y="4214326"/>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E67898AD-C5E7-2D42-9415-B67BBD4A3A66}"/>
              </a:ext>
            </a:extLst>
          </p:cNvPr>
          <p:cNvSpPr/>
          <p:nvPr/>
        </p:nvSpPr>
        <p:spPr>
          <a:xfrm>
            <a:off x="7360128" y="4214326"/>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a:extLst>
              <a:ext uri="{FF2B5EF4-FFF2-40B4-BE49-F238E27FC236}">
                <a16:creationId xmlns:a16="http://schemas.microsoft.com/office/drawing/2014/main" id="{6C5771F7-7684-374B-B6C2-60FEB0E09FAD}"/>
              </a:ext>
            </a:extLst>
          </p:cNvPr>
          <p:cNvSpPr/>
          <p:nvPr/>
        </p:nvSpPr>
        <p:spPr>
          <a:xfrm>
            <a:off x="5742550" y="3026663"/>
            <a:ext cx="1128109" cy="311369"/>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ight Arrow 44">
            <a:extLst>
              <a:ext uri="{FF2B5EF4-FFF2-40B4-BE49-F238E27FC236}">
                <a16:creationId xmlns:a16="http://schemas.microsoft.com/office/drawing/2014/main" id="{1552C180-A336-A746-AA26-10B7E107AA52}"/>
              </a:ext>
            </a:extLst>
          </p:cNvPr>
          <p:cNvSpPr/>
          <p:nvPr/>
        </p:nvSpPr>
        <p:spPr>
          <a:xfrm rot="16200000">
            <a:off x="6048171" y="3544078"/>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ight Arrow 46">
            <a:extLst>
              <a:ext uri="{FF2B5EF4-FFF2-40B4-BE49-F238E27FC236}">
                <a16:creationId xmlns:a16="http://schemas.microsoft.com/office/drawing/2014/main" id="{5D792BAB-B803-CF46-A092-93C1E56EC90D}"/>
              </a:ext>
            </a:extLst>
          </p:cNvPr>
          <p:cNvSpPr/>
          <p:nvPr/>
        </p:nvSpPr>
        <p:spPr>
          <a:xfrm rot="16200000">
            <a:off x="6069731" y="4713226"/>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8" name="Content Placeholder 2">
                <a:extLst>
                  <a:ext uri="{FF2B5EF4-FFF2-40B4-BE49-F238E27FC236}">
                    <a16:creationId xmlns:a16="http://schemas.microsoft.com/office/drawing/2014/main" id="{C1ED9D7B-0772-8F44-B82E-46E5594D9561}"/>
                  </a:ext>
                </a:extLst>
              </p:cNvPr>
              <p:cNvSpPr txBox="1">
                <a:spLocks/>
              </p:cNvSpPr>
              <p:nvPr/>
            </p:nvSpPr>
            <p:spPr>
              <a:xfrm>
                <a:off x="5539535" y="4670647"/>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𝑉</m:t>
                      </m:r>
                    </m:oMath>
                  </m:oMathPara>
                </a14:m>
                <a:endParaRPr lang="en-US" sz="2400" dirty="0">
                  <a:solidFill>
                    <a:srgbClr val="C00000"/>
                  </a:solidFill>
                  <a:latin typeface="Avenir Light" panose="020B0402020203020204" pitchFamily="34" charset="77"/>
                </a:endParaRPr>
              </a:p>
            </p:txBody>
          </p:sp>
        </mc:Choice>
        <mc:Fallback xmlns="">
          <p:sp>
            <p:nvSpPr>
              <p:cNvPr id="48" name="Content Placeholder 2">
                <a:extLst>
                  <a:ext uri="{FF2B5EF4-FFF2-40B4-BE49-F238E27FC236}">
                    <a16:creationId xmlns:a16="http://schemas.microsoft.com/office/drawing/2014/main" xmlns:a14="http://schemas.microsoft.com/office/drawing/2010/main" xmlns="" id="{C1ED9D7B-0772-8F44-B82E-46E5594D9561}"/>
                  </a:ext>
                </a:extLst>
              </p:cNvPr>
              <p:cNvSpPr txBox="1">
                <a:spLocks noRot="1" noChangeAspect="1" noMove="1" noResize="1" noEditPoints="1" noAdjustHandles="1" noChangeArrowheads="1" noChangeShapeType="1" noTextEdit="1"/>
              </p:cNvSpPr>
              <p:nvPr/>
            </p:nvSpPr>
            <p:spPr>
              <a:xfrm>
                <a:off x="5539535" y="4670647"/>
                <a:ext cx="701328" cy="503588"/>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Content Placeholder 2">
                <a:extLst>
                  <a:ext uri="{FF2B5EF4-FFF2-40B4-BE49-F238E27FC236}">
                    <a16:creationId xmlns:a16="http://schemas.microsoft.com/office/drawing/2014/main" id="{585DBD21-0E03-5C4E-80C6-08218453FDF0}"/>
                  </a:ext>
                </a:extLst>
              </p:cNvPr>
              <p:cNvSpPr txBox="1">
                <a:spLocks/>
              </p:cNvSpPr>
              <p:nvPr/>
            </p:nvSpPr>
            <p:spPr>
              <a:xfrm>
                <a:off x="5546844" y="3491706"/>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𝑊</m:t>
                      </m:r>
                    </m:oMath>
                  </m:oMathPara>
                </a14:m>
                <a:endParaRPr lang="en-US" sz="2400" dirty="0">
                  <a:solidFill>
                    <a:srgbClr val="C00000"/>
                  </a:solidFill>
                  <a:latin typeface="Avenir Light" panose="020B0402020203020204" pitchFamily="34" charset="77"/>
                </a:endParaRPr>
              </a:p>
            </p:txBody>
          </p:sp>
        </mc:Choice>
        <mc:Fallback xmlns="">
          <p:sp>
            <p:nvSpPr>
              <p:cNvPr id="49" name="Content Placeholder 2">
                <a:extLst>
                  <a:ext uri="{FF2B5EF4-FFF2-40B4-BE49-F238E27FC236}">
                    <a16:creationId xmlns:a16="http://schemas.microsoft.com/office/drawing/2014/main" xmlns:a14="http://schemas.microsoft.com/office/drawing/2010/main" xmlns="" id="{585DBD21-0E03-5C4E-80C6-08218453FDF0}"/>
                  </a:ext>
                </a:extLst>
              </p:cNvPr>
              <p:cNvSpPr txBox="1">
                <a:spLocks noRot="1" noChangeAspect="1" noMove="1" noResize="1" noEditPoints="1" noAdjustHandles="1" noChangeArrowheads="1" noChangeShapeType="1" noTextEdit="1"/>
              </p:cNvSpPr>
              <p:nvPr/>
            </p:nvSpPr>
            <p:spPr>
              <a:xfrm>
                <a:off x="5546844" y="3491706"/>
                <a:ext cx="701328" cy="503588"/>
              </a:xfrm>
              <a:prstGeom prst="rect">
                <a:avLst/>
              </a:prstGeom>
              <a:blipFill rotWithShape="0">
                <a:blip r:embed="rId3"/>
                <a:stretch>
                  <a:fillRect/>
                </a:stretch>
              </a:blipFill>
            </p:spPr>
            <p:txBody>
              <a:bodyPr/>
              <a:lstStyle/>
              <a:p>
                <a:r>
                  <a:rPr lang="en-US">
                    <a:noFill/>
                  </a:rPr>
                  <a:t> </a:t>
                </a:r>
              </a:p>
            </p:txBody>
          </p:sp>
        </mc:Fallback>
      </mc:AlternateContent>
      <p:sp>
        <p:nvSpPr>
          <p:cNvPr id="50" name="Content Placeholder 2">
            <a:extLst>
              <a:ext uri="{FF2B5EF4-FFF2-40B4-BE49-F238E27FC236}">
                <a16:creationId xmlns:a16="http://schemas.microsoft.com/office/drawing/2014/main" id="{98A0229A-0E65-994A-A48A-9E766E214C56}"/>
              </a:ext>
            </a:extLst>
          </p:cNvPr>
          <p:cNvSpPr txBox="1">
            <a:spLocks/>
          </p:cNvSpPr>
          <p:nvPr/>
        </p:nvSpPr>
        <p:spPr>
          <a:xfrm>
            <a:off x="2771626" y="4122786"/>
            <a:ext cx="1737960"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b="1" dirty="0">
                <a:solidFill>
                  <a:schemeClr val="tx1">
                    <a:lumMod val="85000"/>
                    <a:lumOff val="15000"/>
                  </a:schemeClr>
                </a:solidFill>
                <a:latin typeface="Avenir Light" panose="020B0402020203020204" pitchFamily="34" charset="77"/>
              </a:rPr>
              <a:t>Hidden layer</a:t>
            </a:r>
          </a:p>
        </p:txBody>
      </p:sp>
      <p:sp>
        <p:nvSpPr>
          <p:cNvPr id="51" name="Content Placeholder 2">
            <a:extLst>
              <a:ext uri="{FF2B5EF4-FFF2-40B4-BE49-F238E27FC236}">
                <a16:creationId xmlns:a16="http://schemas.microsoft.com/office/drawing/2014/main" id="{3649502E-21DD-1642-971F-BACEABB4E04C}"/>
              </a:ext>
            </a:extLst>
          </p:cNvPr>
          <p:cNvSpPr txBox="1">
            <a:spLocks/>
          </p:cNvSpPr>
          <p:nvPr/>
        </p:nvSpPr>
        <p:spPr>
          <a:xfrm>
            <a:off x="2831040" y="2961766"/>
            <a:ext cx="1721387"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b="1" dirty="0">
                <a:solidFill>
                  <a:schemeClr val="tx1">
                    <a:lumMod val="85000"/>
                    <a:lumOff val="15000"/>
                  </a:schemeClr>
                </a:solidFill>
                <a:latin typeface="Avenir Light" panose="020B0402020203020204" pitchFamily="34" charset="77"/>
              </a:rPr>
              <a:t>Output layer</a:t>
            </a:r>
          </a:p>
        </p:txBody>
      </p:sp>
      <mc:AlternateContent xmlns:mc="http://schemas.openxmlformats.org/markup-compatibility/2006" xmlns:a14="http://schemas.microsoft.com/office/drawing/2010/main">
        <mc:Choice Requires="a14">
          <p:sp>
            <p:nvSpPr>
              <p:cNvPr id="46" name="Content Placeholder 2">
                <a:extLst>
                  <a:ext uri="{FF2B5EF4-FFF2-40B4-BE49-F238E27FC236}">
                    <a16:creationId xmlns:a16="http://schemas.microsoft.com/office/drawing/2014/main" id="{6BF069EC-E01E-874F-8256-B41BD1F5F318}"/>
                  </a:ext>
                </a:extLst>
              </p:cNvPr>
              <p:cNvSpPr txBox="1">
                <a:spLocks/>
              </p:cNvSpPr>
              <p:nvPr/>
            </p:nvSpPr>
            <p:spPr>
              <a:xfrm>
                <a:off x="8202094" y="5184623"/>
                <a:ext cx="2799163"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dirty="0" smtClean="0">
                          <a:solidFill>
                            <a:srgbClr val="C00000"/>
                          </a:solidFill>
                          <a:latin typeface="Cambria Math" panose="02040503050406030204" pitchFamily="18" charset="0"/>
                        </a:rPr>
                        <m:t>𝑥</m:t>
                      </m:r>
                      <m:r>
                        <a:rPr lang="en-US" sz="2400" b="0" i="1" dirty="0" smtClean="0">
                          <a:solidFill>
                            <a:schemeClr val="tx1">
                              <a:lumMod val="85000"/>
                              <a:lumOff val="15000"/>
                            </a:schemeClr>
                          </a:solidFill>
                          <a:latin typeface="Cambria Math" panose="02040503050406030204" pitchFamily="18" charset="0"/>
                        </a:rPr>
                        <m:t>=</m:t>
                      </m:r>
                      <m:sSub>
                        <m:sSubPr>
                          <m:ctrlPr>
                            <a:rPr lang="en-US" sz="2400" b="0" i="1" dirty="0" smtClean="0">
                              <a:solidFill>
                                <a:schemeClr val="tx1">
                                  <a:lumMod val="85000"/>
                                  <a:lumOff val="15000"/>
                                </a:schemeClr>
                              </a:solidFill>
                              <a:latin typeface="Cambria Math" panose="02040503050406030204" pitchFamily="18" charset="0"/>
                            </a:rPr>
                          </m:ctrlPr>
                        </m:sSubPr>
                        <m:e>
                          <m:r>
                            <a:rPr lang="en-US" sz="2400" b="0" i="1" dirty="0" smtClean="0">
                              <a:solidFill>
                                <a:schemeClr val="tx1">
                                  <a:lumMod val="85000"/>
                                  <a:lumOff val="15000"/>
                                </a:schemeClr>
                              </a:solidFill>
                              <a:latin typeface="Cambria Math" panose="02040503050406030204" pitchFamily="18" charset="0"/>
                            </a:rPr>
                            <m:t>𝑥</m:t>
                          </m:r>
                        </m:e>
                        <m:sub>
                          <m:r>
                            <a:rPr lang="en-US" sz="2400" b="0" i="1" dirty="0" smtClean="0">
                              <a:solidFill>
                                <a:schemeClr val="tx1">
                                  <a:lumMod val="85000"/>
                                  <a:lumOff val="15000"/>
                                </a:schemeClr>
                              </a:solidFill>
                              <a:latin typeface="Cambria Math" panose="02040503050406030204" pitchFamily="18" charset="0"/>
                            </a:rPr>
                            <m:t>1</m:t>
                          </m:r>
                        </m:sub>
                      </m:sSub>
                    </m:oMath>
                  </m:oMathPara>
                </a14:m>
                <a:endParaRPr lang="en-US" sz="2400" dirty="0">
                  <a:solidFill>
                    <a:srgbClr val="C00000"/>
                  </a:solidFill>
                  <a:latin typeface="Avenir Light" panose="020B0402020203020204" pitchFamily="34" charset="77"/>
                </a:endParaRPr>
              </a:p>
            </p:txBody>
          </p:sp>
        </mc:Choice>
        <mc:Fallback xmlns="">
          <p:sp>
            <p:nvSpPr>
              <p:cNvPr id="46" name="Content Placeholder 2">
                <a:extLst>
                  <a:ext uri="{FF2B5EF4-FFF2-40B4-BE49-F238E27FC236}">
                    <a16:creationId xmlns:a16="http://schemas.microsoft.com/office/drawing/2014/main" id="{6BF069EC-E01E-874F-8256-B41BD1F5F318}"/>
                  </a:ext>
                </a:extLst>
              </p:cNvPr>
              <p:cNvSpPr txBox="1">
                <a:spLocks noRot="1" noChangeAspect="1" noMove="1" noResize="1" noEditPoints="1" noAdjustHandles="1" noChangeArrowheads="1" noChangeShapeType="1" noTextEdit="1"/>
              </p:cNvSpPr>
              <p:nvPr/>
            </p:nvSpPr>
            <p:spPr>
              <a:xfrm>
                <a:off x="8202094" y="5184623"/>
                <a:ext cx="2799163" cy="503588"/>
              </a:xfrm>
              <a:prstGeom prst="rect">
                <a:avLst/>
              </a:prstGeom>
              <a:blipFill>
                <a:blip r:embed="rId4"/>
                <a:stretch>
                  <a:fillRect/>
                </a:stretch>
              </a:blipFill>
            </p:spPr>
            <p:txBody>
              <a:bodyPr/>
              <a:lstStyle/>
              <a:p>
                <a:r>
                  <a:rPr lang="en-US">
                    <a:noFill/>
                  </a:rPr>
                  <a:t> </a:t>
                </a:r>
              </a:p>
            </p:txBody>
          </p:sp>
        </mc:Fallback>
      </mc:AlternateContent>
      <p:sp>
        <p:nvSpPr>
          <p:cNvPr id="52" name="Content Placeholder 2">
            <a:extLst>
              <a:ext uri="{FF2B5EF4-FFF2-40B4-BE49-F238E27FC236}">
                <a16:creationId xmlns:a16="http://schemas.microsoft.com/office/drawing/2014/main" id="{5AE33AA6-F39F-AE47-A082-D026FA876028}"/>
              </a:ext>
            </a:extLst>
          </p:cNvPr>
          <p:cNvSpPr txBox="1">
            <a:spLocks/>
          </p:cNvSpPr>
          <p:nvPr/>
        </p:nvSpPr>
        <p:spPr>
          <a:xfrm>
            <a:off x="8533366" y="5631336"/>
            <a:ext cx="3306448"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600" b="1" dirty="0">
                <a:solidFill>
                  <a:schemeClr val="accent5">
                    <a:lumMod val="50000"/>
                  </a:schemeClr>
                </a:solidFill>
                <a:latin typeface="Avenir Light" panose="020B0402020203020204" pitchFamily="34" charset="77"/>
              </a:rPr>
              <a:t>single word embedding</a:t>
            </a:r>
          </a:p>
        </p:txBody>
      </p:sp>
      <mc:AlternateContent xmlns:mc="http://schemas.openxmlformats.org/markup-compatibility/2006" xmlns:a14="http://schemas.microsoft.com/office/drawing/2010/main">
        <mc:Choice Requires="a14">
          <p:sp>
            <p:nvSpPr>
              <p:cNvPr id="53" name="Content Placeholder 2">
                <a:extLst>
                  <a:ext uri="{FF2B5EF4-FFF2-40B4-BE49-F238E27FC236}">
                    <a16:creationId xmlns:a16="http://schemas.microsoft.com/office/drawing/2014/main" id="{3310BA9A-DCEA-794F-9991-6F281CB69514}"/>
                  </a:ext>
                </a:extLst>
              </p:cNvPr>
              <p:cNvSpPr txBox="1">
                <a:spLocks/>
              </p:cNvSpPr>
              <p:nvPr/>
            </p:nvSpPr>
            <p:spPr>
              <a:xfrm>
                <a:off x="8256104" y="4015200"/>
                <a:ext cx="2799163"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dirty="0" smtClean="0">
                          <a:solidFill>
                            <a:srgbClr val="C00000"/>
                          </a:solidFill>
                          <a:latin typeface="Cambria Math" panose="02040503050406030204" pitchFamily="18" charset="0"/>
                        </a:rPr>
                        <m:t>h</m:t>
                      </m:r>
                      <m:r>
                        <a:rPr lang="en-US" sz="2400" b="0" i="1" dirty="0" smtClean="0">
                          <a:solidFill>
                            <a:schemeClr val="tx1">
                              <a:lumMod val="85000"/>
                              <a:lumOff val="15000"/>
                            </a:schemeClr>
                          </a:solidFill>
                          <a:latin typeface="Cambria Math" panose="02040503050406030204" pitchFamily="18" charset="0"/>
                        </a:rPr>
                        <m:t>=</m:t>
                      </m:r>
                      <m:r>
                        <a:rPr lang="en-US" sz="2400" b="0" i="1" dirty="0" smtClean="0">
                          <a:solidFill>
                            <a:schemeClr val="tx1">
                              <a:lumMod val="85000"/>
                              <a:lumOff val="15000"/>
                            </a:schemeClr>
                          </a:solidFill>
                          <a:latin typeface="Cambria Math" panose="02040503050406030204" pitchFamily="18" charset="0"/>
                        </a:rPr>
                        <m:t>𝑓</m:t>
                      </m:r>
                      <m:r>
                        <a:rPr lang="en-US" sz="2400" b="0" i="1" dirty="0" smtClean="0">
                          <a:solidFill>
                            <a:schemeClr val="tx1">
                              <a:lumMod val="85000"/>
                              <a:lumOff val="15000"/>
                            </a:schemeClr>
                          </a:solidFill>
                          <a:latin typeface="Cambria Math" panose="02040503050406030204" pitchFamily="18" charset="0"/>
                        </a:rPr>
                        <m:t>(</m:t>
                      </m:r>
                      <m:r>
                        <a:rPr lang="en-US" sz="2400" b="0" i="1" dirty="0" smtClean="0">
                          <a:solidFill>
                            <a:schemeClr val="tx1">
                              <a:lumMod val="85000"/>
                              <a:lumOff val="15000"/>
                            </a:schemeClr>
                          </a:solidFill>
                          <a:latin typeface="Cambria Math" charset="0"/>
                        </a:rPr>
                        <m:t>𝑉</m:t>
                      </m:r>
                      <m:r>
                        <a:rPr lang="en-US" sz="2400" b="0" i="1" dirty="0" smtClean="0">
                          <a:solidFill>
                            <a:schemeClr val="tx1">
                              <a:lumMod val="85000"/>
                              <a:lumOff val="15000"/>
                            </a:schemeClr>
                          </a:solidFill>
                          <a:latin typeface="Cambria Math" panose="02040503050406030204" pitchFamily="18" charset="0"/>
                        </a:rPr>
                        <m:t>𝑥</m:t>
                      </m:r>
                      <m:r>
                        <a:rPr lang="en-US" sz="2400" b="0" i="1" dirty="0" smtClean="0">
                          <a:solidFill>
                            <a:schemeClr val="tx1">
                              <a:lumMod val="85000"/>
                              <a:lumOff val="15000"/>
                            </a:schemeClr>
                          </a:solidFill>
                          <a:latin typeface="Cambria Math" panose="02040503050406030204" pitchFamily="18" charset="0"/>
                        </a:rPr>
                        <m:t>+</m:t>
                      </m:r>
                      <m:sSub>
                        <m:sSubPr>
                          <m:ctrlPr>
                            <a:rPr lang="en-US" sz="2400" b="0" i="1" dirty="0" smtClean="0">
                              <a:solidFill>
                                <a:schemeClr val="tx1">
                                  <a:lumMod val="85000"/>
                                  <a:lumOff val="15000"/>
                                </a:schemeClr>
                              </a:solidFill>
                              <a:latin typeface="Cambria Math" panose="02040503050406030204" pitchFamily="18" charset="0"/>
                            </a:rPr>
                          </m:ctrlPr>
                        </m:sSubPr>
                        <m:e>
                          <m:r>
                            <a:rPr lang="en-US" sz="2400" b="0" i="1" dirty="0" smtClean="0">
                              <a:solidFill>
                                <a:schemeClr val="tx1">
                                  <a:lumMod val="85000"/>
                                  <a:lumOff val="15000"/>
                                </a:schemeClr>
                              </a:solidFill>
                              <a:latin typeface="Cambria Math" panose="02040503050406030204" pitchFamily="18" charset="0"/>
                            </a:rPr>
                            <m:t>𝑏</m:t>
                          </m:r>
                        </m:e>
                        <m:sub>
                          <m:r>
                            <a:rPr lang="en-US" sz="2400" b="0" i="1" dirty="0" smtClean="0">
                              <a:solidFill>
                                <a:schemeClr val="tx1">
                                  <a:lumMod val="85000"/>
                                  <a:lumOff val="15000"/>
                                </a:schemeClr>
                              </a:solidFill>
                              <a:latin typeface="Cambria Math" panose="02040503050406030204" pitchFamily="18" charset="0"/>
                            </a:rPr>
                            <m:t>1</m:t>
                          </m:r>
                        </m:sub>
                      </m:sSub>
                      <m:r>
                        <a:rPr lang="en-US" sz="2400" b="0" i="1" dirty="0" smtClean="0">
                          <a:solidFill>
                            <a:schemeClr val="tx1">
                              <a:lumMod val="85000"/>
                              <a:lumOff val="15000"/>
                            </a:schemeClr>
                          </a:solidFill>
                          <a:latin typeface="Cambria Math" panose="02040503050406030204" pitchFamily="18" charset="0"/>
                        </a:rPr>
                        <m:t>)</m:t>
                      </m:r>
                    </m:oMath>
                  </m:oMathPara>
                </a14:m>
                <a:endParaRPr lang="en-US" sz="2400" dirty="0">
                  <a:solidFill>
                    <a:srgbClr val="C00000"/>
                  </a:solidFill>
                  <a:latin typeface="Avenir Light" panose="020B0402020203020204" pitchFamily="34" charset="77"/>
                </a:endParaRPr>
              </a:p>
            </p:txBody>
          </p:sp>
        </mc:Choice>
        <mc:Fallback xmlns="">
          <p:sp>
            <p:nvSpPr>
              <p:cNvPr id="53" name="Content Placeholder 2">
                <a:extLst>
                  <a:ext uri="{FF2B5EF4-FFF2-40B4-BE49-F238E27FC236}">
                    <a16:creationId xmlns:a16="http://schemas.microsoft.com/office/drawing/2014/main" xmlns:a14="http://schemas.microsoft.com/office/drawing/2010/main" xmlns="" id="{3310BA9A-DCEA-794F-9991-6F281CB69514}"/>
                  </a:ext>
                </a:extLst>
              </p:cNvPr>
              <p:cNvSpPr txBox="1">
                <a:spLocks noRot="1" noChangeAspect="1" noMove="1" noResize="1" noEditPoints="1" noAdjustHandles="1" noChangeArrowheads="1" noChangeShapeType="1" noTextEdit="1"/>
              </p:cNvSpPr>
              <p:nvPr/>
            </p:nvSpPr>
            <p:spPr>
              <a:xfrm>
                <a:off x="8256104" y="4015200"/>
                <a:ext cx="2799163" cy="503588"/>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Content Placeholder 2">
                <a:extLst>
                  <a:ext uri="{FF2B5EF4-FFF2-40B4-BE49-F238E27FC236}">
                    <a16:creationId xmlns:a16="http://schemas.microsoft.com/office/drawing/2014/main" id="{A9D3B108-BEE0-7A4A-A32A-7CF470E03DE3}"/>
                  </a:ext>
                </a:extLst>
              </p:cNvPr>
              <p:cNvSpPr txBox="1">
                <a:spLocks/>
              </p:cNvSpPr>
              <p:nvPr/>
            </p:nvSpPr>
            <p:spPr>
              <a:xfrm>
                <a:off x="6978460" y="2874317"/>
                <a:ext cx="4861354"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acc>
                        <m:accPr>
                          <m:chr m:val="̂"/>
                          <m:ctrlPr>
                            <a:rPr lang="en-US" sz="2400" b="0" i="1" dirty="0" smtClean="0">
                              <a:solidFill>
                                <a:srgbClr val="C00000"/>
                              </a:solidFill>
                              <a:latin typeface="Cambria Math" panose="02040503050406030204" pitchFamily="18" charset="0"/>
                            </a:rPr>
                          </m:ctrlPr>
                        </m:accPr>
                        <m:e>
                          <m:r>
                            <a:rPr lang="en-US" sz="2400" b="0" i="1" dirty="0" smtClean="0">
                              <a:solidFill>
                                <a:srgbClr val="C00000"/>
                              </a:solidFill>
                              <a:latin typeface="Cambria Math" panose="02040503050406030204" pitchFamily="18" charset="0"/>
                            </a:rPr>
                            <m:t>𝑦</m:t>
                          </m:r>
                        </m:e>
                      </m:acc>
                      <m:r>
                        <a:rPr lang="en-US" sz="2400" b="0" i="1" dirty="0" smtClean="0">
                          <a:solidFill>
                            <a:schemeClr val="tx1">
                              <a:lumMod val="85000"/>
                              <a:lumOff val="15000"/>
                            </a:schemeClr>
                          </a:solidFill>
                          <a:latin typeface="Cambria Math" panose="02040503050406030204" pitchFamily="18" charset="0"/>
                        </a:rPr>
                        <m:t>=</m:t>
                      </m:r>
                      <m:r>
                        <m:rPr>
                          <m:nor/>
                        </m:rPr>
                        <a:rPr lang="en-US" sz="2400" b="0" i="0" dirty="0" smtClean="0">
                          <a:solidFill>
                            <a:schemeClr val="tx1">
                              <a:lumMod val="85000"/>
                              <a:lumOff val="15000"/>
                            </a:schemeClr>
                          </a:solidFill>
                          <a:latin typeface="Cambria Math" panose="02040503050406030204" pitchFamily="18" charset="0"/>
                        </a:rPr>
                        <m:t>softmax</m:t>
                      </m:r>
                      <m:d>
                        <m:dPr>
                          <m:ctrlPr>
                            <a:rPr lang="en-US" sz="2400" b="0" i="1" dirty="0" smtClean="0">
                              <a:solidFill>
                                <a:schemeClr val="tx1">
                                  <a:lumMod val="85000"/>
                                  <a:lumOff val="15000"/>
                                </a:schemeClr>
                              </a:solidFill>
                              <a:latin typeface="Cambria Math" panose="02040503050406030204" pitchFamily="18" charset="0"/>
                            </a:rPr>
                          </m:ctrlPr>
                        </m:dPr>
                        <m:e>
                          <m:r>
                            <a:rPr lang="en-US" sz="2400" b="0" i="1" dirty="0" smtClean="0">
                              <a:solidFill>
                                <a:schemeClr val="tx1">
                                  <a:lumMod val="85000"/>
                                  <a:lumOff val="15000"/>
                                </a:schemeClr>
                              </a:solidFill>
                              <a:latin typeface="Cambria Math" charset="0"/>
                            </a:rPr>
                            <m:t>𝑊</m:t>
                          </m:r>
                          <m:r>
                            <a:rPr lang="en-US" sz="2400" b="0" i="1" dirty="0" smtClean="0">
                              <a:solidFill>
                                <a:schemeClr val="tx1">
                                  <a:lumMod val="85000"/>
                                  <a:lumOff val="15000"/>
                                </a:schemeClr>
                              </a:solidFill>
                              <a:latin typeface="Cambria Math" panose="02040503050406030204" pitchFamily="18" charset="0"/>
                            </a:rPr>
                            <m:t>h</m:t>
                          </m:r>
                          <m:r>
                            <a:rPr lang="en-US" sz="2400" b="0" i="1" dirty="0" smtClean="0">
                              <a:solidFill>
                                <a:schemeClr val="tx1">
                                  <a:lumMod val="85000"/>
                                  <a:lumOff val="15000"/>
                                </a:schemeClr>
                              </a:solidFill>
                              <a:latin typeface="Cambria Math" panose="02040503050406030204" pitchFamily="18" charset="0"/>
                            </a:rPr>
                            <m:t>+</m:t>
                          </m:r>
                          <m:sSub>
                            <m:sSubPr>
                              <m:ctrlPr>
                                <a:rPr lang="en-US" sz="2400" b="0" i="1" dirty="0" smtClean="0">
                                  <a:solidFill>
                                    <a:schemeClr val="tx1">
                                      <a:lumMod val="85000"/>
                                      <a:lumOff val="15000"/>
                                    </a:schemeClr>
                                  </a:solidFill>
                                  <a:latin typeface="Cambria Math" panose="02040503050406030204" pitchFamily="18" charset="0"/>
                                </a:rPr>
                              </m:ctrlPr>
                            </m:sSubPr>
                            <m:e>
                              <m:r>
                                <a:rPr lang="en-US" sz="2400" b="0" i="1" dirty="0" smtClean="0">
                                  <a:solidFill>
                                    <a:schemeClr val="tx1">
                                      <a:lumMod val="85000"/>
                                      <a:lumOff val="15000"/>
                                    </a:schemeClr>
                                  </a:solidFill>
                                  <a:latin typeface="Cambria Math" panose="02040503050406030204" pitchFamily="18" charset="0"/>
                                </a:rPr>
                                <m:t>𝑏</m:t>
                              </m:r>
                            </m:e>
                            <m:sub>
                              <m:r>
                                <a:rPr lang="en-US" sz="2400" b="0" i="1" dirty="0" smtClean="0">
                                  <a:solidFill>
                                    <a:schemeClr val="tx1">
                                      <a:lumMod val="85000"/>
                                      <a:lumOff val="15000"/>
                                    </a:schemeClr>
                                  </a:solidFill>
                                  <a:latin typeface="Cambria Math" panose="02040503050406030204" pitchFamily="18" charset="0"/>
                                </a:rPr>
                                <m:t>2</m:t>
                              </m:r>
                            </m:sub>
                          </m:sSub>
                        </m:e>
                      </m:d>
                      <m:r>
                        <a:rPr lang="en-US" sz="2400" b="0" i="1" dirty="0" smtClean="0">
                          <a:solidFill>
                            <a:schemeClr val="tx1">
                              <a:lumMod val="85000"/>
                              <a:lumOff val="15000"/>
                            </a:schemeClr>
                          </a:solidFill>
                          <a:latin typeface="Cambria Math" panose="02040503050406030204" pitchFamily="18" charset="0"/>
                          <a:ea typeface="Cambria Math" panose="02040503050406030204" pitchFamily="18" charset="0"/>
                        </a:rPr>
                        <m:t>∈</m:t>
                      </m:r>
                      <m:sSup>
                        <m:sSupPr>
                          <m:ctrlPr>
                            <a:rPr lang="en-US" sz="2400" b="0" i="1" dirty="0" smtClean="0">
                              <a:solidFill>
                                <a:schemeClr val="tx1">
                                  <a:lumMod val="85000"/>
                                  <a:lumOff val="15000"/>
                                </a:schemeClr>
                              </a:solidFill>
                              <a:latin typeface="Cambria Math" panose="02040503050406030204" pitchFamily="18" charset="0"/>
                              <a:ea typeface="Cambria Math" panose="02040503050406030204" pitchFamily="18" charset="0"/>
                            </a:rPr>
                          </m:ctrlPr>
                        </m:sSupPr>
                        <m:e>
                          <m:r>
                            <a:rPr lang="en-US" sz="2400" b="0" i="1" dirty="0" smtClean="0">
                              <a:solidFill>
                                <a:schemeClr val="tx1">
                                  <a:lumMod val="85000"/>
                                  <a:lumOff val="15000"/>
                                </a:schemeClr>
                              </a:solidFill>
                              <a:latin typeface="Cambria Math" panose="02040503050406030204" pitchFamily="18" charset="0"/>
                              <a:ea typeface="Cambria Math" panose="02040503050406030204" pitchFamily="18" charset="0"/>
                            </a:rPr>
                            <m:t>ℝ</m:t>
                          </m:r>
                        </m:e>
                        <m:sup>
                          <m:d>
                            <m:dPr>
                              <m:begChr m:val="|"/>
                              <m:endChr m:val="|"/>
                              <m:ctrlPr>
                                <a:rPr lang="en-US" sz="2400" b="0" i="1" dirty="0" smtClean="0">
                                  <a:solidFill>
                                    <a:schemeClr val="tx1">
                                      <a:lumMod val="85000"/>
                                      <a:lumOff val="15000"/>
                                    </a:schemeClr>
                                  </a:solidFill>
                                  <a:latin typeface="Cambria Math" panose="02040503050406030204" pitchFamily="18" charset="0"/>
                                  <a:ea typeface="Cambria Math" panose="02040503050406030204" pitchFamily="18" charset="0"/>
                                </a:rPr>
                              </m:ctrlPr>
                            </m:dPr>
                            <m:e>
                              <m:r>
                                <a:rPr lang="en-US" sz="2400" b="0" i="1" dirty="0" smtClean="0">
                                  <a:solidFill>
                                    <a:schemeClr val="tx1">
                                      <a:lumMod val="85000"/>
                                      <a:lumOff val="15000"/>
                                    </a:schemeClr>
                                  </a:solidFill>
                                  <a:latin typeface="Cambria Math" panose="02040503050406030204" pitchFamily="18" charset="0"/>
                                  <a:ea typeface="Cambria Math" panose="02040503050406030204" pitchFamily="18" charset="0"/>
                                </a:rPr>
                                <m:t>𝑉</m:t>
                              </m:r>
                            </m:e>
                          </m:d>
                        </m:sup>
                      </m:sSup>
                    </m:oMath>
                  </m:oMathPara>
                </a14:m>
                <a:endParaRPr lang="en-US" sz="2400" b="0" dirty="0">
                  <a:solidFill>
                    <a:schemeClr val="tx1">
                      <a:lumMod val="85000"/>
                      <a:lumOff val="15000"/>
                    </a:schemeClr>
                  </a:solidFill>
                  <a:latin typeface="Avenir Light" panose="020B0402020203020204" pitchFamily="34" charset="77"/>
                  <a:ea typeface="Cambria Math" panose="02040503050406030204" pitchFamily="18" charset="0"/>
                </a:endParaRPr>
              </a:p>
            </p:txBody>
          </p:sp>
        </mc:Choice>
        <mc:Fallback xmlns="">
          <p:sp>
            <p:nvSpPr>
              <p:cNvPr id="54" name="Content Placeholder 2">
                <a:extLst>
                  <a:ext uri="{FF2B5EF4-FFF2-40B4-BE49-F238E27FC236}">
                    <a16:creationId xmlns:a16="http://schemas.microsoft.com/office/drawing/2014/main" xmlns:a14="http://schemas.microsoft.com/office/drawing/2010/main" xmlns="" id="{A9D3B108-BEE0-7A4A-A32A-7CF470E03DE3}"/>
                  </a:ext>
                </a:extLst>
              </p:cNvPr>
              <p:cNvSpPr txBox="1">
                <a:spLocks noRot="1" noChangeAspect="1" noMove="1" noResize="1" noEditPoints="1" noAdjustHandles="1" noChangeArrowheads="1" noChangeShapeType="1" noTextEdit="1"/>
              </p:cNvSpPr>
              <p:nvPr/>
            </p:nvSpPr>
            <p:spPr>
              <a:xfrm>
                <a:off x="6978460" y="2874317"/>
                <a:ext cx="4861354" cy="503588"/>
              </a:xfrm>
              <a:prstGeom prst="rect">
                <a:avLst/>
              </a:prstGeom>
              <a:blipFill rotWithShape="0">
                <a:blip r:embed="rId6"/>
                <a:stretch>
                  <a:fillRect/>
                </a:stretch>
              </a:blipFill>
            </p:spPr>
            <p:txBody>
              <a:bodyPr/>
              <a:lstStyle/>
              <a:p>
                <a:r>
                  <a:rPr lang="en-US">
                    <a:noFill/>
                  </a:rPr>
                  <a:t> </a:t>
                </a:r>
              </a:p>
            </p:txBody>
          </p:sp>
        </mc:Fallback>
      </mc:AlternateContent>
      <p:sp>
        <p:nvSpPr>
          <p:cNvPr id="64" name="Content Placeholder 2">
            <a:extLst>
              <a:ext uri="{FF2B5EF4-FFF2-40B4-BE49-F238E27FC236}">
                <a16:creationId xmlns:a16="http://schemas.microsoft.com/office/drawing/2014/main" id="{46AA2703-6D01-2E43-9283-BE27B4A2B4CD}"/>
              </a:ext>
            </a:extLst>
          </p:cNvPr>
          <p:cNvSpPr txBox="1">
            <a:spLocks/>
          </p:cNvSpPr>
          <p:nvPr/>
        </p:nvSpPr>
        <p:spPr>
          <a:xfrm>
            <a:off x="5525636" y="2504369"/>
            <a:ext cx="1576747"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2400" dirty="0">
                <a:latin typeface="Avenir Light" panose="020B0402020203020204" pitchFamily="34" charset="77"/>
              </a:rPr>
              <a:t>went</a:t>
            </a:r>
          </a:p>
        </p:txBody>
      </p:sp>
      <p:sp>
        <p:nvSpPr>
          <p:cNvPr id="44" name="Content Placeholder 2">
            <a:extLst>
              <a:ext uri="{FF2B5EF4-FFF2-40B4-BE49-F238E27FC236}">
                <a16:creationId xmlns:a16="http://schemas.microsoft.com/office/drawing/2014/main" id="{BBAAE650-744B-1044-AACD-78E7A519FF89}"/>
              </a:ext>
            </a:extLst>
          </p:cNvPr>
          <p:cNvSpPr txBox="1">
            <a:spLocks/>
          </p:cNvSpPr>
          <p:nvPr/>
        </p:nvSpPr>
        <p:spPr>
          <a:xfrm>
            <a:off x="1700362" y="1668059"/>
            <a:ext cx="6202063" cy="639458"/>
          </a:xfrm>
          <a:prstGeom prst="rect">
            <a:avLst/>
          </a:prstGeom>
          <a:solidFill>
            <a:schemeClr val="accent3">
              <a:lumMod val="20000"/>
              <a:lumOff val="80000"/>
            </a:schemeClr>
          </a:solidFill>
          <a:ln w="38100">
            <a:solidFill>
              <a:schemeClr val="accent2"/>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2400" b="1" dirty="0">
                <a:solidFill>
                  <a:schemeClr val="tx1">
                    <a:lumMod val="85000"/>
                    <a:lumOff val="15000"/>
                  </a:schemeClr>
                </a:solidFill>
                <a:latin typeface="Avenir Light" panose="020B0402020203020204" pitchFamily="34" charset="77"/>
              </a:rPr>
              <a:t>Let’s use the previous hidden state, too</a:t>
            </a:r>
            <a:endParaRPr lang="en-US" sz="2400" dirty="0">
              <a:solidFill>
                <a:schemeClr val="tx1">
                  <a:lumMod val="85000"/>
                  <a:lumOff val="15000"/>
                </a:schemeClr>
              </a:solidFill>
              <a:latin typeface="Avenir Light" panose="020B0402020203020204" pitchFamily="34" charset="77"/>
            </a:endParaRPr>
          </a:p>
        </p:txBody>
      </p:sp>
    </p:spTree>
    <p:extLst>
      <p:ext uri="{BB962C8B-B14F-4D97-AF65-F5344CB8AC3E}">
        <p14:creationId xmlns:p14="http://schemas.microsoft.com/office/powerpoint/2010/main" val="351014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347472" y="219456"/>
            <a:ext cx="8941419" cy="1162592"/>
          </a:xfrm>
        </p:spPr>
        <p:txBody>
          <a:bodyPr/>
          <a:lstStyle/>
          <a:p>
            <a:r>
              <a:rPr lang="en-US" dirty="0"/>
              <a:t>Language Modelling: </a:t>
            </a:r>
            <a:r>
              <a:rPr lang="en-US" b="1" dirty="0"/>
              <a:t>RNNs</a:t>
            </a:r>
          </a:p>
        </p:txBody>
      </p:sp>
      <p:sp>
        <p:nvSpPr>
          <p:cNvPr id="81" name="Content Placeholder 2">
            <a:extLst>
              <a:ext uri="{FF2B5EF4-FFF2-40B4-BE49-F238E27FC236}">
                <a16:creationId xmlns:a16="http://schemas.microsoft.com/office/drawing/2014/main" id="{0699B2A3-3B8E-414D-A3AF-577E06CECE10}"/>
              </a:ext>
            </a:extLst>
          </p:cNvPr>
          <p:cNvSpPr txBox="1">
            <a:spLocks/>
          </p:cNvSpPr>
          <p:nvPr/>
        </p:nvSpPr>
        <p:spPr>
          <a:xfrm>
            <a:off x="197257" y="5206014"/>
            <a:ext cx="1530821"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b="1" dirty="0">
                <a:solidFill>
                  <a:schemeClr val="tx1">
                    <a:lumMod val="85000"/>
                    <a:lumOff val="15000"/>
                  </a:schemeClr>
                </a:solidFill>
                <a:latin typeface="Avenir Light" panose="020B0402020203020204" pitchFamily="34" charset="77"/>
              </a:rPr>
              <a:t>Input layer</a:t>
            </a:r>
          </a:p>
        </p:txBody>
      </p:sp>
      <p:sp>
        <p:nvSpPr>
          <p:cNvPr id="50" name="Content Placeholder 2">
            <a:extLst>
              <a:ext uri="{FF2B5EF4-FFF2-40B4-BE49-F238E27FC236}">
                <a16:creationId xmlns:a16="http://schemas.microsoft.com/office/drawing/2014/main" id="{98A0229A-0E65-994A-A48A-9E766E214C56}"/>
              </a:ext>
            </a:extLst>
          </p:cNvPr>
          <p:cNvSpPr txBox="1">
            <a:spLocks/>
          </p:cNvSpPr>
          <p:nvPr/>
        </p:nvSpPr>
        <p:spPr>
          <a:xfrm>
            <a:off x="80441" y="4043868"/>
            <a:ext cx="1737960"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b="1" dirty="0">
                <a:solidFill>
                  <a:schemeClr val="tx1">
                    <a:lumMod val="85000"/>
                    <a:lumOff val="15000"/>
                  </a:schemeClr>
                </a:solidFill>
                <a:latin typeface="Avenir Light" panose="020B0402020203020204" pitchFamily="34" charset="77"/>
              </a:rPr>
              <a:t>Hidden layer</a:t>
            </a:r>
          </a:p>
        </p:txBody>
      </p:sp>
      <p:sp>
        <p:nvSpPr>
          <p:cNvPr id="51" name="Content Placeholder 2">
            <a:extLst>
              <a:ext uri="{FF2B5EF4-FFF2-40B4-BE49-F238E27FC236}">
                <a16:creationId xmlns:a16="http://schemas.microsoft.com/office/drawing/2014/main" id="{3649502E-21DD-1642-971F-BACEABB4E04C}"/>
              </a:ext>
            </a:extLst>
          </p:cNvPr>
          <p:cNvSpPr txBox="1">
            <a:spLocks/>
          </p:cNvSpPr>
          <p:nvPr/>
        </p:nvSpPr>
        <p:spPr>
          <a:xfrm>
            <a:off x="174894" y="2907548"/>
            <a:ext cx="1721387"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b="1" dirty="0">
                <a:solidFill>
                  <a:schemeClr val="tx1">
                    <a:lumMod val="85000"/>
                    <a:lumOff val="15000"/>
                  </a:schemeClr>
                </a:solidFill>
                <a:latin typeface="Avenir Light" panose="020B0402020203020204" pitchFamily="34" charset="77"/>
              </a:rPr>
              <a:t>Output layer</a:t>
            </a:r>
          </a:p>
        </p:txBody>
      </p:sp>
      <p:sp>
        <p:nvSpPr>
          <p:cNvPr id="70" name="Rounded Rectangle 69">
            <a:extLst>
              <a:ext uri="{FF2B5EF4-FFF2-40B4-BE49-F238E27FC236}">
                <a16:creationId xmlns:a16="http://schemas.microsoft.com/office/drawing/2014/main" id="{DE101D8D-392D-CE48-A76F-F593C13CFB77}"/>
              </a:ext>
            </a:extLst>
          </p:cNvPr>
          <p:cNvSpPr/>
          <p:nvPr/>
        </p:nvSpPr>
        <p:spPr>
          <a:xfrm>
            <a:off x="2561160" y="5287053"/>
            <a:ext cx="1196135" cy="33006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AF057BF2-9D6B-E249-8FBC-3B1D5B8A5CA3}"/>
              </a:ext>
            </a:extLst>
          </p:cNvPr>
          <p:cNvSpPr/>
          <p:nvPr/>
        </p:nvSpPr>
        <p:spPr>
          <a:xfrm>
            <a:off x="2665942" y="5342404"/>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730C91DC-46B3-DD42-BA91-16A98A899679}"/>
              </a:ext>
            </a:extLst>
          </p:cNvPr>
          <p:cNvSpPr/>
          <p:nvPr/>
        </p:nvSpPr>
        <p:spPr>
          <a:xfrm>
            <a:off x="2912201" y="5342404"/>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1A38F944-FD9F-1C42-9EF7-BA5E3DB86EBA}"/>
              </a:ext>
            </a:extLst>
          </p:cNvPr>
          <p:cNvSpPr/>
          <p:nvPr/>
        </p:nvSpPr>
        <p:spPr>
          <a:xfrm>
            <a:off x="3158460" y="5342404"/>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91549E43-B913-244E-90FF-EB6ADE692919}"/>
              </a:ext>
            </a:extLst>
          </p:cNvPr>
          <p:cNvSpPr/>
          <p:nvPr/>
        </p:nvSpPr>
        <p:spPr>
          <a:xfrm>
            <a:off x="3410329" y="5342404"/>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CFE7F9AF-8FB9-9E47-AA7C-B819DD96BD45}"/>
              </a:ext>
            </a:extLst>
          </p:cNvPr>
          <p:cNvSpPr/>
          <p:nvPr/>
        </p:nvSpPr>
        <p:spPr>
          <a:xfrm>
            <a:off x="2665942" y="30355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D1072A62-0E13-3843-8D0C-3A62E6BC9417}"/>
              </a:ext>
            </a:extLst>
          </p:cNvPr>
          <p:cNvSpPr/>
          <p:nvPr/>
        </p:nvSpPr>
        <p:spPr>
          <a:xfrm>
            <a:off x="2912201" y="30355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B5867DDE-FEA5-0049-9461-EB1FFEB88969}"/>
              </a:ext>
            </a:extLst>
          </p:cNvPr>
          <p:cNvSpPr/>
          <p:nvPr/>
        </p:nvSpPr>
        <p:spPr>
          <a:xfrm>
            <a:off x="3158460" y="30355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24DFF809-EE42-C349-914D-4808EEE0B2B2}"/>
              </a:ext>
            </a:extLst>
          </p:cNvPr>
          <p:cNvSpPr/>
          <p:nvPr/>
        </p:nvSpPr>
        <p:spPr>
          <a:xfrm>
            <a:off x="3410329" y="30355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81">
            <a:extLst>
              <a:ext uri="{FF2B5EF4-FFF2-40B4-BE49-F238E27FC236}">
                <a16:creationId xmlns:a16="http://schemas.microsoft.com/office/drawing/2014/main" id="{485BEC44-F260-1145-8583-E09A6D1ADDA0}"/>
              </a:ext>
            </a:extLst>
          </p:cNvPr>
          <p:cNvSpPr/>
          <p:nvPr/>
        </p:nvSpPr>
        <p:spPr>
          <a:xfrm>
            <a:off x="2445007" y="4128135"/>
            <a:ext cx="1364224" cy="311369"/>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D285D089-1C0C-6344-B7EA-A631D2F645B7}"/>
              </a:ext>
            </a:extLst>
          </p:cNvPr>
          <p:cNvSpPr/>
          <p:nvPr/>
        </p:nvSpPr>
        <p:spPr>
          <a:xfrm>
            <a:off x="2529557" y="4181402"/>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E248521C-7AB4-A74B-BB41-9E9DBC05502F}"/>
              </a:ext>
            </a:extLst>
          </p:cNvPr>
          <p:cNvSpPr/>
          <p:nvPr/>
        </p:nvSpPr>
        <p:spPr>
          <a:xfrm>
            <a:off x="2775816" y="4181402"/>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A542D303-3E89-B948-BAE1-9C28B4C7900E}"/>
              </a:ext>
            </a:extLst>
          </p:cNvPr>
          <p:cNvSpPr/>
          <p:nvPr/>
        </p:nvSpPr>
        <p:spPr>
          <a:xfrm>
            <a:off x="3022075" y="4181402"/>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3557CEDB-9609-5C4E-BE7A-9A1922D84558}"/>
              </a:ext>
            </a:extLst>
          </p:cNvPr>
          <p:cNvSpPr/>
          <p:nvPr/>
        </p:nvSpPr>
        <p:spPr>
          <a:xfrm>
            <a:off x="3273944" y="4181402"/>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FD0CC76B-5E71-8C4B-B186-6D1471C8CD67}"/>
              </a:ext>
            </a:extLst>
          </p:cNvPr>
          <p:cNvSpPr/>
          <p:nvPr/>
        </p:nvSpPr>
        <p:spPr>
          <a:xfrm>
            <a:off x="3531940" y="4183686"/>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2">
            <a:extLst>
              <a:ext uri="{FF2B5EF4-FFF2-40B4-BE49-F238E27FC236}">
                <a16:creationId xmlns:a16="http://schemas.microsoft.com/office/drawing/2014/main" id="{2E61486C-7C7C-CF4A-BF55-2488DDD06CBA}"/>
              </a:ext>
            </a:extLst>
          </p:cNvPr>
          <p:cNvSpPr/>
          <p:nvPr/>
        </p:nvSpPr>
        <p:spPr>
          <a:xfrm>
            <a:off x="2580250" y="2988563"/>
            <a:ext cx="1128109" cy="311369"/>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ight Arrow 93">
            <a:extLst>
              <a:ext uri="{FF2B5EF4-FFF2-40B4-BE49-F238E27FC236}">
                <a16:creationId xmlns:a16="http://schemas.microsoft.com/office/drawing/2014/main" id="{FAED948E-E8BC-B542-96E5-C16F47F16A92}"/>
              </a:ext>
            </a:extLst>
          </p:cNvPr>
          <p:cNvSpPr/>
          <p:nvPr/>
        </p:nvSpPr>
        <p:spPr>
          <a:xfrm rot="16200000">
            <a:off x="2885871" y="3505978"/>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ight Arrow 94">
            <a:extLst>
              <a:ext uri="{FF2B5EF4-FFF2-40B4-BE49-F238E27FC236}">
                <a16:creationId xmlns:a16="http://schemas.microsoft.com/office/drawing/2014/main" id="{B62B8F78-5C39-C145-B3C5-F9490727FE2B}"/>
              </a:ext>
            </a:extLst>
          </p:cNvPr>
          <p:cNvSpPr/>
          <p:nvPr/>
        </p:nvSpPr>
        <p:spPr>
          <a:xfrm rot="16200000">
            <a:off x="2907431" y="4675126"/>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6" name="Content Placeholder 2">
                <a:extLst>
                  <a:ext uri="{FF2B5EF4-FFF2-40B4-BE49-F238E27FC236}">
                    <a16:creationId xmlns:a16="http://schemas.microsoft.com/office/drawing/2014/main" id="{20A6FC83-57DF-014A-87E0-1B5614DFB884}"/>
                  </a:ext>
                </a:extLst>
              </p:cNvPr>
              <p:cNvSpPr txBox="1">
                <a:spLocks/>
              </p:cNvSpPr>
              <p:nvPr/>
            </p:nvSpPr>
            <p:spPr>
              <a:xfrm>
                <a:off x="2377235" y="4632547"/>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𝑉</m:t>
                      </m:r>
                    </m:oMath>
                  </m:oMathPara>
                </a14:m>
                <a:endParaRPr lang="en-US" sz="2400" dirty="0">
                  <a:solidFill>
                    <a:srgbClr val="C00000"/>
                  </a:solidFill>
                  <a:latin typeface="Avenir Light" panose="020B0402020203020204" pitchFamily="34" charset="77"/>
                </a:endParaRPr>
              </a:p>
            </p:txBody>
          </p:sp>
        </mc:Choice>
        <mc:Fallback xmlns="">
          <p:sp>
            <p:nvSpPr>
              <p:cNvPr id="96" name="Content Placeholder 2">
                <a:extLst>
                  <a:ext uri="{FF2B5EF4-FFF2-40B4-BE49-F238E27FC236}">
                    <a16:creationId xmlns:a16="http://schemas.microsoft.com/office/drawing/2014/main" xmlns:a14="http://schemas.microsoft.com/office/drawing/2010/main" xmlns="" id="{20A6FC83-57DF-014A-87E0-1B5614DFB884}"/>
                  </a:ext>
                </a:extLst>
              </p:cNvPr>
              <p:cNvSpPr txBox="1">
                <a:spLocks noRot="1" noChangeAspect="1" noMove="1" noResize="1" noEditPoints="1" noAdjustHandles="1" noChangeArrowheads="1" noChangeShapeType="1" noTextEdit="1"/>
              </p:cNvSpPr>
              <p:nvPr/>
            </p:nvSpPr>
            <p:spPr>
              <a:xfrm>
                <a:off x="2377235" y="4632547"/>
                <a:ext cx="701328" cy="503588"/>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Content Placeholder 2">
                <a:extLst>
                  <a:ext uri="{FF2B5EF4-FFF2-40B4-BE49-F238E27FC236}">
                    <a16:creationId xmlns:a16="http://schemas.microsoft.com/office/drawing/2014/main" id="{6D6C0EF3-9A48-6042-84AB-D28C74DA20AD}"/>
                  </a:ext>
                </a:extLst>
              </p:cNvPr>
              <p:cNvSpPr txBox="1">
                <a:spLocks/>
              </p:cNvSpPr>
              <p:nvPr/>
            </p:nvSpPr>
            <p:spPr>
              <a:xfrm>
                <a:off x="2384544" y="3453606"/>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𝑊</m:t>
                      </m:r>
                    </m:oMath>
                  </m:oMathPara>
                </a14:m>
                <a:endParaRPr lang="en-US" sz="2400" dirty="0">
                  <a:solidFill>
                    <a:srgbClr val="C00000"/>
                  </a:solidFill>
                  <a:latin typeface="Avenir Light" panose="020B0402020203020204" pitchFamily="34" charset="77"/>
                </a:endParaRPr>
              </a:p>
            </p:txBody>
          </p:sp>
        </mc:Choice>
        <mc:Fallback xmlns="">
          <p:sp>
            <p:nvSpPr>
              <p:cNvPr id="97" name="Content Placeholder 2">
                <a:extLst>
                  <a:ext uri="{FF2B5EF4-FFF2-40B4-BE49-F238E27FC236}">
                    <a16:creationId xmlns:a16="http://schemas.microsoft.com/office/drawing/2014/main" xmlns:a14="http://schemas.microsoft.com/office/drawing/2010/main" xmlns="" id="{6D6C0EF3-9A48-6042-84AB-D28C74DA20AD}"/>
                  </a:ext>
                </a:extLst>
              </p:cNvPr>
              <p:cNvSpPr txBox="1">
                <a:spLocks noRot="1" noChangeAspect="1" noMove="1" noResize="1" noEditPoints="1" noAdjustHandles="1" noChangeArrowheads="1" noChangeShapeType="1" noTextEdit="1"/>
              </p:cNvSpPr>
              <p:nvPr/>
            </p:nvSpPr>
            <p:spPr>
              <a:xfrm>
                <a:off x="2384544" y="3453606"/>
                <a:ext cx="701328" cy="503588"/>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Content Placeholder 2">
                <a:extLst>
                  <a:ext uri="{FF2B5EF4-FFF2-40B4-BE49-F238E27FC236}">
                    <a16:creationId xmlns:a16="http://schemas.microsoft.com/office/drawing/2014/main" id="{276A6F90-89C1-8046-A06E-32E388A4C982}"/>
                  </a:ext>
                </a:extLst>
              </p:cNvPr>
              <p:cNvSpPr txBox="1">
                <a:spLocks/>
              </p:cNvSpPr>
              <p:nvPr/>
            </p:nvSpPr>
            <p:spPr>
              <a:xfrm>
                <a:off x="2436901" y="2363347"/>
                <a:ext cx="1576747"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acc>
                            <m:accPr>
                              <m:chr m:val="̂"/>
                              <m:ctrlPr>
                                <a:rPr lang="en-US" sz="2400" b="0" i="1" dirty="0" smtClean="0">
                                  <a:latin typeface="Cambria Math" panose="02040503050406030204" pitchFamily="18" charset="0"/>
                                </a:rPr>
                              </m:ctrlPr>
                            </m:accPr>
                            <m:e>
                              <m:r>
                                <a:rPr lang="en-US" sz="2400" i="1" dirty="0">
                                  <a:latin typeface="Cambria Math" panose="02040503050406030204" pitchFamily="18" charset="0"/>
                                </a:rPr>
                                <m:t>𝑦</m:t>
                              </m:r>
                            </m:e>
                          </m:acc>
                        </m:e>
                        <m:sub>
                          <m:r>
                            <a:rPr lang="en-US" sz="2400" b="0" i="1" dirty="0" smtClean="0">
                              <a:latin typeface="Cambria Math" panose="02040503050406030204" pitchFamily="18" charset="0"/>
                            </a:rPr>
                            <m:t>1</m:t>
                          </m:r>
                        </m:sub>
                      </m:sSub>
                    </m:oMath>
                  </m:oMathPara>
                </a14:m>
                <a:endParaRPr lang="en-US" sz="2400" b="0" dirty="0">
                  <a:latin typeface="Avenir Light" panose="020B0402020203020204" pitchFamily="34" charset="77"/>
                </a:endParaRPr>
              </a:p>
              <a:p>
                <a:pPr marL="0" indent="0" algn="ctr">
                  <a:lnSpc>
                    <a:spcPct val="120000"/>
                  </a:lnSpc>
                  <a:buNone/>
                </a:pPr>
                <a:endParaRPr lang="en-US" sz="2400" dirty="0">
                  <a:latin typeface="Avenir Light" panose="020B0402020203020204" pitchFamily="34" charset="77"/>
                </a:endParaRPr>
              </a:p>
            </p:txBody>
          </p:sp>
        </mc:Choice>
        <mc:Fallback xmlns="">
          <p:sp>
            <p:nvSpPr>
              <p:cNvPr id="98" name="Content Placeholder 2">
                <a:extLst>
                  <a:ext uri="{FF2B5EF4-FFF2-40B4-BE49-F238E27FC236}">
                    <a16:creationId xmlns:a16="http://schemas.microsoft.com/office/drawing/2014/main" id="{276A6F90-89C1-8046-A06E-32E388A4C982}"/>
                  </a:ext>
                </a:extLst>
              </p:cNvPr>
              <p:cNvSpPr txBox="1">
                <a:spLocks noRot="1" noChangeAspect="1" noMove="1" noResize="1" noEditPoints="1" noAdjustHandles="1" noChangeArrowheads="1" noChangeShapeType="1" noTextEdit="1"/>
              </p:cNvSpPr>
              <p:nvPr/>
            </p:nvSpPr>
            <p:spPr>
              <a:xfrm>
                <a:off x="2436901" y="2363347"/>
                <a:ext cx="1576747" cy="503588"/>
              </a:xfrm>
              <a:prstGeom prst="rect">
                <a:avLst/>
              </a:prstGeom>
              <a:blipFill>
                <a:blip r:embed="rId4"/>
                <a:stretch>
                  <a:fillRect b="-48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0" name="Content Placeholder 2">
                <a:extLst>
                  <a:ext uri="{FF2B5EF4-FFF2-40B4-BE49-F238E27FC236}">
                    <a16:creationId xmlns:a16="http://schemas.microsoft.com/office/drawing/2014/main" id="{D2F72133-FA23-E542-8D6A-F6C8993EF0A4}"/>
                  </a:ext>
                </a:extLst>
              </p:cNvPr>
              <p:cNvSpPr txBox="1">
                <a:spLocks/>
              </p:cNvSpPr>
              <p:nvPr/>
            </p:nvSpPr>
            <p:spPr>
              <a:xfrm>
                <a:off x="2936405" y="5731890"/>
                <a:ext cx="466367"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𝑥</m:t>
                          </m:r>
                        </m:e>
                        <m:sub>
                          <m:r>
                            <a:rPr lang="en-US" sz="2400" b="0" i="1" dirty="0" smtClean="0">
                              <a:latin typeface="Cambria Math" panose="02040503050406030204" pitchFamily="18" charset="0"/>
                            </a:rPr>
                            <m:t>1</m:t>
                          </m:r>
                        </m:sub>
                      </m:sSub>
                    </m:oMath>
                  </m:oMathPara>
                </a14:m>
                <a:endParaRPr lang="en-US" sz="2400" b="0" dirty="0">
                  <a:latin typeface="Avenir Light" panose="020B0402020203020204" pitchFamily="34" charset="77"/>
                </a:endParaRPr>
              </a:p>
              <a:p>
                <a:pPr marL="0" indent="0" algn="ctr">
                  <a:lnSpc>
                    <a:spcPct val="120000"/>
                  </a:lnSpc>
                  <a:buNone/>
                </a:pPr>
                <a:endParaRPr lang="en-US" sz="2400" dirty="0">
                  <a:latin typeface="Avenir Light" panose="020B0402020203020204" pitchFamily="34" charset="77"/>
                </a:endParaRPr>
              </a:p>
            </p:txBody>
          </p:sp>
        </mc:Choice>
        <mc:Fallback xmlns="">
          <p:sp>
            <p:nvSpPr>
              <p:cNvPr id="190" name="Content Placeholder 2">
                <a:extLst>
                  <a:ext uri="{FF2B5EF4-FFF2-40B4-BE49-F238E27FC236}">
                    <a16:creationId xmlns:a16="http://schemas.microsoft.com/office/drawing/2014/main" id="{D2F72133-FA23-E542-8D6A-F6C8993EF0A4}"/>
                  </a:ext>
                </a:extLst>
              </p:cNvPr>
              <p:cNvSpPr txBox="1">
                <a:spLocks noRot="1" noChangeAspect="1" noMove="1" noResize="1" noEditPoints="1" noAdjustHandles="1" noChangeArrowheads="1" noChangeShapeType="1" noTextEdit="1"/>
              </p:cNvSpPr>
              <p:nvPr/>
            </p:nvSpPr>
            <p:spPr>
              <a:xfrm>
                <a:off x="2936405" y="5731890"/>
                <a:ext cx="466367" cy="503588"/>
              </a:xfrm>
              <a:prstGeom prst="rect">
                <a:avLst/>
              </a:prstGeom>
              <a:blipFill>
                <a:blip r:embed="rId5"/>
                <a:stretch>
                  <a:fillRect l="-5263"/>
                </a:stretch>
              </a:blipFill>
            </p:spPr>
            <p:txBody>
              <a:bodyPr/>
              <a:lstStyle/>
              <a:p>
                <a:r>
                  <a:rPr lang="en-US">
                    <a:noFill/>
                  </a:rPr>
                  <a:t> </a:t>
                </a:r>
              </a:p>
            </p:txBody>
          </p:sp>
        </mc:Fallback>
      </mc:AlternateContent>
      <p:sp>
        <p:nvSpPr>
          <p:cNvPr id="202" name="Content Placeholder 2">
            <a:extLst>
              <a:ext uri="{FF2B5EF4-FFF2-40B4-BE49-F238E27FC236}">
                <a16:creationId xmlns:a16="http://schemas.microsoft.com/office/drawing/2014/main" id="{99905B6F-10E6-D144-AB03-B236FDA6575E}"/>
              </a:ext>
            </a:extLst>
          </p:cNvPr>
          <p:cNvSpPr txBox="1">
            <a:spLocks/>
          </p:cNvSpPr>
          <p:nvPr/>
        </p:nvSpPr>
        <p:spPr>
          <a:xfrm>
            <a:off x="1102493" y="1255413"/>
            <a:ext cx="8350968" cy="6457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400" b="1" dirty="0">
                <a:latin typeface="Karla" charset="0"/>
                <a:ea typeface="Karla" charset="0"/>
                <a:cs typeface="Karla" charset="0"/>
              </a:rPr>
              <a:t>Neural Approach #2: </a:t>
            </a:r>
            <a:r>
              <a:rPr lang="en-US" sz="2400" dirty="0">
                <a:solidFill>
                  <a:schemeClr val="tx2">
                    <a:lumMod val="60000"/>
                    <a:lumOff val="40000"/>
                  </a:schemeClr>
                </a:solidFill>
                <a:latin typeface="Karla" charset="0"/>
                <a:ea typeface="Karla" charset="0"/>
                <a:cs typeface="Karla" charset="0"/>
              </a:rPr>
              <a:t>Recurrent Neural Network (RNN)</a:t>
            </a:r>
          </a:p>
          <a:p>
            <a:pPr marL="0" indent="0">
              <a:lnSpc>
                <a:spcPct val="120000"/>
              </a:lnSpc>
              <a:buNone/>
            </a:pPr>
            <a:endParaRPr lang="en-US" sz="2400" dirty="0">
              <a:latin typeface="Karla" charset="0"/>
              <a:ea typeface="Karla" charset="0"/>
              <a:cs typeface="Karla" charset="0"/>
            </a:endParaRPr>
          </a:p>
        </p:txBody>
      </p:sp>
      <p:grpSp>
        <p:nvGrpSpPr>
          <p:cNvPr id="30" name="Group 29"/>
          <p:cNvGrpSpPr/>
          <p:nvPr/>
        </p:nvGrpSpPr>
        <p:grpSpPr>
          <a:xfrm>
            <a:off x="3818000" y="2387247"/>
            <a:ext cx="2344440" cy="3838421"/>
            <a:chOff x="3818000" y="2387247"/>
            <a:chExt cx="2344440" cy="3838421"/>
          </a:xfrm>
        </p:grpSpPr>
        <p:sp>
          <p:nvSpPr>
            <p:cNvPr id="31" name="Rounded Rectangle 30">
              <a:extLst>
                <a:ext uri="{FF2B5EF4-FFF2-40B4-BE49-F238E27FC236}">
                  <a16:creationId xmlns:a16="http://schemas.microsoft.com/office/drawing/2014/main" id="{B0204399-681E-6C49-9E5C-CC0F2EBC7595}"/>
                </a:ext>
              </a:extLst>
            </p:cNvPr>
            <p:cNvSpPr/>
            <p:nvPr/>
          </p:nvSpPr>
          <p:spPr>
            <a:xfrm>
              <a:off x="4744078" y="5314271"/>
              <a:ext cx="1196135" cy="33006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C88A8753-B2AE-C347-8881-9E9BFB6849E7}"/>
                </a:ext>
              </a:extLst>
            </p:cNvPr>
            <p:cNvSpPr/>
            <p:nvPr/>
          </p:nvSpPr>
          <p:spPr>
            <a:xfrm>
              <a:off x="4848860"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89A04BF-85E0-834E-BAB6-DBB4550B3940}"/>
                </a:ext>
              </a:extLst>
            </p:cNvPr>
            <p:cNvSpPr/>
            <p:nvPr/>
          </p:nvSpPr>
          <p:spPr>
            <a:xfrm>
              <a:off x="5095119"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631EE394-6E66-9F4F-AB28-9A96FE7CAF8B}"/>
                </a:ext>
              </a:extLst>
            </p:cNvPr>
            <p:cNvSpPr/>
            <p:nvPr/>
          </p:nvSpPr>
          <p:spPr>
            <a:xfrm>
              <a:off x="5341378"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6C486C2D-68DA-A54D-A5C4-4B5B0B3B8B73}"/>
                </a:ext>
              </a:extLst>
            </p:cNvPr>
            <p:cNvSpPr/>
            <p:nvPr/>
          </p:nvSpPr>
          <p:spPr>
            <a:xfrm>
              <a:off x="5593247"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F70F58BE-CCAE-F645-A328-47C1EAC54035}"/>
                </a:ext>
              </a:extLst>
            </p:cNvPr>
            <p:cNvSpPr/>
            <p:nvPr/>
          </p:nvSpPr>
          <p:spPr>
            <a:xfrm>
              <a:off x="4848860"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FE219746-6458-2648-BFF2-1638E7F0E56F}"/>
                </a:ext>
              </a:extLst>
            </p:cNvPr>
            <p:cNvSpPr/>
            <p:nvPr/>
          </p:nvSpPr>
          <p:spPr>
            <a:xfrm>
              <a:off x="5095119"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CC39E4D5-0122-404D-AF07-8A0976CE0F90}"/>
                </a:ext>
              </a:extLst>
            </p:cNvPr>
            <p:cNvSpPr/>
            <p:nvPr/>
          </p:nvSpPr>
          <p:spPr>
            <a:xfrm>
              <a:off x="5341378"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869B3C99-29C1-8B4B-96BE-A1AF2836059F}"/>
                </a:ext>
              </a:extLst>
            </p:cNvPr>
            <p:cNvSpPr/>
            <p:nvPr/>
          </p:nvSpPr>
          <p:spPr>
            <a:xfrm>
              <a:off x="5593247"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a:extLst>
                <a:ext uri="{FF2B5EF4-FFF2-40B4-BE49-F238E27FC236}">
                  <a16:creationId xmlns:a16="http://schemas.microsoft.com/office/drawing/2014/main" id="{7B63A695-A0C7-D649-B5DD-122BBCB3D254}"/>
                </a:ext>
              </a:extLst>
            </p:cNvPr>
            <p:cNvSpPr/>
            <p:nvPr/>
          </p:nvSpPr>
          <p:spPr>
            <a:xfrm>
              <a:off x="4627925" y="4155353"/>
              <a:ext cx="1364224" cy="311369"/>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F0DCA6BB-A31D-DC41-A4C9-C2923C3B6F21}"/>
                </a:ext>
              </a:extLst>
            </p:cNvPr>
            <p:cNvSpPr/>
            <p:nvPr/>
          </p:nvSpPr>
          <p:spPr>
            <a:xfrm>
              <a:off x="4712475"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F5A97E85-0225-1E46-A085-02FCCC792A02}"/>
                </a:ext>
              </a:extLst>
            </p:cNvPr>
            <p:cNvSpPr/>
            <p:nvPr/>
          </p:nvSpPr>
          <p:spPr>
            <a:xfrm>
              <a:off x="4958734"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97C5A434-FA81-A04D-A77B-DC0A945AB849}"/>
                </a:ext>
              </a:extLst>
            </p:cNvPr>
            <p:cNvSpPr/>
            <p:nvPr/>
          </p:nvSpPr>
          <p:spPr>
            <a:xfrm>
              <a:off x="5204993"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0C6578E8-0778-B145-8F5F-1C179B55F37C}"/>
                </a:ext>
              </a:extLst>
            </p:cNvPr>
            <p:cNvSpPr/>
            <p:nvPr/>
          </p:nvSpPr>
          <p:spPr>
            <a:xfrm>
              <a:off x="5456862"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34DA400A-6EAC-B244-90C9-E2C76E3CE8B1}"/>
                </a:ext>
              </a:extLst>
            </p:cNvPr>
            <p:cNvSpPr/>
            <p:nvPr/>
          </p:nvSpPr>
          <p:spPr>
            <a:xfrm>
              <a:off x="5714858" y="4210904"/>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a:extLst>
                <a:ext uri="{FF2B5EF4-FFF2-40B4-BE49-F238E27FC236}">
                  <a16:creationId xmlns:a16="http://schemas.microsoft.com/office/drawing/2014/main" id="{2D7BF61E-70E5-7B42-A443-1515BC3FC19A}"/>
                </a:ext>
              </a:extLst>
            </p:cNvPr>
            <p:cNvSpPr/>
            <p:nvPr/>
          </p:nvSpPr>
          <p:spPr>
            <a:xfrm>
              <a:off x="4763168" y="3015781"/>
              <a:ext cx="1128109" cy="311369"/>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ight Arrow 46">
              <a:extLst>
                <a:ext uri="{FF2B5EF4-FFF2-40B4-BE49-F238E27FC236}">
                  <a16:creationId xmlns:a16="http://schemas.microsoft.com/office/drawing/2014/main" id="{08D29459-9A76-6445-B967-14977057901D}"/>
                </a:ext>
              </a:extLst>
            </p:cNvPr>
            <p:cNvSpPr/>
            <p:nvPr/>
          </p:nvSpPr>
          <p:spPr>
            <a:xfrm rot="16200000">
              <a:off x="5068789" y="3533196"/>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ight Arrow 47">
              <a:extLst>
                <a:ext uri="{FF2B5EF4-FFF2-40B4-BE49-F238E27FC236}">
                  <a16:creationId xmlns:a16="http://schemas.microsoft.com/office/drawing/2014/main" id="{9CF46DE8-0686-8347-99CE-36822CB5A4C5}"/>
                </a:ext>
              </a:extLst>
            </p:cNvPr>
            <p:cNvSpPr/>
            <p:nvPr/>
          </p:nvSpPr>
          <p:spPr>
            <a:xfrm rot="16200000">
              <a:off x="5090349" y="4702344"/>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ontent Placeholder 2">
              <a:extLst>
                <a:ext uri="{FF2B5EF4-FFF2-40B4-BE49-F238E27FC236}">
                  <a16:creationId xmlns:a16="http://schemas.microsoft.com/office/drawing/2014/main" id="{73EEE44B-3585-894E-B4F8-4CE38DFFE62D}"/>
                </a:ext>
              </a:extLst>
            </p:cNvPr>
            <p:cNvSpPr txBox="1">
              <a:spLocks/>
            </p:cNvSpPr>
            <p:nvPr/>
          </p:nvSpPr>
          <p:spPr>
            <a:xfrm>
              <a:off x="4560153" y="4659765"/>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solidFill>
                    <a:srgbClr val="C00000"/>
                  </a:solidFill>
                  <a:latin typeface="Avenir Light" panose="020B0402020203020204" pitchFamily="34" charset="77"/>
                </a:rPr>
                <a:t>V</a:t>
              </a:r>
            </a:p>
          </p:txBody>
        </p:sp>
        <mc:AlternateContent xmlns:mc="http://schemas.openxmlformats.org/markup-compatibility/2006" xmlns:a14="http://schemas.microsoft.com/office/drawing/2010/main">
          <mc:Choice Requires="a14">
            <p:sp>
              <p:nvSpPr>
                <p:cNvPr id="52" name="Content Placeholder 2">
                  <a:extLst>
                    <a:ext uri="{FF2B5EF4-FFF2-40B4-BE49-F238E27FC236}">
                      <a16:creationId xmlns:a16="http://schemas.microsoft.com/office/drawing/2014/main" id="{F0F7AF7B-3877-754A-9EAE-7D971B6F9519}"/>
                    </a:ext>
                  </a:extLst>
                </p:cNvPr>
                <p:cNvSpPr txBox="1">
                  <a:spLocks/>
                </p:cNvSpPr>
                <p:nvPr/>
              </p:nvSpPr>
              <p:spPr>
                <a:xfrm>
                  <a:off x="4567462" y="3480824"/>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𝑊</m:t>
                        </m:r>
                      </m:oMath>
                    </m:oMathPara>
                  </a14:m>
                  <a:endParaRPr lang="en-US" sz="2400" dirty="0">
                    <a:solidFill>
                      <a:srgbClr val="C00000"/>
                    </a:solidFill>
                    <a:latin typeface="Avenir Light" panose="020B0402020203020204" pitchFamily="34" charset="77"/>
                  </a:endParaRPr>
                </a:p>
              </p:txBody>
            </p:sp>
          </mc:Choice>
          <mc:Fallback xmlns="">
            <p:sp>
              <p:nvSpPr>
                <p:cNvPr id="52" name="Content Placeholder 2">
                  <a:extLst>
                    <a:ext uri="{FF2B5EF4-FFF2-40B4-BE49-F238E27FC236}">
                      <a16:creationId xmlns:a16="http://schemas.microsoft.com/office/drawing/2014/main" xmlns:a14="http://schemas.microsoft.com/office/drawing/2010/main" xmlns="" id="{F0F7AF7B-3877-754A-9EAE-7D971B6F9519}"/>
                    </a:ext>
                  </a:extLst>
                </p:cNvPr>
                <p:cNvSpPr txBox="1">
                  <a:spLocks noRot="1" noChangeAspect="1" noMove="1" noResize="1" noEditPoints="1" noAdjustHandles="1" noChangeArrowheads="1" noChangeShapeType="1" noTextEdit="1"/>
                </p:cNvSpPr>
                <p:nvPr/>
              </p:nvSpPr>
              <p:spPr>
                <a:xfrm>
                  <a:off x="4567462" y="3480824"/>
                  <a:ext cx="701328" cy="503588"/>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Content Placeholder 2">
                  <a:extLst>
                    <a:ext uri="{FF2B5EF4-FFF2-40B4-BE49-F238E27FC236}">
                      <a16:creationId xmlns:a16="http://schemas.microsoft.com/office/drawing/2014/main" id="{920AC903-63CF-244F-AF78-1E015F906B08}"/>
                    </a:ext>
                  </a:extLst>
                </p:cNvPr>
                <p:cNvSpPr txBox="1">
                  <a:spLocks/>
                </p:cNvSpPr>
                <p:nvPr/>
              </p:nvSpPr>
              <p:spPr>
                <a:xfrm>
                  <a:off x="4585693" y="2387247"/>
                  <a:ext cx="1576747"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acc>
                              <m:accPr>
                                <m:chr m:val="̂"/>
                                <m:ctrlPr>
                                  <a:rPr lang="en-US" sz="2400" b="0" i="1" dirty="0" smtClean="0">
                                    <a:latin typeface="Cambria Math" panose="02040503050406030204" pitchFamily="18" charset="0"/>
                                  </a:rPr>
                                </m:ctrlPr>
                              </m:accPr>
                              <m:e>
                                <m:r>
                                  <a:rPr lang="en-US" sz="2400" i="1" dirty="0">
                                    <a:latin typeface="Cambria Math" panose="02040503050406030204" pitchFamily="18" charset="0"/>
                                  </a:rPr>
                                  <m:t>𝑦</m:t>
                                </m:r>
                              </m:e>
                            </m:acc>
                          </m:e>
                          <m:sub>
                            <m:r>
                              <a:rPr lang="en-US" sz="2400" b="0" i="1" dirty="0" smtClean="0">
                                <a:latin typeface="Cambria Math" panose="02040503050406030204" pitchFamily="18" charset="0"/>
                              </a:rPr>
                              <m:t>2</m:t>
                            </m:r>
                          </m:sub>
                        </m:sSub>
                      </m:oMath>
                    </m:oMathPara>
                  </a14:m>
                  <a:endParaRPr lang="en-US" sz="2400" b="0" dirty="0">
                    <a:latin typeface="Avenir Light" panose="020B0402020203020204" pitchFamily="34" charset="77"/>
                  </a:endParaRPr>
                </a:p>
                <a:p>
                  <a:pPr marL="0" indent="0" algn="ctr">
                    <a:lnSpc>
                      <a:spcPct val="120000"/>
                    </a:lnSpc>
                    <a:buNone/>
                  </a:pPr>
                  <a:endParaRPr lang="en-US" sz="2400" dirty="0">
                    <a:latin typeface="Avenir Light" panose="020B0402020203020204" pitchFamily="34" charset="77"/>
                  </a:endParaRPr>
                </a:p>
              </p:txBody>
            </p:sp>
          </mc:Choice>
          <mc:Fallback xmlns="">
            <p:sp>
              <p:nvSpPr>
                <p:cNvPr id="53" name="Content Placeholder 2">
                  <a:extLst>
                    <a:ext uri="{FF2B5EF4-FFF2-40B4-BE49-F238E27FC236}">
                      <a16:creationId xmlns:a16="http://schemas.microsoft.com/office/drawing/2014/main" xmlns:a14="http://schemas.microsoft.com/office/drawing/2010/main" xmlns="" id="{920AC903-63CF-244F-AF78-1E015F906B08}"/>
                    </a:ext>
                  </a:extLst>
                </p:cNvPr>
                <p:cNvSpPr txBox="1">
                  <a:spLocks noRot="1" noChangeAspect="1" noMove="1" noResize="1" noEditPoints="1" noAdjustHandles="1" noChangeArrowheads="1" noChangeShapeType="1" noTextEdit="1"/>
                </p:cNvSpPr>
                <p:nvPr/>
              </p:nvSpPr>
              <p:spPr>
                <a:xfrm>
                  <a:off x="4585693" y="2387247"/>
                  <a:ext cx="1576747" cy="503588"/>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Content Placeholder 2">
                  <a:extLst>
                    <a:ext uri="{FF2B5EF4-FFF2-40B4-BE49-F238E27FC236}">
                      <a16:creationId xmlns:a16="http://schemas.microsoft.com/office/drawing/2014/main" id="{A5C72C0C-196F-D14D-B7C7-B894A9473A57}"/>
                    </a:ext>
                  </a:extLst>
                </p:cNvPr>
                <p:cNvSpPr txBox="1">
                  <a:spLocks/>
                </p:cNvSpPr>
                <p:nvPr/>
              </p:nvSpPr>
              <p:spPr>
                <a:xfrm>
                  <a:off x="5223678" y="5722080"/>
                  <a:ext cx="466367"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𝑥</m:t>
                            </m:r>
                          </m:e>
                          <m:sub>
                            <m:r>
                              <a:rPr lang="en-US" sz="2400" b="0" i="1" dirty="0" smtClean="0">
                                <a:latin typeface="Cambria Math" panose="02040503050406030204" pitchFamily="18" charset="0"/>
                              </a:rPr>
                              <m:t>2</m:t>
                            </m:r>
                          </m:sub>
                        </m:sSub>
                      </m:oMath>
                    </m:oMathPara>
                  </a14:m>
                  <a:endParaRPr lang="en-US" sz="2400" b="0" dirty="0">
                    <a:latin typeface="Avenir Light" panose="020B0402020203020204" pitchFamily="34" charset="77"/>
                  </a:endParaRPr>
                </a:p>
                <a:p>
                  <a:pPr marL="0" indent="0" algn="ctr">
                    <a:lnSpc>
                      <a:spcPct val="120000"/>
                    </a:lnSpc>
                    <a:buNone/>
                  </a:pPr>
                  <a:endParaRPr lang="en-US" sz="2400" dirty="0">
                    <a:latin typeface="Avenir Light" panose="020B0402020203020204" pitchFamily="34" charset="77"/>
                  </a:endParaRPr>
                </a:p>
              </p:txBody>
            </p:sp>
          </mc:Choice>
          <mc:Fallback xmlns="">
            <p:sp>
              <p:nvSpPr>
                <p:cNvPr id="54" name="Content Placeholder 2">
                  <a:extLst>
                    <a:ext uri="{FF2B5EF4-FFF2-40B4-BE49-F238E27FC236}">
                      <a16:creationId xmlns:a16="http://schemas.microsoft.com/office/drawing/2014/main" xmlns:a14="http://schemas.microsoft.com/office/drawing/2010/main" xmlns="" id="{A5C72C0C-196F-D14D-B7C7-B894A9473A57}"/>
                    </a:ext>
                  </a:extLst>
                </p:cNvPr>
                <p:cNvSpPr txBox="1">
                  <a:spLocks noRot="1" noChangeAspect="1" noMove="1" noResize="1" noEditPoints="1" noAdjustHandles="1" noChangeArrowheads="1" noChangeShapeType="1" noTextEdit="1"/>
                </p:cNvSpPr>
                <p:nvPr/>
              </p:nvSpPr>
              <p:spPr>
                <a:xfrm>
                  <a:off x="5223678" y="5722080"/>
                  <a:ext cx="466367" cy="503588"/>
                </a:xfrm>
                <a:prstGeom prst="rect">
                  <a:avLst/>
                </a:prstGeom>
                <a:blipFill rotWithShape="0">
                  <a:blip r:embed="rId8"/>
                  <a:stretch>
                    <a:fillRect/>
                  </a:stretch>
                </a:blipFill>
              </p:spPr>
              <p:txBody>
                <a:bodyPr/>
                <a:lstStyle/>
                <a:p>
                  <a:r>
                    <a:rPr lang="en-US">
                      <a:noFill/>
                    </a:rPr>
                    <a:t> </a:t>
                  </a:r>
                </a:p>
              </p:txBody>
            </p:sp>
          </mc:Fallback>
        </mc:AlternateContent>
        <p:sp>
          <p:nvSpPr>
            <p:cNvPr id="55" name="Right Arrow 54">
              <a:extLst>
                <a:ext uri="{FF2B5EF4-FFF2-40B4-BE49-F238E27FC236}">
                  <a16:creationId xmlns:a16="http://schemas.microsoft.com/office/drawing/2014/main" id="{EDFF357D-A43A-9946-9C8C-C5208D9A46EA}"/>
                </a:ext>
              </a:extLst>
            </p:cNvPr>
            <p:cNvSpPr/>
            <p:nvPr/>
          </p:nvSpPr>
          <p:spPr>
            <a:xfrm>
              <a:off x="3951891" y="4118260"/>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6" name="Content Placeholder 2">
                  <a:extLst>
                    <a:ext uri="{FF2B5EF4-FFF2-40B4-BE49-F238E27FC236}">
                      <a16:creationId xmlns:a16="http://schemas.microsoft.com/office/drawing/2014/main" id="{A70D1C02-7CBD-A74A-904A-2A285E9154CD}"/>
                    </a:ext>
                  </a:extLst>
                </p:cNvPr>
                <p:cNvSpPr txBox="1">
                  <a:spLocks/>
                </p:cNvSpPr>
                <p:nvPr/>
              </p:nvSpPr>
              <p:spPr>
                <a:xfrm>
                  <a:off x="3818000" y="3657669"/>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𝑈</m:t>
                        </m:r>
                      </m:oMath>
                    </m:oMathPara>
                  </a14:m>
                  <a:endParaRPr lang="en-US" sz="2400" dirty="0">
                    <a:solidFill>
                      <a:srgbClr val="C00000"/>
                    </a:solidFill>
                    <a:latin typeface="Avenir Light" panose="020B0402020203020204" pitchFamily="34" charset="77"/>
                  </a:endParaRPr>
                </a:p>
              </p:txBody>
            </p:sp>
          </mc:Choice>
          <mc:Fallback xmlns="">
            <p:sp>
              <p:nvSpPr>
                <p:cNvPr id="56" name="Content Placeholder 2">
                  <a:extLst>
                    <a:ext uri="{FF2B5EF4-FFF2-40B4-BE49-F238E27FC236}">
                      <a16:creationId xmlns:a16="http://schemas.microsoft.com/office/drawing/2014/main" xmlns:a14="http://schemas.microsoft.com/office/drawing/2010/main" xmlns="" id="{A70D1C02-7CBD-A74A-904A-2A285E9154CD}"/>
                    </a:ext>
                  </a:extLst>
                </p:cNvPr>
                <p:cNvSpPr txBox="1">
                  <a:spLocks noRot="1" noChangeAspect="1" noMove="1" noResize="1" noEditPoints="1" noAdjustHandles="1" noChangeArrowheads="1" noChangeShapeType="1" noTextEdit="1"/>
                </p:cNvSpPr>
                <p:nvPr/>
              </p:nvSpPr>
              <p:spPr>
                <a:xfrm>
                  <a:off x="3818000" y="3657669"/>
                  <a:ext cx="701328" cy="503588"/>
                </a:xfrm>
                <a:prstGeom prst="rect">
                  <a:avLst/>
                </a:prstGeom>
                <a:blipFill rotWithShape="0">
                  <a:blip r:embed="rId9"/>
                  <a:stretch>
                    <a:fillRect/>
                  </a:stretch>
                </a:blipFill>
              </p:spPr>
              <p:txBody>
                <a:bodyPr/>
                <a:lstStyle/>
                <a:p>
                  <a:r>
                    <a:rPr lang="en-US">
                      <a:noFill/>
                    </a:rPr>
                    <a:t> </a:t>
                  </a:r>
                </a:p>
              </p:txBody>
            </p:sp>
          </mc:Fallback>
        </mc:AlternateContent>
      </p:grpSp>
      <p:grpSp>
        <p:nvGrpSpPr>
          <p:cNvPr id="57" name="Group 56"/>
          <p:cNvGrpSpPr/>
          <p:nvPr/>
        </p:nvGrpSpPr>
        <p:grpSpPr>
          <a:xfrm>
            <a:off x="6092529" y="2404992"/>
            <a:ext cx="2344440" cy="3838421"/>
            <a:chOff x="3818000" y="2387247"/>
            <a:chExt cx="2344440" cy="3838421"/>
          </a:xfrm>
        </p:grpSpPr>
        <p:sp>
          <p:nvSpPr>
            <p:cNvPr id="58" name="Rounded Rectangle 57">
              <a:extLst>
                <a:ext uri="{FF2B5EF4-FFF2-40B4-BE49-F238E27FC236}">
                  <a16:creationId xmlns:a16="http://schemas.microsoft.com/office/drawing/2014/main" id="{B0204399-681E-6C49-9E5C-CC0F2EBC7595}"/>
                </a:ext>
              </a:extLst>
            </p:cNvPr>
            <p:cNvSpPr/>
            <p:nvPr/>
          </p:nvSpPr>
          <p:spPr>
            <a:xfrm>
              <a:off x="4744078" y="5314271"/>
              <a:ext cx="1196135" cy="33006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C88A8753-B2AE-C347-8881-9E9BFB6849E7}"/>
                </a:ext>
              </a:extLst>
            </p:cNvPr>
            <p:cNvSpPr/>
            <p:nvPr/>
          </p:nvSpPr>
          <p:spPr>
            <a:xfrm>
              <a:off x="4848860"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289A04BF-85E0-834E-BAB6-DBB4550B3940}"/>
                </a:ext>
              </a:extLst>
            </p:cNvPr>
            <p:cNvSpPr/>
            <p:nvPr/>
          </p:nvSpPr>
          <p:spPr>
            <a:xfrm>
              <a:off x="5095119"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631EE394-6E66-9F4F-AB28-9A96FE7CAF8B}"/>
                </a:ext>
              </a:extLst>
            </p:cNvPr>
            <p:cNvSpPr/>
            <p:nvPr/>
          </p:nvSpPr>
          <p:spPr>
            <a:xfrm>
              <a:off x="5341378"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6C486C2D-68DA-A54D-A5C4-4B5B0B3B8B73}"/>
                </a:ext>
              </a:extLst>
            </p:cNvPr>
            <p:cNvSpPr/>
            <p:nvPr/>
          </p:nvSpPr>
          <p:spPr>
            <a:xfrm>
              <a:off x="5593247"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F70F58BE-CCAE-F645-A328-47C1EAC54035}"/>
                </a:ext>
              </a:extLst>
            </p:cNvPr>
            <p:cNvSpPr/>
            <p:nvPr/>
          </p:nvSpPr>
          <p:spPr>
            <a:xfrm>
              <a:off x="4848860"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FE219746-6458-2648-BFF2-1638E7F0E56F}"/>
                </a:ext>
              </a:extLst>
            </p:cNvPr>
            <p:cNvSpPr/>
            <p:nvPr/>
          </p:nvSpPr>
          <p:spPr>
            <a:xfrm>
              <a:off x="5095119"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CC39E4D5-0122-404D-AF07-8A0976CE0F90}"/>
                </a:ext>
              </a:extLst>
            </p:cNvPr>
            <p:cNvSpPr/>
            <p:nvPr/>
          </p:nvSpPr>
          <p:spPr>
            <a:xfrm>
              <a:off x="5341378"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869B3C99-29C1-8B4B-96BE-A1AF2836059F}"/>
                </a:ext>
              </a:extLst>
            </p:cNvPr>
            <p:cNvSpPr/>
            <p:nvPr/>
          </p:nvSpPr>
          <p:spPr>
            <a:xfrm>
              <a:off x="5593247"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a:extLst>
                <a:ext uri="{FF2B5EF4-FFF2-40B4-BE49-F238E27FC236}">
                  <a16:creationId xmlns:a16="http://schemas.microsoft.com/office/drawing/2014/main" id="{7B63A695-A0C7-D649-B5DD-122BBCB3D254}"/>
                </a:ext>
              </a:extLst>
            </p:cNvPr>
            <p:cNvSpPr/>
            <p:nvPr/>
          </p:nvSpPr>
          <p:spPr>
            <a:xfrm>
              <a:off x="4627925" y="4155353"/>
              <a:ext cx="1364224" cy="311369"/>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F0DCA6BB-A31D-DC41-A4C9-C2923C3B6F21}"/>
                </a:ext>
              </a:extLst>
            </p:cNvPr>
            <p:cNvSpPr/>
            <p:nvPr/>
          </p:nvSpPr>
          <p:spPr>
            <a:xfrm>
              <a:off x="4712475"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F5A97E85-0225-1E46-A085-02FCCC792A02}"/>
                </a:ext>
              </a:extLst>
            </p:cNvPr>
            <p:cNvSpPr/>
            <p:nvPr/>
          </p:nvSpPr>
          <p:spPr>
            <a:xfrm>
              <a:off x="4958734"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97C5A434-FA81-A04D-A77B-DC0A945AB849}"/>
                </a:ext>
              </a:extLst>
            </p:cNvPr>
            <p:cNvSpPr/>
            <p:nvPr/>
          </p:nvSpPr>
          <p:spPr>
            <a:xfrm>
              <a:off x="5204993"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0C6578E8-0778-B145-8F5F-1C179B55F37C}"/>
                </a:ext>
              </a:extLst>
            </p:cNvPr>
            <p:cNvSpPr/>
            <p:nvPr/>
          </p:nvSpPr>
          <p:spPr>
            <a:xfrm>
              <a:off x="5456862"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34DA400A-6EAC-B244-90C9-E2C76E3CE8B1}"/>
                </a:ext>
              </a:extLst>
            </p:cNvPr>
            <p:cNvSpPr/>
            <p:nvPr/>
          </p:nvSpPr>
          <p:spPr>
            <a:xfrm>
              <a:off x="5714858" y="4210904"/>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ed Rectangle 88">
              <a:extLst>
                <a:ext uri="{FF2B5EF4-FFF2-40B4-BE49-F238E27FC236}">
                  <a16:creationId xmlns:a16="http://schemas.microsoft.com/office/drawing/2014/main" id="{2D7BF61E-70E5-7B42-A443-1515BC3FC19A}"/>
                </a:ext>
              </a:extLst>
            </p:cNvPr>
            <p:cNvSpPr/>
            <p:nvPr/>
          </p:nvSpPr>
          <p:spPr>
            <a:xfrm>
              <a:off x="4763168" y="3015781"/>
              <a:ext cx="1128109" cy="311369"/>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ight Arrow 89">
              <a:extLst>
                <a:ext uri="{FF2B5EF4-FFF2-40B4-BE49-F238E27FC236}">
                  <a16:creationId xmlns:a16="http://schemas.microsoft.com/office/drawing/2014/main" id="{08D29459-9A76-6445-B967-14977057901D}"/>
                </a:ext>
              </a:extLst>
            </p:cNvPr>
            <p:cNvSpPr/>
            <p:nvPr/>
          </p:nvSpPr>
          <p:spPr>
            <a:xfrm rot="16200000">
              <a:off x="5068789" y="3533196"/>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ight Arrow 90">
              <a:extLst>
                <a:ext uri="{FF2B5EF4-FFF2-40B4-BE49-F238E27FC236}">
                  <a16:creationId xmlns:a16="http://schemas.microsoft.com/office/drawing/2014/main" id="{9CF46DE8-0686-8347-99CE-36822CB5A4C5}"/>
                </a:ext>
              </a:extLst>
            </p:cNvPr>
            <p:cNvSpPr/>
            <p:nvPr/>
          </p:nvSpPr>
          <p:spPr>
            <a:xfrm rot="16200000">
              <a:off x="5090349" y="4702344"/>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Content Placeholder 2">
              <a:extLst>
                <a:ext uri="{FF2B5EF4-FFF2-40B4-BE49-F238E27FC236}">
                  <a16:creationId xmlns:a16="http://schemas.microsoft.com/office/drawing/2014/main" id="{73EEE44B-3585-894E-B4F8-4CE38DFFE62D}"/>
                </a:ext>
              </a:extLst>
            </p:cNvPr>
            <p:cNvSpPr txBox="1">
              <a:spLocks/>
            </p:cNvSpPr>
            <p:nvPr/>
          </p:nvSpPr>
          <p:spPr>
            <a:xfrm>
              <a:off x="4560153" y="4659765"/>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solidFill>
                    <a:srgbClr val="C00000"/>
                  </a:solidFill>
                  <a:latin typeface="Avenir Light" panose="020B0402020203020204" pitchFamily="34" charset="77"/>
                </a:rPr>
                <a:t>V</a:t>
              </a:r>
            </a:p>
          </p:txBody>
        </p:sp>
        <mc:AlternateContent xmlns:mc="http://schemas.openxmlformats.org/markup-compatibility/2006" xmlns:a14="http://schemas.microsoft.com/office/drawing/2010/main">
          <mc:Choice Requires="a14">
            <p:sp>
              <p:nvSpPr>
                <p:cNvPr id="99" name="Content Placeholder 2">
                  <a:extLst>
                    <a:ext uri="{FF2B5EF4-FFF2-40B4-BE49-F238E27FC236}">
                      <a16:creationId xmlns:a16="http://schemas.microsoft.com/office/drawing/2014/main" id="{F0F7AF7B-3877-754A-9EAE-7D971B6F9519}"/>
                    </a:ext>
                  </a:extLst>
                </p:cNvPr>
                <p:cNvSpPr txBox="1">
                  <a:spLocks/>
                </p:cNvSpPr>
                <p:nvPr/>
              </p:nvSpPr>
              <p:spPr>
                <a:xfrm>
                  <a:off x="4567462" y="3480824"/>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𝑊</m:t>
                        </m:r>
                      </m:oMath>
                    </m:oMathPara>
                  </a14:m>
                  <a:endParaRPr lang="en-US" sz="2400" dirty="0">
                    <a:solidFill>
                      <a:srgbClr val="C00000"/>
                    </a:solidFill>
                    <a:latin typeface="Avenir Light" panose="020B0402020203020204" pitchFamily="34" charset="77"/>
                  </a:endParaRPr>
                </a:p>
              </p:txBody>
            </p:sp>
          </mc:Choice>
          <mc:Fallback xmlns="">
            <p:sp>
              <p:nvSpPr>
                <p:cNvPr id="99" name="Content Placeholder 2">
                  <a:extLst>
                    <a:ext uri="{FF2B5EF4-FFF2-40B4-BE49-F238E27FC236}">
                      <a16:creationId xmlns:a16="http://schemas.microsoft.com/office/drawing/2014/main" xmlns:a14="http://schemas.microsoft.com/office/drawing/2010/main" xmlns="" id="{F0F7AF7B-3877-754A-9EAE-7D971B6F9519}"/>
                    </a:ext>
                  </a:extLst>
                </p:cNvPr>
                <p:cNvSpPr txBox="1">
                  <a:spLocks noRot="1" noChangeAspect="1" noMove="1" noResize="1" noEditPoints="1" noAdjustHandles="1" noChangeArrowheads="1" noChangeShapeType="1" noTextEdit="1"/>
                </p:cNvSpPr>
                <p:nvPr/>
              </p:nvSpPr>
              <p:spPr>
                <a:xfrm>
                  <a:off x="4567462" y="3480824"/>
                  <a:ext cx="701328" cy="503588"/>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Content Placeholder 2">
                  <a:extLst>
                    <a:ext uri="{FF2B5EF4-FFF2-40B4-BE49-F238E27FC236}">
                      <a16:creationId xmlns:a16="http://schemas.microsoft.com/office/drawing/2014/main" id="{920AC903-63CF-244F-AF78-1E015F906B08}"/>
                    </a:ext>
                  </a:extLst>
                </p:cNvPr>
                <p:cNvSpPr txBox="1">
                  <a:spLocks/>
                </p:cNvSpPr>
                <p:nvPr/>
              </p:nvSpPr>
              <p:spPr>
                <a:xfrm>
                  <a:off x="4585693" y="2387247"/>
                  <a:ext cx="1576747"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acc>
                              <m:accPr>
                                <m:chr m:val="̂"/>
                                <m:ctrlPr>
                                  <a:rPr lang="en-US" sz="2400" b="0" i="1" dirty="0" smtClean="0">
                                    <a:latin typeface="Cambria Math" panose="02040503050406030204" pitchFamily="18" charset="0"/>
                                  </a:rPr>
                                </m:ctrlPr>
                              </m:accPr>
                              <m:e>
                                <m:r>
                                  <a:rPr lang="en-US" sz="2400" i="1" dirty="0">
                                    <a:latin typeface="Cambria Math" panose="02040503050406030204" pitchFamily="18" charset="0"/>
                                  </a:rPr>
                                  <m:t>𝑦</m:t>
                                </m:r>
                              </m:e>
                            </m:acc>
                          </m:e>
                          <m:sub>
                            <m:r>
                              <a:rPr lang="en-US" sz="2400" b="0" i="1" dirty="0" smtClean="0">
                                <a:latin typeface="Cambria Math" charset="0"/>
                              </a:rPr>
                              <m:t>3</m:t>
                            </m:r>
                          </m:sub>
                        </m:sSub>
                      </m:oMath>
                    </m:oMathPara>
                  </a14:m>
                  <a:endParaRPr lang="en-US" sz="2400" b="0" dirty="0">
                    <a:latin typeface="Avenir Light" panose="020B0402020203020204" pitchFamily="34" charset="77"/>
                  </a:endParaRPr>
                </a:p>
                <a:p>
                  <a:pPr marL="0" indent="0" algn="ctr">
                    <a:lnSpc>
                      <a:spcPct val="120000"/>
                    </a:lnSpc>
                    <a:buNone/>
                  </a:pPr>
                  <a:endParaRPr lang="en-US" sz="2400" dirty="0">
                    <a:latin typeface="Avenir Light" panose="020B0402020203020204" pitchFamily="34" charset="77"/>
                  </a:endParaRPr>
                </a:p>
              </p:txBody>
            </p:sp>
          </mc:Choice>
          <mc:Fallback xmlns="">
            <p:sp>
              <p:nvSpPr>
                <p:cNvPr id="100" name="Content Placeholder 2">
                  <a:extLst>
                    <a:ext uri="{FF2B5EF4-FFF2-40B4-BE49-F238E27FC236}">
                      <a16:creationId xmlns:a16="http://schemas.microsoft.com/office/drawing/2014/main" xmlns:a14="http://schemas.microsoft.com/office/drawing/2010/main" xmlns="" id="{920AC903-63CF-244F-AF78-1E015F906B08}"/>
                    </a:ext>
                  </a:extLst>
                </p:cNvPr>
                <p:cNvSpPr txBox="1">
                  <a:spLocks noRot="1" noChangeAspect="1" noMove="1" noResize="1" noEditPoints="1" noAdjustHandles="1" noChangeArrowheads="1" noChangeShapeType="1" noTextEdit="1"/>
                </p:cNvSpPr>
                <p:nvPr/>
              </p:nvSpPr>
              <p:spPr>
                <a:xfrm>
                  <a:off x="4585693" y="2387247"/>
                  <a:ext cx="1576747" cy="503588"/>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Content Placeholder 2">
                  <a:extLst>
                    <a:ext uri="{FF2B5EF4-FFF2-40B4-BE49-F238E27FC236}">
                      <a16:creationId xmlns:a16="http://schemas.microsoft.com/office/drawing/2014/main" id="{A5C72C0C-196F-D14D-B7C7-B894A9473A57}"/>
                    </a:ext>
                  </a:extLst>
                </p:cNvPr>
                <p:cNvSpPr txBox="1">
                  <a:spLocks/>
                </p:cNvSpPr>
                <p:nvPr/>
              </p:nvSpPr>
              <p:spPr>
                <a:xfrm>
                  <a:off x="5223678" y="5722080"/>
                  <a:ext cx="466367"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𝑥</m:t>
                            </m:r>
                          </m:e>
                          <m:sub>
                            <m:r>
                              <a:rPr lang="en-US" sz="2400" b="0" i="1" dirty="0" smtClean="0">
                                <a:latin typeface="Cambria Math" charset="0"/>
                              </a:rPr>
                              <m:t>3</m:t>
                            </m:r>
                          </m:sub>
                        </m:sSub>
                      </m:oMath>
                    </m:oMathPara>
                  </a14:m>
                  <a:endParaRPr lang="en-US" sz="2400" b="0" dirty="0">
                    <a:latin typeface="Avenir Light" panose="020B0402020203020204" pitchFamily="34" charset="77"/>
                  </a:endParaRPr>
                </a:p>
                <a:p>
                  <a:pPr marL="0" indent="0" algn="ctr">
                    <a:lnSpc>
                      <a:spcPct val="120000"/>
                    </a:lnSpc>
                    <a:buNone/>
                  </a:pPr>
                  <a:endParaRPr lang="en-US" sz="2400" dirty="0">
                    <a:latin typeface="Avenir Light" panose="020B0402020203020204" pitchFamily="34" charset="77"/>
                  </a:endParaRPr>
                </a:p>
              </p:txBody>
            </p:sp>
          </mc:Choice>
          <mc:Fallback xmlns="">
            <p:sp>
              <p:nvSpPr>
                <p:cNvPr id="101" name="Content Placeholder 2">
                  <a:extLst>
                    <a:ext uri="{FF2B5EF4-FFF2-40B4-BE49-F238E27FC236}">
                      <a16:creationId xmlns:a16="http://schemas.microsoft.com/office/drawing/2014/main" xmlns:a14="http://schemas.microsoft.com/office/drawing/2010/main" xmlns="" id="{A5C72C0C-196F-D14D-B7C7-B894A9473A57}"/>
                    </a:ext>
                  </a:extLst>
                </p:cNvPr>
                <p:cNvSpPr txBox="1">
                  <a:spLocks noRot="1" noChangeAspect="1" noMove="1" noResize="1" noEditPoints="1" noAdjustHandles="1" noChangeArrowheads="1" noChangeShapeType="1" noTextEdit="1"/>
                </p:cNvSpPr>
                <p:nvPr/>
              </p:nvSpPr>
              <p:spPr>
                <a:xfrm>
                  <a:off x="5223678" y="5722080"/>
                  <a:ext cx="466367" cy="503588"/>
                </a:xfrm>
                <a:prstGeom prst="rect">
                  <a:avLst/>
                </a:prstGeom>
                <a:blipFill rotWithShape="0">
                  <a:blip r:embed="rId12"/>
                  <a:stretch>
                    <a:fillRect/>
                  </a:stretch>
                </a:blipFill>
              </p:spPr>
              <p:txBody>
                <a:bodyPr/>
                <a:lstStyle/>
                <a:p>
                  <a:r>
                    <a:rPr lang="en-US">
                      <a:noFill/>
                    </a:rPr>
                    <a:t> </a:t>
                  </a:r>
                </a:p>
              </p:txBody>
            </p:sp>
          </mc:Fallback>
        </mc:AlternateContent>
        <p:sp>
          <p:nvSpPr>
            <p:cNvPr id="102" name="Right Arrow 101">
              <a:extLst>
                <a:ext uri="{FF2B5EF4-FFF2-40B4-BE49-F238E27FC236}">
                  <a16:creationId xmlns:a16="http://schemas.microsoft.com/office/drawing/2014/main" id="{EDFF357D-A43A-9946-9C8C-C5208D9A46EA}"/>
                </a:ext>
              </a:extLst>
            </p:cNvPr>
            <p:cNvSpPr/>
            <p:nvPr/>
          </p:nvSpPr>
          <p:spPr>
            <a:xfrm>
              <a:off x="3951891" y="4118260"/>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3" name="Content Placeholder 2">
                  <a:extLst>
                    <a:ext uri="{FF2B5EF4-FFF2-40B4-BE49-F238E27FC236}">
                      <a16:creationId xmlns:a16="http://schemas.microsoft.com/office/drawing/2014/main" id="{A70D1C02-7CBD-A74A-904A-2A285E9154CD}"/>
                    </a:ext>
                  </a:extLst>
                </p:cNvPr>
                <p:cNvSpPr txBox="1">
                  <a:spLocks/>
                </p:cNvSpPr>
                <p:nvPr/>
              </p:nvSpPr>
              <p:spPr>
                <a:xfrm>
                  <a:off x="3818000" y="3657669"/>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𝑈</m:t>
                        </m:r>
                      </m:oMath>
                    </m:oMathPara>
                  </a14:m>
                  <a:endParaRPr lang="en-US" sz="2400" dirty="0">
                    <a:solidFill>
                      <a:srgbClr val="C00000"/>
                    </a:solidFill>
                    <a:latin typeface="Avenir Light" panose="020B0402020203020204" pitchFamily="34" charset="77"/>
                  </a:endParaRPr>
                </a:p>
              </p:txBody>
            </p:sp>
          </mc:Choice>
          <mc:Fallback xmlns="">
            <p:sp>
              <p:nvSpPr>
                <p:cNvPr id="103" name="Content Placeholder 2">
                  <a:extLst>
                    <a:ext uri="{FF2B5EF4-FFF2-40B4-BE49-F238E27FC236}">
                      <a16:creationId xmlns:a16="http://schemas.microsoft.com/office/drawing/2014/main" xmlns:a14="http://schemas.microsoft.com/office/drawing/2010/main" xmlns="" id="{A70D1C02-7CBD-A74A-904A-2A285E9154CD}"/>
                    </a:ext>
                  </a:extLst>
                </p:cNvPr>
                <p:cNvSpPr txBox="1">
                  <a:spLocks noRot="1" noChangeAspect="1" noMove="1" noResize="1" noEditPoints="1" noAdjustHandles="1" noChangeArrowheads="1" noChangeShapeType="1" noTextEdit="1"/>
                </p:cNvSpPr>
                <p:nvPr/>
              </p:nvSpPr>
              <p:spPr>
                <a:xfrm>
                  <a:off x="3818000" y="3657669"/>
                  <a:ext cx="701328" cy="503588"/>
                </a:xfrm>
                <a:prstGeom prst="rect">
                  <a:avLst/>
                </a:prstGeom>
                <a:blipFill rotWithShape="0">
                  <a:blip r:embed="rId13"/>
                  <a:stretch>
                    <a:fillRect/>
                  </a:stretch>
                </a:blipFill>
              </p:spPr>
              <p:txBody>
                <a:bodyPr/>
                <a:lstStyle/>
                <a:p>
                  <a:r>
                    <a:rPr lang="en-US">
                      <a:noFill/>
                    </a:rPr>
                    <a:t> </a:t>
                  </a:r>
                </a:p>
              </p:txBody>
            </p:sp>
          </mc:Fallback>
        </mc:AlternateContent>
      </p:grpSp>
      <p:grpSp>
        <p:nvGrpSpPr>
          <p:cNvPr id="104" name="Group 103"/>
          <p:cNvGrpSpPr/>
          <p:nvPr/>
        </p:nvGrpSpPr>
        <p:grpSpPr>
          <a:xfrm>
            <a:off x="8235903" y="2426550"/>
            <a:ext cx="2344440" cy="3838421"/>
            <a:chOff x="3818000" y="2387247"/>
            <a:chExt cx="2344440" cy="3838421"/>
          </a:xfrm>
        </p:grpSpPr>
        <p:sp>
          <p:nvSpPr>
            <p:cNvPr id="105" name="Rounded Rectangle 104">
              <a:extLst>
                <a:ext uri="{FF2B5EF4-FFF2-40B4-BE49-F238E27FC236}">
                  <a16:creationId xmlns:a16="http://schemas.microsoft.com/office/drawing/2014/main" id="{B0204399-681E-6C49-9E5C-CC0F2EBC7595}"/>
                </a:ext>
              </a:extLst>
            </p:cNvPr>
            <p:cNvSpPr/>
            <p:nvPr/>
          </p:nvSpPr>
          <p:spPr>
            <a:xfrm>
              <a:off x="4744078" y="5314271"/>
              <a:ext cx="1196135" cy="33006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C88A8753-B2AE-C347-8881-9E9BFB6849E7}"/>
                </a:ext>
              </a:extLst>
            </p:cNvPr>
            <p:cNvSpPr/>
            <p:nvPr/>
          </p:nvSpPr>
          <p:spPr>
            <a:xfrm>
              <a:off x="4848860"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289A04BF-85E0-834E-BAB6-DBB4550B3940}"/>
                </a:ext>
              </a:extLst>
            </p:cNvPr>
            <p:cNvSpPr/>
            <p:nvPr/>
          </p:nvSpPr>
          <p:spPr>
            <a:xfrm>
              <a:off x="5095119"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631EE394-6E66-9F4F-AB28-9A96FE7CAF8B}"/>
                </a:ext>
              </a:extLst>
            </p:cNvPr>
            <p:cNvSpPr/>
            <p:nvPr/>
          </p:nvSpPr>
          <p:spPr>
            <a:xfrm>
              <a:off x="5341378"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6C486C2D-68DA-A54D-A5C4-4B5B0B3B8B73}"/>
                </a:ext>
              </a:extLst>
            </p:cNvPr>
            <p:cNvSpPr/>
            <p:nvPr/>
          </p:nvSpPr>
          <p:spPr>
            <a:xfrm>
              <a:off x="5593247"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F70F58BE-CCAE-F645-A328-47C1EAC54035}"/>
                </a:ext>
              </a:extLst>
            </p:cNvPr>
            <p:cNvSpPr/>
            <p:nvPr/>
          </p:nvSpPr>
          <p:spPr>
            <a:xfrm>
              <a:off x="4848860"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FE219746-6458-2648-BFF2-1638E7F0E56F}"/>
                </a:ext>
              </a:extLst>
            </p:cNvPr>
            <p:cNvSpPr/>
            <p:nvPr/>
          </p:nvSpPr>
          <p:spPr>
            <a:xfrm>
              <a:off x="5095119"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CC39E4D5-0122-404D-AF07-8A0976CE0F90}"/>
                </a:ext>
              </a:extLst>
            </p:cNvPr>
            <p:cNvSpPr/>
            <p:nvPr/>
          </p:nvSpPr>
          <p:spPr>
            <a:xfrm>
              <a:off x="5341378"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869B3C99-29C1-8B4B-96BE-A1AF2836059F}"/>
                </a:ext>
              </a:extLst>
            </p:cNvPr>
            <p:cNvSpPr/>
            <p:nvPr/>
          </p:nvSpPr>
          <p:spPr>
            <a:xfrm>
              <a:off x="5593247"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ounded Rectangle 113">
              <a:extLst>
                <a:ext uri="{FF2B5EF4-FFF2-40B4-BE49-F238E27FC236}">
                  <a16:creationId xmlns:a16="http://schemas.microsoft.com/office/drawing/2014/main" id="{7B63A695-A0C7-D649-B5DD-122BBCB3D254}"/>
                </a:ext>
              </a:extLst>
            </p:cNvPr>
            <p:cNvSpPr/>
            <p:nvPr/>
          </p:nvSpPr>
          <p:spPr>
            <a:xfrm>
              <a:off x="4627925" y="4155353"/>
              <a:ext cx="1364224" cy="311369"/>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F0DCA6BB-A31D-DC41-A4C9-C2923C3B6F21}"/>
                </a:ext>
              </a:extLst>
            </p:cNvPr>
            <p:cNvSpPr/>
            <p:nvPr/>
          </p:nvSpPr>
          <p:spPr>
            <a:xfrm>
              <a:off x="4712475"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F5A97E85-0225-1E46-A085-02FCCC792A02}"/>
                </a:ext>
              </a:extLst>
            </p:cNvPr>
            <p:cNvSpPr/>
            <p:nvPr/>
          </p:nvSpPr>
          <p:spPr>
            <a:xfrm>
              <a:off x="4958734"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97C5A434-FA81-A04D-A77B-DC0A945AB849}"/>
                </a:ext>
              </a:extLst>
            </p:cNvPr>
            <p:cNvSpPr/>
            <p:nvPr/>
          </p:nvSpPr>
          <p:spPr>
            <a:xfrm>
              <a:off x="5204993"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0C6578E8-0778-B145-8F5F-1C179B55F37C}"/>
                </a:ext>
              </a:extLst>
            </p:cNvPr>
            <p:cNvSpPr/>
            <p:nvPr/>
          </p:nvSpPr>
          <p:spPr>
            <a:xfrm>
              <a:off x="5456862"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34DA400A-6EAC-B244-90C9-E2C76E3CE8B1}"/>
                </a:ext>
              </a:extLst>
            </p:cNvPr>
            <p:cNvSpPr/>
            <p:nvPr/>
          </p:nvSpPr>
          <p:spPr>
            <a:xfrm>
              <a:off x="5714858" y="4210904"/>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119">
              <a:extLst>
                <a:ext uri="{FF2B5EF4-FFF2-40B4-BE49-F238E27FC236}">
                  <a16:creationId xmlns:a16="http://schemas.microsoft.com/office/drawing/2014/main" id="{2D7BF61E-70E5-7B42-A443-1515BC3FC19A}"/>
                </a:ext>
              </a:extLst>
            </p:cNvPr>
            <p:cNvSpPr/>
            <p:nvPr/>
          </p:nvSpPr>
          <p:spPr>
            <a:xfrm>
              <a:off x="4763168" y="3015781"/>
              <a:ext cx="1128109" cy="311369"/>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ight Arrow 120">
              <a:extLst>
                <a:ext uri="{FF2B5EF4-FFF2-40B4-BE49-F238E27FC236}">
                  <a16:creationId xmlns:a16="http://schemas.microsoft.com/office/drawing/2014/main" id="{08D29459-9A76-6445-B967-14977057901D}"/>
                </a:ext>
              </a:extLst>
            </p:cNvPr>
            <p:cNvSpPr/>
            <p:nvPr/>
          </p:nvSpPr>
          <p:spPr>
            <a:xfrm rot="16200000">
              <a:off x="5068789" y="3533196"/>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ight Arrow 121">
              <a:extLst>
                <a:ext uri="{FF2B5EF4-FFF2-40B4-BE49-F238E27FC236}">
                  <a16:creationId xmlns:a16="http://schemas.microsoft.com/office/drawing/2014/main" id="{9CF46DE8-0686-8347-99CE-36822CB5A4C5}"/>
                </a:ext>
              </a:extLst>
            </p:cNvPr>
            <p:cNvSpPr/>
            <p:nvPr/>
          </p:nvSpPr>
          <p:spPr>
            <a:xfrm rot="16200000">
              <a:off x="5090349" y="4702344"/>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Content Placeholder 2">
              <a:extLst>
                <a:ext uri="{FF2B5EF4-FFF2-40B4-BE49-F238E27FC236}">
                  <a16:creationId xmlns:a16="http://schemas.microsoft.com/office/drawing/2014/main" id="{73EEE44B-3585-894E-B4F8-4CE38DFFE62D}"/>
                </a:ext>
              </a:extLst>
            </p:cNvPr>
            <p:cNvSpPr txBox="1">
              <a:spLocks/>
            </p:cNvSpPr>
            <p:nvPr/>
          </p:nvSpPr>
          <p:spPr>
            <a:xfrm>
              <a:off x="4560153" y="4659765"/>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solidFill>
                    <a:srgbClr val="C00000"/>
                  </a:solidFill>
                  <a:latin typeface="Avenir Light" panose="020B0402020203020204" pitchFamily="34" charset="77"/>
                </a:rPr>
                <a:t>V</a:t>
              </a:r>
            </a:p>
          </p:txBody>
        </p:sp>
        <mc:AlternateContent xmlns:mc="http://schemas.openxmlformats.org/markup-compatibility/2006" xmlns:a14="http://schemas.microsoft.com/office/drawing/2010/main">
          <mc:Choice Requires="a14">
            <p:sp>
              <p:nvSpPr>
                <p:cNvPr id="124" name="Content Placeholder 2">
                  <a:extLst>
                    <a:ext uri="{FF2B5EF4-FFF2-40B4-BE49-F238E27FC236}">
                      <a16:creationId xmlns:a16="http://schemas.microsoft.com/office/drawing/2014/main" id="{F0F7AF7B-3877-754A-9EAE-7D971B6F9519}"/>
                    </a:ext>
                  </a:extLst>
                </p:cNvPr>
                <p:cNvSpPr txBox="1">
                  <a:spLocks/>
                </p:cNvSpPr>
                <p:nvPr/>
              </p:nvSpPr>
              <p:spPr>
                <a:xfrm>
                  <a:off x="4567462" y="3480824"/>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𝑊</m:t>
                        </m:r>
                      </m:oMath>
                    </m:oMathPara>
                  </a14:m>
                  <a:endParaRPr lang="en-US" sz="2400" dirty="0">
                    <a:solidFill>
                      <a:srgbClr val="C00000"/>
                    </a:solidFill>
                    <a:latin typeface="Avenir Light" panose="020B0402020203020204" pitchFamily="34" charset="77"/>
                  </a:endParaRPr>
                </a:p>
              </p:txBody>
            </p:sp>
          </mc:Choice>
          <mc:Fallback xmlns="">
            <p:sp>
              <p:nvSpPr>
                <p:cNvPr id="124" name="Content Placeholder 2">
                  <a:extLst>
                    <a:ext uri="{FF2B5EF4-FFF2-40B4-BE49-F238E27FC236}">
                      <a16:creationId xmlns:a16="http://schemas.microsoft.com/office/drawing/2014/main" xmlns:a14="http://schemas.microsoft.com/office/drawing/2010/main" xmlns="" id="{F0F7AF7B-3877-754A-9EAE-7D971B6F9519}"/>
                    </a:ext>
                  </a:extLst>
                </p:cNvPr>
                <p:cNvSpPr txBox="1">
                  <a:spLocks noRot="1" noChangeAspect="1" noMove="1" noResize="1" noEditPoints="1" noAdjustHandles="1" noChangeArrowheads="1" noChangeShapeType="1" noTextEdit="1"/>
                </p:cNvSpPr>
                <p:nvPr/>
              </p:nvSpPr>
              <p:spPr>
                <a:xfrm>
                  <a:off x="4567462" y="3480824"/>
                  <a:ext cx="701328" cy="503588"/>
                </a:xfrm>
                <a:prstGeom prst="rect">
                  <a:avLst/>
                </a:prstGeom>
                <a:blipFill rotWithShape="0">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5" name="Content Placeholder 2">
                  <a:extLst>
                    <a:ext uri="{FF2B5EF4-FFF2-40B4-BE49-F238E27FC236}">
                      <a16:creationId xmlns:a16="http://schemas.microsoft.com/office/drawing/2014/main" id="{920AC903-63CF-244F-AF78-1E015F906B08}"/>
                    </a:ext>
                  </a:extLst>
                </p:cNvPr>
                <p:cNvSpPr txBox="1">
                  <a:spLocks/>
                </p:cNvSpPr>
                <p:nvPr/>
              </p:nvSpPr>
              <p:spPr>
                <a:xfrm>
                  <a:off x="4585693" y="2387247"/>
                  <a:ext cx="1576747"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acc>
                              <m:accPr>
                                <m:chr m:val="̂"/>
                                <m:ctrlPr>
                                  <a:rPr lang="en-US" sz="2400" b="0" i="1" dirty="0" smtClean="0">
                                    <a:latin typeface="Cambria Math" panose="02040503050406030204" pitchFamily="18" charset="0"/>
                                  </a:rPr>
                                </m:ctrlPr>
                              </m:accPr>
                              <m:e>
                                <m:r>
                                  <a:rPr lang="en-US" sz="2400" i="1" dirty="0">
                                    <a:latin typeface="Cambria Math" panose="02040503050406030204" pitchFamily="18" charset="0"/>
                                  </a:rPr>
                                  <m:t>𝑦</m:t>
                                </m:r>
                              </m:e>
                            </m:acc>
                          </m:e>
                          <m:sub>
                            <m:r>
                              <a:rPr lang="en-US" sz="2400" b="0" i="1" dirty="0" smtClean="0">
                                <a:latin typeface="Cambria Math" charset="0"/>
                              </a:rPr>
                              <m:t>4</m:t>
                            </m:r>
                          </m:sub>
                        </m:sSub>
                      </m:oMath>
                    </m:oMathPara>
                  </a14:m>
                  <a:endParaRPr lang="en-US" sz="2400" b="0" dirty="0">
                    <a:latin typeface="Avenir Light" panose="020B0402020203020204" pitchFamily="34" charset="77"/>
                  </a:endParaRPr>
                </a:p>
                <a:p>
                  <a:pPr marL="0" indent="0" algn="ctr">
                    <a:lnSpc>
                      <a:spcPct val="120000"/>
                    </a:lnSpc>
                    <a:buNone/>
                  </a:pPr>
                  <a:endParaRPr lang="en-US" sz="2400" dirty="0">
                    <a:latin typeface="Avenir Light" panose="020B0402020203020204" pitchFamily="34" charset="77"/>
                  </a:endParaRPr>
                </a:p>
              </p:txBody>
            </p:sp>
          </mc:Choice>
          <mc:Fallback xmlns="">
            <p:sp>
              <p:nvSpPr>
                <p:cNvPr id="125" name="Content Placeholder 2">
                  <a:extLst>
                    <a:ext uri="{FF2B5EF4-FFF2-40B4-BE49-F238E27FC236}">
                      <a16:creationId xmlns:a16="http://schemas.microsoft.com/office/drawing/2014/main" xmlns:a14="http://schemas.microsoft.com/office/drawing/2010/main" xmlns="" id="{920AC903-63CF-244F-AF78-1E015F906B08}"/>
                    </a:ext>
                  </a:extLst>
                </p:cNvPr>
                <p:cNvSpPr txBox="1">
                  <a:spLocks noRot="1" noChangeAspect="1" noMove="1" noResize="1" noEditPoints="1" noAdjustHandles="1" noChangeArrowheads="1" noChangeShapeType="1" noTextEdit="1"/>
                </p:cNvSpPr>
                <p:nvPr/>
              </p:nvSpPr>
              <p:spPr>
                <a:xfrm>
                  <a:off x="4585693" y="2387247"/>
                  <a:ext cx="1576747" cy="503588"/>
                </a:xfrm>
                <a:prstGeom prst="rect">
                  <a:avLst/>
                </a:prstGeom>
                <a:blipFill rotWithShape="0">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6" name="Content Placeholder 2">
                  <a:extLst>
                    <a:ext uri="{FF2B5EF4-FFF2-40B4-BE49-F238E27FC236}">
                      <a16:creationId xmlns:a16="http://schemas.microsoft.com/office/drawing/2014/main" id="{A5C72C0C-196F-D14D-B7C7-B894A9473A57}"/>
                    </a:ext>
                  </a:extLst>
                </p:cNvPr>
                <p:cNvSpPr txBox="1">
                  <a:spLocks/>
                </p:cNvSpPr>
                <p:nvPr/>
              </p:nvSpPr>
              <p:spPr>
                <a:xfrm>
                  <a:off x="5223678" y="5722080"/>
                  <a:ext cx="466367"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𝑥</m:t>
                            </m:r>
                          </m:e>
                          <m:sub>
                            <m:r>
                              <a:rPr lang="en-US" sz="2400" b="0" i="1" dirty="0" smtClean="0">
                                <a:latin typeface="Cambria Math" charset="0"/>
                              </a:rPr>
                              <m:t>4</m:t>
                            </m:r>
                          </m:sub>
                        </m:sSub>
                      </m:oMath>
                    </m:oMathPara>
                  </a14:m>
                  <a:endParaRPr lang="en-US" sz="2400" b="0" dirty="0">
                    <a:latin typeface="Avenir Light" panose="020B0402020203020204" pitchFamily="34" charset="77"/>
                  </a:endParaRPr>
                </a:p>
                <a:p>
                  <a:pPr marL="0" indent="0" algn="ctr">
                    <a:lnSpc>
                      <a:spcPct val="120000"/>
                    </a:lnSpc>
                    <a:buNone/>
                  </a:pPr>
                  <a:endParaRPr lang="en-US" sz="2400" dirty="0">
                    <a:latin typeface="Avenir Light" panose="020B0402020203020204" pitchFamily="34" charset="77"/>
                  </a:endParaRPr>
                </a:p>
              </p:txBody>
            </p:sp>
          </mc:Choice>
          <mc:Fallback xmlns="">
            <p:sp>
              <p:nvSpPr>
                <p:cNvPr id="126" name="Content Placeholder 2">
                  <a:extLst>
                    <a:ext uri="{FF2B5EF4-FFF2-40B4-BE49-F238E27FC236}">
                      <a16:creationId xmlns:a16="http://schemas.microsoft.com/office/drawing/2014/main" xmlns:a14="http://schemas.microsoft.com/office/drawing/2010/main" xmlns="" id="{A5C72C0C-196F-D14D-B7C7-B894A9473A57}"/>
                    </a:ext>
                  </a:extLst>
                </p:cNvPr>
                <p:cNvSpPr txBox="1">
                  <a:spLocks noRot="1" noChangeAspect="1" noMove="1" noResize="1" noEditPoints="1" noAdjustHandles="1" noChangeArrowheads="1" noChangeShapeType="1" noTextEdit="1"/>
                </p:cNvSpPr>
                <p:nvPr/>
              </p:nvSpPr>
              <p:spPr>
                <a:xfrm>
                  <a:off x="5223678" y="5722080"/>
                  <a:ext cx="466367" cy="503588"/>
                </a:xfrm>
                <a:prstGeom prst="rect">
                  <a:avLst/>
                </a:prstGeom>
                <a:blipFill rotWithShape="0">
                  <a:blip r:embed="rId16"/>
                  <a:stretch>
                    <a:fillRect/>
                  </a:stretch>
                </a:blipFill>
              </p:spPr>
              <p:txBody>
                <a:bodyPr/>
                <a:lstStyle/>
                <a:p>
                  <a:r>
                    <a:rPr lang="en-US">
                      <a:noFill/>
                    </a:rPr>
                    <a:t> </a:t>
                  </a:r>
                </a:p>
              </p:txBody>
            </p:sp>
          </mc:Fallback>
        </mc:AlternateContent>
        <p:sp>
          <p:nvSpPr>
            <p:cNvPr id="127" name="Right Arrow 126">
              <a:extLst>
                <a:ext uri="{FF2B5EF4-FFF2-40B4-BE49-F238E27FC236}">
                  <a16:creationId xmlns:a16="http://schemas.microsoft.com/office/drawing/2014/main" id="{EDFF357D-A43A-9946-9C8C-C5208D9A46EA}"/>
                </a:ext>
              </a:extLst>
            </p:cNvPr>
            <p:cNvSpPr/>
            <p:nvPr/>
          </p:nvSpPr>
          <p:spPr>
            <a:xfrm>
              <a:off x="3951891" y="4118260"/>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8" name="Content Placeholder 2">
                  <a:extLst>
                    <a:ext uri="{FF2B5EF4-FFF2-40B4-BE49-F238E27FC236}">
                      <a16:creationId xmlns:a16="http://schemas.microsoft.com/office/drawing/2014/main" id="{A70D1C02-7CBD-A74A-904A-2A285E9154CD}"/>
                    </a:ext>
                  </a:extLst>
                </p:cNvPr>
                <p:cNvSpPr txBox="1">
                  <a:spLocks/>
                </p:cNvSpPr>
                <p:nvPr/>
              </p:nvSpPr>
              <p:spPr>
                <a:xfrm>
                  <a:off x="3818000" y="3657669"/>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𝑈</m:t>
                        </m:r>
                      </m:oMath>
                    </m:oMathPara>
                  </a14:m>
                  <a:endParaRPr lang="en-US" sz="2400" dirty="0">
                    <a:solidFill>
                      <a:srgbClr val="C00000"/>
                    </a:solidFill>
                    <a:latin typeface="Avenir Light" panose="020B0402020203020204" pitchFamily="34" charset="77"/>
                  </a:endParaRPr>
                </a:p>
              </p:txBody>
            </p:sp>
          </mc:Choice>
          <mc:Fallback xmlns="">
            <p:sp>
              <p:nvSpPr>
                <p:cNvPr id="128" name="Content Placeholder 2">
                  <a:extLst>
                    <a:ext uri="{FF2B5EF4-FFF2-40B4-BE49-F238E27FC236}">
                      <a16:creationId xmlns:a16="http://schemas.microsoft.com/office/drawing/2014/main" xmlns:a14="http://schemas.microsoft.com/office/drawing/2010/main" xmlns="" id="{A70D1C02-7CBD-A74A-904A-2A285E9154CD}"/>
                    </a:ext>
                  </a:extLst>
                </p:cNvPr>
                <p:cNvSpPr txBox="1">
                  <a:spLocks noRot="1" noChangeAspect="1" noMove="1" noResize="1" noEditPoints="1" noAdjustHandles="1" noChangeArrowheads="1" noChangeShapeType="1" noTextEdit="1"/>
                </p:cNvSpPr>
                <p:nvPr/>
              </p:nvSpPr>
              <p:spPr>
                <a:xfrm>
                  <a:off x="3818000" y="3657669"/>
                  <a:ext cx="701328" cy="503588"/>
                </a:xfrm>
                <a:prstGeom prst="rect">
                  <a:avLst/>
                </a:prstGeom>
                <a:blipFill rotWithShape="0">
                  <a:blip r:embed="rId17"/>
                  <a:stretch>
                    <a:fillRect/>
                  </a:stretch>
                </a:blipFill>
              </p:spPr>
              <p:txBody>
                <a:bodyPr/>
                <a:lstStyle/>
                <a:p>
                  <a:r>
                    <a:rPr lang="en-US">
                      <a:noFill/>
                    </a:rPr>
                    <a:t> </a:t>
                  </a:r>
                </a:p>
              </p:txBody>
            </p:sp>
          </mc:Fallback>
        </mc:AlternateContent>
      </p:grpSp>
      <p:sp>
        <p:nvSpPr>
          <p:cNvPr id="129" name="Right Arrow 128">
            <a:extLst>
              <a:ext uri="{FF2B5EF4-FFF2-40B4-BE49-F238E27FC236}">
                <a16:creationId xmlns:a16="http://schemas.microsoft.com/office/drawing/2014/main" id="{B071ED4D-D5EB-5847-8379-25639D574AB7}"/>
              </a:ext>
            </a:extLst>
          </p:cNvPr>
          <p:cNvSpPr/>
          <p:nvPr/>
        </p:nvSpPr>
        <p:spPr>
          <a:xfrm>
            <a:off x="1819932" y="4136005"/>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0" name="Content Placeholder 2">
                <a:extLst>
                  <a:ext uri="{FF2B5EF4-FFF2-40B4-BE49-F238E27FC236}">
                    <a16:creationId xmlns:a16="http://schemas.microsoft.com/office/drawing/2014/main" id="{BF18EEA7-1C01-0846-8578-348803E5EB4B}"/>
                  </a:ext>
                </a:extLst>
              </p:cNvPr>
              <p:cNvSpPr txBox="1">
                <a:spLocks/>
              </p:cNvSpPr>
              <p:nvPr/>
            </p:nvSpPr>
            <p:spPr>
              <a:xfrm>
                <a:off x="1686041" y="3675414"/>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𝑈</m:t>
                      </m:r>
                    </m:oMath>
                  </m:oMathPara>
                </a14:m>
                <a:endParaRPr lang="en-US" sz="2400" dirty="0">
                  <a:solidFill>
                    <a:srgbClr val="C00000"/>
                  </a:solidFill>
                  <a:latin typeface="Avenir Light" panose="020B0402020203020204" pitchFamily="34" charset="77"/>
                </a:endParaRPr>
              </a:p>
            </p:txBody>
          </p:sp>
        </mc:Choice>
        <mc:Fallback xmlns="">
          <p:sp>
            <p:nvSpPr>
              <p:cNvPr id="130" name="Content Placeholder 2">
                <a:extLst>
                  <a:ext uri="{FF2B5EF4-FFF2-40B4-BE49-F238E27FC236}">
                    <a16:creationId xmlns:a16="http://schemas.microsoft.com/office/drawing/2014/main" id="{BF18EEA7-1C01-0846-8578-348803E5EB4B}"/>
                  </a:ext>
                </a:extLst>
              </p:cNvPr>
              <p:cNvSpPr txBox="1">
                <a:spLocks noRot="1" noChangeAspect="1" noMove="1" noResize="1" noEditPoints="1" noAdjustHandles="1" noChangeArrowheads="1" noChangeShapeType="1" noTextEdit="1"/>
              </p:cNvSpPr>
              <p:nvPr/>
            </p:nvSpPr>
            <p:spPr>
              <a:xfrm>
                <a:off x="1686041" y="3675414"/>
                <a:ext cx="701328" cy="503588"/>
              </a:xfrm>
              <a:prstGeom prst="rect">
                <a:avLst/>
              </a:prstGeom>
              <a:blipFill>
                <a:blip r:embed="rId1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8233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Content Placeholder 2">
            <a:extLst>
              <a:ext uri="{FF2B5EF4-FFF2-40B4-BE49-F238E27FC236}">
                <a16:creationId xmlns:a16="http://schemas.microsoft.com/office/drawing/2014/main" id="{0699B2A3-3B8E-414D-A3AF-577E06CECE10}"/>
              </a:ext>
            </a:extLst>
          </p:cNvPr>
          <p:cNvSpPr txBox="1">
            <a:spLocks/>
          </p:cNvSpPr>
          <p:nvPr/>
        </p:nvSpPr>
        <p:spPr>
          <a:xfrm>
            <a:off x="264163" y="5250618"/>
            <a:ext cx="1530821"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b="1" dirty="0">
                <a:solidFill>
                  <a:schemeClr val="tx1">
                    <a:lumMod val="85000"/>
                    <a:lumOff val="15000"/>
                  </a:schemeClr>
                </a:solidFill>
                <a:latin typeface="Avenir Light" panose="020B0402020203020204" pitchFamily="34" charset="77"/>
              </a:rPr>
              <a:t>Input layer</a:t>
            </a:r>
          </a:p>
        </p:txBody>
      </p:sp>
      <p:sp>
        <p:nvSpPr>
          <p:cNvPr id="50" name="Content Placeholder 2">
            <a:extLst>
              <a:ext uri="{FF2B5EF4-FFF2-40B4-BE49-F238E27FC236}">
                <a16:creationId xmlns:a16="http://schemas.microsoft.com/office/drawing/2014/main" id="{98A0229A-0E65-994A-A48A-9E766E214C56}"/>
              </a:ext>
            </a:extLst>
          </p:cNvPr>
          <p:cNvSpPr txBox="1">
            <a:spLocks/>
          </p:cNvSpPr>
          <p:nvPr/>
        </p:nvSpPr>
        <p:spPr>
          <a:xfrm>
            <a:off x="147347" y="4088472"/>
            <a:ext cx="1737960"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b="1" dirty="0">
                <a:solidFill>
                  <a:schemeClr val="tx1">
                    <a:lumMod val="85000"/>
                    <a:lumOff val="15000"/>
                  </a:schemeClr>
                </a:solidFill>
                <a:latin typeface="Avenir Light" panose="020B0402020203020204" pitchFamily="34" charset="77"/>
              </a:rPr>
              <a:t>Hidden layer</a:t>
            </a:r>
          </a:p>
        </p:txBody>
      </p:sp>
      <p:sp>
        <p:nvSpPr>
          <p:cNvPr id="51" name="Content Placeholder 2">
            <a:extLst>
              <a:ext uri="{FF2B5EF4-FFF2-40B4-BE49-F238E27FC236}">
                <a16:creationId xmlns:a16="http://schemas.microsoft.com/office/drawing/2014/main" id="{3649502E-21DD-1642-971F-BACEABB4E04C}"/>
              </a:ext>
            </a:extLst>
          </p:cNvPr>
          <p:cNvSpPr txBox="1">
            <a:spLocks/>
          </p:cNvSpPr>
          <p:nvPr/>
        </p:nvSpPr>
        <p:spPr>
          <a:xfrm>
            <a:off x="241800" y="2952152"/>
            <a:ext cx="1721387"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b="1" dirty="0">
                <a:solidFill>
                  <a:schemeClr val="tx1">
                    <a:lumMod val="85000"/>
                    <a:lumOff val="15000"/>
                  </a:schemeClr>
                </a:solidFill>
                <a:latin typeface="Avenir Light" panose="020B0402020203020204" pitchFamily="34" charset="77"/>
              </a:rPr>
              <a:t>Output layer</a:t>
            </a:r>
          </a:p>
        </p:txBody>
      </p:sp>
      <p:sp>
        <p:nvSpPr>
          <p:cNvPr id="70" name="Rounded Rectangle 69">
            <a:extLst>
              <a:ext uri="{FF2B5EF4-FFF2-40B4-BE49-F238E27FC236}">
                <a16:creationId xmlns:a16="http://schemas.microsoft.com/office/drawing/2014/main" id="{DE101D8D-392D-CE48-A76F-F593C13CFB77}"/>
              </a:ext>
            </a:extLst>
          </p:cNvPr>
          <p:cNvSpPr/>
          <p:nvPr/>
        </p:nvSpPr>
        <p:spPr>
          <a:xfrm>
            <a:off x="2561160" y="5287053"/>
            <a:ext cx="1196135" cy="33006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AF057BF2-9D6B-E249-8FBC-3B1D5B8A5CA3}"/>
              </a:ext>
            </a:extLst>
          </p:cNvPr>
          <p:cNvSpPr/>
          <p:nvPr/>
        </p:nvSpPr>
        <p:spPr>
          <a:xfrm>
            <a:off x="2665942" y="5342404"/>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730C91DC-46B3-DD42-BA91-16A98A899679}"/>
              </a:ext>
            </a:extLst>
          </p:cNvPr>
          <p:cNvSpPr/>
          <p:nvPr/>
        </p:nvSpPr>
        <p:spPr>
          <a:xfrm>
            <a:off x="2912201" y="5342404"/>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1A38F944-FD9F-1C42-9EF7-BA5E3DB86EBA}"/>
              </a:ext>
            </a:extLst>
          </p:cNvPr>
          <p:cNvSpPr/>
          <p:nvPr/>
        </p:nvSpPr>
        <p:spPr>
          <a:xfrm>
            <a:off x="3158460" y="5342404"/>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91549E43-B913-244E-90FF-EB6ADE692919}"/>
              </a:ext>
            </a:extLst>
          </p:cNvPr>
          <p:cNvSpPr/>
          <p:nvPr/>
        </p:nvSpPr>
        <p:spPr>
          <a:xfrm>
            <a:off x="3410329" y="5342404"/>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CFE7F9AF-8FB9-9E47-AA7C-B819DD96BD45}"/>
              </a:ext>
            </a:extLst>
          </p:cNvPr>
          <p:cNvSpPr/>
          <p:nvPr/>
        </p:nvSpPr>
        <p:spPr>
          <a:xfrm>
            <a:off x="2665942" y="30355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D1072A62-0E13-3843-8D0C-3A62E6BC9417}"/>
              </a:ext>
            </a:extLst>
          </p:cNvPr>
          <p:cNvSpPr/>
          <p:nvPr/>
        </p:nvSpPr>
        <p:spPr>
          <a:xfrm>
            <a:off x="2912201" y="30355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B5867DDE-FEA5-0049-9461-EB1FFEB88969}"/>
              </a:ext>
            </a:extLst>
          </p:cNvPr>
          <p:cNvSpPr/>
          <p:nvPr/>
        </p:nvSpPr>
        <p:spPr>
          <a:xfrm>
            <a:off x="3158460" y="30355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24DFF809-EE42-C349-914D-4808EEE0B2B2}"/>
              </a:ext>
            </a:extLst>
          </p:cNvPr>
          <p:cNvSpPr/>
          <p:nvPr/>
        </p:nvSpPr>
        <p:spPr>
          <a:xfrm>
            <a:off x="3410329" y="30355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81">
            <a:extLst>
              <a:ext uri="{FF2B5EF4-FFF2-40B4-BE49-F238E27FC236}">
                <a16:creationId xmlns:a16="http://schemas.microsoft.com/office/drawing/2014/main" id="{485BEC44-F260-1145-8583-E09A6D1ADDA0}"/>
              </a:ext>
            </a:extLst>
          </p:cNvPr>
          <p:cNvSpPr/>
          <p:nvPr/>
        </p:nvSpPr>
        <p:spPr>
          <a:xfrm>
            <a:off x="2445007" y="4128135"/>
            <a:ext cx="1364224" cy="311369"/>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D285D089-1C0C-6344-B7EA-A631D2F645B7}"/>
              </a:ext>
            </a:extLst>
          </p:cNvPr>
          <p:cNvSpPr/>
          <p:nvPr/>
        </p:nvSpPr>
        <p:spPr>
          <a:xfrm>
            <a:off x="2529557" y="4181402"/>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E248521C-7AB4-A74B-BB41-9E9DBC05502F}"/>
              </a:ext>
            </a:extLst>
          </p:cNvPr>
          <p:cNvSpPr/>
          <p:nvPr/>
        </p:nvSpPr>
        <p:spPr>
          <a:xfrm>
            <a:off x="2775816" y="4181402"/>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A542D303-3E89-B948-BAE1-9C28B4C7900E}"/>
              </a:ext>
            </a:extLst>
          </p:cNvPr>
          <p:cNvSpPr/>
          <p:nvPr/>
        </p:nvSpPr>
        <p:spPr>
          <a:xfrm>
            <a:off x="3022075" y="4181402"/>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3557CEDB-9609-5C4E-BE7A-9A1922D84558}"/>
              </a:ext>
            </a:extLst>
          </p:cNvPr>
          <p:cNvSpPr/>
          <p:nvPr/>
        </p:nvSpPr>
        <p:spPr>
          <a:xfrm>
            <a:off x="3273944" y="4181402"/>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FD0CC76B-5E71-8C4B-B186-6D1471C8CD67}"/>
              </a:ext>
            </a:extLst>
          </p:cNvPr>
          <p:cNvSpPr/>
          <p:nvPr/>
        </p:nvSpPr>
        <p:spPr>
          <a:xfrm>
            <a:off x="3531940" y="4183686"/>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2">
            <a:extLst>
              <a:ext uri="{FF2B5EF4-FFF2-40B4-BE49-F238E27FC236}">
                <a16:creationId xmlns:a16="http://schemas.microsoft.com/office/drawing/2014/main" id="{2E61486C-7C7C-CF4A-BF55-2488DDD06CBA}"/>
              </a:ext>
            </a:extLst>
          </p:cNvPr>
          <p:cNvSpPr/>
          <p:nvPr/>
        </p:nvSpPr>
        <p:spPr>
          <a:xfrm>
            <a:off x="2580250" y="2988563"/>
            <a:ext cx="1128109" cy="311369"/>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ight Arrow 93">
            <a:extLst>
              <a:ext uri="{FF2B5EF4-FFF2-40B4-BE49-F238E27FC236}">
                <a16:creationId xmlns:a16="http://schemas.microsoft.com/office/drawing/2014/main" id="{FAED948E-E8BC-B542-96E5-C16F47F16A92}"/>
              </a:ext>
            </a:extLst>
          </p:cNvPr>
          <p:cNvSpPr/>
          <p:nvPr/>
        </p:nvSpPr>
        <p:spPr>
          <a:xfrm rot="16200000">
            <a:off x="2885871" y="3505978"/>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ight Arrow 94">
            <a:extLst>
              <a:ext uri="{FF2B5EF4-FFF2-40B4-BE49-F238E27FC236}">
                <a16:creationId xmlns:a16="http://schemas.microsoft.com/office/drawing/2014/main" id="{B62B8F78-5C39-C145-B3C5-F9490727FE2B}"/>
              </a:ext>
            </a:extLst>
          </p:cNvPr>
          <p:cNvSpPr/>
          <p:nvPr/>
        </p:nvSpPr>
        <p:spPr>
          <a:xfrm rot="16200000">
            <a:off x="2907431" y="4675126"/>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6" name="Content Placeholder 2">
                <a:extLst>
                  <a:ext uri="{FF2B5EF4-FFF2-40B4-BE49-F238E27FC236}">
                    <a16:creationId xmlns:a16="http://schemas.microsoft.com/office/drawing/2014/main" id="{20A6FC83-57DF-014A-87E0-1B5614DFB884}"/>
                  </a:ext>
                </a:extLst>
              </p:cNvPr>
              <p:cNvSpPr txBox="1">
                <a:spLocks/>
              </p:cNvSpPr>
              <p:nvPr/>
            </p:nvSpPr>
            <p:spPr>
              <a:xfrm>
                <a:off x="2377235" y="4632547"/>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𝑉</m:t>
                      </m:r>
                    </m:oMath>
                  </m:oMathPara>
                </a14:m>
                <a:endParaRPr lang="en-US" sz="2400" dirty="0">
                  <a:solidFill>
                    <a:srgbClr val="C00000"/>
                  </a:solidFill>
                  <a:latin typeface="Avenir Light" panose="020B0402020203020204" pitchFamily="34" charset="77"/>
                </a:endParaRPr>
              </a:p>
            </p:txBody>
          </p:sp>
        </mc:Choice>
        <mc:Fallback xmlns="">
          <p:sp>
            <p:nvSpPr>
              <p:cNvPr id="96" name="Content Placeholder 2">
                <a:extLst>
                  <a:ext uri="{FF2B5EF4-FFF2-40B4-BE49-F238E27FC236}">
                    <a16:creationId xmlns:a16="http://schemas.microsoft.com/office/drawing/2014/main" xmlns:a14="http://schemas.microsoft.com/office/drawing/2010/main" xmlns="" id="{20A6FC83-57DF-014A-87E0-1B5614DFB884}"/>
                  </a:ext>
                </a:extLst>
              </p:cNvPr>
              <p:cNvSpPr txBox="1">
                <a:spLocks noRot="1" noChangeAspect="1" noMove="1" noResize="1" noEditPoints="1" noAdjustHandles="1" noChangeArrowheads="1" noChangeShapeType="1" noTextEdit="1"/>
              </p:cNvSpPr>
              <p:nvPr/>
            </p:nvSpPr>
            <p:spPr>
              <a:xfrm>
                <a:off x="2377235" y="4632547"/>
                <a:ext cx="701328" cy="503588"/>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Content Placeholder 2">
                <a:extLst>
                  <a:ext uri="{FF2B5EF4-FFF2-40B4-BE49-F238E27FC236}">
                    <a16:creationId xmlns:a16="http://schemas.microsoft.com/office/drawing/2014/main" id="{6D6C0EF3-9A48-6042-84AB-D28C74DA20AD}"/>
                  </a:ext>
                </a:extLst>
              </p:cNvPr>
              <p:cNvSpPr txBox="1">
                <a:spLocks/>
              </p:cNvSpPr>
              <p:nvPr/>
            </p:nvSpPr>
            <p:spPr>
              <a:xfrm>
                <a:off x="2384544" y="3453606"/>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𝑊</m:t>
                      </m:r>
                    </m:oMath>
                  </m:oMathPara>
                </a14:m>
                <a:endParaRPr lang="en-US" sz="2400" dirty="0">
                  <a:solidFill>
                    <a:srgbClr val="C00000"/>
                  </a:solidFill>
                  <a:latin typeface="Avenir Light" panose="020B0402020203020204" pitchFamily="34" charset="77"/>
                </a:endParaRPr>
              </a:p>
            </p:txBody>
          </p:sp>
        </mc:Choice>
        <mc:Fallback xmlns="">
          <p:sp>
            <p:nvSpPr>
              <p:cNvPr id="97" name="Content Placeholder 2">
                <a:extLst>
                  <a:ext uri="{FF2B5EF4-FFF2-40B4-BE49-F238E27FC236}">
                    <a16:creationId xmlns:a16="http://schemas.microsoft.com/office/drawing/2014/main" xmlns:a14="http://schemas.microsoft.com/office/drawing/2010/main" xmlns="" id="{6D6C0EF3-9A48-6042-84AB-D28C74DA20AD}"/>
                  </a:ext>
                </a:extLst>
              </p:cNvPr>
              <p:cNvSpPr txBox="1">
                <a:spLocks noRot="1" noChangeAspect="1" noMove="1" noResize="1" noEditPoints="1" noAdjustHandles="1" noChangeArrowheads="1" noChangeShapeType="1" noTextEdit="1"/>
              </p:cNvSpPr>
              <p:nvPr/>
            </p:nvSpPr>
            <p:spPr>
              <a:xfrm>
                <a:off x="2384544" y="3453606"/>
                <a:ext cx="701328" cy="503588"/>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Content Placeholder 2">
                <a:extLst>
                  <a:ext uri="{FF2B5EF4-FFF2-40B4-BE49-F238E27FC236}">
                    <a16:creationId xmlns:a16="http://schemas.microsoft.com/office/drawing/2014/main" id="{276A6F90-89C1-8046-A06E-32E388A4C982}"/>
                  </a:ext>
                </a:extLst>
              </p:cNvPr>
              <p:cNvSpPr txBox="1">
                <a:spLocks/>
              </p:cNvSpPr>
              <p:nvPr/>
            </p:nvSpPr>
            <p:spPr>
              <a:xfrm>
                <a:off x="2436901" y="2363347"/>
                <a:ext cx="1576747"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acc>
                            <m:accPr>
                              <m:chr m:val="̂"/>
                              <m:ctrlPr>
                                <a:rPr lang="en-US" sz="2400" b="0" i="1" dirty="0" smtClean="0">
                                  <a:latin typeface="Cambria Math" panose="02040503050406030204" pitchFamily="18" charset="0"/>
                                </a:rPr>
                              </m:ctrlPr>
                            </m:accPr>
                            <m:e>
                              <m:r>
                                <a:rPr lang="en-US" sz="2400" i="1" dirty="0">
                                  <a:latin typeface="Cambria Math" panose="02040503050406030204" pitchFamily="18" charset="0"/>
                                </a:rPr>
                                <m:t>𝑦</m:t>
                              </m:r>
                            </m:e>
                          </m:acc>
                        </m:e>
                        <m:sub>
                          <m:r>
                            <a:rPr lang="en-US" sz="2400" b="0" i="1" dirty="0" smtClean="0">
                              <a:latin typeface="Cambria Math" panose="02040503050406030204" pitchFamily="18" charset="0"/>
                            </a:rPr>
                            <m:t>1</m:t>
                          </m:r>
                        </m:sub>
                      </m:sSub>
                    </m:oMath>
                  </m:oMathPara>
                </a14:m>
                <a:endParaRPr lang="en-US" sz="2400" b="0" dirty="0">
                  <a:latin typeface="Avenir Light" panose="020B0402020203020204" pitchFamily="34" charset="77"/>
                </a:endParaRPr>
              </a:p>
              <a:p>
                <a:pPr marL="0" indent="0" algn="ctr">
                  <a:lnSpc>
                    <a:spcPct val="120000"/>
                  </a:lnSpc>
                  <a:buNone/>
                </a:pPr>
                <a:endParaRPr lang="en-US" sz="2400" dirty="0">
                  <a:latin typeface="Avenir Light" panose="020B0402020203020204" pitchFamily="34" charset="77"/>
                </a:endParaRPr>
              </a:p>
            </p:txBody>
          </p:sp>
        </mc:Choice>
        <mc:Fallback xmlns="">
          <p:sp>
            <p:nvSpPr>
              <p:cNvPr id="98" name="Content Placeholder 2">
                <a:extLst>
                  <a:ext uri="{FF2B5EF4-FFF2-40B4-BE49-F238E27FC236}">
                    <a16:creationId xmlns:a16="http://schemas.microsoft.com/office/drawing/2014/main" id="{276A6F90-89C1-8046-A06E-32E388A4C982}"/>
                  </a:ext>
                </a:extLst>
              </p:cNvPr>
              <p:cNvSpPr txBox="1">
                <a:spLocks noRot="1" noChangeAspect="1" noMove="1" noResize="1" noEditPoints="1" noAdjustHandles="1" noChangeArrowheads="1" noChangeShapeType="1" noTextEdit="1"/>
              </p:cNvSpPr>
              <p:nvPr/>
            </p:nvSpPr>
            <p:spPr>
              <a:xfrm>
                <a:off x="2436901" y="2363347"/>
                <a:ext cx="1576747" cy="503588"/>
              </a:xfrm>
              <a:prstGeom prst="rect">
                <a:avLst/>
              </a:prstGeom>
              <a:blipFill>
                <a:blip r:embed="rId4"/>
                <a:stretch>
                  <a:fillRect b="-48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0" name="Content Placeholder 2">
                <a:extLst>
                  <a:ext uri="{FF2B5EF4-FFF2-40B4-BE49-F238E27FC236}">
                    <a16:creationId xmlns:a16="http://schemas.microsoft.com/office/drawing/2014/main" id="{D2F72133-FA23-E542-8D6A-F6C8993EF0A4}"/>
                  </a:ext>
                </a:extLst>
              </p:cNvPr>
              <p:cNvSpPr txBox="1">
                <a:spLocks/>
              </p:cNvSpPr>
              <p:nvPr/>
            </p:nvSpPr>
            <p:spPr>
              <a:xfrm>
                <a:off x="2936405" y="5566790"/>
                <a:ext cx="466367"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𝑥</m:t>
                          </m:r>
                        </m:e>
                        <m:sub>
                          <m:r>
                            <a:rPr lang="en-US" sz="2400" b="0" i="1" dirty="0" smtClean="0">
                              <a:latin typeface="Cambria Math" panose="02040503050406030204" pitchFamily="18" charset="0"/>
                            </a:rPr>
                            <m:t>1</m:t>
                          </m:r>
                        </m:sub>
                      </m:sSub>
                    </m:oMath>
                  </m:oMathPara>
                </a14:m>
                <a:endParaRPr lang="en-US" sz="2400" b="0" dirty="0">
                  <a:latin typeface="Avenir Light" panose="020B0402020203020204" pitchFamily="34" charset="77"/>
                </a:endParaRPr>
              </a:p>
              <a:p>
                <a:pPr marL="0" indent="0" algn="ctr">
                  <a:lnSpc>
                    <a:spcPct val="120000"/>
                  </a:lnSpc>
                  <a:buNone/>
                </a:pPr>
                <a:endParaRPr lang="en-US" sz="2400" dirty="0">
                  <a:latin typeface="Avenir Light" panose="020B0402020203020204" pitchFamily="34" charset="77"/>
                </a:endParaRPr>
              </a:p>
            </p:txBody>
          </p:sp>
        </mc:Choice>
        <mc:Fallback xmlns="">
          <p:sp>
            <p:nvSpPr>
              <p:cNvPr id="190" name="Content Placeholder 2">
                <a:extLst>
                  <a:ext uri="{FF2B5EF4-FFF2-40B4-BE49-F238E27FC236}">
                    <a16:creationId xmlns:a16="http://schemas.microsoft.com/office/drawing/2014/main" id="{D2F72133-FA23-E542-8D6A-F6C8993EF0A4}"/>
                  </a:ext>
                </a:extLst>
              </p:cNvPr>
              <p:cNvSpPr txBox="1">
                <a:spLocks noRot="1" noChangeAspect="1" noMove="1" noResize="1" noEditPoints="1" noAdjustHandles="1" noChangeArrowheads="1" noChangeShapeType="1" noTextEdit="1"/>
              </p:cNvSpPr>
              <p:nvPr/>
            </p:nvSpPr>
            <p:spPr>
              <a:xfrm>
                <a:off x="2936405" y="5566790"/>
                <a:ext cx="466367" cy="503588"/>
              </a:xfrm>
              <a:prstGeom prst="rect">
                <a:avLst/>
              </a:prstGeom>
              <a:blipFill>
                <a:blip r:embed="rId5"/>
                <a:stretch>
                  <a:fillRect l="-5263"/>
                </a:stretch>
              </a:blipFill>
            </p:spPr>
            <p:txBody>
              <a:bodyPr/>
              <a:lstStyle/>
              <a:p>
                <a:r>
                  <a:rPr lang="en-US">
                    <a:noFill/>
                  </a:rPr>
                  <a:t> </a:t>
                </a:r>
              </a:p>
            </p:txBody>
          </p:sp>
        </mc:Fallback>
      </mc:AlternateContent>
      <p:sp>
        <p:nvSpPr>
          <p:cNvPr id="108" name="Rectangle 107">
            <a:extLst>
              <a:ext uri="{FF2B5EF4-FFF2-40B4-BE49-F238E27FC236}">
                <a16:creationId xmlns:a16="http://schemas.microsoft.com/office/drawing/2014/main" id="{64A89667-1B61-D84C-8396-266EF010A525}"/>
              </a:ext>
            </a:extLst>
          </p:cNvPr>
          <p:cNvSpPr/>
          <p:nvPr/>
        </p:nvSpPr>
        <p:spPr>
          <a:xfrm>
            <a:off x="8888300" y="770316"/>
            <a:ext cx="3137191" cy="1125196"/>
          </a:xfrm>
          <a:prstGeom prst="rect">
            <a:avLst/>
          </a:prstGeom>
          <a:solidFill>
            <a:srgbClr val="FFF2C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itle 1">
            <a:extLst>
              <a:ext uri="{FF2B5EF4-FFF2-40B4-BE49-F238E27FC236}">
                <a16:creationId xmlns:a16="http://schemas.microsoft.com/office/drawing/2014/main" id="{FF867746-7A2F-644D-88D5-C3102C6A99EA}"/>
              </a:ext>
            </a:extLst>
          </p:cNvPr>
          <p:cNvSpPr>
            <a:spLocks noGrp="1"/>
          </p:cNvSpPr>
          <p:nvPr>
            <p:ph type="title"/>
          </p:nvPr>
        </p:nvSpPr>
        <p:spPr>
          <a:xfrm>
            <a:off x="347472" y="219456"/>
            <a:ext cx="8941419" cy="1162592"/>
          </a:xfrm>
        </p:spPr>
        <p:txBody>
          <a:bodyPr/>
          <a:lstStyle/>
          <a:p>
            <a:r>
              <a:rPr lang="en-US" dirty="0"/>
              <a:t>RNN</a:t>
            </a:r>
          </a:p>
        </p:txBody>
      </p:sp>
      <p:sp>
        <p:nvSpPr>
          <p:cNvPr id="122" name="Content Placeholder 2">
            <a:extLst>
              <a:ext uri="{FF2B5EF4-FFF2-40B4-BE49-F238E27FC236}">
                <a16:creationId xmlns:a16="http://schemas.microsoft.com/office/drawing/2014/main" id="{FF5E74C9-A5CD-6F40-A4BA-762E8454B052}"/>
              </a:ext>
            </a:extLst>
          </p:cNvPr>
          <p:cNvSpPr txBox="1">
            <a:spLocks/>
          </p:cNvSpPr>
          <p:nvPr/>
        </p:nvSpPr>
        <p:spPr>
          <a:xfrm>
            <a:off x="532597" y="1005644"/>
            <a:ext cx="3272331" cy="6457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b="1" dirty="0">
                <a:latin typeface="Avenir Light" panose="020B0402020203020204" pitchFamily="34" charset="77"/>
              </a:rPr>
              <a:t>Training Process</a:t>
            </a:r>
            <a:endParaRPr lang="en-US" dirty="0">
              <a:latin typeface="Avenir Light" panose="020B0402020203020204" pitchFamily="34" charset="77"/>
            </a:endParaRPr>
          </a:p>
        </p:txBody>
      </p:sp>
      <mc:AlternateContent xmlns:mc="http://schemas.openxmlformats.org/markup-compatibility/2006" xmlns:a14="http://schemas.microsoft.com/office/drawing/2010/main">
        <mc:Choice Requires="a14">
          <p:sp>
            <p:nvSpPr>
              <p:cNvPr id="127" name="Rectangle 126">
                <a:extLst>
                  <a:ext uri="{FF2B5EF4-FFF2-40B4-BE49-F238E27FC236}">
                    <a16:creationId xmlns:a16="http://schemas.microsoft.com/office/drawing/2014/main" id="{5063524F-251F-C44B-AA39-5AA181F58DDD}"/>
                  </a:ext>
                </a:extLst>
              </p:cNvPr>
              <p:cNvSpPr/>
              <p:nvPr/>
            </p:nvSpPr>
            <p:spPr>
              <a:xfrm>
                <a:off x="2608151" y="1860486"/>
                <a:ext cx="129394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𝐶𝐸</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b="0" i="1" smtClean="0">
                                  <a:latin typeface="Cambria Math" panose="02040503050406030204" pitchFamily="18" charset="0"/>
                                </a:rPr>
                                <m:t>1</m:t>
                              </m:r>
                            </m:sup>
                          </m:sSup>
                          <m:r>
                            <a:rPr lang="en-US" i="1">
                              <a:latin typeface="Cambria Math" panose="02040503050406030204" pitchFamily="18" charset="0"/>
                            </a:rPr>
                            <m:t>,</m:t>
                          </m:r>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p>
                              <m:r>
                                <a:rPr lang="en-US" b="0" i="1" smtClean="0">
                                  <a:latin typeface="Cambria Math" panose="02040503050406030204" pitchFamily="18" charset="0"/>
                                </a:rPr>
                                <m:t>1</m:t>
                              </m:r>
                            </m:sup>
                          </m:sSup>
                        </m:e>
                      </m:d>
                    </m:oMath>
                  </m:oMathPara>
                </a14:m>
                <a:endParaRPr lang="en-US" dirty="0"/>
              </a:p>
            </p:txBody>
          </p:sp>
        </mc:Choice>
        <mc:Fallback xmlns="">
          <p:sp>
            <p:nvSpPr>
              <p:cNvPr id="127" name="Rectangle 126">
                <a:extLst>
                  <a:ext uri="{FF2B5EF4-FFF2-40B4-BE49-F238E27FC236}">
                    <a16:creationId xmlns:a16="http://schemas.microsoft.com/office/drawing/2014/main" id="{5063524F-251F-C44B-AA39-5AA181F58DDD}"/>
                  </a:ext>
                </a:extLst>
              </p:cNvPr>
              <p:cNvSpPr>
                <a:spLocks noRot="1" noChangeAspect="1" noMove="1" noResize="1" noEditPoints="1" noAdjustHandles="1" noChangeArrowheads="1" noChangeShapeType="1" noTextEdit="1"/>
              </p:cNvSpPr>
              <p:nvPr/>
            </p:nvSpPr>
            <p:spPr>
              <a:xfrm>
                <a:off x="2608151" y="1860486"/>
                <a:ext cx="1293944" cy="369332"/>
              </a:xfrm>
              <a:prstGeom prst="rect">
                <a:avLst/>
              </a:prstGeom>
              <a:blipFill>
                <a:blip r:embed="rId6"/>
                <a:stretch>
                  <a:fillRect b="-3226"/>
                </a:stretch>
              </a:blipFill>
            </p:spPr>
            <p:txBody>
              <a:bodyPr/>
              <a:lstStyle/>
              <a:p>
                <a:r>
                  <a:rPr lang="en-US">
                    <a:noFill/>
                  </a:rPr>
                  <a:t> </a:t>
                </a:r>
              </a:p>
            </p:txBody>
          </p:sp>
        </mc:Fallback>
      </mc:AlternateContent>
      <p:sp>
        <p:nvSpPr>
          <p:cNvPr id="128" name="Content Placeholder 2">
            <a:extLst>
              <a:ext uri="{FF2B5EF4-FFF2-40B4-BE49-F238E27FC236}">
                <a16:creationId xmlns:a16="http://schemas.microsoft.com/office/drawing/2014/main" id="{731B846A-C5A9-5A4B-9377-7E1921B50F8E}"/>
              </a:ext>
            </a:extLst>
          </p:cNvPr>
          <p:cNvSpPr txBox="1">
            <a:spLocks/>
          </p:cNvSpPr>
          <p:nvPr/>
        </p:nvSpPr>
        <p:spPr>
          <a:xfrm>
            <a:off x="1130300" y="1872315"/>
            <a:ext cx="866479"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b="1" dirty="0">
                <a:solidFill>
                  <a:srgbClr val="C00000"/>
                </a:solidFill>
                <a:latin typeface="Avenir Light" panose="020B0402020203020204" pitchFamily="34" charset="77"/>
              </a:rPr>
              <a:t>Error</a:t>
            </a:r>
          </a:p>
        </p:txBody>
      </p:sp>
      <p:sp>
        <p:nvSpPr>
          <p:cNvPr id="129" name="Content Placeholder 2">
            <a:extLst>
              <a:ext uri="{FF2B5EF4-FFF2-40B4-BE49-F238E27FC236}">
                <a16:creationId xmlns:a16="http://schemas.microsoft.com/office/drawing/2014/main" id="{0E613D49-C154-6840-B48E-9022C64E7B06}"/>
              </a:ext>
            </a:extLst>
          </p:cNvPr>
          <p:cNvSpPr txBox="1">
            <a:spLocks/>
          </p:cNvSpPr>
          <p:nvPr/>
        </p:nvSpPr>
        <p:spPr>
          <a:xfrm>
            <a:off x="2709001" y="6009384"/>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solidFill>
                  <a:srgbClr val="7030A0"/>
                </a:solidFill>
                <a:latin typeface="Avenir Light" panose="020B0402020203020204" pitchFamily="34" charset="77"/>
              </a:rPr>
              <a:t>He</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6027C8F-2D36-FB4B-B530-018F14273101}"/>
                  </a:ext>
                </a:extLst>
              </p:cNvPr>
              <p:cNvSpPr txBox="1"/>
              <p:nvPr/>
            </p:nvSpPr>
            <p:spPr>
              <a:xfrm>
                <a:off x="8976708" y="996892"/>
                <a:ext cx="3048783" cy="6720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𝐶𝐸</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i="1">
                                  <a:latin typeface="Cambria Math" panose="02040503050406030204" pitchFamily="18" charset="0"/>
                                </a:rPr>
                                <m:t>𝑖</m:t>
                              </m:r>
                            </m:sup>
                          </m:sSup>
                          <m:r>
                            <a:rPr lang="en-US" i="1">
                              <a:latin typeface="Cambria Math" panose="02040503050406030204" pitchFamily="18" charset="0"/>
                            </a:rPr>
                            <m:t>,</m:t>
                          </m:r>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p>
                              <m:r>
                                <a:rPr lang="en-US" i="1">
                                  <a:latin typeface="Cambria Math" panose="02040503050406030204" pitchFamily="18" charset="0"/>
                                </a:rPr>
                                <m:t>𝑖</m:t>
                              </m:r>
                            </m:sup>
                          </m:sSup>
                        </m:e>
                      </m:d>
                      <m:r>
                        <a:rPr lang="en-US" i="1">
                          <a:latin typeface="Cambria Math" panose="02040503050406030204" pitchFamily="18" charset="0"/>
                        </a:rPr>
                        <m:t>=−</m:t>
                      </m:r>
                      <m:nary>
                        <m:naryPr>
                          <m:chr m:val="∑"/>
                          <m:supHide m:val="on"/>
                          <m:ctrlPr>
                            <a:rPr lang="en-US" i="1" smtClean="0">
                              <a:latin typeface="Cambria Math" panose="02040503050406030204" pitchFamily="18" charset="0"/>
                            </a:rPr>
                          </m:ctrlPr>
                        </m:naryPr>
                        <m:sub>
                          <m:r>
                            <m:rPr>
                              <m:brk m:alnAt="23"/>
                            </m:rPr>
                            <a:rPr lang="en-US" i="1">
                              <a:latin typeface="Cambria Math" panose="02040503050406030204" pitchFamily="18" charset="0"/>
                            </a:rPr>
                            <m:t>𝑤</m:t>
                          </m:r>
                          <m:r>
                            <a:rPr lang="en-US" i="1">
                              <a:latin typeface="Cambria Math" panose="02040503050406030204" pitchFamily="18" charset="0"/>
                            </a:rPr>
                            <m:t>∈</m:t>
                          </m:r>
                          <m:r>
                            <a:rPr lang="en-US" b="0" i="1" smtClean="0">
                              <a:latin typeface="Cambria Math" charset="0"/>
                            </a:rPr>
                            <m:t>𝑊</m:t>
                          </m:r>
                        </m:sub>
                        <m:sup/>
                        <m:e>
                          <m:sSubSup>
                            <m:sSubSupPr>
                              <m:ctrlPr>
                                <a:rPr lang="en-US" i="1">
                                  <a:latin typeface="Cambria Math" panose="02040503050406030204" pitchFamily="18" charset="0"/>
                                </a:rPr>
                              </m:ctrlPr>
                            </m:sSubSupPr>
                            <m:e>
                              <m:r>
                                <a:rPr lang="en-US" i="1">
                                  <a:latin typeface="Cambria Math" panose="02040503050406030204" pitchFamily="18" charset="0"/>
                                </a:rPr>
                                <m:t>𝑦</m:t>
                              </m:r>
                            </m:e>
                            <m:sub>
                              <m:r>
                                <a:rPr lang="en-US" i="1">
                                  <a:latin typeface="Cambria Math" panose="02040503050406030204" pitchFamily="18" charset="0"/>
                                </a:rPr>
                                <m:t>𝑤</m:t>
                              </m:r>
                            </m:sub>
                            <m:sup>
                              <m:r>
                                <a:rPr lang="en-US" i="1">
                                  <a:latin typeface="Cambria Math" panose="02040503050406030204" pitchFamily="18" charset="0"/>
                                </a:rPr>
                                <m:t>𝑖</m:t>
                              </m:r>
                            </m:sup>
                          </m:sSubSup>
                          <m:r>
                            <m:rPr>
                              <m:nor/>
                            </m:rPr>
                            <a:rPr lang="en-US">
                              <a:latin typeface="Cambria Math" panose="02040503050406030204" pitchFamily="18" charset="0"/>
                            </a:rPr>
                            <m:t>log</m:t>
                          </m:r>
                          <m:r>
                            <a:rPr lang="en-US" i="1">
                              <a:latin typeface="Cambria Math" panose="02040503050406030204" pitchFamily="18" charset="0"/>
                            </a:rPr>
                            <m:t>(</m:t>
                          </m:r>
                          <m:sSubSup>
                            <m:sSubSupPr>
                              <m:ctrlPr>
                                <a:rPr lang="en-US" i="1">
                                  <a:latin typeface="Cambria Math" panose="02040503050406030204" pitchFamily="18" charset="0"/>
                                </a:rPr>
                              </m:ctrlPr>
                            </m:sSubSup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b>
                              <m:r>
                                <a:rPr lang="en-US" i="1">
                                  <a:latin typeface="Cambria Math" panose="02040503050406030204" pitchFamily="18" charset="0"/>
                                </a:rPr>
                                <m:t>𝑤</m:t>
                              </m:r>
                            </m:sub>
                            <m:sup>
                              <m:r>
                                <a:rPr lang="en-US" i="1">
                                  <a:latin typeface="Cambria Math" panose="02040503050406030204" pitchFamily="18" charset="0"/>
                                </a:rPr>
                                <m:t>𝑖</m:t>
                              </m:r>
                            </m:sup>
                          </m:sSubSup>
                          <m:r>
                            <a:rPr lang="en-US" b="0" i="1" smtClean="0">
                              <a:latin typeface="Cambria Math" panose="02040503050406030204" pitchFamily="18" charset="0"/>
                            </a:rPr>
                            <m:t>)</m:t>
                          </m:r>
                        </m:e>
                      </m:nary>
                    </m:oMath>
                  </m:oMathPara>
                </a14:m>
                <a:endParaRPr lang="en-US" dirty="0"/>
              </a:p>
            </p:txBody>
          </p:sp>
        </mc:Choice>
        <mc:Fallback xmlns="">
          <p:sp>
            <p:nvSpPr>
              <p:cNvPr id="2" name="TextBox 1">
                <a:extLst>
                  <a:ext uri="{FF2B5EF4-FFF2-40B4-BE49-F238E27FC236}">
                    <a16:creationId xmlns:a16="http://schemas.microsoft.com/office/drawing/2014/main" xmlns:a14="http://schemas.microsoft.com/office/drawing/2010/main" xmlns="" id="{F6027C8F-2D36-FB4B-B530-018F14273101}"/>
                  </a:ext>
                </a:extLst>
              </p:cNvPr>
              <p:cNvSpPr txBox="1">
                <a:spLocks noRot="1" noChangeAspect="1" noMove="1" noResize="1" noEditPoints="1" noAdjustHandles="1" noChangeArrowheads="1" noChangeShapeType="1" noTextEdit="1"/>
              </p:cNvSpPr>
              <p:nvPr/>
            </p:nvSpPr>
            <p:spPr>
              <a:xfrm>
                <a:off x="8976708" y="996892"/>
                <a:ext cx="3048783" cy="672043"/>
              </a:xfrm>
              <a:prstGeom prst="rect">
                <a:avLst/>
              </a:prstGeom>
              <a:blipFill rotWithShape="0">
                <a:blip r:embed="rId7"/>
                <a:stretch>
                  <a:fillRect/>
                </a:stretch>
              </a:blipFill>
            </p:spPr>
            <p:txBody>
              <a:bodyPr/>
              <a:lstStyle/>
              <a:p>
                <a:r>
                  <a:rPr lang="en-US">
                    <a:noFill/>
                  </a:rPr>
                  <a:t> </a:t>
                </a:r>
              </a:p>
            </p:txBody>
          </p:sp>
        </mc:Fallback>
      </mc:AlternateContent>
      <p:grpSp>
        <p:nvGrpSpPr>
          <p:cNvPr id="36" name="Group 35"/>
          <p:cNvGrpSpPr/>
          <p:nvPr/>
        </p:nvGrpSpPr>
        <p:grpSpPr>
          <a:xfrm>
            <a:off x="3818000" y="1848029"/>
            <a:ext cx="2344440" cy="4659056"/>
            <a:chOff x="3818000" y="1848029"/>
            <a:chExt cx="2344440" cy="4659056"/>
          </a:xfrm>
        </p:grpSpPr>
        <p:sp>
          <p:nvSpPr>
            <p:cNvPr id="37" name="Rounded Rectangle 36">
              <a:extLst>
                <a:ext uri="{FF2B5EF4-FFF2-40B4-BE49-F238E27FC236}">
                  <a16:creationId xmlns:a16="http://schemas.microsoft.com/office/drawing/2014/main" id="{B0204399-681E-6C49-9E5C-CC0F2EBC7595}"/>
                </a:ext>
              </a:extLst>
            </p:cNvPr>
            <p:cNvSpPr/>
            <p:nvPr/>
          </p:nvSpPr>
          <p:spPr>
            <a:xfrm>
              <a:off x="4744078" y="5314271"/>
              <a:ext cx="1196135" cy="33006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C88A8753-B2AE-C347-8881-9E9BFB6849E7}"/>
                </a:ext>
              </a:extLst>
            </p:cNvPr>
            <p:cNvSpPr/>
            <p:nvPr/>
          </p:nvSpPr>
          <p:spPr>
            <a:xfrm>
              <a:off x="4848860"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289A04BF-85E0-834E-BAB6-DBB4550B3940}"/>
                </a:ext>
              </a:extLst>
            </p:cNvPr>
            <p:cNvSpPr/>
            <p:nvPr/>
          </p:nvSpPr>
          <p:spPr>
            <a:xfrm>
              <a:off x="5095119"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631EE394-6E66-9F4F-AB28-9A96FE7CAF8B}"/>
                </a:ext>
              </a:extLst>
            </p:cNvPr>
            <p:cNvSpPr/>
            <p:nvPr/>
          </p:nvSpPr>
          <p:spPr>
            <a:xfrm>
              <a:off x="5341378"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6C486C2D-68DA-A54D-A5C4-4B5B0B3B8B73}"/>
                </a:ext>
              </a:extLst>
            </p:cNvPr>
            <p:cNvSpPr/>
            <p:nvPr/>
          </p:nvSpPr>
          <p:spPr>
            <a:xfrm>
              <a:off x="5593247"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F70F58BE-CCAE-F645-A328-47C1EAC54035}"/>
                </a:ext>
              </a:extLst>
            </p:cNvPr>
            <p:cNvSpPr/>
            <p:nvPr/>
          </p:nvSpPr>
          <p:spPr>
            <a:xfrm>
              <a:off x="4848860"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FE219746-6458-2648-BFF2-1638E7F0E56F}"/>
                </a:ext>
              </a:extLst>
            </p:cNvPr>
            <p:cNvSpPr/>
            <p:nvPr/>
          </p:nvSpPr>
          <p:spPr>
            <a:xfrm>
              <a:off x="5095119"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CC39E4D5-0122-404D-AF07-8A0976CE0F90}"/>
                </a:ext>
              </a:extLst>
            </p:cNvPr>
            <p:cNvSpPr/>
            <p:nvPr/>
          </p:nvSpPr>
          <p:spPr>
            <a:xfrm>
              <a:off x="5341378"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869B3C99-29C1-8B4B-96BE-A1AF2836059F}"/>
                </a:ext>
              </a:extLst>
            </p:cNvPr>
            <p:cNvSpPr/>
            <p:nvPr/>
          </p:nvSpPr>
          <p:spPr>
            <a:xfrm>
              <a:off x="5593247"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a:extLst>
                <a:ext uri="{FF2B5EF4-FFF2-40B4-BE49-F238E27FC236}">
                  <a16:creationId xmlns:a16="http://schemas.microsoft.com/office/drawing/2014/main" id="{7B63A695-A0C7-D649-B5DD-122BBCB3D254}"/>
                </a:ext>
              </a:extLst>
            </p:cNvPr>
            <p:cNvSpPr/>
            <p:nvPr/>
          </p:nvSpPr>
          <p:spPr>
            <a:xfrm>
              <a:off x="4627925" y="4155353"/>
              <a:ext cx="1364224" cy="311369"/>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F0DCA6BB-A31D-DC41-A4C9-C2923C3B6F21}"/>
                </a:ext>
              </a:extLst>
            </p:cNvPr>
            <p:cNvSpPr/>
            <p:nvPr/>
          </p:nvSpPr>
          <p:spPr>
            <a:xfrm>
              <a:off x="4712475"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5A97E85-0225-1E46-A085-02FCCC792A02}"/>
                </a:ext>
              </a:extLst>
            </p:cNvPr>
            <p:cNvSpPr/>
            <p:nvPr/>
          </p:nvSpPr>
          <p:spPr>
            <a:xfrm>
              <a:off x="4958734"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97C5A434-FA81-A04D-A77B-DC0A945AB849}"/>
                </a:ext>
              </a:extLst>
            </p:cNvPr>
            <p:cNvSpPr/>
            <p:nvPr/>
          </p:nvSpPr>
          <p:spPr>
            <a:xfrm>
              <a:off x="5204993"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0C6578E8-0778-B145-8F5F-1C179B55F37C}"/>
                </a:ext>
              </a:extLst>
            </p:cNvPr>
            <p:cNvSpPr/>
            <p:nvPr/>
          </p:nvSpPr>
          <p:spPr>
            <a:xfrm>
              <a:off x="5456862"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4DA400A-6EAC-B244-90C9-E2C76E3CE8B1}"/>
                </a:ext>
              </a:extLst>
            </p:cNvPr>
            <p:cNvSpPr/>
            <p:nvPr/>
          </p:nvSpPr>
          <p:spPr>
            <a:xfrm>
              <a:off x="5714858" y="4210904"/>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a:extLst>
                <a:ext uri="{FF2B5EF4-FFF2-40B4-BE49-F238E27FC236}">
                  <a16:creationId xmlns:a16="http://schemas.microsoft.com/office/drawing/2014/main" id="{2D7BF61E-70E5-7B42-A443-1515BC3FC19A}"/>
                </a:ext>
              </a:extLst>
            </p:cNvPr>
            <p:cNvSpPr/>
            <p:nvPr/>
          </p:nvSpPr>
          <p:spPr>
            <a:xfrm>
              <a:off x="4763168" y="3015781"/>
              <a:ext cx="1128109" cy="311369"/>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ight Arrow 54">
              <a:extLst>
                <a:ext uri="{FF2B5EF4-FFF2-40B4-BE49-F238E27FC236}">
                  <a16:creationId xmlns:a16="http://schemas.microsoft.com/office/drawing/2014/main" id="{08D29459-9A76-6445-B967-14977057901D}"/>
                </a:ext>
              </a:extLst>
            </p:cNvPr>
            <p:cNvSpPr/>
            <p:nvPr/>
          </p:nvSpPr>
          <p:spPr>
            <a:xfrm rot="16200000">
              <a:off x="5068789" y="3533196"/>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ight Arrow 55">
              <a:extLst>
                <a:ext uri="{FF2B5EF4-FFF2-40B4-BE49-F238E27FC236}">
                  <a16:creationId xmlns:a16="http://schemas.microsoft.com/office/drawing/2014/main" id="{9CF46DE8-0686-8347-99CE-36822CB5A4C5}"/>
                </a:ext>
              </a:extLst>
            </p:cNvPr>
            <p:cNvSpPr/>
            <p:nvPr/>
          </p:nvSpPr>
          <p:spPr>
            <a:xfrm rot="16200000">
              <a:off x="5090349" y="4702344"/>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7" name="Content Placeholder 2">
                  <a:extLst>
                    <a:ext uri="{FF2B5EF4-FFF2-40B4-BE49-F238E27FC236}">
                      <a16:creationId xmlns:a16="http://schemas.microsoft.com/office/drawing/2014/main" id="{73EEE44B-3585-894E-B4F8-4CE38DFFE62D}"/>
                    </a:ext>
                  </a:extLst>
                </p:cNvPr>
                <p:cNvSpPr txBox="1">
                  <a:spLocks/>
                </p:cNvSpPr>
                <p:nvPr/>
              </p:nvSpPr>
              <p:spPr>
                <a:xfrm>
                  <a:off x="4560153" y="4659765"/>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𝑉</m:t>
                        </m:r>
                      </m:oMath>
                    </m:oMathPara>
                  </a14:m>
                  <a:endParaRPr lang="en-US" sz="2400" dirty="0">
                    <a:solidFill>
                      <a:srgbClr val="C00000"/>
                    </a:solidFill>
                    <a:latin typeface="Avenir Light" panose="020B0402020203020204" pitchFamily="34" charset="77"/>
                  </a:endParaRPr>
                </a:p>
              </p:txBody>
            </p:sp>
          </mc:Choice>
          <mc:Fallback xmlns="">
            <p:sp>
              <p:nvSpPr>
                <p:cNvPr id="57" name="Content Placeholder 2">
                  <a:extLst>
                    <a:ext uri="{FF2B5EF4-FFF2-40B4-BE49-F238E27FC236}">
                      <a16:creationId xmlns:a16="http://schemas.microsoft.com/office/drawing/2014/main" xmlns:a14="http://schemas.microsoft.com/office/drawing/2010/main" xmlns="" id="{73EEE44B-3585-894E-B4F8-4CE38DFFE62D}"/>
                    </a:ext>
                  </a:extLst>
                </p:cNvPr>
                <p:cNvSpPr txBox="1">
                  <a:spLocks noRot="1" noChangeAspect="1" noMove="1" noResize="1" noEditPoints="1" noAdjustHandles="1" noChangeArrowheads="1" noChangeShapeType="1" noTextEdit="1"/>
                </p:cNvSpPr>
                <p:nvPr/>
              </p:nvSpPr>
              <p:spPr>
                <a:xfrm>
                  <a:off x="4560153" y="4659765"/>
                  <a:ext cx="701328" cy="503588"/>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Content Placeholder 2">
                  <a:extLst>
                    <a:ext uri="{FF2B5EF4-FFF2-40B4-BE49-F238E27FC236}">
                      <a16:creationId xmlns:a16="http://schemas.microsoft.com/office/drawing/2014/main" id="{F0F7AF7B-3877-754A-9EAE-7D971B6F9519}"/>
                    </a:ext>
                  </a:extLst>
                </p:cNvPr>
                <p:cNvSpPr txBox="1">
                  <a:spLocks/>
                </p:cNvSpPr>
                <p:nvPr/>
              </p:nvSpPr>
              <p:spPr>
                <a:xfrm>
                  <a:off x="4567462" y="3480824"/>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𝑊</m:t>
                        </m:r>
                      </m:oMath>
                    </m:oMathPara>
                  </a14:m>
                  <a:endParaRPr lang="en-US" sz="2400" dirty="0">
                    <a:solidFill>
                      <a:srgbClr val="C00000"/>
                    </a:solidFill>
                    <a:latin typeface="Avenir Light" panose="020B0402020203020204" pitchFamily="34" charset="77"/>
                  </a:endParaRPr>
                </a:p>
              </p:txBody>
            </p:sp>
          </mc:Choice>
          <mc:Fallback xmlns="">
            <p:sp>
              <p:nvSpPr>
                <p:cNvPr id="58" name="Content Placeholder 2">
                  <a:extLst>
                    <a:ext uri="{FF2B5EF4-FFF2-40B4-BE49-F238E27FC236}">
                      <a16:creationId xmlns:a16="http://schemas.microsoft.com/office/drawing/2014/main" xmlns:a14="http://schemas.microsoft.com/office/drawing/2010/main" xmlns="" id="{F0F7AF7B-3877-754A-9EAE-7D971B6F9519}"/>
                    </a:ext>
                  </a:extLst>
                </p:cNvPr>
                <p:cNvSpPr txBox="1">
                  <a:spLocks noRot="1" noChangeAspect="1" noMove="1" noResize="1" noEditPoints="1" noAdjustHandles="1" noChangeArrowheads="1" noChangeShapeType="1" noTextEdit="1"/>
                </p:cNvSpPr>
                <p:nvPr/>
              </p:nvSpPr>
              <p:spPr>
                <a:xfrm>
                  <a:off x="4567462" y="3480824"/>
                  <a:ext cx="701328" cy="503588"/>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Content Placeholder 2">
                  <a:extLst>
                    <a:ext uri="{FF2B5EF4-FFF2-40B4-BE49-F238E27FC236}">
                      <a16:creationId xmlns:a16="http://schemas.microsoft.com/office/drawing/2014/main" id="{920AC903-63CF-244F-AF78-1E015F906B08}"/>
                    </a:ext>
                  </a:extLst>
                </p:cNvPr>
                <p:cNvSpPr txBox="1">
                  <a:spLocks/>
                </p:cNvSpPr>
                <p:nvPr/>
              </p:nvSpPr>
              <p:spPr>
                <a:xfrm>
                  <a:off x="4585693" y="2387247"/>
                  <a:ext cx="1576747"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acc>
                              <m:accPr>
                                <m:chr m:val="̂"/>
                                <m:ctrlPr>
                                  <a:rPr lang="en-US" sz="2400" b="0" i="1" dirty="0" smtClean="0">
                                    <a:latin typeface="Cambria Math" panose="02040503050406030204" pitchFamily="18" charset="0"/>
                                  </a:rPr>
                                </m:ctrlPr>
                              </m:accPr>
                              <m:e>
                                <m:r>
                                  <a:rPr lang="en-US" sz="2400" i="1" dirty="0">
                                    <a:latin typeface="Cambria Math" panose="02040503050406030204" pitchFamily="18" charset="0"/>
                                  </a:rPr>
                                  <m:t>𝑦</m:t>
                                </m:r>
                              </m:e>
                            </m:acc>
                          </m:e>
                          <m:sub>
                            <m:r>
                              <a:rPr lang="en-US" sz="2400" b="0" i="1" dirty="0" smtClean="0">
                                <a:latin typeface="Cambria Math" panose="02040503050406030204" pitchFamily="18" charset="0"/>
                              </a:rPr>
                              <m:t>2</m:t>
                            </m:r>
                          </m:sub>
                        </m:sSub>
                      </m:oMath>
                    </m:oMathPara>
                  </a14:m>
                  <a:endParaRPr lang="en-US" sz="2400" b="0" dirty="0">
                    <a:latin typeface="Avenir Light" panose="020B0402020203020204" pitchFamily="34" charset="77"/>
                  </a:endParaRPr>
                </a:p>
                <a:p>
                  <a:pPr marL="0" indent="0" algn="ctr">
                    <a:lnSpc>
                      <a:spcPct val="120000"/>
                    </a:lnSpc>
                    <a:buNone/>
                  </a:pPr>
                  <a:endParaRPr lang="en-US" sz="2400" dirty="0">
                    <a:latin typeface="Avenir Light" panose="020B0402020203020204" pitchFamily="34" charset="77"/>
                  </a:endParaRPr>
                </a:p>
              </p:txBody>
            </p:sp>
          </mc:Choice>
          <mc:Fallback xmlns="">
            <p:sp>
              <p:nvSpPr>
                <p:cNvPr id="59" name="Content Placeholder 2">
                  <a:extLst>
                    <a:ext uri="{FF2B5EF4-FFF2-40B4-BE49-F238E27FC236}">
                      <a16:creationId xmlns:a16="http://schemas.microsoft.com/office/drawing/2014/main" xmlns:a14="http://schemas.microsoft.com/office/drawing/2010/main" xmlns="" id="{920AC903-63CF-244F-AF78-1E015F906B08}"/>
                    </a:ext>
                  </a:extLst>
                </p:cNvPr>
                <p:cNvSpPr txBox="1">
                  <a:spLocks noRot="1" noChangeAspect="1" noMove="1" noResize="1" noEditPoints="1" noAdjustHandles="1" noChangeArrowheads="1" noChangeShapeType="1" noTextEdit="1"/>
                </p:cNvSpPr>
                <p:nvPr/>
              </p:nvSpPr>
              <p:spPr>
                <a:xfrm>
                  <a:off x="4585693" y="2387247"/>
                  <a:ext cx="1576747" cy="503588"/>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Content Placeholder 2">
                  <a:extLst>
                    <a:ext uri="{FF2B5EF4-FFF2-40B4-BE49-F238E27FC236}">
                      <a16:creationId xmlns:a16="http://schemas.microsoft.com/office/drawing/2014/main" id="{A5C72C0C-196F-D14D-B7C7-B894A9473A57}"/>
                    </a:ext>
                  </a:extLst>
                </p:cNvPr>
                <p:cNvSpPr txBox="1">
                  <a:spLocks/>
                </p:cNvSpPr>
                <p:nvPr/>
              </p:nvSpPr>
              <p:spPr>
                <a:xfrm>
                  <a:off x="5223678" y="5595080"/>
                  <a:ext cx="466367"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𝑥</m:t>
                            </m:r>
                          </m:e>
                          <m:sub>
                            <m:r>
                              <a:rPr lang="en-US" sz="2400" b="0" i="1" dirty="0" smtClean="0">
                                <a:latin typeface="Cambria Math" panose="02040503050406030204" pitchFamily="18" charset="0"/>
                              </a:rPr>
                              <m:t>2</m:t>
                            </m:r>
                          </m:sub>
                        </m:sSub>
                      </m:oMath>
                    </m:oMathPara>
                  </a14:m>
                  <a:endParaRPr lang="en-US" sz="2400" b="0" dirty="0">
                    <a:latin typeface="Avenir Light" panose="020B0402020203020204" pitchFamily="34" charset="77"/>
                  </a:endParaRPr>
                </a:p>
                <a:p>
                  <a:pPr marL="0" indent="0" algn="ctr">
                    <a:lnSpc>
                      <a:spcPct val="120000"/>
                    </a:lnSpc>
                    <a:buNone/>
                  </a:pPr>
                  <a:endParaRPr lang="en-US" sz="2400" dirty="0">
                    <a:latin typeface="Avenir Light" panose="020B0402020203020204" pitchFamily="34" charset="77"/>
                  </a:endParaRPr>
                </a:p>
              </p:txBody>
            </p:sp>
          </mc:Choice>
          <mc:Fallback xmlns="">
            <p:sp>
              <p:nvSpPr>
                <p:cNvPr id="60" name="Content Placeholder 2">
                  <a:extLst>
                    <a:ext uri="{FF2B5EF4-FFF2-40B4-BE49-F238E27FC236}">
                      <a16:creationId xmlns:a16="http://schemas.microsoft.com/office/drawing/2014/main" xmlns:a14="http://schemas.microsoft.com/office/drawing/2010/main" xmlns="" id="{A5C72C0C-196F-D14D-B7C7-B894A9473A57}"/>
                    </a:ext>
                  </a:extLst>
                </p:cNvPr>
                <p:cNvSpPr txBox="1">
                  <a:spLocks noRot="1" noChangeAspect="1" noMove="1" noResize="1" noEditPoints="1" noAdjustHandles="1" noChangeArrowheads="1" noChangeShapeType="1" noTextEdit="1"/>
                </p:cNvSpPr>
                <p:nvPr/>
              </p:nvSpPr>
              <p:spPr>
                <a:xfrm>
                  <a:off x="5223678" y="5595080"/>
                  <a:ext cx="466367" cy="503588"/>
                </a:xfrm>
                <a:prstGeom prst="rect">
                  <a:avLst/>
                </a:prstGeom>
                <a:blipFill rotWithShape="0">
                  <a:blip r:embed="rId11"/>
                  <a:stretch>
                    <a:fillRect/>
                  </a:stretch>
                </a:blipFill>
              </p:spPr>
              <p:txBody>
                <a:bodyPr/>
                <a:lstStyle/>
                <a:p>
                  <a:r>
                    <a:rPr lang="en-US">
                      <a:noFill/>
                    </a:rPr>
                    <a:t> </a:t>
                  </a:r>
                </a:p>
              </p:txBody>
            </p:sp>
          </mc:Fallback>
        </mc:AlternateContent>
        <p:sp>
          <p:nvSpPr>
            <p:cNvPr id="61" name="Right Arrow 60">
              <a:extLst>
                <a:ext uri="{FF2B5EF4-FFF2-40B4-BE49-F238E27FC236}">
                  <a16:creationId xmlns:a16="http://schemas.microsoft.com/office/drawing/2014/main" id="{EDFF357D-A43A-9946-9C8C-C5208D9A46EA}"/>
                </a:ext>
              </a:extLst>
            </p:cNvPr>
            <p:cNvSpPr/>
            <p:nvPr/>
          </p:nvSpPr>
          <p:spPr>
            <a:xfrm>
              <a:off x="3951891" y="4118260"/>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2" name="Content Placeholder 2">
                  <a:extLst>
                    <a:ext uri="{FF2B5EF4-FFF2-40B4-BE49-F238E27FC236}">
                      <a16:creationId xmlns:a16="http://schemas.microsoft.com/office/drawing/2014/main" id="{A70D1C02-7CBD-A74A-904A-2A285E9154CD}"/>
                    </a:ext>
                  </a:extLst>
                </p:cNvPr>
                <p:cNvSpPr txBox="1">
                  <a:spLocks/>
                </p:cNvSpPr>
                <p:nvPr/>
              </p:nvSpPr>
              <p:spPr>
                <a:xfrm>
                  <a:off x="3818000" y="3657669"/>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𝑈</m:t>
                        </m:r>
                      </m:oMath>
                    </m:oMathPara>
                  </a14:m>
                  <a:endParaRPr lang="en-US" sz="2400" dirty="0">
                    <a:solidFill>
                      <a:srgbClr val="C00000"/>
                    </a:solidFill>
                    <a:latin typeface="Avenir Light" panose="020B0402020203020204" pitchFamily="34" charset="77"/>
                  </a:endParaRPr>
                </a:p>
              </p:txBody>
            </p:sp>
          </mc:Choice>
          <mc:Fallback xmlns="">
            <p:sp>
              <p:nvSpPr>
                <p:cNvPr id="62" name="Content Placeholder 2">
                  <a:extLst>
                    <a:ext uri="{FF2B5EF4-FFF2-40B4-BE49-F238E27FC236}">
                      <a16:creationId xmlns:a16="http://schemas.microsoft.com/office/drawing/2014/main" xmlns:a14="http://schemas.microsoft.com/office/drawing/2010/main" xmlns="" id="{A70D1C02-7CBD-A74A-904A-2A285E9154CD}"/>
                    </a:ext>
                  </a:extLst>
                </p:cNvPr>
                <p:cNvSpPr txBox="1">
                  <a:spLocks noRot="1" noChangeAspect="1" noMove="1" noResize="1" noEditPoints="1" noAdjustHandles="1" noChangeArrowheads="1" noChangeShapeType="1" noTextEdit="1"/>
                </p:cNvSpPr>
                <p:nvPr/>
              </p:nvSpPr>
              <p:spPr>
                <a:xfrm>
                  <a:off x="3818000" y="3657669"/>
                  <a:ext cx="701328" cy="503588"/>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Rectangle 62">
                  <a:extLst>
                    <a:ext uri="{FF2B5EF4-FFF2-40B4-BE49-F238E27FC236}">
                      <a16:creationId xmlns:a16="http://schemas.microsoft.com/office/drawing/2014/main" id="{4E79B6EB-C451-D04B-B1B0-087954287C6F}"/>
                    </a:ext>
                  </a:extLst>
                </p:cNvPr>
                <p:cNvSpPr/>
                <p:nvPr/>
              </p:nvSpPr>
              <p:spPr>
                <a:xfrm>
                  <a:off x="4671674" y="1848029"/>
                  <a:ext cx="13038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𝐶𝐸</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b="0" i="1" smtClean="0">
                                    <a:latin typeface="Cambria Math" panose="02040503050406030204" pitchFamily="18" charset="0"/>
                                  </a:rPr>
                                  <m:t>2</m:t>
                                </m:r>
                              </m:sup>
                            </m:sSup>
                            <m:r>
                              <a:rPr lang="en-US" i="1">
                                <a:latin typeface="Cambria Math" panose="02040503050406030204" pitchFamily="18" charset="0"/>
                              </a:rPr>
                              <m:t>,</m:t>
                            </m:r>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p>
                                <m:r>
                                  <a:rPr lang="en-US" b="0" i="1" smtClean="0">
                                    <a:latin typeface="Cambria Math" panose="02040503050406030204" pitchFamily="18" charset="0"/>
                                  </a:rPr>
                                  <m:t>2</m:t>
                                </m:r>
                              </m:sup>
                            </m:sSup>
                          </m:e>
                        </m:d>
                      </m:oMath>
                    </m:oMathPara>
                  </a14:m>
                  <a:endParaRPr lang="en-US" dirty="0"/>
                </a:p>
              </p:txBody>
            </p:sp>
          </mc:Choice>
          <mc:Fallback xmlns="">
            <p:sp>
              <p:nvSpPr>
                <p:cNvPr id="63" name="Rectangle 62">
                  <a:extLst>
                    <a:ext uri="{FF2B5EF4-FFF2-40B4-BE49-F238E27FC236}">
                      <a16:creationId xmlns:a16="http://schemas.microsoft.com/office/drawing/2014/main" xmlns:a14="http://schemas.microsoft.com/office/drawing/2010/main" xmlns="" id="{4E79B6EB-C451-D04B-B1B0-087954287C6F}"/>
                    </a:ext>
                  </a:extLst>
                </p:cNvPr>
                <p:cNvSpPr>
                  <a:spLocks noRot="1" noChangeAspect="1" noMove="1" noResize="1" noEditPoints="1" noAdjustHandles="1" noChangeArrowheads="1" noChangeShapeType="1" noTextEdit="1"/>
                </p:cNvSpPr>
                <p:nvPr/>
              </p:nvSpPr>
              <p:spPr>
                <a:xfrm>
                  <a:off x="4671674" y="1848029"/>
                  <a:ext cx="1303818" cy="369332"/>
                </a:xfrm>
                <a:prstGeom prst="rect">
                  <a:avLst/>
                </a:prstGeom>
                <a:blipFill rotWithShape="0">
                  <a:blip r:embed="rId13"/>
                  <a:stretch>
                    <a:fillRect t="-3279" r="-2336" b="-4918"/>
                  </a:stretch>
                </a:blipFill>
              </p:spPr>
              <p:txBody>
                <a:bodyPr/>
                <a:lstStyle/>
                <a:p>
                  <a:r>
                    <a:rPr lang="en-US">
                      <a:noFill/>
                    </a:rPr>
                    <a:t> </a:t>
                  </a:r>
                </a:p>
              </p:txBody>
            </p:sp>
          </mc:Fallback>
        </mc:AlternateContent>
        <p:sp>
          <p:nvSpPr>
            <p:cNvPr id="64" name="Content Placeholder 2">
              <a:extLst>
                <a:ext uri="{FF2B5EF4-FFF2-40B4-BE49-F238E27FC236}">
                  <a16:creationId xmlns:a16="http://schemas.microsoft.com/office/drawing/2014/main" id="{4DC2E29A-5B02-B947-AAE1-1EF7A80E15E2}"/>
                </a:ext>
              </a:extLst>
            </p:cNvPr>
            <p:cNvSpPr txBox="1">
              <a:spLocks/>
            </p:cNvSpPr>
            <p:nvPr/>
          </p:nvSpPr>
          <p:spPr>
            <a:xfrm>
              <a:off x="4752175" y="6003497"/>
              <a:ext cx="1005821"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solidFill>
                    <a:srgbClr val="7030A0"/>
                  </a:solidFill>
                  <a:latin typeface="Avenir Light" panose="020B0402020203020204" pitchFamily="34" charset="77"/>
                </a:rPr>
                <a:t>went</a:t>
              </a:r>
            </a:p>
          </p:txBody>
        </p:sp>
      </p:grpSp>
      <p:grpSp>
        <p:nvGrpSpPr>
          <p:cNvPr id="65" name="Group 64"/>
          <p:cNvGrpSpPr/>
          <p:nvPr/>
        </p:nvGrpSpPr>
        <p:grpSpPr>
          <a:xfrm>
            <a:off x="5983272" y="1869757"/>
            <a:ext cx="2344440" cy="4659056"/>
            <a:chOff x="3818000" y="1848029"/>
            <a:chExt cx="2344440" cy="4659056"/>
          </a:xfrm>
        </p:grpSpPr>
        <p:sp>
          <p:nvSpPr>
            <p:cNvPr id="66" name="Rounded Rectangle 65">
              <a:extLst>
                <a:ext uri="{FF2B5EF4-FFF2-40B4-BE49-F238E27FC236}">
                  <a16:creationId xmlns:a16="http://schemas.microsoft.com/office/drawing/2014/main" id="{B0204399-681E-6C49-9E5C-CC0F2EBC7595}"/>
                </a:ext>
              </a:extLst>
            </p:cNvPr>
            <p:cNvSpPr/>
            <p:nvPr/>
          </p:nvSpPr>
          <p:spPr>
            <a:xfrm>
              <a:off x="4744078" y="5314271"/>
              <a:ext cx="1196135" cy="33006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C88A8753-B2AE-C347-8881-9E9BFB6849E7}"/>
                </a:ext>
              </a:extLst>
            </p:cNvPr>
            <p:cNvSpPr/>
            <p:nvPr/>
          </p:nvSpPr>
          <p:spPr>
            <a:xfrm>
              <a:off x="4848860"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289A04BF-85E0-834E-BAB6-DBB4550B3940}"/>
                </a:ext>
              </a:extLst>
            </p:cNvPr>
            <p:cNvSpPr/>
            <p:nvPr/>
          </p:nvSpPr>
          <p:spPr>
            <a:xfrm>
              <a:off x="5095119"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631EE394-6E66-9F4F-AB28-9A96FE7CAF8B}"/>
                </a:ext>
              </a:extLst>
            </p:cNvPr>
            <p:cNvSpPr/>
            <p:nvPr/>
          </p:nvSpPr>
          <p:spPr>
            <a:xfrm>
              <a:off x="5341378"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6C486C2D-68DA-A54D-A5C4-4B5B0B3B8B73}"/>
                </a:ext>
              </a:extLst>
            </p:cNvPr>
            <p:cNvSpPr/>
            <p:nvPr/>
          </p:nvSpPr>
          <p:spPr>
            <a:xfrm>
              <a:off x="5593247"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F70F58BE-CCAE-F645-A328-47C1EAC54035}"/>
                </a:ext>
              </a:extLst>
            </p:cNvPr>
            <p:cNvSpPr/>
            <p:nvPr/>
          </p:nvSpPr>
          <p:spPr>
            <a:xfrm>
              <a:off x="4848860"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FE219746-6458-2648-BFF2-1638E7F0E56F}"/>
                </a:ext>
              </a:extLst>
            </p:cNvPr>
            <p:cNvSpPr/>
            <p:nvPr/>
          </p:nvSpPr>
          <p:spPr>
            <a:xfrm>
              <a:off x="5095119"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CC39E4D5-0122-404D-AF07-8A0976CE0F90}"/>
                </a:ext>
              </a:extLst>
            </p:cNvPr>
            <p:cNvSpPr/>
            <p:nvPr/>
          </p:nvSpPr>
          <p:spPr>
            <a:xfrm>
              <a:off x="5341378"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869B3C99-29C1-8B4B-96BE-A1AF2836059F}"/>
                </a:ext>
              </a:extLst>
            </p:cNvPr>
            <p:cNvSpPr/>
            <p:nvPr/>
          </p:nvSpPr>
          <p:spPr>
            <a:xfrm>
              <a:off x="5593247"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90">
              <a:extLst>
                <a:ext uri="{FF2B5EF4-FFF2-40B4-BE49-F238E27FC236}">
                  <a16:creationId xmlns:a16="http://schemas.microsoft.com/office/drawing/2014/main" id="{7B63A695-A0C7-D649-B5DD-122BBCB3D254}"/>
                </a:ext>
              </a:extLst>
            </p:cNvPr>
            <p:cNvSpPr/>
            <p:nvPr/>
          </p:nvSpPr>
          <p:spPr>
            <a:xfrm>
              <a:off x="4627925" y="4155353"/>
              <a:ext cx="1364224" cy="311369"/>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F0DCA6BB-A31D-DC41-A4C9-C2923C3B6F21}"/>
                </a:ext>
              </a:extLst>
            </p:cNvPr>
            <p:cNvSpPr/>
            <p:nvPr/>
          </p:nvSpPr>
          <p:spPr>
            <a:xfrm>
              <a:off x="4712475"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F5A97E85-0225-1E46-A085-02FCCC792A02}"/>
                </a:ext>
              </a:extLst>
            </p:cNvPr>
            <p:cNvSpPr/>
            <p:nvPr/>
          </p:nvSpPr>
          <p:spPr>
            <a:xfrm>
              <a:off x="4958734"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97C5A434-FA81-A04D-A77B-DC0A945AB849}"/>
                </a:ext>
              </a:extLst>
            </p:cNvPr>
            <p:cNvSpPr/>
            <p:nvPr/>
          </p:nvSpPr>
          <p:spPr>
            <a:xfrm>
              <a:off x="5204993"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0C6578E8-0778-B145-8F5F-1C179B55F37C}"/>
                </a:ext>
              </a:extLst>
            </p:cNvPr>
            <p:cNvSpPr/>
            <p:nvPr/>
          </p:nvSpPr>
          <p:spPr>
            <a:xfrm>
              <a:off x="5456862"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34DA400A-6EAC-B244-90C9-E2C76E3CE8B1}"/>
                </a:ext>
              </a:extLst>
            </p:cNvPr>
            <p:cNvSpPr/>
            <p:nvPr/>
          </p:nvSpPr>
          <p:spPr>
            <a:xfrm>
              <a:off x="5714858" y="4210904"/>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ed Rectangle 102">
              <a:extLst>
                <a:ext uri="{FF2B5EF4-FFF2-40B4-BE49-F238E27FC236}">
                  <a16:creationId xmlns:a16="http://schemas.microsoft.com/office/drawing/2014/main" id="{2D7BF61E-70E5-7B42-A443-1515BC3FC19A}"/>
                </a:ext>
              </a:extLst>
            </p:cNvPr>
            <p:cNvSpPr/>
            <p:nvPr/>
          </p:nvSpPr>
          <p:spPr>
            <a:xfrm>
              <a:off x="4763168" y="3015781"/>
              <a:ext cx="1128109" cy="311369"/>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ight Arrow 103">
              <a:extLst>
                <a:ext uri="{FF2B5EF4-FFF2-40B4-BE49-F238E27FC236}">
                  <a16:creationId xmlns:a16="http://schemas.microsoft.com/office/drawing/2014/main" id="{08D29459-9A76-6445-B967-14977057901D}"/>
                </a:ext>
              </a:extLst>
            </p:cNvPr>
            <p:cNvSpPr/>
            <p:nvPr/>
          </p:nvSpPr>
          <p:spPr>
            <a:xfrm rot="16200000">
              <a:off x="5068789" y="3533196"/>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ight Arrow 104">
              <a:extLst>
                <a:ext uri="{FF2B5EF4-FFF2-40B4-BE49-F238E27FC236}">
                  <a16:creationId xmlns:a16="http://schemas.microsoft.com/office/drawing/2014/main" id="{9CF46DE8-0686-8347-99CE-36822CB5A4C5}"/>
                </a:ext>
              </a:extLst>
            </p:cNvPr>
            <p:cNvSpPr/>
            <p:nvPr/>
          </p:nvSpPr>
          <p:spPr>
            <a:xfrm rot="16200000">
              <a:off x="5090349" y="4702344"/>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6" name="Content Placeholder 2">
                  <a:extLst>
                    <a:ext uri="{FF2B5EF4-FFF2-40B4-BE49-F238E27FC236}">
                      <a16:creationId xmlns:a16="http://schemas.microsoft.com/office/drawing/2014/main" id="{73EEE44B-3585-894E-B4F8-4CE38DFFE62D}"/>
                    </a:ext>
                  </a:extLst>
                </p:cNvPr>
                <p:cNvSpPr txBox="1">
                  <a:spLocks/>
                </p:cNvSpPr>
                <p:nvPr/>
              </p:nvSpPr>
              <p:spPr>
                <a:xfrm>
                  <a:off x="4560153" y="4659765"/>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𝑉</m:t>
                        </m:r>
                      </m:oMath>
                    </m:oMathPara>
                  </a14:m>
                  <a:endParaRPr lang="en-US" sz="2400" dirty="0">
                    <a:solidFill>
                      <a:srgbClr val="C00000"/>
                    </a:solidFill>
                    <a:latin typeface="Avenir Light" panose="020B0402020203020204" pitchFamily="34" charset="77"/>
                  </a:endParaRPr>
                </a:p>
              </p:txBody>
            </p:sp>
          </mc:Choice>
          <mc:Fallback xmlns="">
            <p:sp>
              <p:nvSpPr>
                <p:cNvPr id="106" name="Content Placeholder 2">
                  <a:extLst>
                    <a:ext uri="{FF2B5EF4-FFF2-40B4-BE49-F238E27FC236}">
                      <a16:creationId xmlns:a16="http://schemas.microsoft.com/office/drawing/2014/main" xmlns:a14="http://schemas.microsoft.com/office/drawing/2010/main" xmlns="" id="{73EEE44B-3585-894E-B4F8-4CE38DFFE62D}"/>
                    </a:ext>
                  </a:extLst>
                </p:cNvPr>
                <p:cNvSpPr txBox="1">
                  <a:spLocks noRot="1" noChangeAspect="1" noMove="1" noResize="1" noEditPoints="1" noAdjustHandles="1" noChangeArrowheads="1" noChangeShapeType="1" noTextEdit="1"/>
                </p:cNvSpPr>
                <p:nvPr/>
              </p:nvSpPr>
              <p:spPr>
                <a:xfrm>
                  <a:off x="4560153" y="4659765"/>
                  <a:ext cx="701328" cy="503588"/>
                </a:xfrm>
                <a:prstGeom prst="rect">
                  <a:avLst/>
                </a:prstGeom>
                <a:blipFill rotWithShape="0">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7" name="Content Placeholder 2">
                  <a:extLst>
                    <a:ext uri="{FF2B5EF4-FFF2-40B4-BE49-F238E27FC236}">
                      <a16:creationId xmlns:a16="http://schemas.microsoft.com/office/drawing/2014/main" id="{F0F7AF7B-3877-754A-9EAE-7D971B6F9519}"/>
                    </a:ext>
                  </a:extLst>
                </p:cNvPr>
                <p:cNvSpPr txBox="1">
                  <a:spLocks/>
                </p:cNvSpPr>
                <p:nvPr/>
              </p:nvSpPr>
              <p:spPr>
                <a:xfrm>
                  <a:off x="4567462" y="3480824"/>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𝑊</m:t>
                        </m:r>
                      </m:oMath>
                    </m:oMathPara>
                  </a14:m>
                  <a:endParaRPr lang="en-US" sz="2400" dirty="0">
                    <a:solidFill>
                      <a:srgbClr val="C00000"/>
                    </a:solidFill>
                    <a:latin typeface="Avenir Light" panose="020B0402020203020204" pitchFamily="34" charset="77"/>
                  </a:endParaRPr>
                </a:p>
              </p:txBody>
            </p:sp>
          </mc:Choice>
          <mc:Fallback xmlns="">
            <p:sp>
              <p:nvSpPr>
                <p:cNvPr id="107" name="Content Placeholder 2">
                  <a:extLst>
                    <a:ext uri="{FF2B5EF4-FFF2-40B4-BE49-F238E27FC236}">
                      <a16:creationId xmlns:a16="http://schemas.microsoft.com/office/drawing/2014/main" xmlns:a14="http://schemas.microsoft.com/office/drawing/2010/main" xmlns="" id="{F0F7AF7B-3877-754A-9EAE-7D971B6F9519}"/>
                    </a:ext>
                  </a:extLst>
                </p:cNvPr>
                <p:cNvSpPr txBox="1">
                  <a:spLocks noRot="1" noChangeAspect="1" noMove="1" noResize="1" noEditPoints="1" noAdjustHandles="1" noChangeArrowheads="1" noChangeShapeType="1" noTextEdit="1"/>
                </p:cNvSpPr>
                <p:nvPr/>
              </p:nvSpPr>
              <p:spPr>
                <a:xfrm>
                  <a:off x="4567462" y="3480824"/>
                  <a:ext cx="701328" cy="503588"/>
                </a:xfrm>
                <a:prstGeom prst="rect">
                  <a:avLst/>
                </a:prstGeom>
                <a:blipFill rotWithShape="0">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9" name="Content Placeholder 2">
                  <a:extLst>
                    <a:ext uri="{FF2B5EF4-FFF2-40B4-BE49-F238E27FC236}">
                      <a16:creationId xmlns:a16="http://schemas.microsoft.com/office/drawing/2014/main" id="{920AC903-63CF-244F-AF78-1E015F906B08}"/>
                    </a:ext>
                  </a:extLst>
                </p:cNvPr>
                <p:cNvSpPr txBox="1">
                  <a:spLocks/>
                </p:cNvSpPr>
                <p:nvPr/>
              </p:nvSpPr>
              <p:spPr>
                <a:xfrm>
                  <a:off x="4585693" y="2387247"/>
                  <a:ext cx="1576747"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acc>
                              <m:accPr>
                                <m:chr m:val="̂"/>
                                <m:ctrlPr>
                                  <a:rPr lang="en-US" sz="2400" b="0" i="1" dirty="0" smtClean="0">
                                    <a:latin typeface="Cambria Math" panose="02040503050406030204" pitchFamily="18" charset="0"/>
                                  </a:rPr>
                                </m:ctrlPr>
                              </m:accPr>
                              <m:e>
                                <m:r>
                                  <a:rPr lang="en-US" sz="2400" i="1" dirty="0">
                                    <a:latin typeface="Cambria Math" panose="02040503050406030204" pitchFamily="18" charset="0"/>
                                  </a:rPr>
                                  <m:t>𝑦</m:t>
                                </m:r>
                              </m:e>
                            </m:acc>
                          </m:e>
                          <m:sub>
                            <m:r>
                              <a:rPr lang="en-US" sz="2400" b="0" i="1" dirty="0" smtClean="0">
                                <a:latin typeface="Cambria Math" charset="0"/>
                              </a:rPr>
                              <m:t>3</m:t>
                            </m:r>
                          </m:sub>
                        </m:sSub>
                      </m:oMath>
                    </m:oMathPara>
                  </a14:m>
                  <a:endParaRPr lang="en-US" sz="2400" b="0" dirty="0">
                    <a:latin typeface="Avenir Light" panose="020B0402020203020204" pitchFamily="34" charset="77"/>
                  </a:endParaRPr>
                </a:p>
                <a:p>
                  <a:pPr marL="0" indent="0" algn="ctr">
                    <a:lnSpc>
                      <a:spcPct val="120000"/>
                    </a:lnSpc>
                    <a:buNone/>
                  </a:pPr>
                  <a:endParaRPr lang="en-US" sz="2400" dirty="0">
                    <a:latin typeface="Avenir Light" panose="020B0402020203020204" pitchFamily="34" charset="77"/>
                  </a:endParaRPr>
                </a:p>
              </p:txBody>
            </p:sp>
          </mc:Choice>
          <mc:Fallback xmlns="">
            <p:sp>
              <p:nvSpPr>
                <p:cNvPr id="109" name="Content Placeholder 2">
                  <a:extLst>
                    <a:ext uri="{FF2B5EF4-FFF2-40B4-BE49-F238E27FC236}">
                      <a16:creationId xmlns:a16="http://schemas.microsoft.com/office/drawing/2014/main" xmlns:a14="http://schemas.microsoft.com/office/drawing/2010/main" xmlns="" id="{920AC903-63CF-244F-AF78-1E015F906B08}"/>
                    </a:ext>
                  </a:extLst>
                </p:cNvPr>
                <p:cNvSpPr txBox="1">
                  <a:spLocks noRot="1" noChangeAspect="1" noMove="1" noResize="1" noEditPoints="1" noAdjustHandles="1" noChangeArrowheads="1" noChangeShapeType="1" noTextEdit="1"/>
                </p:cNvSpPr>
                <p:nvPr/>
              </p:nvSpPr>
              <p:spPr>
                <a:xfrm>
                  <a:off x="4585693" y="2387247"/>
                  <a:ext cx="1576747" cy="503588"/>
                </a:xfrm>
                <a:prstGeom prst="rect">
                  <a:avLst/>
                </a:prstGeom>
                <a:blipFill rotWithShape="0">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0" name="Content Placeholder 2">
                  <a:extLst>
                    <a:ext uri="{FF2B5EF4-FFF2-40B4-BE49-F238E27FC236}">
                      <a16:creationId xmlns:a16="http://schemas.microsoft.com/office/drawing/2014/main" id="{A5C72C0C-196F-D14D-B7C7-B894A9473A57}"/>
                    </a:ext>
                  </a:extLst>
                </p:cNvPr>
                <p:cNvSpPr txBox="1">
                  <a:spLocks/>
                </p:cNvSpPr>
                <p:nvPr/>
              </p:nvSpPr>
              <p:spPr>
                <a:xfrm>
                  <a:off x="5223678" y="5595080"/>
                  <a:ext cx="466367"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𝑥</m:t>
                            </m:r>
                          </m:e>
                          <m:sub>
                            <m:r>
                              <a:rPr lang="en-US" sz="2400" b="0" i="1" dirty="0" smtClean="0">
                                <a:latin typeface="Cambria Math" charset="0"/>
                              </a:rPr>
                              <m:t>3</m:t>
                            </m:r>
                          </m:sub>
                        </m:sSub>
                      </m:oMath>
                    </m:oMathPara>
                  </a14:m>
                  <a:endParaRPr lang="en-US" sz="2400" b="0" dirty="0">
                    <a:latin typeface="Avenir Light" panose="020B0402020203020204" pitchFamily="34" charset="77"/>
                  </a:endParaRPr>
                </a:p>
                <a:p>
                  <a:pPr marL="0" indent="0" algn="ctr">
                    <a:lnSpc>
                      <a:spcPct val="120000"/>
                    </a:lnSpc>
                    <a:buNone/>
                  </a:pPr>
                  <a:endParaRPr lang="en-US" sz="2400" dirty="0">
                    <a:latin typeface="Avenir Light" panose="020B0402020203020204" pitchFamily="34" charset="77"/>
                  </a:endParaRPr>
                </a:p>
              </p:txBody>
            </p:sp>
          </mc:Choice>
          <mc:Fallback xmlns="">
            <p:sp>
              <p:nvSpPr>
                <p:cNvPr id="110" name="Content Placeholder 2">
                  <a:extLst>
                    <a:ext uri="{FF2B5EF4-FFF2-40B4-BE49-F238E27FC236}">
                      <a16:creationId xmlns:a16="http://schemas.microsoft.com/office/drawing/2014/main" xmlns:a14="http://schemas.microsoft.com/office/drawing/2010/main" xmlns="" id="{A5C72C0C-196F-D14D-B7C7-B894A9473A57}"/>
                    </a:ext>
                  </a:extLst>
                </p:cNvPr>
                <p:cNvSpPr txBox="1">
                  <a:spLocks noRot="1" noChangeAspect="1" noMove="1" noResize="1" noEditPoints="1" noAdjustHandles="1" noChangeArrowheads="1" noChangeShapeType="1" noTextEdit="1"/>
                </p:cNvSpPr>
                <p:nvPr/>
              </p:nvSpPr>
              <p:spPr>
                <a:xfrm>
                  <a:off x="5223678" y="5595080"/>
                  <a:ext cx="466367" cy="503588"/>
                </a:xfrm>
                <a:prstGeom prst="rect">
                  <a:avLst/>
                </a:prstGeom>
                <a:blipFill rotWithShape="0">
                  <a:blip r:embed="rId17"/>
                  <a:stretch>
                    <a:fillRect/>
                  </a:stretch>
                </a:blipFill>
              </p:spPr>
              <p:txBody>
                <a:bodyPr/>
                <a:lstStyle/>
                <a:p>
                  <a:r>
                    <a:rPr lang="en-US">
                      <a:noFill/>
                    </a:rPr>
                    <a:t> </a:t>
                  </a:r>
                </a:p>
              </p:txBody>
            </p:sp>
          </mc:Fallback>
        </mc:AlternateContent>
        <p:sp>
          <p:nvSpPr>
            <p:cNvPr id="111" name="Right Arrow 110">
              <a:extLst>
                <a:ext uri="{FF2B5EF4-FFF2-40B4-BE49-F238E27FC236}">
                  <a16:creationId xmlns:a16="http://schemas.microsoft.com/office/drawing/2014/main" id="{EDFF357D-A43A-9946-9C8C-C5208D9A46EA}"/>
                </a:ext>
              </a:extLst>
            </p:cNvPr>
            <p:cNvSpPr/>
            <p:nvPr/>
          </p:nvSpPr>
          <p:spPr>
            <a:xfrm>
              <a:off x="3951891" y="4118260"/>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2" name="Content Placeholder 2">
                  <a:extLst>
                    <a:ext uri="{FF2B5EF4-FFF2-40B4-BE49-F238E27FC236}">
                      <a16:creationId xmlns:a16="http://schemas.microsoft.com/office/drawing/2014/main" id="{A70D1C02-7CBD-A74A-904A-2A285E9154CD}"/>
                    </a:ext>
                  </a:extLst>
                </p:cNvPr>
                <p:cNvSpPr txBox="1">
                  <a:spLocks/>
                </p:cNvSpPr>
                <p:nvPr/>
              </p:nvSpPr>
              <p:spPr>
                <a:xfrm>
                  <a:off x="3818000" y="3657669"/>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𝑈</m:t>
                        </m:r>
                      </m:oMath>
                    </m:oMathPara>
                  </a14:m>
                  <a:endParaRPr lang="en-US" sz="2400" dirty="0">
                    <a:solidFill>
                      <a:srgbClr val="C00000"/>
                    </a:solidFill>
                    <a:latin typeface="Avenir Light" panose="020B0402020203020204" pitchFamily="34" charset="77"/>
                  </a:endParaRPr>
                </a:p>
              </p:txBody>
            </p:sp>
          </mc:Choice>
          <mc:Fallback xmlns="">
            <p:sp>
              <p:nvSpPr>
                <p:cNvPr id="112" name="Content Placeholder 2">
                  <a:extLst>
                    <a:ext uri="{FF2B5EF4-FFF2-40B4-BE49-F238E27FC236}">
                      <a16:creationId xmlns:a16="http://schemas.microsoft.com/office/drawing/2014/main" xmlns:a14="http://schemas.microsoft.com/office/drawing/2010/main" xmlns="" id="{A70D1C02-7CBD-A74A-904A-2A285E9154CD}"/>
                    </a:ext>
                  </a:extLst>
                </p:cNvPr>
                <p:cNvSpPr txBox="1">
                  <a:spLocks noRot="1" noChangeAspect="1" noMove="1" noResize="1" noEditPoints="1" noAdjustHandles="1" noChangeArrowheads="1" noChangeShapeType="1" noTextEdit="1"/>
                </p:cNvSpPr>
                <p:nvPr/>
              </p:nvSpPr>
              <p:spPr>
                <a:xfrm>
                  <a:off x="3818000" y="3657669"/>
                  <a:ext cx="701328" cy="503588"/>
                </a:xfrm>
                <a:prstGeom prst="rect">
                  <a:avLst/>
                </a:prstGeom>
                <a:blipFill rotWithShape="0">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Rectangle 112">
                  <a:extLst>
                    <a:ext uri="{FF2B5EF4-FFF2-40B4-BE49-F238E27FC236}">
                      <a16:creationId xmlns:a16="http://schemas.microsoft.com/office/drawing/2014/main" id="{4E79B6EB-C451-D04B-B1B0-087954287C6F}"/>
                    </a:ext>
                  </a:extLst>
                </p:cNvPr>
                <p:cNvSpPr/>
                <p:nvPr/>
              </p:nvSpPr>
              <p:spPr>
                <a:xfrm>
                  <a:off x="4671674" y="1848029"/>
                  <a:ext cx="13038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𝐶𝐸</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b="0" i="1" smtClean="0">
                                    <a:latin typeface="Cambria Math" charset="0"/>
                                  </a:rPr>
                                  <m:t>3</m:t>
                                </m:r>
                              </m:sup>
                            </m:sSup>
                            <m:r>
                              <a:rPr lang="en-US" i="1">
                                <a:latin typeface="Cambria Math" panose="02040503050406030204" pitchFamily="18" charset="0"/>
                              </a:rPr>
                              <m:t>,</m:t>
                            </m:r>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p>
                                <m:r>
                                  <a:rPr lang="en-US" b="0" i="1" smtClean="0">
                                    <a:latin typeface="Cambria Math" charset="0"/>
                                  </a:rPr>
                                  <m:t>3</m:t>
                                </m:r>
                              </m:sup>
                            </m:sSup>
                          </m:e>
                        </m:d>
                      </m:oMath>
                    </m:oMathPara>
                  </a14:m>
                  <a:endParaRPr lang="en-US" dirty="0"/>
                </a:p>
              </p:txBody>
            </p:sp>
          </mc:Choice>
          <mc:Fallback xmlns="">
            <p:sp>
              <p:nvSpPr>
                <p:cNvPr id="113" name="Rectangle 112">
                  <a:extLst>
                    <a:ext uri="{FF2B5EF4-FFF2-40B4-BE49-F238E27FC236}">
                      <a16:creationId xmlns:a16="http://schemas.microsoft.com/office/drawing/2014/main" xmlns:a14="http://schemas.microsoft.com/office/drawing/2010/main" xmlns="" id="{4E79B6EB-C451-D04B-B1B0-087954287C6F}"/>
                    </a:ext>
                  </a:extLst>
                </p:cNvPr>
                <p:cNvSpPr>
                  <a:spLocks noRot="1" noChangeAspect="1" noMove="1" noResize="1" noEditPoints="1" noAdjustHandles="1" noChangeArrowheads="1" noChangeShapeType="1" noTextEdit="1"/>
                </p:cNvSpPr>
                <p:nvPr/>
              </p:nvSpPr>
              <p:spPr>
                <a:xfrm>
                  <a:off x="4671674" y="1848029"/>
                  <a:ext cx="1303818" cy="369332"/>
                </a:xfrm>
                <a:prstGeom prst="rect">
                  <a:avLst/>
                </a:prstGeom>
                <a:blipFill rotWithShape="0">
                  <a:blip r:embed="rId19"/>
                  <a:stretch>
                    <a:fillRect t="-3333" r="-2347" b="-6667"/>
                  </a:stretch>
                </a:blipFill>
              </p:spPr>
              <p:txBody>
                <a:bodyPr/>
                <a:lstStyle/>
                <a:p>
                  <a:r>
                    <a:rPr lang="en-US">
                      <a:noFill/>
                    </a:rPr>
                    <a:t> </a:t>
                  </a:r>
                </a:p>
              </p:txBody>
            </p:sp>
          </mc:Fallback>
        </mc:AlternateContent>
        <p:sp>
          <p:nvSpPr>
            <p:cNvPr id="114" name="Content Placeholder 2">
              <a:extLst>
                <a:ext uri="{FF2B5EF4-FFF2-40B4-BE49-F238E27FC236}">
                  <a16:creationId xmlns:a16="http://schemas.microsoft.com/office/drawing/2014/main" id="{4DC2E29A-5B02-B947-AAE1-1EF7A80E15E2}"/>
                </a:ext>
              </a:extLst>
            </p:cNvPr>
            <p:cNvSpPr txBox="1">
              <a:spLocks/>
            </p:cNvSpPr>
            <p:nvPr/>
          </p:nvSpPr>
          <p:spPr>
            <a:xfrm>
              <a:off x="4752175" y="6003497"/>
              <a:ext cx="1005821"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solidFill>
                    <a:srgbClr val="7030A0"/>
                  </a:solidFill>
                  <a:latin typeface="Avenir Light" panose="020B0402020203020204" pitchFamily="34" charset="77"/>
                </a:rPr>
                <a:t>to</a:t>
              </a:r>
            </a:p>
          </p:txBody>
        </p:sp>
      </p:grpSp>
      <p:grpSp>
        <p:nvGrpSpPr>
          <p:cNvPr id="115" name="Group 114"/>
          <p:cNvGrpSpPr/>
          <p:nvPr/>
        </p:nvGrpSpPr>
        <p:grpSpPr>
          <a:xfrm>
            <a:off x="8138062" y="1900820"/>
            <a:ext cx="2344440" cy="4659056"/>
            <a:chOff x="3818000" y="1848029"/>
            <a:chExt cx="2344440" cy="4659056"/>
          </a:xfrm>
        </p:grpSpPr>
        <p:sp>
          <p:nvSpPr>
            <p:cNvPr id="116" name="Rounded Rectangle 115">
              <a:extLst>
                <a:ext uri="{FF2B5EF4-FFF2-40B4-BE49-F238E27FC236}">
                  <a16:creationId xmlns:a16="http://schemas.microsoft.com/office/drawing/2014/main" id="{B0204399-681E-6C49-9E5C-CC0F2EBC7595}"/>
                </a:ext>
              </a:extLst>
            </p:cNvPr>
            <p:cNvSpPr/>
            <p:nvPr/>
          </p:nvSpPr>
          <p:spPr>
            <a:xfrm>
              <a:off x="4744078" y="5314271"/>
              <a:ext cx="1196135" cy="33006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C88A8753-B2AE-C347-8881-9E9BFB6849E7}"/>
                </a:ext>
              </a:extLst>
            </p:cNvPr>
            <p:cNvSpPr/>
            <p:nvPr/>
          </p:nvSpPr>
          <p:spPr>
            <a:xfrm>
              <a:off x="4848860"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289A04BF-85E0-834E-BAB6-DBB4550B3940}"/>
                </a:ext>
              </a:extLst>
            </p:cNvPr>
            <p:cNvSpPr/>
            <p:nvPr/>
          </p:nvSpPr>
          <p:spPr>
            <a:xfrm>
              <a:off x="5095119"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631EE394-6E66-9F4F-AB28-9A96FE7CAF8B}"/>
                </a:ext>
              </a:extLst>
            </p:cNvPr>
            <p:cNvSpPr/>
            <p:nvPr/>
          </p:nvSpPr>
          <p:spPr>
            <a:xfrm>
              <a:off x="5341378"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6C486C2D-68DA-A54D-A5C4-4B5B0B3B8B73}"/>
                </a:ext>
              </a:extLst>
            </p:cNvPr>
            <p:cNvSpPr/>
            <p:nvPr/>
          </p:nvSpPr>
          <p:spPr>
            <a:xfrm>
              <a:off x="5593247"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F70F58BE-CCAE-F645-A328-47C1EAC54035}"/>
                </a:ext>
              </a:extLst>
            </p:cNvPr>
            <p:cNvSpPr/>
            <p:nvPr/>
          </p:nvSpPr>
          <p:spPr>
            <a:xfrm>
              <a:off x="4848860"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FE219746-6458-2648-BFF2-1638E7F0E56F}"/>
                </a:ext>
              </a:extLst>
            </p:cNvPr>
            <p:cNvSpPr/>
            <p:nvPr/>
          </p:nvSpPr>
          <p:spPr>
            <a:xfrm>
              <a:off x="5095119"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CC39E4D5-0122-404D-AF07-8A0976CE0F90}"/>
                </a:ext>
              </a:extLst>
            </p:cNvPr>
            <p:cNvSpPr/>
            <p:nvPr/>
          </p:nvSpPr>
          <p:spPr>
            <a:xfrm>
              <a:off x="5341378"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869B3C99-29C1-8B4B-96BE-A1AF2836059F}"/>
                </a:ext>
              </a:extLst>
            </p:cNvPr>
            <p:cNvSpPr/>
            <p:nvPr/>
          </p:nvSpPr>
          <p:spPr>
            <a:xfrm>
              <a:off x="5593247"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ounded Rectangle 130">
              <a:extLst>
                <a:ext uri="{FF2B5EF4-FFF2-40B4-BE49-F238E27FC236}">
                  <a16:creationId xmlns:a16="http://schemas.microsoft.com/office/drawing/2014/main" id="{7B63A695-A0C7-D649-B5DD-122BBCB3D254}"/>
                </a:ext>
              </a:extLst>
            </p:cNvPr>
            <p:cNvSpPr/>
            <p:nvPr/>
          </p:nvSpPr>
          <p:spPr>
            <a:xfrm>
              <a:off x="4627925" y="4155353"/>
              <a:ext cx="1364224" cy="311369"/>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F0DCA6BB-A31D-DC41-A4C9-C2923C3B6F21}"/>
                </a:ext>
              </a:extLst>
            </p:cNvPr>
            <p:cNvSpPr/>
            <p:nvPr/>
          </p:nvSpPr>
          <p:spPr>
            <a:xfrm>
              <a:off x="4712475"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F5A97E85-0225-1E46-A085-02FCCC792A02}"/>
                </a:ext>
              </a:extLst>
            </p:cNvPr>
            <p:cNvSpPr/>
            <p:nvPr/>
          </p:nvSpPr>
          <p:spPr>
            <a:xfrm>
              <a:off x="4958734"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97C5A434-FA81-A04D-A77B-DC0A945AB849}"/>
                </a:ext>
              </a:extLst>
            </p:cNvPr>
            <p:cNvSpPr/>
            <p:nvPr/>
          </p:nvSpPr>
          <p:spPr>
            <a:xfrm>
              <a:off x="5204993"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0C6578E8-0778-B145-8F5F-1C179B55F37C}"/>
                </a:ext>
              </a:extLst>
            </p:cNvPr>
            <p:cNvSpPr/>
            <p:nvPr/>
          </p:nvSpPr>
          <p:spPr>
            <a:xfrm>
              <a:off x="5456862"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34DA400A-6EAC-B244-90C9-E2C76E3CE8B1}"/>
                </a:ext>
              </a:extLst>
            </p:cNvPr>
            <p:cNvSpPr/>
            <p:nvPr/>
          </p:nvSpPr>
          <p:spPr>
            <a:xfrm>
              <a:off x="5714858" y="4210904"/>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ounded Rectangle 136">
              <a:extLst>
                <a:ext uri="{FF2B5EF4-FFF2-40B4-BE49-F238E27FC236}">
                  <a16:creationId xmlns:a16="http://schemas.microsoft.com/office/drawing/2014/main" id="{2D7BF61E-70E5-7B42-A443-1515BC3FC19A}"/>
                </a:ext>
              </a:extLst>
            </p:cNvPr>
            <p:cNvSpPr/>
            <p:nvPr/>
          </p:nvSpPr>
          <p:spPr>
            <a:xfrm>
              <a:off x="4763168" y="3015781"/>
              <a:ext cx="1128109" cy="311369"/>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ight Arrow 137">
              <a:extLst>
                <a:ext uri="{FF2B5EF4-FFF2-40B4-BE49-F238E27FC236}">
                  <a16:creationId xmlns:a16="http://schemas.microsoft.com/office/drawing/2014/main" id="{08D29459-9A76-6445-B967-14977057901D}"/>
                </a:ext>
              </a:extLst>
            </p:cNvPr>
            <p:cNvSpPr/>
            <p:nvPr/>
          </p:nvSpPr>
          <p:spPr>
            <a:xfrm rot="16200000">
              <a:off x="5068789" y="3533196"/>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ight Arrow 138">
              <a:extLst>
                <a:ext uri="{FF2B5EF4-FFF2-40B4-BE49-F238E27FC236}">
                  <a16:creationId xmlns:a16="http://schemas.microsoft.com/office/drawing/2014/main" id="{9CF46DE8-0686-8347-99CE-36822CB5A4C5}"/>
                </a:ext>
              </a:extLst>
            </p:cNvPr>
            <p:cNvSpPr/>
            <p:nvPr/>
          </p:nvSpPr>
          <p:spPr>
            <a:xfrm rot="16200000">
              <a:off x="5090349" y="4702344"/>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0" name="Content Placeholder 2">
                  <a:extLst>
                    <a:ext uri="{FF2B5EF4-FFF2-40B4-BE49-F238E27FC236}">
                      <a16:creationId xmlns:a16="http://schemas.microsoft.com/office/drawing/2014/main" id="{73EEE44B-3585-894E-B4F8-4CE38DFFE62D}"/>
                    </a:ext>
                  </a:extLst>
                </p:cNvPr>
                <p:cNvSpPr txBox="1">
                  <a:spLocks/>
                </p:cNvSpPr>
                <p:nvPr/>
              </p:nvSpPr>
              <p:spPr>
                <a:xfrm>
                  <a:off x="4560153" y="4659765"/>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𝑉</m:t>
                        </m:r>
                      </m:oMath>
                    </m:oMathPara>
                  </a14:m>
                  <a:endParaRPr lang="en-US" sz="2400" dirty="0">
                    <a:solidFill>
                      <a:srgbClr val="C00000"/>
                    </a:solidFill>
                    <a:latin typeface="Avenir Light" panose="020B0402020203020204" pitchFamily="34" charset="77"/>
                  </a:endParaRPr>
                </a:p>
              </p:txBody>
            </p:sp>
          </mc:Choice>
          <mc:Fallback xmlns="">
            <p:sp>
              <p:nvSpPr>
                <p:cNvPr id="140" name="Content Placeholder 2">
                  <a:extLst>
                    <a:ext uri="{FF2B5EF4-FFF2-40B4-BE49-F238E27FC236}">
                      <a16:creationId xmlns:a16="http://schemas.microsoft.com/office/drawing/2014/main" xmlns:a14="http://schemas.microsoft.com/office/drawing/2010/main" xmlns="" id="{73EEE44B-3585-894E-B4F8-4CE38DFFE62D}"/>
                    </a:ext>
                  </a:extLst>
                </p:cNvPr>
                <p:cNvSpPr txBox="1">
                  <a:spLocks noRot="1" noChangeAspect="1" noMove="1" noResize="1" noEditPoints="1" noAdjustHandles="1" noChangeArrowheads="1" noChangeShapeType="1" noTextEdit="1"/>
                </p:cNvSpPr>
                <p:nvPr/>
              </p:nvSpPr>
              <p:spPr>
                <a:xfrm>
                  <a:off x="4560153" y="4659765"/>
                  <a:ext cx="701328" cy="503588"/>
                </a:xfrm>
                <a:prstGeom prst="rect">
                  <a:avLst/>
                </a:prstGeom>
                <a:blipFill rotWithShape="0">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1" name="Content Placeholder 2">
                  <a:extLst>
                    <a:ext uri="{FF2B5EF4-FFF2-40B4-BE49-F238E27FC236}">
                      <a16:creationId xmlns:a16="http://schemas.microsoft.com/office/drawing/2014/main" id="{F0F7AF7B-3877-754A-9EAE-7D971B6F9519}"/>
                    </a:ext>
                  </a:extLst>
                </p:cNvPr>
                <p:cNvSpPr txBox="1">
                  <a:spLocks/>
                </p:cNvSpPr>
                <p:nvPr/>
              </p:nvSpPr>
              <p:spPr>
                <a:xfrm>
                  <a:off x="4567462" y="3480824"/>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𝑊</m:t>
                        </m:r>
                      </m:oMath>
                    </m:oMathPara>
                  </a14:m>
                  <a:endParaRPr lang="en-US" sz="2400" dirty="0">
                    <a:solidFill>
                      <a:srgbClr val="C00000"/>
                    </a:solidFill>
                    <a:latin typeface="Avenir Light" panose="020B0402020203020204" pitchFamily="34" charset="77"/>
                  </a:endParaRPr>
                </a:p>
              </p:txBody>
            </p:sp>
          </mc:Choice>
          <mc:Fallback xmlns="">
            <p:sp>
              <p:nvSpPr>
                <p:cNvPr id="141" name="Content Placeholder 2">
                  <a:extLst>
                    <a:ext uri="{FF2B5EF4-FFF2-40B4-BE49-F238E27FC236}">
                      <a16:creationId xmlns:a16="http://schemas.microsoft.com/office/drawing/2014/main" xmlns:a14="http://schemas.microsoft.com/office/drawing/2010/main" xmlns="" id="{F0F7AF7B-3877-754A-9EAE-7D971B6F9519}"/>
                    </a:ext>
                  </a:extLst>
                </p:cNvPr>
                <p:cNvSpPr txBox="1">
                  <a:spLocks noRot="1" noChangeAspect="1" noMove="1" noResize="1" noEditPoints="1" noAdjustHandles="1" noChangeArrowheads="1" noChangeShapeType="1" noTextEdit="1"/>
                </p:cNvSpPr>
                <p:nvPr/>
              </p:nvSpPr>
              <p:spPr>
                <a:xfrm>
                  <a:off x="4567462" y="3480824"/>
                  <a:ext cx="701328" cy="503588"/>
                </a:xfrm>
                <a:prstGeom prst="rect">
                  <a:avLst/>
                </a:prstGeom>
                <a:blipFill rotWithShape="0">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2" name="Content Placeholder 2">
                  <a:extLst>
                    <a:ext uri="{FF2B5EF4-FFF2-40B4-BE49-F238E27FC236}">
                      <a16:creationId xmlns:a16="http://schemas.microsoft.com/office/drawing/2014/main" id="{920AC903-63CF-244F-AF78-1E015F906B08}"/>
                    </a:ext>
                  </a:extLst>
                </p:cNvPr>
                <p:cNvSpPr txBox="1">
                  <a:spLocks/>
                </p:cNvSpPr>
                <p:nvPr/>
              </p:nvSpPr>
              <p:spPr>
                <a:xfrm>
                  <a:off x="4585693" y="2387247"/>
                  <a:ext cx="1576747"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acc>
                              <m:accPr>
                                <m:chr m:val="̂"/>
                                <m:ctrlPr>
                                  <a:rPr lang="en-US" sz="2400" b="0" i="1" dirty="0" smtClean="0">
                                    <a:latin typeface="Cambria Math" panose="02040503050406030204" pitchFamily="18" charset="0"/>
                                  </a:rPr>
                                </m:ctrlPr>
                              </m:accPr>
                              <m:e>
                                <m:r>
                                  <a:rPr lang="en-US" sz="2400" i="1" dirty="0">
                                    <a:latin typeface="Cambria Math" panose="02040503050406030204" pitchFamily="18" charset="0"/>
                                  </a:rPr>
                                  <m:t>𝑦</m:t>
                                </m:r>
                              </m:e>
                            </m:acc>
                          </m:e>
                          <m:sub>
                            <m:r>
                              <a:rPr lang="en-US" sz="2400" b="0" i="1" dirty="0" smtClean="0">
                                <a:latin typeface="Cambria Math" charset="0"/>
                              </a:rPr>
                              <m:t>4</m:t>
                            </m:r>
                          </m:sub>
                        </m:sSub>
                      </m:oMath>
                    </m:oMathPara>
                  </a14:m>
                  <a:endParaRPr lang="en-US" sz="2400" b="0" dirty="0">
                    <a:latin typeface="Avenir Light" panose="020B0402020203020204" pitchFamily="34" charset="77"/>
                  </a:endParaRPr>
                </a:p>
                <a:p>
                  <a:pPr marL="0" indent="0" algn="ctr">
                    <a:lnSpc>
                      <a:spcPct val="120000"/>
                    </a:lnSpc>
                    <a:buNone/>
                  </a:pPr>
                  <a:endParaRPr lang="en-US" sz="2400" dirty="0">
                    <a:latin typeface="Avenir Light" panose="020B0402020203020204" pitchFamily="34" charset="77"/>
                  </a:endParaRPr>
                </a:p>
              </p:txBody>
            </p:sp>
          </mc:Choice>
          <mc:Fallback xmlns="">
            <p:sp>
              <p:nvSpPr>
                <p:cNvPr id="142" name="Content Placeholder 2">
                  <a:extLst>
                    <a:ext uri="{FF2B5EF4-FFF2-40B4-BE49-F238E27FC236}">
                      <a16:creationId xmlns:a16="http://schemas.microsoft.com/office/drawing/2014/main" xmlns:a14="http://schemas.microsoft.com/office/drawing/2010/main" xmlns="" id="{920AC903-63CF-244F-AF78-1E015F906B08}"/>
                    </a:ext>
                  </a:extLst>
                </p:cNvPr>
                <p:cNvSpPr txBox="1">
                  <a:spLocks noRot="1" noChangeAspect="1" noMove="1" noResize="1" noEditPoints="1" noAdjustHandles="1" noChangeArrowheads="1" noChangeShapeType="1" noTextEdit="1"/>
                </p:cNvSpPr>
                <p:nvPr/>
              </p:nvSpPr>
              <p:spPr>
                <a:xfrm>
                  <a:off x="4585693" y="2387247"/>
                  <a:ext cx="1576747" cy="503588"/>
                </a:xfrm>
                <a:prstGeom prst="rect">
                  <a:avLst/>
                </a:prstGeom>
                <a:blipFill rotWithShape="0">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3" name="Content Placeholder 2">
                  <a:extLst>
                    <a:ext uri="{FF2B5EF4-FFF2-40B4-BE49-F238E27FC236}">
                      <a16:creationId xmlns:a16="http://schemas.microsoft.com/office/drawing/2014/main" id="{A5C72C0C-196F-D14D-B7C7-B894A9473A57}"/>
                    </a:ext>
                  </a:extLst>
                </p:cNvPr>
                <p:cNvSpPr txBox="1">
                  <a:spLocks/>
                </p:cNvSpPr>
                <p:nvPr/>
              </p:nvSpPr>
              <p:spPr>
                <a:xfrm>
                  <a:off x="5223678" y="5595080"/>
                  <a:ext cx="466367"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𝑥</m:t>
                            </m:r>
                          </m:e>
                          <m:sub>
                            <m:r>
                              <a:rPr lang="en-US" sz="2400" b="0" i="1" dirty="0" smtClean="0">
                                <a:latin typeface="Cambria Math" charset="0"/>
                              </a:rPr>
                              <m:t>4</m:t>
                            </m:r>
                          </m:sub>
                        </m:sSub>
                      </m:oMath>
                    </m:oMathPara>
                  </a14:m>
                  <a:endParaRPr lang="en-US" sz="2400" b="0" dirty="0">
                    <a:latin typeface="Avenir Light" panose="020B0402020203020204" pitchFamily="34" charset="77"/>
                  </a:endParaRPr>
                </a:p>
                <a:p>
                  <a:pPr marL="0" indent="0" algn="ctr">
                    <a:lnSpc>
                      <a:spcPct val="120000"/>
                    </a:lnSpc>
                    <a:buNone/>
                  </a:pPr>
                  <a:endParaRPr lang="en-US" sz="2400" dirty="0">
                    <a:latin typeface="Avenir Light" panose="020B0402020203020204" pitchFamily="34" charset="77"/>
                  </a:endParaRPr>
                </a:p>
              </p:txBody>
            </p:sp>
          </mc:Choice>
          <mc:Fallback xmlns="">
            <p:sp>
              <p:nvSpPr>
                <p:cNvPr id="143" name="Content Placeholder 2">
                  <a:extLst>
                    <a:ext uri="{FF2B5EF4-FFF2-40B4-BE49-F238E27FC236}">
                      <a16:creationId xmlns:a16="http://schemas.microsoft.com/office/drawing/2014/main" xmlns:a14="http://schemas.microsoft.com/office/drawing/2010/main" xmlns="" id="{A5C72C0C-196F-D14D-B7C7-B894A9473A57}"/>
                    </a:ext>
                  </a:extLst>
                </p:cNvPr>
                <p:cNvSpPr txBox="1">
                  <a:spLocks noRot="1" noChangeAspect="1" noMove="1" noResize="1" noEditPoints="1" noAdjustHandles="1" noChangeArrowheads="1" noChangeShapeType="1" noTextEdit="1"/>
                </p:cNvSpPr>
                <p:nvPr/>
              </p:nvSpPr>
              <p:spPr>
                <a:xfrm>
                  <a:off x="5223678" y="5595080"/>
                  <a:ext cx="466367" cy="503588"/>
                </a:xfrm>
                <a:prstGeom prst="rect">
                  <a:avLst/>
                </a:prstGeom>
                <a:blipFill rotWithShape="0">
                  <a:blip r:embed="rId23"/>
                  <a:stretch>
                    <a:fillRect/>
                  </a:stretch>
                </a:blipFill>
              </p:spPr>
              <p:txBody>
                <a:bodyPr/>
                <a:lstStyle/>
                <a:p>
                  <a:r>
                    <a:rPr lang="en-US">
                      <a:noFill/>
                    </a:rPr>
                    <a:t> </a:t>
                  </a:r>
                </a:p>
              </p:txBody>
            </p:sp>
          </mc:Fallback>
        </mc:AlternateContent>
        <p:sp>
          <p:nvSpPr>
            <p:cNvPr id="144" name="Right Arrow 143">
              <a:extLst>
                <a:ext uri="{FF2B5EF4-FFF2-40B4-BE49-F238E27FC236}">
                  <a16:creationId xmlns:a16="http://schemas.microsoft.com/office/drawing/2014/main" id="{EDFF357D-A43A-9946-9C8C-C5208D9A46EA}"/>
                </a:ext>
              </a:extLst>
            </p:cNvPr>
            <p:cNvSpPr/>
            <p:nvPr/>
          </p:nvSpPr>
          <p:spPr>
            <a:xfrm>
              <a:off x="3951891" y="4118260"/>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5" name="Content Placeholder 2">
                  <a:extLst>
                    <a:ext uri="{FF2B5EF4-FFF2-40B4-BE49-F238E27FC236}">
                      <a16:creationId xmlns:a16="http://schemas.microsoft.com/office/drawing/2014/main" id="{A70D1C02-7CBD-A74A-904A-2A285E9154CD}"/>
                    </a:ext>
                  </a:extLst>
                </p:cNvPr>
                <p:cNvSpPr txBox="1">
                  <a:spLocks/>
                </p:cNvSpPr>
                <p:nvPr/>
              </p:nvSpPr>
              <p:spPr>
                <a:xfrm>
                  <a:off x="3818000" y="3657669"/>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𝑈</m:t>
                        </m:r>
                      </m:oMath>
                    </m:oMathPara>
                  </a14:m>
                  <a:endParaRPr lang="en-US" sz="2400" dirty="0">
                    <a:solidFill>
                      <a:srgbClr val="C00000"/>
                    </a:solidFill>
                    <a:latin typeface="Avenir Light" panose="020B0402020203020204" pitchFamily="34" charset="77"/>
                  </a:endParaRPr>
                </a:p>
              </p:txBody>
            </p:sp>
          </mc:Choice>
          <mc:Fallback xmlns="">
            <p:sp>
              <p:nvSpPr>
                <p:cNvPr id="145" name="Content Placeholder 2">
                  <a:extLst>
                    <a:ext uri="{FF2B5EF4-FFF2-40B4-BE49-F238E27FC236}">
                      <a16:creationId xmlns:a16="http://schemas.microsoft.com/office/drawing/2014/main" xmlns:a14="http://schemas.microsoft.com/office/drawing/2010/main" xmlns="" id="{A70D1C02-7CBD-A74A-904A-2A285E9154CD}"/>
                    </a:ext>
                  </a:extLst>
                </p:cNvPr>
                <p:cNvSpPr txBox="1">
                  <a:spLocks noRot="1" noChangeAspect="1" noMove="1" noResize="1" noEditPoints="1" noAdjustHandles="1" noChangeArrowheads="1" noChangeShapeType="1" noTextEdit="1"/>
                </p:cNvSpPr>
                <p:nvPr/>
              </p:nvSpPr>
              <p:spPr>
                <a:xfrm>
                  <a:off x="3818000" y="3657669"/>
                  <a:ext cx="701328" cy="503588"/>
                </a:xfrm>
                <a:prstGeom prst="rect">
                  <a:avLst/>
                </a:prstGeom>
                <a:blipFill rotWithShape="0">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6" name="Rectangle 145">
                  <a:extLst>
                    <a:ext uri="{FF2B5EF4-FFF2-40B4-BE49-F238E27FC236}">
                      <a16:creationId xmlns:a16="http://schemas.microsoft.com/office/drawing/2014/main" id="{4E79B6EB-C451-D04B-B1B0-087954287C6F}"/>
                    </a:ext>
                  </a:extLst>
                </p:cNvPr>
                <p:cNvSpPr/>
                <p:nvPr/>
              </p:nvSpPr>
              <p:spPr>
                <a:xfrm>
                  <a:off x="4671674" y="1848029"/>
                  <a:ext cx="13038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𝐶𝐸</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b="0" i="1" smtClean="0">
                                    <a:latin typeface="Cambria Math" charset="0"/>
                                  </a:rPr>
                                  <m:t>4</m:t>
                                </m:r>
                              </m:sup>
                            </m:sSup>
                            <m:r>
                              <a:rPr lang="en-US" i="1">
                                <a:latin typeface="Cambria Math" panose="02040503050406030204" pitchFamily="18" charset="0"/>
                              </a:rPr>
                              <m:t>,</m:t>
                            </m:r>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p>
                                <m:r>
                                  <a:rPr lang="en-US" b="0" i="1" smtClean="0">
                                    <a:latin typeface="Cambria Math" charset="0"/>
                                  </a:rPr>
                                  <m:t>4</m:t>
                                </m:r>
                              </m:sup>
                            </m:sSup>
                          </m:e>
                        </m:d>
                      </m:oMath>
                    </m:oMathPara>
                  </a14:m>
                  <a:endParaRPr lang="en-US" dirty="0"/>
                </a:p>
              </p:txBody>
            </p:sp>
          </mc:Choice>
          <mc:Fallback xmlns="">
            <p:sp>
              <p:nvSpPr>
                <p:cNvPr id="146" name="Rectangle 145">
                  <a:extLst>
                    <a:ext uri="{FF2B5EF4-FFF2-40B4-BE49-F238E27FC236}">
                      <a16:creationId xmlns:a16="http://schemas.microsoft.com/office/drawing/2014/main" xmlns:a14="http://schemas.microsoft.com/office/drawing/2010/main" xmlns="" id="{4E79B6EB-C451-D04B-B1B0-087954287C6F}"/>
                    </a:ext>
                  </a:extLst>
                </p:cNvPr>
                <p:cNvSpPr>
                  <a:spLocks noRot="1" noChangeAspect="1" noMove="1" noResize="1" noEditPoints="1" noAdjustHandles="1" noChangeArrowheads="1" noChangeShapeType="1" noTextEdit="1"/>
                </p:cNvSpPr>
                <p:nvPr/>
              </p:nvSpPr>
              <p:spPr>
                <a:xfrm>
                  <a:off x="4671674" y="1848029"/>
                  <a:ext cx="1303818" cy="369332"/>
                </a:xfrm>
                <a:prstGeom prst="rect">
                  <a:avLst/>
                </a:prstGeom>
                <a:blipFill rotWithShape="0">
                  <a:blip r:embed="rId25"/>
                  <a:stretch>
                    <a:fillRect t="-3333" r="-2336" b="-6667"/>
                  </a:stretch>
                </a:blipFill>
              </p:spPr>
              <p:txBody>
                <a:bodyPr/>
                <a:lstStyle/>
                <a:p>
                  <a:r>
                    <a:rPr lang="en-US">
                      <a:noFill/>
                    </a:rPr>
                    <a:t> </a:t>
                  </a:r>
                </a:p>
              </p:txBody>
            </p:sp>
          </mc:Fallback>
        </mc:AlternateContent>
        <p:sp>
          <p:nvSpPr>
            <p:cNvPr id="147" name="Content Placeholder 2">
              <a:extLst>
                <a:ext uri="{FF2B5EF4-FFF2-40B4-BE49-F238E27FC236}">
                  <a16:creationId xmlns:a16="http://schemas.microsoft.com/office/drawing/2014/main" id="{4DC2E29A-5B02-B947-AAE1-1EF7A80E15E2}"/>
                </a:ext>
              </a:extLst>
            </p:cNvPr>
            <p:cNvSpPr txBox="1">
              <a:spLocks/>
            </p:cNvSpPr>
            <p:nvPr/>
          </p:nvSpPr>
          <p:spPr>
            <a:xfrm>
              <a:off x="4752175" y="6003497"/>
              <a:ext cx="1005821"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solidFill>
                    <a:srgbClr val="7030A0"/>
                  </a:solidFill>
                  <a:latin typeface="Avenir Light" panose="020B0402020203020204" pitchFamily="34" charset="77"/>
                </a:rPr>
                <a:t>class</a:t>
              </a:r>
            </a:p>
          </p:txBody>
        </p:sp>
      </p:grpSp>
    </p:spTree>
    <p:extLst>
      <p:ext uri="{BB962C8B-B14F-4D97-AF65-F5344CB8AC3E}">
        <p14:creationId xmlns:p14="http://schemas.microsoft.com/office/powerpoint/2010/main" val="199067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Freeform 147">
            <a:extLst>
              <a:ext uri="{FF2B5EF4-FFF2-40B4-BE49-F238E27FC236}">
                <a16:creationId xmlns:a16="http://schemas.microsoft.com/office/drawing/2014/main" id="{C1DA1F74-60C1-A340-B91C-CDCBB1851091}"/>
              </a:ext>
            </a:extLst>
          </p:cNvPr>
          <p:cNvSpPr/>
          <p:nvPr/>
        </p:nvSpPr>
        <p:spPr>
          <a:xfrm>
            <a:off x="4699000" y="5566790"/>
            <a:ext cx="1310638" cy="1006851"/>
          </a:xfrm>
          <a:custGeom>
            <a:avLst/>
            <a:gdLst>
              <a:gd name="connsiteX0" fmla="*/ 762000 w 1181100"/>
              <a:gd name="connsiteY0" fmla="*/ 26874 h 834715"/>
              <a:gd name="connsiteX1" fmla="*/ 609600 w 1181100"/>
              <a:gd name="connsiteY1" fmla="*/ 52274 h 834715"/>
              <a:gd name="connsiteX2" fmla="*/ 393700 w 1181100"/>
              <a:gd name="connsiteY2" fmla="*/ 64974 h 834715"/>
              <a:gd name="connsiteX3" fmla="*/ 330200 w 1181100"/>
              <a:gd name="connsiteY3" fmla="*/ 77674 h 834715"/>
              <a:gd name="connsiteX4" fmla="*/ 203200 w 1181100"/>
              <a:gd name="connsiteY4" fmla="*/ 128474 h 834715"/>
              <a:gd name="connsiteX5" fmla="*/ 127000 w 1181100"/>
              <a:gd name="connsiteY5" fmla="*/ 191974 h 834715"/>
              <a:gd name="connsiteX6" fmla="*/ 88900 w 1181100"/>
              <a:gd name="connsiteY6" fmla="*/ 204674 h 834715"/>
              <a:gd name="connsiteX7" fmla="*/ 63500 w 1181100"/>
              <a:gd name="connsiteY7" fmla="*/ 242774 h 834715"/>
              <a:gd name="connsiteX8" fmla="*/ 25400 w 1181100"/>
              <a:gd name="connsiteY8" fmla="*/ 280874 h 834715"/>
              <a:gd name="connsiteX9" fmla="*/ 0 w 1181100"/>
              <a:gd name="connsiteY9" fmla="*/ 357074 h 834715"/>
              <a:gd name="connsiteX10" fmla="*/ 25400 w 1181100"/>
              <a:gd name="connsiteY10" fmla="*/ 534874 h 834715"/>
              <a:gd name="connsiteX11" fmla="*/ 50800 w 1181100"/>
              <a:gd name="connsiteY11" fmla="*/ 572974 h 834715"/>
              <a:gd name="connsiteX12" fmla="*/ 88900 w 1181100"/>
              <a:gd name="connsiteY12" fmla="*/ 598374 h 834715"/>
              <a:gd name="connsiteX13" fmla="*/ 190500 w 1181100"/>
              <a:gd name="connsiteY13" fmla="*/ 687274 h 834715"/>
              <a:gd name="connsiteX14" fmla="*/ 228600 w 1181100"/>
              <a:gd name="connsiteY14" fmla="*/ 712674 h 834715"/>
              <a:gd name="connsiteX15" fmla="*/ 266700 w 1181100"/>
              <a:gd name="connsiteY15" fmla="*/ 738074 h 834715"/>
              <a:gd name="connsiteX16" fmla="*/ 381000 w 1181100"/>
              <a:gd name="connsiteY16" fmla="*/ 776174 h 834715"/>
              <a:gd name="connsiteX17" fmla="*/ 419100 w 1181100"/>
              <a:gd name="connsiteY17" fmla="*/ 788874 h 834715"/>
              <a:gd name="connsiteX18" fmla="*/ 508000 w 1181100"/>
              <a:gd name="connsiteY18" fmla="*/ 801574 h 834715"/>
              <a:gd name="connsiteX19" fmla="*/ 977900 w 1181100"/>
              <a:gd name="connsiteY19" fmla="*/ 801574 h 834715"/>
              <a:gd name="connsiteX20" fmla="*/ 1092200 w 1181100"/>
              <a:gd name="connsiteY20" fmla="*/ 750774 h 834715"/>
              <a:gd name="connsiteX21" fmla="*/ 1104900 w 1181100"/>
              <a:gd name="connsiteY21" fmla="*/ 712674 h 834715"/>
              <a:gd name="connsiteX22" fmla="*/ 1130300 w 1181100"/>
              <a:gd name="connsiteY22" fmla="*/ 674574 h 834715"/>
              <a:gd name="connsiteX23" fmla="*/ 1155700 w 1181100"/>
              <a:gd name="connsiteY23" fmla="*/ 598374 h 834715"/>
              <a:gd name="connsiteX24" fmla="*/ 1168400 w 1181100"/>
              <a:gd name="connsiteY24" fmla="*/ 560274 h 834715"/>
              <a:gd name="connsiteX25" fmla="*/ 1181100 w 1181100"/>
              <a:gd name="connsiteY25" fmla="*/ 522174 h 834715"/>
              <a:gd name="connsiteX26" fmla="*/ 1155700 w 1181100"/>
              <a:gd name="connsiteY26" fmla="*/ 255474 h 834715"/>
              <a:gd name="connsiteX27" fmla="*/ 1130300 w 1181100"/>
              <a:gd name="connsiteY27" fmla="*/ 204674 h 834715"/>
              <a:gd name="connsiteX28" fmla="*/ 1041400 w 1181100"/>
              <a:gd name="connsiteY28" fmla="*/ 103074 h 834715"/>
              <a:gd name="connsiteX29" fmla="*/ 1028700 w 1181100"/>
              <a:gd name="connsiteY29" fmla="*/ 64974 h 834715"/>
              <a:gd name="connsiteX30" fmla="*/ 990600 w 1181100"/>
              <a:gd name="connsiteY30" fmla="*/ 14174 h 834715"/>
              <a:gd name="connsiteX31" fmla="*/ 952500 w 1181100"/>
              <a:gd name="connsiteY31" fmla="*/ 1474 h 834715"/>
              <a:gd name="connsiteX32" fmla="*/ 812800 w 1181100"/>
              <a:gd name="connsiteY32" fmla="*/ 1474 h 83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81100" h="834715">
                <a:moveTo>
                  <a:pt x="762000" y="26874"/>
                </a:moveTo>
                <a:cubicBezTo>
                  <a:pt x="709717" y="37331"/>
                  <a:pt x="663609" y="47773"/>
                  <a:pt x="609600" y="52274"/>
                </a:cubicBezTo>
                <a:cubicBezTo>
                  <a:pt x="537758" y="58261"/>
                  <a:pt x="465667" y="60741"/>
                  <a:pt x="393700" y="64974"/>
                </a:cubicBezTo>
                <a:cubicBezTo>
                  <a:pt x="372533" y="69207"/>
                  <a:pt x="351025" y="71994"/>
                  <a:pt x="330200" y="77674"/>
                </a:cubicBezTo>
                <a:cubicBezTo>
                  <a:pt x="280423" y="91250"/>
                  <a:pt x="246564" y="103695"/>
                  <a:pt x="203200" y="128474"/>
                </a:cubicBezTo>
                <a:cubicBezTo>
                  <a:pt x="57772" y="211576"/>
                  <a:pt x="284601" y="86906"/>
                  <a:pt x="127000" y="191974"/>
                </a:cubicBezTo>
                <a:cubicBezTo>
                  <a:pt x="115861" y="199400"/>
                  <a:pt x="101600" y="200441"/>
                  <a:pt x="88900" y="204674"/>
                </a:cubicBezTo>
                <a:cubicBezTo>
                  <a:pt x="80433" y="217374"/>
                  <a:pt x="73271" y="231048"/>
                  <a:pt x="63500" y="242774"/>
                </a:cubicBezTo>
                <a:cubicBezTo>
                  <a:pt x="52002" y="256572"/>
                  <a:pt x="34122" y="265174"/>
                  <a:pt x="25400" y="280874"/>
                </a:cubicBezTo>
                <a:cubicBezTo>
                  <a:pt x="12397" y="304279"/>
                  <a:pt x="0" y="357074"/>
                  <a:pt x="0" y="357074"/>
                </a:cubicBezTo>
                <a:cubicBezTo>
                  <a:pt x="3245" y="392766"/>
                  <a:pt x="968" y="486009"/>
                  <a:pt x="25400" y="534874"/>
                </a:cubicBezTo>
                <a:cubicBezTo>
                  <a:pt x="32226" y="548526"/>
                  <a:pt x="40007" y="562181"/>
                  <a:pt x="50800" y="572974"/>
                </a:cubicBezTo>
                <a:cubicBezTo>
                  <a:pt x="61593" y="583767"/>
                  <a:pt x="76200" y="589907"/>
                  <a:pt x="88900" y="598374"/>
                </a:cubicBezTo>
                <a:cubicBezTo>
                  <a:pt x="131233" y="661874"/>
                  <a:pt x="101600" y="628007"/>
                  <a:pt x="190500" y="687274"/>
                </a:cubicBezTo>
                <a:lnTo>
                  <a:pt x="228600" y="712674"/>
                </a:lnTo>
                <a:cubicBezTo>
                  <a:pt x="241300" y="721141"/>
                  <a:pt x="252220" y="733247"/>
                  <a:pt x="266700" y="738074"/>
                </a:cubicBezTo>
                <a:lnTo>
                  <a:pt x="381000" y="776174"/>
                </a:lnTo>
                <a:cubicBezTo>
                  <a:pt x="393700" y="780407"/>
                  <a:pt x="405848" y="786981"/>
                  <a:pt x="419100" y="788874"/>
                </a:cubicBezTo>
                <a:lnTo>
                  <a:pt x="508000" y="801574"/>
                </a:lnTo>
                <a:cubicBezTo>
                  <a:pt x="678085" y="858269"/>
                  <a:pt x="582421" y="831235"/>
                  <a:pt x="977900" y="801574"/>
                </a:cubicBezTo>
                <a:cubicBezTo>
                  <a:pt x="1028987" y="797742"/>
                  <a:pt x="1054394" y="775978"/>
                  <a:pt x="1092200" y="750774"/>
                </a:cubicBezTo>
                <a:cubicBezTo>
                  <a:pt x="1096433" y="738074"/>
                  <a:pt x="1098913" y="724648"/>
                  <a:pt x="1104900" y="712674"/>
                </a:cubicBezTo>
                <a:cubicBezTo>
                  <a:pt x="1111726" y="699022"/>
                  <a:pt x="1124101" y="688522"/>
                  <a:pt x="1130300" y="674574"/>
                </a:cubicBezTo>
                <a:cubicBezTo>
                  <a:pt x="1141174" y="650108"/>
                  <a:pt x="1147233" y="623774"/>
                  <a:pt x="1155700" y="598374"/>
                </a:cubicBezTo>
                <a:lnTo>
                  <a:pt x="1168400" y="560274"/>
                </a:lnTo>
                <a:lnTo>
                  <a:pt x="1181100" y="522174"/>
                </a:lnTo>
                <a:cubicBezTo>
                  <a:pt x="1172633" y="433274"/>
                  <a:pt x="1169809" y="343655"/>
                  <a:pt x="1155700" y="255474"/>
                </a:cubicBezTo>
                <a:cubicBezTo>
                  <a:pt x="1152709" y="236780"/>
                  <a:pt x="1140334" y="220728"/>
                  <a:pt x="1130300" y="204674"/>
                </a:cubicBezTo>
                <a:cubicBezTo>
                  <a:pt x="1101151" y="158035"/>
                  <a:pt x="1080784" y="142458"/>
                  <a:pt x="1041400" y="103074"/>
                </a:cubicBezTo>
                <a:cubicBezTo>
                  <a:pt x="1037167" y="90374"/>
                  <a:pt x="1035342" y="76597"/>
                  <a:pt x="1028700" y="64974"/>
                </a:cubicBezTo>
                <a:cubicBezTo>
                  <a:pt x="1018198" y="46596"/>
                  <a:pt x="1006861" y="27725"/>
                  <a:pt x="990600" y="14174"/>
                </a:cubicBezTo>
                <a:cubicBezTo>
                  <a:pt x="980316" y="5604"/>
                  <a:pt x="965853" y="2428"/>
                  <a:pt x="952500" y="1474"/>
                </a:cubicBezTo>
                <a:cubicBezTo>
                  <a:pt x="906052" y="-1844"/>
                  <a:pt x="859367" y="1474"/>
                  <a:pt x="812800" y="1474"/>
                </a:cubicBezTo>
              </a:path>
            </a:pathLst>
          </a:cu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Freeform 148">
            <a:extLst>
              <a:ext uri="{FF2B5EF4-FFF2-40B4-BE49-F238E27FC236}">
                <a16:creationId xmlns:a16="http://schemas.microsoft.com/office/drawing/2014/main" id="{3F1A0207-26EF-FD45-9BB4-89C2B26AAFDC}"/>
              </a:ext>
            </a:extLst>
          </p:cNvPr>
          <p:cNvSpPr/>
          <p:nvPr/>
        </p:nvSpPr>
        <p:spPr>
          <a:xfrm>
            <a:off x="7213600" y="5600700"/>
            <a:ext cx="800100" cy="914639"/>
          </a:xfrm>
          <a:custGeom>
            <a:avLst/>
            <a:gdLst>
              <a:gd name="connsiteX0" fmla="*/ 635000 w 800100"/>
              <a:gd name="connsiteY0" fmla="*/ 889000 h 914639"/>
              <a:gd name="connsiteX1" fmla="*/ 571500 w 800100"/>
              <a:gd name="connsiteY1" fmla="*/ 914400 h 914639"/>
              <a:gd name="connsiteX2" fmla="*/ 419100 w 800100"/>
              <a:gd name="connsiteY2" fmla="*/ 889000 h 914639"/>
              <a:gd name="connsiteX3" fmla="*/ 381000 w 800100"/>
              <a:gd name="connsiteY3" fmla="*/ 863600 h 914639"/>
              <a:gd name="connsiteX4" fmla="*/ 279400 w 800100"/>
              <a:gd name="connsiteY4" fmla="*/ 838200 h 914639"/>
              <a:gd name="connsiteX5" fmla="*/ 127000 w 800100"/>
              <a:gd name="connsiteY5" fmla="*/ 800100 h 914639"/>
              <a:gd name="connsiteX6" fmla="*/ 88900 w 800100"/>
              <a:gd name="connsiteY6" fmla="*/ 787400 h 914639"/>
              <a:gd name="connsiteX7" fmla="*/ 38100 w 800100"/>
              <a:gd name="connsiteY7" fmla="*/ 711200 h 914639"/>
              <a:gd name="connsiteX8" fmla="*/ 0 w 800100"/>
              <a:gd name="connsiteY8" fmla="*/ 635000 h 914639"/>
              <a:gd name="connsiteX9" fmla="*/ 12700 w 800100"/>
              <a:gd name="connsiteY9" fmla="*/ 495300 h 914639"/>
              <a:gd name="connsiteX10" fmla="*/ 38100 w 800100"/>
              <a:gd name="connsiteY10" fmla="*/ 419100 h 914639"/>
              <a:gd name="connsiteX11" fmla="*/ 50800 w 800100"/>
              <a:gd name="connsiteY11" fmla="*/ 304800 h 914639"/>
              <a:gd name="connsiteX12" fmla="*/ 88900 w 800100"/>
              <a:gd name="connsiteY12" fmla="*/ 88900 h 914639"/>
              <a:gd name="connsiteX13" fmla="*/ 152400 w 800100"/>
              <a:gd name="connsiteY13" fmla="*/ 25400 h 914639"/>
              <a:gd name="connsiteX14" fmla="*/ 228600 w 800100"/>
              <a:gd name="connsiteY14" fmla="*/ 0 h 914639"/>
              <a:gd name="connsiteX15" fmla="*/ 355600 w 800100"/>
              <a:gd name="connsiteY15" fmla="*/ 12700 h 914639"/>
              <a:gd name="connsiteX16" fmla="*/ 393700 w 800100"/>
              <a:gd name="connsiteY16" fmla="*/ 25400 h 914639"/>
              <a:gd name="connsiteX17" fmla="*/ 495300 w 800100"/>
              <a:gd name="connsiteY17" fmla="*/ 63500 h 914639"/>
              <a:gd name="connsiteX18" fmla="*/ 520700 w 800100"/>
              <a:gd name="connsiteY18" fmla="*/ 101600 h 914639"/>
              <a:gd name="connsiteX19" fmla="*/ 558800 w 800100"/>
              <a:gd name="connsiteY19" fmla="*/ 127000 h 914639"/>
              <a:gd name="connsiteX20" fmla="*/ 647700 w 800100"/>
              <a:gd name="connsiteY20" fmla="*/ 190500 h 914639"/>
              <a:gd name="connsiteX21" fmla="*/ 673100 w 800100"/>
              <a:gd name="connsiteY21" fmla="*/ 228600 h 914639"/>
              <a:gd name="connsiteX22" fmla="*/ 711200 w 800100"/>
              <a:gd name="connsiteY22" fmla="*/ 254000 h 914639"/>
              <a:gd name="connsiteX23" fmla="*/ 723900 w 800100"/>
              <a:gd name="connsiteY23" fmla="*/ 292100 h 914639"/>
              <a:gd name="connsiteX24" fmla="*/ 774700 w 800100"/>
              <a:gd name="connsiteY24" fmla="*/ 368300 h 914639"/>
              <a:gd name="connsiteX25" fmla="*/ 800100 w 800100"/>
              <a:gd name="connsiteY25" fmla="*/ 444500 h 914639"/>
              <a:gd name="connsiteX26" fmla="*/ 787400 w 800100"/>
              <a:gd name="connsiteY26" fmla="*/ 673100 h 914639"/>
              <a:gd name="connsiteX27" fmla="*/ 774700 w 800100"/>
              <a:gd name="connsiteY27" fmla="*/ 711200 h 914639"/>
              <a:gd name="connsiteX28" fmla="*/ 736600 w 800100"/>
              <a:gd name="connsiteY28" fmla="*/ 736600 h 914639"/>
              <a:gd name="connsiteX29" fmla="*/ 685800 w 800100"/>
              <a:gd name="connsiteY29" fmla="*/ 812800 h 914639"/>
              <a:gd name="connsiteX30" fmla="*/ 635000 w 800100"/>
              <a:gd name="connsiteY30" fmla="*/ 889000 h 914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00100" h="914639">
                <a:moveTo>
                  <a:pt x="635000" y="889000"/>
                </a:moveTo>
                <a:cubicBezTo>
                  <a:pt x="615950" y="905933"/>
                  <a:pt x="594239" y="912776"/>
                  <a:pt x="571500" y="914400"/>
                </a:cubicBezTo>
                <a:cubicBezTo>
                  <a:pt x="546853" y="916160"/>
                  <a:pt x="457613" y="908256"/>
                  <a:pt x="419100" y="889000"/>
                </a:cubicBezTo>
                <a:cubicBezTo>
                  <a:pt x="405448" y="882174"/>
                  <a:pt x="394652" y="870426"/>
                  <a:pt x="381000" y="863600"/>
                </a:cubicBezTo>
                <a:cubicBezTo>
                  <a:pt x="355821" y="851011"/>
                  <a:pt x="302172" y="842340"/>
                  <a:pt x="279400" y="838200"/>
                </a:cubicBezTo>
                <a:cubicBezTo>
                  <a:pt x="166529" y="817678"/>
                  <a:pt x="238298" y="837199"/>
                  <a:pt x="127000" y="800100"/>
                </a:cubicBezTo>
                <a:lnTo>
                  <a:pt x="88900" y="787400"/>
                </a:lnTo>
                <a:cubicBezTo>
                  <a:pt x="71967" y="762000"/>
                  <a:pt x="47753" y="740160"/>
                  <a:pt x="38100" y="711200"/>
                </a:cubicBezTo>
                <a:cubicBezTo>
                  <a:pt x="20573" y="658620"/>
                  <a:pt x="32826" y="684239"/>
                  <a:pt x="0" y="635000"/>
                </a:cubicBezTo>
                <a:cubicBezTo>
                  <a:pt x="4233" y="588433"/>
                  <a:pt x="4574" y="541347"/>
                  <a:pt x="12700" y="495300"/>
                </a:cubicBezTo>
                <a:cubicBezTo>
                  <a:pt x="17353" y="468933"/>
                  <a:pt x="38100" y="419100"/>
                  <a:pt x="38100" y="419100"/>
                </a:cubicBezTo>
                <a:cubicBezTo>
                  <a:pt x="42333" y="381000"/>
                  <a:pt x="46986" y="342944"/>
                  <a:pt x="50800" y="304800"/>
                </a:cubicBezTo>
                <a:cubicBezTo>
                  <a:pt x="55318" y="259619"/>
                  <a:pt x="54786" y="140070"/>
                  <a:pt x="88900" y="88900"/>
                </a:cubicBezTo>
                <a:cubicBezTo>
                  <a:pt x="112072" y="54142"/>
                  <a:pt x="112295" y="43225"/>
                  <a:pt x="152400" y="25400"/>
                </a:cubicBezTo>
                <a:cubicBezTo>
                  <a:pt x="176866" y="14526"/>
                  <a:pt x="228600" y="0"/>
                  <a:pt x="228600" y="0"/>
                </a:cubicBezTo>
                <a:cubicBezTo>
                  <a:pt x="270933" y="4233"/>
                  <a:pt x="313550" y="6231"/>
                  <a:pt x="355600" y="12700"/>
                </a:cubicBezTo>
                <a:cubicBezTo>
                  <a:pt x="368831" y="14736"/>
                  <a:pt x="380828" y="21722"/>
                  <a:pt x="393700" y="25400"/>
                </a:cubicBezTo>
                <a:cubicBezTo>
                  <a:pt x="474395" y="48456"/>
                  <a:pt x="416385" y="24042"/>
                  <a:pt x="495300" y="63500"/>
                </a:cubicBezTo>
                <a:cubicBezTo>
                  <a:pt x="503767" y="76200"/>
                  <a:pt x="509907" y="90807"/>
                  <a:pt x="520700" y="101600"/>
                </a:cubicBezTo>
                <a:cubicBezTo>
                  <a:pt x="531493" y="112393"/>
                  <a:pt x="546380" y="118128"/>
                  <a:pt x="558800" y="127000"/>
                </a:cubicBezTo>
                <a:cubicBezTo>
                  <a:pt x="669069" y="205764"/>
                  <a:pt x="557910" y="130640"/>
                  <a:pt x="647700" y="190500"/>
                </a:cubicBezTo>
                <a:cubicBezTo>
                  <a:pt x="656167" y="203200"/>
                  <a:pt x="662307" y="217807"/>
                  <a:pt x="673100" y="228600"/>
                </a:cubicBezTo>
                <a:cubicBezTo>
                  <a:pt x="683893" y="239393"/>
                  <a:pt x="701665" y="242081"/>
                  <a:pt x="711200" y="254000"/>
                </a:cubicBezTo>
                <a:cubicBezTo>
                  <a:pt x="719563" y="264453"/>
                  <a:pt x="717399" y="280398"/>
                  <a:pt x="723900" y="292100"/>
                </a:cubicBezTo>
                <a:cubicBezTo>
                  <a:pt x="738725" y="318785"/>
                  <a:pt x="765047" y="339340"/>
                  <a:pt x="774700" y="368300"/>
                </a:cubicBezTo>
                <a:lnTo>
                  <a:pt x="800100" y="444500"/>
                </a:lnTo>
                <a:cubicBezTo>
                  <a:pt x="795867" y="520700"/>
                  <a:pt x="794636" y="597126"/>
                  <a:pt x="787400" y="673100"/>
                </a:cubicBezTo>
                <a:cubicBezTo>
                  <a:pt x="786131" y="686427"/>
                  <a:pt x="783063" y="700747"/>
                  <a:pt x="774700" y="711200"/>
                </a:cubicBezTo>
                <a:cubicBezTo>
                  <a:pt x="765165" y="723119"/>
                  <a:pt x="749300" y="728133"/>
                  <a:pt x="736600" y="736600"/>
                </a:cubicBezTo>
                <a:cubicBezTo>
                  <a:pt x="706403" y="827192"/>
                  <a:pt x="749221" y="717668"/>
                  <a:pt x="685800" y="812800"/>
                </a:cubicBezTo>
                <a:cubicBezTo>
                  <a:pt x="669084" y="837874"/>
                  <a:pt x="654050" y="872067"/>
                  <a:pt x="635000" y="889000"/>
                </a:cubicBezTo>
                <a:close/>
              </a:path>
            </a:pathLst>
          </a:cu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Freeform 149">
            <a:extLst>
              <a:ext uri="{FF2B5EF4-FFF2-40B4-BE49-F238E27FC236}">
                <a16:creationId xmlns:a16="http://schemas.microsoft.com/office/drawing/2014/main" id="{66D627FC-168E-B743-94F5-A5550AD574C0}"/>
              </a:ext>
            </a:extLst>
          </p:cNvPr>
          <p:cNvSpPr/>
          <p:nvPr/>
        </p:nvSpPr>
        <p:spPr>
          <a:xfrm>
            <a:off x="9258300" y="5626100"/>
            <a:ext cx="1143000" cy="865183"/>
          </a:xfrm>
          <a:custGeom>
            <a:avLst/>
            <a:gdLst>
              <a:gd name="connsiteX0" fmla="*/ 1066800 w 1143000"/>
              <a:gd name="connsiteY0" fmla="*/ 863600 h 865183"/>
              <a:gd name="connsiteX1" fmla="*/ 889000 w 1143000"/>
              <a:gd name="connsiteY1" fmla="*/ 850900 h 865183"/>
              <a:gd name="connsiteX2" fmla="*/ 736600 w 1143000"/>
              <a:gd name="connsiteY2" fmla="*/ 838200 h 865183"/>
              <a:gd name="connsiteX3" fmla="*/ 342900 w 1143000"/>
              <a:gd name="connsiteY3" fmla="*/ 825500 h 865183"/>
              <a:gd name="connsiteX4" fmla="*/ 127000 w 1143000"/>
              <a:gd name="connsiteY4" fmla="*/ 812800 h 865183"/>
              <a:gd name="connsiteX5" fmla="*/ 101600 w 1143000"/>
              <a:gd name="connsiteY5" fmla="*/ 736600 h 865183"/>
              <a:gd name="connsiteX6" fmla="*/ 76200 w 1143000"/>
              <a:gd name="connsiteY6" fmla="*/ 698500 h 865183"/>
              <a:gd name="connsiteX7" fmla="*/ 50800 w 1143000"/>
              <a:gd name="connsiteY7" fmla="*/ 622300 h 865183"/>
              <a:gd name="connsiteX8" fmla="*/ 38100 w 1143000"/>
              <a:gd name="connsiteY8" fmla="*/ 584200 h 865183"/>
              <a:gd name="connsiteX9" fmla="*/ 25400 w 1143000"/>
              <a:gd name="connsiteY9" fmla="*/ 533400 h 865183"/>
              <a:gd name="connsiteX10" fmla="*/ 0 w 1143000"/>
              <a:gd name="connsiteY10" fmla="*/ 457200 h 865183"/>
              <a:gd name="connsiteX11" fmla="*/ 12700 w 1143000"/>
              <a:gd name="connsiteY11" fmla="*/ 292100 h 865183"/>
              <a:gd name="connsiteX12" fmla="*/ 25400 w 1143000"/>
              <a:gd name="connsiteY12" fmla="*/ 254000 h 865183"/>
              <a:gd name="connsiteX13" fmla="*/ 63500 w 1143000"/>
              <a:gd name="connsiteY13" fmla="*/ 215900 h 865183"/>
              <a:gd name="connsiteX14" fmla="*/ 101600 w 1143000"/>
              <a:gd name="connsiteY14" fmla="*/ 190500 h 865183"/>
              <a:gd name="connsiteX15" fmla="*/ 190500 w 1143000"/>
              <a:gd name="connsiteY15" fmla="*/ 88900 h 865183"/>
              <a:gd name="connsiteX16" fmla="*/ 254000 w 1143000"/>
              <a:gd name="connsiteY16" fmla="*/ 25400 h 865183"/>
              <a:gd name="connsiteX17" fmla="*/ 330200 w 1143000"/>
              <a:gd name="connsiteY17" fmla="*/ 0 h 865183"/>
              <a:gd name="connsiteX18" fmla="*/ 647700 w 1143000"/>
              <a:gd name="connsiteY18" fmla="*/ 25400 h 865183"/>
              <a:gd name="connsiteX19" fmla="*/ 800100 w 1143000"/>
              <a:gd name="connsiteY19" fmla="*/ 76200 h 865183"/>
              <a:gd name="connsiteX20" fmla="*/ 838200 w 1143000"/>
              <a:gd name="connsiteY20" fmla="*/ 101600 h 865183"/>
              <a:gd name="connsiteX21" fmla="*/ 927100 w 1143000"/>
              <a:gd name="connsiteY21" fmla="*/ 177800 h 865183"/>
              <a:gd name="connsiteX22" fmla="*/ 965200 w 1143000"/>
              <a:gd name="connsiteY22" fmla="*/ 190500 h 865183"/>
              <a:gd name="connsiteX23" fmla="*/ 1028700 w 1143000"/>
              <a:gd name="connsiteY23" fmla="*/ 292100 h 865183"/>
              <a:gd name="connsiteX24" fmla="*/ 1066800 w 1143000"/>
              <a:gd name="connsiteY24" fmla="*/ 355600 h 865183"/>
              <a:gd name="connsiteX25" fmla="*/ 1092200 w 1143000"/>
              <a:gd name="connsiteY25" fmla="*/ 393700 h 865183"/>
              <a:gd name="connsiteX26" fmla="*/ 1104900 w 1143000"/>
              <a:gd name="connsiteY26" fmla="*/ 431800 h 865183"/>
              <a:gd name="connsiteX27" fmla="*/ 1143000 w 1143000"/>
              <a:gd name="connsiteY27" fmla="*/ 533400 h 865183"/>
              <a:gd name="connsiteX28" fmla="*/ 1117600 w 1143000"/>
              <a:gd name="connsiteY28" fmla="*/ 774700 h 865183"/>
              <a:gd name="connsiteX29" fmla="*/ 1104900 w 1143000"/>
              <a:gd name="connsiteY29" fmla="*/ 812800 h 865183"/>
              <a:gd name="connsiteX30" fmla="*/ 1066800 w 1143000"/>
              <a:gd name="connsiteY30" fmla="*/ 863600 h 865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43000" h="865183">
                <a:moveTo>
                  <a:pt x="1066800" y="863600"/>
                </a:moveTo>
                <a:cubicBezTo>
                  <a:pt x="1030817" y="869950"/>
                  <a:pt x="948243" y="855457"/>
                  <a:pt x="889000" y="850900"/>
                </a:cubicBezTo>
                <a:cubicBezTo>
                  <a:pt x="838174" y="846990"/>
                  <a:pt x="787521" y="840568"/>
                  <a:pt x="736600" y="838200"/>
                </a:cubicBezTo>
                <a:cubicBezTo>
                  <a:pt x="605440" y="832100"/>
                  <a:pt x="474088" y="830966"/>
                  <a:pt x="342900" y="825500"/>
                </a:cubicBezTo>
                <a:cubicBezTo>
                  <a:pt x="270871" y="822499"/>
                  <a:pt x="198967" y="817033"/>
                  <a:pt x="127000" y="812800"/>
                </a:cubicBezTo>
                <a:cubicBezTo>
                  <a:pt x="118533" y="787400"/>
                  <a:pt x="116452" y="758877"/>
                  <a:pt x="101600" y="736600"/>
                </a:cubicBezTo>
                <a:cubicBezTo>
                  <a:pt x="93133" y="723900"/>
                  <a:pt x="82399" y="712448"/>
                  <a:pt x="76200" y="698500"/>
                </a:cubicBezTo>
                <a:cubicBezTo>
                  <a:pt x="65326" y="674034"/>
                  <a:pt x="59267" y="647700"/>
                  <a:pt x="50800" y="622300"/>
                </a:cubicBezTo>
                <a:cubicBezTo>
                  <a:pt x="46567" y="609600"/>
                  <a:pt x="41347" y="597187"/>
                  <a:pt x="38100" y="584200"/>
                </a:cubicBezTo>
                <a:cubicBezTo>
                  <a:pt x="33867" y="567267"/>
                  <a:pt x="30416" y="550118"/>
                  <a:pt x="25400" y="533400"/>
                </a:cubicBezTo>
                <a:cubicBezTo>
                  <a:pt x="17707" y="507755"/>
                  <a:pt x="0" y="457200"/>
                  <a:pt x="0" y="457200"/>
                </a:cubicBezTo>
                <a:cubicBezTo>
                  <a:pt x="4233" y="402167"/>
                  <a:pt x="5854" y="346870"/>
                  <a:pt x="12700" y="292100"/>
                </a:cubicBezTo>
                <a:cubicBezTo>
                  <a:pt x="14360" y="278816"/>
                  <a:pt x="17974" y="265139"/>
                  <a:pt x="25400" y="254000"/>
                </a:cubicBezTo>
                <a:cubicBezTo>
                  <a:pt x="35363" y="239056"/>
                  <a:pt x="49702" y="227398"/>
                  <a:pt x="63500" y="215900"/>
                </a:cubicBezTo>
                <a:cubicBezTo>
                  <a:pt x="75226" y="206129"/>
                  <a:pt x="88900" y="198967"/>
                  <a:pt x="101600" y="190500"/>
                </a:cubicBezTo>
                <a:cubicBezTo>
                  <a:pt x="160867" y="101600"/>
                  <a:pt x="127000" y="131233"/>
                  <a:pt x="190500" y="88900"/>
                </a:cubicBezTo>
                <a:cubicBezTo>
                  <a:pt x="213672" y="54142"/>
                  <a:pt x="213895" y="43225"/>
                  <a:pt x="254000" y="25400"/>
                </a:cubicBezTo>
                <a:cubicBezTo>
                  <a:pt x="278466" y="14526"/>
                  <a:pt x="330200" y="0"/>
                  <a:pt x="330200" y="0"/>
                </a:cubicBezTo>
                <a:cubicBezTo>
                  <a:pt x="436033" y="8467"/>
                  <a:pt x="542300" y="12624"/>
                  <a:pt x="647700" y="25400"/>
                </a:cubicBezTo>
                <a:cubicBezTo>
                  <a:pt x="709354" y="32873"/>
                  <a:pt x="749701" y="47401"/>
                  <a:pt x="800100" y="76200"/>
                </a:cubicBezTo>
                <a:cubicBezTo>
                  <a:pt x="813352" y="83773"/>
                  <a:pt x="826474" y="91829"/>
                  <a:pt x="838200" y="101600"/>
                </a:cubicBezTo>
                <a:cubicBezTo>
                  <a:pt x="887334" y="142545"/>
                  <a:pt x="866566" y="143209"/>
                  <a:pt x="927100" y="177800"/>
                </a:cubicBezTo>
                <a:cubicBezTo>
                  <a:pt x="938723" y="184442"/>
                  <a:pt x="952500" y="186267"/>
                  <a:pt x="965200" y="190500"/>
                </a:cubicBezTo>
                <a:cubicBezTo>
                  <a:pt x="1031366" y="278721"/>
                  <a:pt x="978891" y="202445"/>
                  <a:pt x="1028700" y="292100"/>
                </a:cubicBezTo>
                <a:cubicBezTo>
                  <a:pt x="1040688" y="313678"/>
                  <a:pt x="1053717" y="334668"/>
                  <a:pt x="1066800" y="355600"/>
                </a:cubicBezTo>
                <a:cubicBezTo>
                  <a:pt x="1074890" y="368543"/>
                  <a:pt x="1085374" y="380048"/>
                  <a:pt x="1092200" y="393700"/>
                </a:cubicBezTo>
                <a:cubicBezTo>
                  <a:pt x="1098187" y="405674"/>
                  <a:pt x="1099627" y="419495"/>
                  <a:pt x="1104900" y="431800"/>
                </a:cubicBezTo>
                <a:cubicBezTo>
                  <a:pt x="1144747" y="524776"/>
                  <a:pt x="1119585" y="439742"/>
                  <a:pt x="1143000" y="533400"/>
                </a:cubicBezTo>
                <a:cubicBezTo>
                  <a:pt x="1138730" y="580366"/>
                  <a:pt x="1127691" y="719201"/>
                  <a:pt x="1117600" y="774700"/>
                </a:cubicBezTo>
                <a:cubicBezTo>
                  <a:pt x="1115205" y="787871"/>
                  <a:pt x="1113263" y="802347"/>
                  <a:pt x="1104900" y="812800"/>
                </a:cubicBezTo>
                <a:cubicBezTo>
                  <a:pt x="1063278" y="864828"/>
                  <a:pt x="1102783" y="857250"/>
                  <a:pt x="1066800" y="863600"/>
                </a:cubicBezTo>
                <a:close/>
              </a:path>
            </a:pathLst>
          </a:cu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ontent Placeholder 2">
            <a:extLst>
              <a:ext uri="{FF2B5EF4-FFF2-40B4-BE49-F238E27FC236}">
                <a16:creationId xmlns:a16="http://schemas.microsoft.com/office/drawing/2014/main" id="{0699B2A3-3B8E-414D-A3AF-577E06CECE10}"/>
              </a:ext>
            </a:extLst>
          </p:cNvPr>
          <p:cNvSpPr txBox="1">
            <a:spLocks/>
          </p:cNvSpPr>
          <p:nvPr/>
        </p:nvSpPr>
        <p:spPr>
          <a:xfrm>
            <a:off x="264163" y="5250618"/>
            <a:ext cx="1530821"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b="1" dirty="0">
                <a:solidFill>
                  <a:schemeClr val="tx1">
                    <a:lumMod val="85000"/>
                    <a:lumOff val="15000"/>
                  </a:schemeClr>
                </a:solidFill>
                <a:latin typeface="Avenir Light" panose="020B0402020203020204" pitchFamily="34" charset="77"/>
              </a:rPr>
              <a:t>Input layer</a:t>
            </a:r>
          </a:p>
        </p:txBody>
      </p:sp>
      <p:sp>
        <p:nvSpPr>
          <p:cNvPr id="50" name="Content Placeholder 2">
            <a:extLst>
              <a:ext uri="{FF2B5EF4-FFF2-40B4-BE49-F238E27FC236}">
                <a16:creationId xmlns:a16="http://schemas.microsoft.com/office/drawing/2014/main" id="{98A0229A-0E65-994A-A48A-9E766E214C56}"/>
              </a:ext>
            </a:extLst>
          </p:cNvPr>
          <p:cNvSpPr txBox="1">
            <a:spLocks/>
          </p:cNvSpPr>
          <p:nvPr/>
        </p:nvSpPr>
        <p:spPr>
          <a:xfrm>
            <a:off x="147347" y="4088472"/>
            <a:ext cx="1737960"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b="1" dirty="0">
                <a:solidFill>
                  <a:schemeClr val="tx1">
                    <a:lumMod val="85000"/>
                    <a:lumOff val="15000"/>
                  </a:schemeClr>
                </a:solidFill>
                <a:latin typeface="Avenir Light" panose="020B0402020203020204" pitchFamily="34" charset="77"/>
              </a:rPr>
              <a:t>Hidden layer</a:t>
            </a:r>
          </a:p>
        </p:txBody>
      </p:sp>
      <p:sp>
        <p:nvSpPr>
          <p:cNvPr id="51" name="Content Placeholder 2">
            <a:extLst>
              <a:ext uri="{FF2B5EF4-FFF2-40B4-BE49-F238E27FC236}">
                <a16:creationId xmlns:a16="http://schemas.microsoft.com/office/drawing/2014/main" id="{3649502E-21DD-1642-971F-BACEABB4E04C}"/>
              </a:ext>
            </a:extLst>
          </p:cNvPr>
          <p:cNvSpPr txBox="1">
            <a:spLocks/>
          </p:cNvSpPr>
          <p:nvPr/>
        </p:nvSpPr>
        <p:spPr>
          <a:xfrm>
            <a:off x="241800" y="2952152"/>
            <a:ext cx="1721387"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b="1" dirty="0">
                <a:solidFill>
                  <a:schemeClr val="tx1">
                    <a:lumMod val="85000"/>
                    <a:lumOff val="15000"/>
                  </a:schemeClr>
                </a:solidFill>
                <a:latin typeface="Avenir Light" panose="020B0402020203020204" pitchFamily="34" charset="77"/>
              </a:rPr>
              <a:t>Output layer</a:t>
            </a:r>
          </a:p>
        </p:txBody>
      </p:sp>
      <p:sp>
        <p:nvSpPr>
          <p:cNvPr id="70" name="Rounded Rectangle 69">
            <a:extLst>
              <a:ext uri="{FF2B5EF4-FFF2-40B4-BE49-F238E27FC236}">
                <a16:creationId xmlns:a16="http://schemas.microsoft.com/office/drawing/2014/main" id="{DE101D8D-392D-CE48-A76F-F593C13CFB77}"/>
              </a:ext>
            </a:extLst>
          </p:cNvPr>
          <p:cNvSpPr/>
          <p:nvPr/>
        </p:nvSpPr>
        <p:spPr>
          <a:xfrm>
            <a:off x="2561160" y="5287053"/>
            <a:ext cx="1196135" cy="33006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AF057BF2-9D6B-E249-8FBC-3B1D5B8A5CA3}"/>
              </a:ext>
            </a:extLst>
          </p:cNvPr>
          <p:cNvSpPr/>
          <p:nvPr/>
        </p:nvSpPr>
        <p:spPr>
          <a:xfrm>
            <a:off x="2665942" y="5342404"/>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730C91DC-46B3-DD42-BA91-16A98A899679}"/>
              </a:ext>
            </a:extLst>
          </p:cNvPr>
          <p:cNvSpPr/>
          <p:nvPr/>
        </p:nvSpPr>
        <p:spPr>
          <a:xfrm>
            <a:off x="2912201" y="5342404"/>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1A38F944-FD9F-1C42-9EF7-BA5E3DB86EBA}"/>
              </a:ext>
            </a:extLst>
          </p:cNvPr>
          <p:cNvSpPr/>
          <p:nvPr/>
        </p:nvSpPr>
        <p:spPr>
          <a:xfrm>
            <a:off x="3158460" y="5342404"/>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91549E43-B913-244E-90FF-EB6ADE692919}"/>
              </a:ext>
            </a:extLst>
          </p:cNvPr>
          <p:cNvSpPr/>
          <p:nvPr/>
        </p:nvSpPr>
        <p:spPr>
          <a:xfrm>
            <a:off x="3410329" y="5342404"/>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CFE7F9AF-8FB9-9E47-AA7C-B819DD96BD45}"/>
              </a:ext>
            </a:extLst>
          </p:cNvPr>
          <p:cNvSpPr/>
          <p:nvPr/>
        </p:nvSpPr>
        <p:spPr>
          <a:xfrm>
            <a:off x="2665942" y="30355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D1072A62-0E13-3843-8D0C-3A62E6BC9417}"/>
              </a:ext>
            </a:extLst>
          </p:cNvPr>
          <p:cNvSpPr/>
          <p:nvPr/>
        </p:nvSpPr>
        <p:spPr>
          <a:xfrm>
            <a:off x="2912201" y="30355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B5867DDE-FEA5-0049-9461-EB1FFEB88969}"/>
              </a:ext>
            </a:extLst>
          </p:cNvPr>
          <p:cNvSpPr/>
          <p:nvPr/>
        </p:nvSpPr>
        <p:spPr>
          <a:xfrm>
            <a:off x="3158460" y="30355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24DFF809-EE42-C349-914D-4808EEE0B2B2}"/>
              </a:ext>
            </a:extLst>
          </p:cNvPr>
          <p:cNvSpPr/>
          <p:nvPr/>
        </p:nvSpPr>
        <p:spPr>
          <a:xfrm>
            <a:off x="3410329" y="30355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81">
            <a:extLst>
              <a:ext uri="{FF2B5EF4-FFF2-40B4-BE49-F238E27FC236}">
                <a16:creationId xmlns:a16="http://schemas.microsoft.com/office/drawing/2014/main" id="{485BEC44-F260-1145-8583-E09A6D1ADDA0}"/>
              </a:ext>
            </a:extLst>
          </p:cNvPr>
          <p:cNvSpPr/>
          <p:nvPr/>
        </p:nvSpPr>
        <p:spPr>
          <a:xfrm>
            <a:off x="2445007" y="4128135"/>
            <a:ext cx="1364224" cy="311369"/>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D285D089-1C0C-6344-B7EA-A631D2F645B7}"/>
              </a:ext>
            </a:extLst>
          </p:cNvPr>
          <p:cNvSpPr/>
          <p:nvPr/>
        </p:nvSpPr>
        <p:spPr>
          <a:xfrm>
            <a:off x="2529557" y="4181402"/>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E248521C-7AB4-A74B-BB41-9E9DBC05502F}"/>
              </a:ext>
            </a:extLst>
          </p:cNvPr>
          <p:cNvSpPr/>
          <p:nvPr/>
        </p:nvSpPr>
        <p:spPr>
          <a:xfrm>
            <a:off x="2775816" y="4181402"/>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A542D303-3E89-B948-BAE1-9C28B4C7900E}"/>
              </a:ext>
            </a:extLst>
          </p:cNvPr>
          <p:cNvSpPr/>
          <p:nvPr/>
        </p:nvSpPr>
        <p:spPr>
          <a:xfrm>
            <a:off x="3022075" y="4181402"/>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3557CEDB-9609-5C4E-BE7A-9A1922D84558}"/>
              </a:ext>
            </a:extLst>
          </p:cNvPr>
          <p:cNvSpPr/>
          <p:nvPr/>
        </p:nvSpPr>
        <p:spPr>
          <a:xfrm>
            <a:off x="3273944" y="4181402"/>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FD0CC76B-5E71-8C4B-B186-6D1471C8CD67}"/>
              </a:ext>
            </a:extLst>
          </p:cNvPr>
          <p:cNvSpPr/>
          <p:nvPr/>
        </p:nvSpPr>
        <p:spPr>
          <a:xfrm>
            <a:off x="3531940" y="4183686"/>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2">
            <a:extLst>
              <a:ext uri="{FF2B5EF4-FFF2-40B4-BE49-F238E27FC236}">
                <a16:creationId xmlns:a16="http://schemas.microsoft.com/office/drawing/2014/main" id="{2E61486C-7C7C-CF4A-BF55-2488DDD06CBA}"/>
              </a:ext>
            </a:extLst>
          </p:cNvPr>
          <p:cNvSpPr/>
          <p:nvPr/>
        </p:nvSpPr>
        <p:spPr>
          <a:xfrm>
            <a:off x="2580250" y="2988563"/>
            <a:ext cx="1128109" cy="311369"/>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ight Arrow 93">
            <a:extLst>
              <a:ext uri="{FF2B5EF4-FFF2-40B4-BE49-F238E27FC236}">
                <a16:creationId xmlns:a16="http://schemas.microsoft.com/office/drawing/2014/main" id="{FAED948E-E8BC-B542-96E5-C16F47F16A92}"/>
              </a:ext>
            </a:extLst>
          </p:cNvPr>
          <p:cNvSpPr/>
          <p:nvPr/>
        </p:nvSpPr>
        <p:spPr>
          <a:xfrm rot="16200000">
            <a:off x="2885871" y="3505978"/>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ight Arrow 94">
            <a:extLst>
              <a:ext uri="{FF2B5EF4-FFF2-40B4-BE49-F238E27FC236}">
                <a16:creationId xmlns:a16="http://schemas.microsoft.com/office/drawing/2014/main" id="{B62B8F78-5C39-C145-B3C5-F9490727FE2B}"/>
              </a:ext>
            </a:extLst>
          </p:cNvPr>
          <p:cNvSpPr/>
          <p:nvPr/>
        </p:nvSpPr>
        <p:spPr>
          <a:xfrm rot="16200000">
            <a:off x="2907431" y="4675126"/>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6" name="Content Placeholder 2">
                <a:extLst>
                  <a:ext uri="{FF2B5EF4-FFF2-40B4-BE49-F238E27FC236}">
                    <a16:creationId xmlns:a16="http://schemas.microsoft.com/office/drawing/2014/main" id="{20A6FC83-57DF-014A-87E0-1B5614DFB884}"/>
                  </a:ext>
                </a:extLst>
              </p:cNvPr>
              <p:cNvSpPr txBox="1">
                <a:spLocks/>
              </p:cNvSpPr>
              <p:nvPr/>
            </p:nvSpPr>
            <p:spPr>
              <a:xfrm>
                <a:off x="2377235" y="4632547"/>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𝑉</m:t>
                      </m:r>
                    </m:oMath>
                  </m:oMathPara>
                </a14:m>
                <a:endParaRPr lang="en-US" sz="2400" dirty="0">
                  <a:solidFill>
                    <a:srgbClr val="C00000"/>
                  </a:solidFill>
                  <a:latin typeface="Avenir Light" panose="020B0402020203020204" pitchFamily="34" charset="77"/>
                </a:endParaRPr>
              </a:p>
            </p:txBody>
          </p:sp>
        </mc:Choice>
        <mc:Fallback xmlns="">
          <p:sp>
            <p:nvSpPr>
              <p:cNvPr id="96" name="Content Placeholder 2">
                <a:extLst>
                  <a:ext uri="{FF2B5EF4-FFF2-40B4-BE49-F238E27FC236}">
                    <a16:creationId xmlns:a16="http://schemas.microsoft.com/office/drawing/2014/main" xmlns:a14="http://schemas.microsoft.com/office/drawing/2010/main" xmlns="" id="{20A6FC83-57DF-014A-87E0-1B5614DFB884}"/>
                  </a:ext>
                </a:extLst>
              </p:cNvPr>
              <p:cNvSpPr txBox="1">
                <a:spLocks noRot="1" noChangeAspect="1" noMove="1" noResize="1" noEditPoints="1" noAdjustHandles="1" noChangeArrowheads="1" noChangeShapeType="1" noTextEdit="1"/>
              </p:cNvSpPr>
              <p:nvPr/>
            </p:nvSpPr>
            <p:spPr>
              <a:xfrm>
                <a:off x="2377235" y="4632547"/>
                <a:ext cx="701328" cy="503588"/>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Content Placeholder 2">
                <a:extLst>
                  <a:ext uri="{FF2B5EF4-FFF2-40B4-BE49-F238E27FC236}">
                    <a16:creationId xmlns:a16="http://schemas.microsoft.com/office/drawing/2014/main" id="{6D6C0EF3-9A48-6042-84AB-D28C74DA20AD}"/>
                  </a:ext>
                </a:extLst>
              </p:cNvPr>
              <p:cNvSpPr txBox="1">
                <a:spLocks/>
              </p:cNvSpPr>
              <p:nvPr/>
            </p:nvSpPr>
            <p:spPr>
              <a:xfrm>
                <a:off x="2384544" y="3453606"/>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𝑊</m:t>
                      </m:r>
                    </m:oMath>
                  </m:oMathPara>
                </a14:m>
                <a:endParaRPr lang="en-US" sz="2400" dirty="0">
                  <a:solidFill>
                    <a:srgbClr val="C00000"/>
                  </a:solidFill>
                  <a:latin typeface="Avenir Light" panose="020B0402020203020204" pitchFamily="34" charset="77"/>
                </a:endParaRPr>
              </a:p>
            </p:txBody>
          </p:sp>
        </mc:Choice>
        <mc:Fallback xmlns="">
          <p:sp>
            <p:nvSpPr>
              <p:cNvPr id="97" name="Content Placeholder 2">
                <a:extLst>
                  <a:ext uri="{FF2B5EF4-FFF2-40B4-BE49-F238E27FC236}">
                    <a16:creationId xmlns:a16="http://schemas.microsoft.com/office/drawing/2014/main" xmlns:a14="http://schemas.microsoft.com/office/drawing/2010/main" xmlns="" id="{6D6C0EF3-9A48-6042-84AB-D28C74DA20AD}"/>
                  </a:ext>
                </a:extLst>
              </p:cNvPr>
              <p:cNvSpPr txBox="1">
                <a:spLocks noRot="1" noChangeAspect="1" noMove="1" noResize="1" noEditPoints="1" noAdjustHandles="1" noChangeArrowheads="1" noChangeShapeType="1" noTextEdit="1"/>
              </p:cNvSpPr>
              <p:nvPr/>
            </p:nvSpPr>
            <p:spPr>
              <a:xfrm>
                <a:off x="2384544" y="3453606"/>
                <a:ext cx="701328" cy="503588"/>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Content Placeholder 2">
                <a:extLst>
                  <a:ext uri="{FF2B5EF4-FFF2-40B4-BE49-F238E27FC236}">
                    <a16:creationId xmlns:a16="http://schemas.microsoft.com/office/drawing/2014/main" id="{276A6F90-89C1-8046-A06E-32E388A4C982}"/>
                  </a:ext>
                </a:extLst>
              </p:cNvPr>
              <p:cNvSpPr txBox="1">
                <a:spLocks/>
              </p:cNvSpPr>
              <p:nvPr/>
            </p:nvSpPr>
            <p:spPr>
              <a:xfrm>
                <a:off x="2436901" y="2363347"/>
                <a:ext cx="1576747"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acc>
                            <m:accPr>
                              <m:chr m:val="̂"/>
                              <m:ctrlPr>
                                <a:rPr lang="en-US" sz="2400" b="0" i="1" dirty="0" smtClean="0">
                                  <a:latin typeface="Cambria Math" panose="02040503050406030204" pitchFamily="18" charset="0"/>
                                </a:rPr>
                              </m:ctrlPr>
                            </m:accPr>
                            <m:e>
                              <m:r>
                                <a:rPr lang="en-US" sz="2400" i="1" dirty="0">
                                  <a:latin typeface="Cambria Math" panose="02040503050406030204" pitchFamily="18" charset="0"/>
                                </a:rPr>
                                <m:t>𝑦</m:t>
                              </m:r>
                            </m:e>
                          </m:acc>
                        </m:e>
                        <m:sub>
                          <m:r>
                            <a:rPr lang="en-US" sz="2400" b="0" i="1" dirty="0" smtClean="0">
                              <a:latin typeface="Cambria Math" panose="02040503050406030204" pitchFamily="18" charset="0"/>
                            </a:rPr>
                            <m:t>1</m:t>
                          </m:r>
                        </m:sub>
                      </m:sSub>
                    </m:oMath>
                  </m:oMathPara>
                </a14:m>
                <a:endParaRPr lang="en-US" sz="2400" b="0" dirty="0">
                  <a:latin typeface="Avenir Light" panose="020B0402020203020204" pitchFamily="34" charset="77"/>
                </a:endParaRPr>
              </a:p>
              <a:p>
                <a:pPr marL="0" indent="0" algn="ctr">
                  <a:lnSpc>
                    <a:spcPct val="120000"/>
                  </a:lnSpc>
                  <a:buNone/>
                </a:pPr>
                <a:endParaRPr lang="en-US" sz="2400" dirty="0">
                  <a:latin typeface="Avenir Light" panose="020B0402020203020204" pitchFamily="34" charset="77"/>
                </a:endParaRPr>
              </a:p>
            </p:txBody>
          </p:sp>
        </mc:Choice>
        <mc:Fallback xmlns="">
          <p:sp>
            <p:nvSpPr>
              <p:cNvPr id="98" name="Content Placeholder 2">
                <a:extLst>
                  <a:ext uri="{FF2B5EF4-FFF2-40B4-BE49-F238E27FC236}">
                    <a16:creationId xmlns:a16="http://schemas.microsoft.com/office/drawing/2014/main" id="{276A6F90-89C1-8046-A06E-32E388A4C982}"/>
                  </a:ext>
                </a:extLst>
              </p:cNvPr>
              <p:cNvSpPr txBox="1">
                <a:spLocks noRot="1" noChangeAspect="1" noMove="1" noResize="1" noEditPoints="1" noAdjustHandles="1" noChangeArrowheads="1" noChangeShapeType="1" noTextEdit="1"/>
              </p:cNvSpPr>
              <p:nvPr/>
            </p:nvSpPr>
            <p:spPr>
              <a:xfrm>
                <a:off x="2436901" y="2363347"/>
                <a:ext cx="1576747" cy="503588"/>
              </a:xfrm>
              <a:prstGeom prst="rect">
                <a:avLst/>
              </a:prstGeom>
              <a:blipFill>
                <a:blip r:embed="rId4"/>
                <a:stretch>
                  <a:fillRect b="-48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0" name="Content Placeholder 2">
                <a:extLst>
                  <a:ext uri="{FF2B5EF4-FFF2-40B4-BE49-F238E27FC236}">
                    <a16:creationId xmlns:a16="http://schemas.microsoft.com/office/drawing/2014/main" id="{D2F72133-FA23-E542-8D6A-F6C8993EF0A4}"/>
                  </a:ext>
                </a:extLst>
              </p:cNvPr>
              <p:cNvSpPr txBox="1">
                <a:spLocks/>
              </p:cNvSpPr>
              <p:nvPr/>
            </p:nvSpPr>
            <p:spPr>
              <a:xfrm>
                <a:off x="2936405" y="5566790"/>
                <a:ext cx="466367"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𝑥</m:t>
                          </m:r>
                        </m:e>
                        <m:sub>
                          <m:r>
                            <a:rPr lang="en-US" sz="2400" b="0" i="1" dirty="0" smtClean="0">
                              <a:latin typeface="Cambria Math" panose="02040503050406030204" pitchFamily="18" charset="0"/>
                            </a:rPr>
                            <m:t>1</m:t>
                          </m:r>
                        </m:sub>
                      </m:sSub>
                    </m:oMath>
                  </m:oMathPara>
                </a14:m>
                <a:endParaRPr lang="en-US" sz="2400" b="0" dirty="0">
                  <a:latin typeface="Avenir Light" panose="020B0402020203020204" pitchFamily="34" charset="77"/>
                </a:endParaRPr>
              </a:p>
              <a:p>
                <a:pPr marL="0" indent="0" algn="ctr">
                  <a:lnSpc>
                    <a:spcPct val="120000"/>
                  </a:lnSpc>
                  <a:buNone/>
                </a:pPr>
                <a:endParaRPr lang="en-US" sz="2400" dirty="0">
                  <a:latin typeface="Avenir Light" panose="020B0402020203020204" pitchFamily="34" charset="77"/>
                </a:endParaRPr>
              </a:p>
            </p:txBody>
          </p:sp>
        </mc:Choice>
        <mc:Fallback xmlns="">
          <p:sp>
            <p:nvSpPr>
              <p:cNvPr id="190" name="Content Placeholder 2">
                <a:extLst>
                  <a:ext uri="{FF2B5EF4-FFF2-40B4-BE49-F238E27FC236}">
                    <a16:creationId xmlns:a16="http://schemas.microsoft.com/office/drawing/2014/main" id="{D2F72133-FA23-E542-8D6A-F6C8993EF0A4}"/>
                  </a:ext>
                </a:extLst>
              </p:cNvPr>
              <p:cNvSpPr txBox="1">
                <a:spLocks noRot="1" noChangeAspect="1" noMove="1" noResize="1" noEditPoints="1" noAdjustHandles="1" noChangeArrowheads="1" noChangeShapeType="1" noTextEdit="1"/>
              </p:cNvSpPr>
              <p:nvPr/>
            </p:nvSpPr>
            <p:spPr>
              <a:xfrm>
                <a:off x="2936405" y="5566790"/>
                <a:ext cx="466367" cy="503588"/>
              </a:xfrm>
              <a:prstGeom prst="rect">
                <a:avLst/>
              </a:prstGeom>
              <a:blipFill>
                <a:blip r:embed="rId5"/>
                <a:stretch>
                  <a:fillRect l="-5263"/>
                </a:stretch>
              </a:blipFill>
            </p:spPr>
            <p:txBody>
              <a:bodyPr/>
              <a:lstStyle/>
              <a:p>
                <a:r>
                  <a:rPr lang="en-US">
                    <a:noFill/>
                  </a:rPr>
                  <a:t> </a:t>
                </a:r>
              </a:p>
            </p:txBody>
          </p:sp>
        </mc:Fallback>
      </mc:AlternateContent>
      <p:sp>
        <p:nvSpPr>
          <p:cNvPr id="108" name="Rectangle 107">
            <a:extLst>
              <a:ext uri="{FF2B5EF4-FFF2-40B4-BE49-F238E27FC236}">
                <a16:creationId xmlns:a16="http://schemas.microsoft.com/office/drawing/2014/main" id="{64A89667-1B61-D84C-8396-266EF010A525}"/>
              </a:ext>
            </a:extLst>
          </p:cNvPr>
          <p:cNvSpPr/>
          <p:nvPr/>
        </p:nvSpPr>
        <p:spPr>
          <a:xfrm>
            <a:off x="8888300" y="770316"/>
            <a:ext cx="3137191" cy="1125196"/>
          </a:xfrm>
          <a:prstGeom prst="rect">
            <a:avLst/>
          </a:prstGeom>
          <a:solidFill>
            <a:srgbClr val="FFF2C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itle 1">
            <a:extLst>
              <a:ext uri="{FF2B5EF4-FFF2-40B4-BE49-F238E27FC236}">
                <a16:creationId xmlns:a16="http://schemas.microsoft.com/office/drawing/2014/main" id="{FF867746-7A2F-644D-88D5-C3102C6A99EA}"/>
              </a:ext>
            </a:extLst>
          </p:cNvPr>
          <p:cNvSpPr>
            <a:spLocks noGrp="1"/>
          </p:cNvSpPr>
          <p:nvPr>
            <p:ph type="title"/>
          </p:nvPr>
        </p:nvSpPr>
        <p:spPr>
          <a:xfrm>
            <a:off x="347472" y="219456"/>
            <a:ext cx="8941419" cy="1162592"/>
          </a:xfrm>
        </p:spPr>
        <p:txBody>
          <a:bodyPr/>
          <a:lstStyle/>
          <a:p>
            <a:r>
              <a:rPr lang="en-US" dirty="0"/>
              <a:t>RNN </a:t>
            </a:r>
          </a:p>
        </p:txBody>
      </p:sp>
      <p:sp>
        <p:nvSpPr>
          <p:cNvPr id="122" name="Content Placeholder 2">
            <a:extLst>
              <a:ext uri="{FF2B5EF4-FFF2-40B4-BE49-F238E27FC236}">
                <a16:creationId xmlns:a16="http://schemas.microsoft.com/office/drawing/2014/main" id="{FF5E74C9-A5CD-6F40-A4BA-762E8454B052}"/>
              </a:ext>
            </a:extLst>
          </p:cNvPr>
          <p:cNvSpPr txBox="1">
            <a:spLocks/>
          </p:cNvSpPr>
          <p:nvPr/>
        </p:nvSpPr>
        <p:spPr>
          <a:xfrm>
            <a:off x="462809" y="1032283"/>
            <a:ext cx="3272331" cy="6457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b="1" dirty="0">
                <a:latin typeface="Avenir Light" panose="020B0402020203020204" pitchFamily="34" charset="77"/>
              </a:rPr>
              <a:t>Training Process</a:t>
            </a:r>
            <a:endParaRPr lang="en-US" dirty="0">
              <a:latin typeface="Avenir Light" panose="020B0402020203020204" pitchFamily="34" charset="77"/>
            </a:endParaRPr>
          </a:p>
        </p:txBody>
      </p:sp>
      <mc:AlternateContent xmlns:mc="http://schemas.openxmlformats.org/markup-compatibility/2006" xmlns:a14="http://schemas.microsoft.com/office/drawing/2010/main">
        <mc:Choice Requires="a14">
          <p:sp>
            <p:nvSpPr>
              <p:cNvPr id="127" name="Rectangle 126">
                <a:extLst>
                  <a:ext uri="{FF2B5EF4-FFF2-40B4-BE49-F238E27FC236}">
                    <a16:creationId xmlns:a16="http://schemas.microsoft.com/office/drawing/2014/main" id="{5063524F-251F-C44B-AA39-5AA181F58DDD}"/>
                  </a:ext>
                </a:extLst>
              </p:cNvPr>
              <p:cNvSpPr/>
              <p:nvPr/>
            </p:nvSpPr>
            <p:spPr>
              <a:xfrm>
                <a:off x="2608151" y="1860486"/>
                <a:ext cx="129394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𝐶𝐸</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b="0" i="1" smtClean="0">
                                  <a:latin typeface="Cambria Math" panose="02040503050406030204" pitchFamily="18" charset="0"/>
                                </a:rPr>
                                <m:t>1</m:t>
                              </m:r>
                            </m:sup>
                          </m:sSup>
                          <m:r>
                            <a:rPr lang="en-US" i="1">
                              <a:latin typeface="Cambria Math" panose="02040503050406030204" pitchFamily="18" charset="0"/>
                            </a:rPr>
                            <m:t>,</m:t>
                          </m:r>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p>
                              <m:r>
                                <a:rPr lang="en-US" b="0" i="1" smtClean="0">
                                  <a:latin typeface="Cambria Math" panose="02040503050406030204" pitchFamily="18" charset="0"/>
                                </a:rPr>
                                <m:t>1</m:t>
                              </m:r>
                            </m:sup>
                          </m:sSup>
                        </m:e>
                      </m:d>
                    </m:oMath>
                  </m:oMathPara>
                </a14:m>
                <a:endParaRPr lang="en-US" dirty="0"/>
              </a:p>
            </p:txBody>
          </p:sp>
        </mc:Choice>
        <mc:Fallback xmlns="">
          <p:sp>
            <p:nvSpPr>
              <p:cNvPr id="127" name="Rectangle 126">
                <a:extLst>
                  <a:ext uri="{FF2B5EF4-FFF2-40B4-BE49-F238E27FC236}">
                    <a16:creationId xmlns:a16="http://schemas.microsoft.com/office/drawing/2014/main" id="{5063524F-251F-C44B-AA39-5AA181F58DDD}"/>
                  </a:ext>
                </a:extLst>
              </p:cNvPr>
              <p:cNvSpPr>
                <a:spLocks noRot="1" noChangeAspect="1" noMove="1" noResize="1" noEditPoints="1" noAdjustHandles="1" noChangeArrowheads="1" noChangeShapeType="1" noTextEdit="1"/>
              </p:cNvSpPr>
              <p:nvPr/>
            </p:nvSpPr>
            <p:spPr>
              <a:xfrm>
                <a:off x="2608151" y="1860486"/>
                <a:ext cx="1293944" cy="369332"/>
              </a:xfrm>
              <a:prstGeom prst="rect">
                <a:avLst/>
              </a:prstGeom>
              <a:blipFill>
                <a:blip r:embed="rId6"/>
                <a:stretch>
                  <a:fillRect b="-3226"/>
                </a:stretch>
              </a:blipFill>
            </p:spPr>
            <p:txBody>
              <a:bodyPr/>
              <a:lstStyle/>
              <a:p>
                <a:r>
                  <a:rPr lang="en-US">
                    <a:noFill/>
                  </a:rPr>
                  <a:t> </a:t>
                </a:r>
              </a:p>
            </p:txBody>
          </p:sp>
        </mc:Fallback>
      </mc:AlternateContent>
      <p:sp>
        <p:nvSpPr>
          <p:cNvPr id="128" name="Content Placeholder 2">
            <a:extLst>
              <a:ext uri="{FF2B5EF4-FFF2-40B4-BE49-F238E27FC236}">
                <a16:creationId xmlns:a16="http://schemas.microsoft.com/office/drawing/2014/main" id="{731B846A-C5A9-5A4B-9377-7E1921B50F8E}"/>
              </a:ext>
            </a:extLst>
          </p:cNvPr>
          <p:cNvSpPr txBox="1">
            <a:spLocks/>
          </p:cNvSpPr>
          <p:nvPr/>
        </p:nvSpPr>
        <p:spPr>
          <a:xfrm>
            <a:off x="1130300" y="1872315"/>
            <a:ext cx="866479"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b="1" dirty="0">
                <a:solidFill>
                  <a:srgbClr val="C00000"/>
                </a:solidFill>
                <a:latin typeface="Avenir Light" panose="020B0402020203020204" pitchFamily="34" charset="77"/>
              </a:rPr>
              <a:t>Error</a:t>
            </a:r>
          </a:p>
        </p:txBody>
      </p:sp>
      <p:sp>
        <p:nvSpPr>
          <p:cNvPr id="129" name="Content Placeholder 2">
            <a:extLst>
              <a:ext uri="{FF2B5EF4-FFF2-40B4-BE49-F238E27FC236}">
                <a16:creationId xmlns:a16="http://schemas.microsoft.com/office/drawing/2014/main" id="{0E613D49-C154-6840-B48E-9022C64E7B06}"/>
              </a:ext>
            </a:extLst>
          </p:cNvPr>
          <p:cNvSpPr txBox="1">
            <a:spLocks/>
          </p:cNvSpPr>
          <p:nvPr/>
        </p:nvSpPr>
        <p:spPr>
          <a:xfrm>
            <a:off x="2709001" y="6009384"/>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solidFill>
                  <a:srgbClr val="7030A0"/>
                </a:solidFill>
                <a:latin typeface="Avenir Light" panose="020B0402020203020204" pitchFamily="34" charset="77"/>
              </a:rPr>
              <a:t>He</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6027C8F-2D36-FB4B-B530-018F14273101}"/>
                  </a:ext>
                </a:extLst>
              </p:cNvPr>
              <p:cNvSpPr txBox="1"/>
              <p:nvPr/>
            </p:nvSpPr>
            <p:spPr>
              <a:xfrm>
                <a:off x="8976708" y="996892"/>
                <a:ext cx="3048783" cy="6720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𝐶𝐸</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i="1">
                                  <a:latin typeface="Cambria Math" panose="02040503050406030204" pitchFamily="18" charset="0"/>
                                </a:rPr>
                                <m:t>𝑖</m:t>
                              </m:r>
                            </m:sup>
                          </m:sSup>
                          <m:r>
                            <a:rPr lang="en-US" i="1">
                              <a:latin typeface="Cambria Math" panose="02040503050406030204" pitchFamily="18" charset="0"/>
                            </a:rPr>
                            <m:t>,</m:t>
                          </m:r>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p>
                              <m:r>
                                <a:rPr lang="en-US" i="1">
                                  <a:latin typeface="Cambria Math" panose="02040503050406030204" pitchFamily="18" charset="0"/>
                                </a:rPr>
                                <m:t>𝑖</m:t>
                              </m:r>
                            </m:sup>
                          </m:sSup>
                        </m:e>
                      </m:d>
                      <m:r>
                        <a:rPr lang="en-US" i="1">
                          <a:latin typeface="Cambria Math" panose="02040503050406030204" pitchFamily="18" charset="0"/>
                        </a:rPr>
                        <m:t>=−</m:t>
                      </m:r>
                      <m:nary>
                        <m:naryPr>
                          <m:chr m:val="∑"/>
                          <m:supHide m:val="on"/>
                          <m:ctrlPr>
                            <a:rPr lang="en-US" i="1" smtClean="0">
                              <a:latin typeface="Cambria Math" panose="02040503050406030204" pitchFamily="18" charset="0"/>
                            </a:rPr>
                          </m:ctrlPr>
                        </m:naryPr>
                        <m:sub>
                          <m:r>
                            <m:rPr>
                              <m:brk m:alnAt="23"/>
                            </m:rPr>
                            <a:rPr lang="en-US" i="1">
                              <a:latin typeface="Cambria Math" panose="02040503050406030204" pitchFamily="18" charset="0"/>
                            </a:rPr>
                            <m:t>𝑤</m:t>
                          </m:r>
                          <m:r>
                            <a:rPr lang="en-US" i="1">
                              <a:latin typeface="Cambria Math" panose="02040503050406030204" pitchFamily="18" charset="0"/>
                            </a:rPr>
                            <m:t>∈</m:t>
                          </m:r>
                          <m:r>
                            <a:rPr lang="en-US" b="0" i="1" smtClean="0">
                              <a:latin typeface="Cambria Math" charset="0"/>
                            </a:rPr>
                            <m:t>𝑊</m:t>
                          </m:r>
                        </m:sub>
                        <m:sup/>
                        <m:e>
                          <m:sSubSup>
                            <m:sSubSupPr>
                              <m:ctrlPr>
                                <a:rPr lang="en-US" i="1">
                                  <a:latin typeface="Cambria Math" panose="02040503050406030204" pitchFamily="18" charset="0"/>
                                </a:rPr>
                              </m:ctrlPr>
                            </m:sSubSupPr>
                            <m:e>
                              <m:r>
                                <a:rPr lang="en-US" i="1">
                                  <a:latin typeface="Cambria Math" panose="02040503050406030204" pitchFamily="18" charset="0"/>
                                </a:rPr>
                                <m:t>𝑦</m:t>
                              </m:r>
                            </m:e>
                            <m:sub>
                              <m:r>
                                <a:rPr lang="en-US" i="1">
                                  <a:latin typeface="Cambria Math" panose="02040503050406030204" pitchFamily="18" charset="0"/>
                                </a:rPr>
                                <m:t>𝑤</m:t>
                              </m:r>
                            </m:sub>
                            <m:sup>
                              <m:r>
                                <a:rPr lang="en-US" i="1">
                                  <a:latin typeface="Cambria Math" panose="02040503050406030204" pitchFamily="18" charset="0"/>
                                </a:rPr>
                                <m:t>𝑖</m:t>
                              </m:r>
                            </m:sup>
                          </m:sSubSup>
                          <m:r>
                            <m:rPr>
                              <m:nor/>
                            </m:rPr>
                            <a:rPr lang="en-US">
                              <a:latin typeface="Cambria Math" panose="02040503050406030204" pitchFamily="18" charset="0"/>
                            </a:rPr>
                            <m:t>log</m:t>
                          </m:r>
                          <m:r>
                            <a:rPr lang="en-US" i="1">
                              <a:latin typeface="Cambria Math" panose="02040503050406030204" pitchFamily="18" charset="0"/>
                            </a:rPr>
                            <m:t>(</m:t>
                          </m:r>
                          <m:sSubSup>
                            <m:sSubSupPr>
                              <m:ctrlPr>
                                <a:rPr lang="en-US" i="1">
                                  <a:latin typeface="Cambria Math" panose="02040503050406030204" pitchFamily="18" charset="0"/>
                                </a:rPr>
                              </m:ctrlPr>
                            </m:sSubSup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b>
                              <m:r>
                                <a:rPr lang="en-US" i="1">
                                  <a:latin typeface="Cambria Math" panose="02040503050406030204" pitchFamily="18" charset="0"/>
                                </a:rPr>
                                <m:t>𝑤</m:t>
                              </m:r>
                            </m:sub>
                            <m:sup>
                              <m:r>
                                <a:rPr lang="en-US" i="1">
                                  <a:latin typeface="Cambria Math" panose="02040503050406030204" pitchFamily="18" charset="0"/>
                                </a:rPr>
                                <m:t>𝑖</m:t>
                              </m:r>
                            </m:sup>
                          </m:sSubSup>
                          <m:r>
                            <a:rPr lang="en-US" b="0" i="1" smtClean="0">
                              <a:latin typeface="Cambria Math" panose="02040503050406030204" pitchFamily="18" charset="0"/>
                            </a:rPr>
                            <m:t>)</m:t>
                          </m:r>
                        </m:e>
                      </m:nary>
                    </m:oMath>
                  </m:oMathPara>
                </a14:m>
                <a:endParaRPr lang="en-US" dirty="0"/>
              </a:p>
            </p:txBody>
          </p:sp>
        </mc:Choice>
        <mc:Fallback xmlns="">
          <p:sp>
            <p:nvSpPr>
              <p:cNvPr id="2" name="TextBox 1">
                <a:extLst>
                  <a:ext uri="{FF2B5EF4-FFF2-40B4-BE49-F238E27FC236}">
                    <a16:creationId xmlns:a16="http://schemas.microsoft.com/office/drawing/2014/main" xmlns:a14="http://schemas.microsoft.com/office/drawing/2010/main" xmlns="" id="{F6027C8F-2D36-FB4B-B530-018F14273101}"/>
                  </a:ext>
                </a:extLst>
              </p:cNvPr>
              <p:cNvSpPr txBox="1">
                <a:spLocks noRot="1" noChangeAspect="1" noMove="1" noResize="1" noEditPoints="1" noAdjustHandles="1" noChangeArrowheads="1" noChangeShapeType="1" noTextEdit="1"/>
              </p:cNvSpPr>
              <p:nvPr/>
            </p:nvSpPr>
            <p:spPr>
              <a:xfrm>
                <a:off x="8976708" y="996892"/>
                <a:ext cx="3048783" cy="672043"/>
              </a:xfrm>
              <a:prstGeom prst="rect">
                <a:avLst/>
              </a:prstGeom>
              <a:blipFill rotWithShape="0">
                <a:blip r:embed="rId7"/>
                <a:stretch>
                  <a:fillRect/>
                </a:stretch>
              </a:blipFill>
            </p:spPr>
            <p:txBody>
              <a:bodyPr/>
              <a:lstStyle/>
              <a:p>
                <a:r>
                  <a:rPr lang="en-US">
                    <a:noFill/>
                  </a:rPr>
                  <a:t> </a:t>
                </a:r>
              </a:p>
            </p:txBody>
          </p:sp>
        </mc:Fallback>
      </mc:AlternateContent>
      <p:grpSp>
        <p:nvGrpSpPr>
          <p:cNvPr id="36" name="Group 35"/>
          <p:cNvGrpSpPr/>
          <p:nvPr/>
        </p:nvGrpSpPr>
        <p:grpSpPr>
          <a:xfrm>
            <a:off x="3818000" y="1848029"/>
            <a:ext cx="2344440" cy="4659056"/>
            <a:chOff x="3818000" y="1848029"/>
            <a:chExt cx="2344440" cy="4659056"/>
          </a:xfrm>
        </p:grpSpPr>
        <p:sp>
          <p:nvSpPr>
            <p:cNvPr id="37" name="Rounded Rectangle 36">
              <a:extLst>
                <a:ext uri="{FF2B5EF4-FFF2-40B4-BE49-F238E27FC236}">
                  <a16:creationId xmlns:a16="http://schemas.microsoft.com/office/drawing/2014/main" id="{B0204399-681E-6C49-9E5C-CC0F2EBC7595}"/>
                </a:ext>
              </a:extLst>
            </p:cNvPr>
            <p:cNvSpPr/>
            <p:nvPr/>
          </p:nvSpPr>
          <p:spPr>
            <a:xfrm>
              <a:off x="4744078" y="5314271"/>
              <a:ext cx="1196135" cy="33006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C88A8753-B2AE-C347-8881-9E9BFB6849E7}"/>
                </a:ext>
              </a:extLst>
            </p:cNvPr>
            <p:cNvSpPr/>
            <p:nvPr/>
          </p:nvSpPr>
          <p:spPr>
            <a:xfrm>
              <a:off x="4848860"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289A04BF-85E0-834E-BAB6-DBB4550B3940}"/>
                </a:ext>
              </a:extLst>
            </p:cNvPr>
            <p:cNvSpPr/>
            <p:nvPr/>
          </p:nvSpPr>
          <p:spPr>
            <a:xfrm>
              <a:off x="5095119"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631EE394-6E66-9F4F-AB28-9A96FE7CAF8B}"/>
                </a:ext>
              </a:extLst>
            </p:cNvPr>
            <p:cNvSpPr/>
            <p:nvPr/>
          </p:nvSpPr>
          <p:spPr>
            <a:xfrm>
              <a:off x="5341378"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6C486C2D-68DA-A54D-A5C4-4B5B0B3B8B73}"/>
                </a:ext>
              </a:extLst>
            </p:cNvPr>
            <p:cNvSpPr/>
            <p:nvPr/>
          </p:nvSpPr>
          <p:spPr>
            <a:xfrm>
              <a:off x="5593247"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F70F58BE-CCAE-F645-A328-47C1EAC54035}"/>
                </a:ext>
              </a:extLst>
            </p:cNvPr>
            <p:cNvSpPr/>
            <p:nvPr/>
          </p:nvSpPr>
          <p:spPr>
            <a:xfrm>
              <a:off x="4848860"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FE219746-6458-2648-BFF2-1638E7F0E56F}"/>
                </a:ext>
              </a:extLst>
            </p:cNvPr>
            <p:cNvSpPr/>
            <p:nvPr/>
          </p:nvSpPr>
          <p:spPr>
            <a:xfrm>
              <a:off x="5095119"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CC39E4D5-0122-404D-AF07-8A0976CE0F90}"/>
                </a:ext>
              </a:extLst>
            </p:cNvPr>
            <p:cNvSpPr/>
            <p:nvPr/>
          </p:nvSpPr>
          <p:spPr>
            <a:xfrm>
              <a:off x="5341378"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869B3C99-29C1-8B4B-96BE-A1AF2836059F}"/>
                </a:ext>
              </a:extLst>
            </p:cNvPr>
            <p:cNvSpPr/>
            <p:nvPr/>
          </p:nvSpPr>
          <p:spPr>
            <a:xfrm>
              <a:off x="5593247"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a:extLst>
                <a:ext uri="{FF2B5EF4-FFF2-40B4-BE49-F238E27FC236}">
                  <a16:creationId xmlns:a16="http://schemas.microsoft.com/office/drawing/2014/main" id="{7B63A695-A0C7-D649-B5DD-122BBCB3D254}"/>
                </a:ext>
              </a:extLst>
            </p:cNvPr>
            <p:cNvSpPr/>
            <p:nvPr/>
          </p:nvSpPr>
          <p:spPr>
            <a:xfrm>
              <a:off x="4627925" y="4155353"/>
              <a:ext cx="1364224" cy="311369"/>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F0DCA6BB-A31D-DC41-A4C9-C2923C3B6F21}"/>
                </a:ext>
              </a:extLst>
            </p:cNvPr>
            <p:cNvSpPr/>
            <p:nvPr/>
          </p:nvSpPr>
          <p:spPr>
            <a:xfrm>
              <a:off x="4712475"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5A97E85-0225-1E46-A085-02FCCC792A02}"/>
                </a:ext>
              </a:extLst>
            </p:cNvPr>
            <p:cNvSpPr/>
            <p:nvPr/>
          </p:nvSpPr>
          <p:spPr>
            <a:xfrm>
              <a:off x="4958734"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97C5A434-FA81-A04D-A77B-DC0A945AB849}"/>
                </a:ext>
              </a:extLst>
            </p:cNvPr>
            <p:cNvSpPr/>
            <p:nvPr/>
          </p:nvSpPr>
          <p:spPr>
            <a:xfrm>
              <a:off x="5204993"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0C6578E8-0778-B145-8F5F-1C179B55F37C}"/>
                </a:ext>
              </a:extLst>
            </p:cNvPr>
            <p:cNvSpPr/>
            <p:nvPr/>
          </p:nvSpPr>
          <p:spPr>
            <a:xfrm>
              <a:off x="5456862"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4DA400A-6EAC-B244-90C9-E2C76E3CE8B1}"/>
                </a:ext>
              </a:extLst>
            </p:cNvPr>
            <p:cNvSpPr/>
            <p:nvPr/>
          </p:nvSpPr>
          <p:spPr>
            <a:xfrm>
              <a:off x="5714858" y="4210904"/>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a:extLst>
                <a:ext uri="{FF2B5EF4-FFF2-40B4-BE49-F238E27FC236}">
                  <a16:creationId xmlns:a16="http://schemas.microsoft.com/office/drawing/2014/main" id="{2D7BF61E-70E5-7B42-A443-1515BC3FC19A}"/>
                </a:ext>
              </a:extLst>
            </p:cNvPr>
            <p:cNvSpPr/>
            <p:nvPr/>
          </p:nvSpPr>
          <p:spPr>
            <a:xfrm>
              <a:off x="4763168" y="3015781"/>
              <a:ext cx="1128109" cy="311369"/>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ight Arrow 54">
              <a:extLst>
                <a:ext uri="{FF2B5EF4-FFF2-40B4-BE49-F238E27FC236}">
                  <a16:creationId xmlns:a16="http://schemas.microsoft.com/office/drawing/2014/main" id="{08D29459-9A76-6445-B967-14977057901D}"/>
                </a:ext>
              </a:extLst>
            </p:cNvPr>
            <p:cNvSpPr/>
            <p:nvPr/>
          </p:nvSpPr>
          <p:spPr>
            <a:xfrm rot="16200000">
              <a:off x="5068789" y="3533196"/>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ight Arrow 55">
              <a:extLst>
                <a:ext uri="{FF2B5EF4-FFF2-40B4-BE49-F238E27FC236}">
                  <a16:creationId xmlns:a16="http://schemas.microsoft.com/office/drawing/2014/main" id="{9CF46DE8-0686-8347-99CE-36822CB5A4C5}"/>
                </a:ext>
              </a:extLst>
            </p:cNvPr>
            <p:cNvSpPr/>
            <p:nvPr/>
          </p:nvSpPr>
          <p:spPr>
            <a:xfrm rot="16200000">
              <a:off x="5090349" y="4702344"/>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7" name="Content Placeholder 2">
                  <a:extLst>
                    <a:ext uri="{FF2B5EF4-FFF2-40B4-BE49-F238E27FC236}">
                      <a16:creationId xmlns:a16="http://schemas.microsoft.com/office/drawing/2014/main" id="{73EEE44B-3585-894E-B4F8-4CE38DFFE62D}"/>
                    </a:ext>
                  </a:extLst>
                </p:cNvPr>
                <p:cNvSpPr txBox="1">
                  <a:spLocks/>
                </p:cNvSpPr>
                <p:nvPr/>
              </p:nvSpPr>
              <p:spPr>
                <a:xfrm>
                  <a:off x="4560153" y="4659765"/>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𝑉</m:t>
                        </m:r>
                      </m:oMath>
                    </m:oMathPara>
                  </a14:m>
                  <a:endParaRPr lang="en-US" sz="2400" dirty="0">
                    <a:solidFill>
                      <a:srgbClr val="C00000"/>
                    </a:solidFill>
                    <a:latin typeface="Avenir Light" panose="020B0402020203020204" pitchFamily="34" charset="77"/>
                  </a:endParaRPr>
                </a:p>
              </p:txBody>
            </p:sp>
          </mc:Choice>
          <mc:Fallback xmlns="">
            <p:sp>
              <p:nvSpPr>
                <p:cNvPr id="57" name="Content Placeholder 2">
                  <a:extLst>
                    <a:ext uri="{FF2B5EF4-FFF2-40B4-BE49-F238E27FC236}">
                      <a16:creationId xmlns:a16="http://schemas.microsoft.com/office/drawing/2014/main" xmlns:a14="http://schemas.microsoft.com/office/drawing/2010/main" xmlns="" id="{73EEE44B-3585-894E-B4F8-4CE38DFFE62D}"/>
                    </a:ext>
                  </a:extLst>
                </p:cNvPr>
                <p:cNvSpPr txBox="1">
                  <a:spLocks noRot="1" noChangeAspect="1" noMove="1" noResize="1" noEditPoints="1" noAdjustHandles="1" noChangeArrowheads="1" noChangeShapeType="1" noTextEdit="1"/>
                </p:cNvSpPr>
                <p:nvPr/>
              </p:nvSpPr>
              <p:spPr>
                <a:xfrm>
                  <a:off x="4560153" y="4659765"/>
                  <a:ext cx="701328" cy="503588"/>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Content Placeholder 2">
                  <a:extLst>
                    <a:ext uri="{FF2B5EF4-FFF2-40B4-BE49-F238E27FC236}">
                      <a16:creationId xmlns:a16="http://schemas.microsoft.com/office/drawing/2014/main" id="{F0F7AF7B-3877-754A-9EAE-7D971B6F9519}"/>
                    </a:ext>
                  </a:extLst>
                </p:cNvPr>
                <p:cNvSpPr txBox="1">
                  <a:spLocks/>
                </p:cNvSpPr>
                <p:nvPr/>
              </p:nvSpPr>
              <p:spPr>
                <a:xfrm>
                  <a:off x="4567462" y="3480824"/>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𝑊</m:t>
                        </m:r>
                      </m:oMath>
                    </m:oMathPara>
                  </a14:m>
                  <a:endParaRPr lang="en-US" sz="2400" dirty="0">
                    <a:solidFill>
                      <a:srgbClr val="C00000"/>
                    </a:solidFill>
                    <a:latin typeface="Avenir Light" panose="020B0402020203020204" pitchFamily="34" charset="77"/>
                  </a:endParaRPr>
                </a:p>
              </p:txBody>
            </p:sp>
          </mc:Choice>
          <mc:Fallback xmlns="">
            <p:sp>
              <p:nvSpPr>
                <p:cNvPr id="58" name="Content Placeholder 2">
                  <a:extLst>
                    <a:ext uri="{FF2B5EF4-FFF2-40B4-BE49-F238E27FC236}">
                      <a16:creationId xmlns:a16="http://schemas.microsoft.com/office/drawing/2014/main" xmlns:a14="http://schemas.microsoft.com/office/drawing/2010/main" xmlns="" id="{F0F7AF7B-3877-754A-9EAE-7D971B6F9519}"/>
                    </a:ext>
                  </a:extLst>
                </p:cNvPr>
                <p:cNvSpPr txBox="1">
                  <a:spLocks noRot="1" noChangeAspect="1" noMove="1" noResize="1" noEditPoints="1" noAdjustHandles="1" noChangeArrowheads="1" noChangeShapeType="1" noTextEdit="1"/>
                </p:cNvSpPr>
                <p:nvPr/>
              </p:nvSpPr>
              <p:spPr>
                <a:xfrm>
                  <a:off x="4567462" y="3480824"/>
                  <a:ext cx="701328" cy="503588"/>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Content Placeholder 2">
                  <a:extLst>
                    <a:ext uri="{FF2B5EF4-FFF2-40B4-BE49-F238E27FC236}">
                      <a16:creationId xmlns:a16="http://schemas.microsoft.com/office/drawing/2014/main" id="{920AC903-63CF-244F-AF78-1E015F906B08}"/>
                    </a:ext>
                  </a:extLst>
                </p:cNvPr>
                <p:cNvSpPr txBox="1">
                  <a:spLocks/>
                </p:cNvSpPr>
                <p:nvPr/>
              </p:nvSpPr>
              <p:spPr>
                <a:xfrm>
                  <a:off x="4585693" y="2387247"/>
                  <a:ext cx="1576747"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acc>
                              <m:accPr>
                                <m:chr m:val="̂"/>
                                <m:ctrlPr>
                                  <a:rPr lang="en-US" sz="2400" b="0" i="1" dirty="0" smtClean="0">
                                    <a:latin typeface="Cambria Math" panose="02040503050406030204" pitchFamily="18" charset="0"/>
                                  </a:rPr>
                                </m:ctrlPr>
                              </m:accPr>
                              <m:e>
                                <m:r>
                                  <a:rPr lang="en-US" sz="2400" i="1" dirty="0">
                                    <a:latin typeface="Cambria Math" panose="02040503050406030204" pitchFamily="18" charset="0"/>
                                  </a:rPr>
                                  <m:t>𝑦</m:t>
                                </m:r>
                              </m:e>
                            </m:acc>
                          </m:e>
                          <m:sub>
                            <m:r>
                              <a:rPr lang="en-US" sz="2400" b="0" i="1" dirty="0" smtClean="0">
                                <a:latin typeface="Cambria Math" panose="02040503050406030204" pitchFamily="18" charset="0"/>
                              </a:rPr>
                              <m:t>2</m:t>
                            </m:r>
                          </m:sub>
                        </m:sSub>
                      </m:oMath>
                    </m:oMathPara>
                  </a14:m>
                  <a:endParaRPr lang="en-US" sz="2400" b="0" dirty="0">
                    <a:latin typeface="Avenir Light" panose="020B0402020203020204" pitchFamily="34" charset="77"/>
                  </a:endParaRPr>
                </a:p>
                <a:p>
                  <a:pPr marL="0" indent="0" algn="ctr">
                    <a:lnSpc>
                      <a:spcPct val="120000"/>
                    </a:lnSpc>
                    <a:buNone/>
                  </a:pPr>
                  <a:endParaRPr lang="en-US" sz="2400" dirty="0">
                    <a:latin typeface="Avenir Light" panose="020B0402020203020204" pitchFamily="34" charset="77"/>
                  </a:endParaRPr>
                </a:p>
              </p:txBody>
            </p:sp>
          </mc:Choice>
          <mc:Fallback xmlns="">
            <p:sp>
              <p:nvSpPr>
                <p:cNvPr id="59" name="Content Placeholder 2">
                  <a:extLst>
                    <a:ext uri="{FF2B5EF4-FFF2-40B4-BE49-F238E27FC236}">
                      <a16:creationId xmlns:a16="http://schemas.microsoft.com/office/drawing/2014/main" xmlns:a14="http://schemas.microsoft.com/office/drawing/2010/main" xmlns="" id="{920AC903-63CF-244F-AF78-1E015F906B08}"/>
                    </a:ext>
                  </a:extLst>
                </p:cNvPr>
                <p:cNvSpPr txBox="1">
                  <a:spLocks noRot="1" noChangeAspect="1" noMove="1" noResize="1" noEditPoints="1" noAdjustHandles="1" noChangeArrowheads="1" noChangeShapeType="1" noTextEdit="1"/>
                </p:cNvSpPr>
                <p:nvPr/>
              </p:nvSpPr>
              <p:spPr>
                <a:xfrm>
                  <a:off x="4585693" y="2387247"/>
                  <a:ext cx="1576747" cy="503588"/>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Content Placeholder 2">
                  <a:extLst>
                    <a:ext uri="{FF2B5EF4-FFF2-40B4-BE49-F238E27FC236}">
                      <a16:creationId xmlns:a16="http://schemas.microsoft.com/office/drawing/2014/main" id="{A5C72C0C-196F-D14D-B7C7-B894A9473A57}"/>
                    </a:ext>
                  </a:extLst>
                </p:cNvPr>
                <p:cNvSpPr txBox="1">
                  <a:spLocks/>
                </p:cNvSpPr>
                <p:nvPr/>
              </p:nvSpPr>
              <p:spPr>
                <a:xfrm>
                  <a:off x="5223678" y="5595080"/>
                  <a:ext cx="466367"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𝑥</m:t>
                            </m:r>
                          </m:e>
                          <m:sub>
                            <m:r>
                              <a:rPr lang="en-US" sz="2400" b="0" i="1" dirty="0" smtClean="0">
                                <a:latin typeface="Cambria Math" panose="02040503050406030204" pitchFamily="18" charset="0"/>
                              </a:rPr>
                              <m:t>2</m:t>
                            </m:r>
                          </m:sub>
                        </m:sSub>
                      </m:oMath>
                    </m:oMathPara>
                  </a14:m>
                  <a:endParaRPr lang="en-US" sz="2400" b="0" dirty="0">
                    <a:latin typeface="Avenir Light" panose="020B0402020203020204" pitchFamily="34" charset="77"/>
                  </a:endParaRPr>
                </a:p>
                <a:p>
                  <a:pPr marL="0" indent="0" algn="ctr">
                    <a:lnSpc>
                      <a:spcPct val="120000"/>
                    </a:lnSpc>
                    <a:buNone/>
                  </a:pPr>
                  <a:endParaRPr lang="en-US" sz="2400" dirty="0">
                    <a:latin typeface="Avenir Light" panose="020B0402020203020204" pitchFamily="34" charset="77"/>
                  </a:endParaRPr>
                </a:p>
              </p:txBody>
            </p:sp>
          </mc:Choice>
          <mc:Fallback xmlns="">
            <p:sp>
              <p:nvSpPr>
                <p:cNvPr id="60" name="Content Placeholder 2">
                  <a:extLst>
                    <a:ext uri="{FF2B5EF4-FFF2-40B4-BE49-F238E27FC236}">
                      <a16:creationId xmlns:a16="http://schemas.microsoft.com/office/drawing/2014/main" xmlns:a14="http://schemas.microsoft.com/office/drawing/2010/main" xmlns="" id="{A5C72C0C-196F-D14D-B7C7-B894A9473A57}"/>
                    </a:ext>
                  </a:extLst>
                </p:cNvPr>
                <p:cNvSpPr txBox="1">
                  <a:spLocks noRot="1" noChangeAspect="1" noMove="1" noResize="1" noEditPoints="1" noAdjustHandles="1" noChangeArrowheads="1" noChangeShapeType="1" noTextEdit="1"/>
                </p:cNvSpPr>
                <p:nvPr/>
              </p:nvSpPr>
              <p:spPr>
                <a:xfrm>
                  <a:off x="5223678" y="5595080"/>
                  <a:ext cx="466367" cy="503588"/>
                </a:xfrm>
                <a:prstGeom prst="rect">
                  <a:avLst/>
                </a:prstGeom>
                <a:blipFill rotWithShape="0">
                  <a:blip r:embed="rId11"/>
                  <a:stretch>
                    <a:fillRect/>
                  </a:stretch>
                </a:blipFill>
              </p:spPr>
              <p:txBody>
                <a:bodyPr/>
                <a:lstStyle/>
                <a:p>
                  <a:r>
                    <a:rPr lang="en-US">
                      <a:noFill/>
                    </a:rPr>
                    <a:t> </a:t>
                  </a:r>
                </a:p>
              </p:txBody>
            </p:sp>
          </mc:Fallback>
        </mc:AlternateContent>
        <p:sp>
          <p:nvSpPr>
            <p:cNvPr id="61" name="Right Arrow 60">
              <a:extLst>
                <a:ext uri="{FF2B5EF4-FFF2-40B4-BE49-F238E27FC236}">
                  <a16:creationId xmlns:a16="http://schemas.microsoft.com/office/drawing/2014/main" id="{EDFF357D-A43A-9946-9C8C-C5208D9A46EA}"/>
                </a:ext>
              </a:extLst>
            </p:cNvPr>
            <p:cNvSpPr/>
            <p:nvPr/>
          </p:nvSpPr>
          <p:spPr>
            <a:xfrm>
              <a:off x="3951891" y="4118260"/>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2" name="Content Placeholder 2">
                  <a:extLst>
                    <a:ext uri="{FF2B5EF4-FFF2-40B4-BE49-F238E27FC236}">
                      <a16:creationId xmlns:a16="http://schemas.microsoft.com/office/drawing/2014/main" id="{A70D1C02-7CBD-A74A-904A-2A285E9154CD}"/>
                    </a:ext>
                  </a:extLst>
                </p:cNvPr>
                <p:cNvSpPr txBox="1">
                  <a:spLocks/>
                </p:cNvSpPr>
                <p:nvPr/>
              </p:nvSpPr>
              <p:spPr>
                <a:xfrm>
                  <a:off x="3818000" y="3657669"/>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𝑈</m:t>
                        </m:r>
                      </m:oMath>
                    </m:oMathPara>
                  </a14:m>
                  <a:endParaRPr lang="en-US" sz="2400" dirty="0">
                    <a:solidFill>
                      <a:srgbClr val="C00000"/>
                    </a:solidFill>
                    <a:latin typeface="Avenir Light" panose="020B0402020203020204" pitchFamily="34" charset="77"/>
                  </a:endParaRPr>
                </a:p>
              </p:txBody>
            </p:sp>
          </mc:Choice>
          <mc:Fallback xmlns="">
            <p:sp>
              <p:nvSpPr>
                <p:cNvPr id="62" name="Content Placeholder 2">
                  <a:extLst>
                    <a:ext uri="{FF2B5EF4-FFF2-40B4-BE49-F238E27FC236}">
                      <a16:creationId xmlns:a16="http://schemas.microsoft.com/office/drawing/2014/main" xmlns:a14="http://schemas.microsoft.com/office/drawing/2010/main" xmlns="" id="{A70D1C02-7CBD-A74A-904A-2A285E9154CD}"/>
                    </a:ext>
                  </a:extLst>
                </p:cNvPr>
                <p:cNvSpPr txBox="1">
                  <a:spLocks noRot="1" noChangeAspect="1" noMove="1" noResize="1" noEditPoints="1" noAdjustHandles="1" noChangeArrowheads="1" noChangeShapeType="1" noTextEdit="1"/>
                </p:cNvSpPr>
                <p:nvPr/>
              </p:nvSpPr>
              <p:spPr>
                <a:xfrm>
                  <a:off x="3818000" y="3657669"/>
                  <a:ext cx="701328" cy="503588"/>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Rectangle 62">
                  <a:extLst>
                    <a:ext uri="{FF2B5EF4-FFF2-40B4-BE49-F238E27FC236}">
                      <a16:creationId xmlns:a16="http://schemas.microsoft.com/office/drawing/2014/main" id="{4E79B6EB-C451-D04B-B1B0-087954287C6F}"/>
                    </a:ext>
                  </a:extLst>
                </p:cNvPr>
                <p:cNvSpPr/>
                <p:nvPr/>
              </p:nvSpPr>
              <p:spPr>
                <a:xfrm>
                  <a:off x="4671674" y="1848029"/>
                  <a:ext cx="13038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𝐶𝐸</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b="0" i="1" smtClean="0">
                                    <a:latin typeface="Cambria Math" panose="02040503050406030204" pitchFamily="18" charset="0"/>
                                  </a:rPr>
                                  <m:t>2</m:t>
                                </m:r>
                              </m:sup>
                            </m:sSup>
                            <m:r>
                              <a:rPr lang="en-US" i="1">
                                <a:latin typeface="Cambria Math" panose="02040503050406030204" pitchFamily="18" charset="0"/>
                              </a:rPr>
                              <m:t>,</m:t>
                            </m:r>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p>
                                <m:r>
                                  <a:rPr lang="en-US" b="0" i="1" smtClean="0">
                                    <a:latin typeface="Cambria Math" panose="02040503050406030204" pitchFamily="18" charset="0"/>
                                  </a:rPr>
                                  <m:t>2</m:t>
                                </m:r>
                              </m:sup>
                            </m:sSup>
                          </m:e>
                        </m:d>
                      </m:oMath>
                    </m:oMathPara>
                  </a14:m>
                  <a:endParaRPr lang="en-US" dirty="0"/>
                </a:p>
              </p:txBody>
            </p:sp>
          </mc:Choice>
          <mc:Fallback xmlns="">
            <p:sp>
              <p:nvSpPr>
                <p:cNvPr id="63" name="Rectangle 62">
                  <a:extLst>
                    <a:ext uri="{FF2B5EF4-FFF2-40B4-BE49-F238E27FC236}">
                      <a16:creationId xmlns:a16="http://schemas.microsoft.com/office/drawing/2014/main" xmlns:a14="http://schemas.microsoft.com/office/drawing/2010/main" xmlns="" id="{4E79B6EB-C451-D04B-B1B0-087954287C6F}"/>
                    </a:ext>
                  </a:extLst>
                </p:cNvPr>
                <p:cNvSpPr>
                  <a:spLocks noRot="1" noChangeAspect="1" noMove="1" noResize="1" noEditPoints="1" noAdjustHandles="1" noChangeArrowheads="1" noChangeShapeType="1" noTextEdit="1"/>
                </p:cNvSpPr>
                <p:nvPr/>
              </p:nvSpPr>
              <p:spPr>
                <a:xfrm>
                  <a:off x="4671674" y="1848029"/>
                  <a:ext cx="1303818" cy="369332"/>
                </a:xfrm>
                <a:prstGeom prst="rect">
                  <a:avLst/>
                </a:prstGeom>
                <a:blipFill rotWithShape="0">
                  <a:blip r:embed="rId13"/>
                  <a:stretch>
                    <a:fillRect t="-3279" r="-2336" b="-4918"/>
                  </a:stretch>
                </a:blipFill>
              </p:spPr>
              <p:txBody>
                <a:bodyPr/>
                <a:lstStyle/>
                <a:p>
                  <a:r>
                    <a:rPr lang="en-US">
                      <a:noFill/>
                    </a:rPr>
                    <a:t> </a:t>
                  </a:r>
                </a:p>
              </p:txBody>
            </p:sp>
          </mc:Fallback>
        </mc:AlternateContent>
        <p:sp>
          <p:nvSpPr>
            <p:cNvPr id="64" name="Content Placeholder 2">
              <a:extLst>
                <a:ext uri="{FF2B5EF4-FFF2-40B4-BE49-F238E27FC236}">
                  <a16:creationId xmlns:a16="http://schemas.microsoft.com/office/drawing/2014/main" id="{4DC2E29A-5B02-B947-AAE1-1EF7A80E15E2}"/>
                </a:ext>
              </a:extLst>
            </p:cNvPr>
            <p:cNvSpPr txBox="1">
              <a:spLocks/>
            </p:cNvSpPr>
            <p:nvPr/>
          </p:nvSpPr>
          <p:spPr>
            <a:xfrm>
              <a:off x="4752175" y="6003497"/>
              <a:ext cx="1005821"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solidFill>
                    <a:srgbClr val="7030A0"/>
                  </a:solidFill>
                  <a:latin typeface="Avenir Light" panose="020B0402020203020204" pitchFamily="34" charset="77"/>
                </a:rPr>
                <a:t>went</a:t>
              </a:r>
            </a:p>
          </p:txBody>
        </p:sp>
      </p:grpSp>
      <p:grpSp>
        <p:nvGrpSpPr>
          <p:cNvPr id="65" name="Group 64"/>
          <p:cNvGrpSpPr/>
          <p:nvPr/>
        </p:nvGrpSpPr>
        <p:grpSpPr>
          <a:xfrm>
            <a:off x="5983272" y="1869757"/>
            <a:ext cx="2344440" cy="4659056"/>
            <a:chOff x="3818000" y="1848029"/>
            <a:chExt cx="2344440" cy="4659056"/>
          </a:xfrm>
        </p:grpSpPr>
        <p:sp>
          <p:nvSpPr>
            <p:cNvPr id="66" name="Rounded Rectangle 65">
              <a:extLst>
                <a:ext uri="{FF2B5EF4-FFF2-40B4-BE49-F238E27FC236}">
                  <a16:creationId xmlns:a16="http://schemas.microsoft.com/office/drawing/2014/main" id="{B0204399-681E-6C49-9E5C-CC0F2EBC7595}"/>
                </a:ext>
              </a:extLst>
            </p:cNvPr>
            <p:cNvSpPr/>
            <p:nvPr/>
          </p:nvSpPr>
          <p:spPr>
            <a:xfrm>
              <a:off x="4744078" y="5314271"/>
              <a:ext cx="1196135" cy="33006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C88A8753-B2AE-C347-8881-9E9BFB6849E7}"/>
                </a:ext>
              </a:extLst>
            </p:cNvPr>
            <p:cNvSpPr/>
            <p:nvPr/>
          </p:nvSpPr>
          <p:spPr>
            <a:xfrm>
              <a:off x="4848860"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289A04BF-85E0-834E-BAB6-DBB4550B3940}"/>
                </a:ext>
              </a:extLst>
            </p:cNvPr>
            <p:cNvSpPr/>
            <p:nvPr/>
          </p:nvSpPr>
          <p:spPr>
            <a:xfrm>
              <a:off x="5095119"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631EE394-6E66-9F4F-AB28-9A96FE7CAF8B}"/>
                </a:ext>
              </a:extLst>
            </p:cNvPr>
            <p:cNvSpPr/>
            <p:nvPr/>
          </p:nvSpPr>
          <p:spPr>
            <a:xfrm>
              <a:off x="5341378"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6C486C2D-68DA-A54D-A5C4-4B5B0B3B8B73}"/>
                </a:ext>
              </a:extLst>
            </p:cNvPr>
            <p:cNvSpPr/>
            <p:nvPr/>
          </p:nvSpPr>
          <p:spPr>
            <a:xfrm>
              <a:off x="5593247"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F70F58BE-CCAE-F645-A328-47C1EAC54035}"/>
                </a:ext>
              </a:extLst>
            </p:cNvPr>
            <p:cNvSpPr/>
            <p:nvPr/>
          </p:nvSpPr>
          <p:spPr>
            <a:xfrm>
              <a:off x="4848860"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FE219746-6458-2648-BFF2-1638E7F0E56F}"/>
                </a:ext>
              </a:extLst>
            </p:cNvPr>
            <p:cNvSpPr/>
            <p:nvPr/>
          </p:nvSpPr>
          <p:spPr>
            <a:xfrm>
              <a:off x="5095119"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CC39E4D5-0122-404D-AF07-8A0976CE0F90}"/>
                </a:ext>
              </a:extLst>
            </p:cNvPr>
            <p:cNvSpPr/>
            <p:nvPr/>
          </p:nvSpPr>
          <p:spPr>
            <a:xfrm>
              <a:off x="5341378"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869B3C99-29C1-8B4B-96BE-A1AF2836059F}"/>
                </a:ext>
              </a:extLst>
            </p:cNvPr>
            <p:cNvSpPr/>
            <p:nvPr/>
          </p:nvSpPr>
          <p:spPr>
            <a:xfrm>
              <a:off x="5593247"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90">
              <a:extLst>
                <a:ext uri="{FF2B5EF4-FFF2-40B4-BE49-F238E27FC236}">
                  <a16:creationId xmlns:a16="http://schemas.microsoft.com/office/drawing/2014/main" id="{7B63A695-A0C7-D649-B5DD-122BBCB3D254}"/>
                </a:ext>
              </a:extLst>
            </p:cNvPr>
            <p:cNvSpPr/>
            <p:nvPr/>
          </p:nvSpPr>
          <p:spPr>
            <a:xfrm>
              <a:off x="4627925" y="4155353"/>
              <a:ext cx="1364224" cy="311369"/>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F0DCA6BB-A31D-DC41-A4C9-C2923C3B6F21}"/>
                </a:ext>
              </a:extLst>
            </p:cNvPr>
            <p:cNvSpPr/>
            <p:nvPr/>
          </p:nvSpPr>
          <p:spPr>
            <a:xfrm>
              <a:off x="4712475"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F5A97E85-0225-1E46-A085-02FCCC792A02}"/>
                </a:ext>
              </a:extLst>
            </p:cNvPr>
            <p:cNvSpPr/>
            <p:nvPr/>
          </p:nvSpPr>
          <p:spPr>
            <a:xfrm>
              <a:off x="4958734"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97C5A434-FA81-A04D-A77B-DC0A945AB849}"/>
                </a:ext>
              </a:extLst>
            </p:cNvPr>
            <p:cNvSpPr/>
            <p:nvPr/>
          </p:nvSpPr>
          <p:spPr>
            <a:xfrm>
              <a:off x="5204993"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0C6578E8-0778-B145-8F5F-1C179B55F37C}"/>
                </a:ext>
              </a:extLst>
            </p:cNvPr>
            <p:cNvSpPr/>
            <p:nvPr/>
          </p:nvSpPr>
          <p:spPr>
            <a:xfrm>
              <a:off x="5456862"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34DA400A-6EAC-B244-90C9-E2C76E3CE8B1}"/>
                </a:ext>
              </a:extLst>
            </p:cNvPr>
            <p:cNvSpPr/>
            <p:nvPr/>
          </p:nvSpPr>
          <p:spPr>
            <a:xfrm>
              <a:off x="5714858" y="4210904"/>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ed Rectangle 102">
              <a:extLst>
                <a:ext uri="{FF2B5EF4-FFF2-40B4-BE49-F238E27FC236}">
                  <a16:creationId xmlns:a16="http://schemas.microsoft.com/office/drawing/2014/main" id="{2D7BF61E-70E5-7B42-A443-1515BC3FC19A}"/>
                </a:ext>
              </a:extLst>
            </p:cNvPr>
            <p:cNvSpPr/>
            <p:nvPr/>
          </p:nvSpPr>
          <p:spPr>
            <a:xfrm>
              <a:off x="4763168" y="3015781"/>
              <a:ext cx="1128109" cy="311369"/>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ight Arrow 103">
              <a:extLst>
                <a:ext uri="{FF2B5EF4-FFF2-40B4-BE49-F238E27FC236}">
                  <a16:creationId xmlns:a16="http://schemas.microsoft.com/office/drawing/2014/main" id="{08D29459-9A76-6445-B967-14977057901D}"/>
                </a:ext>
              </a:extLst>
            </p:cNvPr>
            <p:cNvSpPr/>
            <p:nvPr/>
          </p:nvSpPr>
          <p:spPr>
            <a:xfrm rot="16200000">
              <a:off x="5068789" y="3533196"/>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ight Arrow 104">
              <a:extLst>
                <a:ext uri="{FF2B5EF4-FFF2-40B4-BE49-F238E27FC236}">
                  <a16:creationId xmlns:a16="http://schemas.microsoft.com/office/drawing/2014/main" id="{9CF46DE8-0686-8347-99CE-36822CB5A4C5}"/>
                </a:ext>
              </a:extLst>
            </p:cNvPr>
            <p:cNvSpPr/>
            <p:nvPr/>
          </p:nvSpPr>
          <p:spPr>
            <a:xfrm rot="16200000">
              <a:off x="5090349" y="4702344"/>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6" name="Content Placeholder 2">
                  <a:extLst>
                    <a:ext uri="{FF2B5EF4-FFF2-40B4-BE49-F238E27FC236}">
                      <a16:creationId xmlns:a16="http://schemas.microsoft.com/office/drawing/2014/main" id="{73EEE44B-3585-894E-B4F8-4CE38DFFE62D}"/>
                    </a:ext>
                  </a:extLst>
                </p:cNvPr>
                <p:cNvSpPr txBox="1">
                  <a:spLocks/>
                </p:cNvSpPr>
                <p:nvPr/>
              </p:nvSpPr>
              <p:spPr>
                <a:xfrm>
                  <a:off x="4560153" y="4659765"/>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𝑉</m:t>
                        </m:r>
                      </m:oMath>
                    </m:oMathPara>
                  </a14:m>
                  <a:endParaRPr lang="en-US" sz="2400" dirty="0">
                    <a:solidFill>
                      <a:srgbClr val="C00000"/>
                    </a:solidFill>
                    <a:latin typeface="Avenir Light" panose="020B0402020203020204" pitchFamily="34" charset="77"/>
                  </a:endParaRPr>
                </a:p>
              </p:txBody>
            </p:sp>
          </mc:Choice>
          <mc:Fallback xmlns="">
            <p:sp>
              <p:nvSpPr>
                <p:cNvPr id="106" name="Content Placeholder 2">
                  <a:extLst>
                    <a:ext uri="{FF2B5EF4-FFF2-40B4-BE49-F238E27FC236}">
                      <a16:creationId xmlns:a16="http://schemas.microsoft.com/office/drawing/2014/main" xmlns:a14="http://schemas.microsoft.com/office/drawing/2010/main" xmlns="" id="{73EEE44B-3585-894E-B4F8-4CE38DFFE62D}"/>
                    </a:ext>
                  </a:extLst>
                </p:cNvPr>
                <p:cNvSpPr txBox="1">
                  <a:spLocks noRot="1" noChangeAspect="1" noMove="1" noResize="1" noEditPoints="1" noAdjustHandles="1" noChangeArrowheads="1" noChangeShapeType="1" noTextEdit="1"/>
                </p:cNvSpPr>
                <p:nvPr/>
              </p:nvSpPr>
              <p:spPr>
                <a:xfrm>
                  <a:off x="4560153" y="4659765"/>
                  <a:ext cx="701328" cy="503588"/>
                </a:xfrm>
                <a:prstGeom prst="rect">
                  <a:avLst/>
                </a:prstGeom>
                <a:blipFill rotWithShape="0">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7" name="Content Placeholder 2">
                  <a:extLst>
                    <a:ext uri="{FF2B5EF4-FFF2-40B4-BE49-F238E27FC236}">
                      <a16:creationId xmlns:a16="http://schemas.microsoft.com/office/drawing/2014/main" id="{F0F7AF7B-3877-754A-9EAE-7D971B6F9519}"/>
                    </a:ext>
                  </a:extLst>
                </p:cNvPr>
                <p:cNvSpPr txBox="1">
                  <a:spLocks/>
                </p:cNvSpPr>
                <p:nvPr/>
              </p:nvSpPr>
              <p:spPr>
                <a:xfrm>
                  <a:off x="4567462" y="3480824"/>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𝑊</m:t>
                        </m:r>
                      </m:oMath>
                    </m:oMathPara>
                  </a14:m>
                  <a:endParaRPr lang="en-US" sz="2400" dirty="0">
                    <a:solidFill>
                      <a:srgbClr val="C00000"/>
                    </a:solidFill>
                    <a:latin typeface="Avenir Light" panose="020B0402020203020204" pitchFamily="34" charset="77"/>
                  </a:endParaRPr>
                </a:p>
              </p:txBody>
            </p:sp>
          </mc:Choice>
          <mc:Fallback xmlns="">
            <p:sp>
              <p:nvSpPr>
                <p:cNvPr id="107" name="Content Placeholder 2">
                  <a:extLst>
                    <a:ext uri="{FF2B5EF4-FFF2-40B4-BE49-F238E27FC236}">
                      <a16:creationId xmlns:a16="http://schemas.microsoft.com/office/drawing/2014/main" xmlns:a14="http://schemas.microsoft.com/office/drawing/2010/main" xmlns="" id="{F0F7AF7B-3877-754A-9EAE-7D971B6F9519}"/>
                    </a:ext>
                  </a:extLst>
                </p:cNvPr>
                <p:cNvSpPr txBox="1">
                  <a:spLocks noRot="1" noChangeAspect="1" noMove="1" noResize="1" noEditPoints="1" noAdjustHandles="1" noChangeArrowheads="1" noChangeShapeType="1" noTextEdit="1"/>
                </p:cNvSpPr>
                <p:nvPr/>
              </p:nvSpPr>
              <p:spPr>
                <a:xfrm>
                  <a:off x="4567462" y="3480824"/>
                  <a:ext cx="701328" cy="503588"/>
                </a:xfrm>
                <a:prstGeom prst="rect">
                  <a:avLst/>
                </a:prstGeom>
                <a:blipFill rotWithShape="0">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9" name="Content Placeholder 2">
                  <a:extLst>
                    <a:ext uri="{FF2B5EF4-FFF2-40B4-BE49-F238E27FC236}">
                      <a16:creationId xmlns:a16="http://schemas.microsoft.com/office/drawing/2014/main" id="{920AC903-63CF-244F-AF78-1E015F906B08}"/>
                    </a:ext>
                  </a:extLst>
                </p:cNvPr>
                <p:cNvSpPr txBox="1">
                  <a:spLocks/>
                </p:cNvSpPr>
                <p:nvPr/>
              </p:nvSpPr>
              <p:spPr>
                <a:xfrm>
                  <a:off x="4585693" y="2387247"/>
                  <a:ext cx="1576747"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acc>
                              <m:accPr>
                                <m:chr m:val="̂"/>
                                <m:ctrlPr>
                                  <a:rPr lang="en-US" sz="2400" b="0" i="1" dirty="0" smtClean="0">
                                    <a:latin typeface="Cambria Math" panose="02040503050406030204" pitchFamily="18" charset="0"/>
                                  </a:rPr>
                                </m:ctrlPr>
                              </m:accPr>
                              <m:e>
                                <m:r>
                                  <a:rPr lang="en-US" sz="2400" i="1" dirty="0">
                                    <a:latin typeface="Cambria Math" panose="02040503050406030204" pitchFamily="18" charset="0"/>
                                  </a:rPr>
                                  <m:t>𝑦</m:t>
                                </m:r>
                              </m:e>
                            </m:acc>
                          </m:e>
                          <m:sub>
                            <m:r>
                              <a:rPr lang="en-US" sz="2400" b="0" i="1" dirty="0" smtClean="0">
                                <a:latin typeface="Cambria Math" charset="0"/>
                              </a:rPr>
                              <m:t>3</m:t>
                            </m:r>
                          </m:sub>
                        </m:sSub>
                      </m:oMath>
                    </m:oMathPara>
                  </a14:m>
                  <a:endParaRPr lang="en-US" sz="2400" b="0" dirty="0">
                    <a:latin typeface="Avenir Light" panose="020B0402020203020204" pitchFamily="34" charset="77"/>
                  </a:endParaRPr>
                </a:p>
                <a:p>
                  <a:pPr marL="0" indent="0" algn="ctr">
                    <a:lnSpc>
                      <a:spcPct val="120000"/>
                    </a:lnSpc>
                    <a:buNone/>
                  </a:pPr>
                  <a:endParaRPr lang="en-US" sz="2400" dirty="0">
                    <a:latin typeface="Avenir Light" panose="020B0402020203020204" pitchFamily="34" charset="77"/>
                  </a:endParaRPr>
                </a:p>
              </p:txBody>
            </p:sp>
          </mc:Choice>
          <mc:Fallback xmlns="">
            <p:sp>
              <p:nvSpPr>
                <p:cNvPr id="109" name="Content Placeholder 2">
                  <a:extLst>
                    <a:ext uri="{FF2B5EF4-FFF2-40B4-BE49-F238E27FC236}">
                      <a16:creationId xmlns:a16="http://schemas.microsoft.com/office/drawing/2014/main" xmlns:a14="http://schemas.microsoft.com/office/drawing/2010/main" xmlns="" id="{920AC903-63CF-244F-AF78-1E015F906B08}"/>
                    </a:ext>
                  </a:extLst>
                </p:cNvPr>
                <p:cNvSpPr txBox="1">
                  <a:spLocks noRot="1" noChangeAspect="1" noMove="1" noResize="1" noEditPoints="1" noAdjustHandles="1" noChangeArrowheads="1" noChangeShapeType="1" noTextEdit="1"/>
                </p:cNvSpPr>
                <p:nvPr/>
              </p:nvSpPr>
              <p:spPr>
                <a:xfrm>
                  <a:off x="4585693" y="2387247"/>
                  <a:ext cx="1576747" cy="503588"/>
                </a:xfrm>
                <a:prstGeom prst="rect">
                  <a:avLst/>
                </a:prstGeom>
                <a:blipFill rotWithShape="0">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0" name="Content Placeholder 2">
                  <a:extLst>
                    <a:ext uri="{FF2B5EF4-FFF2-40B4-BE49-F238E27FC236}">
                      <a16:creationId xmlns:a16="http://schemas.microsoft.com/office/drawing/2014/main" id="{A5C72C0C-196F-D14D-B7C7-B894A9473A57}"/>
                    </a:ext>
                  </a:extLst>
                </p:cNvPr>
                <p:cNvSpPr txBox="1">
                  <a:spLocks/>
                </p:cNvSpPr>
                <p:nvPr/>
              </p:nvSpPr>
              <p:spPr>
                <a:xfrm>
                  <a:off x="5223678" y="5595080"/>
                  <a:ext cx="466367"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𝑥</m:t>
                            </m:r>
                          </m:e>
                          <m:sub>
                            <m:r>
                              <a:rPr lang="en-US" sz="2400" b="0" i="1" dirty="0" smtClean="0">
                                <a:latin typeface="Cambria Math" charset="0"/>
                              </a:rPr>
                              <m:t>3</m:t>
                            </m:r>
                          </m:sub>
                        </m:sSub>
                      </m:oMath>
                    </m:oMathPara>
                  </a14:m>
                  <a:endParaRPr lang="en-US" sz="2400" b="0" dirty="0">
                    <a:latin typeface="Avenir Light" panose="020B0402020203020204" pitchFamily="34" charset="77"/>
                  </a:endParaRPr>
                </a:p>
                <a:p>
                  <a:pPr marL="0" indent="0" algn="ctr">
                    <a:lnSpc>
                      <a:spcPct val="120000"/>
                    </a:lnSpc>
                    <a:buNone/>
                  </a:pPr>
                  <a:endParaRPr lang="en-US" sz="2400" dirty="0">
                    <a:latin typeface="Avenir Light" panose="020B0402020203020204" pitchFamily="34" charset="77"/>
                  </a:endParaRPr>
                </a:p>
              </p:txBody>
            </p:sp>
          </mc:Choice>
          <mc:Fallback xmlns="">
            <p:sp>
              <p:nvSpPr>
                <p:cNvPr id="110" name="Content Placeholder 2">
                  <a:extLst>
                    <a:ext uri="{FF2B5EF4-FFF2-40B4-BE49-F238E27FC236}">
                      <a16:creationId xmlns:a16="http://schemas.microsoft.com/office/drawing/2014/main" xmlns:a14="http://schemas.microsoft.com/office/drawing/2010/main" xmlns="" id="{A5C72C0C-196F-D14D-B7C7-B894A9473A57}"/>
                    </a:ext>
                  </a:extLst>
                </p:cNvPr>
                <p:cNvSpPr txBox="1">
                  <a:spLocks noRot="1" noChangeAspect="1" noMove="1" noResize="1" noEditPoints="1" noAdjustHandles="1" noChangeArrowheads="1" noChangeShapeType="1" noTextEdit="1"/>
                </p:cNvSpPr>
                <p:nvPr/>
              </p:nvSpPr>
              <p:spPr>
                <a:xfrm>
                  <a:off x="5223678" y="5595080"/>
                  <a:ext cx="466367" cy="503588"/>
                </a:xfrm>
                <a:prstGeom prst="rect">
                  <a:avLst/>
                </a:prstGeom>
                <a:blipFill rotWithShape="0">
                  <a:blip r:embed="rId17"/>
                  <a:stretch>
                    <a:fillRect/>
                  </a:stretch>
                </a:blipFill>
              </p:spPr>
              <p:txBody>
                <a:bodyPr/>
                <a:lstStyle/>
                <a:p>
                  <a:r>
                    <a:rPr lang="en-US">
                      <a:noFill/>
                    </a:rPr>
                    <a:t> </a:t>
                  </a:r>
                </a:p>
              </p:txBody>
            </p:sp>
          </mc:Fallback>
        </mc:AlternateContent>
        <p:sp>
          <p:nvSpPr>
            <p:cNvPr id="111" name="Right Arrow 110">
              <a:extLst>
                <a:ext uri="{FF2B5EF4-FFF2-40B4-BE49-F238E27FC236}">
                  <a16:creationId xmlns:a16="http://schemas.microsoft.com/office/drawing/2014/main" id="{EDFF357D-A43A-9946-9C8C-C5208D9A46EA}"/>
                </a:ext>
              </a:extLst>
            </p:cNvPr>
            <p:cNvSpPr/>
            <p:nvPr/>
          </p:nvSpPr>
          <p:spPr>
            <a:xfrm>
              <a:off x="3951891" y="4118260"/>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2" name="Content Placeholder 2">
                  <a:extLst>
                    <a:ext uri="{FF2B5EF4-FFF2-40B4-BE49-F238E27FC236}">
                      <a16:creationId xmlns:a16="http://schemas.microsoft.com/office/drawing/2014/main" id="{A70D1C02-7CBD-A74A-904A-2A285E9154CD}"/>
                    </a:ext>
                  </a:extLst>
                </p:cNvPr>
                <p:cNvSpPr txBox="1">
                  <a:spLocks/>
                </p:cNvSpPr>
                <p:nvPr/>
              </p:nvSpPr>
              <p:spPr>
                <a:xfrm>
                  <a:off x="3818000" y="3657669"/>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𝑈</m:t>
                        </m:r>
                      </m:oMath>
                    </m:oMathPara>
                  </a14:m>
                  <a:endParaRPr lang="en-US" sz="2400" dirty="0">
                    <a:solidFill>
                      <a:srgbClr val="C00000"/>
                    </a:solidFill>
                    <a:latin typeface="Avenir Light" panose="020B0402020203020204" pitchFamily="34" charset="77"/>
                  </a:endParaRPr>
                </a:p>
              </p:txBody>
            </p:sp>
          </mc:Choice>
          <mc:Fallback xmlns="">
            <p:sp>
              <p:nvSpPr>
                <p:cNvPr id="112" name="Content Placeholder 2">
                  <a:extLst>
                    <a:ext uri="{FF2B5EF4-FFF2-40B4-BE49-F238E27FC236}">
                      <a16:creationId xmlns:a16="http://schemas.microsoft.com/office/drawing/2014/main" xmlns:a14="http://schemas.microsoft.com/office/drawing/2010/main" xmlns="" id="{A70D1C02-7CBD-A74A-904A-2A285E9154CD}"/>
                    </a:ext>
                  </a:extLst>
                </p:cNvPr>
                <p:cNvSpPr txBox="1">
                  <a:spLocks noRot="1" noChangeAspect="1" noMove="1" noResize="1" noEditPoints="1" noAdjustHandles="1" noChangeArrowheads="1" noChangeShapeType="1" noTextEdit="1"/>
                </p:cNvSpPr>
                <p:nvPr/>
              </p:nvSpPr>
              <p:spPr>
                <a:xfrm>
                  <a:off x="3818000" y="3657669"/>
                  <a:ext cx="701328" cy="503588"/>
                </a:xfrm>
                <a:prstGeom prst="rect">
                  <a:avLst/>
                </a:prstGeom>
                <a:blipFill rotWithShape="0">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Rectangle 112">
                  <a:extLst>
                    <a:ext uri="{FF2B5EF4-FFF2-40B4-BE49-F238E27FC236}">
                      <a16:creationId xmlns:a16="http://schemas.microsoft.com/office/drawing/2014/main" id="{4E79B6EB-C451-D04B-B1B0-087954287C6F}"/>
                    </a:ext>
                  </a:extLst>
                </p:cNvPr>
                <p:cNvSpPr/>
                <p:nvPr/>
              </p:nvSpPr>
              <p:spPr>
                <a:xfrm>
                  <a:off x="4671674" y="1848029"/>
                  <a:ext cx="13038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𝐶𝐸</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b="0" i="1" smtClean="0">
                                    <a:latin typeface="Cambria Math" charset="0"/>
                                  </a:rPr>
                                  <m:t>3</m:t>
                                </m:r>
                              </m:sup>
                            </m:sSup>
                            <m:r>
                              <a:rPr lang="en-US" i="1">
                                <a:latin typeface="Cambria Math" panose="02040503050406030204" pitchFamily="18" charset="0"/>
                              </a:rPr>
                              <m:t>,</m:t>
                            </m:r>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p>
                                <m:r>
                                  <a:rPr lang="en-US" b="0" i="1" smtClean="0">
                                    <a:latin typeface="Cambria Math" charset="0"/>
                                  </a:rPr>
                                  <m:t>3</m:t>
                                </m:r>
                              </m:sup>
                            </m:sSup>
                          </m:e>
                        </m:d>
                      </m:oMath>
                    </m:oMathPara>
                  </a14:m>
                  <a:endParaRPr lang="en-US" dirty="0"/>
                </a:p>
              </p:txBody>
            </p:sp>
          </mc:Choice>
          <mc:Fallback xmlns="">
            <p:sp>
              <p:nvSpPr>
                <p:cNvPr id="113" name="Rectangle 112">
                  <a:extLst>
                    <a:ext uri="{FF2B5EF4-FFF2-40B4-BE49-F238E27FC236}">
                      <a16:creationId xmlns:a16="http://schemas.microsoft.com/office/drawing/2014/main" xmlns:a14="http://schemas.microsoft.com/office/drawing/2010/main" xmlns="" id="{4E79B6EB-C451-D04B-B1B0-087954287C6F}"/>
                    </a:ext>
                  </a:extLst>
                </p:cNvPr>
                <p:cNvSpPr>
                  <a:spLocks noRot="1" noChangeAspect="1" noMove="1" noResize="1" noEditPoints="1" noAdjustHandles="1" noChangeArrowheads="1" noChangeShapeType="1" noTextEdit="1"/>
                </p:cNvSpPr>
                <p:nvPr/>
              </p:nvSpPr>
              <p:spPr>
                <a:xfrm>
                  <a:off x="4671674" y="1848029"/>
                  <a:ext cx="1303818" cy="369332"/>
                </a:xfrm>
                <a:prstGeom prst="rect">
                  <a:avLst/>
                </a:prstGeom>
                <a:blipFill rotWithShape="0">
                  <a:blip r:embed="rId19"/>
                  <a:stretch>
                    <a:fillRect t="-3333" r="-2347" b="-6667"/>
                  </a:stretch>
                </a:blipFill>
              </p:spPr>
              <p:txBody>
                <a:bodyPr/>
                <a:lstStyle/>
                <a:p>
                  <a:r>
                    <a:rPr lang="en-US">
                      <a:noFill/>
                    </a:rPr>
                    <a:t> </a:t>
                  </a:r>
                </a:p>
              </p:txBody>
            </p:sp>
          </mc:Fallback>
        </mc:AlternateContent>
        <p:sp>
          <p:nvSpPr>
            <p:cNvPr id="114" name="Content Placeholder 2">
              <a:extLst>
                <a:ext uri="{FF2B5EF4-FFF2-40B4-BE49-F238E27FC236}">
                  <a16:creationId xmlns:a16="http://schemas.microsoft.com/office/drawing/2014/main" id="{4DC2E29A-5B02-B947-AAE1-1EF7A80E15E2}"/>
                </a:ext>
              </a:extLst>
            </p:cNvPr>
            <p:cNvSpPr txBox="1">
              <a:spLocks/>
            </p:cNvSpPr>
            <p:nvPr/>
          </p:nvSpPr>
          <p:spPr>
            <a:xfrm>
              <a:off x="4752175" y="6003497"/>
              <a:ext cx="1005821"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solidFill>
                    <a:srgbClr val="7030A0"/>
                  </a:solidFill>
                  <a:latin typeface="Avenir Light" panose="020B0402020203020204" pitchFamily="34" charset="77"/>
                </a:rPr>
                <a:t>to</a:t>
              </a:r>
            </a:p>
          </p:txBody>
        </p:sp>
      </p:grpSp>
      <p:grpSp>
        <p:nvGrpSpPr>
          <p:cNvPr id="115" name="Group 114"/>
          <p:cNvGrpSpPr/>
          <p:nvPr/>
        </p:nvGrpSpPr>
        <p:grpSpPr>
          <a:xfrm>
            <a:off x="8138062" y="1900820"/>
            <a:ext cx="2344440" cy="4659056"/>
            <a:chOff x="3818000" y="1848029"/>
            <a:chExt cx="2344440" cy="4659056"/>
          </a:xfrm>
        </p:grpSpPr>
        <p:sp>
          <p:nvSpPr>
            <p:cNvPr id="116" name="Rounded Rectangle 115">
              <a:extLst>
                <a:ext uri="{FF2B5EF4-FFF2-40B4-BE49-F238E27FC236}">
                  <a16:creationId xmlns:a16="http://schemas.microsoft.com/office/drawing/2014/main" id="{B0204399-681E-6C49-9E5C-CC0F2EBC7595}"/>
                </a:ext>
              </a:extLst>
            </p:cNvPr>
            <p:cNvSpPr/>
            <p:nvPr/>
          </p:nvSpPr>
          <p:spPr>
            <a:xfrm>
              <a:off x="4744078" y="5314271"/>
              <a:ext cx="1196135" cy="33006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C88A8753-B2AE-C347-8881-9E9BFB6849E7}"/>
                </a:ext>
              </a:extLst>
            </p:cNvPr>
            <p:cNvSpPr/>
            <p:nvPr/>
          </p:nvSpPr>
          <p:spPr>
            <a:xfrm>
              <a:off x="4848860"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289A04BF-85E0-834E-BAB6-DBB4550B3940}"/>
                </a:ext>
              </a:extLst>
            </p:cNvPr>
            <p:cNvSpPr/>
            <p:nvPr/>
          </p:nvSpPr>
          <p:spPr>
            <a:xfrm>
              <a:off x="5095119"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631EE394-6E66-9F4F-AB28-9A96FE7CAF8B}"/>
                </a:ext>
              </a:extLst>
            </p:cNvPr>
            <p:cNvSpPr/>
            <p:nvPr/>
          </p:nvSpPr>
          <p:spPr>
            <a:xfrm>
              <a:off x="5341378"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6C486C2D-68DA-A54D-A5C4-4B5B0B3B8B73}"/>
                </a:ext>
              </a:extLst>
            </p:cNvPr>
            <p:cNvSpPr/>
            <p:nvPr/>
          </p:nvSpPr>
          <p:spPr>
            <a:xfrm>
              <a:off x="5593247"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F70F58BE-CCAE-F645-A328-47C1EAC54035}"/>
                </a:ext>
              </a:extLst>
            </p:cNvPr>
            <p:cNvSpPr/>
            <p:nvPr/>
          </p:nvSpPr>
          <p:spPr>
            <a:xfrm>
              <a:off x="4848860"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FE219746-6458-2648-BFF2-1638E7F0E56F}"/>
                </a:ext>
              </a:extLst>
            </p:cNvPr>
            <p:cNvSpPr/>
            <p:nvPr/>
          </p:nvSpPr>
          <p:spPr>
            <a:xfrm>
              <a:off x="5095119"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CC39E4D5-0122-404D-AF07-8A0976CE0F90}"/>
                </a:ext>
              </a:extLst>
            </p:cNvPr>
            <p:cNvSpPr/>
            <p:nvPr/>
          </p:nvSpPr>
          <p:spPr>
            <a:xfrm>
              <a:off x="5341378"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869B3C99-29C1-8B4B-96BE-A1AF2836059F}"/>
                </a:ext>
              </a:extLst>
            </p:cNvPr>
            <p:cNvSpPr/>
            <p:nvPr/>
          </p:nvSpPr>
          <p:spPr>
            <a:xfrm>
              <a:off x="5593247"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ounded Rectangle 130">
              <a:extLst>
                <a:ext uri="{FF2B5EF4-FFF2-40B4-BE49-F238E27FC236}">
                  <a16:creationId xmlns:a16="http://schemas.microsoft.com/office/drawing/2014/main" id="{7B63A695-A0C7-D649-B5DD-122BBCB3D254}"/>
                </a:ext>
              </a:extLst>
            </p:cNvPr>
            <p:cNvSpPr/>
            <p:nvPr/>
          </p:nvSpPr>
          <p:spPr>
            <a:xfrm>
              <a:off x="4627925" y="4155353"/>
              <a:ext cx="1364224" cy="311369"/>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F0DCA6BB-A31D-DC41-A4C9-C2923C3B6F21}"/>
                </a:ext>
              </a:extLst>
            </p:cNvPr>
            <p:cNvSpPr/>
            <p:nvPr/>
          </p:nvSpPr>
          <p:spPr>
            <a:xfrm>
              <a:off x="4712475"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F5A97E85-0225-1E46-A085-02FCCC792A02}"/>
                </a:ext>
              </a:extLst>
            </p:cNvPr>
            <p:cNvSpPr/>
            <p:nvPr/>
          </p:nvSpPr>
          <p:spPr>
            <a:xfrm>
              <a:off x="4958734"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97C5A434-FA81-A04D-A77B-DC0A945AB849}"/>
                </a:ext>
              </a:extLst>
            </p:cNvPr>
            <p:cNvSpPr/>
            <p:nvPr/>
          </p:nvSpPr>
          <p:spPr>
            <a:xfrm>
              <a:off x="5204993"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0C6578E8-0778-B145-8F5F-1C179B55F37C}"/>
                </a:ext>
              </a:extLst>
            </p:cNvPr>
            <p:cNvSpPr/>
            <p:nvPr/>
          </p:nvSpPr>
          <p:spPr>
            <a:xfrm>
              <a:off x="5456862"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34DA400A-6EAC-B244-90C9-E2C76E3CE8B1}"/>
                </a:ext>
              </a:extLst>
            </p:cNvPr>
            <p:cNvSpPr/>
            <p:nvPr/>
          </p:nvSpPr>
          <p:spPr>
            <a:xfrm>
              <a:off x="5714858" y="4210904"/>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ounded Rectangle 136">
              <a:extLst>
                <a:ext uri="{FF2B5EF4-FFF2-40B4-BE49-F238E27FC236}">
                  <a16:creationId xmlns:a16="http://schemas.microsoft.com/office/drawing/2014/main" id="{2D7BF61E-70E5-7B42-A443-1515BC3FC19A}"/>
                </a:ext>
              </a:extLst>
            </p:cNvPr>
            <p:cNvSpPr/>
            <p:nvPr/>
          </p:nvSpPr>
          <p:spPr>
            <a:xfrm>
              <a:off x="4763168" y="3015781"/>
              <a:ext cx="1128109" cy="311369"/>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ight Arrow 137">
              <a:extLst>
                <a:ext uri="{FF2B5EF4-FFF2-40B4-BE49-F238E27FC236}">
                  <a16:creationId xmlns:a16="http://schemas.microsoft.com/office/drawing/2014/main" id="{08D29459-9A76-6445-B967-14977057901D}"/>
                </a:ext>
              </a:extLst>
            </p:cNvPr>
            <p:cNvSpPr/>
            <p:nvPr/>
          </p:nvSpPr>
          <p:spPr>
            <a:xfrm rot="16200000">
              <a:off x="5068789" y="3533196"/>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ight Arrow 138">
              <a:extLst>
                <a:ext uri="{FF2B5EF4-FFF2-40B4-BE49-F238E27FC236}">
                  <a16:creationId xmlns:a16="http://schemas.microsoft.com/office/drawing/2014/main" id="{9CF46DE8-0686-8347-99CE-36822CB5A4C5}"/>
                </a:ext>
              </a:extLst>
            </p:cNvPr>
            <p:cNvSpPr/>
            <p:nvPr/>
          </p:nvSpPr>
          <p:spPr>
            <a:xfrm rot="16200000">
              <a:off x="5090349" y="4702344"/>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0" name="Content Placeholder 2">
                  <a:extLst>
                    <a:ext uri="{FF2B5EF4-FFF2-40B4-BE49-F238E27FC236}">
                      <a16:creationId xmlns:a16="http://schemas.microsoft.com/office/drawing/2014/main" id="{73EEE44B-3585-894E-B4F8-4CE38DFFE62D}"/>
                    </a:ext>
                  </a:extLst>
                </p:cNvPr>
                <p:cNvSpPr txBox="1">
                  <a:spLocks/>
                </p:cNvSpPr>
                <p:nvPr/>
              </p:nvSpPr>
              <p:spPr>
                <a:xfrm>
                  <a:off x="4560153" y="4659765"/>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𝑉</m:t>
                        </m:r>
                      </m:oMath>
                    </m:oMathPara>
                  </a14:m>
                  <a:endParaRPr lang="en-US" sz="2400" dirty="0">
                    <a:solidFill>
                      <a:srgbClr val="C00000"/>
                    </a:solidFill>
                    <a:latin typeface="Avenir Light" panose="020B0402020203020204" pitchFamily="34" charset="77"/>
                  </a:endParaRPr>
                </a:p>
              </p:txBody>
            </p:sp>
          </mc:Choice>
          <mc:Fallback xmlns="">
            <p:sp>
              <p:nvSpPr>
                <p:cNvPr id="140" name="Content Placeholder 2">
                  <a:extLst>
                    <a:ext uri="{FF2B5EF4-FFF2-40B4-BE49-F238E27FC236}">
                      <a16:creationId xmlns:a16="http://schemas.microsoft.com/office/drawing/2014/main" xmlns:a14="http://schemas.microsoft.com/office/drawing/2010/main" xmlns="" id="{73EEE44B-3585-894E-B4F8-4CE38DFFE62D}"/>
                    </a:ext>
                  </a:extLst>
                </p:cNvPr>
                <p:cNvSpPr txBox="1">
                  <a:spLocks noRot="1" noChangeAspect="1" noMove="1" noResize="1" noEditPoints="1" noAdjustHandles="1" noChangeArrowheads="1" noChangeShapeType="1" noTextEdit="1"/>
                </p:cNvSpPr>
                <p:nvPr/>
              </p:nvSpPr>
              <p:spPr>
                <a:xfrm>
                  <a:off x="4560153" y="4659765"/>
                  <a:ext cx="701328" cy="503588"/>
                </a:xfrm>
                <a:prstGeom prst="rect">
                  <a:avLst/>
                </a:prstGeom>
                <a:blipFill rotWithShape="0">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1" name="Content Placeholder 2">
                  <a:extLst>
                    <a:ext uri="{FF2B5EF4-FFF2-40B4-BE49-F238E27FC236}">
                      <a16:creationId xmlns:a16="http://schemas.microsoft.com/office/drawing/2014/main" id="{F0F7AF7B-3877-754A-9EAE-7D971B6F9519}"/>
                    </a:ext>
                  </a:extLst>
                </p:cNvPr>
                <p:cNvSpPr txBox="1">
                  <a:spLocks/>
                </p:cNvSpPr>
                <p:nvPr/>
              </p:nvSpPr>
              <p:spPr>
                <a:xfrm>
                  <a:off x="4567462" y="3480824"/>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𝑊</m:t>
                        </m:r>
                      </m:oMath>
                    </m:oMathPara>
                  </a14:m>
                  <a:endParaRPr lang="en-US" sz="2400" dirty="0">
                    <a:solidFill>
                      <a:srgbClr val="C00000"/>
                    </a:solidFill>
                    <a:latin typeface="Avenir Light" panose="020B0402020203020204" pitchFamily="34" charset="77"/>
                  </a:endParaRPr>
                </a:p>
              </p:txBody>
            </p:sp>
          </mc:Choice>
          <mc:Fallback xmlns="">
            <p:sp>
              <p:nvSpPr>
                <p:cNvPr id="141" name="Content Placeholder 2">
                  <a:extLst>
                    <a:ext uri="{FF2B5EF4-FFF2-40B4-BE49-F238E27FC236}">
                      <a16:creationId xmlns:a16="http://schemas.microsoft.com/office/drawing/2014/main" xmlns:a14="http://schemas.microsoft.com/office/drawing/2010/main" xmlns="" id="{F0F7AF7B-3877-754A-9EAE-7D971B6F9519}"/>
                    </a:ext>
                  </a:extLst>
                </p:cNvPr>
                <p:cNvSpPr txBox="1">
                  <a:spLocks noRot="1" noChangeAspect="1" noMove="1" noResize="1" noEditPoints="1" noAdjustHandles="1" noChangeArrowheads="1" noChangeShapeType="1" noTextEdit="1"/>
                </p:cNvSpPr>
                <p:nvPr/>
              </p:nvSpPr>
              <p:spPr>
                <a:xfrm>
                  <a:off x="4567462" y="3480824"/>
                  <a:ext cx="701328" cy="503588"/>
                </a:xfrm>
                <a:prstGeom prst="rect">
                  <a:avLst/>
                </a:prstGeom>
                <a:blipFill rotWithShape="0">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2" name="Content Placeholder 2">
                  <a:extLst>
                    <a:ext uri="{FF2B5EF4-FFF2-40B4-BE49-F238E27FC236}">
                      <a16:creationId xmlns:a16="http://schemas.microsoft.com/office/drawing/2014/main" id="{920AC903-63CF-244F-AF78-1E015F906B08}"/>
                    </a:ext>
                  </a:extLst>
                </p:cNvPr>
                <p:cNvSpPr txBox="1">
                  <a:spLocks/>
                </p:cNvSpPr>
                <p:nvPr/>
              </p:nvSpPr>
              <p:spPr>
                <a:xfrm>
                  <a:off x="4585693" y="2387247"/>
                  <a:ext cx="1576747"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acc>
                              <m:accPr>
                                <m:chr m:val="̂"/>
                                <m:ctrlPr>
                                  <a:rPr lang="en-US" sz="2400" b="0" i="1" dirty="0" smtClean="0">
                                    <a:latin typeface="Cambria Math" panose="02040503050406030204" pitchFamily="18" charset="0"/>
                                  </a:rPr>
                                </m:ctrlPr>
                              </m:accPr>
                              <m:e>
                                <m:r>
                                  <a:rPr lang="en-US" sz="2400" i="1" dirty="0">
                                    <a:latin typeface="Cambria Math" panose="02040503050406030204" pitchFamily="18" charset="0"/>
                                  </a:rPr>
                                  <m:t>𝑦</m:t>
                                </m:r>
                              </m:e>
                            </m:acc>
                          </m:e>
                          <m:sub>
                            <m:r>
                              <a:rPr lang="en-US" sz="2400" b="0" i="1" dirty="0" smtClean="0">
                                <a:latin typeface="Cambria Math" charset="0"/>
                              </a:rPr>
                              <m:t>4</m:t>
                            </m:r>
                          </m:sub>
                        </m:sSub>
                      </m:oMath>
                    </m:oMathPara>
                  </a14:m>
                  <a:endParaRPr lang="en-US" sz="2400" b="0" dirty="0">
                    <a:latin typeface="Avenir Light" panose="020B0402020203020204" pitchFamily="34" charset="77"/>
                  </a:endParaRPr>
                </a:p>
                <a:p>
                  <a:pPr marL="0" indent="0" algn="ctr">
                    <a:lnSpc>
                      <a:spcPct val="120000"/>
                    </a:lnSpc>
                    <a:buNone/>
                  </a:pPr>
                  <a:endParaRPr lang="en-US" sz="2400" dirty="0">
                    <a:latin typeface="Avenir Light" panose="020B0402020203020204" pitchFamily="34" charset="77"/>
                  </a:endParaRPr>
                </a:p>
              </p:txBody>
            </p:sp>
          </mc:Choice>
          <mc:Fallback xmlns="">
            <p:sp>
              <p:nvSpPr>
                <p:cNvPr id="142" name="Content Placeholder 2">
                  <a:extLst>
                    <a:ext uri="{FF2B5EF4-FFF2-40B4-BE49-F238E27FC236}">
                      <a16:creationId xmlns:a16="http://schemas.microsoft.com/office/drawing/2014/main" xmlns:a14="http://schemas.microsoft.com/office/drawing/2010/main" xmlns="" id="{920AC903-63CF-244F-AF78-1E015F906B08}"/>
                    </a:ext>
                  </a:extLst>
                </p:cNvPr>
                <p:cNvSpPr txBox="1">
                  <a:spLocks noRot="1" noChangeAspect="1" noMove="1" noResize="1" noEditPoints="1" noAdjustHandles="1" noChangeArrowheads="1" noChangeShapeType="1" noTextEdit="1"/>
                </p:cNvSpPr>
                <p:nvPr/>
              </p:nvSpPr>
              <p:spPr>
                <a:xfrm>
                  <a:off x="4585693" y="2387247"/>
                  <a:ext cx="1576747" cy="503588"/>
                </a:xfrm>
                <a:prstGeom prst="rect">
                  <a:avLst/>
                </a:prstGeom>
                <a:blipFill rotWithShape="0">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3" name="Content Placeholder 2">
                  <a:extLst>
                    <a:ext uri="{FF2B5EF4-FFF2-40B4-BE49-F238E27FC236}">
                      <a16:creationId xmlns:a16="http://schemas.microsoft.com/office/drawing/2014/main" id="{A5C72C0C-196F-D14D-B7C7-B894A9473A57}"/>
                    </a:ext>
                  </a:extLst>
                </p:cNvPr>
                <p:cNvSpPr txBox="1">
                  <a:spLocks/>
                </p:cNvSpPr>
                <p:nvPr/>
              </p:nvSpPr>
              <p:spPr>
                <a:xfrm>
                  <a:off x="5223678" y="5595080"/>
                  <a:ext cx="466367"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𝑥</m:t>
                            </m:r>
                          </m:e>
                          <m:sub>
                            <m:r>
                              <a:rPr lang="en-US" sz="2400" b="0" i="1" dirty="0" smtClean="0">
                                <a:latin typeface="Cambria Math" charset="0"/>
                              </a:rPr>
                              <m:t>4</m:t>
                            </m:r>
                          </m:sub>
                        </m:sSub>
                      </m:oMath>
                    </m:oMathPara>
                  </a14:m>
                  <a:endParaRPr lang="en-US" sz="2400" b="0" dirty="0">
                    <a:latin typeface="Avenir Light" panose="020B0402020203020204" pitchFamily="34" charset="77"/>
                  </a:endParaRPr>
                </a:p>
                <a:p>
                  <a:pPr marL="0" indent="0" algn="ctr">
                    <a:lnSpc>
                      <a:spcPct val="120000"/>
                    </a:lnSpc>
                    <a:buNone/>
                  </a:pPr>
                  <a:endParaRPr lang="en-US" sz="2400" dirty="0">
                    <a:latin typeface="Avenir Light" panose="020B0402020203020204" pitchFamily="34" charset="77"/>
                  </a:endParaRPr>
                </a:p>
              </p:txBody>
            </p:sp>
          </mc:Choice>
          <mc:Fallback xmlns="">
            <p:sp>
              <p:nvSpPr>
                <p:cNvPr id="143" name="Content Placeholder 2">
                  <a:extLst>
                    <a:ext uri="{FF2B5EF4-FFF2-40B4-BE49-F238E27FC236}">
                      <a16:creationId xmlns:a16="http://schemas.microsoft.com/office/drawing/2014/main" xmlns:a14="http://schemas.microsoft.com/office/drawing/2010/main" xmlns="" id="{A5C72C0C-196F-D14D-B7C7-B894A9473A57}"/>
                    </a:ext>
                  </a:extLst>
                </p:cNvPr>
                <p:cNvSpPr txBox="1">
                  <a:spLocks noRot="1" noChangeAspect="1" noMove="1" noResize="1" noEditPoints="1" noAdjustHandles="1" noChangeArrowheads="1" noChangeShapeType="1" noTextEdit="1"/>
                </p:cNvSpPr>
                <p:nvPr/>
              </p:nvSpPr>
              <p:spPr>
                <a:xfrm>
                  <a:off x="5223678" y="5595080"/>
                  <a:ext cx="466367" cy="503588"/>
                </a:xfrm>
                <a:prstGeom prst="rect">
                  <a:avLst/>
                </a:prstGeom>
                <a:blipFill rotWithShape="0">
                  <a:blip r:embed="rId23"/>
                  <a:stretch>
                    <a:fillRect/>
                  </a:stretch>
                </a:blipFill>
              </p:spPr>
              <p:txBody>
                <a:bodyPr/>
                <a:lstStyle/>
                <a:p>
                  <a:r>
                    <a:rPr lang="en-US">
                      <a:noFill/>
                    </a:rPr>
                    <a:t> </a:t>
                  </a:r>
                </a:p>
              </p:txBody>
            </p:sp>
          </mc:Fallback>
        </mc:AlternateContent>
        <p:sp>
          <p:nvSpPr>
            <p:cNvPr id="144" name="Right Arrow 143">
              <a:extLst>
                <a:ext uri="{FF2B5EF4-FFF2-40B4-BE49-F238E27FC236}">
                  <a16:creationId xmlns:a16="http://schemas.microsoft.com/office/drawing/2014/main" id="{EDFF357D-A43A-9946-9C8C-C5208D9A46EA}"/>
                </a:ext>
              </a:extLst>
            </p:cNvPr>
            <p:cNvSpPr/>
            <p:nvPr/>
          </p:nvSpPr>
          <p:spPr>
            <a:xfrm>
              <a:off x="3951891" y="4118260"/>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5" name="Content Placeholder 2">
                  <a:extLst>
                    <a:ext uri="{FF2B5EF4-FFF2-40B4-BE49-F238E27FC236}">
                      <a16:creationId xmlns:a16="http://schemas.microsoft.com/office/drawing/2014/main" id="{A70D1C02-7CBD-A74A-904A-2A285E9154CD}"/>
                    </a:ext>
                  </a:extLst>
                </p:cNvPr>
                <p:cNvSpPr txBox="1">
                  <a:spLocks/>
                </p:cNvSpPr>
                <p:nvPr/>
              </p:nvSpPr>
              <p:spPr>
                <a:xfrm>
                  <a:off x="3818000" y="3657669"/>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𝑈</m:t>
                        </m:r>
                      </m:oMath>
                    </m:oMathPara>
                  </a14:m>
                  <a:endParaRPr lang="en-US" sz="2400" dirty="0">
                    <a:solidFill>
                      <a:srgbClr val="C00000"/>
                    </a:solidFill>
                    <a:latin typeface="Avenir Light" panose="020B0402020203020204" pitchFamily="34" charset="77"/>
                  </a:endParaRPr>
                </a:p>
              </p:txBody>
            </p:sp>
          </mc:Choice>
          <mc:Fallback xmlns="">
            <p:sp>
              <p:nvSpPr>
                <p:cNvPr id="145" name="Content Placeholder 2">
                  <a:extLst>
                    <a:ext uri="{FF2B5EF4-FFF2-40B4-BE49-F238E27FC236}">
                      <a16:creationId xmlns:a16="http://schemas.microsoft.com/office/drawing/2014/main" xmlns:a14="http://schemas.microsoft.com/office/drawing/2010/main" xmlns="" id="{A70D1C02-7CBD-A74A-904A-2A285E9154CD}"/>
                    </a:ext>
                  </a:extLst>
                </p:cNvPr>
                <p:cNvSpPr txBox="1">
                  <a:spLocks noRot="1" noChangeAspect="1" noMove="1" noResize="1" noEditPoints="1" noAdjustHandles="1" noChangeArrowheads="1" noChangeShapeType="1" noTextEdit="1"/>
                </p:cNvSpPr>
                <p:nvPr/>
              </p:nvSpPr>
              <p:spPr>
                <a:xfrm>
                  <a:off x="3818000" y="3657669"/>
                  <a:ext cx="701328" cy="503588"/>
                </a:xfrm>
                <a:prstGeom prst="rect">
                  <a:avLst/>
                </a:prstGeom>
                <a:blipFill rotWithShape="0">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6" name="Rectangle 145">
                  <a:extLst>
                    <a:ext uri="{FF2B5EF4-FFF2-40B4-BE49-F238E27FC236}">
                      <a16:creationId xmlns:a16="http://schemas.microsoft.com/office/drawing/2014/main" id="{4E79B6EB-C451-D04B-B1B0-087954287C6F}"/>
                    </a:ext>
                  </a:extLst>
                </p:cNvPr>
                <p:cNvSpPr/>
                <p:nvPr/>
              </p:nvSpPr>
              <p:spPr>
                <a:xfrm>
                  <a:off x="4671674" y="1848029"/>
                  <a:ext cx="13038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𝐶𝐸</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b="0" i="1" smtClean="0">
                                    <a:latin typeface="Cambria Math" charset="0"/>
                                  </a:rPr>
                                  <m:t>4</m:t>
                                </m:r>
                              </m:sup>
                            </m:sSup>
                            <m:r>
                              <a:rPr lang="en-US" i="1">
                                <a:latin typeface="Cambria Math" panose="02040503050406030204" pitchFamily="18" charset="0"/>
                              </a:rPr>
                              <m:t>,</m:t>
                            </m:r>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p>
                                <m:r>
                                  <a:rPr lang="en-US" b="0" i="1" smtClean="0">
                                    <a:latin typeface="Cambria Math" charset="0"/>
                                  </a:rPr>
                                  <m:t>4</m:t>
                                </m:r>
                              </m:sup>
                            </m:sSup>
                          </m:e>
                        </m:d>
                      </m:oMath>
                    </m:oMathPara>
                  </a14:m>
                  <a:endParaRPr lang="en-US" dirty="0"/>
                </a:p>
              </p:txBody>
            </p:sp>
          </mc:Choice>
          <mc:Fallback xmlns="">
            <p:sp>
              <p:nvSpPr>
                <p:cNvPr id="146" name="Rectangle 145">
                  <a:extLst>
                    <a:ext uri="{FF2B5EF4-FFF2-40B4-BE49-F238E27FC236}">
                      <a16:creationId xmlns:a16="http://schemas.microsoft.com/office/drawing/2014/main" xmlns:a14="http://schemas.microsoft.com/office/drawing/2010/main" xmlns="" id="{4E79B6EB-C451-D04B-B1B0-087954287C6F}"/>
                    </a:ext>
                  </a:extLst>
                </p:cNvPr>
                <p:cNvSpPr>
                  <a:spLocks noRot="1" noChangeAspect="1" noMove="1" noResize="1" noEditPoints="1" noAdjustHandles="1" noChangeArrowheads="1" noChangeShapeType="1" noTextEdit="1"/>
                </p:cNvSpPr>
                <p:nvPr/>
              </p:nvSpPr>
              <p:spPr>
                <a:xfrm>
                  <a:off x="4671674" y="1848029"/>
                  <a:ext cx="1303818" cy="369332"/>
                </a:xfrm>
                <a:prstGeom prst="rect">
                  <a:avLst/>
                </a:prstGeom>
                <a:blipFill rotWithShape="0">
                  <a:blip r:embed="rId25"/>
                  <a:stretch>
                    <a:fillRect t="-3333" r="-2336" b="-6667"/>
                  </a:stretch>
                </a:blipFill>
              </p:spPr>
              <p:txBody>
                <a:bodyPr/>
                <a:lstStyle/>
                <a:p>
                  <a:r>
                    <a:rPr lang="en-US">
                      <a:noFill/>
                    </a:rPr>
                    <a:t> </a:t>
                  </a:r>
                </a:p>
              </p:txBody>
            </p:sp>
          </mc:Fallback>
        </mc:AlternateContent>
        <p:sp>
          <p:nvSpPr>
            <p:cNvPr id="147" name="Content Placeholder 2">
              <a:extLst>
                <a:ext uri="{FF2B5EF4-FFF2-40B4-BE49-F238E27FC236}">
                  <a16:creationId xmlns:a16="http://schemas.microsoft.com/office/drawing/2014/main" id="{4DC2E29A-5B02-B947-AAE1-1EF7A80E15E2}"/>
                </a:ext>
              </a:extLst>
            </p:cNvPr>
            <p:cNvSpPr txBox="1">
              <a:spLocks/>
            </p:cNvSpPr>
            <p:nvPr/>
          </p:nvSpPr>
          <p:spPr>
            <a:xfrm>
              <a:off x="4752175" y="6003497"/>
              <a:ext cx="1005821"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solidFill>
                    <a:srgbClr val="7030A0"/>
                  </a:solidFill>
                  <a:latin typeface="Avenir Light" panose="020B0402020203020204" pitchFamily="34" charset="77"/>
                </a:rPr>
                <a:t>class</a:t>
              </a:r>
            </a:p>
          </p:txBody>
        </p:sp>
      </p:grpSp>
    </p:spTree>
    <p:extLst>
      <p:ext uri="{BB962C8B-B14F-4D97-AF65-F5344CB8AC3E}">
        <p14:creationId xmlns:p14="http://schemas.microsoft.com/office/powerpoint/2010/main" val="955995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Content Placeholder 2">
            <a:extLst>
              <a:ext uri="{FF2B5EF4-FFF2-40B4-BE49-F238E27FC236}">
                <a16:creationId xmlns:a16="http://schemas.microsoft.com/office/drawing/2014/main" id="{0699B2A3-3B8E-414D-A3AF-577E06CECE10}"/>
              </a:ext>
            </a:extLst>
          </p:cNvPr>
          <p:cNvSpPr txBox="1">
            <a:spLocks/>
          </p:cNvSpPr>
          <p:nvPr/>
        </p:nvSpPr>
        <p:spPr>
          <a:xfrm>
            <a:off x="264163" y="5250618"/>
            <a:ext cx="1530821"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b="1" dirty="0">
                <a:solidFill>
                  <a:schemeClr val="tx1">
                    <a:lumMod val="85000"/>
                    <a:lumOff val="15000"/>
                  </a:schemeClr>
                </a:solidFill>
                <a:latin typeface="Avenir Light" panose="020B0402020203020204" pitchFamily="34" charset="77"/>
              </a:rPr>
              <a:t>Input layer</a:t>
            </a:r>
          </a:p>
        </p:txBody>
      </p:sp>
      <p:sp>
        <p:nvSpPr>
          <p:cNvPr id="50" name="Content Placeholder 2">
            <a:extLst>
              <a:ext uri="{FF2B5EF4-FFF2-40B4-BE49-F238E27FC236}">
                <a16:creationId xmlns:a16="http://schemas.microsoft.com/office/drawing/2014/main" id="{98A0229A-0E65-994A-A48A-9E766E214C56}"/>
              </a:ext>
            </a:extLst>
          </p:cNvPr>
          <p:cNvSpPr txBox="1">
            <a:spLocks/>
          </p:cNvSpPr>
          <p:nvPr/>
        </p:nvSpPr>
        <p:spPr>
          <a:xfrm>
            <a:off x="147347" y="4088472"/>
            <a:ext cx="1737960"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b="1" dirty="0">
                <a:solidFill>
                  <a:schemeClr val="tx1">
                    <a:lumMod val="85000"/>
                    <a:lumOff val="15000"/>
                  </a:schemeClr>
                </a:solidFill>
                <a:latin typeface="Avenir Light" panose="020B0402020203020204" pitchFamily="34" charset="77"/>
              </a:rPr>
              <a:t>Hidden layer</a:t>
            </a:r>
          </a:p>
        </p:txBody>
      </p:sp>
      <p:sp>
        <p:nvSpPr>
          <p:cNvPr id="51" name="Content Placeholder 2">
            <a:extLst>
              <a:ext uri="{FF2B5EF4-FFF2-40B4-BE49-F238E27FC236}">
                <a16:creationId xmlns:a16="http://schemas.microsoft.com/office/drawing/2014/main" id="{3649502E-21DD-1642-971F-BACEABB4E04C}"/>
              </a:ext>
            </a:extLst>
          </p:cNvPr>
          <p:cNvSpPr txBox="1">
            <a:spLocks/>
          </p:cNvSpPr>
          <p:nvPr/>
        </p:nvSpPr>
        <p:spPr>
          <a:xfrm>
            <a:off x="241800" y="2952152"/>
            <a:ext cx="1721387"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b="1" dirty="0">
                <a:solidFill>
                  <a:schemeClr val="tx1">
                    <a:lumMod val="85000"/>
                    <a:lumOff val="15000"/>
                  </a:schemeClr>
                </a:solidFill>
                <a:latin typeface="Avenir Light" panose="020B0402020203020204" pitchFamily="34" charset="77"/>
              </a:rPr>
              <a:t>Output layer</a:t>
            </a:r>
          </a:p>
        </p:txBody>
      </p:sp>
      <p:sp>
        <p:nvSpPr>
          <p:cNvPr id="70" name="Rounded Rectangle 69">
            <a:extLst>
              <a:ext uri="{FF2B5EF4-FFF2-40B4-BE49-F238E27FC236}">
                <a16:creationId xmlns:a16="http://schemas.microsoft.com/office/drawing/2014/main" id="{DE101D8D-392D-CE48-A76F-F593C13CFB77}"/>
              </a:ext>
            </a:extLst>
          </p:cNvPr>
          <p:cNvSpPr/>
          <p:nvPr/>
        </p:nvSpPr>
        <p:spPr>
          <a:xfrm>
            <a:off x="2561160" y="5287053"/>
            <a:ext cx="1196135" cy="33006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AF057BF2-9D6B-E249-8FBC-3B1D5B8A5CA3}"/>
              </a:ext>
            </a:extLst>
          </p:cNvPr>
          <p:cNvSpPr/>
          <p:nvPr/>
        </p:nvSpPr>
        <p:spPr>
          <a:xfrm>
            <a:off x="2665942" y="5342404"/>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730C91DC-46B3-DD42-BA91-16A98A899679}"/>
              </a:ext>
            </a:extLst>
          </p:cNvPr>
          <p:cNvSpPr/>
          <p:nvPr/>
        </p:nvSpPr>
        <p:spPr>
          <a:xfrm>
            <a:off x="2912201" y="5342404"/>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1A38F944-FD9F-1C42-9EF7-BA5E3DB86EBA}"/>
              </a:ext>
            </a:extLst>
          </p:cNvPr>
          <p:cNvSpPr/>
          <p:nvPr/>
        </p:nvSpPr>
        <p:spPr>
          <a:xfrm>
            <a:off x="3158460" y="5342404"/>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91549E43-B913-244E-90FF-EB6ADE692919}"/>
              </a:ext>
            </a:extLst>
          </p:cNvPr>
          <p:cNvSpPr/>
          <p:nvPr/>
        </p:nvSpPr>
        <p:spPr>
          <a:xfrm>
            <a:off x="3410329" y="5342404"/>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CFE7F9AF-8FB9-9E47-AA7C-B819DD96BD45}"/>
              </a:ext>
            </a:extLst>
          </p:cNvPr>
          <p:cNvSpPr/>
          <p:nvPr/>
        </p:nvSpPr>
        <p:spPr>
          <a:xfrm>
            <a:off x="2665942" y="30355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D1072A62-0E13-3843-8D0C-3A62E6BC9417}"/>
              </a:ext>
            </a:extLst>
          </p:cNvPr>
          <p:cNvSpPr/>
          <p:nvPr/>
        </p:nvSpPr>
        <p:spPr>
          <a:xfrm>
            <a:off x="2912201" y="30355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B5867DDE-FEA5-0049-9461-EB1FFEB88969}"/>
              </a:ext>
            </a:extLst>
          </p:cNvPr>
          <p:cNvSpPr/>
          <p:nvPr/>
        </p:nvSpPr>
        <p:spPr>
          <a:xfrm>
            <a:off x="3158460" y="30355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24DFF809-EE42-C349-914D-4808EEE0B2B2}"/>
              </a:ext>
            </a:extLst>
          </p:cNvPr>
          <p:cNvSpPr/>
          <p:nvPr/>
        </p:nvSpPr>
        <p:spPr>
          <a:xfrm>
            <a:off x="3410329" y="30355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81">
            <a:extLst>
              <a:ext uri="{FF2B5EF4-FFF2-40B4-BE49-F238E27FC236}">
                <a16:creationId xmlns:a16="http://schemas.microsoft.com/office/drawing/2014/main" id="{485BEC44-F260-1145-8583-E09A6D1ADDA0}"/>
              </a:ext>
            </a:extLst>
          </p:cNvPr>
          <p:cNvSpPr/>
          <p:nvPr/>
        </p:nvSpPr>
        <p:spPr>
          <a:xfrm>
            <a:off x="2445007" y="4128135"/>
            <a:ext cx="1364224" cy="311369"/>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D285D089-1C0C-6344-B7EA-A631D2F645B7}"/>
              </a:ext>
            </a:extLst>
          </p:cNvPr>
          <p:cNvSpPr/>
          <p:nvPr/>
        </p:nvSpPr>
        <p:spPr>
          <a:xfrm>
            <a:off x="2529557" y="4181402"/>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E248521C-7AB4-A74B-BB41-9E9DBC05502F}"/>
              </a:ext>
            </a:extLst>
          </p:cNvPr>
          <p:cNvSpPr/>
          <p:nvPr/>
        </p:nvSpPr>
        <p:spPr>
          <a:xfrm>
            <a:off x="2775816" y="4181402"/>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A542D303-3E89-B948-BAE1-9C28B4C7900E}"/>
              </a:ext>
            </a:extLst>
          </p:cNvPr>
          <p:cNvSpPr/>
          <p:nvPr/>
        </p:nvSpPr>
        <p:spPr>
          <a:xfrm>
            <a:off x="3022075" y="4181402"/>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3557CEDB-9609-5C4E-BE7A-9A1922D84558}"/>
              </a:ext>
            </a:extLst>
          </p:cNvPr>
          <p:cNvSpPr/>
          <p:nvPr/>
        </p:nvSpPr>
        <p:spPr>
          <a:xfrm>
            <a:off x="3273944" y="4181402"/>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FD0CC76B-5E71-8C4B-B186-6D1471C8CD67}"/>
              </a:ext>
            </a:extLst>
          </p:cNvPr>
          <p:cNvSpPr/>
          <p:nvPr/>
        </p:nvSpPr>
        <p:spPr>
          <a:xfrm>
            <a:off x="3531940" y="4183686"/>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2">
            <a:extLst>
              <a:ext uri="{FF2B5EF4-FFF2-40B4-BE49-F238E27FC236}">
                <a16:creationId xmlns:a16="http://schemas.microsoft.com/office/drawing/2014/main" id="{2E61486C-7C7C-CF4A-BF55-2488DDD06CBA}"/>
              </a:ext>
            </a:extLst>
          </p:cNvPr>
          <p:cNvSpPr/>
          <p:nvPr/>
        </p:nvSpPr>
        <p:spPr>
          <a:xfrm>
            <a:off x="2580250" y="2988563"/>
            <a:ext cx="1128109" cy="311369"/>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ight Arrow 93">
            <a:extLst>
              <a:ext uri="{FF2B5EF4-FFF2-40B4-BE49-F238E27FC236}">
                <a16:creationId xmlns:a16="http://schemas.microsoft.com/office/drawing/2014/main" id="{FAED948E-E8BC-B542-96E5-C16F47F16A92}"/>
              </a:ext>
            </a:extLst>
          </p:cNvPr>
          <p:cNvSpPr/>
          <p:nvPr/>
        </p:nvSpPr>
        <p:spPr>
          <a:xfrm rot="16200000">
            <a:off x="2885871" y="3505978"/>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ight Arrow 94">
            <a:extLst>
              <a:ext uri="{FF2B5EF4-FFF2-40B4-BE49-F238E27FC236}">
                <a16:creationId xmlns:a16="http://schemas.microsoft.com/office/drawing/2014/main" id="{B62B8F78-5C39-C145-B3C5-F9490727FE2B}"/>
              </a:ext>
            </a:extLst>
          </p:cNvPr>
          <p:cNvSpPr/>
          <p:nvPr/>
        </p:nvSpPr>
        <p:spPr>
          <a:xfrm rot="16200000">
            <a:off x="2907431" y="4675126"/>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6" name="Content Placeholder 2">
                <a:extLst>
                  <a:ext uri="{FF2B5EF4-FFF2-40B4-BE49-F238E27FC236}">
                    <a16:creationId xmlns:a16="http://schemas.microsoft.com/office/drawing/2014/main" id="{20A6FC83-57DF-014A-87E0-1B5614DFB884}"/>
                  </a:ext>
                </a:extLst>
              </p:cNvPr>
              <p:cNvSpPr txBox="1">
                <a:spLocks/>
              </p:cNvSpPr>
              <p:nvPr/>
            </p:nvSpPr>
            <p:spPr>
              <a:xfrm>
                <a:off x="2377235" y="4632547"/>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𝑉</m:t>
                      </m:r>
                    </m:oMath>
                  </m:oMathPara>
                </a14:m>
                <a:endParaRPr lang="en-US" sz="2400" dirty="0">
                  <a:solidFill>
                    <a:srgbClr val="C00000"/>
                  </a:solidFill>
                  <a:latin typeface="Avenir Light" panose="020B0402020203020204" pitchFamily="34" charset="77"/>
                </a:endParaRPr>
              </a:p>
            </p:txBody>
          </p:sp>
        </mc:Choice>
        <mc:Fallback xmlns="">
          <p:sp>
            <p:nvSpPr>
              <p:cNvPr id="96" name="Content Placeholder 2">
                <a:extLst>
                  <a:ext uri="{FF2B5EF4-FFF2-40B4-BE49-F238E27FC236}">
                    <a16:creationId xmlns:a16="http://schemas.microsoft.com/office/drawing/2014/main" xmlns:a14="http://schemas.microsoft.com/office/drawing/2010/main" xmlns="" id="{20A6FC83-57DF-014A-87E0-1B5614DFB884}"/>
                  </a:ext>
                </a:extLst>
              </p:cNvPr>
              <p:cNvSpPr txBox="1">
                <a:spLocks noRot="1" noChangeAspect="1" noMove="1" noResize="1" noEditPoints="1" noAdjustHandles="1" noChangeArrowheads="1" noChangeShapeType="1" noTextEdit="1"/>
              </p:cNvSpPr>
              <p:nvPr/>
            </p:nvSpPr>
            <p:spPr>
              <a:xfrm>
                <a:off x="2377235" y="4632547"/>
                <a:ext cx="701328" cy="503588"/>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Content Placeholder 2">
                <a:extLst>
                  <a:ext uri="{FF2B5EF4-FFF2-40B4-BE49-F238E27FC236}">
                    <a16:creationId xmlns:a16="http://schemas.microsoft.com/office/drawing/2014/main" id="{6D6C0EF3-9A48-6042-84AB-D28C74DA20AD}"/>
                  </a:ext>
                </a:extLst>
              </p:cNvPr>
              <p:cNvSpPr txBox="1">
                <a:spLocks/>
              </p:cNvSpPr>
              <p:nvPr/>
            </p:nvSpPr>
            <p:spPr>
              <a:xfrm>
                <a:off x="2384544" y="3453606"/>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𝑊</m:t>
                      </m:r>
                    </m:oMath>
                  </m:oMathPara>
                </a14:m>
                <a:endParaRPr lang="en-US" sz="2400" dirty="0">
                  <a:solidFill>
                    <a:srgbClr val="C00000"/>
                  </a:solidFill>
                  <a:latin typeface="Avenir Light" panose="020B0402020203020204" pitchFamily="34" charset="77"/>
                </a:endParaRPr>
              </a:p>
            </p:txBody>
          </p:sp>
        </mc:Choice>
        <mc:Fallback xmlns="">
          <p:sp>
            <p:nvSpPr>
              <p:cNvPr id="97" name="Content Placeholder 2">
                <a:extLst>
                  <a:ext uri="{FF2B5EF4-FFF2-40B4-BE49-F238E27FC236}">
                    <a16:creationId xmlns:a16="http://schemas.microsoft.com/office/drawing/2014/main" xmlns:a14="http://schemas.microsoft.com/office/drawing/2010/main" xmlns="" id="{6D6C0EF3-9A48-6042-84AB-D28C74DA20AD}"/>
                  </a:ext>
                </a:extLst>
              </p:cNvPr>
              <p:cNvSpPr txBox="1">
                <a:spLocks noRot="1" noChangeAspect="1" noMove="1" noResize="1" noEditPoints="1" noAdjustHandles="1" noChangeArrowheads="1" noChangeShapeType="1" noTextEdit="1"/>
              </p:cNvSpPr>
              <p:nvPr/>
            </p:nvSpPr>
            <p:spPr>
              <a:xfrm>
                <a:off x="2384544" y="3453606"/>
                <a:ext cx="701328" cy="503588"/>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Content Placeholder 2">
                <a:extLst>
                  <a:ext uri="{FF2B5EF4-FFF2-40B4-BE49-F238E27FC236}">
                    <a16:creationId xmlns:a16="http://schemas.microsoft.com/office/drawing/2014/main" id="{276A6F90-89C1-8046-A06E-32E388A4C982}"/>
                  </a:ext>
                </a:extLst>
              </p:cNvPr>
              <p:cNvSpPr txBox="1">
                <a:spLocks/>
              </p:cNvSpPr>
              <p:nvPr/>
            </p:nvSpPr>
            <p:spPr>
              <a:xfrm>
                <a:off x="1278536" y="2874718"/>
                <a:ext cx="1576747"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acc>
                        <m:accPr>
                          <m:chr m:val="̂"/>
                          <m:ctrlPr>
                            <a:rPr lang="en-US" sz="2400" b="0" i="1" dirty="0" smtClean="0">
                              <a:latin typeface="Cambria Math" panose="02040503050406030204" pitchFamily="18" charset="0"/>
                            </a:rPr>
                          </m:ctrlPr>
                        </m:accPr>
                        <m:e>
                          <m:r>
                            <a:rPr lang="en-US" sz="2400" b="0" i="1" dirty="0" smtClean="0">
                              <a:latin typeface="Cambria Math" charset="0"/>
                            </a:rPr>
                            <m:t>𝑦</m:t>
                          </m:r>
                        </m:e>
                      </m:acc>
                    </m:oMath>
                  </m:oMathPara>
                </a14:m>
                <a:endParaRPr lang="en-US" sz="2400" b="0" dirty="0">
                  <a:latin typeface="Avenir Light" panose="020B0402020203020204" pitchFamily="34" charset="77"/>
                </a:endParaRPr>
              </a:p>
              <a:p>
                <a:pPr marL="0" indent="0" algn="ctr">
                  <a:lnSpc>
                    <a:spcPct val="120000"/>
                  </a:lnSpc>
                  <a:buNone/>
                </a:pPr>
                <a:endParaRPr lang="en-US" sz="2400" dirty="0">
                  <a:latin typeface="Avenir Light" panose="020B0402020203020204" pitchFamily="34" charset="77"/>
                </a:endParaRPr>
              </a:p>
            </p:txBody>
          </p:sp>
        </mc:Choice>
        <mc:Fallback xmlns="">
          <p:sp>
            <p:nvSpPr>
              <p:cNvPr id="98" name="Content Placeholder 2">
                <a:extLst>
                  <a:ext uri="{FF2B5EF4-FFF2-40B4-BE49-F238E27FC236}">
                    <a16:creationId xmlns:a16="http://schemas.microsoft.com/office/drawing/2014/main" xmlns:a14="http://schemas.microsoft.com/office/drawing/2010/main" xmlns="" id="{276A6F90-89C1-8046-A06E-32E388A4C982}"/>
                  </a:ext>
                </a:extLst>
              </p:cNvPr>
              <p:cNvSpPr txBox="1">
                <a:spLocks noRot="1" noChangeAspect="1" noMove="1" noResize="1" noEditPoints="1" noAdjustHandles="1" noChangeArrowheads="1" noChangeShapeType="1" noTextEdit="1"/>
              </p:cNvSpPr>
              <p:nvPr/>
            </p:nvSpPr>
            <p:spPr>
              <a:xfrm>
                <a:off x="1278536" y="2874718"/>
                <a:ext cx="1576747" cy="503588"/>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0" name="Content Placeholder 2">
                <a:extLst>
                  <a:ext uri="{FF2B5EF4-FFF2-40B4-BE49-F238E27FC236}">
                    <a16:creationId xmlns:a16="http://schemas.microsoft.com/office/drawing/2014/main" id="{D2F72133-FA23-E542-8D6A-F6C8993EF0A4}"/>
                  </a:ext>
                </a:extLst>
              </p:cNvPr>
              <p:cNvSpPr txBox="1">
                <a:spLocks/>
              </p:cNvSpPr>
              <p:nvPr/>
            </p:nvSpPr>
            <p:spPr>
              <a:xfrm>
                <a:off x="2936405" y="5566790"/>
                <a:ext cx="466367"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𝑥</m:t>
                          </m:r>
                        </m:e>
                        <m:sub>
                          <m:r>
                            <a:rPr lang="en-US" sz="2400" b="0" i="1" dirty="0" smtClean="0">
                              <a:latin typeface="Cambria Math" panose="02040503050406030204" pitchFamily="18" charset="0"/>
                            </a:rPr>
                            <m:t>1</m:t>
                          </m:r>
                        </m:sub>
                      </m:sSub>
                    </m:oMath>
                  </m:oMathPara>
                </a14:m>
                <a:endParaRPr lang="en-US" sz="2400" b="0" dirty="0">
                  <a:latin typeface="Avenir Light" panose="020B0402020203020204" pitchFamily="34" charset="77"/>
                </a:endParaRPr>
              </a:p>
              <a:p>
                <a:pPr marL="0" indent="0" algn="ctr">
                  <a:lnSpc>
                    <a:spcPct val="120000"/>
                  </a:lnSpc>
                  <a:buNone/>
                </a:pPr>
                <a:endParaRPr lang="en-US" sz="2400" dirty="0">
                  <a:latin typeface="Avenir Light" panose="020B0402020203020204" pitchFamily="34" charset="77"/>
                </a:endParaRPr>
              </a:p>
            </p:txBody>
          </p:sp>
        </mc:Choice>
        <mc:Fallback xmlns="">
          <p:sp>
            <p:nvSpPr>
              <p:cNvPr id="190" name="Content Placeholder 2">
                <a:extLst>
                  <a:ext uri="{FF2B5EF4-FFF2-40B4-BE49-F238E27FC236}">
                    <a16:creationId xmlns:a16="http://schemas.microsoft.com/office/drawing/2014/main" id="{D2F72133-FA23-E542-8D6A-F6C8993EF0A4}"/>
                  </a:ext>
                </a:extLst>
              </p:cNvPr>
              <p:cNvSpPr txBox="1">
                <a:spLocks noRot="1" noChangeAspect="1" noMove="1" noResize="1" noEditPoints="1" noAdjustHandles="1" noChangeArrowheads="1" noChangeShapeType="1" noTextEdit="1"/>
              </p:cNvSpPr>
              <p:nvPr/>
            </p:nvSpPr>
            <p:spPr>
              <a:xfrm>
                <a:off x="2936405" y="5566790"/>
                <a:ext cx="466367" cy="503588"/>
              </a:xfrm>
              <a:prstGeom prst="rect">
                <a:avLst/>
              </a:prstGeom>
              <a:blipFill>
                <a:blip r:embed="rId5"/>
                <a:stretch>
                  <a:fillRect l="-5263"/>
                </a:stretch>
              </a:blipFill>
            </p:spPr>
            <p:txBody>
              <a:bodyPr/>
              <a:lstStyle/>
              <a:p>
                <a:r>
                  <a:rPr lang="en-US">
                    <a:noFill/>
                  </a:rPr>
                  <a:t> </a:t>
                </a:r>
              </a:p>
            </p:txBody>
          </p:sp>
        </mc:Fallback>
      </mc:AlternateContent>
      <p:sp>
        <p:nvSpPr>
          <p:cNvPr id="108" name="Rectangle 107">
            <a:extLst>
              <a:ext uri="{FF2B5EF4-FFF2-40B4-BE49-F238E27FC236}">
                <a16:creationId xmlns:a16="http://schemas.microsoft.com/office/drawing/2014/main" id="{64A89667-1B61-D84C-8396-266EF010A525}"/>
              </a:ext>
            </a:extLst>
          </p:cNvPr>
          <p:cNvSpPr/>
          <p:nvPr/>
        </p:nvSpPr>
        <p:spPr>
          <a:xfrm>
            <a:off x="8888300" y="770316"/>
            <a:ext cx="3137191" cy="1125196"/>
          </a:xfrm>
          <a:prstGeom prst="rect">
            <a:avLst/>
          </a:prstGeom>
          <a:solidFill>
            <a:srgbClr val="FFF2C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itle 1">
            <a:extLst>
              <a:ext uri="{FF2B5EF4-FFF2-40B4-BE49-F238E27FC236}">
                <a16:creationId xmlns:a16="http://schemas.microsoft.com/office/drawing/2014/main" id="{FF867746-7A2F-644D-88D5-C3102C6A99EA}"/>
              </a:ext>
            </a:extLst>
          </p:cNvPr>
          <p:cNvSpPr>
            <a:spLocks noGrp="1"/>
          </p:cNvSpPr>
          <p:nvPr>
            <p:ph type="title"/>
          </p:nvPr>
        </p:nvSpPr>
        <p:spPr>
          <a:xfrm>
            <a:off x="347472" y="219456"/>
            <a:ext cx="8941419" cy="1162592"/>
          </a:xfrm>
        </p:spPr>
        <p:txBody>
          <a:bodyPr/>
          <a:lstStyle/>
          <a:p>
            <a:r>
              <a:rPr lang="en-US" dirty="0"/>
              <a:t>RNN </a:t>
            </a:r>
          </a:p>
        </p:txBody>
      </p:sp>
      <p:sp>
        <p:nvSpPr>
          <p:cNvPr id="122" name="Content Placeholder 2">
            <a:extLst>
              <a:ext uri="{FF2B5EF4-FFF2-40B4-BE49-F238E27FC236}">
                <a16:creationId xmlns:a16="http://schemas.microsoft.com/office/drawing/2014/main" id="{FF5E74C9-A5CD-6F40-A4BA-762E8454B052}"/>
              </a:ext>
            </a:extLst>
          </p:cNvPr>
          <p:cNvSpPr txBox="1">
            <a:spLocks/>
          </p:cNvSpPr>
          <p:nvPr/>
        </p:nvSpPr>
        <p:spPr>
          <a:xfrm>
            <a:off x="741069" y="941010"/>
            <a:ext cx="3272331" cy="6457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b="1" dirty="0">
                <a:latin typeface="Avenir Light" panose="020B0402020203020204" pitchFamily="34" charset="77"/>
              </a:rPr>
              <a:t>Training Process</a:t>
            </a:r>
            <a:endParaRPr lang="en-US" dirty="0">
              <a:latin typeface="Avenir Light" panose="020B0402020203020204" pitchFamily="34" charset="77"/>
            </a:endParaRPr>
          </a:p>
        </p:txBody>
      </p:sp>
      <mc:AlternateContent xmlns:mc="http://schemas.openxmlformats.org/markup-compatibility/2006" xmlns:a14="http://schemas.microsoft.com/office/drawing/2010/main">
        <mc:Choice Requires="a14">
          <p:sp>
            <p:nvSpPr>
              <p:cNvPr id="127" name="Rectangle 126">
                <a:extLst>
                  <a:ext uri="{FF2B5EF4-FFF2-40B4-BE49-F238E27FC236}">
                    <a16:creationId xmlns:a16="http://schemas.microsoft.com/office/drawing/2014/main" id="{5063524F-251F-C44B-AA39-5AA181F58DDD}"/>
                  </a:ext>
                </a:extLst>
              </p:cNvPr>
              <p:cNvSpPr/>
              <p:nvPr/>
            </p:nvSpPr>
            <p:spPr>
              <a:xfrm>
                <a:off x="2608151" y="1860486"/>
                <a:ext cx="129394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𝐶𝐸</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b="0" i="1" smtClean="0">
                                  <a:latin typeface="Cambria Math" panose="02040503050406030204" pitchFamily="18" charset="0"/>
                                </a:rPr>
                                <m:t>1</m:t>
                              </m:r>
                            </m:sup>
                          </m:sSup>
                          <m:r>
                            <a:rPr lang="en-US" i="1">
                              <a:latin typeface="Cambria Math" panose="02040503050406030204" pitchFamily="18" charset="0"/>
                            </a:rPr>
                            <m:t>,</m:t>
                          </m:r>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p>
                              <m:r>
                                <a:rPr lang="en-US" b="0" i="1" smtClean="0">
                                  <a:latin typeface="Cambria Math" panose="02040503050406030204" pitchFamily="18" charset="0"/>
                                </a:rPr>
                                <m:t>1</m:t>
                              </m:r>
                            </m:sup>
                          </m:sSup>
                        </m:e>
                      </m:d>
                    </m:oMath>
                  </m:oMathPara>
                </a14:m>
                <a:endParaRPr lang="en-US" dirty="0"/>
              </a:p>
            </p:txBody>
          </p:sp>
        </mc:Choice>
        <mc:Fallback xmlns="">
          <p:sp>
            <p:nvSpPr>
              <p:cNvPr id="127" name="Rectangle 126">
                <a:extLst>
                  <a:ext uri="{FF2B5EF4-FFF2-40B4-BE49-F238E27FC236}">
                    <a16:creationId xmlns:a16="http://schemas.microsoft.com/office/drawing/2014/main" id="{5063524F-251F-C44B-AA39-5AA181F58DDD}"/>
                  </a:ext>
                </a:extLst>
              </p:cNvPr>
              <p:cNvSpPr>
                <a:spLocks noRot="1" noChangeAspect="1" noMove="1" noResize="1" noEditPoints="1" noAdjustHandles="1" noChangeArrowheads="1" noChangeShapeType="1" noTextEdit="1"/>
              </p:cNvSpPr>
              <p:nvPr/>
            </p:nvSpPr>
            <p:spPr>
              <a:xfrm>
                <a:off x="2608151" y="1860486"/>
                <a:ext cx="1293944" cy="369332"/>
              </a:xfrm>
              <a:prstGeom prst="rect">
                <a:avLst/>
              </a:prstGeom>
              <a:blipFill>
                <a:blip r:embed="rId6"/>
                <a:stretch>
                  <a:fillRect b="-3226"/>
                </a:stretch>
              </a:blipFill>
            </p:spPr>
            <p:txBody>
              <a:bodyPr/>
              <a:lstStyle/>
              <a:p>
                <a:r>
                  <a:rPr lang="en-US">
                    <a:noFill/>
                  </a:rPr>
                  <a:t> </a:t>
                </a:r>
              </a:p>
            </p:txBody>
          </p:sp>
        </mc:Fallback>
      </mc:AlternateContent>
      <p:sp>
        <p:nvSpPr>
          <p:cNvPr id="128" name="Content Placeholder 2">
            <a:extLst>
              <a:ext uri="{FF2B5EF4-FFF2-40B4-BE49-F238E27FC236}">
                <a16:creationId xmlns:a16="http://schemas.microsoft.com/office/drawing/2014/main" id="{731B846A-C5A9-5A4B-9377-7E1921B50F8E}"/>
              </a:ext>
            </a:extLst>
          </p:cNvPr>
          <p:cNvSpPr txBox="1">
            <a:spLocks/>
          </p:cNvSpPr>
          <p:nvPr/>
        </p:nvSpPr>
        <p:spPr>
          <a:xfrm>
            <a:off x="1130300" y="1872315"/>
            <a:ext cx="866479"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b="1" dirty="0">
                <a:solidFill>
                  <a:srgbClr val="C00000"/>
                </a:solidFill>
                <a:latin typeface="Avenir Light" panose="020B0402020203020204" pitchFamily="34" charset="77"/>
              </a:rPr>
              <a:t>Error</a:t>
            </a:r>
          </a:p>
        </p:txBody>
      </p:sp>
      <p:sp>
        <p:nvSpPr>
          <p:cNvPr id="129" name="Content Placeholder 2">
            <a:extLst>
              <a:ext uri="{FF2B5EF4-FFF2-40B4-BE49-F238E27FC236}">
                <a16:creationId xmlns:a16="http://schemas.microsoft.com/office/drawing/2014/main" id="{0E613D49-C154-6840-B48E-9022C64E7B06}"/>
              </a:ext>
            </a:extLst>
          </p:cNvPr>
          <p:cNvSpPr txBox="1">
            <a:spLocks/>
          </p:cNvSpPr>
          <p:nvPr/>
        </p:nvSpPr>
        <p:spPr>
          <a:xfrm>
            <a:off x="2709001" y="6009384"/>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solidFill>
                  <a:srgbClr val="7030A0"/>
                </a:solidFill>
                <a:latin typeface="Avenir Light" panose="020B0402020203020204" pitchFamily="34" charset="77"/>
              </a:rPr>
              <a:t>She</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6027C8F-2D36-FB4B-B530-018F14273101}"/>
                  </a:ext>
                </a:extLst>
              </p:cNvPr>
              <p:cNvSpPr txBox="1"/>
              <p:nvPr/>
            </p:nvSpPr>
            <p:spPr>
              <a:xfrm>
                <a:off x="8976708" y="996892"/>
                <a:ext cx="3048783" cy="6720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𝐶𝐸</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i="1">
                                  <a:latin typeface="Cambria Math" panose="02040503050406030204" pitchFamily="18" charset="0"/>
                                </a:rPr>
                                <m:t>𝑖</m:t>
                              </m:r>
                            </m:sup>
                          </m:sSup>
                          <m:r>
                            <a:rPr lang="en-US" i="1">
                              <a:latin typeface="Cambria Math" panose="02040503050406030204" pitchFamily="18" charset="0"/>
                            </a:rPr>
                            <m:t>,</m:t>
                          </m:r>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p>
                              <m:r>
                                <a:rPr lang="en-US" i="1">
                                  <a:latin typeface="Cambria Math" panose="02040503050406030204" pitchFamily="18" charset="0"/>
                                </a:rPr>
                                <m:t>𝑖</m:t>
                              </m:r>
                            </m:sup>
                          </m:sSup>
                        </m:e>
                      </m:d>
                      <m:r>
                        <a:rPr lang="en-US" i="1">
                          <a:latin typeface="Cambria Math" panose="02040503050406030204" pitchFamily="18" charset="0"/>
                        </a:rPr>
                        <m:t>=−</m:t>
                      </m:r>
                      <m:nary>
                        <m:naryPr>
                          <m:chr m:val="∑"/>
                          <m:supHide m:val="on"/>
                          <m:ctrlPr>
                            <a:rPr lang="en-US" i="1" smtClean="0">
                              <a:latin typeface="Cambria Math" panose="02040503050406030204" pitchFamily="18" charset="0"/>
                            </a:rPr>
                          </m:ctrlPr>
                        </m:naryPr>
                        <m:sub>
                          <m:r>
                            <m:rPr>
                              <m:brk m:alnAt="23"/>
                            </m:rPr>
                            <a:rPr lang="en-US" i="1">
                              <a:latin typeface="Cambria Math" panose="02040503050406030204" pitchFamily="18" charset="0"/>
                            </a:rPr>
                            <m:t>𝑤</m:t>
                          </m:r>
                          <m:r>
                            <a:rPr lang="en-US" i="1">
                              <a:latin typeface="Cambria Math" panose="02040503050406030204" pitchFamily="18" charset="0"/>
                            </a:rPr>
                            <m:t>∈</m:t>
                          </m:r>
                          <m:r>
                            <a:rPr lang="en-US" b="0" i="1" smtClean="0">
                              <a:latin typeface="Cambria Math" charset="0"/>
                            </a:rPr>
                            <m:t>𝑊</m:t>
                          </m:r>
                        </m:sub>
                        <m:sup/>
                        <m:e>
                          <m:sSubSup>
                            <m:sSubSupPr>
                              <m:ctrlPr>
                                <a:rPr lang="en-US" i="1">
                                  <a:latin typeface="Cambria Math" panose="02040503050406030204" pitchFamily="18" charset="0"/>
                                </a:rPr>
                              </m:ctrlPr>
                            </m:sSubSupPr>
                            <m:e>
                              <m:r>
                                <a:rPr lang="en-US" i="1">
                                  <a:latin typeface="Cambria Math" panose="02040503050406030204" pitchFamily="18" charset="0"/>
                                </a:rPr>
                                <m:t>𝑦</m:t>
                              </m:r>
                            </m:e>
                            <m:sub>
                              <m:r>
                                <a:rPr lang="en-US" i="1">
                                  <a:latin typeface="Cambria Math" panose="02040503050406030204" pitchFamily="18" charset="0"/>
                                </a:rPr>
                                <m:t>𝑤</m:t>
                              </m:r>
                            </m:sub>
                            <m:sup>
                              <m:r>
                                <a:rPr lang="en-US" i="1">
                                  <a:latin typeface="Cambria Math" panose="02040503050406030204" pitchFamily="18" charset="0"/>
                                </a:rPr>
                                <m:t>𝑖</m:t>
                              </m:r>
                            </m:sup>
                          </m:sSubSup>
                          <m:r>
                            <m:rPr>
                              <m:nor/>
                            </m:rPr>
                            <a:rPr lang="en-US">
                              <a:latin typeface="Cambria Math" panose="02040503050406030204" pitchFamily="18" charset="0"/>
                            </a:rPr>
                            <m:t>log</m:t>
                          </m:r>
                          <m:r>
                            <a:rPr lang="en-US" i="1">
                              <a:latin typeface="Cambria Math" panose="02040503050406030204" pitchFamily="18" charset="0"/>
                            </a:rPr>
                            <m:t>(</m:t>
                          </m:r>
                          <m:sSubSup>
                            <m:sSubSupPr>
                              <m:ctrlPr>
                                <a:rPr lang="en-US" i="1">
                                  <a:latin typeface="Cambria Math" panose="02040503050406030204" pitchFamily="18" charset="0"/>
                                </a:rPr>
                              </m:ctrlPr>
                            </m:sSubSup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b>
                              <m:r>
                                <a:rPr lang="en-US" i="1">
                                  <a:latin typeface="Cambria Math" panose="02040503050406030204" pitchFamily="18" charset="0"/>
                                </a:rPr>
                                <m:t>𝑤</m:t>
                              </m:r>
                            </m:sub>
                            <m:sup>
                              <m:r>
                                <a:rPr lang="en-US" i="1">
                                  <a:latin typeface="Cambria Math" panose="02040503050406030204" pitchFamily="18" charset="0"/>
                                </a:rPr>
                                <m:t>𝑖</m:t>
                              </m:r>
                            </m:sup>
                          </m:sSubSup>
                          <m:r>
                            <a:rPr lang="en-US" b="0" i="1" smtClean="0">
                              <a:latin typeface="Cambria Math" panose="02040503050406030204" pitchFamily="18" charset="0"/>
                            </a:rPr>
                            <m:t>)</m:t>
                          </m:r>
                        </m:e>
                      </m:nary>
                    </m:oMath>
                  </m:oMathPara>
                </a14:m>
                <a:endParaRPr lang="en-US" dirty="0"/>
              </a:p>
            </p:txBody>
          </p:sp>
        </mc:Choice>
        <mc:Fallback xmlns="">
          <p:sp>
            <p:nvSpPr>
              <p:cNvPr id="2" name="TextBox 1">
                <a:extLst>
                  <a:ext uri="{FF2B5EF4-FFF2-40B4-BE49-F238E27FC236}">
                    <a16:creationId xmlns:a16="http://schemas.microsoft.com/office/drawing/2014/main" xmlns:a14="http://schemas.microsoft.com/office/drawing/2010/main" xmlns="" id="{F6027C8F-2D36-FB4B-B530-018F14273101}"/>
                  </a:ext>
                </a:extLst>
              </p:cNvPr>
              <p:cNvSpPr txBox="1">
                <a:spLocks noRot="1" noChangeAspect="1" noMove="1" noResize="1" noEditPoints="1" noAdjustHandles="1" noChangeArrowheads="1" noChangeShapeType="1" noTextEdit="1"/>
              </p:cNvSpPr>
              <p:nvPr/>
            </p:nvSpPr>
            <p:spPr>
              <a:xfrm>
                <a:off x="8976708" y="996892"/>
                <a:ext cx="3048783" cy="672043"/>
              </a:xfrm>
              <a:prstGeom prst="rect">
                <a:avLst/>
              </a:prstGeom>
              <a:blipFill rotWithShape="0">
                <a:blip r:embed="rId7"/>
                <a:stretch>
                  <a:fillRect/>
                </a:stretch>
              </a:blipFill>
            </p:spPr>
            <p:txBody>
              <a:bodyPr/>
              <a:lstStyle/>
              <a:p>
                <a:r>
                  <a:rPr lang="en-US">
                    <a:noFill/>
                  </a:rPr>
                  <a:t> </a:t>
                </a:r>
              </a:p>
            </p:txBody>
          </p:sp>
        </mc:Fallback>
      </mc:AlternateContent>
      <p:grpSp>
        <p:nvGrpSpPr>
          <p:cNvPr id="36" name="Group 35"/>
          <p:cNvGrpSpPr/>
          <p:nvPr/>
        </p:nvGrpSpPr>
        <p:grpSpPr>
          <a:xfrm>
            <a:off x="3818000" y="1848029"/>
            <a:ext cx="2174149" cy="4659056"/>
            <a:chOff x="3818000" y="1848029"/>
            <a:chExt cx="2174149" cy="4659056"/>
          </a:xfrm>
        </p:grpSpPr>
        <p:sp>
          <p:nvSpPr>
            <p:cNvPr id="37" name="Rounded Rectangle 36">
              <a:extLst>
                <a:ext uri="{FF2B5EF4-FFF2-40B4-BE49-F238E27FC236}">
                  <a16:creationId xmlns:a16="http://schemas.microsoft.com/office/drawing/2014/main" id="{B0204399-681E-6C49-9E5C-CC0F2EBC7595}"/>
                </a:ext>
              </a:extLst>
            </p:cNvPr>
            <p:cNvSpPr/>
            <p:nvPr/>
          </p:nvSpPr>
          <p:spPr>
            <a:xfrm>
              <a:off x="4744078" y="5314271"/>
              <a:ext cx="1196135" cy="33006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C88A8753-B2AE-C347-8881-9E9BFB6849E7}"/>
                </a:ext>
              </a:extLst>
            </p:cNvPr>
            <p:cNvSpPr/>
            <p:nvPr/>
          </p:nvSpPr>
          <p:spPr>
            <a:xfrm>
              <a:off x="4848860"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289A04BF-85E0-834E-BAB6-DBB4550B3940}"/>
                </a:ext>
              </a:extLst>
            </p:cNvPr>
            <p:cNvSpPr/>
            <p:nvPr/>
          </p:nvSpPr>
          <p:spPr>
            <a:xfrm>
              <a:off x="5095119"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631EE394-6E66-9F4F-AB28-9A96FE7CAF8B}"/>
                </a:ext>
              </a:extLst>
            </p:cNvPr>
            <p:cNvSpPr/>
            <p:nvPr/>
          </p:nvSpPr>
          <p:spPr>
            <a:xfrm>
              <a:off x="5341378"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6C486C2D-68DA-A54D-A5C4-4B5B0B3B8B73}"/>
                </a:ext>
              </a:extLst>
            </p:cNvPr>
            <p:cNvSpPr/>
            <p:nvPr/>
          </p:nvSpPr>
          <p:spPr>
            <a:xfrm>
              <a:off x="5593247"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F70F58BE-CCAE-F645-A328-47C1EAC54035}"/>
                </a:ext>
              </a:extLst>
            </p:cNvPr>
            <p:cNvSpPr/>
            <p:nvPr/>
          </p:nvSpPr>
          <p:spPr>
            <a:xfrm>
              <a:off x="4848860"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FE219746-6458-2648-BFF2-1638E7F0E56F}"/>
                </a:ext>
              </a:extLst>
            </p:cNvPr>
            <p:cNvSpPr/>
            <p:nvPr/>
          </p:nvSpPr>
          <p:spPr>
            <a:xfrm>
              <a:off x="5095119"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CC39E4D5-0122-404D-AF07-8A0976CE0F90}"/>
                </a:ext>
              </a:extLst>
            </p:cNvPr>
            <p:cNvSpPr/>
            <p:nvPr/>
          </p:nvSpPr>
          <p:spPr>
            <a:xfrm>
              <a:off x="5341378"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869B3C99-29C1-8B4B-96BE-A1AF2836059F}"/>
                </a:ext>
              </a:extLst>
            </p:cNvPr>
            <p:cNvSpPr/>
            <p:nvPr/>
          </p:nvSpPr>
          <p:spPr>
            <a:xfrm>
              <a:off x="5593247"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a:extLst>
                <a:ext uri="{FF2B5EF4-FFF2-40B4-BE49-F238E27FC236}">
                  <a16:creationId xmlns:a16="http://schemas.microsoft.com/office/drawing/2014/main" id="{7B63A695-A0C7-D649-B5DD-122BBCB3D254}"/>
                </a:ext>
              </a:extLst>
            </p:cNvPr>
            <p:cNvSpPr/>
            <p:nvPr/>
          </p:nvSpPr>
          <p:spPr>
            <a:xfrm>
              <a:off x="4627925" y="4155353"/>
              <a:ext cx="1364224" cy="311369"/>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F0DCA6BB-A31D-DC41-A4C9-C2923C3B6F21}"/>
                </a:ext>
              </a:extLst>
            </p:cNvPr>
            <p:cNvSpPr/>
            <p:nvPr/>
          </p:nvSpPr>
          <p:spPr>
            <a:xfrm>
              <a:off x="4712475"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5A97E85-0225-1E46-A085-02FCCC792A02}"/>
                </a:ext>
              </a:extLst>
            </p:cNvPr>
            <p:cNvSpPr/>
            <p:nvPr/>
          </p:nvSpPr>
          <p:spPr>
            <a:xfrm>
              <a:off x="4958734"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97C5A434-FA81-A04D-A77B-DC0A945AB849}"/>
                </a:ext>
              </a:extLst>
            </p:cNvPr>
            <p:cNvSpPr/>
            <p:nvPr/>
          </p:nvSpPr>
          <p:spPr>
            <a:xfrm>
              <a:off x="5204993"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0C6578E8-0778-B145-8F5F-1C179B55F37C}"/>
                </a:ext>
              </a:extLst>
            </p:cNvPr>
            <p:cNvSpPr/>
            <p:nvPr/>
          </p:nvSpPr>
          <p:spPr>
            <a:xfrm>
              <a:off x="5456862"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4DA400A-6EAC-B244-90C9-E2C76E3CE8B1}"/>
                </a:ext>
              </a:extLst>
            </p:cNvPr>
            <p:cNvSpPr/>
            <p:nvPr/>
          </p:nvSpPr>
          <p:spPr>
            <a:xfrm>
              <a:off x="5714858" y="4210904"/>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a:extLst>
                <a:ext uri="{FF2B5EF4-FFF2-40B4-BE49-F238E27FC236}">
                  <a16:creationId xmlns:a16="http://schemas.microsoft.com/office/drawing/2014/main" id="{2D7BF61E-70E5-7B42-A443-1515BC3FC19A}"/>
                </a:ext>
              </a:extLst>
            </p:cNvPr>
            <p:cNvSpPr/>
            <p:nvPr/>
          </p:nvSpPr>
          <p:spPr>
            <a:xfrm>
              <a:off x="4763168" y="3015781"/>
              <a:ext cx="1128109" cy="311369"/>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ight Arrow 54">
              <a:extLst>
                <a:ext uri="{FF2B5EF4-FFF2-40B4-BE49-F238E27FC236}">
                  <a16:creationId xmlns:a16="http://schemas.microsoft.com/office/drawing/2014/main" id="{08D29459-9A76-6445-B967-14977057901D}"/>
                </a:ext>
              </a:extLst>
            </p:cNvPr>
            <p:cNvSpPr/>
            <p:nvPr/>
          </p:nvSpPr>
          <p:spPr>
            <a:xfrm rot="16200000">
              <a:off x="5068789" y="3533196"/>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ight Arrow 55">
              <a:extLst>
                <a:ext uri="{FF2B5EF4-FFF2-40B4-BE49-F238E27FC236}">
                  <a16:creationId xmlns:a16="http://schemas.microsoft.com/office/drawing/2014/main" id="{9CF46DE8-0686-8347-99CE-36822CB5A4C5}"/>
                </a:ext>
              </a:extLst>
            </p:cNvPr>
            <p:cNvSpPr/>
            <p:nvPr/>
          </p:nvSpPr>
          <p:spPr>
            <a:xfrm rot="16200000">
              <a:off x="5090349" y="4702344"/>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7" name="Content Placeholder 2">
                  <a:extLst>
                    <a:ext uri="{FF2B5EF4-FFF2-40B4-BE49-F238E27FC236}">
                      <a16:creationId xmlns:a16="http://schemas.microsoft.com/office/drawing/2014/main" id="{73EEE44B-3585-894E-B4F8-4CE38DFFE62D}"/>
                    </a:ext>
                  </a:extLst>
                </p:cNvPr>
                <p:cNvSpPr txBox="1">
                  <a:spLocks/>
                </p:cNvSpPr>
                <p:nvPr/>
              </p:nvSpPr>
              <p:spPr>
                <a:xfrm>
                  <a:off x="4560153" y="4659765"/>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𝑉</m:t>
                        </m:r>
                      </m:oMath>
                    </m:oMathPara>
                  </a14:m>
                  <a:endParaRPr lang="en-US" sz="2400" dirty="0">
                    <a:solidFill>
                      <a:srgbClr val="C00000"/>
                    </a:solidFill>
                    <a:latin typeface="Avenir Light" panose="020B0402020203020204" pitchFamily="34" charset="77"/>
                  </a:endParaRPr>
                </a:p>
              </p:txBody>
            </p:sp>
          </mc:Choice>
          <mc:Fallback xmlns="">
            <p:sp>
              <p:nvSpPr>
                <p:cNvPr id="57" name="Content Placeholder 2">
                  <a:extLst>
                    <a:ext uri="{FF2B5EF4-FFF2-40B4-BE49-F238E27FC236}">
                      <a16:creationId xmlns:a16="http://schemas.microsoft.com/office/drawing/2014/main" xmlns:a14="http://schemas.microsoft.com/office/drawing/2010/main" xmlns="" id="{73EEE44B-3585-894E-B4F8-4CE38DFFE62D}"/>
                    </a:ext>
                  </a:extLst>
                </p:cNvPr>
                <p:cNvSpPr txBox="1">
                  <a:spLocks noRot="1" noChangeAspect="1" noMove="1" noResize="1" noEditPoints="1" noAdjustHandles="1" noChangeArrowheads="1" noChangeShapeType="1" noTextEdit="1"/>
                </p:cNvSpPr>
                <p:nvPr/>
              </p:nvSpPr>
              <p:spPr>
                <a:xfrm>
                  <a:off x="4560153" y="4659765"/>
                  <a:ext cx="701328" cy="503588"/>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Content Placeholder 2">
                  <a:extLst>
                    <a:ext uri="{FF2B5EF4-FFF2-40B4-BE49-F238E27FC236}">
                      <a16:creationId xmlns:a16="http://schemas.microsoft.com/office/drawing/2014/main" id="{F0F7AF7B-3877-754A-9EAE-7D971B6F9519}"/>
                    </a:ext>
                  </a:extLst>
                </p:cNvPr>
                <p:cNvSpPr txBox="1">
                  <a:spLocks/>
                </p:cNvSpPr>
                <p:nvPr/>
              </p:nvSpPr>
              <p:spPr>
                <a:xfrm>
                  <a:off x="4567462" y="3480824"/>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𝑊</m:t>
                        </m:r>
                      </m:oMath>
                    </m:oMathPara>
                  </a14:m>
                  <a:endParaRPr lang="en-US" sz="2400" dirty="0">
                    <a:solidFill>
                      <a:srgbClr val="C00000"/>
                    </a:solidFill>
                    <a:latin typeface="Avenir Light" panose="020B0402020203020204" pitchFamily="34" charset="77"/>
                  </a:endParaRPr>
                </a:p>
              </p:txBody>
            </p:sp>
          </mc:Choice>
          <mc:Fallback xmlns="">
            <p:sp>
              <p:nvSpPr>
                <p:cNvPr id="58" name="Content Placeholder 2">
                  <a:extLst>
                    <a:ext uri="{FF2B5EF4-FFF2-40B4-BE49-F238E27FC236}">
                      <a16:creationId xmlns:a16="http://schemas.microsoft.com/office/drawing/2014/main" xmlns:a14="http://schemas.microsoft.com/office/drawing/2010/main" xmlns="" id="{F0F7AF7B-3877-754A-9EAE-7D971B6F9519}"/>
                    </a:ext>
                  </a:extLst>
                </p:cNvPr>
                <p:cNvSpPr txBox="1">
                  <a:spLocks noRot="1" noChangeAspect="1" noMove="1" noResize="1" noEditPoints="1" noAdjustHandles="1" noChangeArrowheads="1" noChangeShapeType="1" noTextEdit="1"/>
                </p:cNvSpPr>
                <p:nvPr/>
              </p:nvSpPr>
              <p:spPr>
                <a:xfrm>
                  <a:off x="4567462" y="3480824"/>
                  <a:ext cx="701328" cy="503588"/>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Content Placeholder 2">
                  <a:extLst>
                    <a:ext uri="{FF2B5EF4-FFF2-40B4-BE49-F238E27FC236}">
                      <a16:creationId xmlns:a16="http://schemas.microsoft.com/office/drawing/2014/main" id="{A5C72C0C-196F-D14D-B7C7-B894A9473A57}"/>
                    </a:ext>
                  </a:extLst>
                </p:cNvPr>
                <p:cNvSpPr txBox="1">
                  <a:spLocks/>
                </p:cNvSpPr>
                <p:nvPr/>
              </p:nvSpPr>
              <p:spPr>
                <a:xfrm>
                  <a:off x="5223678" y="5595080"/>
                  <a:ext cx="466367"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𝑥</m:t>
                            </m:r>
                          </m:e>
                          <m:sub>
                            <m:r>
                              <a:rPr lang="en-US" sz="2400" b="0" i="1" dirty="0" smtClean="0">
                                <a:latin typeface="Cambria Math" panose="02040503050406030204" pitchFamily="18" charset="0"/>
                              </a:rPr>
                              <m:t>2</m:t>
                            </m:r>
                          </m:sub>
                        </m:sSub>
                      </m:oMath>
                    </m:oMathPara>
                  </a14:m>
                  <a:endParaRPr lang="en-US" sz="2400" b="0" dirty="0">
                    <a:latin typeface="Avenir Light" panose="020B0402020203020204" pitchFamily="34" charset="77"/>
                  </a:endParaRPr>
                </a:p>
                <a:p>
                  <a:pPr marL="0" indent="0" algn="ctr">
                    <a:lnSpc>
                      <a:spcPct val="120000"/>
                    </a:lnSpc>
                    <a:buNone/>
                  </a:pPr>
                  <a:endParaRPr lang="en-US" sz="2400" dirty="0">
                    <a:latin typeface="Avenir Light" panose="020B0402020203020204" pitchFamily="34" charset="77"/>
                  </a:endParaRPr>
                </a:p>
              </p:txBody>
            </p:sp>
          </mc:Choice>
          <mc:Fallback xmlns="">
            <p:sp>
              <p:nvSpPr>
                <p:cNvPr id="60" name="Content Placeholder 2">
                  <a:extLst>
                    <a:ext uri="{FF2B5EF4-FFF2-40B4-BE49-F238E27FC236}">
                      <a16:creationId xmlns:a16="http://schemas.microsoft.com/office/drawing/2014/main" xmlns:a14="http://schemas.microsoft.com/office/drawing/2010/main" xmlns="" id="{A5C72C0C-196F-D14D-B7C7-B894A9473A57}"/>
                    </a:ext>
                  </a:extLst>
                </p:cNvPr>
                <p:cNvSpPr txBox="1">
                  <a:spLocks noRot="1" noChangeAspect="1" noMove="1" noResize="1" noEditPoints="1" noAdjustHandles="1" noChangeArrowheads="1" noChangeShapeType="1" noTextEdit="1"/>
                </p:cNvSpPr>
                <p:nvPr/>
              </p:nvSpPr>
              <p:spPr>
                <a:xfrm>
                  <a:off x="5223678" y="5595080"/>
                  <a:ext cx="466367" cy="503588"/>
                </a:xfrm>
                <a:prstGeom prst="rect">
                  <a:avLst/>
                </a:prstGeom>
                <a:blipFill rotWithShape="0">
                  <a:blip r:embed="rId10"/>
                  <a:stretch>
                    <a:fillRect/>
                  </a:stretch>
                </a:blipFill>
              </p:spPr>
              <p:txBody>
                <a:bodyPr/>
                <a:lstStyle/>
                <a:p>
                  <a:r>
                    <a:rPr lang="en-US">
                      <a:noFill/>
                    </a:rPr>
                    <a:t> </a:t>
                  </a:r>
                </a:p>
              </p:txBody>
            </p:sp>
          </mc:Fallback>
        </mc:AlternateContent>
        <p:sp>
          <p:nvSpPr>
            <p:cNvPr id="61" name="Right Arrow 60">
              <a:extLst>
                <a:ext uri="{FF2B5EF4-FFF2-40B4-BE49-F238E27FC236}">
                  <a16:creationId xmlns:a16="http://schemas.microsoft.com/office/drawing/2014/main" id="{EDFF357D-A43A-9946-9C8C-C5208D9A46EA}"/>
                </a:ext>
              </a:extLst>
            </p:cNvPr>
            <p:cNvSpPr/>
            <p:nvPr/>
          </p:nvSpPr>
          <p:spPr>
            <a:xfrm>
              <a:off x="3951891" y="4118260"/>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2" name="Content Placeholder 2">
                  <a:extLst>
                    <a:ext uri="{FF2B5EF4-FFF2-40B4-BE49-F238E27FC236}">
                      <a16:creationId xmlns:a16="http://schemas.microsoft.com/office/drawing/2014/main" id="{A70D1C02-7CBD-A74A-904A-2A285E9154CD}"/>
                    </a:ext>
                  </a:extLst>
                </p:cNvPr>
                <p:cNvSpPr txBox="1">
                  <a:spLocks/>
                </p:cNvSpPr>
                <p:nvPr/>
              </p:nvSpPr>
              <p:spPr>
                <a:xfrm>
                  <a:off x="3818000" y="3657669"/>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𝑈</m:t>
                        </m:r>
                      </m:oMath>
                    </m:oMathPara>
                  </a14:m>
                  <a:endParaRPr lang="en-US" sz="2400" dirty="0">
                    <a:solidFill>
                      <a:srgbClr val="C00000"/>
                    </a:solidFill>
                    <a:latin typeface="Avenir Light" panose="020B0402020203020204" pitchFamily="34" charset="77"/>
                  </a:endParaRPr>
                </a:p>
              </p:txBody>
            </p:sp>
          </mc:Choice>
          <mc:Fallback xmlns="">
            <p:sp>
              <p:nvSpPr>
                <p:cNvPr id="62" name="Content Placeholder 2">
                  <a:extLst>
                    <a:ext uri="{FF2B5EF4-FFF2-40B4-BE49-F238E27FC236}">
                      <a16:creationId xmlns:a16="http://schemas.microsoft.com/office/drawing/2014/main" xmlns:a14="http://schemas.microsoft.com/office/drawing/2010/main" xmlns="" id="{A70D1C02-7CBD-A74A-904A-2A285E9154CD}"/>
                    </a:ext>
                  </a:extLst>
                </p:cNvPr>
                <p:cNvSpPr txBox="1">
                  <a:spLocks noRot="1" noChangeAspect="1" noMove="1" noResize="1" noEditPoints="1" noAdjustHandles="1" noChangeArrowheads="1" noChangeShapeType="1" noTextEdit="1"/>
                </p:cNvSpPr>
                <p:nvPr/>
              </p:nvSpPr>
              <p:spPr>
                <a:xfrm>
                  <a:off x="3818000" y="3657669"/>
                  <a:ext cx="701328" cy="503588"/>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Rectangle 62">
                  <a:extLst>
                    <a:ext uri="{FF2B5EF4-FFF2-40B4-BE49-F238E27FC236}">
                      <a16:creationId xmlns:a16="http://schemas.microsoft.com/office/drawing/2014/main" id="{4E79B6EB-C451-D04B-B1B0-087954287C6F}"/>
                    </a:ext>
                  </a:extLst>
                </p:cNvPr>
                <p:cNvSpPr/>
                <p:nvPr/>
              </p:nvSpPr>
              <p:spPr>
                <a:xfrm>
                  <a:off x="4671674" y="1848029"/>
                  <a:ext cx="13038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𝐶𝐸</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b="0" i="1" smtClean="0">
                                    <a:latin typeface="Cambria Math" panose="02040503050406030204" pitchFamily="18" charset="0"/>
                                  </a:rPr>
                                  <m:t>2</m:t>
                                </m:r>
                              </m:sup>
                            </m:sSup>
                            <m:r>
                              <a:rPr lang="en-US" i="1">
                                <a:latin typeface="Cambria Math" panose="02040503050406030204" pitchFamily="18" charset="0"/>
                              </a:rPr>
                              <m:t>,</m:t>
                            </m:r>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p>
                                <m:r>
                                  <a:rPr lang="en-US" b="0" i="1" smtClean="0">
                                    <a:latin typeface="Cambria Math" panose="02040503050406030204" pitchFamily="18" charset="0"/>
                                  </a:rPr>
                                  <m:t>2</m:t>
                                </m:r>
                              </m:sup>
                            </m:sSup>
                          </m:e>
                        </m:d>
                      </m:oMath>
                    </m:oMathPara>
                  </a14:m>
                  <a:endParaRPr lang="en-US" dirty="0"/>
                </a:p>
              </p:txBody>
            </p:sp>
          </mc:Choice>
          <mc:Fallback xmlns="">
            <p:sp>
              <p:nvSpPr>
                <p:cNvPr id="63" name="Rectangle 62">
                  <a:extLst>
                    <a:ext uri="{FF2B5EF4-FFF2-40B4-BE49-F238E27FC236}">
                      <a16:creationId xmlns:a16="http://schemas.microsoft.com/office/drawing/2014/main" xmlns:a14="http://schemas.microsoft.com/office/drawing/2010/main" xmlns="" id="{4E79B6EB-C451-D04B-B1B0-087954287C6F}"/>
                    </a:ext>
                  </a:extLst>
                </p:cNvPr>
                <p:cNvSpPr>
                  <a:spLocks noRot="1" noChangeAspect="1" noMove="1" noResize="1" noEditPoints="1" noAdjustHandles="1" noChangeArrowheads="1" noChangeShapeType="1" noTextEdit="1"/>
                </p:cNvSpPr>
                <p:nvPr/>
              </p:nvSpPr>
              <p:spPr>
                <a:xfrm>
                  <a:off x="4671674" y="1848029"/>
                  <a:ext cx="1303818" cy="369332"/>
                </a:xfrm>
                <a:prstGeom prst="rect">
                  <a:avLst/>
                </a:prstGeom>
                <a:blipFill rotWithShape="0">
                  <a:blip r:embed="rId12"/>
                  <a:stretch>
                    <a:fillRect t="-3279" r="-2336" b="-4918"/>
                  </a:stretch>
                </a:blipFill>
              </p:spPr>
              <p:txBody>
                <a:bodyPr/>
                <a:lstStyle/>
                <a:p>
                  <a:r>
                    <a:rPr lang="en-US">
                      <a:noFill/>
                    </a:rPr>
                    <a:t> </a:t>
                  </a:r>
                </a:p>
              </p:txBody>
            </p:sp>
          </mc:Fallback>
        </mc:AlternateContent>
        <p:sp>
          <p:nvSpPr>
            <p:cNvPr id="64" name="Content Placeholder 2">
              <a:extLst>
                <a:ext uri="{FF2B5EF4-FFF2-40B4-BE49-F238E27FC236}">
                  <a16:creationId xmlns:a16="http://schemas.microsoft.com/office/drawing/2014/main" id="{4DC2E29A-5B02-B947-AAE1-1EF7A80E15E2}"/>
                </a:ext>
              </a:extLst>
            </p:cNvPr>
            <p:cNvSpPr txBox="1">
              <a:spLocks/>
            </p:cNvSpPr>
            <p:nvPr/>
          </p:nvSpPr>
          <p:spPr>
            <a:xfrm>
              <a:off x="4752175" y="6003497"/>
              <a:ext cx="1005821"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solidFill>
                    <a:srgbClr val="7030A0"/>
                  </a:solidFill>
                  <a:latin typeface="Avenir Light" panose="020B0402020203020204" pitchFamily="34" charset="77"/>
                </a:rPr>
                <a:t>went</a:t>
              </a:r>
            </a:p>
          </p:txBody>
        </p:sp>
      </p:grpSp>
      <p:grpSp>
        <p:nvGrpSpPr>
          <p:cNvPr id="65" name="Group 64"/>
          <p:cNvGrpSpPr/>
          <p:nvPr/>
        </p:nvGrpSpPr>
        <p:grpSpPr>
          <a:xfrm>
            <a:off x="5983272" y="1869757"/>
            <a:ext cx="2174149" cy="4659056"/>
            <a:chOff x="3818000" y="1848029"/>
            <a:chExt cx="2174149" cy="4659056"/>
          </a:xfrm>
        </p:grpSpPr>
        <p:sp>
          <p:nvSpPr>
            <p:cNvPr id="66" name="Rounded Rectangle 65">
              <a:extLst>
                <a:ext uri="{FF2B5EF4-FFF2-40B4-BE49-F238E27FC236}">
                  <a16:creationId xmlns:a16="http://schemas.microsoft.com/office/drawing/2014/main" id="{B0204399-681E-6C49-9E5C-CC0F2EBC7595}"/>
                </a:ext>
              </a:extLst>
            </p:cNvPr>
            <p:cNvSpPr/>
            <p:nvPr/>
          </p:nvSpPr>
          <p:spPr>
            <a:xfrm>
              <a:off x="4744078" y="5314271"/>
              <a:ext cx="1196135" cy="33006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C88A8753-B2AE-C347-8881-9E9BFB6849E7}"/>
                </a:ext>
              </a:extLst>
            </p:cNvPr>
            <p:cNvSpPr/>
            <p:nvPr/>
          </p:nvSpPr>
          <p:spPr>
            <a:xfrm>
              <a:off x="4848860"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289A04BF-85E0-834E-BAB6-DBB4550B3940}"/>
                </a:ext>
              </a:extLst>
            </p:cNvPr>
            <p:cNvSpPr/>
            <p:nvPr/>
          </p:nvSpPr>
          <p:spPr>
            <a:xfrm>
              <a:off x="5095119"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631EE394-6E66-9F4F-AB28-9A96FE7CAF8B}"/>
                </a:ext>
              </a:extLst>
            </p:cNvPr>
            <p:cNvSpPr/>
            <p:nvPr/>
          </p:nvSpPr>
          <p:spPr>
            <a:xfrm>
              <a:off x="5341378"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6C486C2D-68DA-A54D-A5C4-4B5B0B3B8B73}"/>
                </a:ext>
              </a:extLst>
            </p:cNvPr>
            <p:cNvSpPr/>
            <p:nvPr/>
          </p:nvSpPr>
          <p:spPr>
            <a:xfrm>
              <a:off x="5593247"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F70F58BE-CCAE-F645-A328-47C1EAC54035}"/>
                </a:ext>
              </a:extLst>
            </p:cNvPr>
            <p:cNvSpPr/>
            <p:nvPr/>
          </p:nvSpPr>
          <p:spPr>
            <a:xfrm>
              <a:off x="4848860"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FE219746-6458-2648-BFF2-1638E7F0E56F}"/>
                </a:ext>
              </a:extLst>
            </p:cNvPr>
            <p:cNvSpPr/>
            <p:nvPr/>
          </p:nvSpPr>
          <p:spPr>
            <a:xfrm>
              <a:off x="5095119"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CC39E4D5-0122-404D-AF07-8A0976CE0F90}"/>
                </a:ext>
              </a:extLst>
            </p:cNvPr>
            <p:cNvSpPr/>
            <p:nvPr/>
          </p:nvSpPr>
          <p:spPr>
            <a:xfrm>
              <a:off x="5341378"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869B3C99-29C1-8B4B-96BE-A1AF2836059F}"/>
                </a:ext>
              </a:extLst>
            </p:cNvPr>
            <p:cNvSpPr/>
            <p:nvPr/>
          </p:nvSpPr>
          <p:spPr>
            <a:xfrm>
              <a:off x="5593247"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90">
              <a:extLst>
                <a:ext uri="{FF2B5EF4-FFF2-40B4-BE49-F238E27FC236}">
                  <a16:creationId xmlns:a16="http://schemas.microsoft.com/office/drawing/2014/main" id="{7B63A695-A0C7-D649-B5DD-122BBCB3D254}"/>
                </a:ext>
              </a:extLst>
            </p:cNvPr>
            <p:cNvSpPr/>
            <p:nvPr/>
          </p:nvSpPr>
          <p:spPr>
            <a:xfrm>
              <a:off x="4627925" y="4155353"/>
              <a:ext cx="1364224" cy="311369"/>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F0DCA6BB-A31D-DC41-A4C9-C2923C3B6F21}"/>
                </a:ext>
              </a:extLst>
            </p:cNvPr>
            <p:cNvSpPr/>
            <p:nvPr/>
          </p:nvSpPr>
          <p:spPr>
            <a:xfrm>
              <a:off x="4712475"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F5A97E85-0225-1E46-A085-02FCCC792A02}"/>
                </a:ext>
              </a:extLst>
            </p:cNvPr>
            <p:cNvSpPr/>
            <p:nvPr/>
          </p:nvSpPr>
          <p:spPr>
            <a:xfrm>
              <a:off x="4958734"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97C5A434-FA81-A04D-A77B-DC0A945AB849}"/>
                </a:ext>
              </a:extLst>
            </p:cNvPr>
            <p:cNvSpPr/>
            <p:nvPr/>
          </p:nvSpPr>
          <p:spPr>
            <a:xfrm>
              <a:off x="5204993"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0C6578E8-0778-B145-8F5F-1C179B55F37C}"/>
                </a:ext>
              </a:extLst>
            </p:cNvPr>
            <p:cNvSpPr/>
            <p:nvPr/>
          </p:nvSpPr>
          <p:spPr>
            <a:xfrm>
              <a:off x="5456862"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34DA400A-6EAC-B244-90C9-E2C76E3CE8B1}"/>
                </a:ext>
              </a:extLst>
            </p:cNvPr>
            <p:cNvSpPr/>
            <p:nvPr/>
          </p:nvSpPr>
          <p:spPr>
            <a:xfrm>
              <a:off x="5714858" y="4210904"/>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ed Rectangle 102">
              <a:extLst>
                <a:ext uri="{FF2B5EF4-FFF2-40B4-BE49-F238E27FC236}">
                  <a16:creationId xmlns:a16="http://schemas.microsoft.com/office/drawing/2014/main" id="{2D7BF61E-70E5-7B42-A443-1515BC3FC19A}"/>
                </a:ext>
              </a:extLst>
            </p:cNvPr>
            <p:cNvSpPr/>
            <p:nvPr/>
          </p:nvSpPr>
          <p:spPr>
            <a:xfrm>
              <a:off x="4763168" y="3015781"/>
              <a:ext cx="1128109" cy="311369"/>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ight Arrow 103">
              <a:extLst>
                <a:ext uri="{FF2B5EF4-FFF2-40B4-BE49-F238E27FC236}">
                  <a16:creationId xmlns:a16="http://schemas.microsoft.com/office/drawing/2014/main" id="{08D29459-9A76-6445-B967-14977057901D}"/>
                </a:ext>
              </a:extLst>
            </p:cNvPr>
            <p:cNvSpPr/>
            <p:nvPr/>
          </p:nvSpPr>
          <p:spPr>
            <a:xfrm rot="16200000">
              <a:off x="5068789" y="3533196"/>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ight Arrow 104">
              <a:extLst>
                <a:ext uri="{FF2B5EF4-FFF2-40B4-BE49-F238E27FC236}">
                  <a16:creationId xmlns:a16="http://schemas.microsoft.com/office/drawing/2014/main" id="{9CF46DE8-0686-8347-99CE-36822CB5A4C5}"/>
                </a:ext>
              </a:extLst>
            </p:cNvPr>
            <p:cNvSpPr/>
            <p:nvPr/>
          </p:nvSpPr>
          <p:spPr>
            <a:xfrm rot="16200000">
              <a:off x="5090349" y="4702344"/>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6" name="Content Placeholder 2">
                  <a:extLst>
                    <a:ext uri="{FF2B5EF4-FFF2-40B4-BE49-F238E27FC236}">
                      <a16:creationId xmlns:a16="http://schemas.microsoft.com/office/drawing/2014/main" id="{73EEE44B-3585-894E-B4F8-4CE38DFFE62D}"/>
                    </a:ext>
                  </a:extLst>
                </p:cNvPr>
                <p:cNvSpPr txBox="1">
                  <a:spLocks/>
                </p:cNvSpPr>
                <p:nvPr/>
              </p:nvSpPr>
              <p:spPr>
                <a:xfrm>
                  <a:off x="4560153" y="4659765"/>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𝑉</m:t>
                        </m:r>
                      </m:oMath>
                    </m:oMathPara>
                  </a14:m>
                  <a:endParaRPr lang="en-US" sz="2400" dirty="0">
                    <a:solidFill>
                      <a:srgbClr val="C00000"/>
                    </a:solidFill>
                    <a:latin typeface="Avenir Light" panose="020B0402020203020204" pitchFamily="34" charset="77"/>
                  </a:endParaRPr>
                </a:p>
              </p:txBody>
            </p:sp>
          </mc:Choice>
          <mc:Fallback xmlns="">
            <p:sp>
              <p:nvSpPr>
                <p:cNvPr id="106" name="Content Placeholder 2">
                  <a:extLst>
                    <a:ext uri="{FF2B5EF4-FFF2-40B4-BE49-F238E27FC236}">
                      <a16:creationId xmlns:a16="http://schemas.microsoft.com/office/drawing/2014/main" xmlns:a14="http://schemas.microsoft.com/office/drawing/2010/main" xmlns="" id="{73EEE44B-3585-894E-B4F8-4CE38DFFE62D}"/>
                    </a:ext>
                  </a:extLst>
                </p:cNvPr>
                <p:cNvSpPr txBox="1">
                  <a:spLocks noRot="1" noChangeAspect="1" noMove="1" noResize="1" noEditPoints="1" noAdjustHandles="1" noChangeArrowheads="1" noChangeShapeType="1" noTextEdit="1"/>
                </p:cNvSpPr>
                <p:nvPr/>
              </p:nvSpPr>
              <p:spPr>
                <a:xfrm>
                  <a:off x="4560153" y="4659765"/>
                  <a:ext cx="701328" cy="503588"/>
                </a:xfrm>
                <a:prstGeom prst="rect">
                  <a:avLst/>
                </a:prstGeom>
                <a:blipFill rotWithShape="0">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7" name="Content Placeholder 2">
                  <a:extLst>
                    <a:ext uri="{FF2B5EF4-FFF2-40B4-BE49-F238E27FC236}">
                      <a16:creationId xmlns:a16="http://schemas.microsoft.com/office/drawing/2014/main" id="{F0F7AF7B-3877-754A-9EAE-7D971B6F9519}"/>
                    </a:ext>
                  </a:extLst>
                </p:cNvPr>
                <p:cNvSpPr txBox="1">
                  <a:spLocks/>
                </p:cNvSpPr>
                <p:nvPr/>
              </p:nvSpPr>
              <p:spPr>
                <a:xfrm>
                  <a:off x="4567462" y="3480824"/>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𝑊</m:t>
                        </m:r>
                      </m:oMath>
                    </m:oMathPara>
                  </a14:m>
                  <a:endParaRPr lang="en-US" sz="2400" dirty="0">
                    <a:solidFill>
                      <a:srgbClr val="C00000"/>
                    </a:solidFill>
                    <a:latin typeface="Avenir Light" panose="020B0402020203020204" pitchFamily="34" charset="77"/>
                  </a:endParaRPr>
                </a:p>
              </p:txBody>
            </p:sp>
          </mc:Choice>
          <mc:Fallback xmlns="">
            <p:sp>
              <p:nvSpPr>
                <p:cNvPr id="107" name="Content Placeholder 2">
                  <a:extLst>
                    <a:ext uri="{FF2B5EF4-FFF2-40B4-BE49-F238E27FC236}">
                      <a16:creationId xmlns:a16="http://schemas.microsoft.com/office/drawing/2014/main" xmlns:a14="http://schemas.microsoft.com/office/drawing/2010/main" xmlns="" id="{F0F7AF7B-3877-754A-9EAE-7D971B6F9519}"/>
                    </a:ext>
                  </a:extLst>
                </p:cNvPr>
                <p:cNvSpPr txBox="1">
                  <a:spLocks noRot="1" noChangeAspect="1" noMove="1" noResize="1" noEditPoints="1" noAdjustHandles="1" noChangeArrowheads="1" noChangeShapeType="1" noTextEdit="1"/>
                </p:cNvSpPr>
                <p:nvPr/>
              </p:nvSpPr>
              <p:spPr>
                <a:xfrm>
                  <a:off x="4567462" y="3480824"/>
                  <a:ext cx="701328" cy="503588"/>
                </a:xfrm>
                <a:prstGeom prst="rect">
                  <a:avLst/>
                </a:prstGeom>
                <a:blipFill rotWithShape="0">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0" name="Content Placeholder 2">
                  <a:extLst>
                    <a:ext uri="{FF2B5EF4-FFF2-40B4-BE49-F238E27FC236}">
                      <a16:creationId xmlns:a16="http://schemas.microsoft.com/office/drawing/2014/main" id="{A5C72C0C-196F-D14D-B7C7-B894A9473A57}"/>
                    </a:ext>
                  </a:extLst>
                </p:cNvPr>
                <p:cNvSpPr txBox="1">
                  <a:spLocks/>
                </p:cNvSpPr>
                <p:nvPr/>
              </p:nvSpPr>
              <p:spPr>
                <a:xfrm>
                  <a:off x="5223678" y="5595080"/>
                  <a:ext cx="466367"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𝑥</m:t>
                            </m:r>
                          </m:e>
                          <m:sub>
                            <m:r>
                              <a:rPr lang="en-US" sz="2400" b="0" i="1" dirty="0" smtClean="0">
                                <a:latin typeface="Cambria Math" charset="0"/>
                              </a:rPr>
                              <m:t>3</m:t>
                            </m:r>
                          </m:sub>
                        </m:sSub>
                      </m:oMath>
                    </m:oMathPara>
                  </a14:m>
                  <a:endParaRPr lang="en-US" sz="2400" b="0" dirty="0">
                    <a:latin typeface="Avenir Light" panose="020B0402020203020204" pitchFamily="34" charset="77"/>
                  </a:endParaRPr>
                </a:p>
                <a:p>
                  <a:pPr marL="0" indent="0" algn="ctr">
                    <a:lnSpc>
                      <a:spcPct val="120000"/>
                    </a:lnSpc>
                    <a:buNone/>
                  </a:pPr>
                  <a:endParaRPr lang="en-US" sz="2400" dirty="0">
                    <a:latin typeface="Avenir Light" panose="020B0402020203020204" pitchFamily="34" charset="77"/>
                  </a:endParaRPr>
                </a:p>
              </p:txBody>
            </p:sp>
          </mc:Choice>
          <mc:Fallback xmlns="">
            <p:sp>
              <p:nvSpPr>
                <p:cNvPr id="110" name="Content Placeholder 2">
                  <a:extLst>
                    <a:ext uri="{FF2B5EF4-FFF2-40B4-BE49-F238E27FC236}">
                      <a16:creationId xmlns:a16="http://schemas.microsoft.com/office/drawing/2014/main" xmlns:a14="http://schemas.microsoft.com/office/drawing/2010/main" xmlns="" id="{A5C72C0C-196F-D14D-B7C7-B894A9473A57}"/>
                    </a:ext>
                  </a:extLst>
                </p:cNvPr>
                <p:cNvSpPr txBox="1">
                  <a:spLocks noRot="1" noChangeAspect="1" noMove="1" noResize="1" noEditPoints="1" noAdjustHandles="1" noChangeArrowheads="1" noChangeShapeType="1" noTextEdit="1"/>
                </p:cNvSpPr>
                <p:nvPr/>
              </p:nvSpPr>
              <p:spPr>
                <a:xfrm>
                  <a:off x="5223678" y="5595080"/>
                  <a:ext cx="466367" cy="503588"/>
                </a:xfrm>
                <a:prstGeom prst="rect">
                  <a:avLst/>
                </a:prstGeom>
                <a:blipFill rotWithShape="0">
                  <a:blip r:embed="rId15"/>
                  <a:stretch>
                    <a:fillRect/>
                  </a:stretch>
                </a:blipFill>
              </p:spPr>
              <p:txBody>
                <a:bodyPr/>
                <a:lstStyle/>
                <a:p>
                  <a:r>
                    <a:rPr lang="en-US">
                      <a:noFill/>
                    </a:rPr>
                    <a:t> </a:t>
                  </a:r>
                </a:p>
              </p:txBody>
            </p:sp>
          </mc:Fallback>
        </mc:AlternateContent>
        <p:sp>
          <p:nvSpPr>
            <p:cNvPr id="111" name="Right Arrow 110">
              <a:extLst>
                <a:ext uri="{FF2B5EF4-FFF2-40B4-BE49-F238E27FC236}">
                  <a16:creationId xmlns:a16="http://schemas.microsoft.com/office/drawing/2014/main" id="{EDFF357D-A43A-9946-9C8C-C5208D9A46EA}"/>
                </a:ext>
              </a:extLst>
            </p:cNvPr>
            <p:cNvSpPr/>
            <p:nvPr/>
          </p:nvSpPr>
          <p:spPr>
            <a:xfrm>
              <a:off x="3951891" y="4118260"/>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2" name="Content Placeholder 2">
                  <a:extLst>
                    <a:ext uri="{FF2B5EF4-FFF2-40B4-BE49-F238E27FC236}">
                      <a16:creationId xmlns:a16="http://schemas.microsoft.com/office/drawing/2014/main" id="{A70D1C02-7CBD-A74A-904A-2A285E9154CD}"/>
                    </a:ext>
                  </a:extLst>
                </p:cNvPr>
                <p:cNvSpPr txBox="1">
                  <a:spLocks/>
                </p:cNvSpPr>
                <p:nvPr/>
              </p:nvSpPr>
              <p:spPr>
                <a:xfrm>
                  <a:off x="3818000" y="3657669"/>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𝑈</m:t>
                        </m:r>
                      </m:oMath>
                    </m:oMathPara>
                  </a14:m>
                  <a:endParaRPr lang="en-US" sz="2400" dirty="0">
                    <a:solidFill>
                      <a:srgbClr val="C00000"/>
                    </a:solidFill>
                    <a:latin typeface="Avenir Light" panose="020B0402020203020204" pitchFamily="34" charset="77"/>
                  </a:endParaRPr>
                </a:p>
              </p:txBody>
            </p:sp>
          </mc:Choice>
          <mc:Fallback xmlns="">
            <p:sp>
              <p:nvSpPr>
                <p:cNvPr id="112" name="Content Placeholder 2">
                  <a:extLst>
                    <a:ext uri="{FF2B5EF4-FFF2-40B4-BE49-F238E27FC236}">
                      <a16:creationId xmlns:a16="http://schemas.microsoft.com/office/drawing/2014/main" xmlns:a14="http://schemas.microsoft.com/office/drawing/2010/main" xmlns="" id="{A70D1C02-7CBD-A74A-904A-2A285E9154CD}"/>
                    </a:ext>
                  </a:extLst>
                </p:cNvPr>
                <p:cNvSpPr txBox="1">
                  <a:spLocks noRot="1" noChangeAspect="1" noMove="1" noResize="1" noEditPoints="1" noAdjustHandles="1" noChangeArrowheads="1" noChangeShapeType="1" noTextEdit="1"/>
                </p:cNvSpPr>
                <p:nvPr/>
              </p:nvSpPr>
              <p:spPr>
                <a:xfrm>
                  <a:off x="3818000" y="3657669"/>
                  <a:ext cx="701328" cy="503588"/>
                </a:xfrm>
                <a:prstGeom prst="rect">
                  <a:avLst/>
                </a:prstGeom>
                <a:blipFill rotWithShape="0">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Rectangle 112">
                  <a:extLst>
                    <a:ext uri="{FF2B5EF4-FFF2-40B4-BE49-F238E27FC236}">
                      <a16:creationId xmlns:a16="http://schemas.microsoft.com/office/drawing/2014/main" id="{4E79B6EB-C451-D04B-B1B0-087954287C6F}"/>
                    </a:ext>
                  </a:extLst>
                </p:cNvPr>
                <p:cNvSpPr/>
                <p:nvPr/>
              </p:nvSpPr>
              <p:spPr>
                <a:xfrm>
                  <a:off x="4671674" y="1848029"/>
                  <a:ext cx="13038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𝐶𝐸</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b="0" i="1" smtClean="0">
                                    <a:latin typeface="Cambria Math" charset="0"/>
                                  </a:rPr>
                                  <m:t>3</m:t>
                                </m:r>
                              </m:sup>
                            </m:sSup>
                            <m:r>
                              <a:rPr lang="en-US" i="1">
                                <a:latin typeface="Cambria Math" panose="02040503050406030204" pitchFamily="18" charset="0"/>
                              </a:rPr>
                              <m:t>,</m:t>
                            </m:r>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p>
                                <m:r>
                                  <a:rPr lang="en-US" b="0" i="1" smtClean="0">
                                    <a:latin typeface="Cambria Math" charset="0"/>
                                  </a:rPr>
                                  <m:t>3</m:t>
                                </m:r>
                              </m:sup>
                            </m:sSup>
                          </m:e>
                        </m:d>
                      </m:oMath>
                    </m:oMathPara>
                  </a14:m>
                  <a:endParaRPr lang="en-US" dirty="0"/>
                </a:p>
              </p:txBody>
            </p:sp>
          </mc:Choice>
          <mc:Fallback xmlns="">
            <p:sp>
              <p:nvSpPr>
                <p:cNvPr id="113" name="Rectangle 112">
                  <a:extLst>
                    <a:ext uri="{FF2B5EF4-FFF2-40B4-BE49-F238E27FC236}">
                      <a16:creationId xmlns:a16="http://schemas.microsoft.com/office/drawing/2014/main" xmlns:a14="http://schemas.microsoft.com/office/drawing/2010/main" xmlns="" id="{4E79B6EB-C451-D04B-B1B0-087954287C6F}"/>
                    </a:ext>
                  </a:extLst>
                </p:cNvPr>
                <p:cNvSpPr>
                  <a:spLocks noRot="1" noChangeAspect="1" noMove="1" noResize="1" noEditPoints="1" noAdjustHandles="1" noChangeArrowheads="1" noChangeShapeType="1" noTextEdit="1"/>
                </p:cNvSpPr>
                <p:nvPr/>
              </p:nvSpPr>
              <p:spPr>
                <a:xfrm>
                  <a:off x="4671674" y="1848029"/>
                  <a:ext cx="1303818" cy="369332"/>
                </a:xfrm>
                <a:prstGeom prst="rect">
                  <a:avLst/>
                </a:prstGeom>
                <a:blipFill rotWithShape="0">
                  <a:blip r:embed="rId17"/>
                  <a:stretch>
                    <a:fillRect t="-3333" r="-2347" b="-6667"/>
                  </a:stretch>
                </a:blipFill>
              </p:spPr>
              <p:txBody>
                <a:bodyPr/>
                <a:lstStyle/>
                <a:p>
                  <a:r>
                    <a:rPr lang="en-US">
                      <a:noFill/>
                    </a:rPr>
                    <a:t> </a:t>
                  </a:r>
                </a:p>
              </p:txBody>
            </p:sp>
          </mc:Fallback>
        </mc:AlternateContent>
        <p:sp>
          <p:nvSpPr>
            <p:cNvPr id="114" name="Content Placeholder 2">
              <a:extLst>
                <a:ext uri="{FF2B5EF4-FFF2-40B4-BE49-F238E27FC236}">
                  <a16:creationId xmlns:a16="http://schemas.microsoft.com/office/drawing/2014/main" id="{4DC2E29A-5B02-B947-AAE1-1EF7A80E15E2}"/>
                </a:ext>
              </a:extLst>
            </p:cNvPr>
            <p:cNvSpPr txBox="1">
              <a:spLocks/>
            </p:cNvSpPr>
            <p:nvPr/>
          </p:nvSpPr>
          <p:spPr>
            <a:xfrm>
              <a:off x="4752175" y="6003497"/>
              <a:ext cx="1005821"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solidFill>
                    <a:srgbClr val="7030A0"/>
                  </a:solidFill>
                  <a:latin typeface="Avenir Light" panose="020B0402020203020204" pitchFamily="34" charset="77"/>
                </a:rPr>
                <a:t>to</a:t>
              </a:r>
            </a:p>
          </p:txBody>
        </p:sp>
      </p:grpSp>
      <p:grpSp>
        <p:nvGrpSpPr>
          <p:cNvPr id="115" name="Group 114"/>
          <p:cNvGrpSpPr/>
          <p:nvPr/>
        </p:nvGrpSpPr>
        <p:grpSpPr>
          <a:xfrm>
            <a:off x="8138062" y="1900820"/>
            <a:ext cx="2174149" cy="4659056"/>
            <a:chOff x="3818000" y="1848029"/>
            <a:chExt cx="2174149" cy="4659056"/>
          </a:xfrm>
        </p:grpSpPr>
        <p:sp>
          <p:nvSpPr>
            <p:cNvPr id="116" name="Rounded Rectangle 115">
              <a:extLst>
                <a:ext uri="{FF2B5EF4-FFF2-40B4-BE49-F238E27FC236}">
                  <a16:creationId xmlns:a16="http://schemas.microsoft.com/office/drawing/2014/main" id="{B0204399-681E-6C49-9E5C-CC0F2EBC7595}"/>
                </a:ext>
              </a:extLst>
            </p:cNvPr>
            <p:cNvSpPr/>
            <p:nvPr/>
          </p:nvSpPr>
          <p:spPr>
            <a:xfrm>
              <a:off x="4744078" y="5314271"/>
              <a:ext cx="1196135" cy="33006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C88A8753-B2AE-C347-8881-9E9BFB6849E7}"/>
                </a:ext>
              </a:extLst>
            </p:cNvPr>
            <p:cNvSpPr/>
            <p:nvPr/>
          </p:nvSpPr>
          <p:spPr>
            <a:xfrm>
              <a:off x="4848860"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289A04BF-85E0-834E-BAB6-DBB4550B3940}"/>
                </a:ext>
              </a:extLst>
            </p:cNvPr>
            <p:cNvSpPr/>
            <p:nvPr/>
          </p:nvSpPr>
          <p:spPr>
            <a:xfrm>
              <a:off x="5095119"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631EE394-6E66-9F4F-AB28-9A96FE7CAF8B}"/>
                </a:ext>
              </a:extLst>
            </p:cNvPr>
            <p:cNvSpPr/>
            <p:nvPr/>
          </p:nvSpPr>
          <p:spPr>
            <a:xfrm>
              <a:off x="5341378"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6C486C2D-68DA-A54D-A5C4-4B5B0B3B8B73}"/>
                </a:ext>
              </a:extLst>
            </p:cNvPr>
            <p:cNvSpPr/>
            <p:nvPr/>
          </p:nvSpPr>
          <p:spPr>
            <a:xfrm>
              <a:off x="5593247"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F70F58BE-CCAE-F645-A328-47C1EAC54035}"/>
                </a:ext>
              </a:extLst>
            </p:cNvPr>
            <p:cNvSpPr/>
            <p:nvPr/>
          </p:nvSpPr>
          <p:spPr>
            <a:xfrm>
              <a:off x="4848860"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FE219746-6458-2648-BFF2-1638E7F0E56F}"/>
                </a:ext>
              </a:extLst>
            </p:cNvPr>
            <p:cNvSpPr/>
            <p:nvPr/>
          </p:nvSpPr>
          <p:spPr>
            <a:xfrm>
              <a:off x="5095119"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CC39E4D5-0122-404D-AF07-8A0976CE0F90}"/>
                </a:ext>
              </a:extLst>
            </p:cNvPr>
            <p:cNvSpPr/>
            <p:nvPr/>
          </p:nvSpPr>
          <p:spPr>
            <a:xfrm>
              <a:off x="5341378"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869B3C99-29C1-8B4B-96BE-A1AF2836059F}"/>
                </a:ext>
              </a:extLst>
            </p:cNvPr>
            <p:cNvSpPr/>
            <p:nvPr/>
          </p:nvSpPr>
          <p:spPr>
            <a:xfrm>
              <a:off x="5593247"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ounded Rectangle 130">
              <a:extLst>
                <a:ext uri="{FF2B5EF4-FFF2-40B4-BE49-F238E27FC236}">
                  <a16:creationId xmlns:a16="http://schemas.microsoft.com/office/drawing/2014/main" id="{7B63A695-A0C7-D649-B5DD-122BBCB3D254}"/>
                </a:ext>
              </a:extLst>
            </p:cNvPr>
            <p:cNvSpPr/>
            <p:nvPr/>
          </p:nvSpPr>
          <p:spPr>
            <a:xfrm>
              <a:off x="4627925" y="4155353"/>
              <a:ext cx="1364224" cy="311369"/>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F0DCA6BB-A31D-DC41-A4C9-C2923C3B6F21}"/>
                </a:ext>
              </a:extLst>
            </p:cNvPr>
            <p:cNvSpPr/>
            <p:nvPr/>
          </p:nvSpPr>
          <p:spPr>
            <a:xfrm>
              <a:off x="4712475"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F5A97E85-0225-1E46-A085-02FCCC792A02}"/>
                </a:ext>
              </a:extLst>
            </p:cNvPr>
            <p:cNvSpPr/>
            <p:nvPr/>
          </p:nvSpPr>
          <p:spPr>
            <a:xfrm>
              <a:off x="4958734"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97C5A434-FA81-A04D-A77B-DC0A945AB849}"/>
                </a:ext>
              </a:extLst>
            </p:cNvPr>
            <p:cNvSpPr/>
            <p:nvPr/>
          </p:nvSpPr>
          <p:spPr>
            <a:xfrm>
              <a:off x="5204993"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0C6578E8-0778-B145-8F5F-1C179B55F37C}"/>
                </a:ext>
              </a:extLst>
            </p:cNvPr>
            <p:cNvSpPr/>
            <p:nvPr/>
          </p:nvSpPr>
          <p:spPr>
            <a:xfrm>
              <a:off x="5456862"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34DA400A-6EAC-B244-90C9-E2C76E3CE8B1}"/>
                </a:ext>
              </a:extLst>
            </p:cNvPr>
            <p:cNvSpPr/>
            <p:nvPr/>
          </p:nvSpPr>
          <p:spPr>
            <a:xfrm>
              <a:off x="5714858" y="4210904"/>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ounded Rectangle 136">
              <a:extLst>
                <a:ext uri="{FF2B5EF4-FFF2-40B4-BE49-F238E27FC236}">
                  <a16:creationId xmlns:a16="http://schemas.microsoft.com/office/drawing/2014/main" id="{2D7BF61E-70E5-7B42-A443-1515BC3FC19A}"/>
                </a:ext>
              </a:extLst>
            </p:cNvPr>
            <p:cNvSpPr/>
            <p:nvPr/>
          </p:nvSpPr>
          <p:spPr>
            <a:xfrm>
              <a:off x="4763168" y="3015781"/>
              <a:ext cx="1128109" cy="311369"/>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ight Arrow 137">
              <a:extLst>
                <a:ext uri="{FF2B5EF4-FFF2-40B4-BE49-F238E27FC236}">
                  <a16:creationId xmlns:a16="http://schemas.microsoft.com/office/drawing/2014/main" id="{08D29459-9A76-6445-B967-14977057901D}"/>
                </a:ext>
              </a:extLst>
            </p:cNvPr>
            <p:cNvSpPr/>
            <p:nvPr/>
          </p:nvSpPr>
          <p:spPr>
            <a:xfrm rot="16200000">
              <a:off x="5068789" y="3533196"/>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ight Arrow 138">
              <a:extLst>
                <a:ext uri="{FF2B5EF4-FFF2-40B4-BE49-F238E27FC236}">
                  <a16:creationId xmlns:a16="http://schemas.microsoft.com/office/drawing/2014/main" id="{9CF46DE8-0686-8347-99CE-36822CB5A4C5}"/>
                </a:ext>
              </a:extLst>
            </p:cNvPr>
            <p:cNvSpPr/>
            <p:nvPr/>
          </p:nvSpPr>
          <p:spPr>
            <a:xfrm rot="16200000">
              <a:off x="5090349" y="4702344"/>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0" name="Content Placeholder 2">
                  <a:extLst>
                    <a:ext uri="{FF2B5EF4-FFF2-40B4-BE49-F238E27FC236}">
                      <a16:creationId xmlns:a16="http://schemas.microsoft.com/office/drawing/2014/main" id="{73EEE44B-3585-894E-B4F8-4CE38DFFE62D}"/>
                    </a:ext>
                  </a:extLst>
                </p:cNvPr>
                <p:cNvSpPr txBox="1">
                  <a:spLocks/>
                </p:cNvSpPr>
                <p:nvPr/>
              </p:nvSpPr>
              <p:spPr>
                <a:xfrm>
                  <a:off x="4560153" y="4659765"/>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𝑉</m:t>
                        </m:r>
                      </m:oMath>
                    </m:oMathPara>
                  </a14:m>
                  <a:endParaRPr lang="en-US" sz="2400" dirty="0">
                    <a:solidFill>
                      <a:srgbClr val="C00000"/>
                    </a:solidFill>
                    <a:latin typeface="Avenir Light" panose="020B0402020203020204" pitchFamily="34" charset="77"/>
                  </a:endParaRPr>
                </a:p>
              </p:txBody>
            </p:sp>
          </mc:Choice>
          <mc:Fallback xmlns="">
            <p:sp>
              <p:nvSpPr>
                <p:cNvPr id="140" name="Content Placeholder 2">
                  <a:extLst>
                    <a:ext uri="{FF2B5EF4-FFF2-40B4-BE49-F238E27FC236}">
                      <a16:creationId xmlns:a16="http://schemas.microsoft.com/office/drawing/2014/main" xmlns:a14="http://schemas.microsoft.com/office/drawing/2010/main" xmlns="" id="{73EEE44B-3585-894E-B4F8-4CE38DFFE62D}"/>
                    </a:ext>
                  </a:extLst>
                </p:cNvPr>
                <p:cNvSpPr txBox="1">
                  <a:spLocks noRot="1" noChangeAspect="1" noMove="1" noResize="1" noEditPoints="1" noAdjustHandles="1" noChangeArrowheads="1" noChangeShapeType="1" noTextEdit="1"/>
                </p:cNvSpPr>
                <p:nvPr/>
              </p:nvSpPr>
              <p:spPr>
                <a:xfrm>
                  <a:off x="4560153" y="4659765"/>
                  <a:ext cx="701328" cy="503588"/>
                </a:xfrm>
                <a:prstGeom prst="rect">
                  <a:avLst/>
                </a:prstGeom>
                <a:blipFill rotWithShape="0">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1" name="Content Placeholder 2">
                  <a:extLst>
                    <a:ext uri="{FF2B5EF4-FFF2-40B4-BE49-F238E27FC236}">
                      <a16:creationId xmlns:a16="http://schemas.microsoft.com/office/drawing/2014/main" id="{F0F7AF7B-3877-754A-9EAE-7D971B6F9519}"/>
                    </a:ext>
                  </a:extLst>
                </p:cNvPr>
                <p:cNvSpPr txBox="1">
                  <a:spLocks/>
                </p:cNvSpPr>
                <p:nvPr/>
              </p:nvSpPr>
              <p:spPr>
                <a:xfrm>
                  <a:off x="4567462" y="3480824"/>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𝑊</m:t>
                        </m:r>
                      </m:oMath>
                    </m:oMathPara>
                  </a14:m>
                  <a:endParaRPr lang="en-US" sz="2400" dirty="0">
                    <a:solidFill>
                      <a:srgbClr val="C00000"/>
                    </a:solidFill>
                    <a:latin typeface="Avenir Light" panose="020B0402020203020204" pitchFamily="34" charset="77"/>
                  </a:endParaRPr>
                </a:p>
              </p:txBody>
            </p:sp>
          </mc:Choice>
          <mc:Fallback xmlns="">
            <p:sp>
              <p:nvSpPr>
                <p:cNvPr id="141" name="Content Placeholder 2">
                  <a:extLst>
                    <a:ext uri="{FF2B5EF4-FFF2-40B4-BE49-F238E27FC236}">
                      <a16:creationId xmlns:a16="http://schemas.microsoft.com/office/drawing/2014/main" xmlns:a14="http://schemas.microsoft.com/office/drawing/2010/main" xmlns="" id="{F0F7AF7B-3877-754A-9EAE-7D971B6F9519}"/>
                    </a:ext>
                  </a:extLst>
                </p:cNvPr>
                <p:cNvSpPr txBox="1">
                  <a:spLocks noRot="1" noChangeAspect="1" noMove="1" noResize="1" noEditPoints="1" noAdjustHandles="1" noChangeArrowheads="1" noChangeShapeType="1" noTextEdit="1"/>
                </p:cNvSpPr>
                <p:nvPr/>
              </p:nvSpPr>
              <p:spPr>
                <a:xfrm>
                  <a:off x="4567462" y="3480824"/>
                  <a:ext cx="701328" cy="503588"/>
                </a:xfrm>
                <a:prstGeom prst="rect">
                  <a:avLst/>
                </a:prstGeom>
                <a:blipFill rotWithShape="0">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3" name="Content Placeholder 2">
                  <a:extLst>
                    <a:ext uri="{FF2B5EF4-FFF2-40B4-BE49-F238E27FC236}">
                      <a16:creationId xmlns:a16="http://schemas.microsoft.com/office/drawing/2014/main" id="{A5C72C0C-196F-D14D-B7C7-B894A9473A57}"/>
                    </a:ext>
                  </a:extLst>
                </p:cNvPr>
                <p:cNvSpPr txBox="1">
                  <a:spLocks/>
                </p:cNvSpPr>
                <p:nvPr/>
              </p:nvSpPr>
              <p:spPr>
                <a:xfrm>
                  <a:off x="5223678" y="5595080"/>
                  <a:ext cx="466367"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𝑥</m:t>
                            </m:r>
                          </m:e>
                          <m:sub>
                            <m:r>
                              <a:rPr lang="en-US" sz="2400" b="0" i="1" dirty="0" smtClean="0">
                                <a:latin typeface="Cambria Math" charset="0"/>
                              </a:rPr>
                              <m:t>4</m:t>
                            </m:r>
                          </m:sub>
                        </m:sSub>
                      </m:oMath>
                    </m:oMathPara>
                  </a14:m>
                  <a:endParaRPr lang="en-US" sz="2400" b="0" dirty="0">
                    <a:latin typeface="Avenir Light" panose="020B0402020203020204" pitchFamily="34" charset="77"/>
                  </a:endParaRPr>
                </a:p>
                <a:p>
                  <a:pPr marL="0" indent="0" algn="ctr">
                    <a:lnSpc>
                      <a:spcPct val="120000"/>
                    </a:lnSpc>
                    <a:buNone/>
                  </a:pPr>
                  <a:endParaRPr lang="en-US" sz="2400" dirty="0">
                    <a:latin typeface="Avenir Light" panose="020B0402020203020204" pitchFamily="34" charset="77"/>
                  </a:endParaRPr>
                </a:p>
              </p:txBody>
            </p:sp>
          </mc:Choice>
          <mc:Fallback xmlns="">
            <p:sp>
              <p:nvSpPr>
                <p:cNvPr id="143" name="Content Placeholder 2">
                  <a:extLst>
                    <a:ext uri="{FF2B5EF4-FFF2-40B4-BE49-F238E27FC236}">
                      <a16:creationId xmlns:a16="http://schemas.microsoft.com/office/drawing/2014/main" xmlns:a14="http://schemas.microsoft.com/office/drawing/2010/main" xmlns="" id="{A5C72C0C-196F-D14D-B7C7-B894A9473A57}"/>
                    </a:ext>
                  </a:extLst>
                </p:cNvPr>
                <p:cNvSpPr txBox="1">
                  <a:spLocks noRot="1" noChangeAspect="1" noMove="1" noResize="1" noEditPoints="1" noAdjustHandles="1" noChangeArrowheads="1" noChangeShapeType="1" noTextEdit="1"/>
                </p:cNvSpPr>
                <p:nvPr/>
              </p:nvSpPr>
              <p:spPr>
                <a:xfrm>
                  <a:off x="5223678" y="5595080"/>
                  <a:ext cx="466367" cy="503588"/>
                </a:xfrm>
                <a:prstGeom prst="rect">
                  <a:avLst/>
                </a:prstGeom>
                <a:blipFill rotWithShape="0">
                  <a:blip r:embed="rId20"/>
                  <a:stretch>
                    <a:fillRect/>
                  </a:stretch>
                </a:blipFill>
              </p:spPr>
              <p:txBody>
                <a:bodyPr/>
                <a:lstStyle/>
                <a:p>
                  <a:r>
                    <a:rPr lang="en-US">
                      <a:noFill/>
                    </a:rPr>
                    <a:t> </a:t>
                  </a:r>
                </a:p>
              </p:txBody>
            </p:sp>
          </mc:Fallback>
        </mc:AlternateContent>
        <p:sp>
          <p:nvSpPr>
            <p:cNvPr id="144" name="Right Arrow 143">
              <a:extLst>
                <a:ext uri="{FF2B5EF4-FFF2-40B4-BE49-F238E27FC236}">
                  <a16:creationId xmlns:a16="http://schemas.microsoft.com/office/drawing/2014/main" id="{EDFF357D-A43A-9946-9C8C-C5208D9A46EA}"/>
                </a:ext>
              </a:extLst>
            </p:cNvPr>
            <p:cNvSpPr/>
            <p:nvPr/>
          </p:nvSpPr>
          <p:spPr>
            <a:xfrm>
              <a:off x="3951891" y="4118260"/>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5" name="Content Placeholder 2">
                  <a:extLst>
                    <a:ext uri="{FF2B5EF4-FFF2-40B4-BE49-F238E27FC236}">
                      <a16:creationId xmlns:a16="http://schemas.microsoft.com/office/drawing/2014/main" id="{A70D1C02-7CBD-A74A-904A-2A285E9154CD}"/>
                    </a:ext>
                  </a:extLst>
                </p:cNvPr>
                <p:cNvSpPr txBox="1">
                  <a:spLocks/>
                </p:cNvSpPr>
                <p:nvPr/>
              </p:nvSpPr>
              <p:spPr>
                <a:xfrm>
                  <a:off x="3818000" y="3657669"/>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𝑈</m:t>
                        </m:r>
                      </m:oMath>
                    </m:oMathPara>
                  </a14:m>
                  <a:endParaRPr lang="en-US" sz="2400" dirty="0">
                    <a:solidFill>
                      <a:srgbClr val="C00000"/>
                    </a:solidFill>
                    <a:latin typeface="Avenir Light" panose="020B0402020203020204" pitchFamily="34" charset="77"/>
                  </a:endParaRPr>
                </a:p>
              </p:txBody>
            </p:sp>
          </mc:Choice>
          <mc:Fallback xmlns="">
            <p:sp>
              <p:nvSpPr>
                <p:cNvPr id="145" name="Content Placeholder 2">
                  <a:extLst>
                    <a:ext uri="{FF2B5EF4-FFF2-40B4-BE49-F238E27FC236}">
                      <a16:creationId xmlns:a16="http://schemas.microsoft.com/office/drawing/2014/main" xmlns:a14="http://schemas.microsoft.com/office/drawing/2010/main" xmlns="" id="{A70D1C02-7CBD-A74A-904A-2A285E9154CD}"/>
                    </a:ext>
                  </a:extLst>
                </p:cNvPr>
                <p:cNvSpPr txBox="1">
                  <a:spLocks noRot="1" noChangeAspect="1" noMove="1" noResize="1" noEditPoints="1" noAdjustHandles="1" noChangeArrowheads="1" noChangeShapeType="1" noTextEdit="1"/>
                </p:cNvSpPr>
                <p:nvPr/>
              </p:nvSpPr>
              <p:spPr>
                <a:xfrm>
                  <a:off x="3818000" y="3657669"/>
                  <a:ext cx="701328" cy="503588"/>
                </a:xfrm>
                <a:prstGeom prst="rect">
                  <a:avLst/>
                </a:prstGeom>
                <a:blipFill rotWithShape="0">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6" name="Rectangle 145">
                  <a:extLst>
                    <a:ext uri="{FF2B5EF4-FFF2-40B4-BE49-F238E27FC236}">
                      <a16:creationId xmlns:a16="http://schemas.microsoft.com/office/drawing/2014/main" id="{4E79B6EB-C451-D04B-B1B0-087954287C6F}"/>
                    </a:ext>
                  </a:extLst>
                </p:cNvPr>
                <p:cNvSpPr/>
                <p:nvPr/>
              </p:nvSpPr>
              <p:spPr>
                <a:xfrm>
                  <a:off x="4671674" y="1848029"/>
                  <a:ext cx="13038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𝐶𝐸</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b="0" i="1" smtClean="0">
                                    <a:latin typeface="Cambria Math" charset="0"/>
                                  </a:rPr>
                                  <m:t>4</m:t>
                                </m:r>
                              </m:sup>
                            </m:sSup>
                            <m:r>
                              <a:rPr lang="en-US" i="1">
                                <a:latin typeface="Cambria Math" panose="02040503050406030204" pitchFamily="18" charset="0"/>
                              </a:rPr>
                              <m:t>,</m:t>
                            </m:r>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p>
                                <m:r>
                                  <a:rPr lang="en-US" b="0" i="1" smtClean="0">
                                    <a:latin typeface="Cambria Math" charset="0"/>
                                  </a:rPr>
                                  <m:t>4</m:t>
                                </m:r>
                              </m:sup>
                            </m:sSup>
                          </m:e>
                        </m:d>
                      </m:oMath>
                    </m:oMathPara>
                  </a14:m>
                  <a:endParaRPr lang="en-US" dirty="0"/>
                </a:p>
              </p:txBody>
            </p:sp>
          </mc:Choice>
          <mc:Fallback xmlns="">
            <p:sp>
              <p:nvSpPr>
                <p:cNvPr id="146" name="Rectangle 145">
                  <a:extLst>
                    <a:ext uri="{FF2B5EF4-FFF2-40B4-BE49-F238E27FC236}">
                      <a16:creationId xmlns:a16="http://schemas.microsoft.com/office/drawing/2014/main" xmlns:a14="http://schemas.microsoft.com/office/drawing/2010/main" xmlns="" id="{4E79B6EB-C451-D04B-B1B0-087954287C6F}"/>
                    </a:ext>
                  </a:extLst>
                </p:cNvPr>
                <p:cNvSpPr>
                  <a:spLocks noRot="1" noChangeAspect="1" noMove="1" noResize="1" noEditPoints="1" noAdjustHandles="1" noChangeArrowheads="1" noChangeShapeType="1" noTextEdit="1"/>
                </p:cNvSpPr>
                <p:nvPr/>
              </p:nvSpPr>
              <p:spPr>
                <a:xfrm>
                  <a:off x="4671674" y="1848029"/>
                  <a:ext cx="1303818" cy="369332"/>
                </a:xfrm>
                <a:prstGeom prst="rect">
                  <a:avLst/>
                </a:prstGeom>
                <a:blipFill rotWithShape="0">
                  <a:blip r:embed="rId22"/>
                  <a:stretch>
                    <a:fillRect t="-3333" r="-2336" b="-6667"/>
                  </a:stretch>
                </a:blipFill>
              </p:spPr>
              <p:txBody>
                <a:bodyPr/>
                <a:lstStyle/>
                <a:p>
                  <a:r>
                    <a:rPr lang="en-US">
                      <a:noFill/>
                    </a:rPr>
                    <a:t> </a:t>
                  </a:r>
                </a:p>
              </p:txBody>
            </p:sp>
          </mc:Fallback>
        </mc:AlternateContent>
        <p:sp>
          <p:nvSpPr>
            <p:cNvPr id="147" name="Content Placeholder 2">
              <a:extLst>
                <a:ext uri="{FF2B5EF4-FFF2-40B4-BE49-F238E27FC236}">
                  <a16:creationId xmlns:a16="http://schemas.microsoft.com/office/drawing/2014/main" id="{4DC2E29A-5B02-B947-AAE1-1EF7A80E15E2}"/>
                </a:ext>
              </a:extLst>
            </p:cNvPr>
            <p:cNvSpPr txBox="1">
              <a:spLocks/>
            </p:cNvSpPr>
            <p:nvPr/>
          </p:nvSpPr>
          <p:spPr>
            <a:xfrm>
              <a:off x="4752175" y="6003497"/>
              <a:ext cx="1005821"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solidFill>
                    <a:srgbClr val="7030A0"/>
                  </a:solidFill>
                  <a:latin typeface="Avenir Light" panose="020B0402020203020204" pitchFamily="34" charset="77"/>
                </a:rPr>
                <a:t>class</a:t>
              </a:r>
            </a:p>
          </p:txBody>
        </p:sp>
      </p:grpSp>
      <p:sp>
        <p:nvSpPr>
          <p:cNvPr id="121" name="Content Placeholder 2">
            <a:extLst>
              <a:ext uri="{FF2B5EF4-FFF2-40B4-BE49-F238E27FC236}">
                <a16:creationId xmlns:a16="http://schemas.microsoft.com/office/drawing/2014/main" id="{55FCA79F-24EF-C34B-915B-6914F4B5E84B}"/>
              </a:ext>
            </a:extLst>
          </p:cNvPr>
          <p:cNvSpPr txBox="1">
            <a:spLocks/>
          </p:cNvSpPr>
          <p:nvPr/>
        </p:nvSpPr>
        <p:spPr>
          <a:xfrm>
            <a:off x="2587348" y="2375048"/>
            <a:ext cx="1121011" cy="503588"/>
          </a:xfrm>
          <a:prstGeom prst="rect">
            <a:avLst/>
          </a:prstGeom>
          <a:solidFill>
            <a:schemeClr val="accent6">
              <a:lumMod val="20000"/>
              <a:lumOff val="8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latin typeface="Avenir Light" panose="020B0402020203020204" pitchFamily="34" charset="77"/>
              </a:rPr>
              <a:t>went?</a:t>
            </a:r>
          </a:p>
        </p:txBody>
      </p:sp>
      <p:sp>
        <p:nvSpPr>
          <p:cNvPr id="148" name="Content Placeholder 2">
            <a:extLst>
              <a:ext uri="{FF2B5EF4-FFF2-40B4-BE49-F238E27FC236}">
                <a16:creationId xmlns:a16="http://schemas.microsoft.com/office/drawing/2014/main" id="{BC7611C4-233A-2F45-BEC2-4400044BAC8A}"/>
              </a:ext>
            </a:extLst>
          </p:cNvPr>
          <p:cNvSpPr txBox="1">
            <a:spLocks/>
          </p:cNvSpPr>
          <p:nvPr/>
        </p:nvSpPr>
        <p:spPr>
          <a:xfrm>
            <a:off x="4669195" y="2394928"/>
            <a:ext cx="1005821" cy="503588"/>
          </a:xfrm>
          <a:prstGeom prst="rect">
            <a:avLst/>
          </a:prstGeom>
          <a:solidFill>
            <a:srgbClr val="F47F83">
              <a:alpha val="57000"/>
            </a:srgb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latin typeface="Avenir Light" panose="020B0402020203020204" pitchFamily="34" charset="77"/>
              </a:rPr>
              <a:t>over?</a:t>
            </a:r>
          </a:p>
        </p:txBody>
      </p:sp>
      <p:sp>
        <p:nvSpPr>
          <p:cNvPr id="149" name="Content Placeholder 2">
            <a:extLst>
              <a:ext uri="{FF2B5EF4-FFF2-40B4-BE49-F238E27FC236}">
                <a16:creationId xmlns:a16="http://schemas.microsoft.com/office/drawing/2014/main" id="{F1A17C69-A9A6-794D-974B-0B1554D43578}"/>
              </a:ext>
            </a:extLst>
          </p:cNvPr>
          <p:cNvSpPr txBox="1">
            <a:spLocks/>
          </p:cNvSpPr>
          <p:nvPr/>
        </p:nvSpPr>
        <p:spPr>
          <a:xfrm>
            <a:off x="7116958" y="2382592"/>
            <a:ext cx="1049884" cy="503588"/>
          </a:xfrm>
          <a:prstGeom prst="rect">
            <a:avLst/>
          </a:prstGeom>
          <a:solidFill>
            <a:schemeClr val="accent6">
              <a:lumMod val="40000"/>
              <a:lumOff val="6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latin typeface="Avenir Light" panose="020B0402020203020204" pitchFamily="34" charset="77"/>
              </a:rPr>
              <a:t>class?</a:t>
            </a:r>
          </a:p>
        </p:txBody>
      </p:sp>
      <p:sp>
        <p:nvSpPr>
          <p:cNvPr id="150" name="Content Placeholder 2">
            <a:extLst>
              <a:ext uri="{FF2B5EF4-FFF2-40B4-BE49-F238E27FC236}">
                <a16:creationId xmlns:a16="http://schemas.microsoft.com/office/drawing/2014/main" id="{ABB99C6F-4251-8D4A-92FB-7B9E6F7FC710}"/>
              </a:ext>
            </a:extLst>
          </p:cNvPr>
          <p:cNvSpPr txBox="1">
            <a:spLocks/>
          </p:cNvSpPr>
          <p:nvPr/>
        </p:nvSpPr>
        <p:spPr>
          <a:xfrm>
            <a:off x="9425430" y="2365613"/>
            <a:ext cx="998949" cy="503588"/>
          </a:xfrm>
          <a:prstGeom prst="rect">
            <a:avLst/>
          </a:prstGeom>
          <a:solidFill>
            <a:schemeClr val="accent6">
              <a:lumMod val="40000"/>
              <a:lumOff val="6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latin typeface="Avenir Light" panose="020B0402020203020204" pitchFamily="34" charset="77"/>
              </a:rPr>
              <a:t>after?</a:t>
            </a:r>
          </a:p>
        </p:txBody>
      </p:sp>
    </p:spTree>
    <p:extLst>
      <p:ext uri="{BB962C8B-B14F-4D97-AF65-F5344CB8AC3E}">
        <p14:creationId xmlns:p14="http://schemas.microsoft.com/office/powerpoint/2010/main" val="1466344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Content Placeholder 2">
            <a:extLst>
              <a:ext uri="{FF2B5EF4-FFF2-40B4-BE49-F238E27FC236}">
                <a16:creationId xmlns:a16="http://schemas.microsoft.com/office/drawing/2014/main" id="{0699B2A3-3B8E-414D-A3AF-577E06CECE10}"/>
              </a:ext>
            </a:extLst>
          </p:cNvPr>
          <p:cNvSpPr txBox="1">
            <a:spLocks/>
          </p:cNvSpPr>
          <p:nvPr/>
        </p:nvSpPr>
        <p:spPr>
          <a:xfrm>
            <a:off x="264163" y="5250618"/>
            <a:ext cx="1530821"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b="1" dirty="0">
                <a:solidFill>
                  <a:schemeClr val="tx1">
                    <a:lumMod val="85000"/>
                    <a:lumOff val="15000"/>
                  </a:schemeClr>
                </a:solidFill>
                <a:latin typeface="Avenir Light" panose="020B0402020203020204" pitchFamily="34" charset="77"/>
              </a:rPr>
              <a:t>Input layer</a:t>
            </a:r>
          </a:p>
        </p:txBody>
      </p:sp>
      <p:sp>
        <p:nvSpPr>
          <p:cNvPr id="50" name="Content Placeholder 2">
            <a:extLst>
              <a:ext uri="{FF2B5EF4-FFF2-40B4-BE49-F238E27FC236}">
                <a16:creationId xmlns:a16="http://schemas.microsoft.com/office/drawing/2014/main" id="{98A0229A-0E65-994A-A48A-9E766E214C56}"/>
              </a:ext>
            </a:extLst>
          </p:cNvPr>
          <p:cNvSpPr txBox="1">
            <a:spLocks/>
          </p:cNvSpPr>
          <p:nvPr/>
        </p:nvSpPr>
        <p:spPr>
          <a:xfrm>
            <a:off x="147347" y="4088472"/>
            <a:ext cx="1737960"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b="1" dirty="0">
                <a:solidFill>
                  <a:schemeClr val="tx1">
                    <a:lumMod val="85000"/>
                    <a:lumOff val="15000"/>
                  </a:schemeClr>
                </a:solidFill>
                <a:latin typeface="Avenir Light" panose="020B0402020203020204" pitchFamily="34" charset="77"/>
              </a:rPr>
              <a:t>Hidden layer</a:t>
            </a:r>
          </a:p>
        </p:txBody>
      </p:sp>
      <p:sp>
        <p:nvSpPr>
          <p:cNvPr id="51" name="Content Placeholder 2">
            <a:extLst>
              <a:ext uri="{FF2B5EF4-FFF2-40B4-BE49-F238E27FC236}">
                <a16:creationId xmlns:a16="http://schemas.microsoft.com/office/drawing/2014/main" id="{3649502E-21DD-1642-971F-BACEABB4E04C}"/>
              </a:ext>
            </a:extLst>
          </p:cNvPr>
          <p:cNvSpPr txBox="1">
            <a:spLocks/>
          </p:cNvSpPr>
          <p:nvPr/>
        </p:nvSpPr>
        <p:spPr>
          <a:xfrm>
            <a:off x="241800" y="2952152"/>
            <a:ext cx="1721387"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b="1" dirty="0">
                <a:solidFill>
                  <a:schemeClr val="tx1">
                    <a:lumMod val="85000"/>
                    <a:lumOff val="15000"/>
                  </a:schemeClr>
                </a:solidFill>
                <a:latin typeface="Avenir Light" panose="020B0402020203020204" pitchFamily="34" charset="77"/>
              </a:rPr>
              <a:t>Output layer</a:t>
            </a:r>
          </a:p>
        </p:txBody>
      </p:sp>
      <p:sp>
        <p:nvSpPr>
          <p:cNvPr id="70" name="Rounded Rectangle 69">
            <a:extLst>
              <a:ext uri="{FF2B5EF4-FFF2-40B4-BE49-F238E27FC236}">
                <a16:creationId xmlns:a16="http://schemas.microsoft.com/office/drawing/2014/main" id="{DE101D8D-392D-CE48-A76F-F593C13CFB77}"/>
              </a:ext>
            </a:extLst>
          </p:cNvPr>
          <p:cNvSpPr/>
          <p:nvPr/>
        </p:nvSpPr>
        <p:spPr>
          <a:xfrm>
            <a:off x="2561160" y="5287053"/>
            <a:ext cx="1196135" cy="33006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AF057BF2-9D6B-E249-8FBC-3B1D5B8A5CA3}"/>
              </a:ext>
            </a:extLst>
          </p:cNvPr>
          <p:cNvSpPr/>
          <p:nvPr/>
        </p:nvSpPr>
        <p:spPr>
          <a:xfrm>
            <a:off x="2665942" y="5342404"/>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730C91DC-46B3-DD42-BA91-16A98A899679}"/>
              </a:ext>
            </a:extLst>
          </p:cNvPr>
          <p:cNvSpPr/>
          <p:nvPr/>
        </p:nvSpPr>
        <p:spPr>
          <a:xfrm>
            <a:off x="2912201" y="5342404"/>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1A38F944-FD9F-1C42-9EF7-BA5E3DB86EBA}"/>
              </a:ext>
            </a:extLst>
          </p:cNvPr>
          <p:cNvSpPr/>
          <p:nvPr/>
        </p:nvSpPr>
        <p:spPr>
          <a:xfrm>
            <a:off x="3158460" y="5342404"/>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91549E43-B913-244E-90FF-EB6ADE692919}"/>
              </a:ext>
            </a:extLst>
          </p:cNvPr>
          <p:cNvSpPr/>
          <p:nvPr/>
        </p:nvSpPr>
        <p:spPr>
          <a:xfrm>
            <a:off x="3410329" y="5342404"/>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CFE7F9AF-8FB9-9E47-AA7C-B819DD96BD45}"/>
              </a:ext>
            </a:extLst>
          </p:cNvPr>
          <p:cNvSpPr/>
          <p:nvPr/>
        </p:nvSpPr>
        <p:spPr>
          <a:xfrm>
            <a:off x="2665942" y="30355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D1072A62-0E13-3843-8D0C-3A62E6BC9417}"/>
              </a:ext>
            </a:extLst>
          </p:cNvPr>
          <p:cNvSpPr/>
          <p:nvPr/>
        </p:nvSpPr>
        <p:spPr>
          <a:xfrm>
            <a:off x="2912201" y="30355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B5867DDE-FEA5-0049-9461-EB1FFEB88969}"/>
              </a:ext>
            </a:extLst>
          </p:cNvPr>
          <p:cNvSpPr/>
          <p:nvPr/>
        </p:nvSpPr>
        <p:spPr>
          <a:xfrm>
            <a:off x="3158460" y="30355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24DFF809-EE42-C349-914D-4808EEE0B2B2}"/>
              </a:ext>
            </a:extLst>
          </p:cNvPr>
          <p:cNvSpPr/>
          <p:nvPr/>
        </p:nvSpPr>
        <p:spPr>
          <a:xfrm>
            <a:off x="3410329" y="30355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81">
            <a:extLst>
              <a:ext uri="{FF2B5EF4-FFF2-40B4-BE49-F238E27FC236}">
                <a16:creationId xmlns:a16="http://schemas.microsoft.com/office/drawing/2014/main" id="{485BEC44-F260-1145-8583-E09A6D1ADDA0}"/>
              </a:ext>
            </a:extLst>
          </p:cNvPr>
          <p:cNvSpPr/>
          <p:nvPr/>
        </p:nvSpPr>
        <p:spPr>
          <a:xfrm>
            <a:off x="2445007" y="4128135"/>
            <a:ext cx="1364224" cy="311369"/>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D285D089-1C0C-6344-B7EA-A631D2F645B7}"/>
              </a:ext>
            </a:extLst>
          </p:cNvPr>
          <p:cNvSpPr/>
          <p:nvPr/>
        </p:nvSpPr>
        <p:spPr>
          <a:xfrm>
            <a:off x="2529557" y="4181402"/>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E248521C-7AB4-A74B-BB41-9E9DBC05502F}"/>
              </a:ext>
            </a:extLst>
          </p:cNvPr>
          <p:cNvSpPr/>
          <p:nvPr/>
        </p:nvSpPr>
        <p:spPr>
          <a:xfrm>
            <a:off x="2775816" y="4181402"/>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A542D303-3E89-B948-BAE1-9C28B4C7900E}"/>
              </a:ext>
            </a:extLst>
          </p:cNvPr>
          <p:cNvSpPr/>
          <p:nvPr/>
        </p:nvSpPr>
        <p:spPr>
          <a:xfrm>
            <a:off x="3022075" y="4181402"/>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3557CEDB-9609-5C4E-BE7A-9A1922D84558}"/>
              </a:ext>
            </a:extLst>
          </p:cNvPr>
          <p:cNvSpPr/>
          <p:nvPr/>
        </p:nvSpPr>
        <p:spPr>
          <a:xfrm>
            <a:off x="3273944" y="4181402"/>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FD0CC76B-5E71-8C4B-B186-6D1471C8CD67}"/>
              </a:ext>
            </a:extLst>
          </p:cNvPr>
          <p:cNvSpPr/>
          <p:nvPr/>
        </p:nvSpPr>
        <p:spPr>
          <a:xfrm>
            <a:off x="3531940" y="4183686"/>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2">
            <a:extLst>
              <a:ext uri="{FF2B5EF4-FFF2-40B4-BE49-F238E27FC236}">
                <a16:creationId xmlns:a16="http://schemas.microsoft.com/office/drawing/2014/main" id="{2E61486C-7C7C-CF4A-BF55-2488DDD06CBA}"/>
              </a:ext>
            </a:extLst>
          </p:cNvPr>
          <p:cNvSpPr/>
          <p:nvPr/>
        </p:nvSpPr>
        <p:spPr>
          <a:xfrm>
            <a:off x="2580250" y="2988563"/>
            <a:ext cx="1128109" cy="311369"/>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ight Arrow 93">
            <a:extLst>
              <a:ext uri="{FF2B5EF4-FFF2-40B4-BE49-F238E27FC236}">
                <a16:creationId xmlns:a16="http://schemas.microsoft.com/office/drawing/2014/main" id="{FAED948E-E8BC-B542-96E5-C16F47F16A92}"/>
              </a:ext>
            </a:extLst>
          </p:cNvPr>
          <p:cNvSpPr/>
          <p:nvPr/>
        </p:nvSpPr>
        <p:spPr>
          <a:xfrm rot="16200000">
            <a:off x="2885871" y="3505978"/>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ight Arrow 94">
            <a:extLst>
              <a:ext uri="{FF2B5EF4-FFF2-40B4-BE49-F238E27FC236}">
                <a16:creationId xmlns:a16="http://schemas.microsoft.com/office/drawing/2014/main" id="{B62B8F78-5C39-C145-B3C5-F9490727FE2B}"/>
              </a:ext>
            </a:extLst>
          </p:cNvPr>
          <p:cNvSpPr/>
          <p:nvPr/>
        </p:nvSpPr>
        <p:spPr>
          <a:xfrm rot="16200000">
            <a:off x="2907431" y="4675126"/>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6" name="Content Placeholder 2">
                <a:extLst>
                  <a:ext uri="{FF2B5EF4-FFF2-40B4-BE49-F238E27FC236}">
                    <a16:creationId xmlns:a16="http://schemas.microsoft.com/office/drawing/2014/main" id="{20A6FC83-57DF-014A-87E0-1B5614DFB884}"/>
                  </a:ext>
                </a:extLst>
              </p:cNvPr>
              <p:cNvSpPr txBox="1">
                <a:spLocks/>
              </p:cNvSpPr>
              <p:nvPr/>
            </p:nvSpPr>
            <p:spPr>
              <a:xfrm>
                <a:off x="2377235" y="4632547"/>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𝑉</m:t>
                      </m:r>
                    </m:oMath>
                  </m:oMathPara>
                </a14:m>
                <a:endParaRPr lang="en-US" sz="2400" dirty="0">
                  <a:solidFill>
                    <a:srgbClr val="C00000"/>
                  </a:solidFill>
                  <a:latin typeface="Avenir Light" panose="020B0402020203020204" pitchFamily="34" charset="77"/>
                </a:endParaRPr>
              </a:p>
            </p:txBody>
          </p:sp>
        </mc:Choice>
        <mc:Fallback xmlns="">
          <p:sp>
            <p:nvSpPr>
              <p:cNvPr id="96" name="Content Placeholder 2">
                <a:extLst>
                  <a:ext uri="{FF2B5EF4-FFF2-40B4-BE49-F238E27FC236}">
                    <a16:creationId xmlns:a16="http://schemas.microsoft.com/office/drawing/2014/main" xmlns:a14="http://schemas.microsoft.com/office/drawing/2010/main" xmlns="" id="{20A6FC83-57DF-014A-87E0-1B5614DFB884}"/>
                  </a:ext>
                </a:extLst>
              </p:cNvPr>
              <p:cNvSpPr txBox="1">
                <a:spLocks noRot="1" noChangeAspect="1" noMove="1" noResize="1" noEditPoints="1" noAdjustHandles="1" noChangeArrowheads="1" noChangeShapeType="1" noTextEdit="1"/>
              </p:cNvSpPr>
              <p:nvPr/>
            </p:nvSpPr>
            <p:spPr>
              <a:xfrm>
                <a:off x="2377235" y="4632547"/>
                <a:ext cx="701328" cy="503588"/>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Content Placeholder 2">
                <a:extLst>
                  <a:ext uri="{FF2B5EF4-FFF2-40B4-BE49-F238E27FC236}">
                    <a16:creationId xmlns:a16="http://schemas.microsoft.com/office/drawing/2014/main" id="{6D6C0EF3-9A48-6042-84AB-D28C74DA20AD}"/>
                  </a:ext>
                </a:extLst>
              </p:cNvPr>
              <p:cNvSpPr txBox="1">
                <a:spLocks/>
              </p:cNvSpPr>
              <p:nvPr/>
            </p:nvSpPr>
            <p:spPr>
              <a:xfrm>
                <a:off x="2384544" y="3453606"/>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𝑊</m:t>
                      </m:r>
                    </m:oMath>
                  </m:oMathPara>
                </a14:m>
                <a:endParaRPr lang="en-US" sz="2400" dirty="0">
                  <a:solidFill>
                    <a:srgbClr val="C00000"/>
                  </a:solidFill>
                  <a:latin typeface="Avenir Light" panose="020B0402020203020204" pitchFamily="34" charset="77"/>
                </a:endParaRPr>
              </a:p>
            </p:txBody>
          </p:sp>
        </mc:Choice>
        <mc:Fallback xmlns="">
          <p:sp>
            <p:nvSpPr>
              <p:cNvPr id="97" name="Content Placeholder 2">
                <a:extLst>
                  <a:ext uri="{FF2B5EF4-FFF2-40B4-BE49-F238E27FC236}">
                    <a16:creationId xmlns:a16="http://schemas.microsoft.com/office/drawing/2014/main" xmlns:a14="http://schemas.microsoft.com/office/drawing/2010/main" xmlns="" id="{6D6C0EF3-9A48-6042-84AB-D28C74DA20AD}"/>
                  </a:ext>
                </a:extLst>
              </p:cNvPr>
              <p:cNvSpPr txBox="1">
                <a:spLocks noRot="1" noChangeAspect="1" noMove="1" noResize="1" noEditPoints="1" noAdjustHandles="1" noChangeArrowheads="1" noChangeShapeType="1" noTextEdit="1"/>
              </p:cNvSpPr>
              <p:nvPr/>
            </p:nvSpPr>
            <p:spPr>
              <a:xfrm>
                <a:off x="2384544" y="3453606"/>
                <a:ext cx="701328" cy="503588"/>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Content Placeholder 2">
                <a:extLst>
                  <a:ext uri="{FF2B5EF4-FFF2-40B4-BE49-F238E27FC236}">
                    <a16:creationId xmlns:a16="http://schemas.microsoft.com/office/drawing/2014/main" id="{276A6F90-89C1-8046-A06E-32E388A4C982}"/>
                  </a:ext>
                </a:extLst>
              </p:cNvPr>
              <p:cNvSpPr txBox="1">
                <a:spLocks/>
              </p:cNvSpPr>
              <p:nvPr/>
            </p:nvSpPr>
            <p:spPr>
              <a:xfrm>
                <a:off x="1278536" y="2874718"/>
                <a:ext cx="1576747"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acc>
                        <m:accPr>
                          <m:chr m:val="̂"/>
                          <m:ctrlPr>
                            <a:rPr lang="en-US" sz="2400" b="0" i="1" dirty="0" smtClean="0">
                              <a:latin typeface="Cambria Math" panose="02040503050406030204" pitchFamily="18" charset="0"/>
                            </a:rPr>
                          </m:ctrlPr>
                        </m:accPr>
                        <m:e>
                          <m:r>
                            <a:rPr lang="en-US" sz="2400" b="0" i="1" dirty="0" smtClean="0">
                              <a:latin typeface="Cambria Math" charset="0"/>
                            </a:rPr>
                            <m:t>𝑦</m:t>
                          </m:r>
                        </m:e>
                      </m:acc>
                    </m:oMath>
                  </m:oMathPara>
                </a14:m>
                <a:endParaRPr lang="en-US" sz="2400" b="0" dirty="0">
                  <a:latin typeface="Avenir Light" panose="020B0402020203020204" pitchFamily="34" charset="77"/>
                </a:endParaRPr>
              </a:p>
              <a:p>
                <a:pPr marL="0" indent="0" algn="ctr">
                  <a:lnSpc>
                    <a:spcPct val="120000"/>
                  </a:lnSpc>
                  <a:buNone/>
                </a:pPr>
                <a:endParaRPr lang="en-US" sz="2400" dirty="0">
                  <a:latin typeface="Avenir Light" panose="020B0402020203020204" pitchFamily="34" charset="77"/>
                </a:endParaRPr>
              </a:p>
            </p:txBody>
          </p:sp>
        </mc:Choice>
        <mc:Fallback xmlns="">
          <p:sp>
            <p:nvSpPr>
              <p:cNvPr id="98" name="Content Placeholder 2">
                <a:extLst>
                  <a:ext uri="{FF2B5EF4-FFF2-40B4-BE49-F238E27FC236}">
                    <a16:creationId xmlns:a16="http://schemas.microsoft.com/office/drawing/2014/main" xmlns:a14="http://schemas.microsoft.com/office/drawing/2010/main" xmlns="" id="{276A6F90-89C1-8046-A06E-32E388A4C982}"/>
                  </a:ext>
                </a:extLst>
              </p:cNvPr>
              <p:cNvSpPr txBox="1">
                <a:spLocks noRot="1" noChangeAspect="1" noMove="1" noResize="1" noEditPoints="1" noAdjustHandles="1" noChangeArrowheads="1" noChangeShapeType="1" noTextEdit="1"/>
              </p:cNvSpPr>
              <p:nvPr/>
            </p:nvSpPr>
            <p:spPr>
              <a:xfrm>
                <a:off x="1278536" y="2874718"/>
                <a:ext cx="1576747" cy="503588"/>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0" name="Content Placeholder 2">
                <a:extLst>
                  <a:ext uri="{FF2B5EF4-FFF2-40B4-BE49-F238E27FC236}">
                    <a16:creationId xmlns:a16="http://schemas.microsoft.com/office/drawing/2014/main" id="{D2F72133-FA23-E542-8D6A-F6C8993EF0A4}"/>
                  </a:ext>
                </a:extLst>
              </p:cNvPr>
              <p:cNvSpPr txBox="1">
                <a:spLocks/>
              </p:cNvSpPr>
              <p:nvPr/>
            </p:nvSpPr>
            <p:spPr>
              <a:xfrm>
                <a:off x="2936405" y="5566790"/>
                <a:ext cx="466367"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𝑥</m:t>
                          </m:r>
                        </m:e>
                        <m:sub>
                          <m:r>
                            <a:rPr lang="en-US" sz="2400" b="0" i="1" dirty="0" smtClean="0">
                              <a:latin typeface="Cambria Math" panose="02040503050406030204" pitchFamily="18" charset="0"/>
                            </a:rPr>
                            <m:t>1</m:t>
                          </m:r>
                        </m:sub>
                      </m:sSub>
                    </m:oMath>
                  </m:oMathPara>
                </a14:m>
                <a:endParaRPr lang="en-US" sz="2400" b="0" dirty="0">
                  <a:latin typeface="Avenir Light" panose="020B0402020203020204" pitchFamily="34" charset="77"/>
                </a:endParaRPr>
              </a:p>
              <a:p>
                <a:pPr marL="0" indent="0" algn="ctr">
                  <a:lnSpc>
                    <a:spcPct val="120000"/>
                  </a:lnSpc>
                  <a:buNone/>
                </a:pPr>
                <a:endParaRPr lang="en-US" sz="2400" dirty="0">
                  <a:latin typeface="Avenir Light" panose="020B0402020203020204" pitchFamily="34" charset="77"/>
                </a:endParaRPr>
              </a:p>
            </p:txBody>
          </p:sp>
        </mc:Choice>
        <mc:Fallback xmlns="">
          <p:sp>
            <p:nvSpPr>
              <p:cNvPr id="190" name="Content Placeholder 2">
                <a:extLst>
                  <a:ext uri="{FF2B5EF4-FFF2-40B4-BE49-F238E27FC236}">
                    <a16:creationId xmlns:a16="http://schemas.microsoft.com/office/drawing/2014/main" id="{D2F72133-FA23-E542-8D6A-F6C8993EF0A4}"/>
                  </a:ext>
                </a:extLst>
              </p:cNvPr>
              <p:cNvSpPr txBox="1">
                <a:spLocks noRot="1" noChangeAspect="1" noMove="1" noResize="1" noEditPoints="1" noAdjustHandles="1" noChangeArrowheads="1" noChangeShapeType="1" noTextEdit="1"/>
              </p:cNvSpPr>
              <p:nvPr/>
            </p:nvSpPr>
            <p:spPr>
              <a:xfrm>
                <a:off x="2936405" y="5566790"/>
                <a:ext cx="466367" cy="503588"/>
              </a:xfrm>
              <a:prstGeom prst="rect">
                <a:avLst/>
              </a:prstGeom>
              <a:blipFill>
                <a:blip r:embed="rId5"/>
                <a:stretch>
                  <a:fillRect l="-5263"/>
                </a:stretch>
              </a:blipFill>
            </p:spPr>
            <p:txBody>
              <a:bodyPr/>
              <a:lstStyle/>
              <a:p>
                <a:r>
                  <a:rPr lang="en-US">
                    <a:noFill/>
                  </a:rPr>
                  <a:t> </a:t>
                </a:r>
              </a:p>
            </p:txBody>
          </p:sp>
        </mc:Fallback>
      </mc:AlternateContent>
      <p:sp>
        <p:nvSpPr>
          <p:cNvPr id="108" name="Rectangle 107">
            <a:extLst>
              <a:ext uri="{FF2B5EF4-FFF2-40B4-BE49-F238E27FC236}">
                <a16:creationId xmlns:a16="http://schemas.microsoft.com/office/drawing/2014/main" id="{64A89667-1B61-D84C-8396-266EF010A525}"/>
              </a:ext>
            </a:extLst>
          </p:cNvPr>
          <p:cNvSpPr/>
          <p:nvPr/>
        </p:nvSpPr>
        <p:spPr>
          <a:xfrm>
            <a:off x="8888300" y="770316"/>
            <a:ext cx="3137191" cy="1125196"/>
          </a:xfrm>
          <a:prstGeom prst="rect">
            <a:avLst/>
          </a:prstGeom>
          <a:solidFill>
            <a:srgbClr val="FFF2C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itle 1">
            <a:extLst>
              <a:ext uri="{FF2B5EF4-FFF2-40B4-BE49-F238E27FC236}">
                <a16:creationId xmlns:a16="http://schemas.microsoft.com/office/drawing/2014/main" id="{FF867746-7A2F-644D-88D5-C3102C6A99EA}"/>
              </a:ext>
            </a:extLst>
          </p:cNvPr>
          <p:cNvSpPr>
            <a:spLocks noGrp="1"/>
          </p:cNvSpPr>
          <p:nvPr>
            <p:ph type="title"/>
          </p:nvPr>
        </p:nvSpPr>
        <p:spPr>
          <a:xfrm>
            <a:off x="347472" y="219456"/>
            <a:ext cx="8941419" cy="1162592"/>
          </a:xfrm>
        </p:spPr>
        <p:txBody>
          <a:bodyPr/>
          <a:lstStyle/>
          <a:p>
            <a:r>
              <a:rPr lang="en-US" dirty="0"/>
              <a:t>RNN</a:t>
            </a:r>
          </a:p>
        </p:txBody>
      </p:sp>
      <p:sp>
        <p:nvSpPr>
          <p:cNvPr id="122" name="Content Placeholder 2">
            <a:extLst>
              <a:ext uri="{FF2B5EF4-FFF2-40B4-BE49-F238E27FC236}">
                <a16:creationId xmlns:a16="http://schemas.microsoft.com/office/drawing/2014/main" id="{FF5E74C9-A5CD-6F40-A4BA-762E8454B052}"/>
              </a:ext>
            </a:extLst>
          </p:cNvPr>
          <p:cNvSpPr txBox="1">
            <a:spLocks/>
          </p:cNvSpPr>
          <p:nvPr/>
        </p:nvSpPr>
        <p:spPr>
          <a:xfrm>
            <a:off x="4191000" y="750736"/>
            <a:ext cx="3272331" cy="6457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b="1" dirty="0">
                <a:latin typeface="Avenir Light" panose="020B0402020203020204" pitchFamily="34" charset="77"/>
              </a:rPr>
              <a:t>Training Process</a:t>
            </a:r>
            <a:endParaRPr lang="en-US" dirty="0">
              <a:latin typeface="Avenir Light" panose="020B0402020203020204" pitchFamily="34" charset="77"/>
            </a:endParaRPr>
          </a:p>
        </p:txBody>
      </p:sp>
      <mc:AlternateContent xmlns:mc="http://schemas.openxmlformats.org/markup-compatibility/2006" xmlns:a14="http://schemas.microsoft.com/office/drawing/2010/main">
        <mc:Choice Requires="a14">
          <p:sp>
            <p:nvSpPr>
              <p:cNvPr id="127" name="Rectangle 126">
                <a:extLst>
                  <a:ext uri="{FF2B5EF4-FFF2-40B4-BE49-F238E27FC236}">
                    <a16:creationId xmlns:a16="http://schemas.microsoft.com/office/drawing/2014/main" id="{5063524F-251F-C44B-AA39-5AA181F58DDD}"/>
                  </a:ext>
                </a:extLst>
              </p:cNvPr>
              <p:cNvSpPr/>
              <p:nvPr/>
            </p:nvSpPr>
            <p:spPr>
              <a:xfrm>
                <a:off x="2608151" y="1860486"/>
                <a:ext cx="129394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𝐶𝐸</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b="0" i="1" smtClean="0">
                                  <a:latin typeface="Cambria Math" panose="02040503050406030204" pitchFamily="18" charset="0"/>
                                </a:rPr>
                                <m:t>1</m:t>
                              </m:r>
                            </m:sup>
                          </m:sSup>
                          <m:r>
                            <a:rPr lang="en-US" i="1">
                              <a:latin typeface="Cambria Math" panose="02040503050406030204" pitchFamily="18" charset="0"/>
                            </a:rPr>
                            <m:t>,</m:t>
                          </m:r>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p>
                              <m:r>
                                <a:rPr lang="en-US" b="0" i="1" smtClean="0">
                                  <a:latin typeface="Cambria Math" panose="02040503050406030204" pitchFamily="18" charset="0"/>
                                </a:rPr>
                                <m:t>1</m:t>
                              </m:r>
                            </m:sup>
                          </m:sSup>
                        </m:e>
                      </m:d>
                    </m:oMath>
                  </m:oMathPara>
                </a14:m>
                <a:endParaRPr lang="en-US" dirty="0"/>
              </a:p>
            </p:txBody>
          </p:sp>
        </mc:Choice>
        <mc:Fallback xmlns="">
          <p:sp>
            <p:nvSpPr>
              <p:cNvPr id="127" name="Rectangle 126">
                <a:extLst>
                  <a:ext uri="{FF2B5EF4-FFF2-40B4-BE49-F238E27FC236}">
                    <a16:creationId xmlns:a16="http://schemas.microsoft.com/office/drawing/2014/main" id="{5063524F-251F-C44B-AA39-5AA181F58DDD}"/>
                  </a:ext>
                </a:extLst>
              </p:cNvPr>
              <p:cNvSpPr>
                <a:spLocks noRot="1" noChangeAspect="1" noMove="1" noResize="1" noEditPoints="1" noAdjustHandles="1" noChangeArrowheads="1" noChangeShapeType="1" noTextEdit="1"/>
              </p:cNvSpPr>
              <p:nvPr/>
            </p:nvSpPr>
            <p:spPr>
              <a:xfrm>
                <a:off x="2608151" y="1860486"/>
                <a:ext cx="1293944" cy="369332"/>
              </a:xfrm>
              <a:prstGeom prst="rect">
                <a:avLst/>
              </a:prstGeom>
              <a:blipFill>
                <a:blip r:embed="rId6"/>
                <a:stretch>
                  <a:fillRect b="-3226"/>
                </a:stretch>
              </a:blipFill>
            </p:spPr>
            <p:txBody>
              <a:bodyPr/>
              <a:lstStyle/>
              <a:p>
                <a:r>
                  <a:rPr lang="en-US">
                    <a:noFill/>
                  </a:rPr>
                  <a:t> </a:t>
                </a:r>
              </a:p>
            </p:txBody>
          </p:sp>
        </mc:Fallback>
      </mc:AlternateContent>
      <p:sp>
        <p:nvSpPr>
          <p:cNvPr id="128" name="Content Placeholder 2">
            <a:extLst>
              <a:ext uri="{FF2B5EF4-FFF2-40B4-BE49-F238E27FC236}">
                <a16:creationId xmlns:a16="http://schemas.microsoft.com/office/drawing/2014/main" id="{731B846A-C5A9-5A4B-9377-7E1921B50F8E}"/>
              </a:ext>
            </a:extLst>
          </p:cNvPr>
          <p:cNvSpPr txBox="1">
            <a:spLocks/>
          </p:cNvSpPr>
          <p:nvPr/>
        </p:nvSpPr>
        <p:spPr>
          <a:xfrm>
            <a:off x="1130300" y="1872315"/>
            <a:ext cx="866479"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b="1" dirty="0">
                <a:solidFill>
                  <a:srgbClr val="C00000"/>
                </a:solidFill>
                <a:latin typeface="Avenir Light" panose="020B0402020203020204" pitchFamily="34" charset="77"/>
              </a:rPr>
              <a:t>Error</a:t>
            </a:r>
          </a:p>
        </p:txBody>
      </p:sp>
      <p:sp>
        <p:nvSpPr>
          <p:cNvPr id="129" name="Content Placeholder 2">
            <a:extLst>
              <a:ext uri="{FF2B5EF4-FFF2-40B4-BE49-F238E27FC236}">
                <a16:creationId xmlns:a16="http://schemas.microsoft.com/office/drawing/2014/main" id="{0E613D49-C154-6840-B48E-9022C64E7B06}"/>
              </a:ext>
            </a:extLst>
          </p:cNvPr>
          <p:cNvSpPr txBox="1">
            <a:spLocks/>
          </p:cNvSpPr>
          <p:nvPr/>
        </p:nvSpPr>
        <p:spPr>
          <a:xfrm>
            <a:off x="2709001" y="6009384"/>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solidFill>
                  <a:srgbClr val="7030A0"/>
                </a:solidFill>
                <a:latin typeface="Avenir Light" panose="020B0402020203020204" pitchFamily="34" charset="77"/>
              </a:rPr>
              <a:t>He</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6027C8F-2D36-FB4B-B530-018F14273101}"/>
                  </a:ext>
                </a:extLst>
              </p:cNvPr>
              <p:cNvSpPr txBox="1"/>
              <p:nvPr/>
            </p:nvSpPr>
            <p:spPr>
              <a:xfrm>
                <a:off x="8976708" y="996892"/>
                <a:ext cx="3048783" cy="6720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𝐶𝐸</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i="1">
                                  <a:latin typeface="Cambria Math" panose="02040503050406030204" pitchFamily="18" charset="0"/>
                                </a:rPr>
                                <m:t>𝑖</m:t>
                              </m:r>
                            </m:sup>
                          </m:sSup>
                          <m:r>
                            <a:rPr lang="en-US" i="1">
                              <a:latin typeface="Cambria Math" panose="02040503050406030204" pitchFamily="18" charset="0"/>
                            </a:rPr>
                            <m:t>,</m:t>
                          </m:r>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p>
                              <m:r>
                                <a:rPr lang="en-US" i="1">
                                  <a:latin typeface="Cambria Math" panose="02040503050406030204" pitchFamily="18" charset="0"/>
                                </a:rPr>
                                <m:t>𝑖</m:t>
                              </m:r>
                            </m:sup>
                          </m:sSup>
                        </m:e>
                      </m:d>
                      <m:r>
                        <a:rPr lang="en-US" i="1">
                          <a:latin typeface="Cambria Math" panose="02040503050406030204" pitchFamily="18" charset="0"/>
                        </a:rPr>
                        <m:t>=−</m:t>
                      </m:r>
                      <m:nary>
                        <m:naryPr>
                          <m:chr m:val="∑"/>
                          <m:supHide m:val="on"/>
                          <m:ctrlPr>
                            <a:rPr lang="en-US" i="1" smtClean="0">
                              <a:latin typeface="Cambria Math" panose="02040503050406030204" pitchFamily="18" charset="0"/>
                            </a:rPr>
                          </m:ctrlPr>
                        </m:naryPr>
                        <m:sub>
                          <m:r>
                            <m:rPr>
                              <m:brk m:alnAt="23"/>
                            </m:rPr>
                            <a:rPr lang="en-US" i="1">
                              <a:latin typeface="Cambria Math" panose="02040503050406030204" pitchFamily="18" charset="0"/>
                            </a:rPr>
                            <m:t>𝑤</m:t>
                          </m:r>
                          <m:r>
                            <a:rPr lang="en-US" i="1">
                              <a:latin typeface="Cambria Math" panose="02040503050406030204" pitchFamily="18" charset="0"/>
                            </a:rPr>
                            <m:t>∈</m:t>
                          </m:r>
                          <m:r>
                            <a:rPr lang="en-US" b="0" i="1" smtClean="0">
                              <a:latin typeface="Cambria Math" charset="0"/>
                            </a:rPr>
                            <m:t>𝑊</m:t>
                          </m:r>
                        </m:sub>
                        <m:sup/>
                        <m:e>
                          <m:sSubSup>
                            <m:sSubSupPr>
                              <m:ctrlPr>
                                <a:rPr lang="en-US" i="1">
                                  <a:latin typeface="Cambria Math" panose="02040503050406030204" pitchFamily="18" charset="0"/>
                                </a:rPr>
                              </m:ctrlPr>
                            </m:sSubSupPr>
                            <m:e>
                              <m:r>
                                <a:rPr lang="en-US" i="1">
                                  <a:latin typeface="Cambria Math" panose="02040503050406030204" pitchFamily="18" charset="0"/>
                                </a:rPr>
                                <m:t>𝑦</m:t>
                              </m:r>
                            </m:e>
                            <m:sub>
                              <m:r>
                                <a:rPr lang="en-US" i="1">
                                  <a:latin typeface="Cambria Math" panose="02040503050406030204" pitchFamily="18" charset="0"/>
                                </a:rPr>
                                <m:t>𝑤</m:t>
                              </m:r>
                            </m:sub>
                            <m:sup>
                              <m:r>
                                <a:rPr lang="en-US" i="1">
                                  <a:latin typeface="Cambria Math" panose="02040503050406030204" pitchFamily="18" charset="0"/>
                                </a:rPr>
                                <m:t>𝑖</m:t>
                              </m:r>
                            </m:sup>
                          </m:sSubSup>
                          <m:r>
                            <m:rPr>
                              <m:nor/>
                            </m:rPr>
                            <a:rPr lang="en-US">
                              <a:latin typeface="Cambria Math" panose="02040503050406030204" pitchFamily="18" charset="0"/>
                            </a:rPr>
                            <m:t>log</m:t>
                          </m:r>
                          <m:r>
                            <a:rPr lang="en-US" i="1">
                              <a:latin typeface="Cambria Math" panose="02040503050406030204" pitchFamily="18" charset="0"/>
                            </a:rPr>
                            <m:t>(</m:t>
                          </m:r>
                          <m:sSubSup>
                            <m:sSubSupPr>
                              <m:ctrlPr>
                                <a:rPr lang="en-US" i="1">
                                  <a:latin typeface="Cambria Math" panose="02040503050406030204" pitchFamily="18" charset="0"/>
                                </a:rPr>
                              </m:ctrlPr>
                            </m:sSubSup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b>
                              <m:r>
                                <a:rPr lang="en-US" i="1">
                                  <a:latin typeface="Cambria Math" panose="02040503050406030204" pitchFamily="18" charset="0"/>
                                </a:rPr>
                                <m:t>𝑤</m:t>
                              </m:r>
                            </m:sub>
                            <m:sup>
                              <m:r>
                                <a:rPr lang="en-US" i="1">
                                  <a:latin typeface="Cambria Math" panose="02040503050406030204" pitchFamily="18" charset="0"/>
                                </a:rPr>
                                <m:t>𝑖</m:t>
                              </m:r>
                            </m:sup>
                          </m:sSubSup>
                          <m:r>
                            <a:rPr lang="en-US" b="0" i="1" smtClean="0">
                              <a:latin typeface="Cambria Math" panose="02040503050406030204" pitchFamily="18" charset="0"/>
                            </a:rPr>
                            <m:t>)</m:t>
                          </m:r>
                        </m:e>
                      </m:nary>
                    </m:oMath>
                  </m:oMathPara>
                </a14:m>
                <a:endParaRPr lang="en-US" dirty="0"/>
              </a:p>
            </p:txBody>
          </p:sp>
        </mc:Choice>
        <mc:Fallback xmlns="">
          <p:sp>
            <p:nvSpPr>
              <p:cNvPr id="2" name="TextBox 1">
                <a:extLst>
                  <a:ext uri="{FF2B5EF4-FFF2-40B4-BE49-F238E27FC236}">
                    <a16:creationId xmlns:a16="http://schemas.microsoft.com/office/drawing/2014/main" xmlns:a14="http://schemas.microsoft.com/office/drawing/2010/main" xmlns="" id="{F6027C8F-2D36-FB4B-B530-018F14273101}"/>
                  </a:ext>
                </a:extLst>
              </p:cNvPr>
              <p:cNvSpPr txBox="1">
                <a:spLocks noRot="1" noChangeAspect="1" noMove="1" noResize="1" noEditPoints="1" noAdjustHandles="1" noChangeArrowheads="1" noChangeShapeType="1" noTextEdit="1"/>
              </p:cNvSpPr>
              <p:nvPr/>
            </p:nvSpPr>
            <p:spPr>
              <a:xfrm>
                <a:off x="8976708" y="996892"/>
                <a:ext cx="3048783" cy="672043"/>
              </a:xfrm>
              <a:prstGeom prst="rect">
                <a:avLst/>
              </a:prstGeom>
              <a:blipFill rotWithShape="0">
                <a:blip r:embed="rId7"/>
                <a:stretch>
                  <a:fillRect/>
                </a:stretch>
              </a:blipFill>
            </p:spPr>
            <p:txBody>
              <a:bodyPr/>
              <a:lstStyle/>
              <a:p>
                <a:r>
                  <a:rPr lang="en-US">
                    <a:noFill/>
                  </a:rPr>
                  <a:t> </a:t>
                </a:r>
              </a:p>
            </p:txBody>
          </p:sp>
        </mc:Fallback>
      </mc:AlternateContent>
      <p:grpSp>
        <p:nvGrpSpPr>
          <p:cNvPr id="36" name="Group 35"/>
          <p:cNvGrpSpPr/>
          <p:nvPr/>
        </p:nvGrpSpPr>
        <p:grpSpPr>
          <a:xfrm>
            <a:off x="3818000" y="1848029"/>
            <a:ext cx="2174149" cy="4659056"/>
            <a:chOff x="3818000" y="1848029"/>
            <a:chExt cx="2174149" cy="4659056"/>
          </a:xfrm>
        </p:grpSpPr>
        <p:sp>
          <p:nvSpPr>
            <p:cNvPr id="37" name="Rounded Rectangle 36">
              <a:extLst>
                <a:ext uri="{FF2B5EF4-FFF2-40B4-BE49-F238E27FC236}">
                  <a16:creationId xmlns:a16="http://schemas.microsoft.com/office/drawing/2014/main" id="{B0204399-681E-6C49-9E5C-CC0F2EBC7595}"/>
                </a:ext>
              </a:extLst>
            </p:cNvPr>
            <p:cNvSpPr/>
            <p:nvPr/>
          </p:nvSpPr>
          <p:spPr>
            <a:xfrm>
              <a:off x="4744078" y="5314271"/>
              <a:ext cx="1196135" cy="33006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C88A8753-B2AE-C347-8881-9E9BFB6849E7}"/>
                </a:ext>
              </a:extLst>
            </p:cNvPr>
            <p:cNvSpPr/>
            <p:nvPr/>
          </p:nvSpPr>
          <p:spPr>
            <a:xfrm>
              <a:off x="4848860"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289A04BF-85E0-834E-BAB6-DBB4550B3940}"/>
                </a:ext>
              </a:extLst>
            </p:cNvPr>
            <p:cNvSpPr/>
            <p:nvPr/>
          </p:nvSpPr>
          <p:spPr>
            <a:xfrm>
              <a:off x="5095119"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631EE394-6E66-9F4F-AB28-9A96FE7CAF8B}"/>
                </a:ext>
              </a:extLst>
            </p:cNvPr>
            <p:cNvSpPr/>
            <p:nvPr/>
          </p:nvSpPr>
          <p:spPr>
            <a:xfrm>
              <a:off x="5341378"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6C486C2D-68DA-A54D-A5C4-4B5B0B3B8B73}"/>
                </a:ext>
              </a:extLst>
            </p:cNvPr>
            <p:cNvSpPr/>
            <p:nvPr/>
          </p:nvSpPr>
          <p:spPr>
            <a:xfrm>
              <a:off x="5593247"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F70F58BE-CCAE-F645-A328-47C1EAC54035}"/>
                </a:ext>
              </a:extLst>
            </p:cNvPr>
            <p:cNvSpPr/>
            <p:nvPr/>
          </p:nvSpPr>
          <p:spPr>
            <a:xfrm>
              <a:off x="4848860"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FE219746-6458-2648-BFF2-1638E7F0E56F}"/>
                </a:ext>
              </a:extLst>
            </p:cNvPr>
            <p:cNvSpPr/>
            <p:nvPr/>
          </p:nvSpPr>
          <p:spPr>
            <a:xfrm>
              <a:off x="5095119"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CC39E4D5-0122-404D-AF07-8A0976CE0F90}"/>
                </a:ext>
              </a:extLst>
            </p:cNvPr>
            <p:cNvSpPr/>
            <p:nvPr/>
          </p:nvSpPr>
          <p:spPr>
            <a:xfrm>
              <a:off x="5341378"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869B3C99-29C1-8B4B-96BE-A1AF2836059F}"/>
                </a:ext>
              </a:extLst>
            </p:cNvPr>
            <p:cNvSpPr/>
            <p:nvPr/>
          </p:nvSpPr>
          <p:spPr>
            <a:xfrm>
              <a:off x="5593247"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a:extLst>
                <a:ext uri="{FF2B5EF4-FFF2-40B4-BE49-F238E27FC236}">
                  <a16:creationId xmlns:a16="http://schemas.microsoft.com/office/drawing/2014/main" id="{7B63A695-A0C7-D649-B5DD-122BBCB3D254}"/>
                </a:ext>
              </a:extLst>
            </p:cNvPr>
            <p:cNvSpPr/>
            <p:nvPr/>
          </p:nvSpPr>
          <p:spPr>
            <a:xfrm>
              <a:off x="4627925" y="4155353"/>
              <a:ext cx="1364224" cy="311369"/>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F0DCA6BB-A31D-DC41-A4C9-C2923C3B6F21}"/>
                </a:ext>
              </a:extLst>
            </p:cNvPr>
            <p:cNvSpPr/>
            <p:nvPr/>
          </p:nvSpPr>
          <p:spPr>
            <a:xfrm>
              <a:off x="4712475"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5A97E85-0225-1E46-A085-02FCCC792A02}"/>
                </a:ext>
              </a:extLst>
            </p:cNvPr>
            <p:cNvSpPr/>
            <p:nvPr/>
          </p:nvSpPr>
          <p:spPr>
            <a:xfrm>
              <a:off x="4958734"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97C5A434-FA81-A04D-A77B-DC0A945AB849}"/>
                </a:ext>
              </a:extLst>
            </p:cNvPr>
            <p:cNvSpPr/>
            <p:nvPr/>
          </p:nvSpPr>
          <p:spPr>
            <a:xfrm>
              <a:off x="5204993"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0C6578E8-0778-B145-8F5F-1C179B55F37C}"/>
                </a:ext>
              </a:extLst>
            </p:cNvPr>
            <p:cNvSpPr/>
            <p:nvPr/>
          </p:nvSpPr>
          <p:spPr>
            <a:xfrm>
              <a:off x="5456862"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4DA400A-6EAC-B244-90C9-E2C76E3CE8B1}"/>
                </a:ext>
              </a:extLst>
            </p:cNvPr>
            <p:cNvSpPr/>
            <p:nvPr/>
          </p:nvSpPr>
          <p:spPr>
            <a:xfrm>
              <a:off x="5714858" y="4210904"/>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a:extLst>
                <a:ext uri="{FF2B5EF4-FFF2-40B4-BE49-F238E27FC236}">
                  <a16:creationId xmlns:a16="http://schemas.microsoft.com/office/drawing/2014/main" id="{2D7BF61E-70E5-7B42-A443-1515BC3FC19A}"/>
                </a:ext>
              </a:extLst>
            </p:cNvPr>
            <p:cNvSpPr/>
            <p:nvPr/>
          </p:nvSpPr>
          <p:spPr>
            <a:xfrm>
              <a:off x="4763168" y="3015781"/>
              <a:ext cx="1128109" cy="311369"/>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ight Arrow 54">
              <a:extLst>
                <a:ext uri="{FF2B5EF4-FFF2-40B4-BE49-F238E27FC236}">
                  <a16:creationId xmlns:a16="http://schemas.microsoft.com/office/drawing/2014/main" id="{08D29459-9A76-6445-B967-14977057901D}"/>
                </a:ext>
              </a:extLst>
            </p:cNvPr>
            <p:cNvSpPr/>
            <p:nvPr/>
          </p:nvSpPr>
          <p:spPr>
            <a:xfrm rot="16200000">
              <a:off x="5068789" y="3533196"/>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ight Arrow 55">
              <a:extLst>
                <a:ext uri="{FF2B5EF4-FFF2-40B4-BE49-F238E27FC236}">
                  <a16:creationId xmlns:a16="http://schemas.microsoft.com/office/drawing/2014/main" id="{9CF46DE8-0686-8347-99CE-36822CB5A4C5}"/>
                </a:ext>
              </a:extLst>
            </p:cNvPr>
            <p:cNvSpPr/>
            <p:nvPr/>
          </p:nvSpPr>
          <p:spPr>
            <a:xfrm rot="16200000">
              <a:off x="5090349" y="4702344"/>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7" name="Content Placeholder 2">
                  <a:extLst>
                    <a:ext uri="{FF2B5EF4-FFF2-40B4-BE49-F238E27FC236}">
                      <a16:creationId xmlns:a16="http://schemas.microsoft.com/office/drawing/2014/main" id="{73EEE44B-3585-894E-B4F8-4CE38DFFE62D}"/>
                    </a:ext>
                  </a:extLst>
                </p:cNvPr>
                <p:cNvSpPr txBox="1">
                  <a:spLocks/>
                </p:cNvSpPr>
                <p:nvPr/>
              </p:nvSpPr>
              <p:spPr>
                <a:xfrm>
                  <a:off x="4560153" y="4659765"/>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𝑉</m:t>
                        </m:r>
                      </m:oMath>
                    </m:oMathPara>
                  </a14:m>
                  <a:endParaRPr lang="en-US" sz="2400" dirty="0">
                    <a:solidFill>
                      <a:srgbClr val="C00000"/>
                    </a:solidFill>
                    <a:latin typeface="Avenir Light" panose="020B0402020203020204" pitchFamily="34" charset="77"/>
                  </a:endParaRPr>
                </a:p>
              </p:txBody>
            </p:sp>
          </mc:Choice>
          <mc:Fallback xmlns="">
            <p:sp>
              <p:nvSpPr>
                <p:cNvPr id="57" name="Content Placeholder 2">
                  <a:extLst>
                    <a:ext uri="{FF2B5EF4-FFF2-40B4-BE49-F238E27FC236}">
                      <a16:creationId xmlns:a16="http://schemas.microsoft.com/office/drawing/2014/main" xmlns:a14="http://schemas.microsoft.com/office/drawing/2010/main" xmlns="" id="{73EEE44B-3585-894E-B4F8-4CE38DFFE62D}"/>
                    </a:ext>
                  </a:extLst>
                </p:cNvPr>
                <p:cNvSpPr txBox="1">
                  <a:spLocks noRot="1" noChangeAspect="1" noMove="1" noResize="1" noEditPoints="1" noAdjustHandles="1" noChangeArrowheads="1" noChangeShapeType="1" noTextEdit="1"/>
                </p:cNvSpPr>
                <p:nvPr/>
              </p:nvSpPr>
              <p:spPr>
                <a:xfrm>
                  <a:off x="4560153" y="4659765"/>
                  <a:ext cx="701328" cy="503588"/>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Content Placeholder 2">
                  <a:extLst>
                    <a:ext uri="{FF2B5EF4-FFF2-40B4-BE49-F238E27FC236}">
                      <a16:creationId xmlns:a16="http://schemas.microsoft.com/office/drawing/2014/main" id="{F0F7AF7B-3877-754A-9EAE-7D971B6F9519}"/>
                    </a:ext>
                  </a:extLst>
                </p:cNvPr>
                <p:cNvSpPr txBox="1">
                  <a:spLocks/>
                </p:cNvSpPr>
                <p:nvPr/>
              </p:nvSpPr>
              <p:spPr>
                <a:xfrm>
                  <a:off x="4567462" y="3480824"/>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𝑊</m:t>
                        </m:r>
                      </m:oMath>
                    </m:oMathPara>
                  </a14:m>
                  <a:endParaRPr lang="en-US" sz="2400" dirty="0">
                    <a:solidFill>
                      <a:srgbClr val="C00000"/>
                    </a:solidFill>
                    <a:latin typeface="Avenir Light" panose="020B0402020203020204" pitchFamily="34" charset="77"/>
                  </a:endParaRPr>
                </a:p>
              </p:txBody>
            </p:sp>
          </mc:Choice>
          <mc:Fallback xmlns="">
            <p:sp>
              <p:nvSpPr>
                <p:cNvPr id="58" name="Content Placeholder 2">
                  <a:extLst>
                    <a:ext uri="{FF2B5EF4-FFF2-40B4-BE49-F238E27FC236}">
                      <a16:creationId xmlns:a16="http://schemas.microsoft.com/office/drawing/2014/main" xmlns:a14="http://schemas.microsoft.com/office/drawing/2010/main" xmlns="" id="{F0F7AF7B-3877-754A-9EAE-7D971B6F9519}"/>
                    </a:ext>
                  </a:extLst>
                </p:cNvPr>
                <p:cNvSpPr txBox="1">
                  <a:spLocks noRot="1" noChangeAspect="1" noMove="1" noResize="1" noEditPoints="1" noAdjustHandles="1" noChangeArrowheads="1" noChangeShapeType="1" noTextEdit="1"/>
                </p:cNvSpPr>
                <p:nvPr/>
              </p:nvSpPr>
              <p:spPr>
                <a:xfrm>
                  <a:off x="4567462" y="3480824"/>
                  <a:ext cx="701328" cy="503588"/>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Content Placeholder 2">
                  <a:extLst>
                    <a:ext uri="{FF2B5EF4-FFF2-40B4-BE49-F238E27FC236}">
                      <a16:creationId xmlns:a16="http://schemas.microsoft.com/office/drawing/2014/main" id="{A5C72C0C-196F-D14D-B7C7-B894A9473A57}"/>
                    </a:ext>
                  </a:extLst>
                </p:cNvPr>
                <p:cNvSpPr txBox="1">
                  <a:spLocks/>
                </p:cNvSpPr>
                <p:nvPr/>
              </p:nvSpPr>
              <p:spPr>
                <a:xfrm>
                  <a:off x="5223678" y="5595080"/>
                  <a:ext cx="466367"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𝑥</m:t>
                            </m:r>
                          </m:e>
                          <m:sub>
                            <m:r>
                              <a:rPr lang="en-US" sz="2400" b="0" i="1" dirty="0" smtClean="0">
                                <a:latin typeface="Cambria Math" panose="02040503050406030204" pitchFamily="18" charset="0"/>
                              </a:rPr>
                              <m:t>2</m:t>
                            </m:r>
                          </m:sub>
                        </m:sSub>
                      </m:oMath>
                    </m:oMathPara>
                  </a14:m>
                  <a:endParaRPr lang="en-US" sz="2400" b="0" dirty="0">
                    <a:latin typeface="Avenir Light" panose="020B0402020203020204" pitchFamily="34" charset="77"/>
                  </a:endParaRPr>
                </a:p>
                <a:p>
                  <a:pPr marL="0" indent="0" algn="ctr">
                    <a:lnSpc>
                      <a:spcPct val="120000"/>
                    </a:lnSpc>
                    <a:buNone/>
                  </a:pPr>
                  <a:endParaRPr lang="en-US" sz="2400" dirty="0">
                    <a:latin typeface="Avenir Light" panose="020B0402020203020204" pitchFamily="34" charset="77"/>
                  </a:endParaRPr>
                </a:p>
              </p:txBody>
            </p:sp>
          </mc:Choice>
          <mc:Fallback xmlns="">
            <p:sp>
              <p:nvSpPr>
                <p:cNvPr id="60" name="Content Placeholder 2">
                  <a:extLst>
                    <a:ext uri="{FF2B5EF4-FFF2-40B4-BE49-F238E27FC236}">
                      <a16:creationId xmlns:a16="http://schemas.microsoft.com/office/drawing/2014/main" xmlns:a14="http://schemas.microsoft.com/office/drawing/2010/main" xmlns="" id="{A5C72C0C-196F-D14D-B7C7-B894A9473A57}"/>
                    </a:ext>
                  </a:extLst>
                </p:cNvPr>
                <p:cNvSpPr txBox="1">
                  <a:spLocks noRot="1" noChangeAspect="1" noMove="1" noResize="1" noEditPoints="1" noAdjustHandles="1" noChangeArrowheads="1" noChangeShapeType="1" noTextEdit="1"/>
                </p:cNvSpPr>
                <p:nvPr/>
              </p:nvSpPr>
              <p:spPr>
                <a:xfrm>
                  <a:off x="5223678" y="5595080"/>
                  <a:ext cx="466367" cy="503588"/>
                </a:xfrm>
                <a:prstGeom prst="rect">
                  <a:avLst/>
                </a:prstGeom>
                <a:blipFill rotWithShape="0">
                  <a:blip r:embed="rId10"/>
                  <a:stretch>
                    <a:fillRect/>
                  </a:stretch>
                </a:blipFill>
              </p:spPr>
              <p:txBody>
                <a:bodyPr/>
                <a:lstStyle/>
                <a:p>
                  <a:r>
                    <a:rPr lang="en-US">
                      <a:noFill/>
                    </a:rPr>
                    <a:t> </a:t>
                  </a:r>
                </a:p>
              </p:txBody>
            </p:sp>
          </mc:Fallback>
        </mc:AlternateContent>
        <p:sp>
          <p:nvSpPr>
            <p:cNvPr id="61" name="Right Arrow 60">
              <a:extLst>
                <a:ext uri="{FF2B5EF4-FFF2-40B4-BE49-F238E27FC236}">
                  <a16:creationId xmlns:a16="http://schemas.microsoft.com/office/drawing/2014/main" id="{EDFF357D-A43A-9946-9C8C-C5208D9A46EA}"/>
                </a:ext>
              </a:extLst>
            </p:cNvPr>
            <p:cNvSpPr/>
            <p:nvPr/>
          </p:nvSpPr>
          <p:spPr>
            <a:xfrm>
              <a:off x="3951891" y="4118260"/>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2" name="Content Placeholder 2">
                  <a:extLst>
                    <a:ext uri="{FF2B5EF4-FFF2-40B4-BE49-F238E27FC236}">
                      <a16:creationId xmlns:a16="http://schemas.microsoft.com/office/drawing/2014/main" id="{A70D1C02-7CBD-A74A-904A-2A285E9154CD}"/>
                    </a:ext>
                  </a:extLst>
                </p:cNvPr>
                <p:cNvSpPr txBox="1">
                  <a:spLocks/>
                </p:cNvSpPr>
                <p:nvPr/>
              </p:nvSpPr>
              <p:spPr>
                <a:xfrm>
                  <a:off x="3818000" y="3657669"/>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𝑈</m:t>
                        </m:r>
                      </m:oMath>
                    </m:oMathPara>
                  </a14:m>
                  <a:endParaRPr lang="en-US" sz="2400" dirty="0">
                    <a:solidFill>
                      <a:srgbClr val="C00000"/>
                    </a:solidFill>
                    <a:latin typeface="Avenir Light" panose="020B0402020203020204" pitchFamily="34" charset="77"/>
                  </a:endParaRPr>
                </a:p>
              </p:txBody>
            </p:sp>
          </mc:Choice>
          <mc:Fallback xmlns="">
            <p:sp>
              <p:nvSpPr>
                <p:cNvPr id="62" name="Content Placeholder 2">
                  <a:extLst>
                    <a:ext uri="{FF2B5EF4-FFF2-40B4-BE49-F238E27FC236}">
                      <a16:creationId xmlns:a16="http://schemas.microsoft.com/office/drawing/2014/main" xmlns:a14="http://schemas.microsoft.com/office/drawing/2010/main" xmlns="" id="{A70D1C02-7CBD-A74A-904A-2A285E9154CD}"/>
                    </a:ext>
                  </a:extLst>
                </p:cNvPr>
                <p:cNvSpPr txBox="1">
                  <a:spLocks noRot="1" noChangeAspect="1" noMove="1" noResize="1" noEditPoints="1" noAdjustHandles="1" noChangeArrowheads="1" noChangeShapeType="1" noTextEdit="1"/>
                </p:cNvSpPr>
                <p:nvPr/>
              </p:nvSpPr>
              <p:spPr>
                <a:xfrm>
                  <a:off x="3818000" y="3657669"/>
                  <a:ext cx="701328" cy="503588"/>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Rectangle 62">
                  <a:extLst>
                    <a:ext uri="{FF2B5EF4-FFF2-40B4-BE49-F238E27FC236}">
                      <a16:creationId xmlns:a16="http://schemas.microsoft.com/office/drawing/2014/main" id="{4E79B6EB-C451-D04B-B1B0-087954287C6F}"/>
                    </a:ext>
                  </a:extLst>
                </p:cNvPr>
                <p:cNvSpPr/>
                <p:nvPr/>
              </p:nvSpPr>
              <p:spPr>
                <a:xfrm>
                  <a:off x="4671674" y="1848029"/>
                  <a:ext cx="13038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𝐶𝐸</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b="0" i="1" smtClean="0">
                                    <a:latin typeface="Cambria Math" panose="02040503050406030204" pitchFamily="18" charset="0"/>
                                  </a:rPr>
                                  <m:t>2</m:t>
                                </m:r>
                              </m:sup>
                            </m:sSup>
                            <m:r>
                              <a:rPr lang="en-US" i="1">
                                <a:latin typeface="Cambria Math" panose="02040503050406030204" pitchFamily="18" charset="0"/>
                              </a:rPr>
                              <m:t>,</m:t>
                            </m:r>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p>
                                <m:r>
                                  <a:rPr lang="en-US" b="0" i="1" smtClean="0">
                                    <a:latin typeface="Cambria Math" panose="02040503050406030204" pitchFamily="18" charset="0"/>
                                  </a:rPr>
                                  <m:t>2</m:t>
                                </m:r>
                              </m:sup>
                            </m:sSup>
                          </m:e>
                        </m:d>
                      </m:oMath>
                    </m:oMathPara>
                  </a14:m>
                  <a:endParaRPr lang="en-US" dirty="0"/>
                </a:p>
              </p:txBody>
            </p:sp>
          </mc:Choice>
          <mc:Fallback xmlns="">
            <p:sp>
              <p:nvSpPr>
                <p:cNvPr id="63" name="Rectangle 62">
                  <a:extLst>
                    <a:ext uri="{FF2B5EF4-FFF2-40B4-BE49-F238E27FC236}">
                      <a16:creationId xmlns:a16="http://schemas.microsoft.com/office/drawing/2014/main" xmlns:a14="http://schemas.microsoft.com/office/drawing/2010/main" xmlns="" id="{4E79B6EB-C451-D04B-B1B0-087954287C6F}"/>
                    </a:ext>
                  </a:extLst>
                </p:cNvPr>
                <p:cNvSpPr>
                  <a:spLocks noRot="1" noChangeAspect="1" noMove="1" noResize="1" noEditPoints="1" noAdjustHandles="1" noChangeArrowheads="1" noChangeShapeType="1" noTextEdit="1"/>
                </p:cNvSpPr>
                <p:nvPr/>
              </p:nvSpPr>
              <p:spPr>
                <a:xfrm>
                  <a:off x="4671674" y="1848029"/>
                  <a:ext cx="1303818" cy="369332"/>
                </a:xfrm>
                <a:prstGeom prst="rect">
                  <a:avLst/>
                </a:prstGeom>
                <a:blipFill rotWithShape="0">
                  <a:blip r:embed="rId12"/>
                  <a:stretch>
                    <a:fillRect t="-3279" r="-2336" b="-4918"/>
                  </a:stretch>
                </a:blipFill>
              </p:spPr>
              <p:txBody>
                <a:bodyPr/>
                <a:lstStyle/>
                <a:p>
                  <a:r>
                    <a:rPr lang="en-US">
                      <a:noFill/>
                    </a:rPr>
                    <a:t> </a:t>
                  </a:r>
                </a:p>
              </p:txBody>
            </p:sp>
          </mc:Fallback>
        </mc:AlternateContent>
        <p:sp>
          <p:nvSpPr>
            <p:cNvPr id="64" name="Content Placeholder 2">
              <a:extLst>
                <a:ext uri="{FF2B5EF4-FFF2-40B4-BE49-F238E27FC236}">
                  <a16:creationId xmlns:a16="http://schemas.microsoft.com/office/drawing/2014/main" id="{4DC2E29A-5B02-B947-AAE1-1EF7A80E15E2}"/>
                </a:ext>
              </a:extLst>
            </p:cNvPr>
            <p:cNvSpPr txBox="1">
              <a:spLocks/>
            </p:cNvSpPr>
            <p:nvPr/>
          </p:nvSpPr>
          <p:spPr>
            <a:xfrm>
              <a:off x="4752175" y="6003497"/>
              <a:ext cx="1005821"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solidFill>
                    <a:srgbClr val="7030A0"/>
                  </a:solidFill>
                  <a:latin typeface="Avenir Light" panose="020B0402020203020204" pitchFamily="34" charset="77"/>
                </a:rPr>
                <a:t>went</a:t>
              </a:r>
            </a:p>
          </p:txBody>
        </p:sp>
      </p:grpSp>
      <p:grpSp>
        <p:nvGrpSpPr>
          <p:cNvPr id="65" name="Group 64"/>
          <p:cNvGrpSpPr/>
          <p:nvPr/>
        </p:nvGrpSpPr>
        <p:grpSpPr>
          <a:xfrm>
            <a:off x="5983272" y="1869757"/>
            <a:ext cx="2174149" cy="4659056"/>
            <a:chOff x="3818000" y="1848029"/>
            <a:chExt cx="2174149" cy="4659056"/>
          </a:xfrm>
        </p:grpSpPr>
        <p:sp>
          <p:nvSpPr>
            <p:cNvPr id="66" name="Rounded Rectangle 65">
              <a:extLst>
                <a:ext uri="{FF2B5EF4-FFF2-40B4-BE49-F238E27FC236}">
                  <a16:creationId xmlns:a16="http://schemas.microsoft.com/office/drawing/2014/main" id="{B0204399-681E-6C49-9E5C-CC0F2EBC7595}"/>
                </a:ext>
              </a:extLst>
            </p:cNvPr>
            <p:cNvSpPr/>
            <p:nvPr/>
          </p:nvSpPr>
          <p:spPr>
            <a:xfrm>
              <a:off x="4744078" y="5314271"/>
              <a:ext cx="1196135" cy="33006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C88A8753-B2AE-C347-8881-9E9BFB6849E7}"/>
                </a:ext>
              </a:extLst>
            </p:cNvPr>
            <p:cNvSpPr/>
            <p:nvPr/>
          </p:nvSpPr>
          <p:spPr>
            <a:xfrm>
              <a:off x="4848860"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289A04BF-85E0-834E-BAB6-DBB4550B3940}"/>
                </a:ext>
              </a:extLst>
            </p:cNvPr>
            <p:cNvSpPr/>
            <p:nvPr/>
          </p:nvSpPr>
          <p:spPr>
            <a:xfrm>
              <a:off x="5095119"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631EE394-6E66-9F4F-AB28-9A96FE7CAF8B}"/>
                </a:ext>
              </a:extLst>
            </p:cNvPr>
            <p:cNvSpPr/>
            <p:nvPr/>
          </p:nvSpPr>
          <p:spPr>
            <a:xfrm>
              <a:off x="5341378"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6C486C2D-68DA-A54D-A5C4-4B5B0B3B8B73}"/>
                </a:ext>
              </a:extLst>
            </p:cNvPr>
            <p:cNvSpPr/>
            <p:nvPr/>
          </p:nvSpPr>
          <p:spPr>
            <a:xfrm>
              <a:off x="5593247"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F70F58BE-CCAE-F645-A328-47C1EAC54035}"/>
                </a:ext>
              </a:extLst>
            </p:cNvPr>
            <p:cNvSpPr/>
            <p:nvPr/>
          </p:nvSpPr>
          <p:spPr>
            <a:xfrm>
              <a:off x="4848860"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FE219746-6458-2648-BFF2-1638E7F0E56F}"/>
                </a:ext>
              </a:extLst>
            </p:cNvPr>
            <p:cNvSpPr/>
            <p:nvPr/>
          </p:nvSpPr>
          <p:spPr>
            <a:xfrm>
              <a:off x="5095119"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CC39E4D5-0122-404D-AF07-8A0976CE0F90}"/>
                </a:ext>
              </a:extLst>
            </p:cNvPr>
            <p:cNvSpPr/>
            <p:nvPr/>
          </p:nvSpPr>
          <p:spPr>
            <a:xfrm>
              <a:off x="5341378"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869B3C99-29C1-8B4B-96BE-A1AF2836059F}"/>
                </a:ext>
              </a:extLst>
            </p:cNvPr>
            <p:cNvSpPr/>
            <p:nvPr/>
          </p:nvSpPr>
          <p:spPr>
            <a:xfrm>
              <a:off x="5593247"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90">
              <a:extLst>
                <a:ext uri="{FF2B5EF4-FFF2-40B4-BE49-F238E27FC236}">
                  <a16:creationId xmlns:a16="http://schemas.microsoft.com/office/drawing/2014/main" id="{7B63A695-A0C7-D649-B5DD-122BBCB3D254}"/>
                </a:ext>
              </a:extLst>
            </p:cNvPr>
            <p:cNvSpPr/>
            <p:nvPr/>
          </p:nvSpPr>
          <p:spPr>
            <a:xfrm>
              <a:off x="4627925" y="4155353"/>
              <a:ext cx="1364224" cy="311369"/>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F0DCA6BB-A31D-DC41-A4C9-C2923C3B6F21}"/>
                </a:ext>
              </a:extLst>
            </p:cNvPr>
            <p:cNvSpPr/>
            <p:nvPr/>
          </p:nvSpPr>
          <p:spPr>
            <a:xfrm>
              <a:off x="4712475"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F5A97E85-0225-1E46-A085-02FCCC792A02}"/>
                </a:ext>
              </a:extLst>
            </p:cNvPr>
            <p:cNvSpPr/>
            <p:nvPr/>
          </p:nvSpPr>
          <p:spPr>
            <a:xfrm>
              <a:off x="4958734"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97C5A434-FA81-A04D-A77B-DC0A945AB849}"/>
                </a:ext>
              </a:extLst>
            </p:cNvPr>
            <p:cNvSpPr/>
            <p:nvPr/>
          </p:nvSpPr>
          <p:spPr>
            <a:xfrm>
              <a:off x="5204993"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0C6578E8-0778-B145-8F5F-1C179B55F37C}"/>
                </a:ext>
              </a:extLst>
            </p:cNvPr>
            <p:cNvSpPr/>
            <p:nvPr/>
          </p:nvSpPr>
          <p:spPr>
            <a:xfrm>
              <a:off x="5456862"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34DA400A-6EAC-B244-90C9-E2C76E3CE8B1}"/>
                </a:ext>
              </a:extLst>
            </p:cNvPr>
            <p:cNvSpPr/>
            <p:nvPr/>
          </p:nvSpPr>
          <p:spPr>
            <a:xfrm>
              <a:off x="5714858" y="4210904"/>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ed Rectangle 102">
              <a:extLst>
                <a:ext uri="{FF2B5EF4-FFF2-40B4-BE49-F238E27FC236}">
                  <a16:creationId xmlns:a16="http://schemas.microsoft.com/office/drawing/2014/main" id="{2D7BF61E-70E5-7B42-A443-1515BC3FC19A}"/>
                </a:ext>
              </a:extLst>
            </p:cNvPr>
            <p:cNvSpPr/>
            <p:nvPr/>
          </p:nvSpPr>
          <p:spPr>
            <a:xfrm>
              <a:off x="4763168" y="3015781"/>
              <a:ext cx="1128109" cy="311369"/>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ight Arrow 103">
              <a:extLst>
                <a:ext uri="{FF2B5EF4-FFF2-40B4-BE49-F238E27FC236}">
                  <a16:creationId xmlns:a16="http://schemas.microsoft.com/office/drawing/2014/main" id="{08D29459-9A76-6445-B967-14977057901D}"/>
                </a:ext>
              </a:extLst>
            </p:cNvPr>
            <p:cNvSpPr/>
            <p:nvPr/>
          </p:nvSpPr>
          <p:spPr>
            <a:xfrm rot="16200000">
              <a:off x="5068789" y="3533196"/>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ight Arrow 104">
              <a:extLst>
                <a:ext uri="{FF2B5EF4-FFF2-40B4-BE49-F238E27FC236}">
                  <a16:creationId xmlns:a16="http://schemas.microsoft.com/office/drawing/2014/main" id="{9CF46DE8-0686-8347-99CE-36822CB5A4C5}"/>
                </a:ext>
              </a:extLst>
            </p:cNvPr>
            <p:cNvSpPr/>
            <p:nvPr/>
          </p:nvSpPr>
          <p:spPr>
            <a:xfrm rot="16200000">
              <a:off x="5090349" y="4702344"/>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6" name="Content Placeholder 2">
                  <a:extLst>
                    <a:ext uri="{FF2B5EF4-FFF2-40B4-BE49-F238E27FC236}">
                      <a16:creationId xmlns:a16="http://schemas.microsoft.com/office/drawing/2014/main" id="{73EEE44B-3585-894E-B4F8-4CE38DFFE62D}"/>
                    </a:ext>
                  </a:extLst>
                </p:cNvPr>
                <p:cNvSpPr txBox="1">
                  <a:spLocks/>
                </p:cNvSpPr>
                <p:nvPr/>
              </p:nvSpPr>
              <p:spPr>
                <a:xfrm>
                  <a:off x="4560153" y="4659765"/>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𝑉</m:t>
                        </m:r>
                      </m:oMath>
                    </m:oMathPara>
                  </a14:m>
                  <a:endParaRPr lang="en-US" sz="2400" dirty="0">
                    <a:solidFill>
                      <a:srgbClr val="C00000"/>
                    </a:solidFill>
                    <a:latin typeface="Avenir Light" panose="020B0402020203020204" pitchFamily="34" charset="77"/>
                  </a:endParaRPr>
                </a:p>
              </p:txBody>
            </p:sp>
          </mc:Choice>
          <mc:Fallback xmlns="">
            <p:sp>
              <p:nvSpPr>
                <p:cNvPr id="106" name="Content Placeholder 2">
                  <a:extLst>
                    <a:ext uri="{FF2B5EF4-FFF2-40B4-BE49-F238E27FC236}">
                      <a16:creationId xmlns:a16="http://schemas.microsoft.com/office/drawing/2014/main" xmlns:a14="http://schemas.microsoft.com/office/drawing/2010/main" xmlns="" id="{73EEE44B-3585-894E-B4F8-4CE38DFFE62D}"/>
                    </a:ext>
                  </a:extLst>
                </p:cNvPr>
                <p:cNvSpPr txBox="1">
                  <a:spLocks noRot="1" noChangeAspect="1" noMove="1" noResize="1" noEditPoints="1" noAdjustHandles="1" noChangeArrowheads="1" noChangeShapeType="1" noTextEdit="1"/>
                </p:cNvSpPr>
                <p:nvPr/>
              </p:nvSpPr>
              <p:spPr>
                <a:xfrm>
                  <a:off x="4560153" y="4659765"/>
                  <a:ext cx="701328" cy="503588"/>
                </a:xfrm>
                <a:prstGeom prst="rect">
                  <a:avLst/>
                </a:prstGeom>
                <a:blipFill rotWithShape="0">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7" name="Content Placeholder 2">
                  <a:extLst>
                    <a:ext uri="{FF2B5EF4-FFF2-40B4-BE49-F238E27FC236}">
                      <a16:creationId xmlns:a16="http://schemas.microsoft.com/office/drawing/2014/main" id="{F0F7AF7B-3877-754A-9EAE-7D971B6F9519}"/>
                    </a:ext>
                  </a:extLst>
                </p:cNvPr>
                <p:cNvSpPr txBox="1">
                  <a:spLocks/>
                </p:cNvSpPr>
                <p:nvPr/>
              </p:nvSpPr>
              <p:spPr>
                <a:xfrm>
                  <a:off x="4567462" y="3480824"/>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𝑊</m:t>
                        </m:r>
                      </m:oMath>
                    </m:oMathPara>
                  </a14:m>
                  <a:endParaRPr lang="en-US" sz="2400" dirty="0">
                    <a:solidFill>
                      <a:srgbClr val="C00000"/>
                    </a:solidFill>
                    <a:latin typeface="Avenir Light" panose="020B0402020203020204" pitchFamily="34" charset="77"/>
                  </a:endParaRPr>
                </a:p>
              </p:txBody>
            </p:sp>
          </mc:Choice>
          <mc:Fallback xmlns="">
            <p:sp>
              <p:nvSpPr>
                <p:cNvPr id="107" name="Content Placeholder 2">
                  <a:extLst>
                    <a:ext uri="{FF2B5EF4-FFF2-40B4-BE49-F238E27FC236}">
                      <a16:creationId xmlns:a16="http://schemas.microsoft.com/office/drawing/2014/main" xmlns:a14="http://schemas.microsoft.com/office/drawing/2010/main" xmlns="" id="{F0F7AF7B-3877-754A-9EAE-7D971B6F9519}"/>
                    </a:ext>
                  </a:extLst>
                </p:cNvPr>
                <p:cNvSpPr txBox="1">
                  <a:spLocks noRot="1" noChangeAspect="1" noMove="1" noResize="1" noEditPoints="1" noAdjustHandles="1" noChangeArrowheads="1" noChangeShapeType="1" noTextEdit="1"/>
                </p:cNvSpPr>
                <p:nvPr/>
              </p:nvSpPr>
              <p:spPr>
                <a:xfrm>
                  <a:off x="4567462" y="3480824"/>
                  <a:ext cx="701328" cy="503588"/>
                </a:xfrm>
                <a:prstGeom prst="rect">
                  <a:avLst/>
                </a:prstGeom>
                <a:blipFill rotWithShape="0">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0" name="Content Placeholder 2">
                  <a:extLst>
                    <a:ext uri="{FF2B5EF4-FFF2-40B4-BE49-F238E27FC236}">
                      <a16:creationId xmlns:a16="http://schemas.microsoft.com/office/drawing/2014/main" id="{A5C72C0C-196F-D14D-B7C7-B894A9473A57}"/>
                    </a:ext>
                  </a:extLst>
                </p:cNvPr>
                <p:cNvSpPr txBox="1">
                  <a:spLocks/>
                </p:cNvSpPr>
                <p:nvPr/>
              </p:nvSpPr>
              <p:spPr>
                <a:xfrm>
                  <a:off x="5223678" y="5595080"/>
                  <a:ext cx="466367"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𝑥</m:t>
                            </m:r>
                          </m:e>
                          <m:sub>
                            <m:r>
                              <a:rPr lang="en-US" sz="2400" b="0" i="1" dirty="0" smtClean="0">
                                <a:latin typeface="Cambria Math" charset="0"/>
                              </a:rPr>
                              <m:t>3</m:t>
                            </m:r>
                          </m:sub>
                        </m:sSub>
                      </m:oMath>
                    </m:oMathPara>
                  </a14:m>
                  <a:endParaRPr lang="en-US" sz="2400" b="0" dirty="0">
                    <a:latin typeface="Avenir Light" panose="020B0402020203020204" pitchFamily="34" charset="77"/>
                  </a:endParaRPr>
                </a:p>
                <a:p>
                  <a:pPr marL="0" indent="0" algn="ctr">
                    <a:lnSpc>
                      <a:spcPct val="120000"/>
                    </a:lnSpc>
                    <a:buNone/>
                  </a:pPr>
                  <a:endParaRPr lang="en-US" sz="2400" dirty="0">
                    <a:latin typeface="Avenir Light" panose="020B0402020203020204" pitchFamily="34" charset="77"/>
                  </a:endParaRPr>
                </a:p>
              </p:txBody>
            </p:sp>
          </mc:Choice>
          <mc:Fallback xmlns="">
            <p:sp>
              <p:nvSpPr>
                <p:cNvPr id="110" name="Content Placeholder 2">
                  <a:extLst>
                    <a:ext uri="{FF2B5EF4-FFF2-40B4-BE49-F238E27FC236}">
                      <a16:creationId xmlns:a16="http://schemas.microsoft.com/office/drawing/2014/main" xmlns:a14="http://schemas.microsoft.com/office/drawing/2010/main" xmlns="" id="{A5C72C0C-196F-D14D-B7C7-B894A9473A57}"/>
                    </a:ext>
                  </a:extLst>
                </p:cNvPr>
                <p:cNvSpPr txBox="1">
                  <a:spLocks noRot="1" noChangeAspect="1" noMove="1" noResize="1" noEditPoints="1" noAdjustHandles="1" noChangeArrowheads="1" noChangeShapeType="1" noTextEdit="1"/>
                </p:cNvSpPr>
                <p:nvPr/>
              </p:nvSpPr>
              <p:spPr>
                <a:xfrm>
                  <a:off x="5223678" y="5595080"/>
                  <a:ext cx="466367" cy="503588"/>
                </a:xfrm>
                <a:prstGeom prst="rect">
                  <a:avLst/>
                </a:prstGeom>
                <a:blipFill rotWithShape="0">
                  <a:blip r:embed="rId15"/>
                  <a:stretch>
                    <a:fillRect/>
                  </a:stretch>
                </a:blipFill>
              </p:spPr>
              <p:txBody>
                <a:bodyPr/>
                <a:lstStyle/>
                <a:p>
                  <a:r>
                    <a:rPr lang="en-US">
                      <a:noFill/>
                    </a:rPr>
                    <a:t> </a:t>
                  </a:r>
                </a:p>
              </p:txBody>
            </p:sp>
          </mc:Fallback>
        </mc:AlternateContent>
        <p:sp>
          <p:nvSpPr>
            <p:cNvPr id="111" name="Right Arrow 110">
              <a:extLst>
                <a:ext uri="{FF2B5EF4-FFF2-40B4-BE49-F238E27FC236}">
                  <a16:creationId xmlns:a16="http://schemas.microsoft.com/office/drawing/2014/main" id="{EDFF357D-A43A-9946-9C8C-C5208D9A46EA}"/>
                </a:ext>
              </a:extLst>
            </p:cNvPr>
            <p:cNvSpPr/>
            <p:nvPr/>
          </p:nvSpPr>
          <p:spPr>
            <a:xfrm>
              <a:off x="3951891" y="4118260"/>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2" name="Content Placeholder 2">
                  <a:extLst>
                    <a:ext uri="{FF2B5EF4-FFF2-40B4-BE49-F238E27FC236}">
                      <a16:creationId xmlns:a16="http://schemas.microsoft.com/office/drawing/2014/main" id="{A70D1C02-7CBD-A74A-904A-2A285E9154CD}"/>
                    </a:ext>
                  </a:extLst>
                </p:cNvPr>
                <p:cNvSpPr txBox="1">
                  <a:spLocks/>
                </p:cNvSpPr>
                <p:nvPr/>
              </p:nvSpPr>
              <p:spPr>
                <a:xfrm>
                  <a:off x="3818000" y="3657669"/>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𝑈</m:t>
                        </m:r>
                      </m:oMath>
                    </m:oMathPara>
                  </a14:m>
                  <a:endParaRPr lang="en-US" sz="2400" dirty="0">
                    <a:solidFill>
                      <a:srgbClr val="C00000"/>
                    </a:solidFill>
                    <a:latin typeface="Avenir Light" panose="020B0402020203020204" pitchFamily="34" charset="77"/>
                  </a:endParaRPr>
                </a:p>
              </p:txBody>
            </p:sp>
          </mc:Choice>
          <mc:Fallback xmlns="">
            <p:sp>
              <p:nvSpPr>
                <p:cNvPr id="112" name="Content Placeholder 2">
                  <a:extLst>
                    <a:ext uri="{FF2B5EF4-FFF2-40B4-BE49-F238E27FC236}">
                      <a16:creationId xmlns:a16="http://schemas.microsoft.com/office/drawing/2014/main" xmlns:a14="http://schemas.microsoft.com/office/drawing/2010/main" xmlns="" id="{A70D1C02-7CBD-A74A-904A-2A285E9154CD}"/>
                    </a:ext>
                  </a:extLst>
                </p:cNvPr>
                <p:cNvSpPr txBox="1">
                  <a:spLocks noRot="1" noChangeAspect="1" noMove="1" noResize="1" noEditPoints="1" noAdjustHandles="1" noChangeArrowheads="1" noChangeShapeType="1" noTextEdit="1"/>
                </p:cNvSpPr>
                <p:nvPr/>
              </p:nvSpPr>
              <p:spPr>
                <a:xfrm>
                  <a:off x="3818000" y="3657669"/>
                  <a:ext cx="701328" cy="503588"/>
                </a:xfrm>
                <a:prstGeom prst="rect">
                  <a:avLst/>
                </a:prstGeom>
                <a:blipFill rotWithShape="0">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Rectangle 112">
                  <a:extLst>
                    <a:ext uri="{FF2B5EF4-FFF2-40B4-BE49-F238E27FC236}">
                      <a16:creationId xmlns:a16="http://schemas.microsoft.com/office/drawing/2014/main" id="{4E79B6EB-C451-D04B-B1B0-087954287C6F}"/>
                    </a:ext>
                  </a:extLst>
                </p:cNvPr>
                <p:cNvSpPr/>
                <p:nvPr/>
              </p:nvSpPr>
              <p:spPr>
                <a:xfrm>
                  <a:off x="4671674" y="1848029"/>
                  <a:ext cx="13038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𝐶𝐸</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b="0" i="1" smtClean="0">
                                    <a:latin typeface="Cambria Math" charset="0"/>
                                  </a:rPr>
                                  <m:t>3</m:t>
                                </m:r>
                              </m:sup>
                            </m:sSup>
                            <m:r>
                              <a:rPr lang="en-US" i="1">
                                <a:latin typeface="Cambria Math" panose="02040503050406030204" pitchFamily="18" charset="0"/>
                              </a:rPr>
                              <m:t>,</m:t>
                            </m:r>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p>
                                <m:r>
                                  <a:rPr lang="en-US" b="0" i="1" smtClean="0">
                                    <a:latin typeface="Cambria Math" charset="0"/>
                                  </a:rPr>
                                  <m:t>3</m:t>
                                </m:r>
                              </m:sup>
                            </m:sSup>
                          </m:e>
                        </m:d>
                      </m:oMath>
                    </m:oMathPara>
                  </a14:m>
                  <a:endParaRPr lang="en-US" dirty="0"/>
                </a:p>
              </p:txBody>
            </p:sp>
          </mc:Choice>
          <mc:Fallback xmlns="">
            <p:sp>
              <p:nvSpPr>
                <p:cNvPr id="113" name="Rectangle 112">
                  <a:extLst>
                    <a:ext uri="{FF2B5EF4-FFF2-40B4-BE49-F238E27FC236}">
                      <a16:creationId xmlns:a16="http://schemas.microsoft.com/office/drawing/2014/main" xmlns:a14="http://schemas.microsoft.com/office/drawing/2010/main" xmlns="" id="{4E79B6EB-C451-D04B-B1B0-087954287C6F}"/>
                    </a:ext>
                  </a:extLst>
                </p:cNvPr>
                <p:cNvSpPr>
                  <a:spLocks noRot="1" noChangeAspect="1" noMove="1" noResize="1" noEditPoints="1" noAdjustHandles="1" noChangeArrowheads="1" noChangeShapeType="1" noTextEdit="1"/>
                </p:cNvSpPr>
                <p:nvPr/>
              </p:nvSpPr>
              <p:spPr>
                <a:xfrm>
                  <a:off x="4671674" y="1848029"/>
                  <a:ext cx="1303818" cy="369332"/>
                </a:xfrm>
                <a:prstGeom prst="rect">
                  <a:avLst/>
                </a:prstGeom>
                <a:blipFill rotWithShape="0">
                  <a:blip r:embed="rId17"/>
                  <a:stretch>
                    <a:fillRect t="-3333" r="-2347" b="-6667"/>
                  </a:stretch>
                </a:blipFill>
              </p:spPr>
              <p:txBody>
                <a:bodyPr/>
                <a:lstStyle/>
                <a:p>
                  <a:r>
                    <a:rPr lang="en-US">
                      <a:noFill/>
                    </a:rPr>
                    <a:t> </a:t>
                  </a:r>
                </a:p>
              </p:txBody>
            </p:sp>
          </mc:Fallback>
        </mc:AlternateContent>
        <p:sp>
          <p:nvSpPr>
            <p:cNvPr id="114" name="Content Placeholder 2">
              <a:extLst>
                <a:ext uri="{FF2B5EF4-FFF2-40B4-BE49-F238E27FC236}">
                  <a16:creationId xmlns:a16="http://schemas.microsoft.com/office/drawing/2014/main" id="{4DC2E29A-5B02-B947-AAE1-1EF7A80E15E2}"/>
                </a:ext>
              </a:extLst>
            </p:cNvPr>
            <p:cNvSpPr txBox="1">
              <a:spLocks/>
            </p:cNvSpPr>
            <p:nvPr/>
          </p:nvSpPr>
          <p:spPr>
            <a:xfrm>
              <a:off x="4752175" y="6003497"/>
              <a:ext cx="1005821"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solidFill>
                    <a:srgbClr val="7030A0"/>
                  </a:solidFill>
                  <a:latin typeface="Avenir Light" panose="020B0402020203020204" pitchFamily="34" charset="77"/>
                </a:rPr>
                <a:t>to</a:t>
              </a:r>
            </a:p>
          </p:txBody>
        </p:sp>
      </p:grpSp>
      <p:grpSp>
        <p:nvGrpSpPr>
          <p:cNvPr id="115" name="Group 114"/>
          <p:cNvGrpSpPr/>
          <p:nvPr/>
        </p:nvGrpSpPr>
        <p:grpSpPr>
          <a:xfrm>
            <a:off x="8138062" y="1900820"/>
            <a:ext cx="2174149" cy="4659056"/>
            <a:chOff x="3818000" y="1848029"/>
            <a:chExt cx="2174149" cy="4659056"/>
          </a:xfrm>
        </p:grpSpPr>
        <p:sp>
          <p:nvSpPr>
            <p:cNvPr id="116" name="Rounded Rectangle 115">
              <a:extLst>
                <a:ext uri="{FF2B5EF4-FFF2-40B4-BE49-F238E27FC236}">
                  <a16:creationId xmlns:a16="http://schemas.microsoft.com/office/drawing/2014/main" id="{B0204399-681E-6C49-9E5C-CC0F2EBC7595}"/>
                </a:ext>
              </a:extLst>
            </p:cNvPr>
            <p:cNvSpPr/>
            <p:nvPr/>
          </p:nvSpPr>
          <p:spPr>
            <a:xfrm>
              <a:off x="4744078" y="5314271"/>
              <a:ext cx="1196135" cy="33006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C88A8753-B2AE-C347-8881-9E9BFB6849E7}"/>
                </a:ext>
              </a:extLst>
            </p:cNvPr>
            <p:cNvSpPr/>
            <p:nvPr/>
          </p:nvSpPr>
          <p:spPr>
            <a:xfrm>
              <a:off x="4848860"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289A04BF-85E0-834E-BAB6-DBB4550B3940}"/>
                </a:ext>
              </a:extLst>
            </p:cNvPr>
            <p:cNvSpPr/>
            <p:nvPr/>
          </p:nvSpPr>
          <p:spPr>
            <a:xfrm>
              <a:off x="5095119"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631EE394-6E66-9F4F-AB28-9A96FE7CAF8B}"/>
                </a:ext>
              </a:extLst>
            </p:cNvPr>
            <p:cNvSpPr/>
            <p:nvPr/>
          </p:nvSpPr>
          <p:spPr>
            <a:xfrm>
              <a:off x="5341378"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6C486C2D-68DA-A54D-A5C4-4B5B0B3B8B73}"/>
                </a:ext>
              </a:extLst>
            </p:cNvPr>
            <p:cNvSpPr/>
            <p:nvPr/>
          </p:nvSpPr>
          <p:spPr>
            <a:xfrm>
              <a:off x="5593247"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F70F58BE-CCAE-F645-A328-47C1EAC54035}"/>
                </a:ext>
              </a:extLst>
            </p:cNvPr>
            <p:cNvSpPr/>
            <p:nvPr/>
          </p:nvSpPr>
          <p:spPr>
            <a:xfrm>
              <a:off x="4848860"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FE219746-6458-2648-BFF2-1638E7F0E56F}"/>
                </a:ext>
              </a:extLst>
            </p:cNvPr>
            <p:cNvSpPr/>
            <p:nvPr/>
          </p:nvSpPr>
          <p:spPr>
            <a:xfrm>
              <a:off x="5095119"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CC39E4D5-0122-404D-AF07-8A0976CE0F90}"/>
                </a:ext>
              </a:extLst>
            </p:cNvPr>
            <p:cNvSpPr/>
            <p:nvPr/>
          </p:nvSpPr>
          <p:spPr>
            <a:xfrm>
              <a:off x="5341378"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869B3C99-29C1-8B4B-96BE-A1AF2836059F}"/>
                </a:ext>
              </a:extLst>
            </p:cNvPr>
            <p:cNvSpPr/>
            <p:nvPr/>
          </p:nvSpPr>
          <p:spPr>
            <a:xfrm>
              <a:off x="5593247"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ounded Rectangle 130">
              <a:extLst>
                <a:ext uri="{FF2B5EF4-FFF2-40B4-BE49-F238E27FC236}">
                  <a16:creationId xmlns:a16="http://schemas.microsoft.com/office/drawing/2014/main" id="{7B63A695-A0C7-D649-B5DD-122BBCB3D254}"/>
                </a:ext>
              </a:extLst>
            </p:cNvPr>
            <p:cNvSpPr/>
            <p:nvPr/>
          </p:nvSpPr>
          <p:spPr>
            <a:xfrm>
              <a:off x="4627925" y="4155353"/>
              <a:ext cx="1364224" cy="311369"/>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F0DCA6BB-A31D-DC41-A4C9-C2923C3B6F21}"/>
                </a:ext>
              </a:extLst>
            </p:cNvPr>
            <p:cNvSpPr/>
            <p:nvPr/>
          </p:nvSpPr>
          <p:spPr>
            <a:xfrm>
              <a:off x="4712475"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F5A97E85-0225-1E46-A085-02FCCC792A02}"/>
                </a:ext>
              </a:extLst>
            </p:cNvPr>
            <p:cNvSpPr/>
            <p:nvPr/>
          </p:nvSpPr>
          <p:spPr>
            <a:xfrm>
              <a:off x="4958734"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97C5A434-FA81-A04D-A77B-DC0A945AB849}"/>
                </a:ext>
              </a:extLst>
            </p:cNvPr>
            <p:cNvSpPr/>
            <p:nvPr/>
          </p:nvSpPr>
          <p:spPr>
            <a:xfrm>
              <a:off x="5204993"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0C6578E8-0778-B145-8F5F-1C179B55F37C}"/>
                </a:ext>
              </a:extLst>
            </p:cNvPr>
            <p:cNvSpPr/>
            <p:nvPr/>
          </p:nvSpPr>
          <p:spPr>
            <a:xfrm>
              <a:off x="5456862"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34DA400A-6EAC-B244-90C9-E2C76E3CE8B1}"/>
                </a:ext>
              </a:extLst>
            </p:cNvPr>
            <p:cNvSpPr/>
            <p:nvPr/>
          </p:nvSpPr>
          <p:spPr>
            <a:xfrm>
              <a:off x="5714858" y="4210904"/>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ounded Rectangle 136">
              <a:extLst>
                <a:ext uri="{FF2B5EF4-FFF2-40B4-BE49-F238E27FC236}">
                  <a16:creationId xmlns:a16="http://schemas.microsoft.com/office/drawing/2014/main" id="{2D7BF61E-70E5-7B42-A443-1515BC3FC19A}"/>
                </a:ext>
              </a:extLst>
            </p:cNvPr>
            <p:cNvSpPr/>
            <p:nvPr/>
          </p:nvSpPr>
          <p:spPr>
            <a:xfrm>
              <a:off x="4763168" y="3015781"/>
              <a:ext cx="1128109" cy="311369"/>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ight Arrow 137">
              <a:extLst>
                <a:ext uri="{FF2B5EF4-FFF2-40B4-BE49-F238E27FC236}">
                  <a16:creationId xmlns:a16="http://schemas.microsoft.com/office/drawing/2014/main" id="{08D29459-9A76-6445-B967-14977057901D}"/>
                </a:ext>
              </a:extLst>
            </p:cNvPr>
            <p:cNvSpPr/>
            <p:nvPr/>
          </p:nvSpPr>
          <p:spPr>
            <a:xfrm rot="16200000">
              <a:off x="5068789" y="3533196"/>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ight Arrow 138">
              <a:extLst>
                <a:ext uri="{FF2B5EF4-FFF2-40B4-BE49-F238E27FC236}">
                  <a16:creationId xmlns:a16="http://schemas.microsoft.com/office/drawing/2014/main" id="{9CF46DE8-0686-8347-99CE-36822CB5A4C5}"/>
                </a:ext>
              </a:extLst>
            </p:cNvPr>
            <p:cNvSpPr/>
            <p:nvPr/>
          </p:nvSpPr>
          <p:spPr>
            <a:xfrm rot="16200000">
              <a:off x="5090349" y="4702344"/>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0" name="Content Placeholder 2">
                  <a:extLst>
                    <a:ext uri="{FF2B5EF4-FFF2-40B4-BE49-F238E27FC236}">
                      <a16:creationId xmlns:a16="http://schemas.microsoft.com/office/drawing/2014/main" id="{73EEE44B-3585-894E-B4F8-4CE38DFFE62D}"/>
                    </a:ext>
                  </a:extLst>
                </p:cNvPr>
                <p:cNvSpPr txBox="1">
                  <a:spLocks/>
                </p:cNvSpPr>
                <p:nvPr/>
              </p:nvSpPr>
              <p:spPr>
                <a:xfrm>
                  <a:off x="4560153" y="4659765"/>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𝑉</m:t>
                        </m:r>
                      </m:oMath>
                    </m:oMathPara>
                  </a14:m>
                  <a:endParaRPr lang="en-US" sz="2400" dirty="0">
                    <a:solidFill>
                      <a:srgbClr val="C00000"/>
                    </a:solidFill>
                    <a:latin typeface="Avenir Light" panose="020B0402020203020204" pitchFamily="34" charset="77"/>
                  </a:endParaRPr>
                </a:p>
              </p:txBody>
            </p:sp>
          </mc:Choice>
          <mc:Fallback xmlns="">
            <p:sp>
              <p:nvSpPr>
                <p:cNvPr id="140" name="Content Placeholder 2">
                  <a:extLst>
                    <a:ext uri="{FF2B5EF4-FFF2-40B4-BE49-F238E27FC236}">
                      <a16:creationId xmlns:a16="http://schemas.microsoft.com/office/drawing/2014/main" xmlns:a14="http://schemas.microsoft.com/office/drawing/2010/main" xmlns="" id="{73EEE44B-3585-894E-B4F8-4CE38DFFE62D}"/>
                    </a:ext>
                  </a:extLst>
                </p:cNvPr>
                <p:cNvSpPr txBox="1">
                  <a:spLocks noRot="1" noChangeAspect="1" noMove="1" noResize="1" noEditPoints="1" noAdjustHandles="1" noChangeArrowheads="1" noChangeShapeType="1" noTextEdit="1"/>
                </p:cNvSpPr>
                <p:nvPr/>
              </p:nvSpPr>
              <p:spPr>
                <a:xfrm>
                  <a:off x="4560153" y="4659765"/>
                  <a:ext cx="701328" cy="503588"/>
                </a:xfrm>
                <a:prstGeom prst="rect">
                  <a:avLst/>
                </a:prstGeom>
                <a:blipFill rotWithShape="0">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1" name="Content Placeholder 2">
                  <a:extLst>
                    <a:ext uri="{FF2B5EF4-FFF2-40B4-BE49-F238E27FC236}">
                      <a16:creationId xmlns:a16="http://schemas.microsoft.com/office/drawing/2014/main" id="{F0F7AF7B-3877-754A-9EAE-7D971B6F9519}"/>
                    </a:ext>
                  </a:extLst>
                </p:cNvPr>
                <p:cNvSpPr txBox="1">
                  <a:spLocks/>
                </p:cNvSpPr>
                <p:nvPr/>
              </p:nvSpPr>
              <p:spPr>
                <a:xfrm>
                  <a:off x="4567462" y="3480824"/>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𝑊</m:t>
                        </m:r>
                      </m:oMath>
                    </m:oMathPara>
                  </a14:m>
                  <a:endParaRPr lang="en-US" sz="2400" dirty="0">
                    <a:solidFill>
                      <a:srgbClr val="C00000"/>
                    </a:solidFill>
                    <a:latin typeface="Avenir Light" panose="020B0402020203020204" pitchFamily="34" charset="77"/>
                  </a:endParaRPr>
                </a:p>
              </p:txBody>
            </p:sp>
          </mc:Choice>
          <mc:Fallback xmlns="">
            <p:sp>
              <p:nvSpPr>
                <p:cNvPr id="141" name="Content Placeholder 2">
                  <a:extLst>
                    <a:ext uri="{FF2B5EF4-FFF2-40B4-BE49-F238E27FC236}">
                      <a16:creationId xmlns:a16="http://schemas.microsoft.com/office/drawing/2014/main" xmlns:a14="http://schemas.microsoft.com/office/drawing/2010/main" xmlns="" id="{F0F7AF7B-3877-754A-9EAE-7D971B6F9519}"/>
                    </a:ext>
                  </a:extLst>
                </p:cNvPr>
                <p:cNvSpPr txBox="1">
                  <a:spLocks noRot="1" noChangeAspect="1" noMove="1" noResize="1" noEditPoints="1" noAdjustHandles="1" noChangeArrowheads="1" noChangeShapeType="1" noTextEdit="1"/>
                </p:cNvSpPr>
                <p:nvPr/>
              </p:nvSpPr>
              <p:spPr>
                <a:xfrm>
                  <a:off x="4567462" y="3480824"/>
                  <a:ext cx="701328" cy="503588"/>
                </a:xfrm>
                <a:prstGeom prst="rect">
                  <a:avLst/>
                </a:prstGeom>
                <a:blipFill rotWithShape="0">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3" name="Content Placeholder 2">
                  <a:extLst>
                    <a:ext uri="{FF2B5EF4-FFF2-40B4-BE49-F238E27FC236}">
                      <a16:creationId xmlns:a16="http://schemas.microsoft.com/office/drawing/2014/main" id="{A5C72C0C-196F-D14D-B7C7-B894A9473A57}"/>
                    </a:ext>
                  </a:extLst>
                </p:cNvPr>
                <p:cNvSpPr txBox="1">
                  <a:spLocks/>
                </p:cNvSpPr>
                <p:nvPr/>
              </p:nvSpPr>
              <p:spPr>
                <a:xfrm>
                  <a:off x="5223678" y="5595080"/>
                  <a:ext cx="466367"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𝑥</m:t>
                            </m:r>
                          </m:e>
                          <m:sub>
                            <m:r>
                              <a:rPr lang="en-US" sz="2400" b="0" i="1" dirty="0" smtClean="0">
                                <a:latin typeface="Cambria Math" charset="0"/>
                              </a:rPr>
                              <m:t>4</m:t>
                            </m:r>
                          </m:sub>
                        </m:sSub>
                      </m:oMath>
                    </m:oMathPara>
                  </a14:m>
                  <a:endParaRPr lang="en-US" sz="2400" b="0" dirty="0">
                    <a:latin typeface="Avenir Light" panose="020B0402020203020204" pitchFamily="34" charset="77"/>
                  </a:endParaRPr>
                </a:p>
                <a:p>
                  <a:pPr marL="0" indent="0" algn="ctr">
                    <a:lnSpc>
                      <a:spcPct val="120000"/>
                    </a:lnSpc>
                    <a:buNone/>
                  </a:pPr>
                  <a:endParaRPr lang="en-US" sz="2400" dirty="0">
                    <a:latin typeface="Avenir Light" panose="020B0402020203020204" pitchFamily="34" charset="77"/>
                  </a:endParaRPr>
                </a:p>
              </p:txBody>
            </p:sp>
          </mc:Choice>
          <mc:Fallback xmlns="">
            <p:sp>
              <p:nvSpPr>
                <p:cNvPr id="143" name="Content Placeholder 2">
                  <a:extLst>
                    <a:ext uri="{FF2B5EF4-FFF2-40B4-BE49-F238E27FC236}">
                      <a16:creationId xmlns:a16="http://schemas.microsoft.com/office/drawing/2014/main" xmlns:a14="http://schemas.microsoft.com/office/drawing/2010/main" xmlns="" id="{A5C72C0C-196F-D14D-B7C7-B894A9473A57}"/>
                    </a:ext>
                  </a:extLst>
                </p:cNvPr>
                <p:cNvSpPr txBox="1">
                  <a:spLocks noRot="1" noChangeAspect="1" noMove="1" noResize="1" noEditPoints="1" noAdjustHandles="1" noChangeArrowheads="1" noChangeShapeType="1" noTextEdit="1"/>
                </p:cNvSpPr>
                <p:nvPr/>
              </p:nvSpPr>
              <p:spPr>
                <a:xfrm>
                  <a:off x="5223678" y="5595080"/>
                  <a:ext cx="466367" cy="503588"/>
                </a:xfrm>
                <a:prstGeom prst="rect">
                  <a:avLst/>
                </a:prstGeom>
                <a:blipFill rotWithShape="0">
                  <a:blip r:embed="rId20"/>
                  <a:stretch>
                    <a:fillRect/>
                  </a:stretch>
                </a:blipFill>
              </p:spPr>
              <p:txBody>
                <a:bodyPr/>
                <a:lstStyle/>
                <a:p>
                  <a:r>
                    <a:rPr lang="en-US">
                      <a:noFill/>
                    </a:rPr>
                    <a:t> </a:t>
                  </a:r>
                </a:p>
              </p:txBody>
            </p:sp>
          </mc:Fallback>
        </mc:AlternateContent>
        <p:sp>
          <p:nvSpPr>
            <p:cNvPr id="144" name="Right Arrow 143">
              <a:extLst>
                <a:ext uri="{FF2B5EF4-FFF2-40B4-BE49-F238E27FC236}">
                  <a16:creationId xmlns:a16="http://schemas.microsoft.com/office/drawing/2014/main" id="{EDFF357D-A43A-9946-9C8C-C5208D9A46EA}"/>
                </a:ext>
              </a:extLst>
            </p:cNvPr>
            <p:cNvSpPr/>
            <p:nvPr/>
          </p:nvSpPr>
          <p:spPr>
            <a:xfrm>
              <a:off x="3951891" y="4118260"/>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5" name="Content Placeholder 2">
                  <a:extLst>
                    <a:ext uri="{FF2B5EF4-FFF2-40B4-BE49-F238E27FC236}">
                      <a16:creationId xmlns:a16="http://schemas.microsoft.com/office/drawing/2014/main" id="{A70D1C02-7CBD-A74A-904A-2A285E9154CD}"/>
                    </a:ext>
                  </a:extLst>
                </p:cNvPr>
                <p:cNvSpPr txBox="1">
                  <a:spLocks/>
                </p:cNvSpPr>
                <p:nvPr/>
              </p:nvSpPr>
              <p:spPr>
                <a:xfrm>
                  <a:off x="3818000" y="3657669"/>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𝑈</m:t>
                        </m:r>
                      </m:oMath>
                    </m:oMathPara>
                  </a14:m>
                  <a:endParaRPr lang="en-US" sz="2400" dirty="0">
                    <a:solidFill>
                      <a:srgbClr val="C00000"/>
                    </a:solidFill>
                    <a:latin typeface="Avenir Light" panose="020B0402020203020204" pitchFamily="34" charset="77"/>
                  </a:endParaRPr>
                </a:p>
              </p:txBody>
            </p:sp>
          </mc:Choice>
          <mc:Fallback xmlns="">
            <p:sp>
              <p:nvSpPr>
                <p:cNvPr id="145" name="Content Placeholder 2">
                  <a:extLst>
                    <a:ext uri="{FF2B5EF4-FFF2-40B4-BE49-F238E27FC236}">
                      <a16:creationId xmlns:a16="http://schemas.microsoft.com/office/drawing/2014/main" xmlns:a14="http://schemas.microsoft.com/office/drawing/2010/main" xmlns="" id="{A70D1C02-7CBD-A74A-904A-2A285E9154CD}"/>
                    </a:ext>
                  </a:extLst>
                </p:cNvPr>
                <p:cNvSpPr txBox="1">
                  <a:spLocks noRot="1" noChangeAspect="1" noMove="1" noResize="1" noEditPoints="1" noAdjustHandles="1" noChangeArrowheads="1" noChangeShapeType="1" noTextEdit="1"/>
                </p:cNvSpPr>
                <p:nvPr/>
              </p:nvSpPr>
              <p:spPr>
                <a:xfrm>
                  <a:off x="3818000" y="3657669"/>
                  <a:ext cx="701328" cy="503588"/>
                </a:xfrm>
                <a:prstGeom prst="rect">
                  <a:avLst/>
                </a:prstGeom>
                <a:blipFill rotWithShape="0">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6" name="Rectangle 145">
                  <a:extLst>
                    <a:ext uri="{FF2B5EF4-FFF2-40B4-BE49-F238E27FC236}">
                      <a16:creationId xmlns:a16="http://schemas.microsoft.com/office/drawing/2014/main" id="{4E79B6EB-C451-D04B-B1B0-087954287C6F}"/>
                    </a:ext>
                  </a:extLst>
                </p:cNvPr>
                <p:cNvSpPr/>
                <p:nvPr/>
              </p:nvSpPr>
              <p:spPr>
                <a:xfrm>
                  <a:off x="4671674" y="1848029"/>
                  <a:ext cx="13038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𝐶𝐸</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b="0" i="1" smtClean="0">
                                    <a:latin typeface="Cambria Math" charset="0"/>
                                  </a:rPr>
                                  <m:t>4</m:t>
                                </m:r>
                              </m:sup>
                            </m:sSup>
                            <m:r>
                              <a:rPr lang="en-US" i="1">
                                <a:latin typeface="Cambria Math" panose="02040503050406030204" pitchFamily="18" charset="0"/>
                              </a:rPr>
                              <m:t>,</m:t>
                            </m:r>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p>
                                <m:r>
                                  <a:rPr lang="en-US" b="0" i="1" smtClean="0">
                                    <a:latin typeface="Cambria Math" charset="0"/>
                                  </a:rPr>
                                  <m:t>4</m:t>
                                </m:r>
                              </m:sup>
                            </m:sSup>
                          </m:e>
                        </m:d>
                      </m:oMath>
                    </m:oMathPara>
                  </a14:m>
                  <a:endParaRPr lang="en-US" dirty="0"/>
                </a:p>
              </p:txBody>
            </p:sp>
          </mc:Choice>
          <mc:Fallback xmlns="">
            <p:sp>
              <p:nvSpPr>
                <p:cNvPr id="146" name="Rectangle 145">
                  <a:extLst>
                    <a:ext uri="{FF2B5EF4-FFF2-40B4-BE49-F238E27FC236}">
                      <a16:creationId xmlns:a16="http://schemas.microsoft.com/office/drawing/2014/main" xmlns:a14="http://schemas.microsoft.com/office/drawing/2010/main" xmlns="" id="{4E79B6EB-C451-D04B-B1B0-087954287C6F}"/>
                    </a:ext>
                  </a:extLst>
                </p:cNvPr>
                <p:cNvSpPr>
                  <a:spLocks noRot="1" noChangeAspect="1" noMove="1" noResize="1" noEditPoints="1" noAdjustHandles="1" noChangeArrowheads="1" noChangeShapeType="1" noTextEdit="1"/>
                </p:cNvSpPr>
                <p:nvPr/>
              </p:nvSpPr>
              <p:spPr>
                <a:xfrm>
                  <a:off x="4671674" y="1848029"/>
                  <a:ext cx="1303818" cy="369332"/>
                </a:xfrm>
                <a:prstGeom prst="rect">
                  <a:avLst/>
                </a:prstGeom>
                <a:blipFill rotWithShape="0">
                  <a:blip r:embed="rId22"/>
                  <a:stretch>
                    <a:fillRect t="-3333" r="-2336" b="-6667"/>
                  </a:stretch>
                </a:blipFill>
              </p:spPr>
              <p:txBody>
                <a:bodyPr/>
                <a:lstStyle/>
                <a:p>
                  <a:r>
                    <a:rPr lang="en-US">
                      <a:noFill/>
                    </a:rPr>
                    <a:t> </a:t>
                  </a:r>
                </a:p>
              </p:txBody>
            </p:sp>
          </mc:Fallback>
        </mc:AlternateContent>
        <p:sp>
          <p:nvSpPr>
            <p:cNvPr id="147" name="Content Placeholder 2">
              <a:extLst>
                <a:ext uri="{FF2B5EF4-FFF2-40B4-BE49-F238E27FC236}">
                  <a16:creationId xmlns:a16="http://schemas.microsoft.com/office/drawing/2014/main" id="{4DC2E29A-5B02-B947-AAE1-1EF7A80E15E2}"/>
                </a:ext>
              </a:extLst>
            </p:cNvPr>
            <p:cNvSpPr txBox="1">
              <a:spLocks/>
            </p:cNvSpPr>
            <p:nvPr/>
          </p:nvSpPr>
          <p:spPr>
            <a:xfrm>
              <a:off x="4752175" y="6003497"/>
              <a:ext cx="1005821"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solidFill>
                    <a:srgbClr val="7030A0"/>
                  </a:solidFill>
                  <a:latin typeface="Avenir Light" panose="020B0402020203020204" pitchFamily="34" charset="77"/>
                </a:rPr>
                <a:t>class</a:t>
              </a:r>
            </a:p>
          </p:txBody>
        </p:sp>
      </p:grpSp>
      <p:sp>
        <p:nvSpPr>
          <p:cNvPr id="121" name="Content Placeholder 2">
            <a:extLst>
              <a:ext uri="{FF2B5EF4-FFF2-40B4-BE49-F238E27FC236}">
                <a16:creationId xmlns:a16="http://schemas.microsoft.com/office/drawing/2014/main" id="{55FCA79F-24EF-C34B-915B-6914F4B5E84B}"/>
              </a:ext>
            </a:extLst>
          </p:cNvPr>
          <p:cNvSpPr txBox="1">
            <a:spLocks/>
          </p:cNvSpPr>
          <p:nvPr/>
        </p:nvSpPr>
        <p:spPr>
          <a:xfrm>
            <a:off x="2587348" y="2375048"/>
            <a:ext cx="1121011" cy="503588"/>
          </a:xfrm>
          <a:prstGeom prst="rect">
            <a:avLst/>
          </a:prstGeom>
          <a:solidFill>
            <a:schemeClr val="accent6">
              <a:lumMod val="20000"/>
              <a:lumOff val="8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latin typeface="Avenir Light" panose="020B0402020203020204" pitchFamily="34" charset="77"/>
              </a:rPr>
              <a:t>went?</a:t>
            </a:r>
          </a:p>
        </p:txBody>
      </p:sp>
      <p:sp>
        <p:nvSpPr>
          <p:cNvPr id="148" name="Content Placeholder 2">
            <a:extLst>
              <a:ext uri="{FF2B5EF4-FFF2-40B4-BE49-F238E27FC236}">
                <a16:creationId xmlns:a16="http://schemas.microsoft.com/office/drawing/2014/main" id="{BC7611C4-233A-2F45-BEC2-4400044BAC8A}"/>
              </a:ext>
            </a:extLst>
          </p:cNvPr>
          <p:cNvSpPr txBox="1">
            <a:spLocks/>
          </p:cNvSpPr>
          <p:nvPr/>
        </p:nvSpPr>
        <p:spPr>
          <a:xfrm>
            <a:off x="4669195" y="2394928"/>
            <a:ext cx="1005821" cy="503588"/>
          </a:xfrm>
          <a:prstGeom prst="rect">
            <a:avLst/>
          </a:prstGeom>
          <a:solidFill>
            <a:srgbClr val="F47F83">
              <a:alpha val="57000"/>
            </a:srgb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latin typeface="Avenir Light" panose="020B0402020203020204" pitchFamily="34" charset="77"/>
              </a:rPr>
              <a:t>over?</a:t>
            </a:r>
          </a:p>
        </p:txBody>
      </p:sp>
      <p:sp>
        <p:nvSpPr>
          <p:cNvPr id="149" name="Content Placeholder 2">
            <a:extLst>
              <a:ext uri="{FF2B5EF4-FFF2-40B4-BE49-F238E27FC236}">
                <a16:creationId xmlns:a16="http://schemas.microsoft.com/office/drawing/2014/main" id="{F1A17C69-A9A6-794D-974B-0B1554D43578}"/>
              </a:ext>
            </a:extLst>
          </p:cNvPr>
          <p:cNvSpPr txBox="1">
            <a:spLocks/>
          </p:cNvSpPr>
          <p:nvPr/>
        </p:nvSpPr>
        <p:spPr>
          <a:xfrm>
            <a:off x="7116958" y="2382592"/>
            <a:ext cx="1049884" cy="503588"/>
          </a:xfrm>
          <a:prstGeom prst="rect">
            <a:avLst/>
          </a:prstGeom>
          <a:solidFill>
            <a:schemeClr val="accent6">
              <a:lumMod val="40000"/>
              <a:lumOff val="6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latin typeface="Avenir Light" panose="020B0402020203020204" pitchFamily="34" charset="77"/>
              </a:rPr>
              <a:t>class?</a:t>
            </a:r>
          </a:p>
        </p:txBody>
      </p:sp>
      <p:sp>
        <p:nvSpPr>
          <p:cNvPr id="150" name="Content Placeholder 2">
            <a:extLst>
              <a:ext uri="{FF2B5EF4-FFF2-40B4-BE49-F238E27FC236}">
                <a16:creationId xmlns:a16="http://schemas.microsoft.com/office/drawing/2014/main" id="{ABB99C6F-4251-8D4A-92FB-7B9E6F7FC710}"/>
              </a:ext>
            </a:extLst>
          </p:cNvPr>
          <p:cNvSpPr txBox="1">
            <a:spLocks/>
          </p:cNvSpPr>
          <p:nvPr/>
        </p:nvSpPr>
        <p:spPr>
          <a:xfrm>
            <a:off x="9425430" y="2365613"/>
            <a:ext cx="998949" cy="503588"/>
          </a:xfrm>
          <a:prstGeom prst="rect">
            <a:avLst/>
          </a:prstGeom>
          <a:solidFill>
            <a:schemeClr val="accent6">
              <a:lumMod val="40000"/>
              <a:lumOff val="6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latin typeface="Avenir Light" panose="020B0402020203020204" pitchFamily="34" charset="77"/>
              </a:rPr>
              <a:t>after?</a:t>
            </a:r>
          </a:p>
        </p:txBody>
      </p:sp>
      <p:sp>
        <p:nvSpPr>
          <p:cNvPr id="142" name="Content Placeholder 2">
            <a:extLst>
              <a:ext uri="{FF2B5EF4-FFF2-40B4-BE49-F238E27FC236}">
                <a16:creationId xmlns:a16="http://schemas.microsoft.com/office/drawing/2014/main" id="{009B75EB-85A0-E14A-82AF-5B91C716897B}"/>
              </a:ext>
            </a:extLst>
          </p:cNvPr>
          <p:cNvSpPr txBox="1">
            <a:spLocks/>
          </p:cNvSpPr>
          <p:nvPr/>
        </p:nvSpPr>
        <p:spPr>
          <a:xfrm>
            <a:off x="789532" y="1014201"/>
            <a:ext cx="8410756" cy="2768013"/>
          </a:xfrm>
          <a:prstGeom prst="rect">
            <a:avLst/>
          </a:prstGeom>
          <a:solidFill>
            <a:schemeClr val="accent3">
              <a:lumMod val="20000"/>
              <a:lumOff val="80000"/>
            </a:schemeClr>
          </a:solidFill>
          <a:ln w="63500">
            <a:solidFill>
              <a:schemeClr val="tx1"/>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endParaRPr lang="en-US" sz="2400" b="1" dirty="0">
              <a:solidFill>
                <a:schemeClr val="tx1">
                  <a:lumMod val="85000"/>
                  <a:lumOff val="15000"/>
                </a:schemeClr>
              </a:solidFill>
              <a:latin typeface="Avenir Light" panose="020B0402020203020204" pitchFamily="34" charset="77"/>
            </a:endParaRPr>
          </a:p>
        </p:txBody>
      </p:sp>
      <p:sp>
        <p:nvSpPr>
          <p:cNvPr id="152" name="Rectangle 151">
            <a:extLst>
              <a:ext uri="{FF2B5EF4-FFF2-40B4-BE49-F238E27FC236}">
                <a16:creationId xmlns:a16="http://schemas.microsoft.com/office/drawing/2014/main" id="{266162AE-AC93-2245-B03A-9CB3A866469F}"/>
              </a:ext>
            </a:extLst>
          </p:cNvPr>
          <p:cNvSpPr/>
          <p:nvPr/>
        </p:nvSpPr>
        <p:spPr>
          <a:xfrm>
            <a:off x="1052465" y="2636128"/>
            <a:ext cx="7523220" cy="830997"/>
          </a:xfrm>
          <a:prstGeom prst="rect">
            <a:avLst/>
          </a:prstGeom>
        </p:spPr>
        <p:txBody>
          <a:bodyPr wrap="square">
            <a:spAutoFit/>
          </a:bodyPr>
          <a:lstStyle/>
          <a:p>
            <a:r>
              <a:rPr lang="en-US" sz="2400" b="1" dirty="0">
                <a:latin typeface="Avenir Light" panose="020B0402020203020204" pitchFamily="34" charset="77"/>
              </a:rPr>
              <a:t>Using the chain rule, we trace the derivative all the </a:t>
            </a:r>
            <a:r>
              <a:rPr lang="en-US" sz="2400" b="1" dirty="0">
                <a:solidFill>
                  <a:srgbClr val="C00000"/>
                </a:solidFill>
                <a:latin typeface="Avenir Light" panose="020B0402020203020204" pitchFamily="34" charset="77"/>
              </a:rPr>
              <a:t>way back to the beginning</a:t>
            </a:r>
            <a:r>
              <a:rPr lang="en-US" sz="2400" b="1" dirty="0">
                <a:latin typeface="Avenir Light" panose="020B0402020203020204" pitchFamily="34" charset="77"/>
              </a:rPr>
              <a:t>, while summing the results.</a:t>
            </a:r>
            <a:endParaRPr lang="en-US" sz="2400" dirty="0"/>
          </a:p>
        </p:txBody>
      </p:sp>
      <mc:AlternateContent xmlns:mc="http://schemas.openxmlformats.org/markup-compatibility/2006" xmlns:a14="http://schemas.microsoft.com/office/drawing/2010/main">
        <mc:Choice Requires="a14">
          <p:sp>
            <p:nvSpPr>
              <p:cNvPr id="153" name="Content Placeholder 2">
                <a:extLst>
                  <a:ext uri="{FF2B5EF4-FFF2-40B4-BE49-F238E27FC236}">
                    <a16:creationId xmlns:a16="http://schemas.microsoft.com/office/drawing/2014/main" id="{B74FA629-0741-4448-9B5E-5CA71DD73E84}"/>
                  </a:ext>
                </a:extLst>
              </p:cNvPr>
              <p:cNvSpPr txBox="1">
                <a:spLocks/>
              </p:cNvSpPr>
              <p:nvPr/>
            </p:nvSpPr>
            <p:spPr>
              <a:xfrm>
                <a:off x="1007765" y="1208271"/>
                <a:ext cx="7997698" cy="15648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400" b="1" dirty="0">
                    <a:solidFill>
                      <a:schemeClr val="tx1"/>
                    </a:solidFill>
                    <a:latin typeface="Avenir Light" panose="020B0402020203020204" pitchFamily="34" charset="77"/>
                  </a:rPr>
                  <a:t>To update our weights (e.g. </a:t>
                </a:r>
                <a14:m>
                  <m:oMath xmlns:m="http://schemas.openxmlformats.org/officeDocument/2006/math">
                    <m:r>
                      <a:rPr lang="en-US" sz="2400" b="1" i="1" smtClean="0">
                        <a:solidFill>
                          <a:srgbClr val="FF0000"/>
                        </a:solidFill>
                        <a:latin typeface="Cambria Math" charset="0"/>
                      </a:rPr>
                      <m:t>𝑼</m:t>
                    </m:r>
                  </m:oMath>
                </a14:m>
                <a:r>
                  <a:rPr lang="en-US" sz="2400" b="1" dirty="0">
                    <a:solidFill>
                      <a:schemeClr val="tx1"/>
                    </a:solidFill>
                    <a:latin typeface="Avenir Light" panose="020B0402020203020204" pitchFamily="34" charset="77"/>
                  </a:rPr>
                  <a:t>), we calculate the gradient of our loss </a:t>
                </a:r>
                <a:r>
                  <a:rPr lang="en-US" sz="2400" b="1" dirty="0" err="1">
                    <a:solidFill>
                      <a:schemeClr val="tx1"/>
                    </a:solidFill>
                    <a:latin typeface="Avenir Light" panose="020B0402020203020204" pitchFamily="34" charset="77"/>
                  </a:rPr>
                  <a:t>w.r.t</a:t>
                </a:r>
                <a:r>
                  <a:rPr lang="en-US" sz="2400" b="1" dirty="0">
                    <a:solidFill>
                      <a:schemeClr val="tx1"/>
                    </a:solidFill>
                    <a:latin typeface="Avenir Light" panose="020B0402020203020204" pitchFamily="34" charset="77"/>
                  </a:rPr>
                  <a:t>. </a:t>
                </a:r>
                <a:r>
                  <a:rPr lang="en-US" sz="2400" b="1" dirty="0">
                    <a:latin typeface="Avenir Light" panose="020B0402020203020204" pitchFamily="34" charset="77"/>
                  </a:rPr>
                  <a:t>the</a:t>
                </a:r>
                <a:r>
                  <a:rPr lang="en-US" sz="2400" b="1" dirty="0">
                    <a:solidFill>
                      <a:schemeClr val="tx1"/>
                    </a:solidFill>
                    <a:latin typeface="Avenir Light" panose="020B0402020203020204" pitchFamily="34" charset="77"/>
                  </a:rPr>
                  <a:t> repeated weight matrix (e.g., </a:t>
                </a:r>
                <a14:m>
                  <m:oMath xmlns:m="http://schemas.openxmlformats.org/officeDocument/2006/math">
                    <m:f>
                      <m:fPr>
                        <m:ctrlPr>
                          <a:rPr lang="en-US" sz="2400" b="1" i="1" smtClean="0">
                            <a:solidFill>
                              <a:srgbClr val="C00000"/>
                            </a:solidFill>
                            <a:latin typeface="Cambria Math" panose="02040503050406030204" pitchFamily="18" charset="0"/>
                            <a:ea typeface="Cambria Math" panose="02040503050406030204" pitchFamily="18" charset="0"/>
                          </a:rPr>
                        </m:ctrlPr>
                      </m:fPr>
                      <m:num>
                        <m:r>
                          <a:rPr lang="en-US" sz="2400" b="1" i="1">
                            <a:solidFill>
                              <a:srgbClr val="C00000"/>
                            </a:solidFill>
                            <a:latin typeface="Cambria Math" panose="02040503050406030204" pitchFamily="18" charset="0"/>
                            <a:ea typeface="Cambria Math" panose="02040503050406030204" pitchFamily="18" charset="0"/>
                          </a:rPr>
                          <m:t>𝝏</m:t>
                        </m:r>
                        <m:r>
                          <a:rPr lang="en-US" sz="2400" b="1" i="1">
                            <a:solidFill>
                              <a:srgbClr val="C00000"/>
                            </a:solidFill>
                            <a:latin typeface="Cambria Math" panose="02040503050406030204" pitchFamily="18" charset="0"/>
                            <a:ea typeface="Cambria Math" panose="02040503050406030204" pitchFamily="18" charset="0"/>
                          </a:rPr>
                          <m:t>𝑳</m:t>
                        </m:r>
                      </m:num>
                      <m:den>
                        <m:r>
                          <a:rPr lang="en-US" sz="2400" b="1" i="1">
                            <a:solidFill>
                              <a:srgbClr val="C00000"/>
                            </a:solidFill>
                            <a:latin typeface="Cambria Math" panose="02040503050406030204" pitchFamily="18" charset="0"/>
                            <a:ea typeface="Cambria Math" panose="02040503050406030204" pitchFamily="18" charset="0"/>
                          </a:rPr>
                          <m:t>𝝏</m:t>
                        </m:r>
                        <m:r>
                          <a:rPr lang="en-US" sz="2400" b="1" i="1" smtClean="0">
                            <a:solidFill>
                              <a:srgbClr val="C00000"/>
                            </a:solidFill>
                            <a:latin typeface="Cambria Math" charset="0"/>
                            <a:ea typeface="Cambria Math" panose="02040503050406030204" pitchFamily="18" charset="0"/>
                          </a:rPr>
                          <m:t>𝑼</m:t>
                        </m:r>
                      </m:den>
                    </m:f>
                    <m:r>
                      <a:rPr lang="en-US" sz="2400" b="1" i="1" smtClean="0">
                        <a:solidFill>
                          <a:srgbClr val="C00000"/>
                        </a:solidFill>
                        <a:latin typeface="Cambria Math" panose="02040503050406030204" pitchFamily="18" charset="0"/>
                        <a:ea typeface="Cambria Math" panose="02040503050406030204" pitchFamily="18" charset="0"/>
                      </a:rPr>
                      <m:t> </m:t>
                    </m:r>
                    <m:r>
                      <a:rPr lang="en-US" sz="2400" b="1" i="1" smtClean="0">
                        <a:solidFill>
                          <a:schemeClr val="tx1"/>
                        </a:solidFill>
                        <a:latin typeface="Cambria Math" panose="02040503050406030204" pitchFamily="18" charset="0"/>
                        <a:ea typeface="Cambria Math" panose="02040503050406030204" pitchFamily="18" charset="0"/>
                      </a:rPr>
                      <m:t>).</m:t>
                    </m:r>
                  </m:oMath>
                </a14:m>
                <a:endParaRPr lang="en-US" sz="2400" b="1" dirty="0">
                  <a:solidFill>
                    <a:schemeClr val="tx1"/>
                  </a:solidFill>
                  <a:latin typeface="Avenir Light" panose="020B0402020203020204" pitchFamily="34" charset="77"/>
                </a:endParaRPr>
              </a:p>
            </p:txBody>
          </p:sp>
        </mc:Choice>
        <mc:Fallback xmlns="">
          <p:sp>
            <p:nvSpPr>
              <p:cNvPr id="153" name="Content Placeholder 2">
                <a:extLst>
                  <a:ext uri="{FF2B5EF4-FFF2-40B4-BE49-F238E27FC236}">
                    <a16:creationId xmlns:a16="http://schemas.microsoft.com/office/drawing/2014/main" xmlns:a14="http://schemas.microsoft.com/office/drawing/2010/main" xmlns="" id="{B74FA629-0741-4448-9B5E-5CA71DD73E84}"/>
                  </a:ext>
                </a:extLst>
              </p:cNvPr>
              <p:cNvSpPr txBox="1">
                <a:spLocks noRot="1" noChangeAspect="1" noMove="1" noResize="1" noEditPoints="1" noAdjustHandles="1" noChangeArrowheads="1" noChangeShapeType="1" noTextEdit="1"/>
              </p:cNvSpPr>
              <p:nvPr/>
            </p:nvSpPr>
            <p:spPr>
              <a:xfrm>
                <a:off x="1007765" y="1208271"/>
                <a:ext cx="7997698" cy="1564870"/>
              </a:xfrm>
              <a:prstGeom prst="rect">
                <a:avLst/>
              </a:prstGeom>
              <a:blipFill rotWithShape="0">
                <a:blip r:embed="rId23"/>
                <a:stretch>
                  <a:fillRect l="-1143" r="-76"/>
                </a:stretch>
              </a:blipFill>
            </p:spPr>
            <p:txBody>
              <a:bodyPr/>
              <a:lstStyle/>
              <a:p>
                <a:r>
                  <a:rPr lang="en-US">
                    <a:noFill/>
                  </a:rPr>
                  <a:t> </a:t>
                </a:r>
              </a:p>
            </p:txBody>
          </p:sp>
        </mc:Fallback>
      </mc:AlternateContent>
    </p:spTree>
    <p:extLst>
      <p:ext uri="{BB962C8B-B14F-4D97-AF65-F5344CB8AC3E}">
        <p14:creationId xmlns:p14="http://schemas.microsoft.com/office/powerpoint/2010/main" val="1334676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Content Placeholder 2">
            <a:extLst>
              <a:ext uri="{FF2B5EF4-FFF2-40B4-BE49-F238E27FC236}">
                <a16:creationId xmlns:a16="http://schemas.microsoft.com/office/drawing/2014/main" id="{0699B2A3-3B8E-414D-A3AF-577E06CECE10}"/>
              </a:ext>
            </a:extLst>
          </p:cNvPr>
          <p:cNvSpPr txBox="1">
            <a:spLocks/>
          </p:cNvSpPr>
          <p:nvPr/>
        </p:nvSpPr>
        <p:spPr>
          <a:xfrm>
            <a:off x="264163" y="5250618"/>
            <a:ext cx="1530821"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b="1" dirty="0">
                <a:solidFill>
                  <a:schemeClr val="tx1">
                    <a:lumMod val="85000"/>
                    <a:lumOff val="15000"/>
                  </a:schemeClr>
                </a:solidFill>
                <a:latin typeface="Avenir Light" panose="020B0402020203020204" pitchFamily="34" charset="77"/>
              </a:rPr>
              <a:t>Input layer</a:t>
            </a:r>
          </a:p>
        </p:txBody>
      </p:sp>
      <p:sp>
        <p:nvSpPr>
          <p:cNvPr id="50" name="Content Placeholder 2">
            <a:extLst>
              <a:ext uri="{FF2B5EF4-FFF2-40B4-BE49-F238E27FC236}">
                <a16:creationId xmlns:a16="http://schemas.microsoft.com/office/drawing/2014/main" id="{98A0229A-0E65-994A-A48A-9E766E214C56}"/>
              </a:ext>
            </a:extLst>
          </p:cNvPr>
          <p:cNvSpPr txBox="1">
            <a:spLocks/>
          </p:cNvSpPr>
          <p:nvPr/>
        </p:nvSpPr>
        <p:spPr>
          <a:xfrm>
            <a:off x="147347" y="4088472"/>
            <a:ext cx="1737960"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b="1" dirty="0">
                <a:solidFill>
                  <a:schemeClr val="tx1">
                    <a:lumMod val="85000"/>
                    <a:lumOff val="15000"/>
                  </a:schemeClr>
                </a:solidFill>
                <a:latin typeface="Avenir Light" panose="020B0402020203020204" pitchFamily="34" charset="77"/>
              </a:rPr>
              <a:t>Hidden layer</a:t>
            </a:r>
          </a:p>
        </p:txBody>
      </p:sp>
      <p:sp>
        <p:nvSpPr>
          <p:cNvPr id="51" name="Content Placeholder 2">
            <a:extLst>
              <a:ext uri="{FF2B5EF4-FFF2-40B4-BE49-F238E27FC236}">
                <a16:creationId xmlns:a16="http://schemas.microsoft.com/office/drawing/2014/main" id="{3649502E-21DD-1642-971F-BACEABB4E04C}"/>
              </a:ext>
            </a:extLst>
          </p:cNvPr>
          <p:cNvSpPr txBox="1">
            <a:spLocks/>
          </p:cNvSpPr>
          <p:nvPr/>
        </p:nvSpPr>
        <p:spPr>
          <a:xfrm>
            <a:off x="241800" y="2952152"/>
            <a:ext cx="1721387"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b="1" dirty="0">
                <a:solidFill>
                  <a:schemeClr val="tx1">
                    <a:lumMod val="85000"/>
                    <a:lumOff val="15000"/>
                  </a:schemeClr>
                </a:solidFill>
                <a:latin typeface="Avenir Light" panose="020B0402020203020204" pitchFamily="34" charset="77"/>
              </a:rPr>
              <a:t>Output layer</a:t>
            </a:r>
          </a:p>
        </p:txBody>
      </p:sp>
      <p:sp>
        <p:nvSpPr>
          <p:cNvPr id="70" name="Rounded Rectangle 69">
            <a:extLst>
              <a:ext uri="{FF2B5EF4-FFF2-40B4-BE49-F238E27FC236}">
                <a16:creationId xmlns:a16="http://schemas.microsoft.com/office/drawing/2014/main" id="{DE101D8D-392D-CE48-A76F-F593C13CFB77}"/>
              </a:ext>
            </a:extLst>
          </p:cNvPr>
          <p:cNvSpPr/>
          <p:nvPr/>
        </p:nvSpPr>
        <p:spPr>
          <a:xfrm>
            <a:off x="2561160" y="5287053"/>
            <a:ext cx="1196135" cy="33006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AF057BF2-9D6B-E249-8FBC-3B1D5B8A5CA3}"/>
              </a:ext>
            </a:extLst>
          </p:cNvPr>
          <p:cNvSpPr/>
          <p:nvPr/>
        </p:nvSpPr>
        <p:spPr>
          <a:xfrm>
            <a:off x="2665942" y="5342404"/>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730C91DC-46B3-DD42-BA91-16A98A899679}"/>
              </a:ext>
            </a:extLst>
          </p:cNvPr>
          <p:cNvSpPr/>
          <p:nvPr/>
        </p:nvSpPr>
        <p:spPr>
          <a:xfrm>
            <a:off x="2912201" y="5342404"/>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1A38F944-FD9F-1C42-9EF7-BA5E3DB86EBA}"/>
              </a:ext>
            </a:extLst>
          </p:cNvPr>
          <p:cNvSpPr/>
          <p:nvPr/>
        </p:nvSpPr>
        <p:spPr>
          <a:xfrm>
            <a:off x="3158460" y="5342404"/>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91549E43-B913-244E-90FF-EB6ADE692919}"/>
              </a:ext>
            </a:extLst>
          </p:cNvPr>
          <p:cNvSpPr/>
          <p:nvPr/>
        </p:nvSpPr>
        <p:spPr>
          <a:xfrm>
            <a:off x="3410329" y="5342404"/>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CFE7F9AF-8FB9-9E47-AA7C-B819DD96BD45}"/>
              </a:ext>
            </a:extLst>
          </p:cNvPr>
          <p:cNvSpPr/>
          <p:nvPr/>
        </p:nvSpPr>
        <p:spPr>
          <a:xfrm>
            <a:off x="2665942" y="30355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D1072A62-0E13-3843-8D0C-3A62E6BC9417}"/>
              </a:ext>
            </a:extLst>
          </p:cNvPr>
          <p:cNvSpPr/>
          <p:nvPr/>
        </p:nvSpPr>
        <p:spPr>
          <a:xfrm>
            <a:off x="2912201" y="30355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B5867DDE-FEA5-0049-9461-EB1FFEB88969}"/>
              </a:ext>
            </a:extLst>
          </p:cNvPr>
          <p:cNvSpPr/>
          <p:nvPr/>
        </p:nvSpPr>
        <p:spPr>
          <a:xfrm>
            <a:off x="3158460" y="30355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24DFF809-EE42-C349-914D-4808EEE0B2B2}"/>
              </a:ext>
            </a:extLst>
          </p:cNvPr>
          <p:cNvSpPr/>
          <p:nvPr/>
        </p:nvSpPr>
        <p:spPr>
          <a:xfrm>
            <a:off x="3410329" y="30355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81">
            <a:extLst>
              <a:ext uri="{FF2B5EF4-FFF2-40B4-BE49-F238E27FC236}">
                <a16:creationId xmlns:a16="http://schemas.microsoft.com/office/drawing/2014/main" id="{485BEC44-F260-1145-8583-E09A6D1ADDA0}"/>
              </a:ext>
            </a:extLst>
          </p:cNvPr>
          <p:cNvSpPr/>
          <p:nvPr/>
        </p:nvSpPr>
        <p:spPr>
          <a:xfrm>
            <a:off x="2445007" y="4128135"/>
            <a:ext cx="1364224" cy="311369"/>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D285D089-1C0C-6344-B7EA-A631D2F645B7}"/>
              </a:ext>
            </a:extLst>
          </p:cNvPr>
          <p:cNvSpPr/>
          <p:nvPr/>
        </p:nvSpPr>
        <p:spPr>
          <a:xfrm>
            <a:off x="2529557" y="4181402"/>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E248521C-7AB4-A74B-BB41-9E9DBC05502F}"/>
              </a:ext>
            </a:extLst>
          </p:cNvPr>
          <p:cNvSpPr/>
          <p:nvPr/>
        </p:nvSpPr>
        <p:spPr>
          <a:xfrm>
            <a:off x="2775816" y="4181402"/>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A542D303-3E89-B948-BAE1-9C28B4C7900E}"/>
              </a:ext>
            </a:extLst>
          </p:cNvPr>
          <p:cNvSpPr/>
          <p:nvPr/>
        </p:nvSpPr>
        <p:spPr>
          <a:xfrm>
            <a:off x="3022075" y="4181402"/>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3557CEDB-9609-5C4E-BE7A-9A1922D84558}"/>
              </a:ext>
            </a:extLst>
          </p:cNvPr>
          <p:cNvSpPr/>
          <p:nvPr/>
        </p:nvSpPr>
        <p:spPr>
          <a:xfrm>
            <a:off x="3273944" y="4181402"/>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FD0CC76B-5E71-8C4B-B186-6D1471C8CD67}"/>
              </a:ext>
            </a:extLst>
          </p:cNvPr>
          <p:cNvSpPr/>
          <p:nvPr/>
        </p:nvSpPr>
        <p:spPr>
          <a:xfrm>
            <a:off x="3531940" y="4183686"/>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2">
            <a:extLst>
              <a:ext uri="{FF2B5EF4-FFF2-40B4-BE49-F238E27FC236}">
                <a16:creationId xmlns:a16="http://schemas.microsoft.com/office/drawing/2014/main" id="{2E61486C-7C7C-CF4A-BF55-2488DDD06CBA}"/>
              </a:ext>
            </a:extLst>
          </p:cNvPr>
          <p:cNvSpPr/>
          <p:nvPr/>
        </p:nvSpPr>
        <p:spPr>
          <a:xfrm>
            <a:off x="2580250" y="2988563"/>
            <a:ext cx="1128109" cy="311369"/>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ight Arrow 93">
            <a:extLst>
              <a:ext uri="{FF2B5EF4-FFF2-40B4-BE49-F238E27FC236}">
                <a16:creationId xmlns:a16="http://schemas.microsoft.com/office/drawing/2014/main" id="{FAED948E-E8BC-B542-96E5-C16F47F16A92}"/>
              </a:ext>
            </a:extLst>
          </p:cNvPr>
          <p:cNvSpPr/>
          <p:nvPr/>
        </p:nvSpPr>
        <p:spPr>
          <a:xfrm rot="16200000">
            <a:off x="2885871" y="3505978"/>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ight Arrow 94">
            <a:extLst>
              <a:ext uri="{FF2B5EF4-FFF2-40B4-BE49-F238E27FC236}">
                <a16:creationId xmlns:a16="http://schemas.microsoft.com/office/drawing/2014/main" id="{B62B8F78-5C39-C145-B3C5-F9490727FE2B}"/>
              </a:ext>
            </a:extLst>
          </p:cNvPr>
          <p:cNvSpPr/>
          <p:nvPr/>
        </p:nvSpPr>
        <p:spPr>
          <a:xfrm rot="16200000">
            <a:off x="2907431" y="4675126"/>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6" name="Content Placeholder 2">
                <a:extLst>
                  <a:ext uri="{FF2B5EF4-FFF2-40B4-BE49-F238E27FC236}">
                    <a16:creationId xmlns:a16="http://schemas.microsoft.com/office/drawing/2014/main" id="{20A6FC83-57DF-014A-87E0-1B5614DFB884}"/>
                  </a:ext>
                </a:extLst>
              </p:cNvPr>
              <p:cNvSpPr txBox="1">
                <a:spLocks/>
              </p:cNvSpPr>
              <p:nvPr/>
            </p:nvSpPr>
            <p:spPr>
              <a:xfrm>
                <a:off x="2377235" y="4632547"/>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𝑉</m:t>
                      </m:r>
                    </m:oMath>
                  </m:oMathPara>
                </a14:m>
                <a:endParaRPr lang="en-US" sz="2400" dirty="0">
                  <a:solidFill>
                    <a:srgbClr val="C00000"/>
                  </a:solidFill>
                  <a:latin typeface="Avenir Light" panose="020B0402020203020204" pitchFamily="34" charset="77"/>
                </a:endParaRPr>
              </a:p>
            </p:txBody>
          </p:sp>
        </mc:Choice>
        <mc:Fallback xmlns="">
          <p:sp>
            <p:nvSpPr>
              <p:cNvPr id="96" name="Content Placeholder 2">
                <a:extLst>
                  <a:ext uri="{FF2B5EF4-FFF2-40B4-BE49-F238E27FC236}">
                    <a16:creationId xmlns:a16="http://schemas.microsoft.com/office/drawing/2014/main" xmlns:a14="http://schemas.microsoft.com/office/drawing/2010/main" xmlns="" id="{20A6FC83-57DF-014A-87E0-1B5614DFB884}"/>
                  </a:ext>
                </a:extLst>
              </p:cNvPr>
              <p:cNvSpPr txBox="1">
                <a:spLocks noRot="1" noChangeAspect="1" noMove="1" noResize="1" noEditPoints="1" noAdjustHandles="1" noChangeArrowheads="1" noChangeShapeType="1" noTextEdit="1"/>
              </p:cNvSpPr>
              <p:nvPr/>
            </p:nvSpPr>
            <p:spPr>
              <a:xfrm>
                <a:off x="2377235" y="4632547"/>
                <a:ext cx="701328" cy="503588"/>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Content Placeholder 2">
                <a:extLst>
                  <a:ext uri="{FF2B5EF4-FFF2-40B4-BE49-F238E27FC236}">
                    <a16:creationId xmlns:a16="http://schemas.microsoft.com/office/drawing/2014/main" id="{6D6C0EF3-9A48-6042-84AB-D28C74DA20AD}"/>
                  </a:ext>
                </a:extLst>
              </p:cNvPr>
              <p:cNvSpPr txBox="1">
                <a:spLocks/>
              </p:cNvSpPr>
              <p:nvPr/>
            </p:nvSpPr>
            <p:spPr>
              <a:xfrm>
                <a:off x="2384544" y="3453606"/>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𝑊</m:t>
                      </m:r>
                    </m:oMath>
                  </m:oMathPara>
                </a14:m>
                <a:endParaRPr lang="en-US" sz="2400" dirty="0">
                  <a:solidFill>
                    <a:srgbClr val="C00000"/>
                  </a:solidFill>
                  <a:latin typeface="Avenir Light" panose="020B0402020203020204" pitchFamily="34" charset="77"/>
                </a:endParaRPr>
              </a:p>
            </p:txBody>
          </p:sp>
        </mc:Choice>
        <mc:Fallback xmlns="">
          <p:sp>
            <p:nvSpPr>
              <p:cNvPr id="97" name="Content Placeholder 2">
                <a:extLst>
                  <a:ext uri="{FF2B5EF4-FFF2-40B4-BE49-F238E27FC236}">
                    <a16:creationId xmlns:a16="http://schemas.microsoft.com/office/drawing/2014/main" xmlns:a14="http://schemas.microsoft.com/office/drawing/2010/main" xmlns="" id="{6D6C0EF3-9A48-6042-84AB-D28C74DA20AD}"/>
                  </a:ext>
                </a:extLst>
              </p:cNvPr>
              <p:cNvSpPr txBox="1">
                <a:spLocks noRot="1" noChangeAspect="1" noMove="1" noResize="1" noEditPoints="1" noAdjustHandles="1" noChangeArrowheads="1" noChangeShapeType="1" noTextEdit="1"/>
              </p:cNvSpPr>
              <p:nvPr/>
            </p:nvSpPr>
            <p:spPr>
              <a:xfrm>
                <a:off x="2384544" y="3453606"/>
                <a:ext cx="701328" cy="503588"/>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Content Placeholder 2">
                <a:extLst>
                  <a:ext uri="{FF2B5EF4-FFF2-40B4-BE49-F238E27FC236}">
                    <a16:creationId xmlns:a16="http://schemas.microsoft.com/office/drawing/2014/main" id="{276A6F90-89C1-8046-A06E-32E388A4C982}"/>
                  </a:ext>
                </a:extLst>
              </p:cNvPr>
              <p:cNvSpPr txBox="1">
                <a:spLocks/>
              </p:cNvSpPr>
              <p:nvPr/>
            </p:nvSpPr>
            <p:spPr>
              <a:xfrm>
                <a:off x="1278536" y="2874718"/>
                <a:ext cx="1576747"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acc>
                        <m:accPr>
                          <m:chr m:val="̂"/>
                          <m:ctrlPr>
                            <a:rPr lang="en-US" sz="2400" b="0" i="1" dirty="0" smtClean="0">
                              <a:latin typeface="Cambria Math" panose="02040503050406030204" pitchFamily="18" charset="0"/>
                            </a:rPr>
                          </m:ctrlPr>
                        </m:accPr>
                        <m:e>
                          <m:r>
                            <a:rPr lang="en-US" sz="2400" b="0" i="1" dirty="0" smtClean="0">
                              <a:latin typeface="Cambria Math" charset="0"/>
                            </a:rPr>
                            <m:t>𝑦</m:t>
                          </m:r>
                        </m:e>
                      </m:acc>
                    </m:oMath>
                  </m:oMathPara>
                </a14:m>
                <a:endParaRPr lang="en-US" sz="2400" b="0" dirty="0">
                  <a:latin typeface="Avenir Light" panose="020B0402020203020204" pitchFamily="34" charset="77"/>
                </a:endParaRPr>
              </a:p>
              <a:p>
                <a:pPr marL="0" indent="0" algn="ctr">
                  <a:lnSpc>
                    <a:spcPct val="120000"/>
                  </a:lnSpc>
                  <a:buNone/>
                </a:pPr>
                <a:endParaRPr lang="en-US" sz="2400" dirty="0">
                  <a:latin typeface="Avenir Light" panose="020B0402020203020204" pitchFamily="34" charset="77"/>
                </a:endParaRPr>
              </a:p>
            </p:txBody>
          </p:sp>
        </mc:Choice>
        <mc:Fallback xmlns="">
          <p:sp>
            <p:nvSpPr>
              <p:cNvPr id="98" name="Content Placeholder 2">
                <a:extLst>
                  <a:ext uri="{FF2B5EF4-FFF2-40B4-BE49-F238E27FC236}">
                    <a16:creationId xmlns:a16="http://schemas.microsoft.com/office/drawing/2014/main" xmlns:a14="http://schemas.microsoft.com/office/drawing/2010/main" xmlns="" id="{276A6F90-89C1-8046-A06E-32E388A4C982}"/>
                  </a:ext>
                </a:extLst>
              </p:cNvPr>
              <p:cNvSpPr txBox="1">
                <a:spLocks noRot="1" noChangeAspect="1" noMove="1" noResize="1" noEditPoints="1" noAdjustHandles="1" noChangeArrowheads="1" noChangeShapeType="1" noTextEdit="1"/>
              </p:cNvSpPr>
              <p:nvPr/>
            </p:nvSpPr>
            <p:spPr>
              <a:xfrm>
                <a:off x="1278536" y="2874718"/>
                <a:ext cx="1576747" cy="503588"/>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0" name="Content Placeholder 2">
                <a:extLst>
                  <a:ext uri="{FF2B5EF4-FFF2-40B4-BE49-F238E27FC236}">
                    <a16:creationId xmlns:a16="http://schemas.microsoft.com/office/drawing/2014/main" id="{D2F72133-FA23-E542-8D6A-F6C8993EF0A4}"/>
                  </a:ext>
                </a:extLst>
              </p:cNvPr>
              <p:cNvSpPr txBox="1">
                <a:spLocks/>
              </p:cNvSpPr>
              <p:nvPr/>
            </p:nvSpPr>
            <p:spPr>
              <a:xfrm>
                <a:off x="2936405" y="5566790"/>
                <a:ext cx="466367"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𝑥</m:t>
                          </m:r>
                        </m:e>
                        <m:sub>
                          <m:r>
                            <a:rPr lang="en-US" sz="2400" b="0" i="1" dirty="0" smtClean="0">
                              <a:latin typeface="Cambria Math" panose="02040503050406030204" pitchFamily="18" charset="0"/>
                            </a:rPr>
                            <m:t>1</m:t>
                          </m:r>
                        </m:sub>
                      </m:sSub>
                    </m:oMath>
                  </m:oMathPara>
                </a14:m>
                <a:endParaRPr lang="en-US" sz="2400" b="0" dirty="0">
                  <a:latin typeface="Avenir Light" panose="020B0402020203020204" pitchFamily="34" charset="77"/>
                </a:endParaRPr>
              </a:p>
              <a:p>
                <a:pPr marL="0" indent="0" algn="ctr">
                  <a:lnSpc>
                    <a:spcPct val="120000"/>
                  </a:lnSpc>
                  <a:buNone/>
                </a:pPr>
                <a:endParaRPr lang="en-US" sz="2400" dirty="0">
                  <a:latin typeface="Avenir Light" panose="020B0402020203020204" pitchFamily="34" charset="77"/>
                </a:endParaRPr>
              </a:p>
            </p:txBody>
          </p:sp>
        </mc:Choice>
        <mc:Fallback xmlns="">
          <p:sp>
            <p:nvSpPr>
              <p:cNvPr id="190" name="Content Placeholder 2">
                <a:extLst>
                  <a:ext uri="{FF2B5EF4-FFF2-40B4-BE49-F238E27FC236}">
                    <a16:creationId xmlns:a16="http://schemas.microsoft.com/office/drawing/2014/main" id="{D2F72133-FA23-E542-8D6A-F6C8993EF0A4}"/>
                  </a:ext>
                </a:extLst>
              </p:cNvPr>
              <p:cNvSpPr txBox="1">
                <a:spLocks noRot="1" noChangeAspect="1" noMove="1" noResize="1" noEditPoints="1" noAdjustHandles="1" noChangeArrowheads="1" noChangeShapeType="1" noTextEdit="1"/>
              </p:cNvSpPr>
              <p:nvPr/>
            </p:nvSpPr>
            <p:spPr>
              <a:xfrm>
                <a:off x="2936405" y="5566790"/>
                <a:ext cx="466367" cy="503588"/>
              </a:xfrm>
              <a:prstGeom prst="rect">
                <a:avLst/>
              </a:prstGeom>
              <a:blipFill>
                <a:blip r:embed="rId5"/>
                <a:stretch>
                  <a:fillRect l="-5263"/>
                </a:stretch>
              </a:blipFill>
            </p:spPr>
            <p:txBody>
              <a:bodyPr/>
              <a:lstStyle/>
              <a:p>
                <a:r>
                  <a:rPr lang="en-US">
                    <a:noFill/>
                  </a:rPr>
                  <a:t> </a:t>
                </a:r>
              </a:p>
            </p:txBody>
          </p:sp>
        </mc:Fallback>
      </mc:AlternateContent>
      <p:sp>
        <p:nvSpPr>
          <p:cNvPr id="120" name="Title 1">
            <a:extLst>
              <a:ext uri="{FF2B5EF4-FFF2-40B4-BE49-F238E27FC236}">
                <a16:creationId xmlns:a16="http://schemas.microsoft.com/office/drawing/2014/main" id="{FF867746-7A2F-644D-88D5-C3102C6A99EA}"/>
              </a:ext>
            </a:extLst>
          </p:cNvPr>
          <p:cNvSpPr>
            <a:spLocks noGrp="1"/>
          </p:cNvSpPr>
          <p:nvPr>
            <p:ph type="title"/>
          </p:nvPr>
        </p:nvSpPr>
        <p:spPr>
          <a:xfrm>
            <a:off x="347472" y="219456"/>
            <a:ext cx="8941419" cy="1162592"/>
          </a:xfrm>
        </p:spPr>
        <p:txBody>
          <a:bodyPr/>
          <a:lstStyle/>
          <a:p>
            <a:r>
              <a:rPr lang="en-US" dirty="0"/>
              <a:t>RNN</a:t>
            </a:r>
          </a:p>
        </p:txBody>
      </p:sp>
      <p:sp>
        <p:nvSpPr>
          <p:cNvPr id="122" name="Content Placeholder 2">
            <a:extLst>
              <a:ext uri="{FF2B5EF4-FFF2-40B4-BE49-F238E27FC236}">
                <a16:creationId xmlns:a16="http://schemas.microsoft.com/office/drawing/2014/main" id="{FF5E74C9-A5CD-6F40-A4BA-762E8454B052}"/>
              </a:ext>
            </a:extLst>
          </p:cNvPr>
          <p:cNvSpPr txBox="1">
            <a:spLocks/>
          </p:cNvSpPr>
          <p:nvPr/>
        </p:nvSpPr>
        <p:spPr>
          <a:xfrm>
            <a:off x="536900" y="875892"/>
            <a:ext cx="3272331" cy="6457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b="1" dirty="0">
                <a:latin typeface="Avenir Light" panose="020B0402020203020204" pitchFamily="34" charset="77"/>
              </a:rPr>
              <a:t>Training Process</a:t>
            </a:r>
            <a:endParaRPr lang="en-US" dirty="0">
              <a:latin typeface="Avenir Light" panose="020B0402020203020204" pitchFamily="34" charset="77"/>
            </a:endParaRPr>
          </a:p>
        </p:txBody>
      </p:sp>
      <mc:AlternateContent xmlns:mc="http://schemas.openxmlformats.org/markup-compatibility/2006" xmlns:a14="http://schemas.microsoft.com/office/drawing/2010/main">
        <mc:Choice Requires="a14">
          <p:sp>
            <p:nvSpPr>
              <p:cNvPr id="127" name="Rectangle 126">
                <a:extLst>
                  <a:ext uri="{FF2B5EF4-FFF2-40B4-BE49-F238E27FC236}">
                    <a16:creationId xmlns:a16="http://schemas.microsoft.com/office/drawing/2014/main" id="{5063524F-251F-C44B-AA39-5AA181F58DDD}"/>
                  </a:ext>
                </a:extLst>
              </p:cNvPr>
              <p:cNvSpPr/>
              <p:nvPr/>
            </p:nvSpPr>
            <p:spPr>
              <a:xfrm>
                <a:off x="2608151" y="1860486"/>
                <a:ext cx="129394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𝐶𝐸</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b="0" i="1" smtClean="0">
                                  <a:latin typeface="Cambria Math" panose="02040503050406030204" pitchFamily="18" charset="0"/>
                                </a:rPr>
                                <m:t>1</m:t>
                              </m:r>
                            </m:sup>
                          </m:sSup>
                          <m:r>
                            <a:rPr lang="en-US" i="1">
                              <a:latin typeface="Cambria Math" panose="02040503050406030204" pitchFamily="18" charset="0"/>
                            </a:rPr>
                            <m:t>,</m:t>
                          </m:r>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p>
                              <m:r>
                                <a:rPr lang="en-US" b="0" i="1" smtClean="0">
                                  <a:latin typeface="Cambria Math" panose="02040503050406030204" pitchFamily="18" charset="0"/>
                                </a:rPr>
                                <m:t>1</m:t>
                              </m:r>
                            </m:sup>
                          </m:sSup>
                        </m:e>
                      </m:d>
                    </m:oMath>
                  </m:oMathPara>
                </a14:m>
                <a:endParaRPr lang="en-US" dirty="0"/>
              </a:p>
            </p:txBody>
          </p:sp>
        </mc:Choice>
        <mc:Fallback xmlns="">
          <p:sp>
            <p:nvSpPr>
              <p:cNvPr id="127" name="Rectangle 126">
                <a:extLst>
                  <a:ext uri="{FF2B5EF4-FFF2-40B4-BE49-F238E27FC236}">
                    <a16:creationId xmlns:a16="http://schemas.microsoft.com/office/drawing/2014/main" id="{5063524F-251F-C44B-AA39-5AA181F58DDD}"/>
                  </a:ext>
                </a:extLst>
              </p:cNvPr>
              <p:cNvSpPr>
                <a:spLocks noRot="1" noChangeAspect="1" noMove="1" noResize="1" noEditPoints="1" noAdjustHandles="1" noChangeArrowheads="1" noChangeShapeType="1" noTextEdit="1"/>
              </p:cNvSpPr>
              <p:nvPr/>
            </p:nvSpPr>
            <p:spPr>
              <a:xfrm>
                <a:off x="2608151" y="1860486"/>
                <a:ext cx="1293944" cy="369332"/>
              </a:xfrm>
              <a:prstGeom prst="rect">
                <a:avLst/>
              </a:prstGeom>
              <a:blipFill>
                <a:blip r:embed="rId6"/>
                <a:stretch>
                  <a:fillRect b="-3226"/>
                </a:stretch>
              </a:blipFill>
            </p:spPr>
            <p:txBody>
              <a:bodyPr/>
              <a:lstStyle/>
              <a:p>
                <a:r>
                  <a:rPr lang="en-US">
                    <a:noFill/>
                  </a:rPr>
                  <a:t> </a:t>
                </a:r>
              </a:p>
            </p:txBody>
          </p:sp>
        </mc:Fallback>
      </mc:AlternateContent>
      <p:sp>
        <p:nvSpPr>
          <p:cNvPr id="128" name="Content Placeholder 2">
            <a:extLst>
              <a:ext uri="{FF2B5EF4-FFF2-40B4-BE49-F238E27FC236}">
                <a16:creationId xmlns:a16="http://schemas.microsoft.com/office/drawing/2014/main" id="{731B846A-C5A9-5A4B-9377-7E1921B50F8E}"/>
              </a:ext>
            </a:extLst>
          </p:cNvPr>
          <p:cNvSpPr txBox="1">
            <a:spLocks/>
          </p:cNvSpPr>
          <p:nvPr/>
        </p:nvSpPr>
        <p:spPr>
          <a:xfrm>
            <a:off x="1130300" y="1872315"/>
            <a:ext cx="866479"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b="1" dirty="0">
                <a:solidFill>
                  <a:srgbClr val="C00000"/>
                </a:solidFill>
                <a:latin typeface="Avenir Light" panose="020B0402020203020204" pitchFamily="34" charset="77"/>
              </a:rPr>
              <a:t>Error</a:t>
            </a:r>
          </a:p>
        </p:txBody>
      </p:sp>
      <p:sp>
        <p:nvSpPr>
          <p:cNvPr id="129" name="Content Placeholder 2">
            <a:extLst>
              <a:ext uri="{FF2B5EF4-FFF2-40B4-BE49-F238E27FC236}">
                <a16:creationId xmlns:a16="http://schemas.microsoft.com/office/drawing/2014/main" id="{0E613D49-C154-6840-B48E-9022C64E7B06}"/>
              </a:ext>
            </a:extLst>
          </p:cNvPr>
          <p:cNvSpPr txBox="1">
            <a:spLocks/>
          </p:cNvSpPr>
          <p:nvPr/>
        </p:nvSpPr>
        <p:spPr>
          <a:xfrm>
            <a:off x="2709001" y="6009384"/>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solidFill>
                  <a:srgbClr val="7030A0"/>
                </a:solidFill>
                <a:latin typeface="Avenir Light" panose="020B0402020203020204" pitchFamily="34" charset="77"/>
              </a:rPr>
              <a:t>He</a:t>
            </a:r>
          </a:p>
        </p:txBody>
      </p:sp>
      <p:grpSp>
        <p:nvGrpSpPr>
          <p:cNvPr id="36" name="Group 35"/>
          <p:cNvGrpSpPr/>
          <p:nvPr/>
        </p:nvGrpSpPr>
        <p:grpSpPr>
          <a:xfrm>
            <a:off x="3818000" y="1848029"/>
            <a:ext cx="2174149" cy="4659056"/>
            <a:chOff x="3818000" y="1848029"/>
            <a:chExt cx="2174149" cy="4659056"/>
          </a:xfrm>
        </p:grpSpPr>
        <p:sp>
          <p:nvSpPr>
            <p:cNvPr id="37" name="Rounded Rectangle 36">
              <a:extLst>
                <a:ext uri="{FF2B5EF4-FFF2-40B4-BE49-F238E27FC236}">
                  <a16:creationId xmlns:a16="http://schemas.microsoft.com/office/drawing/2014/main" id="{B0204399-681E-6C49-9E5C-CC0F2EBC7595}"/>
                </a:ext>
              </a:extLst>
            </p:cNvPr>
            <p:cNvSpPr/>
            <p:nvPr/>
          </p:nvSpPr>
          <p:spPr>
            <a:xfrm>
              <a:off x="4744078" y="5314271"/>
              <a:ext cx="1196135" cy="33006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C88A8753-B2AE-C347-8881-9E9BFB6849E7}"/>
                </a:ext>
              </a:extLst>
            </p:cNvPr>
            <p:cNvSpPr/>
            <p:nvPr/>
          </p:nvSpPr>
          <p:spPr>
            <a:xfrm>
              <a:off x="4848860"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289A04BF-85E0-834E-BAB6-DBB4550B3940}"/>
                </a:ext>
              </a:extLst>
            </p:cNvPr>
            <p:cNvSpPr/>
            <p:nvPr/>
          </p:nvSpPr>
          <p:spPr>
            <a:xfrm>
              <a:off x="5095119"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631EE394-6E66-9F4F-AB28-9A96FE7CAF8B}"/>
                </a:ext>
              </a:extLst>
            </p:cNvPr>
            <p:cNvSpPr/>
            <p:nvPr/>
          </p:nvSpPr>
          <p:spPr>
            <a:xfrm>
              <a:off x="5341378"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6C486C2D-68DA-A54D-A5C4-4B5B0B3B8B73}"/>
                </a:ext>
              </a:extLst>
            </p:cNvPr>
            <p:cNvSpPr/>
            <p:nvPr/>
          </p:nvSpPr>
          <p:spPr>
            <a:xfrm>
              <a:off x="5593247"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F70F58BE-CCAE-F645-A328-47C1EAC54035}"/>
                </a:ext>
              </a:extLst>
            </p:cNvPr>
            <p:cNvSpPr/>
            <p:nvPr/>
          </p:nvSpPr>
          <p:spPr>
            <a:xfrm>
              <a:off x="4848860"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FE219746-6458-2648-BFF2-1638E7F0E56F}"/>
                </a:ext>
              </a:extLst>
            </p:cNvPr>
            <p:cNvSpPr/>
            <p:nvPr/>
          </p:nvSpPr>
          <p:spPr>
            <a:xfrm>
              <a:off x="5095119"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CC39E4D5-0122-404D-AF07-8A0976CE0F90}"/>
                </a:ext>
              </a:extLst>
            </p:cNvPr>
            <p:cNvSpPr/>
            <p:nvPr/>
          </p:nvSpPr>
          <p:spPr>
            <a:xfrm>
              <a:off x="5341378"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869B3C99-29C1-8B4B-96BE-A1AF2836059F}"/>
                </a:ext>
              </a:extLst>
            </p:cNvPr>
            <p:cNvSpPr/>
            <p:nvPr/>
          </p:nvSpPr>
          <p:spPr>
            <a:xfrm>
              <a:off x="5593247"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a:extLst>
                <a:ext uri="{FF2B5EF4-FFF2-40B4-BE49-F238E27FC236}">
                  <a16:creationId xmlns:a16="http://schemas.microsoft.com/office/drawing/2014/main" id="{7B63A695-A0C7-D649-B5DD-122BBCB3D254}"/>
                </a:ext>
              </a:extLst>
            </p:cNvPr>
            <p:cNvSpPr/>
            <p:nvPr/>
          </p:nvSpPr>
          <p:spPr>
            <a:xfrm>
              <a:off x="4627925" y="4155353"/>
              <a:ext cx="1364224" cy="311369"/>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F0DCA6BB-A31D-DC41-A4C9-C2923C3B6F21}"/>
                </a:ext>
              </a:extLst>
            </p:cNvPr>
            <p:cNvSpPr/>
            <p:nvPr/>
          </p:nvSpPr>
          <p:spPr>
            <a:xfrm>
              <a:off x="4712475"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5A97E85-0225-1E46-A085-02FCCC792A02}"/>
                </a:ext>
              </a:extLst>
            </p:cNvPr>
            <p:cNvSpPr/>
            <p:nvPr/>
          </p:nvSpPr>
          <p:spPr>
            <a:xfrm>
              <a:off x="4958734"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97C5A434-FA81-A04D-A77B-DC0A945AB849}"/>
                </a:ext>
              </a:extLst>
            </p:cNvPr>
            <p:cNvSpPr/>
            <p:nvPr/>
          </p:nvSpPr>
          <p:spPr>
            <a:xfrm>
              <a:off x="5204993"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0C6578E8-0778-B145-8F5F-1C179B55F37C}"/>
                </a:ext>
              </a:extLst>
            </p:cNvPr>
            <p:cNvSpPr/>
            <p:nvPr/>
          </p:nvSpPr>
          <p:spPr>
            <a:xfrm>
              <a:off x="5456862"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4DA400A-6EAC-B244-90C9-E2C76E3CE8B1}"/>
                </a:ext>
              </a:extLst>
            </p:cNvPr>
            <p:cNvSpPr/>
            <p:nvPr/>
          </p:nvSpPr>
          <p:spPr>
            <a:xfrm>
              <a:off x="5714858" y="4210904"/>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a:extLst>
                <a:ext uri="{FF2B5EF4-FFF2-40B4-BE49-F238E27FC236}">
                  <a16:creationId xmlns:a16="http://schemas.microsoft.com/office/drawing/2014/main" id="{2D7BF61E-70E5-7B42-A443-1515BC3FC19A}"/>
                </a:ext>
              </a:extLst>
            </p:cNvPr>
            <p:cNvSpPr/>
            <p:nvPr/>
          </p:nvSpPr>
          <p:spPr>
            <a:xfrm>
              <a:off x="4763168" y="3015781"/>
              <a:ext cx="1128109" cy="311369"/>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ight Arrow 54">
              <a:extLst>
                <a:ext uri="{FF2B5EF4-FFF2-40B4-BE49-F238E27FC236}">
                  <a16:creationId xmlns:a16="http://schemas.microsoft.com/office/drawing/2014/main" id="{08D29459-9A76-6445-B967-14977057901D}"/>
                </a:ext>
              </a:extLst>
            </p:cNvPr>
            <p:cNvSpPr/>
            <p:nvPr/>
          </p:nvSpPr>
          <p:spPr>
            <a:xfrm rot="16200000">
              <a:off x="5068789" y="3533196"/>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ight Arrow 55">
              <a:extLst>
                <a:ext uri="{FF2B5EF4-FFF2-40B4-BE49-F238E27FC236}">
                  <a16:creationId xmlns:a16="http://schemas.microsoft.com/office/drawing/2014/main" id="{9CF46DE8-0686-8347-99CE-36822CB5A4C5}"/>
                </a:ext>
              </a:extLst>
            </p:cNvPr>
            <p:cNvSpPr/>
            <p:nvPr/>
          </p:nvSpPr>
          <p:spPr>
            <a:xfrm rot="16200000">
              <a:off x="5090349" y="4702344"/>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7" name="Content Placeholder 2">
                  <a:extLst>
                    <a:ext uri="{FF2B5EF4-FFF2-40B4-BE49-F238E27FC236}">
                      <a16:creationId xmlns:a16="http://schemas.microsoft.com/office/drawing/2014/main" id="{73EEE44B-3585-894E-B4F8-4CE38DFFE62D}"/>
                    </a:ext>
                  </a:extLst>
                </p:cNvPr>
                <p:cNvSpPr txBox="1">
                  <a:spLocks/>
                </p:cNvSpPr>
                <p:nvPr/>
              </p:nvSpPr>
              <p:spPr>
                <a:xfrm>
                  <a:off x="4560153" y="4659765"/>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𝑉</m:t>
                        </m:r>
                      </m:oMath>
                    </m:oMathPara>
                  </a14:m>
                  <a:endParaRPr lang="en-US" sz="2400" dirty="0">
                    <a:solidFill>
                      <a:srgbClr val="C00000"/>
                    </a:solidFill>
                    <a:latin typeface="Avenir Light" panose="020B0402020203020204" pitchFamily="34" charset="77"/>
                  </a:endParaRPr>
                </a:p>
              </p:txBody>
            </p:sp>
          </mc:Choice>
          <mc:Fallback xmlns="">
            <p:sp>
              <p:nvSpPr>
                <p:cNvPr id="57" name="Content Placeholder 2">
                  <a:extLst>
                    <a:ext uri="{FF2B5EF4-FFF2-40B4-BE49-F238E27FC236}">
                      <a16:creationId xmlns:a16="http://schemas.microsoft.com/office/drawing/2014/main" xmlns:a14="http://schemas.microsoft.com/office/drawing/2010/main" xmlns="" id="{73EEE44B-3585-894E-B4F8-4CE38DFFE62D}"/>
                    </a:ext>
                  </a:extLst>
                </p:cNvPr>
                <p:cNvSpPr txBox="1">
                  <a:spLocks noRot="1" noChangeAspect="1" noMove="1" noResize="1" noEditPoints="1" noAdjustHandles="1" noChangeArrowheads="1" noChangeShapeType="1" noTextEdit="1"/>
                </p:cNvSpPr>
                <p:nvPr/>
              </p:nvSpPr>
              <p:spPr>
                <a:xfrm>
                  <a:off x="4560153" y="4659765"/>
                  <a:ext cx="701328" cy="503588"/>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Content Placeholder 2">
                  <a:extLst>
                    <a:ext uri="{FF2B5EF4-FFF2-40B4-BE49-F238E27FC236}">
                      <a16:creationId xmlns:a16="http://schemas.microsoft.com/office/drawing/2014/main" id="{F0F7AF7B-3877-754A-9EAE-7D971B6F9519}"/>
                    </a:ext>
                  </a:extLst>
                </p:cNvPr>
                <p:cNvSpPr txBox="1">
                  <a:spLocks/>
                </p:cNvSpPr>
                <p:nvPr/>
              </p:nvSpPr>
              <p:spPr>
                <a:xfrm>
                  <a:off x="4567462" y="3480824"/>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𝑊</m:t>
                        </m:r>
                      </m:oMath>
                    </m:oMathPara>
                  </a14:m>
                  <a:endParaRPr lang="en-US" sz="2400" dirty="0">
                    <a:solidFill>
                      <a:srgbClr val="C00000"/>
                    </a:solidFill>
                    <a:latin typeface="Avenir Light" panose="020B0402020203020204" pitchFamily="34" charset="77"/>
                  </a:endParaRPr>
                </a:p>
              </p:txBody>
            </p:sp>
          </mc:Choice>
          <mc:Fallback xmlns="">
            <p:sp>
              <p:nvSpPr>
                <p:cNvPr id="58" name="Content Placeholder 2">
                  <a:extLst>
                    <a:ext uri="{FF2B5EF4-FFF2-40B4-BE49-F238E27FC236}">
                      <a16:creationId xmlns:a16="http://schemas.microsoft.com/office/drawing/2014/main" xmlns:a14="http://schemas.microsoft.com/office/drawing/2010/main" xmlns="" id="{F0F7AF7B-3877-754A-9EAE-7D971B6F9519}"/>
                    </a:ext>
                  </a:extLst>
                </p:cNvPr>
                <p:cNvSpPr txBox="1">
                  <a:spLocks noRot="1" noChangeAspect="1" noMove="1" noResize="1" noEditPoints="1" noAdjustHandles="1" noChangeArrowheads="1" noChangeShapeType="1" noTextEdit="1"/>
                </p:cNvSpPr>
                <p:nvPr/>
              </p:nvSpPr>
              <p:spPr>
                <a:xfrm>
                  <a:off x="4567462" y="3480824"/>
                  <a:ext cx="701328" cy="503588"/>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Content Placeholder 2">
                  <a:extLst>
                    <a:ext uri="{FF2B5EF4-FFF2-40B4-BE49-F238E27FC236}">
                      <a16:creationId xmlns:a16="http://schemas.microsoft.com/office/drawing/2014/main" id="{A5C72C0C-196F-D14D-B7C7-B894A9473A57}"/>
                    </a:ext>
                  </a:extLst>
                </p:cNvPr>
                <p:cNvSpPr txBox="1">
                  <a:spLocks/>
                </p:cNvSpPr>
                <p:nvPr/>
              </p:nvSpPr>
              <p:spPr>
                <a:xfrm>
                  <a:off x="5223678" y="5595080"/>
                  <a:ext cx="466367"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𝑥</m:t>
                            </m:r>
                          </m:e>
                          <m:sub>
                            <m:r>
                              <a:rPr lang="en-US" sz="2400" b="0" i="1" dirty="0" smtClean="0">
                                <a:latin typeface="Cambria Math" panose="02040503050406030204" pitchFamily="18" charset="0"/>
                              </a:rPr>
                              <m:t>2</m:t>
                            </m:r>
                          </m:sub>
                        </m:sSub>
                      </m:oMath>
                    </m:oMathPara>
                  </a14:m>
                  <a:endParaRPr lang="en-US" sz="2400" b="0" dirty="0">
                    <a:latin typeface="Avenir Light" panose="020B0402020203020204" pitchFamily="34" charset="77"/>
                  </a:endParaRPr>
                </a:p>
                <a:p>
                  <a:pPr marL="0" indent="0" algn="ctr">
                    <a:lnSpc>
                      <a:spcPct val="120000"/>
                    </a:lnSpc>
                    <a:buNone/>
                  </a:pPr>
                  <a:endParaRPr lang="en-US" sz="2400" dirty="0">
                    <a:latin typeface="Avenir Light" panose="020B0402020203020204" pitchFamily="34" charset="77"/>
                  </a:endParaRPr>
                </a:p>
              </p:txBody>
            </p:sp>
          </mc:Choice>
          <mc:Fallback xmlns="">
            <p:sp>
              <p:nvSpPr>
                <p:cNvPr id="60" name="Content Placeholder 2">
                  <a:extLst>
                    <a:ext uri="{FF2B5EF4-FFF2-40B4-BE49-F238E27FC236}">
                      <a16:creationId xmlns:a16="http://schemas.microsoft.com/office/drawing/2014/main" xmlns:a14="http://schemas.microsoft.com/office/drawing/2010/main" xmlns="" id="{A5C72C0C-196F-D14D-B7C7-B894A9473A57}"/>
                    </a:ext>
                  </a:extLst>
                </p:cNvPr>
                <p:cNvSpPr txBox="1">
                  <a:spLocks noRot="1" noChangeAspect="1" noMove="1" noResize="1" noEditPoints="1" noAdjustHandles="1" noChangeArrowheads="1" noChangeShapeType="1" noTextEdit="1"/>
                </p:cNvSpPr>
                <p:nvPr/>
              </p:nvSpPr>
              <p:spPr>
                <a:xfrm>
                  <a:off x="5223678" y="5595080"/>
                  <a:ext cx="466367" cy="503588"/>
                </a:xfrm>
                <a:prstGeom prst="rect">
                  <a:avLst/>
                </a:prstGeom>
                <a:blipFill rotWithShape="0">
                  <a:blip r:embed="rId9"/>
                  <a:stretch>
                    <a:fillRect/>
                  </a:stretch>
                </a:blipFill>
              </p:spPr>
              <p:txBody>
                <a:bodyPr/>
                <a:lstStyle/>
                <a:p>
                  <a:r>
                    <a:rPr lang="en-US">
                      <a:noFill/>
                    </a:rPr>
                    <a:t> </a:t>
                  </a:r>
                </a:p>
              </p:txBody>
            </p:sp>
          </mc:Fallback>
        </mc:AlternateContent>
        <p:sp>
          <p:nvSpPr>
            <p:cNvPr id="61" name="Right Arrow 60">
              <a:extLst>
                <a:ext uri="{FF2B5EF4-FFF2-40B4-BE49-F238E27FC236}">
                  <a16:creationId xmlns:a16="http://schemas.microsoft.com/office/drawing/2014/main" id="{EDFF357D-A43A-9946-9C8C-C5208D9A46EA}"/>
                </a:ext>
              </a:extLst>
            </p:cNvPr>
            <p:cNvSpPr/>
            <p:nvPr/>
          </p:nvSpPr>
          <p:spPr>
            <a:xfrm>
              <a:off x="3951891" y="4118260"/>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2" name="Content Placeholder 2">
                  <a:extLst>
                    <a:ext uri="{FF2B5EF4-FFF2-40B4-BE49-F238E27FC236}">
                      <a16:creationId xmlns:a16="http://schemas.microsoft.com/office/drawing/2014/main" id="{A70D1C02-7CBD-A74A-904A-2A285E9154CD}"/>
                    </a:ext>
                  </a:extLst>
                </p:cNvPr>
                <p:cNvSpPr txBox="1">
                  <a:spLocks/>
                </p:cNvSpPr>
                <p:nvPr/>
              </p:nvSpPr>
              <p:spPr>
                <a:xfrm>
                  <a:off x="3818000" y="3657669"/>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𝑈</m:t>
                        </m:r>
                      </m:oMath>
                    </m:oMathPara>
                  </a14:m>
                  <a:endParaRPr lang="en-US" sz="2400" dirty="0">
                    <a:solidFill>
                      <a:srgbClr val="C00000"/>
                    </a:solidFill>
                    <a:latin typeface="Avenir Light" panose="020B0402020203020204" pitchFamily="34" charset="77"/>
                  </a:endParaRPr>
                </a:p>
              </p:txBody>
            </p:sp>
          </mc:Choice>
          <mc:Fallback xmlns="">
            <p:sp>
              <p:nvSpPr>
                <p:cNvPr id="62" name="Content Placeholder 2">
                  <a:extLst>
                    <a:ext uri="{FF2B5EF4-FFF2-40B4-BE49-F238E27FC236}">
                      <a16:creationId xmlns:a16="http://schemas.microsoft.com/office/drawing/2014/main" xmlns:a14="http://schemas.microsoft.com/office/drawing/2010/main" xmlns="" id="{A70D1C02-7CBD-A74A-904A-2A285E9154CD}"/>
                    </a:ext>
                  </a:extLst>
                </p:cNvPr>
                <p:cNvSpPr txBox="1">
                  <a:spLocks noRot="1" noChangeAspect="1" noMove="1" noResize="1" noEditPoints="1" noAdjustHandles="1" noChangeArrowheads="1" noChangeShapeType="1" noTextEdit="1"/>
                </p:cNvSpPr>
                <p:nvPr/>
              </p:nvSpPr>
              <p:spPr>
                <a:xfrm>
                  <a:off x="3818000" y="3657669"/>
                  <a:ext cx="701328" cy="503588"/>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Rectangle 62">
                  <a:extLst>
                    <a:ext uri="{FF2B5EF4-FFF2-40B4-BE49-F238E27FC236}">
                      <a16:creationId xmlns:a16="http://schemas.microsoft.com/office/drawing/2014/main" id="{4E79B6EB-C451-D04B-B1B0-087954287C6F}"/>
                    </a:ext>
                  </a:extLst>
                </p:cNvPr>
                <p:cNvSpPr/>
                <p:nvPr/>
              </p:nvSpPr>
              <p:spPr>
                <a:xfrm>
                  <a:off x="4671674" y="1848029"/>
                  <a:ext cx="13038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𝐶𝐸</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b="0" i="1" smtClean="0">
                                    <a:latin typeface="Cambria Math" panose="02040503050406030204" pitchFamily="18" charset="0"/>
                                  </a:rPr>
                                  <m:t>2</m:t>
                                </m:r>
                              </m:sup>
                            </m:sSup>
                            <m:r>
                              <a:rPr lang="en-US" i="1">
                                <a:latin typeface="Cambria Math" panose="02040503050406030204" pitchFamily="18" charset="0"/>
                              </a:rPr>
                              <m:t>,</m:t>
                            </m:r>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p>
                                <m:r>
                                  <a:rPr lang="en-US" b="0" i="1" smtClean="0">
                                    <a:latin typeface="Cambria Math" panose="02040503050406030204" pitchFamily="18" charset="0"/>
                                  </a:rPr>
                                  <m:t>2</m:t>
                                </m:r>
                              </m:sup>
                            </m:sSup>
                          </m:e>
                        </m:d>
                      </m:oMath>
                    </m:oMathPara>
                  </a14:m>
                  <a:endParaRPr lang="en-US" dirty="0"/>
                </a:p>
              </p:txBody>
            </p:sp>
          </mc:Choice>
          <mc:Fallback xmlns="">
            <p:sp>
              <p:nvSpPr>
                <p:cNvPr id="63" name="Rectangle 62">
                  <a:extLst>
                    <a:ext uri="{FF2B5EF4-FFF2-40B4-BE49-F238E27FC236}">
                      <a16:creationId xmlns:a16="http://schemas.microsoft.com/office/drawing/2014/main" xmlns:a14="http://schemas.microsoft.com/office/drawing/2010/main" xmlns="" id="{4E79B6EB-C451-D04B-B1B0-087954287C6F}"/>
                    </a:ext>
                  </a:extLst>
                </p:cNvPr>
                <p:cNvSpPr>
                  <a:spLocks noRot="1" noChangeAspect="1" noMove="1" noResize="1" noEditPoints="1" noAdjustHandles="1" noChangeArrowheads="1" noChangeShapeType="1" noTextEdit="1"/>
                </p:cNvSpPr>
                <p:nvPr/>
              </p:nvSpPr>
              <p:spPr>
                <a:xfrm>
                  <a:off x="4671674" y="1848029"/>
                  <a:ext cx="1303818" cy="369332"/>
                </a:xfrm>
                <a:prstGeom prst="rect">
                  <a:avLst/>
                </a:prstGeom>
                <a:blipFill rotWithShape="0">
                  <a:blip r:embed="rId11"/>
                  <a:stretch>
                    <a:fillRect t="-3279" r="-2336" b="-4918"/>
                  </a:stretch>
                </a:blipFill>
              </p:spPr>
              <p:txBody>
                <a:bodyPr/>
                <a:lstStyle/>
                <a:p>
                  <a:r>
                    <a:rPr lang="en-US">
                      <a:noFill/>
                    </a:rPr>
                    <a:t> </a:t>
                  </a:r>
                </a:p>
              </p:txBody>
            </p:sp>
          </mc:Fallback>
        </mc:AlternateContent>
        <p:sp>
          <p:nvSpPr>
            <p:cNvPr id="64" name="Content Placeholder 2">
              <a:extLst>
                <a:ext uri="{FF2B5EF4-FFF2-40B4-BE49-F238E27FC236}">
                  <a16:creationId xmlns:a16="http://schemas.microsoft.com/office/drawing/2014/main" id="{4DC2E29A-5B02-B947-AAE1-1EF7A80E15E2}"/>
                </a:ext>
              </a:extLst>
            </p:cNvPr>
            <p:cNvSpPr txBox="1">
              <a:spLocks/>
            </p:cNvSpPr>
            <p:nvPr/>
          </p:nvSpPr>
          <p:spPr>
            <a:xfrm>
              <a:off x="4752175" y="6003497"/>
              <a:ext cx="1005821"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solidFill>
                    <a:srgbClr val="7030A0"/>
                  </a:solidFill>
                  <a:latin typeface="Avenir Light" panose="020B0402020203020204" pitchFamily="34" charset="77"/>
                </a:rPr>
                <a:t>went</a:t>
              </a:r>
            </a:p>
          </p:txBody>
        </p:sp>
      </p:grpSp>
      <p:grpSp>
        <p:nvGrpSpPr>
          <p:cNvPr id="65" name="Group 64"/>
          <p:cNvGrpSpPr/>
          <p:nvPr/>
        </p:nvGrpSpPr>
        <p:grpSpPr>
          <a:xfrm>
            <a:off x="5983272" y="1869757"/>
            <a:ext cx="2174149" cy="4659056"/>
            <a:chOff x="3818000" y="1848029"/>
            <a:chExt cx="2174149" cy="4659056"/>
          </a:xfrm>
        </p:grpSpPr>
        <p:sp>
          <p:nvSpPr>
            <p:cNvPr id="66" name="Rounded Rectangle 65">
              <a:extLst>
                <a:ext uri="{FF2B5EF4-FFF2-40B4-BE49-F238E27FC236}">
                  <a16:creationId xmlns:a16="http://schemas.microsoft.com/office/drawing/2014/main" id="{B0204399-681E-6C49-9E5C-CC0F2EBC7595}"/>
                </a:ext>
              </a:extLst>
            </p:cNvPr>
            <p:cNvSpPr/>
            <p:nvPr/>
          </p:nvSpPr>
          <p:spPr>
            <a:xfrm>
              <a:off x="4744078" y="5314271"/>
              <a:ext cx="1196135" cy="33006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C88A8753-B2AE-C347-8881-9E9BFB6849E7}"/>
                </a:ext>
              </a:extLst>
            </p:cNvPr>
            <p:cNvSpPr/>
            <p:nvPr/>
          </p:nvSpPr>
          <p:spPr>
            <a:xfrm>
              <a:off x="4848860"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289A04BF-85E0-834E-BAB6-DBB4550B3940}"/>
                </a:ext>
              </a:extLst>
            </p:cNvPr>
            <p:cNvSpPr/>
            <p:nvPr/>
          </p:nvSpPr>
          <p:spPr>
            <a:xfrm>
              <a:off x="5095119"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631EE394-6E66-9F4F-AB28-9A96FE7CAF8B}"/>
                </a:ext>
              </a:extLst>
            </p:cNvPr>
            <p:cNvSpPr/>
            <p:nvPr/>
          </p:nvSpPr>
          <p:spPr>
            <a:xfrm>
              <a:off x="5341378"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6C486C2D-68DA-A54D-A5C4-4B5B0B3B8B73}"/>
                </a:ext>
              </a:extLst>
            </p:cNvPr>
            <p:cNvSpPr/>
            <p:nvPr/>
          </p:nvSpPr>
          <p:spPr>
            <a:xfrm>
              <a:off x="5593247"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F70F58BE-CCAE-F645-A328-47C1EAC54035}"/>
                </a:ext>
              </a:extLst>
            </p:cNvPr>
            <p:cNvSpPr/>
            <p:nvPr/>
          </p:nvSpPr>
          <p:spPr>
            <a:xfrm>
              <a:off x="4848860"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FE219746-6458-2648-BFF2-1638E7F0E56F}"/>
                </a:ext>
              </a:extLst>
            </p:cNvPr>
            <p:cNvSpPr/>
            <p:nvPr/>
          </p:nvSpPr>
          <p:spPr>
            <a:xfrm>
              <a:off x="5095119"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CC39E4D5-0122-404D-AF07-8A0976CE0F90}"/>
                </a:ext>
              </a:extLst>
            </p:cNvPr>
            <p:cNvSpPr/>
            <p:nvPr/>
          </p:nvSpPr>
          <p:spPr>
            <a:xfrm>
              <a:off x="5341378"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869B3C99-29C1-8B4B-96BE-A1AF2836059F}"/>
                </a:ext>
              </a:extLst>
            </p:cNvPr>
            <p:cNvSpPr/>
            <p:nvPr/>
          </p:nvSpPr>
          <p:spPr>
            <a:xfrm>
              <a:off x="5593247"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90">
              <a:extLst>
                <a:ext uri="{FF2B5EF4-FFF2-40B4-BE49-F238E27FC236}">
                  <a16:creationId xmlns:a16="http://schemas.microsoft.com/office/drawing/2014/main" id="{7B63A695-A0C7-D649-B5DD-122BBCB3D254}"/>
                </a:ext>
              </a:extLst>
            </p:cNvPr>
            <p:cNvSpPr/>
            <p:nvPr/>
          </p:nvSpPr>
          <p:spPr>
            <a:xfrm>
              <a:off x="4627925" y="4155353"/>
              <a:ext cx="1364224" cy="311369"/>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F0DCA6BB-A31D-DC41-A4C9-C2923C3B6F21}"/>
                </a:ext>
              </a:extLst>
            </p:cNvPr>
            <p:cNvSpPr/>
            <p:nvPr/>
          </p:nvSpPr>
          <p:spPr>
            <a:xfrm>
              <a:off x="4712475"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F5A97E85-0225-1E46-A085-02FCCC792A02}"/>
                </a:ext>
              </a:extLst>
            </p:cNvPr>
            <p:cNvSpPr/>
            <p:nvPr/>
          </p:nvSpPr>
          <p:spPr>
            <a:xfrm>
              <a:off x="4958734"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97C5A434-FA81-A04D-A77B-DC0A945AB849}"/>
                </a:ext>
              </a:extLst>
            </p:cNvPr>
            <p:cNvSpPr/>
            <p:nvPr/>
          </p:nvSpPr>
          <p:spPr>
            <a:xfrm>
              <a:off x="5204993"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0C6578E8-0778-B145-8F5F-1C179B55F37C}"/>
                </a:ext>
              </a:extLst>
            </p:cNvPr>
            <p:cNvSpPr/>
            <p:nvPr/>
          </p:nvSpPr>
          <p:spPr>
            <a:xfrm>
              <a:off x="5456862"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34DA400A-6EAC-B244-90C9-E2C76E3CE8B1}"/>
                </a:ext>
              </a:extLst>
            </p:cNvPr>
            <p:cNvSpPr/>
            <p:nvPr/>
          </p:nvSpPr>
          <p:spPr>
            <a:xfrm>
              <a:off x="5714858" y="4210904"/>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ed Rectangle 102">
              <a:extLst>
                <a:ext uri="{FF2B5EF4-FFF2-40B4-BE49-F238E27FC236}">
                  <a16:creationId xmlns:a16="http://schemas.microsoft.com/office/drawing/2014/main" id="{2D7BF61E-70E5-7B42-A443-1515BC3FC19A}"/>
                </a:ext>
              </a:extLst>
            </p:cNvPr>
            <p:cNvSpPr/>
            <p:nvPr/>
          </p:nvSpPr>
          <p:spPr>
            <a:xfrm>
              <a:off x="4763168" y="3015781"/>
              <a:ext cx="1128109" cy="311369"/>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ight Arrow 103">
              <a:extLst>
                <a:ext uri="{FF2B5EF4-FFF2-40B4-BE49-F238E27FC236}">
                  <a16:creationId xmlns:a16="http://schemas.microsoft.com/office/drawing/2014/main" id="{08D29459-9A76-6445-B967-14977057901D}"/>
                </a:ext>
              </a:extLst>
            </p:cNvPr>
            <p:cNvSpPr/>
            <p:nvPr/>
          </p:nvSpPr>
          <p:spPr>
            <a:xfrm rot="16200000">
              <a:off x="5068789" y="3533196"/>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ight Arrow 104">
              <a:extLst>
                <a:ext uri="{FF2B5EF4-FFF2-40B4-BE49-F238E27FC236}">
                  <a16:creationId xmlns:a16="http://schemas.microsoft.com/office/drawing/2014/main" id="{9CF46DE8-0686-8347-99CE-36822CB5A4C5}"/>
                </a:ext>
              </a:extLst>
            </p:cNvPr>
            <p:cNvSpPr/>
            <p:nvPr/>
          </p:nvSpPr>
          <p:spPr>
            <a:xfrm rot="16200000">
              <a:off x="5090349" y="4702344"/>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6" name="Content Placeholder 2">
                  <a:extLst>
                    <a:ext uri="{FF2B5EF4-FFF2-40B4-BE49-F238E27FC236}">
                      <a16:creationId xmlns:a16="http://schemas.microsoft.com/office/drawing/2014/main" id="{73EEE44B-3585-894E-B4F8-4CE38DFFE62D}"/>
                    </a:ext>
                  </a:extLst>
                </p:cNvPr>
                <p:cNvSpPr txBox="1">
                  <a:spLocks/>
                </p:cNvSpPr>
                <p:nvPr/>
              </p:nvSpPr>
              <p:spPr>
                <a:xfrm>
                  <a:off x="4560153" y="4659765"/>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𝑉</m:t>
                        </m:r>
                      </m:oMath>
                    </m:oMathPara>
                  </a14:m>
                  <a:endParaRPr lang="en-US" sz="2400" dirty="0">
                    <a:solidFill>
                      <a:srgbClr val="C00000"/>
                    </a:solidFill>
                    <a:latin typeface="Avenir Light" panose="020B0402020203020204" pitchFamily="34" charset="77"/>
                  </a:endParaRPr>
                </a:p>
              </p:txBody>
            </p:sp>
          </mc:Choice>
          <mc:Fallback xmlns="">
            <p:sp>
              <p:nvSpPr>
                <p:cNvPr id="106" name="Content Placeholder 2">
                  <a:extLst>
                    <a:ext uri="{FF2B5EF4-FFF2-40B4-BE49-F238E27FC236}">
                      <a16:creationId xmlns:a16="http://schemas.microsoft.com/office/drawing/2014/main" xmlns:a14="http://schemas.microsoft.com/office/drawing/2010/main" xmlns="" id="{73EEE44B-3585-894E-B4F8-4CE38DFFE62D}"/>
                    </a:ext>
                  </a:extLst>
                </p:cNvPr>
                <p:cNvSpPr txBox="1">
                  <a:spLocks noRot="1" noChangeAspect="1" noMove="1" noResize="1" noEditPoints="1" noAdjustHandles="1" noChangeArrowheads="1" noChangeShapeType="1" noTextEdit="1"/>
                </p:cNvSpPr>
                <p:nvPr/>
              </p:nvSpPr>
              <p:spPr>
                <a:xfrm>
                  <a:off x="4560153" y="4659765"/>
                  <a:ext cx="701328" cy="503588"/>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7" name="Content Placeholder 2">
                  <a:extLst>
                    <a:ext uri="{FF2B5EF4-FFF2-40B4-BE49-F238E27FC236}">
                      <a16:creationId xmlns:a16="http://schemas.microsoft.com/office/drawing/2014/main" id="{F0F7AF7B-3877-754A-9EAE-7D971B6F9519}"/>
                    </a:ext>
                  </a:extLst>
                </p:cNvPr>
                <p:cNvSpPr txBox="1">
                  <a:spLocks/>
                </p:cNvSpPr>
                <p:nvPr/>
              </p:nvSpPr>
              <p:spPr>
                <a:xfrm>
                  <a:off x="4567462" y="3480824"/>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𝑊</m:t>
                        </m:r>
                      </m:oMath>
                    </m:oMathPara>
                  </a14:m>
                  <a:endParaRPr lang="en-US" sz="2400" dirty="0">
                    <a:solidFill>
                      <a:srgbClr val="C00000"/>
                    </a:solidFill>
                    <a:latin typeface="Avenir Light" panose="020B0402020203020204" pitchFamily="34" charset="77"/>
                  </a:endParaRPr>
                </a:p>
              </p:txBody>
            </p:sp>
          </mc:Choice>
          <mc:Fallback xmlns="">
            <p:sp>
              <p:nvSpPr>
                <p:cNvPr id="107" name="Content Placeholder 2">
                  <a:extLst>
                    <a:ext uri="{FF2B5EF4-FFF2-40B4-BE49-F238E27FC236}">
                      <a16:creationId xmlns:a16="http://schemas.microsoft.com/office/drawing/2014/main" xmlns:a14="http://schemas.microsoft.com/office/drawing/2010/main" xmlns="" id="{F0F7AF7B-3877-754A-9EAE-7D971B6F9519}"/>
                    </a:ext>
                  </a:extLst>
                </p:cNvPr>
                <p:cNvSpPr txBox="1">
                  <a:spLocks noRot="1" noChangeAspect="1" noMove="1" noResize="1" noEditPoints="1" noAdjustHandles="1" noChangeArrowheads="1" noChangeShapeType="1" noTextEdit="1"/>
                </p:cNvSpPr>
                <p:nvPr/>
              </p:nvSpPr>
              <p:spPr>
                <a:xfrm>
                  <a:off x="4567462" y="3480824"/>
                  <a:ext cx="701328" cy="503588"/>
                </a:xfrm>
                <a:prstGeom prst="rect">
                  <a:avLst/>
                </a:prstGeom>
                <a:blipFill rotWithShape="0">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0" name="Content Placeholder 2">
                  <a:extLst>
                    <a:ext uri="{FF2B5EF4-FFF2-40B4-BE49-F238E27FC236}">
                      <a16:creationId xmlns:a16="http://schemas.microsoft.com/office/drawing/2014/main" id="{A5C72C0C-196F-D14D-B7C7-B894A9473A57}"/>
                    </a:ext>
                  </a:extLst>
                </p:cNvPr>
                <p:cNvSpPr txBox="1">
                  <a:spLocks/>
                </p:cNvSpPr>
                <p:nvPr/>
              </p:nvSpPr>
              <p:spPr>
                <a:xfrm>
                  <a:off x="5223678" y="5595080"/>
                  <a:ext cx="466367"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𝑥</m:t>
                            </m:r>
                          </m:e>
                          <m:sub>
                            <m:r>
                              <a:rPr lang="en-US" sz="2400" b="0" i="1" dirty="0" smtClean="0">
                                <a:latin typeface="Cambria Math" charset="0"/>
                              </a:rPr>
                              <m:t>3</m:t>
                            </m:r>
                          </m:sub>
                        </m:sSub>
                      </m:oMath>
                    </m:oMathPara>
                  </a14:m>
                  <a:endParaRPr lang="en-US" sz="2400" b="0" dirty="0">
                    <a:latin typeface="Avenir Light" panose="020B0402020203020204" pitchFamily="34" charset="77"/>
                  </a:endParaRPr>
                </a:p>
                <a:p>
                  <a:pPr marL="0" indent="0" algn="ctr">
                    <a:lnSpc>
                      <a:spcPct val="120000"/>
                    </a:lnSpc>
                    <a:buNone/>
                  </a:pPr>
                  <a:endParaRPr lang="en-US" sz="2400" dirty="0">
                    <a:latin typeface="Avenir Light" panose="020B0402020203020204" pitchFamily="34" charset="77"/>
                  </a:endParaRPr>
                </a:p>
              </p:txBody>
            </p:sp>
          </mc:Choice>
          <mc:Fallback xmlns="">
            <p:sp>
              <p:nvSpPr>
                <p:cNvPr id="110" name="Content Placeholder 2">
                  <a:extLst>
                    <a:ext uri="{FF2B5EF4-FFF2-40B4-BE49-F238E27FC236}">
                      <a16:creationId xmlns:a16="http://schemas.microsoft.com/office/drawing/2014/main" xmlns:a14="http://schemas.microsoft.com/office/drawing/2010/main" xmlns="" id="{A5C72C0C-196F-D14D-B7C7-B894A9473A57}"/>
                    </a:ext>
                  </a:extLst>
                </p:cNvPr>
                <p:cNvSpPr txBox="1">
                  <a:spLocks noRot="1" noChangeAspect="1" noMove="1" noResize="1" noEditPoints="1" noAdjustHandles="1" noChangeArrowheads="1" noChangeShapeType="1" noTextEdit="1"/>
                </p:cNvSpPr>
                <p:nvPr/>
              </p:nvSpPr>
              <p:spPr>
                <a:xfrm>
                  <a:off x="5223678" y="5595080"/>
                  <a:ext cx="466367" cy="503588"/>
                </a:xfrm>
                <a:prstGeom prst="rect">
                  <a:avLst/>
                </a:prstGeom>
                <a:blipFill rotWithShape="0">
                  <a:blip r:embed="rId14"/>
                  <a:stretch>
                    <a:fillRect/>
                  </a:stretch>
                </a:blipFill>
              </p:spPr>
              <p:txBody>
                <a:bodyPr/>
                <a:lstStyle/>
                <a:p>
                  <a:r>
                    <a:rPr lang="en-US">
                      <a:noFill/>
                    </a:rPr>
                    <a:t> </a:t>
                  </a:r>
                </a:p>
              </p:txBody>
            </p:sp>
          </mc:Fallback>
        </mc:AlternateContent>
        <p:sp>
          <p:nvSpPr>
            <p:cNvPr id="111" name="Right Arrow 110">
              <a:extLst>
                <a:ext uri="{FF2B5EF4-FFF2-40B4-BE49-F238E27FC236}">
                  <a16:creationId xmlns:a16="http://schemas.microsoft.com/office/drawing/2014/main" id="{EDFF357D-A43A-9946-9C8C-C5208D9A46EA}"/>
                </a:ext>
              </a:extLst>
            </p:cNvPr>
            <p:cNvSpPr/>
            <p:nvPr/>
          </p:nvSpPr>
          <p:spPr>
            <a:xfrm>
              <a:off x="3951891" y="4118260"/>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2" name="Content Placeholder 2">
                  <a:extLst>
                    <a:ext uri="{FF2B5EF4-FFF2-40B4-BE49-F238E27FC236}">
                      <a16:creationId xmlns:a16="http://schemas.microsoft.com/office/drawing/2014/main" id="{A70D1C02-7CBD-A74A-904A-2A285E9154CD}"/>
                    </a:ext>
                  </a:extLst>
                </p:cNvPr>
                <p:cNvSpPr txBox="1">
                  <a:spLocks/>
                </p:cNvSpPr>
                <p:nvPr/>
              </p:nvSpPr>
              <p:spPr>
                <a:xfrm>
                  <a:off x="3818000" y="3657669"/>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𝑈</m:t>
                        </m:r>
                      </m:oMath>
                    </m:oMathPara>
                  </a14:m>
                  <a:endParaRPr lang="en-US" sz="2400" dirty="0">
                    <a:solidFill>
                      <a:srgbClr val="C00000"/>
                    </a:solidFill>
                    <a:latin typeface="Avenir Light" panose="020B0402020203020204" pitchFamily="34" charset="77"/>
                  </a:endParaRPr>
                </a:p>
              </p:txBody>
            </p:sp>
          </mc:Choice>
          <mc:Fallback xmlns="">
            <p:sp>
              <p:nvSpPr>
                <p:cNvPr id="112" name="Content Placeholder 2">
                  <a:extLst>
                    <a:ext uri="{FF2B5EF4-FFF2-40B4-BE49-F238E27FC236}">
                      <a16:creationId xmlns:a16="http://schemas.microsoft.com/office/drawing/2014/main" xmlns:a14="http://schemas.microsoft.com/office/drawing/2010/main" xmlns="" id="{A70D1C02-7CBD-A74A-904A-2A285E9154CD}"/>
                    </a:ext>
                  </a:extLst>
                </p:cNvPr>
                <p:cNvSpPr txBox="1">
                  <a:spLocks noRot="1" noChangeAspect="1" noMove="1" noResize="1" noEditPoints="1" noAdjustHandles="1" noChangeArrowheads="1" noChangeShapeType="1" noTextEdit="1"/>
                </p:cNvSpPr>
                <p:nvPr/>
              </p:nvSpPr>
              <p:spPr>
                <a:xfrm>
                  <a:off x="3818000" y="3657669"/>
                  <a:ext cx="701328" cy="503588"/>
                </a:xfrm>
                <a:prstGeom prst="rect">
                  <a:avLst/>
                </a:prstGeom>
                <a:blipFill rotWithShape="0">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Rectangle 112">
                  <a:extLst>
                    <a:ext uri="{FF2B5EF4-FFF2-40B4-BE49-F238E27FC236}">
                      <a16:creationId xmlns:a16="http://schemas.microsoft.com/office/drawing/2014/main" id="{4E79B6EB-C451-D04B-B1B0-087954287C6F}"/>
                    </a:ext>
                  </a:extLst>
                </p:cNvPr>
                <p:cNvSpPr/>
                <p:nvPr/>
              </p:nvSpPr>
              <p:spPr>
                <a:xfrm>
                  <a:off x="4671674" y="1848029"/>
                  <a:ext cx="13038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𝐶𝐸</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b="0" i="1" smtClean="0">
                                    <a:latin typeface="Cambria Math" charset="0"/>
                                  </a:rPr>
                                  <m:t>3</m:t>
                                </m:r>
                              </m:sup>
                            </m:sSup>
                            <m:r>
                              <a:rPr lang="en-US" i="1">
                                <a:latin typeface="Cambria Math" panose="02040503050406030204" pitchFamily="18" charset="0"/>
                              </a:rPr>
                              <m:t>,</m:t>
                            </m:r>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p>
                                <m:r>
                                  <a:rPr lang="en-US" b="0" i="1" smtClean="0">
                                    <a:latin typeface="Cambria Math" charset="0"/>
                                  </a:rPr>
                                  <m:t>3</m:t>
                                </m:r>
                              </m:sup>
                            </m:sSup>
                          </m:e>
                        </m:d>
                      </m:oMath>
                    </m:oMathPara>
                  </a14:m>
                  <a:endParaRPr lang="en-US" dirty="0"/>
                </a:p>
              </p:txBody>
            </p:sp>
          </mc:Choice>
          <mc:Fallback xmlns="">
            <p:sp>
              <p:nvSpPr>
                <p:cNvPr id="113" name="Rectangle 112">
                  <a:extLst>
                    <a:ext uri="{FF2B5EF4-FFF2-40B4-BE49-F238E27FC236}">
                      <a16:creationId xmlns:a16="http://schemas.microsoft.com/office/drawing/2014/main" xmlns:a14="http://schemas.microsoft.com/office/drawing/2010/main" xmlns="" id="{4E79B6EB-C451-D04B-B1B0-087954287C6F}"/>
                    </a:ext>
                  </a:extLst>
                </p:cNvPr>
                <p:cNvSpPr>
                  <a:spLocks noRot="1" noChangeAspect="1" noMove="1" noResize="1" noEditPoints="1" noAdjustHandles="1" noChangeArrowheads="1" noChangeShapeType="1" noTextEdit="1"/>
                </p:cNvSpPr>
                <p:nvPr/>
              </p:nvSpPr>
              <p:spPr>
                <a:xfrm>
                  <a:off x="4671674" y="1848029"/>
                  <a:ext cx="1303818" cy="369332"/>
                </a:xfrm>
                <a:prstGeom prst="rect">
                  <a:avLst/>
                </a:prstGeom>
                <a:blipFill rotWithShape="0">
                  <a:blip r:embed="rId16"/>
                  <a:stretch>
                    <a:fillRect t="-3333" r="-2347" b="-6667"/>
                  </a:stretch>
                </a:blipFill>
              </p:spPr>
              <p:txBody>
                <a:bodyPr/>
                <a:lstStyle/>
                <a:p>
                  <a:r>
                    <a:rPr lang="en-US">
                      <a:noFill/>
                    </a:rPr>
                    <a:t> </a:t>
                  </a:r>
                </a:p>
              </p:txBody>
            </p:sp>
          </mc:Fallback>
        </mc:AlternateContent>
        <p:sp>
          <p:nvSpPr>
            <p:cNvPr id="114" name="Content Placeholder 2">
              <a:extLst>
                <a:ext uri="{FF2B5EF4-FFF2-40B4-BE49-F238E27FC236}">
                  <a16:creationId xmlns:a16="http://schemas.microsoft.com/office/drawing/2014/main" id="{4DC2E29A-5B02-B947-AAE1-1EF7A80E15E2}"/>
                </a:ext>
              </a:extLst>
            </p:cNvPr>
            <p:cNvSpPr txBox="1">
              <a:spLocks/>
            </p:cNvSpPr>
            <p:nvPr/>
          </p:nvSpPr>
          <p:spPr>
            <a:xfrm>
              <a:off x="4752175" y="6003497"/>
              <a:ext cx="1005821"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solidFill>
                    <a:srgbClr val="7030A0"/>
                  </a:solidFill>
                  <a:latin typeface="Avenir Light" panose="020B0402020203020204" pitchFamily="34" charset="77"/>
                </a:rPr>
                <a:t>to</a:t>
              </a:r>
            </a:p>
          </p:txBody>
        </p:sp>
      </p:grpSp>
      <p:grpSp>
        <p:nvGrpSpPr>
          <p:cNvPr id="115" name="Group 114"/>
          <p:cNvGrpSpPr/>
          <p:nvPr/>
        </p:nvGrpSpPr>
        <p:grpSpPr>
          <a:xfrm>
            <a:off x="8138062" y="1900820"/>
            <a:ext cx="2174149" cy="4659056"/>
            <a:chOff x="3818000" y="1848029"/>
            <a:chExt cx="2174149" cy="4659056"/>
          </a:xfrm>
        </p:grpSpPr>
        <p:sp>
          <p:nvSpPr>
            <p:cNvPr id="116" name="Rounded Rectangle 115">
              <a:extLst>
                <a:ext uri="{FF2B5EF4-FFF2-40B4-BE49-F238E27FC236}">
                  <a16:creationId xmlns:a16="http://schemas.microsoft.com/office/drawing/2014/main" id="{B0204399-681E-6C49-9E5C-CC0F2EBC7595}"/>
                </a:ext>
              </a:extLst>
            </p:cNvPr>
            <p:cNvSpPr/>
            <p:nvPr/>
          </p:nvSpPr>
          <p:spPr>
            <a:xfrm>
              <a:off x="4744078" y="5314271"/>
              <a:ext cx="1196135" cy="33006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C88A8753-B2AE-C347-8881-9E9BFB6849E7}"/>
                </a:ext>
              </a:extLst>
            </p:cNvPr>
            <p:cNvSpPr/>
            <p:nvPr/>
          </p:nvSpPr>
          <p:spPr>
            <a:xfrm>
              <a:off x="4848860"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289A04BF-85E0-834E-BAB6-DBB4550B3940}"/>
                </a:ext>
              </a:extLst>
            </p:cNvPr>
            <p:cNvSpPr/>
            <p:nvPr/>
          </p:nvSpPr>
          <p:spPr>
            <a:xfrm>
              <a:off x="5095119"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631EE394-6E66-9F4F-AB28-9A96FE7CAF8B}"/>
                </a:ext>
              </a:extLst>
            </p:cNvPr>
            <p:cNvSpPr/>
            <p:nvPr/>
          </p:nvSpPr>
          <p:spPr>
            <a:xfrm>
              <a:off x="5341378"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6C486C2D-68DA-A54D-A5C4-4B5B0B3B8B73}"/>
                </a:ext>
              </a:extLst>
            </p:cNvPr>
            <p:cNvSpPr/>
            <p:nvPr/>
          </p:nvSpPr>
          <p:spPr>
            <a:xfrm>
              <a:off x="5593247"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F70F58BE-CCAE-F645-A328-47C1EAC54035}"/>
                </a:ext>
              </a:extLst>
            </p:cNvPr>
            <p:cNvSpPr/>
            <p:nvPr/>
          </p:nvSpPr>
          <p:spPr>
            <a:xfrm>
              <a:off x="4848860"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FE219746-6458-2648-BFF2-1638E7F0E56F}"/>
                </a:ext>
              </a:extLst>
            </p:cNvPr>
            <p:cNvSpPr/>
            <p:nvPr/>
          </p:nvSpPr>
          <p:spPr>
            <a:xfrm>
              <a:off x="5095119"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CC39E4D5-0122-404D-AF07-8A0976CE0F90}"/>
                </a:ext>
              </a:extLst>
            </p:cNvPr>
            <p:cNvSpPr/>
            <p:nvPr/>
          </p:nvSpPr>
          <p:spPr>
            <a:xfrm>
              <a:off x="5341378"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869B3C99-29C1-8B4B-96BE-A1AF2836059F}"/>
                </a:ext>
              </a:extLst>
            </p:cNvPr>
            <p:cNvSpPr/>
            <p:nvPr/>
          </p:nvSpPr>
          <p:spPr>
            <a:xfrm>
              <a:off x="5593247"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ounded Rectangle 130">
              <a:extLst>
                <a:ext uri="{FF2B5EF4-FFF2-40B4-BE49-F238E27FC236}">
                  <a16:creationId xmlns:a16="http://schemas.microsoft.com/office/drawing/2014/main" id="{7B63A695-A0C7-D649-B5DD-122BBCB3D254}"/>
                </a:ext>
              </a:extLst>
            </p:cNvPr>
            <p:cNvSpPr/>
            <p:nvPr/>
          </p:nvSpPr>
          <p:spPr>
            <a:xfrm>
              <a:off x="4627925" y="4155353"/>
              <a:ext cx="1364224" cy="311369"/>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F0DCA6BB-A31D-DC41-A4C9-C2923C3B6F21}"/>
                </a:ext>
              </a:extLst>
            </p:cNvPr>
            <p:cNvSpPr/>
            <p:nvPr/>
          </p:nvSpPr>
          <p:spPr>
            <a:xfrm>
              <a:off x="4712475"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F5A97E85-0225-1E46-A085-02FCCC792A02}"/>
                </a:ext>
              </a:extLst>
            </p:cNvPr>
            <p:cNvSpPr/>
            <p:nvPr/>
          </p:nvSpPr>
          <p:spPr>
            <a:xfrm>
              <a:off x="4958734"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97C5A434-FA81-A04D-A77B-DC0A945AB849}"/>
                </a:ext>
              </a:extLst>
            </p:cNvPr>
            <p:cNvSpPr/>
            <p:nvPr/>
          </p:nvSpPr>
          <p:spPr>
            <a:xfrm>
              <a:off x="5204993"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0C6578E8-0778-B145-8F5F-1C179B55F37C}"/>
                </a:ext>
              </a:extLst>
            </p:cNvPr>
            <p:cNvSpPr/>
            <p:nvPr/>
          </p:nvSpPr>
          <p:spPr>
            <a:xfrm>
              <a:off x="5456862"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34DA400A-6EAC-B244-90C9-E2C76E3CE8B1}"/>
                </a:ext>
              </a:extLst>
            </p:cNvPr>
            <p:cNvSpPr/>
            <p:nvPr/>
          </p:nvSpPr>
          <p:spPr>
            <a:xfrm>
              <a:off x="5714858" y="4210904"/>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ounded Rectangle 136">
              <a:extLst>
                <a:ext uri="{FF2B5EF4-FFF2-40B4-BE49-F238E27FC236}">
                  <a16:creationId xmlns:a16="http://schemas.microsoft.com/office/drawing/2014/main" id="{2D7BF61E-70E5-7B42-A443-1515BC3FC19A}"/>
                </a:ext>
              </a:extLst>
            </p:cNvPr>
            <p:cNvSpPr/>
            <p:nvPr/>
          </p:nvSpPr>
          <p:spPr>
            <a:xfrm>
              <a:off x="4763168" y="3015781"/>
              <a:ext cx="1128109" cy="311369"/>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ight Arrow 137">
              <a:extLst>
                <a:ext uri="{FF2B5EF4-FFF2-40B4-BE49-F238E27FC236}">
                  <a16:creationId xmlns:a16="http://schemas.microsoft.com/office/drawing/2014/main" id="{08D29459-9A76-6445-B967-14977057901D}"/>
                </a:ext>
              </a:extLst>
            </p:cNvPr>
            <p:cNvSpPr/>
            <p:nvPr/>
          </p:nvSpPr>
          <p:spPr>
            <a:xfrm rot="16200000">
              <a:off x="5068789" y="3533196"/>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ight Arrow 138">
              <a:extLst>
                <a:ext uri="{FF2B5EF4-FFF2-40B4-BE49-F238E27FC236}">
                  <a16:creationId xmlns:a16="http://schemas.microsoft.com/office/drawing/2014/main" id="{9CF46DE8-0686-8347-99CE-36822CB5A4C5}"/>
                </a:ext>
              </a:extLst>
            </p:cNvPr>
            <p:cNvSpPr/>
            <p:nvPr/>
          </p:nvSpPr>
          <p:spPr>
            <a:xfrm rot="16200000">
              <a:off x="5090349" y="4702344"/>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0" name="Content Placeholder 2">
                  <a:extLst>
                    <a:ext uri="{FF2B5EF4-FFF2-40B4-BE49-F238E27FC236}">
                      <a16:creationId xmlns:a16="http://schemas.microsoft.com/office/drawing/2014/main" id="{73EEE44B-3585-894E-B4F8-4CE38DFFE62D}"/>
                    </a:ext>
                  </a:extLst>
                </p:cNvPr>
                <p:cNvSpPr txBox="1">
                  <a:spLocks/>
                </p:cNvSpPr>
                <p:nvPr/>
              </p:nvSpPr>
              <p:spPr>
                <a:xfrm>
                  <a:off x="4560153" y="4659765"/>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𝑉</m:t>
                        </m:r>
                      </m:oMath>
                    </m:oMathPara>
                  </a14:m>
                  <a:endParaRPr lang="en-US" sz="2400" dirty="0">
                    <a:solidFill>
                      <a:srgbClr val="C00000"/>
                    </a:solidFill>
                    <a:latin typeface="Avenir Light" panose="020B0402020203020204" pitchFamily="34" charset="77"/>
                  </a:endParaRPr>
                </a:p>
              </p:txBody>
            </p:sp>
          </mc:Choice>
          <mc:Fallback xmlns="">
            <p:sp>
              <p:nvSpPr>
                <p:cNvPr id="140" name="Content Placeholder 2">
                  <a:extLst>
                    <a:ext uri="{FF2B5EF4-FFF2-40B4-BE49-F238E27FC236}">
                      <a16:creationId xmlns:a16="http://schemas.microsoft.com/office/drawing/2014/main" xmlns:a14="http://schemas.microsoft.com/office/drawing/2010/main" xmlns="" id="{73EEE44B-3585-894E-B4F8-4CE38DFFE62D}"/>
                    </a:ext>
                  </a:extLst>
                </p:cNvPr>
                <p:cNvSpPr txBox="1">
                  <a:spLocks noRot="1" noChangeAspect="1" noMove="1" noResize="1" noEditPoints="1" noAdjustHandles="1" noChangeArrowheads="1" noChangeShapeType="1" noTextEdit="1"/>
                </p:cNvSpPr>
                <p:nvPr/>
              </p:nvSpPr>
              <p:spPr>
                <a:xfrm>
                  <a:off x="4560153" y="4659765"/>
                  <a:ext cx="701328" cy="503588"/>
                </a:xfrm>
                <a:prstGeom prst="rect">
                  <a:avLst/>
                </a:prstGeom>
                <a:blipFill rotWithShape="0">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1" name="Content Placeholder 2">
                  <a:extLst>
                    <a:ext uri="{FF2B5EF4-FFF2-40B4-BE49-F238E27FC236}">
                      <a16:creationId xmlns:a16="http://schemas.microsoft.com/office/drawing/2014/main" id="{F0F7AF7B-3877-754A-9EAE-7D971B6F9519}"/>
                    </a:ext>
                  </a:extLst>
                </p:cNvPr>
                <p:cNvSpPr txBox="1">
                  <a:spLocks/>
                </p:cNvSpPr>
                <p:nvPr/>
              </p:nvSpPr>
              <p:spPr>
                <a:xfrm>
                  <a:off x="4567462" y="3480824"/>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𝑊</m:t>
                        </m:r>
                      </m:oMath>
                    </m:oMathPara>
                  </a14:m>
                  <a:endParaRPr lang="en-US" sz="2400" dirty="0">
                    <a:solidFill>
                      <a:srgbClr val="C00000"/>
                    </a:solidFill>
                    <a:latin typeface="Avenir Light" panose="020B0402020203020204" pitchFamily="34" charset="77"/>
                  </a:endParaRPr>
                </a:p>
              </p:txBody>
            </p:sp>
          </mc:Choice>
          <mc:Fallback xmlns="">
            <p:sp>
              <p:nvSpPr>
                <p:cNvPr id="141" name="Content Placeholder 2">
                  <a:extLst>
                    <a:ext uri="{FF2B5EF4-FFF2-40B4-BE49-F238E27FC236}">
                      <a16:creationId xmlns:a16="http://schemas.microsoft.com/office/drawing/2014/main" xmlns:a14="http://schemas.microsoft.com/office/drawing/2010/main" xmlns="" id="{F0F7AF7B-3877-754A-9EAE-7D971B6F9519}"/>
                    </a:ext>
                  </a:extLst>
                </p:cNvPr>
                <p:cNvSpPr txBox="1">
                  <a:spLocks noRot="1" noChangeAspect="1" noMove="1" noResize="1" noEditPoints="1" noAdjustHandles="1" noChangeArrowheads="1" noChangeShapeType="1" noTextEdit="1"/>
                </p:cNvSpPr>
                <p:nvPr/>
              </p:nvSpPr>
              <p:spPr>
                <a:xfrm>
                  <a:off x="4567462" y="3480824"/>
                  <a:ext cx="701328" cy="503588"/>
                </a:xfrm>
                <a:prstGeom prst="rect">
                  <a:avLst/>
                </a:prstGeom>
                <a:blipFill rotWithShape="0">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3" name="Content Placeholder 2">
                  <a:extLst>
                    <a:ext uri="{FF2B5EF4-FFF2-40B4-BE49-F238E27FC236}">
                      <a16:creationId xmlns:a16="http://schemas.microsoft.com/office/drawing/2014/main" id="{A5C72C0C-196F-D14D-B7C7-B894A9473A57}"/>
                    </a:ext>
                  </a:extLst>
                </p:cNvPr>
                <p:cNvSpPr txBox="1">
                  <a:spLocks/>
                </p:cNvSpPr>
                <p:nvPr/>
              </p:nvSpPr>
              <p:spPr>
                <a:xfrm>
                  <a:off x="5223678" y="5595080"/>
                  <a:ext cx="466367"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𝑥</m:t>
                            </m:r>
                          </m:e>
                          <m:sub>
                            <m:r>
                              <a:rPr lang="en-US" sz="2400" b="0" i="1" dirty="0" smtClean="0">
                                <a:latin typeface="Cambria Math" charset="0"/>
                              </a:rPr>
                              <m:t>4</m:t>
                            </m:r>
                          </m:sub>
                        </m:sSub>
                      </m:oMath>
                    </m:oMathPara>
                  </a14:m>
                  <a:endParaRPr lang="en-US" sz="2400" b="0" dirty="0">
                    <a:latin typeface="Avenir Light" panose="020B0402020203020204" pitchFamily="34" charset="77"/>
                  </a:endParaRPr>
                </a:p>
                <a:p>
                  <a:pPr marL="0" indent="0" algn="ctr">
                    <a:lnSpc>
                      <a:spcPct val="120000"/>
                    </a:lnSpc>
                    <a:buNone/>
                  </a:pPr>
                  <a:endParaRPr lang="en-US" sz="2400" dirty="0">
                    <a:latin typeface="Avenir Light" panose="020B0402020203020204" pitchFamily="34" charset="77"/>
                  </a:endParaRPr>
                </a:p>
              </p:txBody>
            </p:sp>
          </mc:Choice>
          <mc:Fallback xmlns="">
            <p:sp>
              <p:nvSpPr>
                <p:cNvPr id="143" name="Content Placeholder 2">
                  <a:extLst>
                    <a:ext uri="{FF2B5EF4-FFF2-40B4-BE49-F238E27FC236}">
                      <a16:creationId xmlns:a16="http://schemas.microsoft.com/office/drawing/2014/main" xmlns:a14="http://schemas.microsoft.com/office/drawing/2010/main" xmlns="" id="{A5C72C0C-196F-D14D-B7C7-B894A9473A57}"/>
                    </a:ext>
                  </a:extLst>
                </p:cNvPr>
                <p:cNvSpPr txBox="1">
                  <a:spLocks noRot="1" noChangeAspect="1" noMove="1" noResize="1" noEditPoints="1" noAdjustHandles="1" noChangeArrowheads="1" noChangeShapeType="1" noTextEdit="1"/>
                </p:cNvSpPr>
                <p:nvPr/>
              </p:nvSpPr>
              <p:spPr>
                <a:xfrm>
                  <a:off x="5223678" y="5595080"/>
                  <a:ext cx="466367" cy="503588"/>
                </a:xfrm>
                <a:prstGeom prst="rect">
                  <a:avLst/>
                </a:prstGeom>
                <a:blipFill rotWithShape="0">
                  <a:blip r:embed="rId19"/>
                  <a:stretch>
                    <a:fillRect/>
                  </a:stretch>
                </a:blipFill>
              </p:spPr>
              <p:txBody>
                <a:bodyPr/>
                <a:lstStyle/>
                <a:p>
                  <a:r>
                    <a:rPr lang="en-US">
                      <a:noFill/>
                    </a:rPr>
                    <a:t> </a:t>
                  </a:r>
                </a:p>
              </p:txBody>
            </p:sp>
          </mc:Fallback>
        </mc:AlternateContent>
        <p:sp>
          <p:nvSpPr>
            <p:cNvPr id="144" name="Right Arrow 143">
              <a:extLst>
                <a:ext uri="{FF2B5EF4-FFF2-40B4-BE49-F238E27FC236}">
                  <a16:creationId xmlns:a16="http://schemas.microsoft.com/office/drawing/2014/main" id="{EDFF357D-A43A-9946-9C8C-C5208D9A46EA}"/>
                </a:ext>
              </a:extLst>
            </p:cNvPr>
            <p:cNvSpPr/>
            <p:nvPr/>
          </p:nvSpPr>
          <p:spPr>
            <a:xfrm>
              <a:off x="3951891" y="4118260"/>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5" name="Content Placeholder 2">
                  <a:extLst>
                    <a:ext uri="{FF2B5EF4-FFF2-40B4-BE49-F238E27FC236}">
                      <a16:creationId xmlns:a16="http://schemas.microsoft.com/office/drawing/2014/main" id="{A70D1C02-7CBD-A74A-904A-2A285E9154CD}"/>
                    </a:ext>
                  </a:extLst>
                </p:cNvPr>
                <p:cNvSpPr txBox="1">
                  <a:spLocks/>
                </p:cNvSpPr>
                <p:nvPr/>
              </p:nvSpPr>
              <p:spPr>
                <a:xfrm>
                  <a:off x="3818000" y="3657669"/>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𝑈</m:t>
                        </m:r>
                      </m:oMath>
                    </m:oMathPara>
                  </a14:m>
                  <a:endParaRPr lang="en-US" sz="2400" dirty="0">
                    <a:solidFill>
                      <a:srgbClr val="C00000"/>
                    </a:solidFill>
                    <a:latin typeface="Avenir Light" panose="020B0402020203020204" pitchFamily="34" charset="77"/>
                  </a:endParaRPr>
                </a:p>
              </p:txBody>
            </p:sp>
          </mc:Choice>
          <mc:Fallback xmlns="">
            <p:sp>
              <p:nvSpPr>
                <p:cNvPr id="145" name="Content Placeholder 2">
                  <a:extLst>
                    <a:ext uri="{FF2B5EF4-FFF2-40B4-BE49-F238E27FC236}">
                      <a16:creationId xmlns:a16="http://schemas.microsoft.com/office/drawing/2014/main" xmlns:a14="http://schemas.microsoft.com/office/drawing/2010/main" xmlns="" id="{A70D1C02-7CBD-A74A-904A-2A285E9154CD}"/>
                    </a:ext>
                  </a:extLst>
                </p:cNvPr>
                <p:cNvSpPr txBox="1">
                  <a:spLocks noRot="1" noChangeAspect="1" noMove="1" noResize="1" noEditPoints="1" noAdjustHandles="1" noChangeArrowheads="1" noChangeShapeType="1" noTextEdit="1"/>
                </p:cNvSpPr>
                <p:nvPr/>
              </p:nvSpPr>
              <p:spPr>
                <a:xfrm>
                  <a:off x="3818000" y="3657669"/>
                  <a:ext cx="701328" cy="503588"/>
                </a:xfrm>
                <a:prstGeom prst="rect">
                  <a:avLst/>
                </a:prstGeom>
                <a:blipFill rotWithShape="0">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6" name="Rectangle 145">
                  <a:extLst>
                    <a:ext uri="{FF2B5EF4-FFF2-40B4-BE49-F238E27FC236}">
                      <a16:creationId xmlns:a16="http://schemas.microsoft.com/office/drawing/2014/main" id="{4E79B6EB-C451-D04B-B1B0-087954287C6F}"/>
                    </a:ext>
                  </a:extLst>
                </p:cNvPr>
                <p:cNvSpPr/>
                <p:nvPr/>
              </p:nvSpPr>
              <p:spPr>
                <a:xfrm>
                  <a:off x="4671674" y="1848029"/>
                  <a:ext cx="13038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𝐶𝐸</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b="0" i="1" smtClean="0">
                                    <a:latin typeface="Cambria Math" charset="0"/>
                                  </a:rPr>
                                  <m:t>4</m:t>
                                </m:r>
                              </m:sup>
                            </m:sSup>
                            <m:r>
                              <a:rPr lang="en-US" i="1">
                                <a:latin typeface="Cambria Math" panose="02040503050406030204" pitchFamily="18" charset="0"/>
                              </a:rPr>
                              <m:t>,</m:t>
                            </m:r>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p>
                                <m:r>
                                  <a:rPr lang="en-US" b="0" i="1" smtClean="0">
                                    <a:latin typeface="Cambria Math" charset="0"/>
                                  </a:rPr>
                                  <m:t>4</m:t>
                                </m:r>
                              </m:sup>
                            </m:sSup>
                          </m:e>
                        </m:d>
                      </m:oMath>
                    </m:oMathPara>
                  </a14:m>
                  <a:endParaRPr lang="en-US" dirty="0"/>
                </a:p>
              </p:txBody>
            </p:sp>
          </mc:Choice>
          <mc:Fallback xmlns="">
            <p:sp>
              <p:nvSpPr>
                <p:cNvPr id="146" name="Rectangle 145">
                  <a:extLst>
                    <a:ext uri="{FF2B5EF4-FFF2-40B4-BE49-F238E27FC236}">
                      <a16:creationId xmlns:a16="http://schemas.microsoft.com/office/drawing/2014/main" xmlns:a14="http://schemas.microsoft.com/office/drawing/2010/main" xmlns="" id="{4E79B6EB-C451-D04B-B1B0-087954287C6F}"/>
                    </a:ext>
                  </a:extLst>
                </p:cNvPr>
                <p:cNvSpPr>
                  <a:spLocks noRot="1" noChangeAspect="1" noMove="1" noResize="1" noEditPoints="1" noAdjustHandles="1" noChangeArrowheads="1" noChangeShapeType="1" noTextEdit="1"/>
                </p:cNvSpPr>
                <p:nvPr/>
              </p:nvSpPr>
              <p:spPr>
                <a:xfrm>
                  <a:off x="4671674" y="1848029"/>
                  <a:ext cx="1303818" cy="369332"/>
                </a:xfrm>
                <a:prstGeom prst="rect">
                  <a:avLst/>
                </a:prstGeom>
                <a:blipFill rotWithShape="0">
                  <a:blip r:embed="rId21"/>
                  <a:stretch>
                    <a:fillRect t="-3333" r="-2336" b="-6667"/>
                  </a:stretch>
                </a:blipFill>
              </p:spPr>
              <p:txBody>
                <a:bodyPr/>
                <a:lstStyle/>
                <a:p>
                  <a:r>
                    <a:rPr lang="en-US">
                      <a:noFill/>
                    </a:rPr>
                    <a:t> </a:t>
                  </a:r>
                </a:p>
              </p:txBody>
            </p:sp>
          </mc:Fallback>
        </mc:AlternateContent>
        <p:sp>
          <p:nvSpPr>
            <p:cNvPr id="147" name="Content Placeholder 2">
              <a:extLst>
                <a:ext uri="{FF2B5EF4-FFF2-40B4-BE49-F238E27FC236}">
                  <a16:creationId xmlns:a16="http://schemas.microsoft.com/office/drawing/2014/main" id="{4DC2E29A-5B02-B947-AAE1-1EF7A80E15E2}"/>
                </a:ext>
              </a:extLst>
            </p:cNvPr>
            <p:cNvSpPr txBox="1">
              <a:spLocks/>
            </p:cNvSpPr>
            <p:nvPr/>
          </p:nvSpPr>
          <p:spPr>
            <a:xfrm>
              <a:off x="4752175" y="6003497"/>
              <a:ext cx="1005821"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solidFill>
                    <a:srgbClr val="7030A0"/>
                  </a:solidFill>
                  <a:latin typeface="Avenir Light" panose="020B0402020203020204" pitchFamily="34" charset="77"/>
                </a:rPr>
                <a:t>class</a:t>
              </a:r>
            </a:p>
          </p:txBody>
        </p:sp>
      </p:grpSp>
      <p:sp>
        <p:nvSpPr>
          <p:cNvPr id="121" name="Content Placeholder 2">
            <a:extLst>
              <a:ext uri="{FF2B5EF4-FFF2-40B4-BE49-F238E27FC236}">
                <a16:creationId xmlns:a16="http://schemas.microsoft.com/office/drawing/2014/main" id="{55FCA79F-24EF-C34B-915B-6914F4B5E84B}"/>
              </a:ext>
            </a:extLst>
          </p:cNvPr>
          <p:cNvSpPr txBox="1">
            <a:spLocks/>
          </p:cNvSpPr>
          <p:nvPr/>
        </p:nvSpPr>
        <p:spPr>
          <a:xfrm>
            <a:off x="2587348" y="2375048"/>
            <a:ext cx="1121011" cy="503588"/>
          </a:xfrm>
          <a:prstGeom prst="rect">
            <a:avLst/>
          </a:prstGeom>
          <a:solidFill>
            <a:schemeClr val="accent6">
              <a:lumMod val="20000"/>
              <a:lumOff val="8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latin typeface="Avenir Light" panose="020B0402020203020204" pitchFamily="34" charset="77"/>
              </a:rPr>
              <a:t>went?</a:t>
            </a:r>
          </a:p>
        </p:txBody>
      </p:sp>
      <p:sp>
        <p:nvSpPr>
          <p:cNvPr id="148" name="Content Placeholder 2">
            <a:extLst>
              <a:ext uri="{FF2B5EF4-FFF2-40B4-BE49-F238E27FC236}">
                <a16:creationId xmlns:a16="http://schemas.microsoft.com/office/drawing/2014/main" id="{BC7611C4-233A-2F45-BEC2-4400044BAC8A}"/>
              </a:ext>
            </a:extLst>
          </p:cNvPr>
          <p:cNvSpPr txBox="1">
            <a:spLocks/>
          </p:cNvSpPr>
          <p:nvPr/>
        </p:nvSpPr>
        <p:spPr>
          <a:xfrm>
            <a:off x="4669195" y="2394928"/>
            <a:ext cx="1005821" cy="503588"/>
          </a:xfrm>
          <a:prstGeom prst="rect">
            <a:avLst/>
          </a:prstGeom>
          <a:solidFill>
            <a:srgbClr val="F47F83">
              <a:alpha val="57000"/>
            </a:srgb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latin typeface="Avenir Light" panose="020B0402020203020204" pitchFamily="34" charset="77"/>
              </a:rPr>
              <a:t>over?</a:t>
            </a:r>
          </a:p>
        </p:txBody>
      </p:sp>
      <p:sp>
        <p:nvSpPr>
          <p:cNvPr id="149" name="Content Placeholder 2">
            <a:extLst>
              <a:ext uri="{FF2B5EF4-FFF2-40B4-BE49-F238E27FC236}">
                <a16:creationId xmlns:a16="http://schemas.microsoft.com/office/drawing/2014/main" id="{F1A17C69-A9A6-794D-974B-0B1554D43578}"/>
              </a:ext>
            </a:extLst>
          </p:cNvPr>
          <p:cNvSpPr txBox="1">
            <a:spLocks/>
          </p:cNvSpPr>
          <p:nvPr/>
        </p:nvSpPr>
        <p:spPr>
          <a:xfrm>
            <a:off x="7116958" y="2382592"/>
            <a:ext cx="1049884" cy="503588"/>
          </a:xfrm>
          <a:prstGeom prst="rect">
            <a:avLst/>
          </a:prstGeom>
          <a:solidFill>
            <a:schemeClr val="accent6">
              <a:lumMod val="40000"/>
              <a:lumOff val="6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latin typeface="Avenir Light" panose="020B0402020203020204" pitchFamily="34" charset="77"/>
              </a:rPr>
              <a:t>class?</a:t>
            </a:r>
          </a:p>
        </p:txBody>
      </p:sp>
      <p:sp>
        <p:nvSpPr>
          <p:cNvPr id="150" name="Content Placeholder 2">
            <a:extLst>
              <a:ext uri="{FF2B5EF4-FFF2-40B4-BE49-F238E27FC236}">
                <a16:creationId xmlns:a16="http://schemas.microsoft.com/office/drawing/2014/main" id="{ABB99C6F-4251-8D4A-92FB-7B9E6F7FC710}"/>
              </a:ext>
            </a:extLst>
          </p:cNvPr>
          <p:cNvSpPr txBox="1">
            <a:spLocks/>
          </p:cNvSpPr>
          <p:nvPr/>
        </p:nvSpPr>
        <p:spPr>
          <a:xfrm>
            <a:off x="9425430" y="2365613"/>
            <a:ext cx="998949" cy="503588"/>
          </a:xfrm>
          <a:prstGeom prst="rect">
            <a:avLst/>
          </a:prstGeom>
          <a:solidFill>
            <a:schemeClr val="accent6">
              <a:lumMod val="40000"/>
              <a:lumOff val="6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latin typeface="Avenir Light" panose="020B0402020203020204" pitchFamily="34" charset="77"/>
              </a:rPr>
              <a:t>after?</a:t>
            </a:r>
          </a:p>
        </p:txBody>
      </p:sp>
    </p:spTree>
    <p:extLst>
      <p:ext uri="{BB962C8B-B14F-4D97-AF65-F5344CB8AC3E}">
        <p14:creationId xmlns:p14="http://schemas.microsoft.com/office/powerpoint/2010/main" val="1784468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D13C7DF-62D6-B3F6-CB0C-F963B532C09F}"/>
              </a:ext>
            </a:extLst>
          </p:cNvPr>
          <p:cNvSpPr>
            <a:spLocks noGrp="1"/>
          </p:cNvSpPr>
          <p:nvPr>
            <p:ph type="title"/>
          </p:nvPr>
        </p:nvSpPr>
        <p:spPr>
          <a:xfrm>
            <a:off x="0" y="2374232"/>
            <a:ext cx="12192000" cy="1931068"/>
          </a:xfrm>
        </p:spPr>
        <p:txBody>
          <a:bodyPr anchor="ctr" anchorCtr="0">
            <a:noAutofit/>
          </a:bodyPr>
          <a:lstStyle/>
          <a:p>
            <a:pPr>
              <a:lnSpc>
                <a:spcPct val="100000"/>
              </a:lnSpc>
            </a:pPr>
            <a:r>
              <a:rPr lang="en-US" sz="6000" dirty="0"/>
              <a:t>Transformers</a:t>
            </a:r>
          </a:p>
        </p:txBody>
      </p:sp>
    </p:spTree>
    <p:extLst>
      <p:ext uri="{BB962C8B-B14F-4D97-AF65-F5344CB8AC3E}">
        <p14:creationId xmlns:p14="http://schemas.microsoft.com/office/powerpoint/2010/main" val="391316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Content Placeholder 2">
            <a:extLst>
              <a:ext uri="{FF2B5EF4-FFF2-40B4-BE49-F238E27FC236}">
                <a16:creationId xmlns:a16="http://schemas.microsoft.com/office/drawing/2014/main" id="{0699B2A3-3B8E-414D-A3AF-577E06CECE10}"/>
              </a:ext>
            </a:extLst>
          </p:cNvPr>
          <p:cNvSpPr txBox="1">
            <a:spLocks/>
          </p:cNvSpPr>
          <p:nvPr/>
        </p:nvSpPr>
        <p:spPr>
          <a:xfrm>
            <a:off x="264163" y="5250618"/>
            <a:ext cx="1530821"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b="1" dirty="0">
                <a:solidFill>
                  <a:schemeClr val="tx1">
                    <a:lumMod val="85000"/>
                    <a:lumOff val="15000"/>
                  </a:schemeClr>
                </a:solidFill>
                <a:latin typeface="Avenir Light" panose="020B0402020203020204" pitchFamily="34" charset="77"/>
              </a:rPr>
              <a:t>Input layer</a:t>
            </a:r>
          </a:p>
        </p:txBody>
      </p:sp>
      <p:sp>
        <p:nvSpPr>
          <p:cNvPr id="50" name="Content Placeholder 2">
            <a:extLst>
              <a:ext uri="{FF2B5EF4-FFF2-40B4-BE49-F238E27FC236}">
                <a16:creationId xmlns:a16="http://schemas.microsoft.com/office/drawing/2014/main" id="{98A0229A-0E65-994A-A48A-9E766E214C56}"/>
              </a:ext>
            </a:extLst>
          </p:cNvPr>
          <p:cNvSpPr txBox="1">
            <a:spLocks/>
          </p:cNvSpPr>
          <p:nvPr/>
        </p:nvSpPr>
        <p:spPr>
          <a:xfrm>
            <a:off x="147347" y="4088472"/>
            <a:ext cx="1737960"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b="1" dirty="0">
                <a:solidFill>
                  <a:schemeClr val="tx1">
                    <a:lumMod val="85000"/>
                    <a:lumOff val="15000"/>
                  </a:schemeClr>
                </a:solidFill>
                <a:latin typeface="Avenir Light" panose="020B0402020203020204" pitchFamily="34" charset="77"/>
              </a:rPr>
              <a:t>Hidden layer</a:t>
            </a:r>
          </a:p>
        </p:txBody>
      </p:sp>
      <p:sp>
        <p:nvSpPr>
          <p:cNvPr id="51" name="Content Placeholder 2">
            <a:extLst>
              <a:ext uri="{FF2B5EF4-FFF2-40B4-BE49-F238E27FC236}">
                <a16:creationId xmlns:a16="http://schemas.microsoft.com/office/drawing/2014/main" id="{3649502E-21DD-1642-971F-BACEABB4E04C}"/>
              </a:ext>
            </a:extLst>
          </p:cNvPr>
          <p:cNvSpPr txBox="1">
            <a:spLocks/>
          </p:cNvSpPr>
          <p:nvPr/>
        </p:nvSpPr>
        <p:spPr>
          <a:xfrm>
            <a:off x="241800" y="2952152"/>
            <a:ext cx="1721387"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b="1" dirty="0">
                <a:solidFill>
                  <a:schemeClr val="tx1">
                    <a:lumMod val="85000"/>
                    <a:lumOff val="15000"/>
                  </a:schemeClr>
                </a:solidFill>
                <a:latin typeface="Avenir Light" panose="020B0402020203020204" pitchFamily="34" charset="77"/>
              </a:rPr>
              <a:t>Output layer</a:t>
            </a:r>
          </a:p>
        </p:txBody>
      </p:sp>
      <p:sp>
        <p:nvSpPr>
          <p:cNvPr id="70" name="Rounded Rectangle 69">
            <a:extLst>
              <a:ext uri="{FF2B5EF4-FFF2-40B4-BE49-F238E27FC236}">
                <a16:creationId xmlns:a16="http://schemas.microsoft.com/office/drawing/2014/main" id="{DE101D8D-392D-CE48-A76F-F593C13CFB77}"/>
              </a:ext>
            </a:extLst>
          </p:cNvPr>
          <p:cNvSpPr/>
          <p:nvPr/>
        </p:nvSpPr>
        <p:spPr>
          <a:xfrm>
            <a:off x="2561160" y="5287053"/>
            <a:ext cx="1196135" cy="33006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AF057BF2-9D6B-E249-8FBC-3B1D5B8A5CA3}"/>
              </a:ext>
            </a:extLst>
          </p:cNvPr>
          <p:cNvSpPr/>
          <p:nvPr/>
        </p:nvSpPr>
        <p:spPr>
          <a:xfrm>
            <a:off x="2665942" y="5342404"/>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730C91DC-46B3-DD42-BA91-16A98A899679}"/>
              </a:ext>
            </a:extLst>
          </p:cNvPr>
          <p:cNvSpPr/>
          <p:nvPr/>
        </p:nvSpPr>
        <p:spPr>
          <a:xfrm>
            <a:off x="2912201" y="5342404"/>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1A38F944-FD9F-1C42-9EF7-BA5E3DB86EBA}"/>
              </a:ext>
            </a:extLst>
          </p:cNvPr>
          <p:cNvSpPr/>
          <p:nvPr/>
        </p:nvSpPr>
        <p:spPr>
          <a:xfrm>
            <a:off x="3158460" y="5342404"/>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91549E43-B913-244E-90FF-EB6ADE692919}"/>
              </a:ext>
            </a:extLst>
          </p:cNvPr>
          <p:cNvSpPr/>
          <p:nvPr/>
        </p:nvSpPr>
        <p:spPr>
          <a:xfrm>
            <a:off x="3410329" y="5342404"/>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CFE7F9AF-8FB9-9E47-AA7C-B819DD96BD45}"/>
              </a:ext>
            </a:extLst>
          </p:cNvPr>
          <p:cNvSpPr/>
          <p:nvPr/>
        </p:nvSpPr>
        <p:spPr>
          <a:xfrm>
            <a:off x="2665942" y="30355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D1072A62-0E13-3843-8D0C-3A62E6BC9417}"/>
              </a:ext>
            </a:extLst>
          </p:cNvPr>
          <p:cNvSpPr/>
          <p:nvPr/>
        </p:nvSpPr>
        <p:spPr>
          <a:xfrm>
            <a:off x="2912201" y="30355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B5867DDE-FEA5-0049-9461-EB1FFEB88969}"/>
              </a:ext>
            </a:extLst>
          </p:cNvPr>
          <p:cNvSpPr/>
          <p:nvPr/>
        </p:nvSpPr>
        <p:spPr>
          <a:xfrm>
            <a:off x="3158460" y="30355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24DFF809-EE42-C349-914D-4808EEE0B2B2}"/>
              </a:ext>
            </a:extLst>
          </p:cNvPr>
          <p:cNvSpPr/>
          <p:nvPr/>
        </p:nvSpPr>
        <p:spPr>
          <a:xfrm>
            <a:off x="3410329" y="30355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81">
            <a:extLst>
              <a:ext uri="{FF2B5EF4-FFF2-40B4-BE49-F238E27FC236}">
                <a16:creationId xmlns:a16="http://schemas.microsoft.com/office/drawing/2014/main" id="{485BEC44-F260-1145-8583-E09A6D1ADDA0}"/>
              </a:ext>
            </a:extLst>
          </p:cNvPr>
          <p:cNvSpPr/>
          <p:nvPr/>
        </p:nvSpPr>
        <p:spPr>
          <a:xfrm>
            <a:off x="2445007" y="4128135"/>
            <a:ext cx="1364224" cy="311369"/>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D285D089-1C0C-6344-B7EA-A631D2F645B7}"/>
              </a:ext>
            </a:extLst>
          </p:cNvPr>
          <p:cNvSpPr/>
          <p:nvPr/>
        </p:nvSpPr>
        <p:spPr>
          <a:xfrm>
            <a:off x="2529557" y="4181402"/>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E248521C-7AB4-A74B-BB41-9E9DBC05502F}"/>
              </a:ext>
            </a:extLst>
          </p:cNvPr>
          <p:cNvSpPr/>
          <p:nvPr/>
        </p:nvSpPr>
        <p:spPr>
          <a:xfrm>
            <a:off x="2775816" y="4181402"/>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A542D303-3E89-B948-BAE1-9C28B4C7900E}"/>
              </a:ext>
            </a:extLst>
          </p:cNvPr>
          <p:cNvSpPr/>
          <p:nvPr/>
        </p:nvSpPr>
        <p:spPr>
          <a:xfrm>
            <a:off x="3022075" y="4181402"/>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3557CEDB-9609-5C4E-BE7A-9A1922D84558}"/>
              </a:ext>
            </a:extLst>
          </p:cNvPr>
          <p:cNvSpPr/>
          <p:nvPr/>
        </p:nvSpPr>
        <p:spPr>
          <a:xfrm>
            <a:off x="3273944" y="4181402"/>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FD0CC76B-5E71-8C4B-B186-6D1471C8CD67}"/>
              </a:ext>
            </a:extLst>
          </p:cNvPr>
          <p:cNvSpPr/>
          <p:nvPr/>
        </p:nvSpPr>
        <p:spPr>
          <a:xfrm>
            <a:off x="3531940" y="4183686"/>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2">
            <a:extLst>
              <a:ext uri="{FF2B5EF4-FFF2-40B4-BE49-F238E27FC236}">
                <a16:creationId xmlns:a16="http://schemas.microsoft.com/office/drawing/2014/main" id="{2E61486C-7C7C-CF4A-BF55-2488DDD06CBA}"/>
              </a:ext>
            </a:extLst>
          </p:cNvPr>
          <p:cNvSpPr/>
          <p:nvPr/>
        </p:nvSpPr>
        <p:spPr>
          <a:xfrm>
            <a:off x="2580250" y="2988563"/>
            <a:ext cx="1128109" cy="311369"/>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ight Arrow 93">
            <a:extLst>
              <a:ext uri="{FF2B5EF4-FFF2-40B4-BE49-F238E27FC236}">
                <a16:creationId xmlns:a16="http://schemas.microsoft.com/office/drawing/2014/main" id="{FAED948E-E8BC-B542-96E5-C16F47F16A92}"/>
              </a:ext>
            </a:extLst>
          </p:cNvPr>
          <p:cNvSpPr/>
          <p:nvPr/>
        </p:nvSpPr>
        <p:spPr>
          <a:xfrm rot="16200000">
            <a:off x="2885871" y="3505978"/>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ight Arrow 94">
            <a:extLst>
              <a:ext uri="{FF2B5EF4-FFF2-40B4-BE49-F238E27FC236}">
                <a16:creationId xmlns:a16="http://schemas.microsoft.com/office/drawing/2014/main" id="{B62B8F78-5C39-C145-B3C5-F9490727FE2B}"/>
              </a:ext>
            </a:extLst>
          </p:cNvPr>
          <p:cNvSpPr/>
          <p:nvPr/>
        </p:nvSpPr>
        <p:spPr>
          <a:xfrm rot="16200000">
            <a:off x="2907431" y="4675126"/>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6" name="Content Placeholder 2">
                <a:extLst>
                  <a:ext uri="{FF2B5EF4-FFF2-40B4-BE49-F238E27FC236}">
                    <a16:creationId xmlns:a16="http://schemas.microsoft.com/office/drawing/2014/main" id="{20A6FC83-57DF-014A-87E0-1B5614DFB884}"/>
                  </a:ext>
                </a:extLst>
              </p:cNvPr>
              <p:cNvSpPr txBox="1">
                <a:spLocks/>
              </p:cNvSpPr>
              <p:nvPr/>
            </p:nvSpPr>
            <p:spPr>
              <a:xfrm>
                <a:off x="2377235" y="4632547"/>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𝑉</m:t>
                      </m:r>
                    </m:oMath>
                  </m:oMathPara>
                </a14:m>
                <a:endParaRPr lang="en-US" sz="2400" dirty="0">
                  <a:solidFill>
                    <a:srgbClr val="C00000"/>
                  </a:solidFill>
                  <a:latin typeface="Avenir Light" panose="020B0402020203020204" pitchFamily="34" charset="77"/>
                </a:endParaRPr>
              </a:p>
            </p:txBody>
          </p:sp>
        </mc:Choice>
        <mc:Fallback xmlns="">
          <p:sp>
            <p:nvSpPr>
              <p:cNvPr id="96" name="Content Placeholder 2">
                <a:extLst>
                  <a:ext uri="{FF2B5EF4-FFF2-40B4-BE49-F238E27FC236}">
                    <a16:creationId xmlns:a16="http://schemas.microsoft.com/office/drawing/2014/main" xmlns:a14="http://schemas.microsoft.com/office/drawing/2010/main" xmlns="" id="{20A6FC83-57DF-014A-87E0-1B5614DFB884}"/>
                  </a:ext>
                </a:extLst>
              </p:cNvPr>
              <p:cNvSpPr txBox="1">
                <a:spLocks noRot="1" noChangeAspect="1" noMove="1" noResize="1" noEditPoints="1" noAdjustHandles="1" noChangeArrowheads="1" noChangeShapeType="1" noTextEdit="1"/>
              </p:cNvSpPr>
              <p:nvPr/>
            </p:nvSpPr>
            <p:spPr>
              <a:xfrm>
                <a:off x="2377235" y="4632547"/>
                <a:ext cx="701328" cy="503588"/>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Content Placeholder 2">
                <a:extLst>
                  <a:ext uri="{FF2B5EF4-FFF2-40B4-BE49-F238E27FC236}">
                    <a16:creationId xmlns:a16="http://schemas.microsoft.com/office/drawing/2014/main" id="{6D6C0EF3-9A48-6042-84AB-D28C74DA20AD}"/>
                  </a:ext>
                </a:extLst>
              </p:cNvPr>
              <p:cNvSpPr txBox="1">
                <a:spLocks/>
              </p:cNvSpPr>
              <p:nvPr/>
            </p:nvSpPr>
            <p:spPr>
              <a:xfrm>
                <a:off x="2384544" y="3453606"/>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𝑊</m:t>
                      </m:r>
                    </m:oMath>
                  </m:oMathPara>
                </a14:m>
                <a:endParaRPr lang="en-US" sz="2400" dirty="0">
                  <a:solidFill>
                    <a:srgbClr val="C00000"/>
                  </a:solidFill>
                  <a:latin typeface="Avenir Light" panose="020B0402020203020204" pitchFamily="34" charset="77"/>
                </a:endParaRPr>
              </a:p>
            </p:txBody>
          </p:sp>
        </mc:Choice>
        <mc:Fallback xmlns="">
          <p:sp>
            <p:nvSpPr>
              <p:cNvPr id="97" name="Content Placeholder 2">
                <a:extLst>
                  <a:ext uri="{FF2B5EF4-FFF2-40B4-BE49-F238E27FC236}">
                    <a16:creationId xmlns:a16="http://schemas.microsoft.com/office/drawing/2014/main" xmlns:a14="http://schemas.microsoft.com/office/drawing/2010/main" xmlns="" id="{6D6C0EF3-9A48-6042-84AB-D28C74DA20AD}"/>
                  </a:ext>
                </a:extLst>
              </p:cNvPr>
              <p:cNvSpPr txBox="1">
                <a:spLocks noRot="1" noChangeAspect="1" noMove="1" noResize="1" noEditPoints="1" noAdjustHandles="1" noChangeArrowheads="1" noChangeShapeType="1" noTextEdit="1"/>
              </p:cNvSpPr>
              <p:nvPr/>
            </p:nvSpPr>
            <p:spPr>
              <a:xfrm>
                <a:off x="2384544" y="3453606"/>
                <a:ext cx="701328" cy="503588"/>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Content Placeholder 2">
                <a:extLst>
                  <a:ext uri="{FF2B5EF4-FFF2-40B4-BE49-F238E27FC236}">
                    <a16:creationId xmlns:a16="http://schemas.microsoft.com/office/drawing/2014/main" id="{276A6F90-89C1-8046-A06E-32E388A4C982}"/>
                  </a:ext>
                </a:extLst>
              </p:cNvPr>
              <p:cNvSpPr txBox="1">
                <a:spLocks/>
              </p:cNvSpPr>
              <p:nvPr/>
            </p:nvSpPr>
            <p:spPr>
              <a:xfrm>
                <a:off x="1278536" y="2874718"/>
                <a:ext cx="1576747"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acc>
                        <m:accPr>
                          <m:chr m:val="̂"/>
                          <m:ctrlPr>
                            <a:rPr lang="en-US" sz="2400" b="0" i="1" dirty="0" smtClean="0">
                              <a:latin typeface="Cambria Math" panose="02040503050406030204" pitchFamily="18" charset="0"/>
                            </a:rPr>
                          </m:ctrlPr>
                        </m:accPr>
                        <m:e>
                          <m:r>
                            <a:rPr lang="en-US" sz="2400" b="0" i="1" dirty="0" smtClean="0">
                              <a:latin typeface="Cambria Math" charset="0"/>
                            </a:rPr>
                            <m:t>𝑦</m:t>
                          </m:r>
                        </m:e>
                      </m:acc>
                    </m:oMath>
                  </m:oMathPara>
                </a14:m>
                <a:endParaRPr lang="en-US" sz="2400" b="0" dirty="0">
                  <a:latin typeface="Avenir Light" panose="020B0402020203020204" pitchFamily="34" charset="77"/>
                </a:endParaRPr>
              </a:p>
              <a:p>
                <a:pPr marL="0" indent="0" algn="ctr">
                  <a:lnSpc>
                    <a:spcPct val="120000"/>
                  </a:lnSpc>
                  <a:buNone/>
                </a:pPr>
                <a:endParaRPr lang="en-US" sz="2400" dirty="0">
                  <a:latin typeface="Avenir Light" panose="020B0402020203020204" pitchFamily="34" charset="77"/>
                </a:endParaRPr>
              </a:p>
            </p:txBody>
          </p:sp>
        </mc:Choice>
        <mc:Fallback xmlns="">
          <p:sp>
            <p:nvSpPr>
              <p:cNvPr id="98" name="Content Placeholder 2">
                <a:extLst>
                  <a:ext uri="{FF2B5EF4-FFF2-40B4-BE49-F238E27FC236}">
                    <a16:creationId xmlns:a16="http://schemas.microsoft.com/office/drawing/2014/main" xmlns:a14="http://schemas.microsoft.com/office/drawing/2010/main" xmlns="" id="{276A6F90-89C1-8046-A06E-32E388A4C982}"/>
                  </a:ext>
                </a:extLst>
              </p:cNvPr>
              <p:cNvSpPr txBox="1">
                <a:spLocks noRot="1" noChangeAspect="1" noMove="1" noResize="1" noEditPoints="1" noAdjustHandles="1" noChangeArrowheads="1" noChangeShapeType="1" noTextEdit="1"/>
              </p:cNvSpPr>
              <p:nvPr/>
            </p:nvSpPr>
            <p:spPr>
              <a:xfrm>
                <a:off x="1278536" y="2874718"/>
                <a:ext cx="1576747" cy="503588"/>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0" name="Content Placeholder 2">
                <a:extLst>
                  <a:ext uri="{FF2B5EF4-FFF2-40B4-BE49-F238E27FC236}">
                    <a16:creationId xmlns:a16="http://schemas.microsoft.com/office/drawing/2014/main" id="{D2F72133-FA23-E542-8D6A-F6C8993EF0A4}"/>
                  </a:ext>
                </a:extLst>
              </p:cNvPr>
              <p:cNvSpPr txBox="1">
                <a:spLocks/>
              </p:cNvSpPr>
              <p:nvPr/>
            </p:nvSpPr>
            <p:spPr>
              <a:xfrm>
                <a:off x="2936405" y="5566790"/>
                <a:ext cx="466367"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𝑥</m:t>
                          </m:r>
                        </m:e>
                        <m:sub>
                          <m:r>
                            <a:rPr lang="en-US" sz="2400" b="0" i="1" dirty="0" smtClean="0">
                              <a:latin typeface="Cambria Math" panose="02040503050406030204" pitchFamily="18" charset="0"/>
                            </a:rPr>
                            <m:t>1</m:t>
                          </m:r>
                        </m:sub>
                      </m:sSub>
                    </m:oMath>
                  </m:oMathPara>
                </a14:m>
                <a:endParaRPr lang="en-US" sz="2400" b="0" dirty="0">
                  <a:latin typeface="Avenir Light" panose="020B0402020203020204" pitchFamily="34" charset="77"/>
                </a:endParaRPr>
              </a:p>
              <a:p>
                <a:pPr marL="0" indent="0" algn="ctr">
                  <a:lnSpc>
                    <a:spcPct val="120000"/>
                  </a:lnSpc>
                  <a:buNone/>
                </a:pPr>
                <a:endParaRPr lang="en-US" sz="2400" dirty="0">
                  <a:latin typeface="Avenir Light" panose="020B0402020203020204" pitchFamily="34" charset="77"/>
                </a:endParaRPr>
              </a:p>
            </p:txBody>
          </p:sp>
        </mc:Choice>
        <mc:Fallback xmlns="">
          <p:sp>
            <p:nvSpPr>
              <p:cNvPr id="190" name="Content Placeholder 2">
                <a:extLst>
                  <a:ext uri="{FF2B5EF4-FFF2-40B4-BE49-F238E27FC236}">
                    <a16:creationId xmlns:a16="http://schemas.microsoft.com/office/drawing/2014/main" id="{D2F72133-FA23-E542-8D6A-F6C8993EF0A4}"/>
                  </a:ext>
                </a:extLst>
              </p:cNvPr>
              <p:cNvSpPr txBox="1">
                <a:spLocks noRot="1" noChangeAspect="1" noMove="1" noResize="1" noEditPoints="1" noAdjustHandles="1" noChangeArrowheads="1" noChangeShapeType="1" noTextEdit="1"/>
              </p:cNvSpPr>
              <p:nvPr/>
            </p:nvSpPr>
            <p:spPr>
              <a:xfrm>
                <a:off x="2936405" y="5566790"/>
                <a:ext cx="466367" cy="503588"/>
              </a:xfrm>
              <a:prstGeom prst="rect">
                <a:avLst/>
              </a:prstGeom>
              <a:blipFill>
                <a:blip r:embed="rId5"/>
                <a:stretch>
                  <a:fillRect l="-5263"/>
                </a:stretch>
              </a:blipFill>
            </p:spPr>
            <p:txBody>
              <a:bodyPr/>
              <a:lstStyle/>
              <a:p>
                <a:r>
                  <a:rPr lang="en-US">
                    <a:noFill/>
                  </a:rPr>
                  <a:t> </a:t>
                </a:r>
              </a:p>
            </p:txBody>
          </p:sp>
        </mc:Fallback>
      </mc:AlternateContent>
      <p:sp>
        <p:nvSpPr>
          <p:cNvPr id="120" name="Title 1">
            <a:extLst>
              <a:ext uri="{FF2B5EF4-FFF2-40B4-BE49-F238E27FC236}">
                <a16:creationId xmlns:a16="http://schemas.microsoft.com/office/drawing/2014/main" id="{FF867746-7A2F-644D-88D5-C3102C6A99EA}"/>
              </a:ext>
            </a:extLst>
          </p:cNvPr>
          <p:cNvSpPr>
            <a:spLocks noGrp="1"/>
          </p:cNvSpPr>
          <p:nvPr>
            <p:ph type="title"/>
          </p:nvPr>
        </p:nvSpPr>
        <p:spPr>
          <a:xfrm>
            <a:off x="347472" y="219456"/>
            <a:ext cx="8941419" cy="1162592"/>
          </a:xfrm>
        </p:spPr>
        <p:txBody>
          <a:bodyPr/>
          <a:lstStyle/>
          <a:p>
            <a:r>
              <a:rPr lang="en-US" dirty="0"/>
              <a:t>RNN</a:t>
            </a:r>
          </a:p>
        </p:txBody>
      </p:sp>
      <p:sp>
        <p:nvSpPr>
          <p:cNvPr id="122" name="Content Placeholder 2">
            <a:extLst>
              <a:ext uri="{FF2B5EF4-FFF2-40B4-BE49-F238E27FC236}">
                <a16:creationId xmlns:a16="http://schemas.microsoft.com/office/drawing/2014/main" id="{FF5E74C9-A5CD-6F40-A4BA-762E8454B052}"/>
              </a:ext>
            </a:extLst>
          </p:cNvPr>
          <p:cNvSpPr txBox="1">
            <a:spLocks/>
          </p:cNvSpPr>
          <p:nvPr/>
        </p:nvSpPr>
        <p:spPr>
          <a:xfrm>
            <a:off x="741069" y="993922"/>
            <a:ext cx="3272331" cy="6457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b="1" dirty="0">
                <a:latin typeface="Avenir Light" panose="020B0402020203020204" pitchFamily="34" charset="77"/>
              </a:rPr>
              <a:t>Training Process</a:t>
            </a:r>
            <a:endParaRPr lang="en-US" dirty="0">
              <a:latin typeface="Avenir Light" panose="020B0402020203020204" pitchFamily="34" charset="77"/>
            </a:endParaRPr>
          </a:p>
        </p:txBody>
      </p:sp>
      <mc:AlternateContent xmlns:mc="http://schemas.openxmlformats.org/markup-compatibility/2006" xmlns:a14="http://schemas.microsoft.com/office/drawing/2010/main">
        <mc:Choice Requires="a14">
          <p:sp>
            <p:nvSpPr>
              <p:cNvPr id="127" name="Rectangle 126">
                <a:extLst>
                  <a:ext uri="{FF2B5EF4-FFF2-40B4-BE49-F238E27FC236}">
                    <a16:creationId xmlns:a16="http://schemas.microsoft.com/office/drawing/2014/main" id="{5063524F-251F-C44B-AA39-5AA181F58DDD}"/>
                  </a:ext>
                </a:extLst>
              </p:cNvPr>
              <p:cNvSpPr/>
              <p:nvPr/>
            </p:nvSpPr>
            <p:spPr>
              <a:xfrm>
                <a:off x="2608151" y="1860486"/>
                <a:ext cx="129394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𝐶𝐸</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b="0" i="1" smtClean="0">
                                  <a:latin typeface="Cambria Math" panose="02040503050406030204" pitchFamily="18" charset="0"/>
                                </a:rPr>
                                <m:t>1</m:t>
                              </m:r>
                            </m:sup>
                          </m:sSup>
                          <m:r>
                            <a:rPr lang="en-US" i="1">
                              <a:latin typeface="Cambria Math" panose="02040503050406030204" pitchFamily="18" charset="0"/>
                            </a:rPr>
                            <m:t>,</m:t>
                          </m:r>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p>
                              <m:r>
                                <a:rPr lang="en-US" b="0" i="1" smtClean="0">
                                  <a:latin typeface="Cambria Math" panose="02040503050406030204" pitchFamily="18" charset="0"/>
                                </a:rPr>
                                <m:t>1</m:t>
                              </m:r>
                            </m:sup>
                          </m:sSup>
                        </m:e>
                      </m:d>
                    </m:oMath>
                  </m:oMathPara>
                </a14:m>
                <a:endParaRPr lang="en-US" dirty="0"/>
              </a:p>
            </p:txBody>
          </p:sp>
        </mc:Choice>
        <mc:Fallback xmlns="">
          <p:sp>
            <p:nvSpPr>
              <p:cNvPr id="127" name="Rectangle 126">
                <a:extLst>
                  <a:ext uri="{FF2B5EF4-FFF2-40B4-BE49-F238E27FC236}">
                    <a16:creationId xmlns:a16="http://schemas.microsoft.com/office/drawing/2014/main" id="{5063524F-251F-C44B-AA39-5AA181F58DDD}"/>
                  </a:ext>
                </a:extLst>
              </p:cNvPr>
              <p:cNvSpPr>
                <a:spLocks noRot="1" noChangeAspect="1" noMove="1" noResize="1" noEditPoints="1" noAdjustHandles="1" noChangeArrowheads="1" noChangeShapeType="1" noTextEdit="1"/>
              </p:cNvSpPr>
              <p:nvPr/>
            </p:nvSpPr>
            <p:spPr>
              <a:xfrm>
                <a:off x="2608151" y="1860486"/>
                <a:ext cx="1293944" cy="369332"/>
              </a:xfrm>
              <a:prstGeom prst="rect">
                <a:avLst/>
              </a:prstGeom>
              <a:blipFill>
                <a:blip r:embed="rId6"/>
                <a:stretch>
                  <a:fillRect b="-3226"/>
                </a:stretch>
              </a:blipFill>
            </p:spPr>
            <p:txBody>
              <a:bodyPr/>
              <a:lstStyle/>
              <a:p>
                <a:r>
                  <a:rPr lang="en-US">
                    <a:noFill/>
                  </a:rPr>
                  <a:t> </a:t>
                </a:r>
              </a:p>
            </p:txBody>
          </p:sp>
        </mc:Fallback>
      </mc:AlternateContent>
      <p:sp>
        <p:nvSpPr>
          <p:cNvPr id="128" name="Content Placeholder 2">
            <a:extLst>
              <a:ext uri="{FF2B5EF4-FFF2-40B4-BE49-F238E27FC236}">
                <a16:creationId xmlns:a16="http://schemas.microsoft.com/office/drawing/2014/main" id="{731B846A-C5A9-5A4B-9377-7E1921B50F8E}"/>
              </a:ext>
            </a:extLst>
          </p:cNvPr>
          <p:cNvSpPr txBox="1">
            <a:spLocks/>
          </p:cNvSpPr>
          <p:nvPr/>
        </p:nvSpPr>
        <p:spPr>
          <a:xfrm>
            <a:off x="1130300" y="1872315"/>
            <a:ext cx="866479"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b="1" dirty="0">
                <a:solidFill>
                  <a:srgbClr val="C00000"/>
                </a:solidFill>
                <a:latin typeface="Avenir Light" panose="020B0402020203020204" pitchFamily="34" charset="77"/>
              </a:rPr>
              <a:t>Error</a:t>
            </a:r>
          </a:p>
        </p:txBody>
      </p:sp>
      <p:sp>
        <p:nvSpPr>
          <p:cNvPr id="129" name="Content Placeholder 2">
            <a:extLst>
              <a:ext uri="{FF2B5EF4-FFF2-40B4-BE49-F238E27FC236}">
                <a16:creationId xmlns:a16="http://schemas.microsoft.com/office/drawing/2014/main" id="{0E613D49-C154-6840-B48E-9022C64E7B06}"/>
              </a:ext>
            </a:extLst>
          </p:cNvPr>
          <p:cNvSpPr txBox="1">
            <a:spLocks/>
          </p:cNvSpPr>
          <p:nvPr/>
        </p:nvSpPr>
        <p:spPr>
          <a:xfrm>
            <a:off x="2709001" y="6009384"/>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solidFill>
                  <a:srgbClr val="7030A0"/>
                </a:solidFill>
                <a:latin typeface="Avenir Light" panose="020B0402020203020204" pitchFamily="34" charset="77"/>
              </a:rPr>
              <a:t>She</a:t>
            </a:r>
          </a:p>
        </p:txBody>
      </p:sp>
      <p:grpSp>
        <p:nvGrpSpPr>
          <p:cNvPr id="36" name="Group 35"/>
          <p:cNvGrpSpPr/>
          <p:nvPr/>
        </p:nvGrpSpPr>
        <p:grpSpPr>
          <a:xfrm>
            <a:off x="3818000" y="1848029"/>
            <a:ext cx="2174149" cy="4659056"/>
            <a:chOff x="3818000" y="1848029"/>
            <a:chExt cx="2174149" cy="4659056"/>
          </a:xfrm>
        </p:grpSpPr>
        <p:sp>
          <p:nvSpPr>
            <p:cNvPr id="37" name="Rounded Rectangle 36">
              <a:extLst>
                <a:ext uri="{FF2B5EF4-FFF2-40B4-BE49-F238E27FC236}">
                  <a16:creationId xmlns:a16="http://schemas.microsoft.com/office/drawing/2014/main" id="{B0204399-681E-6C49-9E5C-CC0F2EBC7595}"/>
                </a:ext>
              </a:extLst>
            </p:cNvPr>
            <p:cNvSpPr/>
            <p:nvPr/>
          </p:nvSpPr>
          <p:spPr>
            <a:xfrm>
              <a:off x="4744078" y="5314271"/>
              <a:ext cx="1196135" cy="33006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C88A8753-B2AE-C347-8881-9E9BFB6849E7}"/>
                </a:ext>
              </a:extLst>
            </p:cNvPr>
            <p:cNvSpPr/>
            <p:nvPr/>
          </p:nvSpPr>
          <p:spPr>
            <a:xfrm>
              <a:off x="4848860"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289A04BF-85E0-834E-BAB6-DBB4550B3940}"/>
                </a:ext>
              </a:extLst>
            </p:cNvPr>
            <p:cNvSpPr/>
            <p:nvPr/>
          </p:nvSpPr>
          <p:spPr>
            <a:xfrm>
              <a:off x="5095119"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631EE394-6E66-9F4F-AB28-9A96FE7CAF8B}"/>
                </a:ext>
              </a:extLst>
            </p:cNvPr>
            <p:cNvSpPr/>
            <p:nvPr/>
          </p:nvSpPr>
          <p:spPr>
            <a:xfrm>
              <a:off x="5341378"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6C486C2D-68DA-A54D-A5C4-4B5B0B3B8B73}"/>
                </a:ext>
              </a:extLst>
            </p:cNvPr>
            <p:cNvSpPr/>
            <p:nvPr/>
          </p:nvSpPr>
          <p:spPr>
            <a:xfrm>
              <a:off x="5593247"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F70F58BE-CCAE-F645-A328-47C1EAC54035}"/>
                </a:ext>
              </a:extLst>
            </p:cNvPr>
            <p:cNvSpPr/>
            <p:nvPr/>
          </p:nvSpPr>
          <p:spPr>
            <a:xfrm>
              <a:off x="4848860"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FE219746-6458-2648-BFF2-1638E7F0E56F}"/>
                </a:ext>
              </a:extLst>
            </p:cNvPr>
            <p:cNvSpPr/>
            <p:nvPr/>
          </p:nvSpPr>
          <p:spPr>
            <a:xfrm>
              <a:off x="5095119"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CC39E4D5-0122-404D-AF07-8A0976CE0F90}"/>
                </a:ext>
              </a:extLst>
            </p:cNvPr>
            <p:cNvSpPr/>
            <p:nvPr/>
          </p:nvSpPr>
          <p:spPr>
            <a:xfrm>
              <a:off x="5341378"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869B3C99-29C1-8B4B-96BE-A1AF2836059F}"/>
                </a:ext>
              </a:extLst>
            </p:cNvPr>
            <p:cNvSpPr/>
            <p:nvPr/>
          </p:nvSpPr>
          <p:spPr>
            <a:xfrm>
              <a:off x="5593247"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a:extLst>
                <a:ext uri="{FF2B5EF4-FFF2-40B4-BE49-F238E27FC236}">
                  <a16:creationId xmlns:a16="http://schemas.microsoft.com/office/drawing/2014/main" id="{7B63A695-A0C7-D649-B5DD-122BBCB3D254}"/>
                </a:ext>
              </a:extLst>
            </p:cNvPr>
            <p:cNvSpPr/>
            <p:nvPr/>
          </p:nvSpPr>
          <p:spPr>
            <a:xfrm>
              <a:off x="4627925" y="4155353"/>
              <a:ext cx="1364224" cy="311369"/>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F0DCA6BB-A31D-DC41-A4C9-C2923C3B6F21}"/>
                </a:ext>
              </a:extLst>
            </p:cNvPr>
            <p:cNvSpPr/>
            <p:nvPr/>
          </p:nvSpPr>
          <p:spPr>
            <a:xfrm>
              <a:off x="4712475"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5A97E85-0225-1E46-A085-02FCCC792A02}"/>
                </a:ext>
              </a:extLst>
            </p:cNvPr>
            <p:cNvSpPr/>
            <p:nvPr/>
          </p:nvSpPr>
          <p:spPr>
            <a:xfrm>
              <a:off x="4958734"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97C5A434-FA81-A04D-A77B-DC0A945AB849}"/>
                </a:ext>
              </a:extLst>
            </p:cNvPr>
            <p:cNvSpPr/>
            <p:nvPr/>
          </p:nvSpPr>
          <p:spPr>
            <a:xfrm>
              <a:off x="5204993"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0C6578E8-0778-B145-8F5F-1C179B55F37C}"/>
                </a:ext>
              </a:extLst>
            </p:cNvPr>
            <p:cNvSpPr/>
            <p:nvPr/>
          </p:nvSpPr>
          <p:spPr>
            <a:xfrm>
              <a:off x="5456862"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4DA400A-6EAC-B244-90C9-E2C76E3CE8B1}"/>
                </a:ext>
              </a:extLst>
            </p:cNvPr>
            <p:cNvSpPr/>
            <p:nvPr/>
          </p:nvSpPr>
          <p:spPr>
            <a:xfrm>
              <a:off x="5714858" y="4210904"/>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a:extLst>
                <a:ext uri="{FF2B5EF4-FFF2-40B4-BE49-F238E27FC236}">
                  <a16:creationId xmlns:a16="http://schemas.microsoft.com/office/drawing/2014/main" id="{2D7BF61E-70E5-7B42-A443-1515BC3FC19A}"/>
                </a:ext>
              </a:extLst>
            </p:cNvPr>
            <p:cNvSpPr/>
            <p:nvPr/>
          </p:nvSpPr>
          <p:spPr>
            <a:xfrm>
              <a:off x="4763168" y="3015781"/>
              <a:ext cx="1128109" cy="311369"/>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ight Arrow 54">
              <a:extLst>
                <a:ext uri="{FF2B5EF4-FFF2-40B4-BE49-F238E27FC236}">
                  <a16:creationId xmlns:a16="http://schemas.microsoft.com/office/drawing/2014/main" id="{08D29459-9A76-6445-B967-14977057901D}"/>
                </a:ext>
              </a:extLst>
            </p:cNvPr>
            <p:cNvSpPr/>
            <p:nvPr/>
          </p:nvSpPr>
          <p:spPr>
            <a:xfrm rot="16200000">
              <a:off x="5068789" y="3533196"/>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ight Arrow 55">
              <a:extLst>
                <a:ext uri="{FF2B5EF4-FFF2-40B4-BE49-F238E27FC236}">
                  <a16:creationId xmlns:a16="http://schemas.microsoft.com/office/drawing/2014/main" id="{9CF46DE8-0686-8347-99CE-36822CB5A4C5}"/>
                </a:ext>
              </a:extLst>
            </p:cNvPr>
            <p:cNvSpPr/>
            <p:nvPr/>
          </p:nvSpPr>
          <p:spPr>
            <a:xfrm rot="16200000">
              <a:off x="5090349" y="4702344"/>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7" name="Content Placeholder 2">
                  <a:extLst>
                    <a:ext uri="{FF2B5EF4-FFF2-40B4-BE49-F238E27FC236}">
                      <a16:creationId xmlns:a16="http://schemas.microsoft.com/office/drawing/2014/main" id="{73EEE44B-3585-894E-B4F8-4CE38DFFE62D}"/>
                    </a:ext>
                  </a:extLst>
                </p:cNvPr>
                <p:cNvSpPr txBox="1">
                  <a:spLocks/>
                </p:cNvSpPr>
                <p:nvPr/>
              </p:nvSpPr>
              <p:spPr>
                <a:xfrm>
                  <a:off x="4560153" y="4659765"/>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𝑉</m:t>
                        </m:r>
                      </m:oMath>
                    </m:oMathPara>
                  </a14:m>
                  <a:endParaRPr lang="en-US" sz="2400" dirty="0">
                    <a:solidFill>
                      <a:srgbClr val="C00000"/>
                    </a:solidFill>
                    <a:latin typeface="Avenir Light" panose="020B0402020203020204" pitchFamily="34" charset="77"/>
                  </a:endParaRPr>
                </a:p>
              </p:txBody>
            </p:sp>
          </mc:Choice>
          <mc:Fallback xmlns="">
            <p:sp>
              <p:nvSpPr>
                <p:cNvPr id="57" name="Content Placeholder 2">
                  <a:extLst>
                    <a:ext uri="{FF2B5EF4-FFF2-40B4-BE49-F238E27FC236}">
                      <a16:creationId xmlns:a16="http://schemas.microsoft.com/office/drawing/2014/main" xmlns:a14="http://schemas.microsoft.com/office/drawing/2010/main" xmlns="" id="{73EEE44B-3585-894E-B4F8-4CE38DFFE62D}"/>
                    </a:ext>
                  </a:extLst>
                </p:cNvPr>
                <p:cNvSpPr txBox="1">
                  <a:spLocks noRot="1" noChangeAspect="1" noMove="1" noResize="1" noEditPoints="1" noAdjustHandles="1" noChangeArrowheads="1" noChangeShapeType="1" noTextEdit="1"/>
                </p:cNvSpPr>
                <p:nvPr/>
              </p:nvSpPr>
              <p:spPr>
                <a:xfrm>
                  <a:off x="4560153" y="4659765"/>
                  <a:ext cx="701328" cy="503588"/>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Content Placeholder 2">
                  <a:extLst>
                    <a:ext uri="{FF2B5EF4-FFF2-40B4-BE49-F238E27FC236}">
                      <a16:creationId xmlns:a16="http://schemas.microsoft.com/office/drawing/2014/main" id="{F0F7AF7B-3877-754A-9EAE-7D971B6F9519}"/>
                    </a:ext>
                  </a:extLst>
                </p:cNvPr>
                <p:cNvSpPr txBox="1">
                  <a:spLocks/>
                </p:cNvSpPr>
                <p:nvPr/>
              </p:nvSpPr>
              <p:spPr>
                <a:xfrm>
                  <a:off x="4567462" y="3480824"/>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𝑊</m:t>
                        </m:r>
                      </m:oMath>
                    </m:oMathPara>
                  </a14:m>
                  <a:endParaRPr lang="en-US" sz="2400" dirty="0">
                    <a:solidFill>
                      <a:srgbClr val="C00000"/>
                    </a:solidFill>
                    <a:latin typeface="Avenir Light" panose="020B0402020203020204" pitchFamily="34" charset="77"/>
                  </a:endParaRPr>
                </a:p>
              </p:txBody>
            </p:sp>
          </mc:Choice>
          <mc:Fallback xmlns="">
            <p:sp>
              <p:nvSpPr>
                <p:cNvPr id="58" name="Content Placeholder 2">
                  <a:extLst>
                    <a:ext uri="{FF2B5EF4-FFF2-40B4-BE49-F238E27FC236}">
                      <a16:creationId xmlns:a16="http://schemas.microsoft.com/office/drawing/2014/main" xmlns:a14="http://schemas.microsoft.com/office/drawing/2010/main" xmlns="" id="{F0F7AF7B-3877-754A-9EAE-7D971B6F9519}"/>
                    </a:ext>
                  </a:extLst>
                </p:cNvPr>
                <p:cNvSpPr txBox="1">
                  <a:spLocks noRot="1" noChangeAspect="1" noMove="1" noResize="1" noEditPoints="1" noAdjustHandles="1" noChangeArrowheads="1" noChangeShapeType="1" noTextEdit="1"/>
                </p:cNvSpPr>
                <p:nvPr/>
              </p:nvSpPr>
              <p:spPr>
                <a:xfrm>
                  <a:off x="4567462" y="3480824"/>
                  <a:ext cx="701328" cy="503588"/>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Content Placeholder 2">
                  <a:extLst>
                    <a:ext uri="{FF2B5EF4-FFF2-40B4-BE49-F238E27FC236}">
                      <a16:creationId xmlns:a16="http://schemas.microsoft.com/office/drawing/2014/main" id="{A5C72C0C-196F-D14D-B7C7-B894A9473A57}"/>
                    </a:ext>
                  </a:extLst>
                </p:cNvPr>
                <p:cNvSpPr txBox="1">
                  <a:spLocks/>
                </p:cNvSpPr>
                <p:nvPr/>
              </p:nvSpPr>
              <p:spPr>
                <a:xfrm>
                  <a:off x="5223678" y="5595080"/>
                  <a:ext cx="466367"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𝑥</m:t>
                            </m:r>
                          </m:e>
                          <m:sub>
                            <m:r>
                              <a:rPr lang="en-US" sz="2400" b="0" i="1" dirty="0" smtClean="0">
                                <a:latin typeface="Cambria Math" panose="02040503050406030204" pitchFamily="18" charset="0"/>
                              </a:rPr>
                              <m:t>2</m:t>
                            </m:r>
                          </m:sub>
                        </m:sSub>
                      </m:oMath>
                    </m:oMathPara>
                  </a14:m>
                  <a:endParaRPr lang="en-US" sz="2400" b="0" dirty="0">
                    <a:latin typeface="Avenir Light" panose="020B0402020203020204" pitchFamily="34" charset="77"/>
                  </a:endParaRPr>
                </a:p>
                <a:p>
                  <a:pPr marL="0" indent="0" algn="ctr">
                    <a:lnSpc>
                      <a:spcPct val="120000"/>
                    </a:lnSpc>
                    <a:buNone/>
                  </a:pPr>
                  <a:endParaRPr lang="en-US" sz="2400" dirty="0">
                    <a:latin typeface="Avenir Light" panose="020B0402020203020204" pitchFamily="34" charset="77"/>
                  </a:endParaRPr>
                </a:p>
              </p:txBody>
            </p:sp>
          </mc:Choice>
          <mc:Fallback xmlns="">
            <p:sp>
              <p:nvSpPr>
                <p:cNvPr id="60" name="Content Placeholder 2">
                  <a:extLst>
                    <a:ext uri="{FF2B5EF4-FFF2-40B4-BE49-F238E27FC236}">
                      <a16:creationId xmlns:a16="http://schemas.microsoft.com/office/drawing/2014/main" xmlns:a14="http://schemas.microsoft.com/office/drawing/2010/main" xmlns="" id="{A5C72C0C-196F-D14D-B7C7-B894A9473A57}"/>
                    </a:ext>
                  </a:extLst>
                </p:cNvPr>
                <p:cNvSpPr txBox="1">
                  <a:spLocks noRot="1" noChangeAspect="1" noMove="1" noResize="1" noEditPoints="1" noAdjustHandles="1" noChangeArrowheads="1" noChangeShapeType="1" noTextEdit="1"/>
                </p:cNvSpPr>
                <p:nvPr/>
              </p:nvSpPr>
              <p:spPr>
                <a:xfrm>
                  <a:off x="5223678" y="5595080"/>
                  <a:ext cx="466367" cy="503588"/>
                </a:xfrm>
                <a:prstGeom prst="rect">
                  <a:avLst/>
                </a:prstGeom>
                <a:blipFill rotWithShape="0">
                  <a:blip r:embed="rId9"/>
                  <a:stretch>
                    <a:fillRect/>
                  </a:stretch>
                </a:blipFill>
              </p:spPr>
              <p:txBody>
                <a:bodyPr/>
                <a:lstStyle/>
                <a:p>
                  <a:r>
                    <a:rPr lang="en-US">
                      <a:noFill/>
                    </a:rPr>
                    <a:t> </a:t>
                  </a:r>
                </a:p>
              </p:txBody>
            </p:sp>
          </mc:Fallback>
        </mc:AlternateContent>
        <p:sp>
          <p:nvSpPr>
            <p:cNvPr id="61" name="Right Arrow 60">
              <a:extLst>
                <a:ext uri="{FF2B5EF4-FFF2-40B4-BE49-F238E27FC236}">
                  <a16:creationId xmlns:a16="http://schemas.microsoft.com/office/drawing/2014/main" id="{EDFF357D-A43A-9946-9C8C-C5208D9A46EA}"/>
                </a:ext>
              </a:extLst>
            </p:cNvPr>
            <p:cNvSpPr/>
            <p:nvPr/>
          </p:nvSpPr>
          <p:spPr>
            <a:xfrm>
              <a:off x="3951891" y="4118260"/>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2" name="Content Placeholder 2">
                  <a:extLst>
                    <a:ext uri="{FF2B5EF4-FFF2-40B4-BE49-F238E27FC236}">
                      <a16:creationId xmlns:a16="http://schemas.microsoft.com/office/drawing/2014/main" id="{A70D1C02-7CBD-A74A-904A-2A285E9154CD}"/>
                    </a:ext>
                  </a:extLst>
                </p:cNvPr>
                <p:cNvSpPr txBox="1">
                  <a:spLocks/>
                </p:cNvSpPr>
                <p:nvPr/>
              </p:nvSpPr>
              <p:spPr>
                <a:xfrm>
                  <a:off x="3818000" y="3657669"/>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𝑈</m:t>
                        </m:r>
                      </m:oMath>
                    </m:oMathPara>
                  </a14:m>
                  <a:endParaRPr lang="en-US" sz="2400" dirty="0">
                    <a:solidFill>
                      <a:srgbClr val="C00000"/>
                    </a:solidFill>
                    <a:latin typeface="Avenir Light" panose="020B0402020203020204" pitchFamily="34" charset="77"/>
                  </a:endParaRPr>
                </a:p>
              </p:txBody>
            </p:sp>
          </mc:Choice>
          <mc:Fallback xmlns="">
            <p:sp>
              <p:nvSpPr>
                <p:cNvPr id="62" name="Content Placeholder 2">
                  <a:extLst>
                    <a:ext uri="{FF2B5EF4-FFF2-40B4-BE49-F238E27FC236}">
                      <a16:creationId xmlns:a16="http://schemas.microsoft.com/office/drawing/2014/main" xmlns:a14="http://schemas.microsoft.com/office/drawing/2010/main" xmlns="" id="{A70D1C02-7CBD-A74A-904A-2A285E9154CD}"/>
                    </a:ext>
                  </a:extLst>
                </p:cNvPr>
                <p:cNvSpPr txBox="1">
                  <a:spLocks noRot="1" noChangeAspect="1" noMove="1" noResize="1" noEditPoints="1" noAdjustHandles="1" noChangeArrowheads="1" noChangeShapeType="1" noTextEdit="1"/>
                </p:cNvSpPr>
                <p:nvPr/>
              </p:nvSpPr>
              <p:spPr>
                <a:xfrm>
                  <a:off x="3818000" y="3657669"/>
                  <a:ext cx="701328" cy="503588"/>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Rectangle 62">
                  <a:extLst>
                    <a:ext uri="{FF2B5EF4-FFF2-40B4-BE49-F238E27FC236}">
                      <a16:creationId xmlns:a16="http://schemas.microsoft.com/office/drawing/2014/main" id="{4E79B6EB-C451-D04B-B1B0-087954287C6F}"/>
                    </a:ext>
                  </a:extLst>
                </p:cNvPr>
                <p:cNvSpPr/>
                <p:nvPr/>
              </p:nvSpPr>
              <p:spPr>
                <a:xfrm>
                  <a:off x="4671674" y="1848029"/>
                  <a:ext cx="13038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𝐶𝐸</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b="0" i="1" smtClean="0">
                                    <a:latin typeface="Cambria Math" panose="02040503050406030204" pitchFamily="18" charset="0"/>
                                  </a:rPr>
                                  <m:t>2</m:t>
                                </m:r>
                              </m:sup>
                            </m:sSup>
                            <m:r>
                              <a:rPr lang="en-US" i="1">
                                <a:latin typeface="Cambria Math" panose="02040503050406030204" pitchFamily="18" charset="0"/>
                              </a:rPr>
                              <m:t>,</m:t>
                            </m:r>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p>
                                <m:r>
                                  <a:rPr lang="en-US" b="0" i="1" smtClean="0">
                                    <a:latin typeface="Cambria Math" panose="02040503050406030204" pitchFamily="18" charset="0"/>
                                  </a:rPr>
                                  <m:t>2</m:t>
                                </m:r>
                              </m:sup>
                            </m:sSup>
                          </m:e>
                        </m:d>
                      </m:oMath>
                    </m:oMathPara>
                  </a14:m>
                  <a:endParaRPr lang="en-US" dirty="0"/>
                </a:p>
              </p:txBody>
            </p:sp>
          </mc:Choice>
          <mc:Fallback xmlns="">
            <p:sp>
              <p:nvSpPr>
                <p:cNvPr id="63" name="Rectangle 62">
                  <a:extLst>
                    <a:ext uri="{FF2B5EF4-FFF2-40B4-BE49-F238E27FC236}">
                      <a16:creationId xmlns:a16="http://schemas.microsoft.com/office/drawing/2014/main" xmlns:a14="http://schemas.microsoft.com/office/drawing/2010/main" xmlns="" id="{4E79B6EB-C451-D04B-B1B0-087954287C6F}"/>
                    </a:ext>
                  </a:extLst>
                </p:cNvPr>
                <p:cNvSpPr>
                  <a:spLocks noRot="1" noChangeAspect="1" noMove="1" noResize="1" noEditPoints="1" noAdjustHandles="1" noChangeArrowheads="1" noChangeShapeType="1" noTextEdit="1"/>
                </p:cNvSpPr>
                <p:nvPr/>
              </p:nvSpPr>
              <p:spPr>
                <a:xfrm>
                  <a:off x="4671674" y="1848029"/>
                  <a:ext cx="1303818" cy="369332"/>
                </a:xfrm>
                <a:prstGeom prst="rect">
                  <a:avLst/>
                </a:prstGeom>
                <a:blipFill rotWithShape="0">
                  <a:blip r:embed="rId11"/>
                  <a:stretch>
                    <a:fillRect t="-3279" r="-2336" b="-4918"/>
                  </a:stretch>
                </a:blipFill>
              </p:spPr>
              <p:txBody>
                <a:bodyPr/>
                <a:lstStyle/>
                <a:p>
                  <a:r>
                    <a:rPr lang="en-US">
                      <a:noFill/>
                    </a:rPr>
                    <a:t> </a:t>
                  </a:r>
                </a:p>
              </p:txBody>
            </p:sp>
          </mc:Fallback>
        </mc:AlternateContent>
        <p:sp>
          <p:nvSpPr>
            <p:cNvPr id="64" name="Content Placeholder 2">
              <a:extLst>
                <a:ext uri="{FF2B5EF4-FFF2-40B4-BE49-F238E27FC236}">
                  <a16:creationId xmlns:a16="http://schemas.microsoft.com/office/drawing/2014/main" id="{4DC2E29A-5B02-B947-AAE1-1EF7A80E15E2}"/>
                </a:ext>
              </a:extLst>
            </p:cNvPr>
            <p:cNvSpPr txBox="1">
              <a:spLocks/>
            </p:cNvSpPr>
            <p:nvPr/>
          </p:nvSpPr>
          <p:spPr>
            <a:xfrm>
              <a:off x="4752175" y="6003497"/>
              <a:ext cx="1005821"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solidFill>
                    <a:srgbClr val="7030A0"/>
                  </a:solidFill>
                  <a:latin typeface="Avenir Light" panose="020B0402020203020204" pitchFamily="34" charset="77"/>
                </a:rPr>
                <a:t>went</a:t>
              </a:r>
            </a:p>
          </p:txBody>
        </p:sp>
      </p:grpSp>
      <p:grpSp>
        <p:nvGrpSpPr>
          <p:cNvPr id="65" name="Group 64"/>
          <p:cNvGrpSpPr/>
          <p:nvPr/>
        </p:nvGrpSpPr>
        <p:grpSpPr>
          <a:xfrm>
            <a:off x="5983272" y="1869757"/>
            <a:ext cx="2174149" cy="4659056"/>
            <a:chOff x="3818000" y="1848029"/>
            <a:chExt cx="2174149" cy="4659056"/>
          </a:xfrm>
        </p:grpSpPr>
        <p:sp>
          <p:nvSpPr>
            <p:cNvPr id="66" name="Rounded Rectangle 65">
              <a:extLst>
                <a:ext uri="{FF2B5EF4-FFF2-40B4-BE49-F238E27FC236}">
                  <a16:creationId xmlns:a16="http://schemas.microsoft.com/office/drawing/2014/main" id="{B0204399-681E-6C49-9E5C-CC0F2EBC7595}"/>
                </a:ext>
              </a:extLst>
            </p:cNvPr>
            <p:cNvSpPr/>
            <p:nvPr/>
          </p:nvSpPr>
          <p:spPr>
            <a:xfrm>
              <a:off x="4744078" y="5314271"/>
              <a:ext cx="1196135" cy="33006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C88A8753-B2AE-C347-8881-9E9BFB6849E7}"/>
                </a:ext>
              </a:extLst>
            </p:cNvPr>
            <p:cNvSpPr/>
            <p:nvPr/>
          </p:nvSpPr>
          <p:spPr>
            <a:xfrm>
              <a:off x="4848860"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289A04BF-85E0-834E-BAB6-DBB4550B3940}"/>
                </a:ext>
              </a:extLst>
            </p:cNvPr>
            <p:cNvSpPr/>
            <p:nvPr/>
          </p:nvSpPr>
          <p:spPr>
            <a:xfrm>
              <a:off x="5095119"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631EE394-6E66-9F4F-AB28-9A96FE7CAF8B}"/>
                </a:ext>
              </a:extLst>
            </p:cNvPr>
            <p:cNvSpPr/>
            <p:nvPr/>
          </p:nvSpPr>
          <p:spPr>
            <a:xfrm>
              <a:off x="5341378"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6C486C2D-68DA-A54D-A5C4-4B5B0B3B8B73}"/>
                </a:ext>
              </a:extLst>
            </p:cNvPr>
            <p:cNvSpPr/>
            <p:nvPr/>
          </p:nvSpPr>
          <p:spPr>
            <a:xfrm>
              <a:off x="5593247"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F70F58BE-CCAE-F645-A328-47C1EAC54035}"/>
                </a:ext>
              </a:extLst>
            </p:cNvPr>
            <p:cNvSpPr/>
            <p:nvPr/>
          </p:nvSpPr>
          <p:spPr>
            <a:xfrm>
              <a:off x="4848860"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FE219746-6458-2648-BFF2-1638E7F0E56F}"/>
                </a:ext>
              </a:extLst>
            </p:cNvPr>
            <p:cNvSpPr/>
            <p:nvPr/>
          </p:nvSpPr>
          <p:spPr>
            <a:xfrm>
              <a:off x="5095119"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CC39E4D5-0122-404D-AF07-8A0976CE0F90}"/>
                </a:ext>
              </a:extLst>
            </p:cNvPr>
            <p:cNvSpPr/>
            <p:nvPr/>
          </p:nvSpPr>
          <p:spPr>
            <a:xfrm>
              <a:off x="5341378"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869B3C99-29C1-8B4B-96BE-A1AF2836059F}"/>
                </a:ext>
              </a:extLst>
            </p:cNvPr>
            <p:cNvSpPr/>
            <p:nvPr/>
          </p:nvSpPr>
          <p:spPr>
            <a:xfrm>
              <a:off x="5593247"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90">
              <a:extLst>
                <a:ext uri="{FF2B5EF4-FFF2-40B4-BE49-F238E27FC236}">
                  <a16:creationId xmlns:a16="http://schemas.microsoft.com/office/drawing/2014/main" id="{7B63A695-A0C7-D649-B5DD-122BBCB3D254}"/>
                </a:ext>
              </a:extLst>
            </p:cNvPr>
            <p:cNvSpPr/>
            <p:nvPr/>
          </p:nvSpPr>
          <p:spPr>
            <a:xfrm>
              <a:off x="4627925" y="4155353"/>
              <a:ext cx="1364224" cy="311369"/>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F0DCA6BB-A31D-DC41-A4C9-C2923C3B6F21}"/>
                </a:ext>
              </a:extLst>
            </p:cNvPr>
            <p:cNvSpPr/>
            <p:nvPr/>
          </p:nvSpPr>
          <p:spPr>
            <a:xfrm>
              <a:off x="4712475"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F5A97E85-0225-1E46-A085-02FCCC792A02}"/>
                </a:ext>
              </a:extLst>
            </p:cNvPr>
            <p:cNvSpPr/>
            <p:nvPr/>
          </p:nvSpPr>
          <p:spPr>
            <a:xfrm>
              <a:off x="4958734"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97C5A434-FA81-A04D-A77B-DC0A945AB849}"/>
                </a:ext>
              </a:extLst>
            </p:cNvPr>
            <p:cNvSpPr/>
            <p:nvPr/>
          </p:nvSpPr>
          <p:spPr>
            <a:xfrm>
              <a:off x="5204993"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0C6578E8-0778-B145-8F5F-1C179B55F37C}"/>
                </a:ext>
              </a:extLst>
            </p:cNvPr>
            <p:cNvSpPr/>
            <p:nvPr/>
          </p:nvSpPr>
          <p:spPr>
            <a:xfrm>
              <a:off x="5456862"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34DA400A-6EAC-B244-90C9-E2C76E3CE8B1}"/>
                </a:ext>
              </a:extLst>
            </p:cNvPr>
            <p:cNvSpPr/>
            <p:nvPr/>
          </p:nvSpPr>
          <p:spPr>
            <a:xfrm>
              <a:off x="5714858" y="4210904"/>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ed Rectangle 102">
              <a:extLst>
                <a:ext uri="{FF2B5EF4-FFF2-40B4-BE49-F238E27FC236}">
                  <a16:creationId xmlns:a16="http://schemas.microsoft.com/office/drawing/2014/main" id="{2D7BF61E-70E5-7B42-A443-1515BC3FC19A}"/>
                </a:ext>
              </a:extLst>
            </p:cNvPr>
            <p:cNvSpPr/>
            <p:nvPr/>
          </p:nvSpPr>
          <p:spPr>
            <a:xfrm>
              <a:off x="4763168" y="3015781"/>
              <a:ext cx="1128109" cy="311369"/>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ight Arrow 103">
              <a:extLst>
                <a:ext uri="{FF2B5EF4-FFF2-40B4-BE49-F238E27FC236}">
                  <a16:creationId xmlns:a16="http://schemas.microsoft.com/office/drawing/2014/main" id="{08D29459-9A76-6445-B967-14977057901D}"/>
                </a:ext>
              </a:extLst>
            </p:cNvPr>
            <p:cNvSpPr/>
            <p:nvPr/>
          </p:nvSpPr>
          <p:spPr>
            <a:xfrm rot="16200000">
              <a:off x="5068789" y="3533196"/>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ight Arrow 104">
              <a:extLst>
                <a:ext uri="{FF2B5EF4-FFF2-40B4-BE49-F238E27FC236}">
                  <a16:creationId xmlns:a16="http://schemas.microsoft.com/office/drawing/2014/main" id="{9CF46DE8-0686-8347-99CE-36822CB5A4C5}"/>
                </a:ext>
              </a:extLst>
            </p:cNvPr>
            <p:cNvSpPr/>
            <p:nvPr/>
          </p:nvSpPr>
          <p:spPr>
            <a:xfrm rot="16200000">
              <a:off x="5090349" y="4702344"/>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6" name="Content Placeholder 2">
                  <a:extLst>
                    <a:ext uri="{FF2B5EF4-FFF2-40B4-BE49-F238E27FC236}">
                      <a16:creationId xmlns:a16="http://schemas.microsoft.com/office/drawing/2014/main" id="{73EEE44B-3585-894E-B4F8-4CE38DFFE62D}"/>
                    </a:ext>
                  </a:extLst>
                </p:cNvPr>
                <p:cNvSpPr txBox="1">
                  <a:spLocks/>
                </p:cNvSpPr>
                <p:nvPr/>
              </p:nvSpPr>
              <p:spPr>
                <a:xfrm>
                  <a:off x="4560153" y="4659765"/>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𝑉</m:t>
                        </m:r>
                      </m:oMath>
                    </m:oMathPara>
                  </a14:m>
                  <a:endParaRPr lang="en-US" sz="2400" dirty="0">
                    <a:solidFill>
                      <a:srgbClr val="C00000"/>
                    </a:solidFill>
                    <a:latin typeface="Avenir Light" panose="020B0402020203020204" pitchFamily="34" charset="77"/>
                  </a:endParaRPr>
                </a:p>
              </p:txBody>
            </p:sp>
          </mc:Choice>
          <mc:Fallback xmlns="">
            <p:sp>
              <p:nvSpPr>
                <p:cNvPr id="106" name="Content Placeholder 2">
                  <a:extLst>
                    <a:ext uri="{FF2B5EF4-FFF2-40B4-BE49-F238E27FC236}">
                      <a16:creationId xmlns:a16="http://schemas.microsoft.com/office/drawing/2014/main" xmlns:a14="http://schemas.microsoft.com/office/drawing/2010/main" xmlns="" id="{73EEE44B-3585-894E-B4F8-4CE38DFFE62D}"/>
                    </a:ext>
                  </a:extLst>
                </p:cNvPr>
                <p:cNvSpPr txBox="1">
                  <a:spLocks noRot="1" noChangeAspect="1" noMove="1" noResize="1" noEditPoints="1" noAdjustHandles="1" noChangeArrowheads="1" noChangeShapeType="1" noTextEdit="1"/>
                </p:cNvSpPr>
                <p:nvPr/>
              </p:nvSpPr>
              <p:spPr>
                <a:xfrm>
                  <a:off x="4560153" y="4659765"/>
                  <a:ext cx="701328" cy="503588"/>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7" name="Content Placeholder 2">
                  <a:extLst>
                    <a:ext uri="{FF2B5EF4-FFF2-40B4-BE49-F238E27FC236}">
                      <a16:creationId xmlns:a16="http://schemas.microsoft.com/office/drawing/2014/main" id="{F0F7AF7B-3877-754A-9EAE-7D971B6F9519}"/>
                    </a:ext>
                  </a:extLst>
                </p:cNvPr>
                <p:cNvSpPr txBox="1">
                  <a:spLocks/>
                </p:cNvSpPr>
                <p:nvPr/>
              </p:nvSpPr>
              <p:spPr>
                <a:xfrm>
                  <a:off x="4567462" y="3480824"/>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𝑊</m:t>
                        </m:r>
                      </m:oMath>
                    </m:oMathPara>
                  </a14:m>
                  <a:endParaRPr lang="en-US" sz="2400" dirty="0">
                    <a:solidFill>
                      <a:srgbClr val="C00000"/>
                    </a:solidFill>
                    <a:latin typeface="Avenir Light" panose="020B0402020203020204" pitchFamily="34" charset="77"/>
                  </a:endParaRPr>
                </a:p>
              </p:txBody>
            </p:sp>
          </mc:Choice>
          <mc:Fallback xmlns="">
            <p:sp>
              <p:nvSpPr>
                <p:cNvPr id="107" name="Content Placeholder 2">
                  <a:extLst>
                    <a:ext uri="{FF2B5EF4-FFF2-40B4-BE49-F238E27FC236}">
                      <a16:creationId xmlns:a16="http://schemas.microsoft.com/office/drawing/2014/main" xmlns:a14="http://schemas.microsoft.com/office/drawing/2010/main" xmlns="" id="{F0F7AF7B-3877-754A-9EAE-7D971B6F9519}"/>
                    </a:ext>
                  </a:extLst>
                </p:cNvPr>
                <p:cNvSpPr txBox="1">
                  <a:spLocks noRot="1" noChangeAspect="1" noMove="1" noResize="1" noEditPoints="1" noAdjustHandles="1" noChangeArrowheads="1" noChangeShapeType="1" noTextEdit="1"/>
                </p:cNvSpPr>
                <p:nvPr/>
              </p:nvSpPr>
              <p:spPr>
                <a:xfrm>
                  <a:off x="4567462" y="3480824"/>
                  <a:ext cx="701328" cy="503588"/>
                </a:xfrm>
                <a:prstGeom prst="rect">
                  <a:avLst/>
                </a:prstGeom>
                <a:blipFill rotWithShape="0">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0" name="Content Placeholder 2">
                  <a:extLst>
                    <a:ext uri="{FF2B5EF4-FFF2-40B4-BE49-F238E27FC236}">
                      <a16:creationId xmlns:a16="http://schemas.microsoft.com/office/drawing/2014/main" id="{A5C72C0C-196F-D14D-B7C7-B894A9473A57}"/>
                    </a:ext>
                  </a:extLst>
                </p:cNvPr>
                <p:cNvSpPr txBox="1">
                  <a:spLocks/>
                </p:cNvSpPr>
                <p:nvPr/>
              </p:nvSpPr>
              <p:spPr>
                <a:xfrm>
                  <a:off x="5223678" y="5595080"/>
                  <a:ext cx="466367"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𝑥</m:t>
                            </m:r>
                          </m:e>
                          <m:sub>
                            <m:r>
                              <a:rPr lang="en-US" sz="2400" b="0" i="1" dirty="0" smtClean="0">
                                <a:latin typeface="Cambria Math" charset="0"/>
                              </a:rPr>
                              <m:t>3</m:t>
                            </m:r>
                          </m:sub>
                        </m:sSub>
                      </m:oMath>
                    </m:oMathPara>
                  </a14:m>
                  <a:endParaRPr lang="en-US" sz="2400" b="0" dirty="0">
                    <a:latin typeface="Avenir Light" panose="020B0402020203020204" pitchFamily="34" charset="77"/>
                  </a:endParaRPr>
                </a:p>
                <a:p>
                  <a:pPr marL="0" indent="0" algn="ctr">
                    <a:lnSpc>
                      <a:spcPct val="120000"/>
                    </a:lnSpc>
                    <a:buNone/>
                  </a:pPr>
                  <a:endParaRPr lang="en-US" sz="2400" dirty="0">
                    <a:latin typeface="Avenir Light" panose="020B0402020203020204" pitchFamily="34" charset="77"/>
                  </a:endParaRPr>
                </a:p>
              </p:txBody>
            </p:sp>
          </mc:Choice>
          <mc:Fallback xmlns="">
            <p:sp>
              <p:nvSpPr>
                <p:cNvPr id="110" name="Content Placeholder 2">
                  <a:extLst>
                    <a:ext uri="{FF2B5EF4-FFF2-40B4-BE49-F238E27FC236}">
                      <a16:creationId xmlns:a16="http://schemas.microsoft.com/office/drawing/2014/main" xmlns:a14="http://schemas.microsoft.com/office/drawing/2010/main" xmlns="" id="{A5C72C0C-196F-D14D-B7C7-B894A9473A57}"/>
                    </a:ext>
                  </a:extLst>
                </p:cNvPr>
                <p:cNvSpPr txBox="1">
                  <a:spLocks noRot="1" noChangeAspect="1" noMove="1" noResize="1" noEditPoints="1" noAdjustHandles="1" noChangeArrowheads="1" noChangeShapeType="1" noTextEdit="1"/>
                </p:cNvSpPr>
                <p:nvPr/>
              </p:nvSpPr>
              <p:spPr>
                <a:xfrm>
                  <a:off x="5223678" y="5595080"/>
                  <a:ext cx="466367" cy="503588"/>
                </a:xfrm>
                <a:prstGeom prst="rect">
                  <a:avLst/>
                </a:prstGeom>
                <a:blipFill rotWithShape="0">
                  <a:blip r:embed="rId14"/>
                  <a:stretch>
                    <a:fillRect/>
                  </a:stretch>
                </a:blipFill>
              </p:spPr>
              <p:txBody>
                <a:bodyPr/>
                <a:lstStyle/>
                <a:p>
                  <a:r>
                    <a:rPr lang="en-US">
                      <a:noFill/>
                    </a:rPr>
                    <a:t> </a:t>
                  </a:r>
                </a:p>
              </p:txBody>
            </p:sp>
          </mc:Fallback>
        </mc:AlternateContent>
        <p:sp>
          <p:nvSpPr>
            <p:cNvPr id="111" name="Right Arrow 110">
              <a:extLst>
                <a:ext uri="{FF2B5EF4-FFF2-40B4-BE49-F238E27FC236}">
                  <a16:creationId xmlns:a16="http://schemas.microsoft.com/office/drawing/2014/main" id="{EDFF357D-A43A-9946-9C8C-C5208D9A46EA}"/>
                </a:ext>
              </a:extLst>
            </p:cNvPr>
            <p:cNvSpPr/>
            <p:nvPr/>
          </p:nvSpPr>
          <p:spPr>
            <a:xfrm>
              <a:off x="3951891" y="4118260"/>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2" name="Content Placeholder 2">
                  <a:extLst>
                    <a:ext uri="{FF2B5EF4-FFF2-40B4-BE49-F238E27FC236}">
                      <a16:creationId xmlns:a16="http://schemas.microsoft.com/office/drawing/2014/main" id="{A70D1C02-7CBD-A74A-904A-2A285E9154CD}"/>
                    </a:ext>
                  </a:extLst>
                </p:cNvPr>
                <p:cNvSpPr txBox="1">
                  <a:spLocks/>
                </p:cNvSpPr>
                <p:nvPr/>
              </p:nvSpPr>
              <p:spPr>
                <a:xfrm>
                  <a:off x="3818000" y="3657669"/>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𝑈</m:t>
                        </m:r>
                      </m:oMath>
                    </m:oMathPara>
                  </a14:m>
                  <a:endParaRPr lang="en-US" sz="2400" dirty="0">
                    <a:solidFill>
                      <a:srgbClr val="C00000"/>
                    </a:solidFill>
                    <a:latin typeface="Avenir Light" panose="020B0402020203020204" pitchFamily="34" charset="77"/>
                  </a:endParaRPr>
                </a:p>
              </p:txBody>
            </p:sp>
          </mc:Choice>
          <mc:Fallback xmlns="">
            <p:sp>
              <p:nvSpPr>
                <p:cNvPr id="112" name="Content Placeholder 2">
                  <a:extLst>
                    <a:ext uri="{FF2B5EF4-FFF2-40B4-BE49-F238E27FC236}">
                      <a16:creationId xmlns:a16="http://schemas.microsoft.com/office/drawing/2014/main" xmlns:a14="http://schemas.microsoft.com/office/drawing/2010/main" xmlns="" id="{A70D1C02-7CBD-A74A-904A-2A285E9154CD}"/>
                    </a:ext>
                  </a:extLst>
                </p:cNvPr>
                <p:cNvSpPr txBox="1">
                  <a:spLocks noRot="1" noChangeAspect="1" noMove="1" noResize="1" noEditPoints="1" noAdjustHandles="1" noChangeArrowheads="1" noChangeShapeType="1" noTextEdit="1"/>
                </p:cNvSpPr>
                <p:nvPr/>
              </p:nvSpPr>
              <p:spPr>
                <a:xfrm>
                  <a:off x="3818000" y="3657669"/>
                  <a:ext cx="701328" cy="503588"/>
                </a:xfrm>
                <a:prstGeom prst="rect">
                  <a:avLst/>
                </a:prstGeom>
                <a:blipFill rotWithShape="0">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Rectangle 112">
                  <a:extLst>
                    <a:ext uri="{FF2B5EF4-FFF2-40B4-BE49-F238E27FC236}">
                      <a16:creationId xmlns:a16="http://schemas.microsoft.com/office/drawing/2014/main" id="{4E79B6EB-C451-D04B-B1B0-087954287C6F}"/>
                    </a:ext>
                  </a:extLst>
                </p:cNvPr>
                <p:cNvSpPr/>
                <p:nvPr/>
              </p:nvSpPr>
              <p:spPr>
                <a:xfrm>
                  <a:off x="4671674" y="1848029"/>
                  <a:ext cx="13038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𝐶𝐸</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b="0" i="1" smtClean="0">
                                    <a:latin typeface="Cambria Math" charset="0"/>
                                  </a:rPr>
                                  <m:t>3</m:t>
                                </m:r>
                              </m:sup>
                            </m:sSup>
                            <m:r>
                              <a:rPr lang="en-US" i="1">
                                <a:latin typeface="Cambria Math" panose="02040503050406030204" pitchFamily="18" charset="0"/>
                              </a:rPr>
                              <m:t>,</m:t>
                            </m:r>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p>
                                <m:r>
                                  <a:rPr lang="en-US" b="0" i="1" smtClean="0">
                                    <a:latin typeface="Cambria Math" charset="0"/>
                                  </a:rPr>
                                  <m:t>3</m:t>
                                </m:r>
                              </m:sup>
                            </m:sSup>
                          </m:e>
                        </m:d>
                      </m:oMath>
                    </m:oMathPara>
                  </a14:m>
                  <a:endParaRPr lang="en-US" dirty="0"/>
                </a:p>
              </p:txBody>
            </p:sp>
          </mc:Choice>
          <mc:Fallback xmlns="">
            <p:sp>
              <p:nvSpPr>
                <p:cNvPr id="113" name="Rectangle 112">
                  <a:extLst>
                    <a:ext uri="{FF2B5EF4-FFF2-40B4-BE49-F238E27FC236}">
                      <a16:creationId xmlns:a16="http://schemas.microsoft.com/office/drawing/2014/main" xmlns:a14="http://schemas.microsoft.com/office/drawing/2010/main" xmlns="" id="{4E79B6EB-C451-D04B-B1B0-087954287C6F}"/>
                    </a:ext>
                  </a:extLst>
                </p:cNvPr>
                <p:cNvSpPr>
                  <a:spLocks noRot="1" noChangeAspect="1" noMove="1" noResize="1" noEditPoints="1" noAdjustHandles="1" noChangeArrowheads="1" noChangeShapeType="1" noTextEdit="1"/>
                </p:cNvSpPr>
                <p:nvPr/>
              </p:nvSpPr>
              <p:spPr>
                <a:xfrm>
                  <a:off x="4671674" y="1848029"/>
                  <a:ext cx="1303818" cy="369332"/>
                </a:xfrm>
                <a:prstGeom prst="rect">
                  <a:avLst/>
                </a:prstGeom>
                <a:blipFill rotWithShape="0">
                  <a:blip r:embed="rId16"/>
                  <a:stretch>
                    <a:fillRect t="-3333" r="-2347" b="-6667"/>
                  </a:stretch>
                </a:blipFill>
              </p:spPr>
              <p:txBody>
                <a:bodyPr/>
                <a:lstStyle/>
                <a:p>
                  <a:r>
                    <a:rPr lang="en-US">
                      <a:noFill/>
                    </a:rPr>
                    <a:t> </a:t>
                  </a:r>
                </a:p>
              </p:txBody>
            </p:sp>
          </mc:Fallback>
        </mc:AlternateContent>
        <p:sp>
          <p:nvSpPr>
            <p:cNvPr id="114" name="Content Placeholder 2">
              <a:extLst>
                <a:ext uri="{FF2B5EF4-FFF2-40B4-BE49-F238E27FC236}">
                  <a16:creationId xmlns:a16="http://schemas.microsoft.com/office/drawing/2014/main" id="{4DC2E29A-5B02-B947-AAE1-1EF7A80E15E2}"/>
                </a:ext>
              </a:extLst>
            </p:cNvPr>
            <p:cNvSpPr txBox="1">
              <a:spLocks/>
            </p:cNvSpPr>
            <p:nvPr/>
          </p:nvSpPr>
          <p:spPr>
            <a:xfrm>
              <a:off x="4752175" y="6003497"/>
              <a:ext cx="1005821"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solidFill>
                    <a:srgbClr val="7030A0"/>
                  </a:solidFill>
                  <a:latin typeface="Avenir Light" panose="020B0402020203020204" pitchFamily="34" charset="77"/>
                </a:rPr>
                <a:t>to</a:t>
              </a:r>
            </a:p>
          </p:txBody>
        </p:sp>
      </p:grpSp>
      <p:grpSp>
        <p:nvGrpSpPr>
          <p:cNvPr id="115" name="Group 114"/>
          <p:cNvGrpSpPr/>
          <p:nvPr/>
        </p:nvGrpSpPr>
        <p:grpSpPr>
          <a:xfrm>
            <a:off x="8138062" y="1900820"/>
            <a:ext cx="2174149" cy="4659056"/>
            <a:chOff x="3818000" y="1848029"/>
            <a:chExt cx="2174149" cy="4659056"/>
          </a:xfrm>
        </p:grpSpPr>
        <p:sp>
          <p:nvSpPr>
            <p:cNvPr id="116" name="Rounded Rectangle 115">
              <a:extLst>
                <a:ext uri="{FF2B5EF4-FFF2-40B4-BE49-F238E27FC236}">
                  <a16:creationId xmlns:a16="http://schemas.microsoft.com/office/drawing/2014/main" id="{B0204399-681E-6C49-9E5C-CC0F2EBC7595}"/>
                </a:ext>
              </a:extLst>
            </p:cNvPr>
            <p:cNvSpPr/>
            <p:nvPr/>
          </p:nvSpPr>
          <p:spPr>
            <a:xfrm>
              <a:off x="4744078" y="5314271"/>
              <a:ext cx="1196135" cy="33006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C88A8753-B2AE-C347-8881-9E9BFB6849E7}"/>
                </a:ext>
              </a:extLst>
            </p:cNvPr>
            <p:cNvSpPr/>
            <p:nvPr/>
          </p:nvSpPr>
          <p:spPr>
            <a:xfrm>
              <a:off x="4848860"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289A04BF-85E0-834E-BAB6-DBB4550B3940}"/>
                </a:ext>
              </a:extLst>
            </p:cNvPr>
            <p:cNvSpPr/>
            <p:nvPr/>
          </p:nvSpPr>
          <p:spPr>
            <a:xfrm>
              <a:off x="5095119"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631EE394-6E66-9F4F-AB28-9A96FE7CAF8B}"/>
                </a:ext>
              </a:extLst>
            </p:cNvPr>
            <p:cNvSpPr/>
            <p:nvPr/>
          </p:nvSpPr>
          <p:spPr>
            <a:xfrm>
              <a:off x="5341378"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6C486C2D-68DA-A54D-A5C4-4B5B0B3B8B73}"/>
                </a:ext>
              </a:extLst>
            </p:cNvPr>
            <p:cNvSpPr/>
            <p:nvPr/>
          </p:nvSpPr>
          <p:spPr>
            <a:xfrm>
              <a:off x="5593247" y="5369622"/>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F70F58BE-CCAE-F645-A328-47C1EAC54035}"/>
                </a:ext>
              </a:extLst>
            </p:cNvPr>
            <p:cNvSpPr/>
            <p:nvPr/>
          </p:nvSpPr>
          <p:spPr>
            <a:xfrm>
              <a:off x="4848860"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FE219746-6458-2648-BFF2-1638E7F0E56F}"/>
                </a:ext>
              </a:extLst>
            </p:cNvPr>
            <p:cNvSpPr/>
            <p:nvPr/>
          </p:nvSpPr>
          <p:spPr>
            <a:xfrm>
              <a:off x="5095119"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CC39E4D5-0122-404D-AF07-8A0976CE0F90}"/>
                </a:ext>
              </a:extLst>
            </p:cNvPr>
            <p:cNvSpPr/>
            <p:nvPr/>
          </p:nvSpPr>
          <p:spPr>
            <a:xfrm>
              <a:off x="5341378"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869B3C99-29C1-8B4B-96BE-A1AF2836059F}"/>
                </a:ext>
              </a:extLst>
            </p:cNvPr>
            <p:cNvSpPr/>
            <p:nvPr/>
          </p:nvSpPr>
          <p:spPr>
            <a:xfrm>
              <a:off x="5593247" y="3062805"/>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ounded Rectangle 130">
              <a:extLst>
                <a:ext uri="{FF2B5EF4-FFF2-40B4-BE49-F238E27FC236}">
                  <a16:creationId xmlns:a16="http://schemas.microsoft.com/office/drawing/2014/main" id="{7B63A695-A0C7-D649-B5DD-122BBCB3D254}"/>
                </a:ext>
              </a:extLst>
            </p:cNvPr>
            <p:cNvSpPr/>
            <p:nvPr/>
          </p:nvSpPr>
          <p:spPr>
            <a:xfrm>
              <a:off x="4627925" y="4155353"/>
              <a:ext cx="1364224" cy="311369"/>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F0DCA6BB-A31D-DC41-A4C9-C2923C3B6F21}"/>
                </a:ext>
              </a:extLst>
            </p:cNvPr>
            <p:cNvSpPr/>
            <p:nvPr/>
          </p:nvSpPr>
          <p:spPr>
            <a:xfrm>
              <a:off x="4712475"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F5A97E85-0225-1E46-A085-02FCCC792A02}"/>
                </a:ext>
              </a:extLst>
            </p:cNvPr>
            <p:cNvSpPr/>
            <p:nvPr/>
          </p:nvSpPr>
          <p:spPr>
            <a:xfrm>
              <a:off x="4958734"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97C5A434-FA81-A04D-A77B-DC0A945AB849}"/>
                </a:ext>
              </a:extLst>
            </p:cNvPr>
            <p:cNvSpPr/>
            <p:nvPr/>
          </p:nvSpPr>
          <p:spPr>
            <a:xfrm>
              <a:off x="5204993"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0C6578E8-0778-B145-8F5F-1C179B55F37C}"/>
                </a:ext>
              </a:extLst>
            </p:cNvPr>
            <p:cNvSpPr/>
            <p:nvPr/>
          </p:nvSpPr>
          <p:spPr>
            <a:xfrm>
              <a:off x="5456862" y="4208620"/>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34DA400A-6EAC-B244-90C9-E2C76E3CE8B1}"/>
                </a:ext>
              </a:extLst>
            </p:cNvPr>
            <p:cNvSpPr/>
            <p:nvPr/>
          </p:nvSpPr>
          <p:spPr>
            <a:xfrm>
              <a:off x="5714858" y="4210904"/>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ounded Rectangle 136">
              <a:extLst>
                <a:ext uri="{FF2B5EF4-FFF2-40B4-BE49-F238E27FC236}">
                  <a16:creationId xmlns:a16="http://schemas.microsoft.com/office/drawing/2014/main" id="{2D7BF61E-70E5-7B42-A443-1515BC3FC19A}"/>
                </a:ext>
              </a:extLst>
            </p:cNvPr>
            <p:cNvSpPr/>
            <p:nvPr/>
          </p:nvSpPr>
          <p:spPr>
            <a:xfrm>
              <a:off x="4763168" y="3015781"/>
              <a:ext cx="1128109" cy="311369"/>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ight Arrow 137">
              <a:extLst>
                <a:ext uri="{FF2B5EF4-FFF2-40B4-BE49-F238E27FC236}">
                  <a16:creationId xmlns:a16="http://schemas.microsoft.com/office/drawing/2014/main" id="{08D29459-9A76-6445-B967-14977057901D}"/>
                </a:ext>
              </a:extLst>
            </p:cNvPr>
            <p:cNvSpPr/>
            <p:nvPr/>
          </p:nvSpPr>
          <p:spPr>
            <a:xfrm rot="16200000">
              <a:off x="5068789" y="3533196"/>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ight Arrow 138">
              <a:extLst>
                <a:ext uri="{FF2B5EF4-FFF2-40B4-BE49-F238E27FC236}">
                  <a16:creationId xmlns:a16="http://schemas.microsoft.com/office/drawing/2014/main" id="{9CF46DE8-0686-8347-99CE-36822CB5A4C5}"/>
                </a:ext>
              </a:extLst>
            </p:cNvPr>
            <p:cNvSpPr/>
            <p:nvPr/>
          </p:nvSpPr>
          <p:spPr>
            <a:xfrm rot="16200000">
              <a:off x="5090349" y="4702344"/>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0" name="Content Placeholder 2">
                  <a:extLst>
                    <a:ext uri="{FF2B5EF4-FFF2-40B4-BE49-F238E27FC236}">
                      <a16:creationId xmlns:a16="http://schemas.microsoft.com/office/drawing/2014/main" id="{73EEE44B-3585-894E-B4F8-4CE38DFFE62D}"/>
                    </a:ext>
                  </a:extLst>
                </p:cNvPr>
                <p:cNvSpPr txBox="1">
                  <a:spLocks/>
                </p:cNvSpPr>
                <p:nvPr/>
              </p:nvSpPr>
              <p:spPr>
                <a:xfrm>
                  <a:off x="4560153" y="4659765"/>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𝑉</m:t>
                        </m:r>
                      </m:oMath>
                    </m:oMathPara>
                  </a14:m>
                  <a:endParaRPr lang="en-US" sz="2400" dirty="0">
                    <a:solidFill>
                      <a:srgbClr val="C00000"/>
                    </a:solidFill>
                    <a:latin typeface="Avenir Light" panose="020B0402020203020204" pitchFamily="34" charset="77"/>
                  </a:endParaRPr>
                </a:p>
              </p:txBody>
            </p:sp>
          </mc:Choice>
          <mc:Fallback xmlns="">
            <p:sp>
              <p:nvSpPr>
                <p:cNvPr id="140" name="Content Placeholder 2">
                  <a:extLst>
                    <a:ext uri="{FF2B5EF4-FFF2-40B4-BE49-F238E27FC236}">
                      <a16:creationId xmlns:a16="http://schemas.microsoft.com/office/drawing/2014/main" xmlns:a14="http://schemas.microsoft.com/office/drawing/2010/main" xmlns="" id="{73EEE44B-3585-894E-B4F8-4CE38DFFE62D}"/>
                    </a:ext>
                  </a:extLst>
                </p:cNvPr>
                <p:cNvSpPr txBox="1">
                  <a:spLocks noRot="1" noChangeAspect="1" noMove="1" noResize="1" noEditPoints="1" noAdjustHandles="1" noChangeArrowheads="1" noChangeShapeType="1" noTextEdit="1"/>
                </p:cNvSpPr>
                <p:nvPr/>
              </p:nvSpPr>
              <p:spPr>
                <a:xfrm>
                  <a:off x="4560153" y="4659765"/>
                  <a:ext cx="701328" cy="503588"/>
                </a:xfrm>
                <a:prstGeom prst="rect">
                  <a:avLst/>
                </a:prstGeom>
                <a:blipFill rotWithShape="0">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1" name="Content Placeholder 2">
                  <a:extLst>
                    <a:ext uri="{FF2B5EF4-FFF2-40B4-BE49-F238E27FC236}">
                      <a16:creationId xmlns:a16="http://schemas.microsoft.com/office/drawing/2014/main" id="{F0F7AF7B-3877-754A-9EAE-7D971B6F9519}"/>
                    </a:ext>
                  </a:extLst>
                </p:cNvPr>
                <p:cNvSpPr txBox="1">
                  <a:spLocks/>
                </p:cNvSpPr>
                <p:nvPr/>
              </p:nvSpPr>
              <p:spPr>
                <a:xfrm>
                  <a:off x="4567462" y="3480824"/>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𝑊</m:t>
                        </m:r>
                      </m:oMath>
                    </m:oMathPara>
                  </a14:m>
                  <a:endParaRPr lang="en-US" sz="2400" dirty="0">
                    <a:solidFill>
                      <a:srgbClr val="C00000"/>
                    </a:solidFill>
                    <a:latin typeface="Avenir Light" panose="020B0402020203020204" pitchFamily="34" charset="77"/>
                  </a:endParaRPr>
                </a:p>
              </p:txBody>
            </p:sp>
          </mc:Choice>
          <mc:Fallback xmlns="">
            <p:sp>
              <p:nvSpPr>
                <p:cNvPr id="141" name="Content Placeholder 2">
                  <a:extLst>
                    <a:ext uri="{FF2B5EF4-FFF2-40B4-BE49-F238E27FC236}">
                      <a16:creationId xmlns:a16="http://schemas.microsoft.com/office/drawing/2014/main" xmlns:a14="http://schemas.microsoft.com/office/drawing/2010/main" xmlns="" id="{F0F7AF7B-3877-754A-9EAE-7D971B6F9519}"/>
                    </a:ext>
                  </a:extLst>
                </p:cNvPr>
                <p:cNvSpPr txBox="1">
                  <a:spLocks noRot="1" noChangeAspect="1" noMove="1" noResize="1" noEditPoints="1" noAdjustHandles="1" noChangeArrowheads="1" noChangeShapeType="1" noTextEdit="1"/>
                </p:cNvSpPr>
                <p:nvPr/>
              </p:nvSpPr>
              <p:spPr>
                <a:xfrm>
                  <a:off x="4567462" y="3480824"/>
                  <a:ext cx="701328" cy="503588"/>
                </a:xfrm>
                <a:prstGeom prst="rect">
                  <a:avLst/>
                </a:prstGeom>
                <a:blipFill rotWithShape="0">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3" name="Content Placeholder 2">
                  <a:extLst>
                    <a:ext uri="{FF2B5EF4-FFF2-40B4-BE49-F238E27FC236}">
                      <a16:creationId xmlns:a16="http://schemas.microsoft.com/office/drawing/2014/main" id="{A5C72C0C-196F-D14D-B7C7-B894A9473A57}"/>
                    </a:ext>
                  </a:extLst>
                </p:cNvPr>
                <p:cNvSpPr txBox="1">
                  <a:spLocks/>
                </p:cNvSpPr>
                <p:nvPr/>
              </p:nvSpPr>
              <p:spPr>
                <a:xfrm>
                  <a:off x="5223678" y="5595080"/>
                  <a:ext cx="466367"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𝑥</m:t>
                            </m:r>
                          </m:e>
                          <m:sub>
                            <m:r>
                              <a:rPr lang="en-US" sz="2400" b="0" i="1" dirty="0" smtClean="0">
                                <a:latin typeface="Cambria Math" charset="0"/>
                              </a:rPr>
                              <m:t>4</m:t>
                            </m:r>
                          </m:sub>
                        </m:sSub>
                      </m:oMath>
                    </m:oMathPara>
                  </a14:m>
                  <a:endParaRPr lang="en-US" sz="2400" b="0" dirty="0">
                    <a:latin typeface="Avenir Light" panose="020B0402020203020204" pitchFamily="34" charset="77"/>
                  </a:endParaRPr>
                </a:p>
                <a:p>
                  <a:pPr marL="0" indent="0" algn="ctr">
                    <a:lnSpc>
                      <a:spcPct val="120000"/>
                    </a:lnSpc>
                    <a:buNone/>
                  </a:pPr>
                  <a:endParaRPr lang="en-US" sz="2400" dirty="0">
                    <a:latin typeface="Avenir Light" panose="020B0402020203020204" pitchFamily="34" charset="77"/>
                  </a:endParaRPr>
                </a:p>
              </p:txBody>
            </p:sp>
          </mc:Choice>
          <mc:Fallback xmlns="">
            <p:sp>
              <p:nvSpPr>
                <p:cNvPr id="143" name="Content Placeholder 2">
                  <a:extLst>
                    <a:ext uri="{FF2B5EF4-FFF2-40B4-BE49-F238E27FC236}">
                      <a16:creationId xmlns:a16="http://schemas.microsoft.com/office/drawing/2014/main" xmlns:a14="http://schemas.microsoft.com/office/drawing/2010/main" xmlns="" id="{A5C72C0C-196F-D14D-B7C7-B894A9473A57}"/>
                    </a:ext>
                  </a:extLst>
                </p:cNvPr>
                <p:cNvSpPr txBox="1">
                  <a:spLocks noRot="1" noChangeAspect="1" noMove="1" noResize="1" noEditPoints="1" noAdjustHandles="1" noChangeArrowheads="1" noChangeShapeType="1" noTextEdit="1"/>
                </p:cNvSpPr>
                <p:nvPr/>
              </p:nvSpPr>
              <p:spPr>
                <a:xfrm>
                  <a:off x="5223678" y="5595080"/>
                  <a:ext cx="466367" cy="503588"/>
                </a:xfrm>
                <a:prstGeom prst="rect">
                  <a:avLst/>
                </a:prstGeom>
                <a:blipFill rotWithShape="0">
                  <a:blip r:embed="rId19"/>
                  <a:stretch>
                    <a:fillRect/>
                  </a:stretch>
                </a:blipFill>
              </p:spPr>
              <p:txBody>
                <a:bodyPr/>
                <a:lstStyle/>
                <a:p>
                  <a:r>
                    <a:rPr lang="en-US">
                      <a:noFill/>
                    </a:rPr>
                    <a:t> </a:t>
                  </a:r>
                </a:p>
              </p:txBody>
            </p:sp>
          </mc:Fallback>
        </mc:AlternateContent>
        <p:sp>
          <p:nvSpPr>
            <p:cNvPr id="144" name="Right Arrow 143">
              <a:extLst>
                <a:ext uri="{FF2B5EF4-FFF2-40B4-BE49-F238E27FC236}">
                  <a16:creationId xmlns:a16="http://schemas.microsoft.com/office/drawing/2014/main" id="{EDFF357D-A43A-9946-9C8C-C5208D9A46EA}"/>
                </a:ext>
              </a:extLst>
            </p:cNvPr>
            <p:cNvSpPr/>
            <p:nvPr/>
          </p:nvSpPr>
          <p:spPr>
            <a:xfrm>
              <a:off x="3951891" y="4118260"/>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5" name="Content Placeholder 2">
                  <a:extLst>
                    <a:ext uri="{FF2B5EF4-FFF2-40B4-BE49-F238E27FC236}">
                      <a16:creationId xmlns:a16="http://schemas.microsoft.com/office/drawing/2014/main" id="{A70D1C02-7CBD-A74A-904A-2A285E9154CD}"/>
                    </a:ext>
                  </a:extLst>
                </p:cNvPr>
                <p:cNvSpPr txBox="1">
                  <a:spLocks/>
                </p:cNvSpPr>
                <p:nvPr/>
              </p:nvSpPr>
              <p:spPr>
                <a:xfrm>
                  <a:off x="3818000" y="3657669"/>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i="1">
                            <a:solidFill>
                              <a:srgbClr val="C00000"/>
                            </a:solidFill>
                            <a:latin typeface="Cambria Math" charset="0"/>
                          </a:rPr>
                          <m:t>𝑈</m:t>
                        </m:r>
                      </m:oMath>
                    </m:oMathPara>
                  </a14:m>
                  <a:endParaRPr lang="en-US" sz="2400" dirty="0">
                    <a:solidFill>
                      <a:srgbClr val="C00000"/>
                    </a:solidFill>
                    <a:latin typeface="Avenir Light" panose="020B0402020203020204" pitchFamily="34" charset="77"/>
                  </a:endParaRPr>
                </a:p>
              </p:txBody>
            </p:sp>
          </mc:Choice>
          <mc:Fallback xmlns="">
            <p:sp>
              <p:nvSpPr>
                <p:cNvPr id="145" name="Content Placeholder 2">
                  <a:extLst>
                    <a:ext uri="{FF2B5EF4-FFF2-40B4-BE49-F238E27FC236}">
                      <a16:creationId xmlns:a16="http://schemas.microsoft.com/office/drawing/2014/main" id="{A70D1C02-7CBD-A74A-904A-2A285E9154CD}"/>
                    </a:ext>
                  </a:extLst>
                </p:cNvPr>
                <p:cNvSpPr txBox="1">
                  <a:spLocks noRot="1" noChangeAspect="1" noMove="1" noResize="1" noEditPoints="1" noAdjustHandles="1" noChangeArrowheads="1" noChangeShapeType="1" noTextEdit="1"/>
                </p:cNvSpPr>
                <p:nvPr/>
              </p:nvSpPr>
              <p:spPr>
                <a:xfrm>
                  <a:off x="3818000" y="3657669"/>
                  <a:ext cx="701328" cy="503588"/>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6" name="Rectangle 145">
                  <a:extLst>
                    <a:ext uri="{FF2B5EF4-FFF2-40B4-BE49-F238E27FC236}">
                      <a16:creationId xmlns:a16="http://schemas.microsoft.com/office/drawing/2014/main" id="{4E79B6EB-C451-D04B-B1B0-087954287C6F}"/>
                    </a:ext>
                  </a:extLst>
                </p:cNvPr>
                <p:cNvSpPr/>
                <p:nvPr/>
              </p:nvSpPr>
              <p:spPr>
                <a:xfrm>
                  <a:off x="4671674" y="1848029"/>
                  <a:ext cx="13038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𝐶𝐸</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b="0" i="1" smtClean="0">
                                    <a:latin typeface="Cambria Math" charset="0"/>
                                  </a:rPr>
                                  <m:t>4</m:t>
                                </m:r>
                              </m:sup>
                            </m:sSup>
                            <m:r>
                              <a:rPr lang="en-US" i="1">
                                <a:latin typeface="Cambria Math" panose="02040503050406030204" pitchFamily="18" charset="0"/>
                              </a:rPr>
                              <m:t>,</m:t>
                            </m:r>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p>
                                <m:r>
                                  <a:rPr lang="en-US" b="0" i="1" smtClean="0">
                                    <a:latin typeface="Cambria Math" charset="0"/>
                                  </a:rPr>
                                  <m:t>4</m:t>
                                </m:r>
                              </m:sup>
                            </m:sSup>
                          </m:e>
                        </m:d>
                      </m:oMath>
                    </m:oMathPara>
                  </a14:m>
                  <a:endParaRPr lang="en-US" dirty="0"/>
                </a:p>
              </p:txBody>
            </p:sp>
          </mc:Choice>
          <mc:Fallback xmlns="">
            <p:sp>
              <p:nvSpPr>
                <p:cNvPr id="146" name="Rectangle 145">
                  <a:extLst>
                    <a:ext uri="{FF2B5EF4-FFF2-40B4-BE49-F238E27FC236}">
                      <a16:creationId xmlns:a16="http://schemas.microsoft.com/office/drawing/2014/main" xmlns:a14="http://schemas.microsoft.com/office/drawing/2010/main" xmlns="" id="{4E79B6EB-C451-D04B-B1B0-087954287C6F}"/>
                    </a:ext>
                  </a:extLst>
                </p:cNvPr>
                <p:cNvSpPr>
                  <a:spLocks noRot="1" noChangeAspect="1" noMove="1" noResize="1" noEditPoints="1" noAdjustHandles="1" noChangeArrowheads="1" noChangeShapeType="1" noTextEdit="1"/>
                </p:cNvSpPr>
                <p:nvPr/>
              </p:nvSpPr>
              <p:spPr>
                <a:xfrm>
                  <a:off x="4671674" y="1848029"/>
                  <a:ext cx="1303818" cy="369332"/>
                </a:xfrm>
                <a:prstGeom prst="rect">
                  <a:avLst/>
                </a:prstGeom>
                <a:blipFill rotWithShape="0">
                  <a:blip r:embed="rId21"/>
                  <a:stretch>
                    <a:fillRect t="-3333" r="-2336" b="-6667"/>
                  </a:stretch>
                </a:blipFill>
              </p:spPr>
              <p:txBody>
                <a:bodyPr/>
                <a:lstStyle/>
                <a:p>
                  <a:r>
                    <a:rPr lang="en-US">
                      <a:noFill/>
                    </a:rPr>
                    <a:t> </a:t>
                  </a:r>
                </a:p>
              </p:txBody>
            </p:sp>
          </mc:Fallback>
        </mc:AlternateContent>
        <p:sp>
          <p:nvSpPr>
            <p:cNvPr id="147" name="Content Placeholder 2">
              <a:extLst>
                <a:ext uri="{FF2B5EF4-FFF2-40B4-BE49-F238E27FC236}">
                  <a16:creationId xmlns:a16="http://schemas.microsoft.com/office/drawing/2014/main" id="{4DC2E29A-5B02-B947-AAE1-1EF7A80E15E2}"/>
                </a:ext>
              </a:extLst>
            </p:cNvPr>
            <p:cNvSpPr txBox="1">
              <a:spLocks/>
            </p:cNvSpPr>
            <p:nvPr/>
          </p:nvSpPr>
          <p:spPr>
            <a:xfrm>
              <a:off x="4752175" y="6003497"/>
              <a:ext cx="1005821"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solidFill>
                    <a:srgbClr val="7030A0"/>
                  </a:solidFill>
                  <a:latin typeface="Avenir Light" panose="020B0402020203020204" pitchFamily="34" charset="77"/>
                </a:rPr>
                <a:t>class</a:t>
              </a:r>
            </a:p>
          </p:txBody>
        </p:sp>
      </p:grpSp>
      <p:sp>
        <p:nvSpPr>
          <p:cNvPr id="121" name="Content Placeholder 2">
            <a:extLst>
              <a:ext uri="{FF2B5EF4-FFF2-40B4-BE49-F238E27FC236}">
                <a16:creationId xmlns:a16="http://schemas.microsoft.com/office/drawing/2014/main" id="{55FCA79F-24EF-C34B-915B-6914F4B5E84B}"/>
              </a:ext>
            </a:extLst>
          </p:cNvPr>
          <p:cNvSpPr txBox="1">
            <a:spLocks/>
          </p:cNvSpPr>
          <p:nvPr/>
        </p:nvSpPr>
        <p:spPr>
          <a:xfrm>
            <a:off x="2587348" y="2375048"/>
            <a:ext cx="1121011" cy="503588"/>
          </a:xfrm>
          <a:prstGeom prst="rect">
            <a:avLst/>
          </a:prstGeom>
          <a:solidFill>
            <a:schemeClr val="accent6">
              <a:lumMod val="20000"/>
              <a:lumOff val="8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latin typeface="Avenir Light" panose="020B0402020203020204" pitchFamily="34" charset="77"/>
              </a:rPr>
              <a:t>went?</a:t>
            </a:r>
          </a:p>
        </p:txBody>
      </p:sp>
      <p:sp>
        <p:nvSpPr>
          <p:cNvPr id="148" name="Content Placeholder 2">
            <a:extLst>
              <a:ext uri="{FF2B5EF4-FFF2-40B4-BE49-F238E27FC236}">
                <a16:creationId xmlns:a16="http://schemas.microsoft.com/office/drawing/2014/main" id="{BC7611C4-233A-2F45-BEC2-4400044BAC8A}"/>
              </a:ext>
            </a:extLst>
          </p:cNvPr>
          <p:cNvSpPr txBox="1">
            <a:spLocks/>
          </p:cNvSpPr>
          <p:nvPr/>
        </p:nvSpPr>
        <p:spPr>
          <a:xfrm>
            <a:off x="4669195" y="2394928"/>
            <a:ext cx="1005821" cy="503588"/>
          </a:xfrm>
          <a:prstGeom prst="rect">
            <a:avLst/>
          </a:prstGeom>
          <a:solidFill>
            <a:srgbClr val="F47F83">
              <a:alpha val="57000"/>
            </a:srgb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latin typeface="Avenir Light" panose="020B0402020203020204" pitchFamily="34" charset="77"/>
              </a:rPr>
              <a:t>over?</a:t>
            </a:r>
          </a:p>
        </p:txBody>
      </p:sp>
      <p:sp>
        <p:nvSpPr>
          <p:cNvPr id="149" name="Content Placeholder 2">
            <a:extLst>
              <a:ext uri="{FF2B5EF4-FFF2-40B4-BE49-F238E27FC236}">
                <a16:creationId xmlns:a16="http://schemas.microsoft.com/office/drawing/2014/main" id="{F1A17C69-A9A6-794D-974B-0B1554D43578}"/>
              </a:ext>
            </a:extLst>
          </p:cNvPr>
          <p:cNvSpPr txBox="1">
            <a:spLocks/>
          </p:cNvSpPr>
          <p:nvPr/>
        </p:nvSpPr>
        <p:spPr>
          <a:xfrm>
            <a:off x="7116958" y="2382592"/>
            <a:ext cx="1049884" cy="503588"/>
          </a:xfrm>
          <a:prstGeom prst="rect">
            <a:avLst/>
          </a:prstGeom>
          <a:solidFill>
            <a:schemeClr val="accent6">
              <a:lumMod val="40000"/>
              <a:lumOff val="6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latin typeface="Avenir Light" panose="020B0402020203020204" pitchFamily="34" charset="77"/>
              </a:rPr>
              <a:t>class?</a:t>
            </a:r>
          </a:p>
        </p:txBody>
      </p:sp>
      <p:sp>
        <p:nvSpPr>
          <p:cNvPr id="150" name="Content Placeholder 2">
            <a:extLst>
              <a:ext uri="{FF2B5EF4-FFF2-40B4-BE49-F238E27FC236}">
                <a16:creationId xmlns:a16="http://schemas.microsoft.com/office/drawing/2014/main" id="{ABB99C6F-4251-8D4A-92FB-7B9E6F7FC710}"/>
              </a:ext>
            </a:extLst>
          </p:cNvPr>
          <p:cNvSpPr txBox="1">
            <a:spLocks/>
          </p:cNvSpPr>
          <p:nvPr/>
        </p:nvSpPr>
        <p:spPr>
          <a:xfrm>
            <a:off x="9425430" y="2365613"/>
            <a:ext cx="998949" cy="503588"/>
          </a:xfrm>
          <a:prstGeom prst="rect">
            <a:avLst/>
          </a:prstGeom>
          <a:solidFill>
            <a:schemeClr val="accent6">
              <a:lumMod val="40000"/>
              <a:lumOff val="6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latin typeface="Avenir Light" panose="020B0402020203020204" pitchFamily="34" charset="77"/>
              </a:rPr>
              <a:t>after?</a:t>
            </a:r>
          </a:p>
        </p:txBody>
      </p:sp>
      <p:grpSp>
        <p:nvGrpSpPr>
          <p:cNvPr id="142" name="Group 141"/>
          <p:cNvGrpSpPr/>
          <p:nvPr/>
        </p:nvGrpSpPr>
        <p:grpSpPr>
          <a:xfrm>
            <a:off x="7897431" y="1869757"/>
            <a:ext cx="2362600" cy="2770196"/>
            <a:chOff x="8113937" y="1813744"/>
            <a:chExt cx="2362600" cy="2770196"/>
          </a:xfrm>
        </p:grpSpPr>
        <p:sp>
          <p:nvSpPr>
            <p:cNvPr id="151" name="Rectangle 150">
              <a:extLst>
                <a:ext uri="{FF2B5EF4-FFF2-40B4-BE49-F238E27FC236}">
                  <a16:creationId xmlns:a16="http://schemas.microsoft.com/office/drawing/2014/main" id="{57567A9F-9A5A-4A43-9695-F85CD7F0400F}"/>
                </a:ext>
              </a:extLst>
            </p:cNvPr>
            <p:cNvSpPr/>
            <p:nvPr/>
          </p:nvSpPr>
          <p:spPr>
            <a:xfrm>
              <a:off x="9293475" y="1813744"/>
              <a:ext cx="1183062" cy="1598617"/>
            </a:xfrm>
            <a:prstGeom prst="rect">
              <a:avLst/>
            </a:prstGeom>
            <a:solidFill>
              <a:srgbClr val="FF7F99">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ight Arrow 151">
              <a:extLst>
                <a:ext uri="{FF2B5EF4-FFF2-40B4-BE49-F238E27FC236}">
                  <a16:creationId xmlns:a16="http://schemas.microsoft.com/office/drawing/2014/main" id="{BA223413-3EFF-4745-8601-CABAD3C5499D}"/>
                </a:ext>
              </a:extLst>
            </p:cNvPr>
            <p:cNvSpPr/>
            <p:nvPr/>
          </p:nvSpPr>
          <p:spPr>
            <a:xfrm rot="10800000">
              <a:off x="8113937" y="4064463"/>
              <a:ext cx="1541075" cy="519477"/>
            </a:xfrm>
            <a:prstGeom prst="rightArrow">
              <a:avLst>
                <a:gd name="adj1" fmla="val 43272"/>
                <a:gd name="adj2" fmla="val 64733"/>
              </a:avLst>
            </a:prstGeom>
            <a:solidFill>
              <a:srgbClr val="FF7F99">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7B991E92-818F-054A-94A8-9B82C59E69FC}"/>
                </a:ext>
              </a:extLst>
            </p:cNvPr>
            <p:cNvSpPr/>
            <p:nvPr/>
          </p:nvSpPr>
          <p:spPr>
            <a:xfrm>
              <a:off x="9655013" y="3412361"/>
              <a:ext cx="520985" cy="1079761"/>
            </a:xfrm>
            <a:prstGeom prst="rect">
              <a:avLst/>
            </a:prstGeom>
            <a:solidFill>
              <a:srgbClr val="FF7F99">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54" name="Rectangle 153">
                <a:extLst>
                  <a:ext uri="{FF2B5EF4-FFF2-40B4-BE49-F238E27FC236}">
                    <a16:creationId xmlns:a16="http://schemas.microsoft.com/office/drawing/2014/main" id="{5E47E9EF-07CA-1B4D-B065-7C68C77B1867}"/>
                  </a:ext>
                </a:extLst>
              </p:cNvPr>
              <p:cNvSpPr/>
              <p:nvPr/>
            </p:nvSpPr>
            <p:spPr>
              <a:xfrm>
                <a:off x="9324838" y="800752"/>
                <a:ext cx="1068066" cy="991682"/>
              </a:xfrm>
              <a:prstGeom prst="rect">
                <a:avLst/>
              </a:prstGeom>
            </p:spPr>
            <p:txBody>
              <a:bodyPr wrap="square">
                <a:spAutoFit/>
              </a:bodyPr>
              <a:lstStyle/>
              <a:p>
                <a:r>
                  <a:rPr lang="en-US" sz="4000" b="1" dirty="0">
                    <a:latin typeface="Avenir Light" panose="020B0402020203020204" pitchFamily="34" charset="77"/>
                  </a:rPr>
                  <a:t> </a:t>
                </a:r>
                <a14:m>
                  <m:oMath xmlns:m="http://schemas.openxmlformats.org/officeDocument/2006/math">
                    <m:f>
                      <m:fPr>
                        <m:ctrlPr>
                          <a:rPr lang="en-US" sz="4000" b="1" i="1">
                            <a:solidFill>
                              <a:srgbClr val="C00000"/>
                            </a:solidFill>
                            <a:latin typeface="Cambria Math" panose="02040503050406030204" pitchFamily="18" charset="0"/>
                            <a:ea typeface="Cambria Math" panose="02040503050406030204" pitchFamily="18" charset="0"/>
                          </a:rPr>
                        </m:ctrlPr>
                      </m:fPr>
                      <m:num>
                        <m:r>
                          <a:rPr lang="en-US" sz="4000" b="1" i="1">
                            <a:solidFill>
                              <a:srgbClr val="C00000"/>
                            </a:solidFill>
                            <a:latin typeface="Cambria Math" panose="02040503050406030204" pitchFamily="18" charset="0"/>
                            <a:ea typeface="Cambria Math" panose="02040503050406030204" pitchFamily="18" charset="0"/>
                          </a:rPr>
                          <m:t>𝝏</m:t>
                        </m:r>
                        <m:r>
                          <a:rPr lang="en-US" sz="4000" b="1" i="1">
                            <a:solidFill>
                              <a:srgbClr val="C00000"/>
                            </a:solidFill>
                            <a:latin typeface="Cambria Math" panose="02040503050406030204" pitchFamily="18" charset="0"/>
                            <a:ea typeface="Cambria Math" panose="02040503050406030204" pitchFamily="18" charset="0"/>
                          </a:rPr>
                          <m:t>𝑳</m:t>
                        </m:r>
                      </m:num>
                      <m:den>
                        <m:r>
                          <a:rPr lang="en-US" sz="4000" b="1" i="1">
                            <a:solidFill>
                              <a:srgbClr val="C00000"/>
                            </a:solidFill>
                            <a:latin typeface="Cambria Math" panose="02040503050406030204" pitchFamily="18" charset="0"/>
                            <a:ea typeface="Cambria Math" panose="02040503050406030204" pitchFamily="18" charset="0"/>
                          </a:rPr>
                          <m:t>𝝏</m:t>
                        </m:r>
                        <m:r>
                          <a:rPr lang="en-US" sz="4000" b="1" i="1">
                            <a:solidFill>
                              <a:srgbClr val="C00000"/>
                            </a:solidFill>
                            <a:latin typeface="Cambria Math" panose="02040503050406030204" pitchFamily="18" charset="0"/>
                            <a:ea typeface="Cambria Math" panose="02040503050406030204" pitchFamily="18" charset="0"/>
                          </a:rPr>
                          <m:t>𝑽</m:t>
                        </m:r>
                      </m:den>
                    </m:f>
                    <m:r>
                      <a:rPr lang="en-US" sz="4000" b="1" i="1">
                        <a:solidFill>
                          <a:srgbClr val="C00000"/>
                        </a:solidFill>
                        <a:latin typeface="Cambria Math" panose="02040503050406030204" pitchFamily="18" charset="0"/>
                        <a:ea typeface="Cambria Math" panose="02040503050406030204" pitchFamily="18" charset="0"/>
                      </a:rPr>
                      <m:t> </m:t>
                    </m:r>
                  </m:oMath>
                </a14:m>
                <a:endParaRPr lang="en-US" sz="4000" dirty="0"/>
              </a:p>
            </p:txBody>
          </p:sp>
        </mc:Choice>
        <mc:Fallback xmlns="">
          <p:sp>
            <p:nvSpPr>
              <p:cNvPr id="154" name="Rectangle 153">
                <a:extLst>
                  <a:ext uri="{FF2B5EF4-FFF2-40B4-BE49-F238E27FC236}">
                    <a16:creationId xmlns:a16="http://schemas.microsoft.com/office/drawing/2014/main" xmlns:a14="http://schemas.microsoft.com/office/drawing/2010/main" xmlns="" id="{5E47E9EF-07CA-1B4D-B065-7C68C77B1867}"/>
                  </a:ext>
                </a:extLst>
              </p:cNvPr>
              <p:cNvSpPr>
                <a:spLocks noRot="1" noChangeAspect="1" noMove="1" noResize="1" noEditPoints="1" noAdjustHandles="1" noChangeArrowheads="1" noChangeShapeType="1" noTextEdit="1"/>
              </p:cNvSpPr>
              <p:nvPr/>
            </p:nvSpPr>
            <p:spPr>
              <a:xfrm>
                <a:off x="9324838" y="800752"/>
                <a:ext cx="1068066" cy="991682"/>
              </a:xfrm>
              <a:prstGeom prst="rect">
                <a:avLst/>
              </a:prstGeom>
              <a:blipFill rotWithShape="0">
                <a:blip r:embed="rId2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330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Title 1">
            <a:extLst>
              <a:ext uri="{FF2B5EF4-FFF2-40B4-BE49-F238E27FC236}">
                <a16:creationId xmlns:a16="http://schemas.microsoft.com/office/drawing/2014/main" id="{FF867746-7A2F-644D-88D5-C3102C6A99EA}"/>
              </a:ext>
            </a:extLst>
          </p:cNvPr>
          <p:cNvSpPr>
            <a:spLocks noGrp="1"/>
          </p:cNvSpPr>
          <p:nvPr>
            <p:ph type="title"/>
          </p:nvPr>
        </p:nvSpPr>
        <p:spPr>
          <a:xfrm>
            <a:off x="347472" y="219456"/>
            <a:ext cx="8941419" cy="1162592"/>
          </a:xfrm>
        </p:spPr>
        <p:txBody>
          <a:bodyPr/>
          <a:lstStyle/>
          <a:p>
            <a:r>
              <a:rPr lang="en-US" dirty="0"/>
              <a:t>RNN</a:t>
            </a:r>
          </a:p>
        </p:txBody>
      </p:sp>
      <p:sp>
        <p:nvSpPr>
          <p:cNvPr id="123" name="Content Placeholder 2">
            <a:extLst>
              <a:ext uri="{FF2B5EF4-FFF2-40B4-BE49-F238E27FC236}">
                <a16:creationId xmlns:a16="http://schemas.microsoft.com/office/drawing/2014/main" id="{8CC99D59-00C0-1445-91B3-013E005D8BDE}"/>
              </a:ext>
            </a:extLst>
          </p:cNvPr>
          <p:cNvSpPr txBox="1">
            <a:spLocks/>
          </p:cNvSpPr>
          <p:nvPr/>
        </p:nvSpPr>
        <p:spPr>
          <a:xfrm>
            <a:off x="2489764" y="1776946"/>
            <a:ext cx="7567747" cy="6457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endParaRPr lang="en-US" sz="2400" b="1" dirty="0">
              <a:solidFill>
                <a:schemeClr val="accent5">
                  <a:lumMod val="75000"/>
                </a:schemeClr>
              </a:solidFill>
              <a:latin typeface="Avenir Light" panose="020B0402020203020204" pitchFamily="34" charset="77"/>
            </a:endParaRPr>
          </a:p>
        </p:txBody>
      </p:sp>
      <mc:AlternateContent xmlns:mc="http://schemas.openxmlformats.org/markup-compatibility/2006" xmlns:a14="http://schemas.microsoft.com/office/drawing/2010/main">
        <mc:Choice Requires="a14">
          <p:sp>
            <p:nvSpPr>
              <p:cNvPr id="134" name="Content Placeholder 2">
                <a:extLst>
                  <a:ext uri="{FF2B5EF4-FFF2-40B4-BE49-F238E27FC236}">
                    <a16:creationId xmlns:a16="http://schemas.microsoft.com/office/drawing/2014/main" id="{F608FDC5-09ED-D643-A5D6-4B4B9B1B8F03}"/>
                  </a:ext>
                </a:extLst>
              </p:cNvPr>
              <p:cNvSpPr txBox="1">
                <a:spLocks/>
              </p:cNvSpPr>
              <p:nvPr/>
            </p:nvSpPr>
            <p:spPr>
              <a:xfrm>
                <a:off x="903804" y="1568918"/>
                <a:ext cx="10488096" cy="45397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1700"/>
                  </a:spcBef>
                </a:pPr>
                <a:r>
                  <a:rPr lang="en-US" dirty="0">
                    <a:latin typeface="Karla" charset="0"/>
                    <a:ea typeface="Karla" charset="0"/>
                    <a:cs typeface="Karla" charset="0"/>
                  </a:rPr>
                  <a:t>This </a:t>
                </a:r>
                <a:r>
                  <a:rPr lang="en-US" dirty="0">
                    <a:solidFill>
                      <a:srgbClr val="C00000"/>
                    </a:solidFill>
                    <a:latin typeface="Karla" charset="0"/>
                    <a:ea typeface="Karla" charset="0"/>
                    <a:cs typeface="Karla" charset="0"/>
                  </a:rPr>
                  <a:t>backpropagation through time (BPTT) </a:t>
                </a:r>
                <a:r>
                  <a:rPr lang="en-US" dirty="0">
                    <a:latin typeface="Karla" charset="0"/>
                    <a:ea typeface="Karla" charset="0"/>
                    <a:cs typeface="Karla" charset="0"/>
                  </a:rPr>
                  <a:t>process is </a:t>
                </a:r>
                <a:r>
                  <a:rPr lang="en-US" b="1" dirty="0">
                    <a:latin typeface="Karla" charset="0"/>
                    <a:ea typeface="Karla" charset="0"/>
                    <a:cs typeface="Karla" charset="0"/>
                  </a:rPr>
                  <a:t>expensive</a:t>
                </a:r>
              </a:p>
              <a:p>
                <a:pPr>
                  <a:lnSpc>
                    <a:spcPct val="150000"/>
                  </a:lnSpc>
                  <a:spcBef>
                    <a:spcPts val="1700"/>
                  </a:spcBef>
                </a:pPr>
                <a:r>
                  <a:rPr lang="en-US" dirty="0">
                    <a:solidFill>
                      <a:srgbClr val="C00000"/>
                    </a:solidFill>
                    <a:latin typeface="Karla" charset="0"/>
                    <a:ea typeface="Karla" charset="0"/>
                    <a:cs typeface="Karla" charset="0"/>
                  </a:rPr>
                  <a:t>Instead of updating after every timestep, we tend to do so every </a:t>
                </a:r>
                <a14:m>
                  <m:oMath xmlns:m="http://schemas.openxmlformats.org/officeDocument/2006/math">
                    <m:r>
                      <a:rPr lang="en-US" dirty="0">
                        <a:solidFill>
                          <a:srgbClr val="C00000"/>
                        </a:solidFill>
                        <a:latin typeface="Cambria Math" panose="02040503050406030204" pitchFamily="18" charset="0"/>
                        <a:ea typeface="Karla" charset="0"/>
                        <a:cs typeface="Karla" charset="0"/>
                      </a:rPr>
                      <m:t>𝑇</m:t>
                    </m:r>
                  </m:oMath>
                </a14:m>
                <a:r>
                  <a:rPr lang="en-US" dirty="0">
                    <a:solidFill>
                      <a:srgbClr val="C00000"/>
                    </a:solidFill>
                    <a:latin typeface="Karla" charset="0"/>
                    <a:ea typeface="Karla" charset="0"/>
                    <a:cs typeface="Karla" charset="0"/>
                  </a:rPr>
                  <a:t> steps (e.g., every sentence or paragraph)</a:t>
                </a:r>
              </a:p>
              <a:p>
                <a:pPr>
                  <a:lnSpc>
                    <a:spcPct val="150000"/>
                  </a:lnSpc>
                  <a:spcBef>
                    <a:spcPts val="1700"/>
                  </a:spcBef>
                </a:pPr>
                <a:r>
                  <a:rPr lang="en-US" dirty="0">
                    <a:latin typeface="Karla" charset="0"/>
                    <a:ea typeface="Karla" charset="0"/>
                    <a:cs typeface="Karla" charset="0"/>
                  </a:rPr>
                  <a:t>This isn’t equivalent to using only a window size </a:t>
                </a:r>
                <a14:m>
                  <m:oMath xmlns:m="http://schemas.openxmlformats.org/officeDocument/2006/math">
                    <m:r>
                      <a:rPr lang="en-US" b="0" i="1" dirty="0" smtClean="0">
                        <a:solidFill>
                          <a:srgbClr val="C00000"/>
                        </a:solidFill>
                        <a:latin typeface="Cambria Math" panose="02040503050406030204" pitchFamily="18" charset="0"/>
                        <a:ea typeface="Karla" charset="0"/>
                        <a:cs typeface="Karla" charset="0"/>
                      </a:rPr>
                      <m:t>𝑇</m:t>
                    </m:r>
                  </m:oMath>
                </a14:m>
                <a:br>
                  <a:rPr lang="en-US" dirty="0">
                    <a:latin typeface="Karla" charset="0"/>
                    <a:ea typeface="Karla" charset="0"/>
                    <a:cs typeface="Karla" charset="0"/>
                  </a:rPr>
                </a:br>
                <a:r>
                  <a:rPr lang="en-US" dirty="0">
                    <a:latin typeface="Karla" charset="0"/>
                    <a:ea typeface="Karla" charset="0"/>
                    <a:cs typeface="Karla" charset="0"/>
                  </a:rPr>
                  <a:t>(a la </a:t>
                </a:r>
                <a:r>
                  <a:rPr lang="en-US" dirty="0">
                    <a:solidFill>
                      <a:srgbClr val="7030A0"/>
                    </a:solidFill>
                    <a:latin typeface="Karla" charset="0"/>
                    <a:ea typeface="Karla" charset="0"/>
                    <a:cs typeface="Karla" charset="0"/>
                  </a:rPr>
                  <a:t>n-grams</a:t>
                </a:r>
                <a:r>
                  <a:rPr lang="en-US" dirty="0">
                    <a:latin typeface="Karla" charset="0"/>
                    <a:ea typeface="Karla" charset="0"/>
                    <a:cs typeface="Karla" charset="0"/>
                  </a:rPr>
                  <a:t>) because we still have ‘infinite memory’</a:t>
                </a:r>
              </a:p>
            </p:txBody>
          </p:sp>
        </mc:Choice>
        <mc:Fallback xmlns="">
          <p:sp>
            <p:nvSpPr>
              <p:cNvPr id="134" name="Content Placeholder 2">
                <a:extLst>
                  <a:ext uri="{FF2B5EF4-FFF2-40B4-BE49-F238E27FC236}">
                    <a16:creationId xmlns:a16="http://schemas.microsoft.com/office/drawing/2014/main" xmlns:a14="http://schemas.microsoft.com/office/drawing/2010/main" xmlns="" id="{F608FDC5-09ED-D643-A5D6-4B4B9B1B8F03}"/>
                  </a:ext>
                </a:extLst>
              </p:cNvPr>
              <p:cNvSpPr txBox="1">
                <a:spLocks noRot="1" noChangeAspect="1" noMove="1" noResize="1" noEditPoints="1" noAdjustHandles="1" noChangeArrowheads="1" noChangeShapeType="1" noTextEdit="1"/>
              </p:cNvSpPr>
              <p:nvPr/>
            </p:nvSpPr>
            <p:spPr>
              <a:xfrm>
                <a:off x="903804" y="1568918"/>
                <a:ext cx="10488096" cy="4539782"/>
              </a:xfrm>
              <a:prstGeom prst="rect">
                <a:avLst/>
              </a:prstGeom>
              <a:blipFill rotWithShape="0">
                <a:blip r:embed="rId2"/>
                <a:stretch>
                  <a:fillRect l="-1046"/>
                </a:stretch>
              </a:blipFill>
            </p:spPr>
            <p:txBody>
              <a:bodyPr/>
              <a:lstStyle/>
              <a:p>
                <a:r>
                  <a:rPr lang="en-US">
                    <a:noFill/>
                  </a:rPr>
                  <a:t> </a:t>
                </a:r>
              </a:p>
            </p:txBody>
          </p:sp>
        </mc:Fallback>
      </mc:AlternateContent>
    </p:spTree>
    <p:extLst>
      <p:ext uri="{BB962C8B-B14F-4D97-AF65-F5344CB8AC3E}">
        <p14:creationId xmlns:p14="http://schemas.microsoft.com/office/powerpoint/2010/main" val="7319204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History of NLP architectures</a:t>
            </a:r>
            <a:endParaRPr/>
          </a:p>
        </p:txBody>
      </p:sp>
      <p:sp>
        <p:nvSpPr>
          <p:cNvPr id="67" name="Google Shape;67;p15"/>
          <p:cNvSpPr txBox="1">
            <a:spLocks noGrp="1"/>
          </p:cNvSpPr>
          <p:nvPr>
            <p:ph type="body" idx="1"/>
          </p:nvPr>
        </p:nvSpPr>
        <p:spPr>
          <a:xfrm>
            <a:off x="415600" y="1536633"/>
            <a:ext cx="11360800" cy="5145200"/>
          </a:xfrm>
          <a:prstGeom prst="rect">
            <a:avLst/>
          </a:prstGeom>
        </p:spPr>
        <p:txBody>
          <a:bodyPr spcFirstLastPara="1" vert="horz" wrap="square" lIns="121900" tIns="121900" rIns="121900" bIns="121900" rtlCol="0" anchor="t" anchorCtr="0">
            <a:normAutofit/>
          </a:bodyPr>
          <a:lstStyle/>
          <a:p>
            <a:pPr marL="0" indent="0">
              <a:buNone/>
            </a:pPr>
            <a:r>
              <a:rPr lang="en" b="1"/>
              <a:t>RNN</a:t>
            </a:r>
            <a:r>
              <a:rPr lang="en"/>
              <a:t>: Represent “Everything seen so far”</a:t>
            </a:r>
            <a:br>
              <a:rPr lang="en"/>
            </a:br>
            <a:r>
              <a:rPr lang="en"/>
              <a:t>Attend to </a:t>
            </a:r>
            <a:r>
              <a:rPr lang="en" b="1"/>
              <a:t>last</a:t>
            </a:r>
            <a:r>
              <a:rPr lang="en"/>
              <a:t> encoding, recursively.</a:t>
            </a:r>
            <a:endParaRPr/>
          </a:p>
          <a:p>
            <a:pPr marL="0" indent="0">
              <a:spcBef>
                <a:spcPts val="1600"/>
              </a:spcBef>
              <a:buNone/>
            </a:pPr>
            <a:br>
              <a:rPr lang="en"/>
            </a:br>
            <a:r>
              <a:rPr lang="en" b="1"/>
              <a:t>Convolution</a:t>
            </a:r>
            <a:r>
              <a:rPr lang="en"/>
              <a:t>: Represent “Everything seen nearby”</a:t>
            </a:r>
            <a:br>
              <a:rPr lang="en"/>
            </a:br>
            <a:r>
              <a:rPr lang="en"/>
              <a:t>Attend to </a:t>
            </a:r>
            <a:r>
              <a:rPr lang="en" b="1"/>
              <a:t>nearby</a:t>
            </a:r>
            <a:r>
              <a:rPr lang="en"/>
              <a:t> encodings, in parallel.</a:t>
            </a:r>
            <a:endParaRPr/>
          </a:p>
          <a:p>
            <a:pPr marL="0" indent="0">
              <a:spcBef>
                <a:spcPts val="1600"/>
              </a:spcBef>
              <a:spcAft>
                <a:spcPts val="1600"/>
              </a:spcAft>
              <a:buNone/>
            </a:pPr>
            <a:br>
              <a:rPr lang="en"/>
            </a:br>
            <a:r>
              <a:rPr lang="en" b="1"/>
              <a:t>Attention</a:t>
            </a:r>
            <a:r>
              <a:rPr lang="en"/>
              <a:t>: Represent “Everything relevant”</a:t>
            </a:r>
            <a:br>
              <a:rPr lang="en"/>
            </a:br>
            <a:r>
              <a:rPr lang="en"/>
              <a:t>Attend to </a:t>
            </a:r>
            <a:r>
              <a:rPr lang="en" b="1"/>
              <a:t>relevant</a:t>
            </a:r>
            <a:r>
              <a:rPr lang="en"/>
              <a:t> encodings, in parallel.</a:t>
            </a:r>
            <a:endParaRPr/>
          </a:p>
        </p:txBody>
      </p:sp>
      <p:pic>
        <p:nvPicPr>
          <p:cNvPr id="68" name="Google Shape;68;p15"/>
          <p:cNvPicPr preferRelativeResize="0"/>
          <p:nvPr/>
        </p:nvPicPr>
        <p:blipFill>
          <a:blip r:embed="rId3">
            <a:alphaModFix/>
          </a:blip>
          <a:stretch>
            <a:fillRect/>
          </a:stretch>
        </p:blipFill>
        <p:spPr>
          <a:xfrm>
            <a:off x="8222118" y="754467"/>
            <a:ext cx="3183665" cy="1750568"/>
          </a:xfrm>
          <a:prstGeom prst="rect">
            <a:avLst/>
          </a:prstGeom>
          <a:noFill/>
          <a:ln>
            <a:noFill/>
          </a:ln>
        </p:spPr>
      </p:pic>
      <p:pic>
        <p:nvPicPr>
          <p:cNvPr id="69" name="Google Shape;69;p15"/>
          <p:cNvPicPr preferRelativeResize="0"/>
          <p:nvPr/>
        </p:nvPicPr>
        <p:blipFill>
          <a:blip r:embed="rId4">
            <a:alphaModFix/>
          </a:blip>
          <a:stretch>
            <a:fillRect/>
          </a:stretch>
        </p:blipFill>
        <p:spPr>
          <a:xfrm>
            <a:off x="7871583" y="2759084"/>
            <a:ext cx="3884732" cy="1653400"/>
          </a:xfrm>
          <a:prstGeom prst="rect">
            <a:avLst/>
          </a:prstGeom>
          <a:noFill/>
          <a:ln>
            <a:noFill/>
          </a:ln>
        </p:spPr>
      </p:pic>
      <p:pic>
        <p:nvPicPr>
          <p:cNvPr id="70" name="Google Shape;70;p15"/>
          <p:cNvPicPr preferRelativeResize="0"/>
          <p:nvPr/>
        </p:nvPicPr>
        <p:blipFill>
          <a:blip r:embed="rId5">
            <a:alphaModFix/>
          </a:blip>
          <a:stretch>
            <a:fillRect/>
          </a:stretch>
        </p:blipFill>
        <p:spPr>
          <a:xfrm>
            <a:off x="6895734" y="4666539"/>
            <a:ext cx="5019397" cy="2073635"/>
          </a:xfrm>
          <a:prstGeom prst="rect">
            <a:avLst/>
          </a:prstGeom>
          <a:noFill/>
          <a:ln>
            <a:noFill/>
          </a:ln>
        </p:spPr>
      </p:pic>
      <p:cxnSp>
        <p:nvCxnSpPr>
          <p:cNvPr id="71" name="Google Shape;71;p15"/>
          <p:cNvCxnSpPr>
            <a:endCxn id="68" idx="1"/>
          </p:cNvCxnSpPr>
          <p:nvPr/>
        </p:nvCxnSpPr>
        <p:spPr>
          <a:xfrm rot="10800000" flipH="1">
            <a:off x="6228917" y="1629751"/>
            <a:ext cx="1993200" cy="207600"/>
          </a:xfrm>
          <a:prstGeom prst="straightConnector1">
            <a:avLst/>
          </a:prstGeom>
          <a:noFill/>
          <a:ln w="38100" cap="flat" cmpd="sng">
            <a:solidFill>
              <a:schemeClr val="dk2"/>
            </a:solidFill>
            <a:prstDash val="solid"/>
            <a:round/>
            <a:headEnd type="none" w="med" len="med"/>
            <a:tailEnd type="triangle" w="med" len="med"/>
          </a:ln>
        </p:spPr>
      </p:cxnSp>
      <p:cxnSp>
        <p:nvCxnSpPr>
          <p:cNvPr id="72" name="Google Shape;72;p15"/>
          <p:cNvCxnSpPr/>
          <p:nvPr/>
        </p:nvCxnSpPr>
        <p:spPr>
          <a:xfrm>
            <a:off x="7424300" y="3359933"/>
            <a:ext cx="780000" cy="352400"/>
          </a:xfrm>
          <a:prstGeom prst="straightConnector1">
            <a:avLst/>
          </a:prstGeom>
          <a:noFill/>
          <a:ln w="38100" cap="flat" cmpd="sng">
            <a:solidFill>
              <a:schemeClr val="dk2"/>
            </a:solidFill>
            <a:prstDash val="solid"/>
            <a:round/>
            <a:headEnd type="none" w="med" len="med"/>
            <a:tailEnd type="triangle" w="med" len="med"/>
          </a:ln>
        </p:spPr>
      </p:cxnSp>
      <p:cxnSp>
        <p:nvCxnSpPr>
          <p:cNvPr id="73" name="Google Shape;73;p15"/>
          <p:cNvCxnSpPr/>
          <p:nvPr/>
        </p:nvCxnSpPr>
        <p:spPr>
          <a:xfrm>
            <a:off x="6430167" y="4794300"/>
            <a:ext cx="968800" cy="805200"/>
          </a:xfrm>
          <a:prstGeom prst="straightConnector1">
            <a:avLst/>
          </a:prstGeom>
          <a:noFill/>
          <a:ln w="38100" cap="flat" cmpd="sng">
            <a:solidFill>
              <a:schemeClr val="dk2"/>
            </a:solidFill>
            <a:prstDash val="solid"/>
            <a:round/>
            <a:headEnd type="none" w="med" len="med"/>
            <a:tailEnd type="triangle" w="med" len="med"/>
          </a:ln>
        </p:spPr>
      </p:cxnSp>
      <p:grpSp>
        <p:nvGrpSpPr>
          <p:cNvPr id="74" name="Google Shape;74;p15"/>
          <p:cNvGrpSpPr/>
          <p:nvPr/>
        </p:nvGrpSpPr>
        <p:grpSpPr>
          <a:xfrm>
            <a:off x="8896601" y="968867"/>
            <a:ext cx="2290233" cy="1308800"/>
            <a:chOff x="6672450" y="726650"/>
            <a:chExt cx="1717675" cy="981600"/>
          </a:xfrm>
        </p:grpSpPr>
        <p:cxnSp>
          <p:nvCxnSpPr>
            <p:cNvPr id="75" name="Google Shape;75;p15"/>
            <p:cNvCxnSpPr/>
            <p:nvPr/>
          </p:nvCxnSpPr>
          <p:spPr>
            <a:xfrm rot="10800000" flipH="1">
              <a:off x="7757725" y="726650"/>
              <a:ext cx="632400" cy="490800"/>
            </a:xfrm>
            <a:prstGeom prst="bentConnector3">
              <a:avLst>
                <a:gd name="adj1" fmla="val 104463"/>
              </a:avLst>
            </a:prstGeom>
            <a:noFill/>
            <a:ln w="76200" cap="flat" cmpd="sng">
              <a:solidFill>
                <a:srgbClr val="FF0000"/>
              </a:solidFill>
              <a:prstDash val="solid"/>
              <a:round/>
              <a:headEnd type="none" w="med" len="med"/>
              <a:tailEnd type="none" w="med" len="med"/>
            </a:ln>
          </p:spPr>
        </p:cxnSp>
        <p:cxnSp>
          <p:nvCxnSpPr>
            <p:cNvPr id="76" name="Google Shape;76;p15"/>
            <p:cNvCxnSpPr/>
            <p:nvPr/>
          </p:nvCxnSpPr>
          <p:spPr>
            <a:xfrm flipH="1">
              <a:off x="6672450" y="1217450"/>
              <a:ext cx="1094700" cy="490800"/>
            </a:xfrm>
            <a:prstGeom prst="bentConnector3">
              <a:avLst>
                <a:gd name="adj1" fmla="val 100005"/>
              </a:avLst>
            </a:prstGeom>
            <a:noFill/>
            <a:ln w="76200" cap="flat" cmpd="sng">
              <a:solidFill>
                <a:srgbClr val="FF0000"/>
              </a:solidFill>
              <a:prstDash val="solid"/>
              <a:round/>
              <a:headEnd type="none" w="med" len="med"/>
              <a:tailEnd type="none" w="med" len="med"/>
            </a:ln>
          </p:spPr>
        </p:cxn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671987" y="2091480"/>
            <a:ext cx="5396388" cy="663323"/>
          </a:xfrm>
          <a:prstGeom prst="rect">
            <a:avLst/>
          </a:prstGeom>
        </p:spPr>
        <p:txBody>
          <a:bodyPr vert="horz" wrap="square" lIns="0" tIns="67628" rIns="0" bIns="0" rtlCol="0">
            <a:spAutoFit/>
          </a:bodyPr>
          <a:lstStyle/>
          <a:p>
            <a:pPr marL="200025" indent="-171450">
              <a:spcBef>
                <a:spcPts val="533"/>
              </a:spcBef>
              <a:buClr>
                <a:srgbClr val="007B92"/>
              </a:buClr>
              <a:buFont typeface="Times New Roman"/>
              <a:buChar char="•"/>
              <a:tabLst>
                <a:tab pos="200025" algn="l"/>
                <a:tab pos="4774406" algn="l"/>
              </a:tabLst>
            </a:pPr>
            <a:r>
              <a:rPr sz="1725" dirty="0">
                <a:latin typeface="Calibri"/>
                <a:cs typeface="Calibri"/>
              </a:rPr>
              <a:t>We</a:t>
            </a:r>
            <a:r>
              <a:rPr sz="1725" spc="4" dirty="0">
                <a:latin typeface="Calibri"/>
                <a:cs typeface="Calibri"/>
              </a:rPr>
              <a:t> </a:t>
            </a:r>
            <a:r>
              <a:rPr sz="1725" spc="-4" dirty="0">
                <a:latin typeface="Calibri"/>
                <a:cs typeface="Calibri"/>
              </a:rPr>
              <a:t>have</a:t>
            </a:r>
            <a:r>
              <a:rPr sz="1725" spc="8" dirty="0">
                <a:latin typeface="Calibri"/>
                <a:cs typeface="Calibri"/>
              </a:rPr>
              <a:t> </a:t>
            </a:r>
            <a:r>
              <a:rPr sz="1725" spc="-4" dirty="0">
                <a:latin typeface="Calibri"/>
                <a:cs typeface="Calibri"/>
              </a:rPr>
              <a:t>some</a:t>
            </a:r>
            <a:r>
              <a:rPr sz="1725" spc="11" dirty="0">
                <a:latin typeface="Calibri"/>
                <a:cs typeface="Calibri"/>
              </a:rPr>
              <a:t> </a:t>
            </a:r>
            <a:r>
              <a:rPr sz="1725" b="1" dirty="0">
                <a:latin typeface="Calibri"/>
                <a:cs typeface="Calibri"/>
              </a:rPr>
              <a:t>keys</a:t>
            </a:r>
            <a:r>
              <a:rPr sz="1725" b="1" spc="-4" dirty="0">
                <a:latin typeface="Calibri"/>
                <a:cs typeface="Calibri"/>
              </a:rPr>
              <a:t> </a:t>
            </a:r>
            <a:r>
              <a:rPr sz="1725" spc="26" dirty="0">
                <a:latin typeface="Cambria Math"/>
                <a:cs typeface="Cambria Math"/>
              </a:rPr>
              <a:t>𝑘</a:t>
            </a:r>
            <a:r>
              <a:rPr sz="1856" spc="39" baseline="-15151" dirty="0">
                <a:latin typeface="Cambria Math"/>
                <a:cs typeface="Cambria Math"/>
              </a:rPr>
              <a:t>1</a:t>
            </a:r>
            <a:r>
              <a:rPr sz="1725" spc="26" dirty="0">
                <a:latin typeface="Cambria Math"/>
                <a:cs typeface="Cambria Math"/>
              </a:rPr>
              <a:t>,</a:t>
            </a:r>
            <a:r>
              <a:rPr sz="1725" spc="-94" dirty="0">
                <a:latin typeface="Cambria Math"/>
                <a:cs typeface="Cambria Math"/>
              </a:rPr>
              <a:t> </a:t>
            </a:r>
            <a:r>
              <a:rPr sz="1725" spc="41" dirty="0">
                <a:latin typeface="Cambria Math"/>
                <a:cs typeface="Cambria Math"/>
              </a:rPr>
              <a:t>𝑘</a:t>
            </a:r>
            <a:r>
              <a:rPr sz="1856" spc="62" baseline="-15151" dirty="0">
                <a:latin typeface="Cambria Math"/>
                <a:cs typeface="Cambria Math"/>
              </a:rPr>
              <a:t>2</a:t>
            </a:r>
            <a:r>
              <a:rPr sz="1725" spc="41" dirty="0">
                <a:latin typeface="Cambria Math"/>
                <a:cs typeface="Cambria Math"/>
              </a:rPr>
              <a:t>,</a:t>
            </a:r>
            <a:r>
              <a:rPr sz="1725" spc="-98" dirty="0">
                <a:latin typeface="Cambria Math"/>
                <a:cs typeface="Cambria Math"/>
              </a:rPr>
              <a:t> </a:t>
            </a:r>
            <a:r>
              <a:rPr lang="en-US" sz="1725" dirty="0">
                <a:latin typeface="Cambria Math"/>
                <a:cs typeface="Cambria Math"/>
              </a:rPr>
              <a:t>…</a:t>
            </a:r>
            <a:r>
              <a:rPr sz="1725" spc="-94" dirty="0">
                <a:latin typeface="Cambria Math"/>
                <a:cs typeface="Cambria Math"/>
              </a:rPr>
              <a:t> </a:t>
            </a:r>
            <a:r>
              <a:rPr sz="1725" dirty="0">
                <a:latin typeface="Cambria Math"/>
                <a:cs typeface="Cambria Math"/>
              </a:rPr>
              <a:t>,</a:t>
            </a:r>
            <a:r>
              <a:rPr sz="1725" spc="-83" dirty="0">
                <a:latin typeface="Cambria Math"/>
                <a:cs typeface="Cambria Math"/>
              </a:rPr>
              <a:t> </a:t>
            </a:r>
            <a:r>
              <a:rPr sz="1725" spc="71" dirty="0">
                <a:latin typeface="Cambria Math"/>
                <a:cs typeface="Cambria Math"/>
              </a:rPr>
              <a:t>𝑘</a:t>
            </a:r>
            <a:r>
              <a:rPr sz="1856" spc="107" baseline="-15151" dirty="0">
                <a:latin typeface="Cambria Math"/>
                <a:cs typeface="Cambria Math"/>
              </a:rPr>
              <a:t>𝑇</a:t>
            </a:r>
            <a:r>
              <a:rPr sz="1725" spc="71" dirty="0">
                <a:latin typeface="Calibri"/>
                <a:cs typeface="Calibri"/>
              </a:rPr>
              <a:t>.</a:t>
            </a:r>
            <a:r>
              <a:rPr sz="1725" dirty="0">
                <a:latin typeface="Calibri"/>
                <a:cs typeface="Calibri"/>
              </a:rPr>
              <a:t> </a:t>
            </a:r>
            <a:r>
              <a:rPr sz="1725" spc="-4" dirty="0">
                <a:latin typeface="Calibri"/>
                <a:cs typeface="Calibri"/>
              </a:rPr>
              <a:t>Each</a:t>
            </a:r>
            <a:r>
              <a:rPr sz="1725" dirty="0">
                <a:latin typeface="Calibri"/>
                <a:cs typeface="Calibri"/>
              </a:rPr>
              <a:t> key</a:t>
            </a:r>
            <a:r>
              <a:rPr sz="1725" spc="8" dirty="0">
                <a:latin typeface="Calibri"/>
                <a:cs typeface="Calibri"/>
              </a:rPr>
              <a:t> </a:t>
            </a:r>
            <a:r>
              <a:rPr sz="1725" dirty="0">
                <a:latin typeface="Calibri"/>
                <a:cs typeface="Calibri"/>
              </a:rPr>
              <a:t>is </a:t>
            </a:r>
            <a:r>
              <a:rPr sz="1725" spc="23" dirty="0">
                <a:latin typeface="Cambria Math"/>
                <a:cs typeface="Cambria Math"/>
              </a:rPr>
              <a:t>𝑘</a:t>
            </a:r>
            <a:r>
              <a:rPr sz="1856" spc="33" baseline="-15151" dirty="0">
                <a:latin typeface="Cambria Math"/>
                <a:cs typeface="Cambria Math"/>
              </a:rPr>
              <a:t>𝑖 </a:t>
            </a:r>
            <a:r>
              <a:rPr sz="1856" spc="45" baseline="-15151" dirty="0">
                <a:latin typeface="Cambria Math"/>
                <a:cs typeface="Cambria Math"/>
              </a:rPr>
              <a:t> </a:t>
            </a:r>
            <a:r>
              <a:rPr sz="1725" dirty="0">
                <a:latin typeface="Cambria Math"/>
                <a:cs typeface="Cambria Math"/>
              </a:rPr>
              <a:t>∈	</a:t>
            </a:r>
            <a:r>
              <a:rPr sz="1725" spc="45" dirty="0">
                <a:latin typeface="Cambria Math"/>
                <a:cs typeface="Cambria Math"/>
              </a:rPr>
              <a:t>ℝ</a:t>
            </a:r>
            <a:r>
              <a:rPr sz="1856" spc="67" baseline="28619" dirty="0">
                <a:latin typeface="Cambria Math"/>
                <a:cs typeface="Cambria Math"/>
              </a:rPr>
              <a:t>𝑑</a:t>
            </a:r>
            <a:endParaRPr sz="1856" baseline="28619" dirty="0">
              <a:latin typeface="Cambria Math"/>
              <a:cs typeface="Cambria Math"/>
            </a:endParaRPr>
          </a:p>
          <a:p>
            <a:pPr marL="200025" indent="-171450">
              <a:spcBef>
                <a:spcPts val="458"/>
              </a:spcBef>
              <a:buClr>
                <a:srgbClr val="007B92"/>
              </a:buClr>
              <a:buFont typeface="Times New Roman"/>
              <a:buChar char="•"/>
              <a:tabLst>
                <a:tab pos="200025" algn="l"/>
                <a:tab pos="5101590" algn="l"/>
              </a:tabLst>
            </a:pPr>
            <a:r>
              <a:rPr sz="1725" dirty="0">
                <a:latin typeface="Calibri"/>
                <a:cs typeface="Calibri"/>
              </a:rPr>
              <a:t>We</a:t>
            </a:r>
            <a:r>
              <a:rPr sz="1725" spc="4" dirty="0">
                <a:latin typeface="Calibri"/>
                <a:cs typeface="Calibri"/>
              </a:rPr>
              <a:t> </a:t>
            </a:r>
            <a:r>
              <a:rPr sz="1725" spc="-4" dirty="0">
                <a:latin typeface="Calibri"/>
                <a:cs typeface="Calibri"/>
              </a:rPr>
              <a:t>have</a:t>
            </a:r>
            <a:r>
              <a:rPr sz="1725" spc="8" dirty="0">
                <a:latin typeface="Calibri"/>
                <a:cs typeface="Calibri"/>
              </a:rPr>
              <a:t> </a:t>
            </a:r>
            <a:r>
              <a:rPr sz="1725" spc="-4" dirty="0">
                <a:latin typeface="Calibri"/>
                <a:cs typeface="Calibri"/>
              </a:rPr>
              <a:t>some</a:t>
            </a:r>
            <a:r>
              <a:rPr sz="1725" spc="11" dirty="0">
                <a:latin typeface="Calibri"/>
                <a:cs typeface="Calibri"/>
              </a:rPr>
              <a:t> </a:t>
            </a:r>
            <a:r>
              <a:rPr sz="1725" b="1" spc="-4" dirty="0">
                <a:latin typeface="Calibri"/>
                <a:cs typeface="Calibri"/>
              </a:rPr>
              <a:t>values</a:t>
            </a:r>
            <a:r>
              <a:rPr sz="1725" b="1" spc="4" dirty="0">
                <a:latin typeface="Calibri"/>
                <a:cs typeface="Calibri"/>
              </a:rPr>
              <a:t> </a:t>
            </a:r>
            <a:r>
              <a:rPr sz="1725" spc="19" dirty="0">
                <a:latin typeface="Cambria Math"/>
                <a:cs typeface="Cambria Math"/>
              </a:rPr>
              <a:t>𝑣</a:t>
            </a:r>
            <a:r>
              <a:rPr sz="1856" spc="28" baseline="-15151" dirty="0">
                <a:latin typeface="Cambria Math"/>
                <a:cs typeface="Cambria Math"/>
              </a:rPr>
              <a:t>1</a:t>
            </a:r>
            <a:r>
              <a:rPr sz="1725" spc="19" dirty="0">
                <a:latin typeface="Cambria Math"/>
                <a:cs typeface="Cambria Math"/>
              </a:rPr>
              <a:t>,</a:t>
            </a:r>
            <a:r>
              <a:rPr sz="1725" spc="-83" dirty="0">
                <a:latin typeface="Cambria Math"/>
                <a:cs typeface="Cambria Math"/>
              </a:rPr>
              <a:t> </a:t>
            </a:r>
            <a:r>
              <a:rPr sz="1725" spc="30" dirty="0">
                <a:latin typeface="Cambria Math"/>
                <a:cs typeface="Cambria Math"/>
              </a:rPr>
              <a:t>𝑣</a:t>
            </a:r>
            <a:r>
              <a:rPr sz="1856" spc="45" baseline="-15151" dirty="0">
                <a:latin typeface="Cambria Math"/>
                <a:cs typeface="Cambria Math"/>
              </a:rPr>
              <a:t>2</a:t>
            </a:r>
            <a:r>
              <a:rPr sz="1725" spc="30" dirty="0">
                <a:latin typeface="Cambria Math"/>
                <a:cs typeface="Cambria Math"/>
              </a:rPr>
              <a:t>,</a:t>
            </a:r>
            <a:r>
              <a:rPr sz="1725" spc="-83" dirty="0">
                <a:latin typeface="Cambria Math"/>
                <a:cs typeface="Cambria Math"/>
              </a:rPr>
              <a:t> </a:t>
            </a:r>
            <a:r>
              <a:rPr sz="1725" dirty="0">
                <a:latin typeface="Cambria Math"/>
                <a:cs typeface="Cambria Math"/>
              </a:rPr>
              <a:t>…</a:t>
            </a:r>
            <a:r>
              <a:rPr sz="1725" spc="-101" dirty="0">
                <a:latin typeface="Cambria Math"/>
                <a:cs typeface="Cambria Math"/>
              </a:rPr>
              <a:t> </a:t>
            </a:r>
            <a:r>
              <a:rPr sz="1725" dirty="0">
                <a:latin typeface="Cambria Math"/>
                <a:cs typeface="Cambria Math"/>
              </a:rPr>
              <a:t>,</a:t>
            </a:r>
            <a:r>
              <a:rPr sz="1725" spc="-83" dirty="0">
                <a:latin typeface="Cambria Math"/>
                <a:cs typeface="Cambria Math"/>
              </a:rPr>
              <a:t> </a:t>
            </a:r>
            <a:r>
              <a:rPr sz="1725" spc="64" dirty="0">
                <a:latin typeface="Cambria Math"/>
                <a:cs typeface="Cambria Math"/>
              </a:rPr>
              <a:t>𝑣</a:t>
            </a:r>
            <a:r>
              <a:rPr sz="1856" spc="95" baseline="-15151" dirty="0">
                <a:latin typeface="Cambria Math"/>
                <a:cs typeface="Cambria Math"/>
              </a:rPr>
              <a:t>𝑇</a:t>
            </a:r>
            <a:r>
              <a:rPr sz="1725" spc="64" dirty="0">
                <a:latin typeface="Calibri"/>
                <a:cs typeface="Calibri"/>
              </a:rPr>
              <a:t>.</a:t>
            </a:r>
            <a:r>
              <a:rPr sz="1725" dirty="0">
                <a:latin typeface="Calibri"/>
                <a:cs typeface="Calibri"/>
              </a:rPr>
              <a:t> Each</a:t>
            </a:r>
            <a:r>
              <a:rPr sz="1725" spc="8" dirty="0">
                <a:latin typeface="Calibri"/>
                <a:cs typeface="Calibri"/>
              </a:rPr>
              <a:t> </a:t>
            </a:r>
            <a:r>
              <a:rPr sz="1725" dirty="0">
                <a:latin typeface="Calibri"/>
                <a:cs typeface="Calibri"/>
              </a:rPr>
              <a:t>value</a:t>
            </a:r>
            <a:r>
              <a:rPr sz="1725" spc="15" dirty="0">
                <a:latin typeface="Calibri"/>
                <a:cs typeface="Calibri"/>
              </a:rPr>
              <a:t> </a:t>
            </a:r>
            <a:r>
              <a:rPr sz="1725" dirty="0">
                <a:latin typeface="Calibri"/>
                <a:cs typeface="Calibri"/>
              </a:rPr>
              <a:t>is</a:t>
            </a:r>
            <a:r>
              <a:rPr sz="1725" spc="-15" dirty="0">
                <a:latin typeface="Calibri"/>
                <a:cs typeface="Calibri"/>
              </a:rPr>
              <a:t> </a:t>
            </a:r>
            <a:r>
              <a:rPr sz="1725" spc="11" dirty="0">
                <a:latin typeface="Cambria Math"/>
                <a:cs typeface="Cambria Math"/>
              </a:rPr>
              <a:t>𝑣</a:t>
            </a:r>
            <a:r>
              <a:rPr sz="1856" spc="17" baseline="-15151" dirty="0">
                <a:latin typeface="Cambria Math"/>
                <a:cs typeface="Cambria Math"/>
              </a:rPr>
              <a:t>𝑖 </a:t>
            </a:r>
            <a:r>
              <a:rPr sz="1856" spc="62" baseline="-15151" dirty="0">
                <a:latin typeface="Cambria Math"/>
                <a:cs typeface="Cambria Math"/>
              </a:rPr>
              <a:t> </a:t>
            </a:r>
            <a:r>
              <a:rPr sz="1725" dirty="0">
                <a:latin typeface="Cambria Math"/>
                <a:cs typeface="Cambria Math"/>
              </a:rPr>
              <a:t>∈	</a:t>
            </a:r>
            <a:r>
              <a:rPr sz="1725" spc="45" dirty="0">
                <a:latin typeface="Cambria Math"/>
                <a:cs typeface="Cambria Math"/>
              </a:rPr>
              <a:t>ℝ</a:t>
            </a:r>
            <a:r>
              <a:rPr sz="1856" spc="67" baseline="28619" dirty="0">
                <a:latin typeface="Cambria Math"/>
                <a:cs typeface="Cambria Math"/>
              </a:rPr>
              <a:t>𝑑</a:t>
            </a:r>
            <a:endParaRPr sz="1856" baseline="28619" dirty="0">
              <a:latin typeface="Cambria Math"/>
              <a:cs typeface="Cambria Math"/>
            </a:endParaRPr>
          </a:p>
        </p:txBody>
      </p:sp>
      <p:sp>
        <p:nvSpPr>
          <p:cNvPr id="3" name="object 3"/>
          <p:cNvSpPr txBox="1"/>
          <p:nvPr/>
        </p:nvSpPr>
        <p:spPr>
          <a:xfrm>
            <a:off x="348139" y="1477040"/>
            <a:ext cx="5747861" cy="301044"/>
          </a:xfrm>
          <a:prstGeom prst="rect">
            <a:avLst/>
          </a:prstGeom>
        </p:spPr>
        <p:txBody>
          <a:bodyPr vert="horz" wrap="square" lIns="0" tIns="12383" rIns="0" bIns="0" rtlCol="0">
            <a:spAutoFit/>
          </a:bodyPr>
          <a:lstStyle/>
          <a:p>
            <a:pPr marL="266700" indent="-257175">
              <a:spcBef>
                <a:spcPts val="98"/>
              </a:spcBef>
              <a:buClr>
                <a:srgbClr val="8B1515"/>
              </a:buClr>
              <a:buFont typeface="Times New Roman"/>
              <a:buChar char="•"/>
              <a:tabLst>
                <a:tab pos="266224" algn="l"/>
                <a:tab pos="266700" algn="l"/>
              </a:tabLst>
            </a:pPr>
            <a:r>
              <a:rPr sz="1875" spc="8" dirty="0">
                <a:latin typeface="Calibri"/>
                <a:cs typeface="Calibri"/>
              </a:rPr>
              <a:t>Attention</a:t>
            </a:r>
            <a:r>
              <a:rPr sz="1875" spc="4" dirty="0">
                <a:latin typeface="Calibri"/>
                <a:cs typeface="Calibri"/>
              </a:rPr>
              <a:t> </a:t>
            </a:r>
            <a:r>
              <a:rPr sz="1875" spc="8" dirty="0">
                <a:latin typeface="Calibri"/>
                <a:cs typeface="Calibri"/>
              </a:rPr>
              <a:t>operates</a:t>
            </a:r>
            <a:r>
              <a:rPr sz="1875" dirty="0">
                <a:latin typeface="Calibri"/>
                <a:cs typeface="Calibri"/>
              </a:rPr>
              <a:t> </a:t>
            </a:r>
            <a:r>
              <a:rPr sz="1875" spc="8" dirty="0">
                <a:latin typeface="Calibri"/>
                <a:cs typeface="Calibri"/>
              </a:rPr>
              <a:t>on </a:t>
            </a:r>
            <a:r>
              <a:rPr sz="1875" b="1" spc="8" dirty="0">
                <a:latin typeface="Calibri"/>
                <a:cs typeface="Calibri"/>
              </a:rPr>
              <a:t>queries</a:t>
            </a:r>
            <a:r>
              <a:rPr sz="1875" spc="8" dirty="0">
                <a:latin typeface="Calibri"/>
                <a:cs typeface="Calibri"/>
              </a:rPr>
              <a:t>,</a:t>
            </a:r>
            <a:r>
              <a:rPr sz="1875" spc="23" dirty="0">
                <a:latin typeface="Calibri"/>
                <a:cs typeface="Calibri"/>
              </a:rPr>
              <a:t> </a:t>
            </a:r>
            <a:r>
              <a:rPr sz="1875" b="1" spc="8" dirty="0">
                <a:latin typeface="Calibri"/>
                <a:cs typeface="Calibri"/>
              </a:rPr>
              <a:t>keys</a:t>
            </a:r>
            <a:r>
              <a:rPr sz="1875" spc="8" dirty="0">
                <a:latin typeface="Calibri"/>
                <a:cs typeface="Calibri"/>
              </a:rPr>
              <a:t>,</a:t>
            </a:r>
            <a:r>
              <a:rPr sz="1875" spc="19" dirty="0">
                <a:latin typeface="Calibri"/>
                <a:cs typeface="Calibri"/>
              </a:rPr>
              <a:t> </a:t>
            </a:r>
            <a:r>
              <a:rPr sz="1875" spc="11" dirty="0">
                <a:latin typeface="Calibri"/>
                <a:cs typeface="Calibri"/>
              </a:rPr>
              <a:t>and</a:t>
            </a:r>
            <a:r>
              <a:rPr sz="1875" dirty="0">
                <a:latin typeface="Calibri"/>
                <a:cs typeface="Calibri"/>
              </a:rPr>
              <a:t> </a:t>
            </a:r>
            <a:r>
              <a:rPr sz="1875" b="1" spc="4" dirty="0">
                <a:latin typeface="Calibri"/>
                <a:cs typeface="Calibri"/>
              </a:rPr>
              <a:t>values.</a:t>
            </a:r>
            <a:endParaRPr sz="1875" dirty="0">
              <a:latin typeface="Calibri"/>
              <a:cs typeface="Calibri"/>
            </a:endParaRPr>
          </a:p>
        </p:txBody>
      </p:sp>
      <p:sp>
        <p:nvSpPr>
          <p:cNvPr id="4" name="object 4"/>
          <p:cNvSpPr txBox="1"/>
          <p:nvPr/>
        </p:nvSpPr>
        <p:spPr>
          <a:xfrm>
            <a:off x="4711638" y="2181131"/>
            <a:ext cx="2513647" cy="203005"/>
          </a:xfrm>
          <a:prstGeom prst="rect">
            <a:avLst/>
          </a:prstGeom>
        </p:spPr>
        <p:txBody>
          <a:bodyPr vert="horz" wrap="square" lIns="0" tIns="12383" rIns="0" bIns="0" rtlCol="0">
            <a:spAutoFit/>
          </a:bodyPr>
          <a:lstStyle/>
          <a:p>
            <a:pPr marL="9525">
              <a:spcBef>
                <a:spcPts val="98"/>
              </a:spcBef>
              <a:tabLst>
                <a:tab pos="306229" algn="l"/>
                <a:tab pos="893921" algn="l"/>
                <a:tab pos="2447449" algn="l"/>
              </a:tabLst>
            </a:pPr>
            <a:r>
              <a:rPr sz="1238" spc="41" dirty="0">
                <a:latin typeface="Cambria Math"/>
                <a:cs typeface="Cambria Math"/>
              </a:rPr>
              <a:t>1	2	</a:t>
            </a:r>
            <a:r>
              <a:rPr sz="1238" spc="60" dirty="0">
                <a:latin typeface="Cambria Math"/>
                <a:cs typeface="Cambria Math"/>
              </a:rPr>
              <a:t>𝑇	</a:t>
            </a:r>
            <a:endParaRPr sz="1238" dirty="0">
              <a:latin typeface="Cambria Math"/>
              <a:cs typeface="Cambria Math"/>
            </a:endParaRPr>
          </a:p>
        </p:txBody>
      </p:sp>
      <p:sp>
        <p:nvSpPr>
          <p:cNvPr id="5" name="object 5"/>
          <p:cNvSpPr txBox="1"/>
          <p:nvPr/>
        </p:nvSpPr>
        <p:spPr>
          <a:xfrm>
            <a:off x="671988" y="1828132"/>
            <a:ext cx="5514499" cy="275556"/>
          </a:xfrm>
          <a:prstGeom prst="rect">
            <a:avLst/>
          </a:prstGeom>
        </p:spPr>
        <p:txBody>
          <a:bodyPr vert="horz" wrap="square" lIns="0" tIns="10001" rIns="0" bIns="0" rtlCol="0">
            <a:spAutoFit/>
          </a:bodyPr>
          <a:lstStyle/>
          <a:p>
            <a:pPr marL="200025" indent="-171450">
              <a:spcBef>
                <a:spcPts val="79"/>
              </a:spcBef>
              <a:buClr>
                <a:srgbClr val="007B92"/>
              </a:buClr>
              <a:buFont typeface="Times New Roman"/>
              <a:buChar char="•"/>
              <a:tabLst>
                <a:tab pos="200025" algn="l"/>
                <a:tab pos="2802731" algn="l"/>
                <a:tab pos="3400425" algn="l"/>
                <a:tab pos="4972050" algn="l"/>
                <a:tab pos="5219224" algn="l"/>
              </a:tabLst>
            </a:pPr>
            <a:r>
              <a:rPr sz="1725" dirty="0">
                <a:latin typeface="Calibri"/>
                <a:cs typeface="Calibri"/>
              </a:rPr>
              <a:t>We</a:t>
            </a:r>
            <a:r>
              <a:rPr sz="1725" spc="4" dirty="0">
                <a:latin typeface="Calibri"/>
                <a:cs typeface="Calibri"/>
              </a:rPr>
              <a:t> </a:t>
            </a:r>
            <a:r>
              <a:rPr sz="1725" spc="-4" dirty="0">
                <a:latin typeface="Calibri"/>
                <a:cs typeface="Calibri"/>
              </a:rPr>
              <a:t>have</a:t>
            </a:r>
            <a:r>
              <a:rPr sz="1725" spc="8" dirty="0">
                <a:latin typeface="Calibri"/>
                <a:cs typeface="Calibri"/>
              </a:rPr>
              <a:t> </a:t>
            </a:r>
            <a:r>
              <a:rPr sz="1725" spc="-4" dirty="0">
                <a:latin typeface="Calibri"/>
                <a:cs typeface="Calibri"/>
              </a:rPr>
              <a:t>some</a:t>
            </a:r>
            <a:r>
              <a:rPr sz="1725" spc="11" dirty="0">
                <a:latin typeface="Calibri"/>
                <a:cs typeface="Calibri"/>
              </a:rPr>
              <a:t> </a:t>
            </a:r>
            <a:r>
              <a:rPr sz="1725" b="1" dirty="0">
                <a:latin typeface="Calibri"/>
                <a:cs typeface="Calibri"/>
              </a:rPr>
              <a:t>queries</a:t>
            </a:r>
            <a:r>
              <a:rPr sz="1725" b="1" spc="-8" dirty="0">
                <a:latin typeface="Calibri"/>
                <a:cs typeface="Calibri"/>
              </a:rPr>
              <a:t> </a:t>
            </a:r>
            <a:r>
              <a:rPr sz="1725" dirty="0">
                <a:latin typeface="Cambria Math"/>
                <a:cs typeface="Cambria Math"/>
              </a:rPr>
              <a:t>𝑞</a:t>
            </a:r>
            <a:r>
              <a:rPr sz="1725" spc="353" dirty="0">
                <a:latin typeface="Cambria Math"/>
                <a:cs typeface="Cambria Math"/>
              </a:rPr>
              <a:t> </a:t>
            </a:r>
            <a:r>
              <a:rPr sz="1725" dirty="0">
                <a:latin typeface="Cambria Math"/>
                <a:cs typeface="Cambria Math"/>
              </a:rPr>
              <a:t>,</a:t>
            </a:r>
            <a:r>
              <a:rPr sz="1725" spc="-86" dirty="0">
                <a:latin typeface="Cambria Math"/>
                <a:cs typeface="Cambria Math"/>
              </a:rPr>
              <a:t> </a:t>
            </a:r>
            <a:r>
              <a:rPr sz="1725" dirty="0">
                <a:latin typeface="Cambria Math"/>
                <a:cs typeface="Cambria Math"/>
              </a:rPr>
              <a:t>𝑞	,</a:t>
            </a:r>
            <a:r>
              <a:rPr sz="1725" spc="-94" dirty="0">
                <a:latin typeface="Cambria Math"/>
                <a:cs typeface="Cambria Math"/>
              </a:rPr>
              <a:t> </a:t>
            </a:r>
            <a:r>
              <a:rPr sz="1725" dirty="0">
                <a:latin typeface="Cambria Math"/>
                <a:cs typeface="Cambria Math"/>
              </a:rPr>
              <a:t>…</a:t>
            </a:r>
            <a:r>
              <a:rPr sz="1725" spc="-98" dirty="0">
                <a:latin typeface="Cambria Math"/>
                <a:cs typeface="Cambria Math"/>
              </a:rPr>
              <a:t> </a:t>
            </a:r>
            <a:r>
              <a:rPr sz="1725" dirty="0">
                <a:latin typeface="Cambria Math"/>
                <a:cs typeface="Cambria Math"/>
              </a:rPr>
              <a:t>,</a:t>
            </a:r>
            <a:r>
              <a:rPr sz="1725" spc="-98" dirty="0">
                <a:latin typeface="Cambria Math"/>
                <a:cs typeface="Cambria Math"/>
              </a:rPr>
              <a:t> </a:t>
            </a:r>
            <a:r>
              <a:rPr sz="1725" dirty="0">
                <a:latin typeface="Cambria Math"/>
                <a:cs typeface="Cambria Math"/>
              </a:rPr>
              <a:t>𝑞	</a:t>
            </a:r>
            <a:r>
              <a:rPr sz="1725" dirty="0">
                <a:latin typeface="Calibri"/>
                <a:cs typeface="Calibri"/>
              </a:rPr>
              <a:t>. </a:t>
            </a:r>
            <a:r>
              <a:rPr sz="1725" spc="-4" dirty="0">
                <a:latin typeface="Calibri"/>
                <a:cs typeface="Calibri"/>
              </a:rPr>
              <a:t>Each </a:t>
            </a:r>
            <a:r>
              <a:rPr sz="1725" dirty="0">
                <a:latin typeface="Calibri"/>
                <a:cs typeface="Calibri"/>
              </a:rPr>
              <a:t>query</a:t>
            </a:r>
            <a:r>
              <a:rPr sz="1725" spc="4" dirty="0">
                <a:latin typeface="Calibri"/>
                <a:cs typeface="Calibri"/>
              </a:rPr>
              <a:t> </a:t>
            </a:r>
            <a:r>
              <a:rPr sz="1725" dirty="0">
                <a:latin typeface="Calibri"/>
                <a:cs typeface="Calibri"/>
              </a:rPr>
              <a:t>is</a:t>
            </a:r>
            <a:r>
              <a:rPr sz="1725" spc="8" dirty="0">
                <a:latin typeface="Calibri"/>
                <a:cs typeface="Calibri"/>
              </a:rPr>
              <a:t> </a:t>
            </a:r>
            <a:r>
              <a:rPr sz="1725" dirty="0">
                <a:latin typeface="Cambria Math"/>
                <a:cs typeface="Cambria Math"/>
              </a:rPr>
              <a:t>𝑞</a:t>
            </a:r>
            <a:r>
              <a:rPr lang="en-US" sz="1725" i="1" baseline="-25000" dirty="0" err="1">
                <a:latin typeface="Cambria Math"/>
                <a:cs typeface="Cambria Math"/>
              </a:rPr>
              <a:t>i</a:t>
            </a:r>
            <a:r>
              <a:rPr sz="1725" dirty="0">
                <a:latin typeface="Cambria Math"/>
                <a:cs typeface="Cambria Math"/>
              </a:rPr>
              <a:t>	∈	</a:t>
            </a:r>
            <a:r>
              <a:rPr sz="1725" spc="45" dirty="0">
                <a:latin typeface="Cambria Math"/>
                <a:cs typeface="Cambria Math"/>
              </a:rPr>
              <a:t>ℝ</a:t>
            </a:r>
            <a:r>
              <a:rPr sz="1856" spc="67" baseline="28619" dirty="0">
                <a:latin typeface="Cambria Math"/>
                <a:cs typeface="Cambria Math"/>
              </a:rPr>
              <a:t>𝑑</a:t>
            </a:r>
            <a:endParaRPr sz="1856" baseline="28619" dirty="0">
              <a:latin typeface="Cambria Math"/>
              <a:cs typeface="Cambria Math"/>
            </a:endParaRPr>
          </a:p>
        </p:txBody>
      </p:sp>
      <p:sp>
        <p:nvSpPr>
          <p:cNvPr id="7" name="object 7"/>
          <p:cNvSpPr txBox="1"/>
          <p:nvPr/>
        </p:nvSpPr>
        <p:spPr>
          <a:xfrm>
            <a:off x="1965960" y="2978878"/>
            <a:ext cx="7660958" cy="1228381"/>
          </a:xfrm>
          <a:prstGeom prst="rect">
            <a:avLst/>
          </a:prstGeom>
        </p:spPr>
        <p:txBody>
          <a:bodyPr vert="horz" wrap="square" lIns="0" tIns="63341" rIns="0" bIns="0" rtlCol="0">
            <a:spAutoFit/>
          </a:bodyPr>
          <a:lstStyle/>
          <a:p>
            <a:pPr marL="295275" indent="-257175">
              <a:spcBef>
                <a:spcPts val="499"/>
              </a:spcBef>
              <a:buClr>
                <a:srgbClr val="8B1515"/>
              </a:buClr>
              <a:buFont typeface="Times New Roman"/>
              <a:buChar char="•"/>
              <a:tabLst>
                <a:tab pos="294799" algn="l"/>
                <a:tab pos="295275" algn="l"/>
              </a:tabLst>
            </a:pPr>
            <a:r>
              <a:rPr sz="1725" dirty="0">
                <a:latin typeface="Calibri"/>
                <a:cs typeface="Calibri"/>
              </a:rPr>
              <a:t>In</a:t>
            </a:r>
            <a:r>
              <a:rPr sz="1725" spc="4" dirty="0">
                <a:latin typeface="Calibri"/>
                <a:cs typeface="Calibri"/>
              </a:rPr>
              <a:t> </a:t>
            </a:r>
            <a:r>
              <a:rPr sz="1725" b="1" dirty="0">
                <a:latin typeface="Calibri"/>
                <a:cs typeface="Calibri"/>
              </a:rPr>
              <a:t>self-attention</a:t>
            </a:r>
            <a:r>
              <a:rPr sz="1725" dirty="0">
                <a:latin typeface="Calibri"/>
                <a:cs typeface="Calibri"/>
              </a:rPr>
              <a:t>,</a:t>
            </a:r>
            <a:r>
              <a:rPr sz="1725" spc="-19" dirty="0">
                <a:latin typeface="Calibri"/>
                <a:cs typeface="Calibri"/>
              </a:rPr>
              <a:t> </a:t>
            </a:r>
            <a:r>
              <a:rPr sz="1725" dirty="0">
                <a:latin typeface="Calibri"/>
                <a:cs typeface="Calibri"/>
              </a:rPr>
              <a:t>the</a:t>
            </a:r>
            <a:r>
              <a:rPr sz="1725" spc="4" dirty="0">
                <a:latin typeface="Calibri"/>
                <a:cs typeface="Calibri"/>
              </a:rPr>
              <a:t> </a:t>
            </a:r>
            <a:r>
              <a:rPr sz="1725" spc="-4" dirty="0">
                <a:latin typeface="Calibri"/>
                <a:cs typeface="Calibri"/>
              </a:rPr>
              <a:t>queries,</a:t>
            </a:r>
            <a:r>
              <a:rPr sz="1725" dirty="0">
                <a:latin typeface="Calibri"/>
                <a:cs typeface="Calibri"/>
              </a:rPr>
              <a:t> keys,</a:t>
            </a:r>
            <a:r>
              <a:rPr sz="1725" spc="4" dirty="0">
                <a:latin typeface="Calibri"/>
                <a:cs typeface="Calibri"/>
              </a:rPr>
              <a:t> </a:t>
            </a:r>
            <a:r>
              <a:rPr sz="1725" dirty="0">
                <a:latin typeface="Calibri"/>
                <a:cs typeface="Calibri"/>
              </a:rPr>
              <a:t>and</a:t>
            </a:r>
            <a:r>
              <a:rPr sz="1725" spc="4" dirty="0">
                <a:latin typeface="Calibri"/>
                <a:cs typeface="Calibri"/>
              </a:rPr>
              <a:t> </a:t>
            </a:r>
            <a:r>
              <a:rPr sz="1725" dirty="0">
                <a:latin typeface="Calibri"/>
                <a:cs typeface="Calibri"/>
              </a:rPr>
              <a:t>values</a:t>
            </a:r>
            <a:r>
              <a:rPr sz="1725" spc="-8" dirty="0">
                <a:latin typeface="Calibri"/>
                <a:cs typeface="Calibri"/>
              </a:rPr>
              <a:t> </a:t>
            </a:r>
            <a:r>
              <a:rPr sz="1725" dirty="0">
                <a:latin typeface="Calibri"/>
                <a:cs typeface="Calibri"/>
              </a:rPr>
              <a:t>are</a:t>
            </a:r>
            <a:r>
              <a:rPr sz="1725" spc="4" dirty="0">
                <a:latin typeface="Calibri"/>
                <a:cs typeface="Calibri"/>
              </a:rPr>
              <a:t> </a:t>
            </a:r>
            <a:r>
              <a:rPr sz="1725" spc="-4" dirty="0">
                <a:latin typeface="Calibri"/>
                <a:cs typeface="Calibri"/>
              </a:rPr>
              <a:t>drawn</a:t>
            </a:r>
            <a:r>
              <a:rPr sz="1725" spc="8" dirty="0">
                <a:latin typeface="Calibri"/>
                <a:cs typeface="Calibri"/>
              </a:rPr>
              <a:t> </a:t>
            </a:r>
            <a:r>
              <a:rPr sz="1725" spc="-4" dirty="0">
                <a:latin typeface="Calibri"/>
                <a:cs typeface="Calibri"/>
              </a:rPr>
              <a:t>from</a:t>
            </a:r>
            <a:r>
              <a:rPr sz="1725" spc="-8" dirty="0">
                <a:latin typeface="Calibri"/>
                <a:cs typeface="Calibri"/>
              </a:rPr>
              <a:t> </a:t>
            </a:r>
            <a:r>
              <a:rPr sz="1725" dirty="0">
                <a:latin typeface="Calibri"/>
                <a:cs typeface="Calibri"/>
              </a:rPr>
              <a:t>the</a:t>
            </a:r>
            <a:r>
              <a:rPr sz="1725" spc="4" dirty="0">
                <a:latin typeface="Calibri"/>
                <a:cs typeface="Calibri"/>
              </a:rPr>
              <a:t> </a:t>
            </a:r>
            <a:r>
              <a:rPr sz="1725" spc="-4" dirty="0">
                <a:latin typeface="Calibri"/>
                <a:cs typeface="Calibri"/>
              </a:rPr>
              <a:t>same</a:t>
            </a:r>
            <a:r>
              <a:rPr sz="1725" spc="4" dirty="0">
                <a:latin typeface="Calibri"/>
                <a:cs typeface="Calibri"/>
              </a:rPr>
              <a:t> </a:t>
            </a:r>
            <a:r>
              <a:rPr sz="1725" spc="-4" dirty="0">
                <a:latin typeface="Calibri"/>
                <a:cs typeface="Calibri"/>
              </a:rPr>
              <a:t>source.</a:t>
            </a:r>
            <a:endParaRPr sz="1725" dirty="0">
              <a:latin typeface="Calibri"/>
              <a:cs typeface="Calibri"/>
            </a:endParaRPr>
          </a:p>
          <a:p>
            <a:pPr marL="552450" marR="41910" lvl="1" indent="-171450">
              <a:spcBef>
                <a:spcPts val="428"/>
              </a:spcBef>
              <a:buClr>
                <a:srgbClr val="007B92"/>
              </a:buClr>
              <a:buFont typeface="Times New Roman"/>
              <a:buChar char="•"/>
              <a:tabLst>
                <a:tab pos="552450" algn="l"/>
              </a:tabLst>
            </a:pPr>
            <a:r>
              <a:rPr sz="1725" spc="-4" dirty="0">
                <a:latin typeface="Calibri"/>
                <a:cs typeface="Calibri"/>
              </a:rPr>
              <a:t>For example,</a:t>
            </a:r>
            <a:r>
              <a:rPr sz="1725" spc="4" dirty="0">
                <a:latin typeface="Calibri"/>
                <a:cs typeface="Calibri"/>
              </a:rPr>
              <a:t> </a:t>
            </a:r>
            <a:r>
              <a:rPr sz="1725" spc="-4" dirty="0">
                <a:latin typeface="Calibri"/>
                <a:cs typeface="Calibri"/>
              </a:rPr>
              <a:t>if </a:t>
            </a:r>
            <a:r>
              <a:rPr sz="1725" dirty="0">
                <a:latin typeface="Calibri"/>
                <a:cs typeface="Calibri"/>
              </a:rPr>
              <a:t>the</a:t>
            </a:r>
            <a:r>
              <a:rPr sz="1725" spc="11" dirty="0">
                <a:latin typeface="Calibri"/>
                <a:cs typeface="Calibri"/>
              </a:rPr>
              <a:t> </a:t>
            </a:r>
            <a:r>
              <a:rPr sz="1725" spc="-4" dirty="0">
                <a:latin typeface="Calibri"/>
                <a:cs typeface="Calibri"/>
              </a:rPr>
              <a:t>output</a:t>
            </a:r>
            <a:r>
              <a:rPr sz="1725" spc="8" dirty="0">
                <a:latin typeface="Calibri"/>
                <a:cs typeface="Calibri"/>
              </a:rPr>
              <a:t> </a:t>
            </a:r>
            <a:r>
              <a:rPr sz="1725" spc="-4" dirty="0">
                <a:latin typeface="Calibri"/>
                <a:cs typeface="Calibri"/>
              </a:rPr>
              <a:t>of</a:t>
            </a:r>
            <a:r>
              <a:rPr sz="1725" spc="8" dirty="0">
                <a:latin typeface="Calibri"/>
                <a:cs typeface="Calibri"/>
              </a:rPr>
              <a:t> </a:t>
            </a:r>
            <a:r>
              <a:rPr sz="1725" dirty="0">
                <a:latin typeface="Calibri"/>
                <a:cs typeface="Calibri"/>
              </a:rPr>
              <a:t>the</a:t>
            </a:r>
            <a:r>
              <a:rPr sz="1725" spc="8" dirty="0">
                <a:latin typeface="Calibri"/>
                <a:cs typeface="Calibri"/>
              </a:rPr>
              <a:t> </a:t>
            </a:r>
            <a:r>
              <a:rPr sz="1725" dirty="0">
                <a:latin typeface="Calibri"/>
                <a:cs typeface="Calibri"/>
              </a:rPr>
              <a:t>previous</a:t>
            </a:r>
            <a:r>
              <a:rPr sz="1725" spc="-8" dirty="0">
                <a:latin typeface="Calibri"/>
                <a:cs typeface="Calibri"/>
              </a:rPr>
              <a:t> </a:t>
            </a:r>
            <a:r>
              <a:rPr sz="1725" dirty="0">
                <a:latin typeface="Calibri"/>
                <a:cs typeface="Calibri"/>
              </a:rPr>
              <a:t>layer</a:t>
            </a:r>
            <a:r>
              <a:rPr sz="1725" spc="-11" dirty="0">
                <a:latin typeface="Calibri"/>
                <a:cs typeface="Calibri"/>
              </a:rPr>
              <a:t> </a:t>
            </a:r>
            <a:r>
              <a:rPr sz="1725" dirty="0">
                <a:latin typeface="Calibri"/>
                <a:cs typeface="Calibri"/>
              </a:rPr>
              <a:t>is</a:t>
            </a:r>
            <a:r>
              <a:rPr sz="1725" spc="23" dirty="0">
                <a:latin typeface="Calibri"/>
                <a:cs typeface="Calibri"/>
              </a:rPr>
              <a:t> </a:t>
            </a:r>
            <a:r>
              <a:rPr sz="1725" spc="19" dirty="0">
                <a:latin typeface="Cambria Math"/>
                <a:cs typeface="Cambria Math"/>
              </a:rPr>
              <a:t>𝑥</a:t>
            </a:r>
            <a:r>
              <a:rPr sz="1856" spc="28" baseline="-15151" dirty="0">
                <a:latin typeface="Cambria Math"/>
                <a:cs typeface="Cambria Math"/>
              </a:rPr>
              <a:t>1</a:t>
            </a:r>
            <a:r>
              <a:rPr sz="1725" spc="19" dirty="0">
                <a:latin typeface="Cambria Math"/>
                <a:cs typeface="Cambria Math"/>
              </a:rPr>
              <a:t>,</a:t>
            </a:r>
            <a:r>
              <a:rPr sz="1725" spc="-98" dirty="0">
                <a:latin typeface="Cambria Math"/>
                <a:cs typeface="Cambria Math"/>
              </a:rPr>
              <a:t> </a:t>
            </a:r>
            <a:r>
              <a:rPr sz="1725" dirty="0">
                <a:latin typeface="Cambria Math"/>
                <a:cs typeface="Cambria Math"/>
              </a:rPr>
              <a:t>…</a:t>
            </a:r>
            <a:r>
              <a:rPr sz="1725" spc="-94" dirty="0">
                <a:latin typeface="Cambria Math"/>
                <a:cs typeface="Cambria Math"/>
              </a:rPr>
              <a:t> </a:t>
            </a:r>
            <a:r>
              <a:rPr sz="1725" dirty="0">
                <a:latin typeface="Cambria Math"/>
                <a:cs typeface="Cambria Math"/>
              </a:rPr>
              <a:t>,</a:t>
            </a:r>
            <a:r>
              <a:rPr sz="1725" spc="-86" dirty="0">
                <a:latin typeface="Cambria Math"/>
                <a:cs typeface="Cambria Math"/>
              </a:rPr>
              <a:t> </a:t>
            </a:r>
            <a:r>
              <a:rPr sz="1725" spc="60" dirty="0">
                <a:latin typeface="Cambria Math"/>
                <a:cs typeface="Cambria Math"/>
              </a:rPr>
              <a:t>𝑥</a:t>
            </a:r>
            <a:r>
              <a:rPr sz="1856" spc="90" baseline="-15151" dirty="0">
                <a:latin typeface="Cambria Math"/>
                <a:cs typeface="Cambria Math"/>
              </a:rPr>
              <a:t>𝑇</a:t>
            </a:r>
            <a:r>
              <a:rPr sz="1725" spc="60" dirty="0">
                <a:latin typeface="Calibri"/>
                <a:cs typeface="Calibri"/>
              </a:rPr>
              <a:t>,</a:t>
            </a:r>
            <a:r>
              <a:rPr sz="1725" spc="4" dirty="0">
                <a:latin typeface="Calibri"/>
                <a:cs typeface="Calibri"/>
              </a:rPr>
              <a:t> </a:t>
            </a:r>
            <a:r>
              <a:rPr sz="1725" spc="-4" dirty="0">
                <a:latin typeface="Calibri"/>
                <a:cs typeface="Calibri"/>
              </a:rPr>
              <a:t>(one</a:t>
            </a:r>
            <a:r>
              <a:rPr sz="1725" spc="11" dirty="0">
                <a:latin typeface="Calibri"/>
                <a:cs typeface="Calibri"/>
              </a:rPr>
              <a:t> </a:t>
            </a:r>
            <a:r>
              <a:rPr sz="1725" dirty="0">
                <a:latin typeface="Calibri"/>
                <a:cs typeface="Calibri"/>
              </a:rPr>
              <a:t>vec</a:t>
            </a:r>
            <a:r>
              <a:rPr sz="1725" spc="-4" dirty="0">
                <a:latin typeface="Calibri"/>
                <a:cs typeface="Calibri"/>
              </a:rPr>
              <a:t> </a:t>
            </a:r>
            <a:r>
              <a:rPr sz="1725" dirty="0">
                <a:latin typeface="Calibri"/>
                <a:cs typeface="Calibri"/>
              </a:rPr>
              <a:t>per</a:t>
            </a:r>
            <a:r>
              <a:rPr sz="1725" spc="4" dirty="0">
                <a:latin typeface="Calibri"/>
                <a:cs typeface="Calibri"/>
              </a:rPr>
              <a:t> </a:t>
            </a:r>
            <a:r>
              <a:rPr sz="1725" spc="-4" dirty="0">
                <a:latin typeface="Calibri"/>
                <a:cs typeface="Calibri"/>
              </a:rPr>
              <a:t>word) </a:t>
            </a:r>
            <a:r>
              <a:rPr sz="1725" spc="-379" dirty="0">
                <a:latin typeface="Calibri"/>
                <a:cs typeface="Calibri"/>
              </a:rPr>
              <a:t> </a:t>
            </a:r>
            <a:r>
              <a:rPr sz="1725" dirty="0">
                <a:latin typeface="Calibri"/>
                <a:cs typeface="Calibri"/>
              </a:rPr>
              <a:t>we</a:t>
            </a:r>
            <a:r>
              <a:rPr sz="1725" spc="4" dirty="0">
                <a:latin typeface="Calibri"/>
                <a:cs typeface="Calibri"/>
              </a:rPr>
              <a:t> </a:t>
            </a:r>
            <a:r>
              <a:rPr sz="1725" dirty="0">
                <a:latin typeface="Calibri"/>
                <a:cs typeface="Calibri"/>
              </a:rPr>
              <a:t>could let </a:t>
            </a:r>
            <a:r>
              <a:rPr sz="1725" spc="11" dirty="0">
                <a:latin typeface="Cambria Math"/>
                <a:cs typeface="Cambria Math"/>
              </a:rPr>
              <a:t>𝑣</a:t>
            </a:r>
            <a:r>
              <a:rPr sz="1856" spc="17" baseline="-15151" dirty="0">
                <a:latin typeface="Cambria Math"/>
                <a:cs typeface="Cambria Math"/>
              </a:rPr>
              <a:t>𝑖</a:t>
            </a:r>
            <a:r>
              <a:rPr sz="1856" spc="56" baseline="-15151" dirty="0">
                <a:latin typeface="Cambria Math"/>
                <a:cs typeface="Cambria Math"/>
              </a:rPr>
              <a:t> </a:t>
            </a:r>
            <a:r>
              <a:rPr sz="1725" dirty="0">
                <a:latin typeface="Cambria Math"/>
                <a:cs typeface="Cambria Math"/>
              </a:rPr>
              <a:t>=</a:t>
            </a:r>
            <a:r>
              <a:rPr sz="1725" spc="94" dirty="0">
                <a:latin typeface="Cambria Math"/>
                <a:cs typeface="Cambria Math"/>
              </a:rPr>
              <a:t> </a:t>
            </a:r>
            <a:r>
              <a:rPr sz="1725" spc="23" dirty="0">
                <a:latin typeface="Cambria Math"/>
                <a:cs typeface="Cambria Math"/>
              </a:rPr>
              <a:t>𝑘</a:t>
            </a:r>
            <a:r>
              <a:rPr sz="1856" spc="33" baseline="-15151" dirty="0">
                <a:latin typeface="Cambria Math"/>
                <a:cs typeface="Cambria Math"/>
              </a:rPr>
              <a:t>𝑖</a:t>
            </a:r>
            <a:r>
              <a:rPr sz="1856" spc="39" baseline="-15151" dirty="0">
                <a:latin typeface="Cambria Math"/>
                <a:cs typeface="Cambria Math"/>
              </a:rPr>
              <a:t> </a:t>
            </a:r>
            <a:r>
              <a:rPr sz="1725" dirty="0">
                <a:latin typeface="Cambria Math"/>
                <a:cs typeface="Cambria Math"/>
              </a:rPr>
              <a:t>=</a:t>
            </a:r>
            <a:r>
              <a:rPr sz="1725" spc="90" dirty="0">
                <a:latin typeface="Cambria Math"/>
                <a:cs typeface="Cambria Math"/>
              </a:rPr>
              <a:t> </a:t>
            </a:r>
            <a:r>
              <a:rPr sz="1725" spc="4" dirty="0">
                <a:latin typeface="Cambria Math"/>
                <a:cs typeface="Cambria Math"/>
              </a:rPr>
              <a:t>𝑞</a:t>
            </a:r>
            <a:r>
              <a:rPr sz="1856" spc="5" baseline="-15151" dirty="0">
                <a:latin typeface="Cambria Math"/>
                <a:cs typeface="Cambria Math"/>
              </a:rPr>
              <a:t>𝑖</a:t>
            </a:r>
            <a:r>
              <a:rPr sz="1856" spc="84" baseline="-15151" dirty="0">
                <a:latin typeface="Cambria Math"/>
                <a:cs typeface="Cambria Math"/>
              </a:rPr>
              <a:t> </a:t>
            </a:r>
            <a:r>
              <a:rPr sz="1725" dirty="0">
                <a:latin typeface="Cambria Math"/>
                <a:cs typeface="Cambria Math"/>
              </a:rPr>
              <a:t>=</a:t>
            </a:r>
            <a:r>
              <a:rPr sz="1725" spc="90" dirty="0">
                <a:latin typeface="Cambria Math"/>
                <a:cs typeface="Cambria Math"/>
              </a:rPr>
              <a:t> </a:t>
            </a:r>
            <a:r>
              <a:rPr sz="1725" spc="11" dirty="0">
                <a:latin typeface="Cambria Math"/>
                <a:cs typeface="Cambria Math"/>
              </a:rPr>
              <a:t>𝑥</a:t>
            </a:r>
            <a:r>
              <a:rPr sz="1856" spc="17" baseline="-15151" dirty="0">
                <a:latin typeface="Cambria Math"/>
                <a:cs typeface="Cambria Math"/>
              </a:rPr>
              <a:t>𝑖</a:t>
            </a:r>
            <a:r>
              <a:rPr sz="1856" spc="360" baseline="-15151" dirty="0">
                <a:latin typeface="Cambria Math"/>
                <a:cs typeface="Cambria Math"/>
              </a:rPr>
              <a:t> </a:t>
            </a:r>
            <a:r>
              <a:rPr sz="1725" spc="-4" dirty="0">
                <a:latin typeface="Calibri"/>
                <a:cs typeface="Calibri"/>
              </a:rPr>
              <a:t>(that</a:t>
            </a:r>
            <a:r>
              <a:rPr sz="1725" spc="8" dirty="0">
                <a:latin typeface="Calibri"/>
                <a:cs typeface="Calibri"/>
              </a:rPr>
              <a:t> </a:t>
            </a:r>
            <a:r>
              <a:rPr sz="1725" dirty="0">
                <a:latin typeface="Calibri"/>
                <a:cs typeface="Calibri"/>
              </a:rPr>
              <a:t>is,</a:t>
            </a:r>
            <a:r>
              <a:rPr sz="1725" spc="-4" dirty="0">
                <a:latin typeface="Calibri"/>
                <a:cs typeface="Calibri"/>
              </a:rPr>
              <a:t> use</a:t>
            </a:r>
            <a:r>
              <a:rPr sz="1725" spc="8" dirty="0">
                <a:latin typeface="Calibri"/>
                <a:cs typeface="Calibri"/>
              </a:rPr>
              <a:t> </a:t>
            </a:r>
            <a:r>
              <a:rPr sz="1725" dirty="0">
                <a:latin typeface="Calibri"/>
                <a:cs typeface="Calibri"/>
              </a:rPr>
              <a:t>the</a:t>
            </a:r>
            <a:r>
              <a:rPr sz="1725" spc="11" dirty="0">
                <a:latin typeface="Calibri"/>
                <a:cs typeface="Calibri"/>
              </a:rPr>
              <a:t> </a:t>
            </a:r>
            <a:r>
              <a:rPr sz="1725" spc="-4" dirty="0">
                <a:latin typeface="Calibri"/>
                <a:cs typeface="Calibri"/>
              </a:rPr>
              <a:t>same</a:t>
            </a:r>
            <a:r>
              <a:rPr sz="1725" dirty="0">
                <a:latin typeface="Calibri"/>
                <a:cs typeface="Calibri"/>
              </a:rPr>
              <a:t> vectors for</a:t>
            </a:r>
            <a:r>
              <a:rPr sz="1725" spc="-8" dirty="0">
                <a:latin typeface="Calibri"/>
                <a:cs typeface="Calibri"/>
              </a:rPr>
              <a:t> </a:t>
            </a:r>
            <a:r>
              <a:rPr sz="1725" dirty="0">
                <a:latin typeface="Calibri"/>
                <a:cs typeface="Calibri"/>
              </a:rPr>
              <a:t>all</a:t>
            </a:r>
            <a:r>
              <a:rPr sz="1725" spc="-4" dirty="0">
                <a:latin typeface="Calibri"/>
                <a:cs typeface="Calibri"/>
              </a:rPr>
              <a:t> of </a:t>
            </a:r>
            <a:r>
              <a:rPr sz="1725" dirty="0">
                <a:latin typeface="Calibri"/>
                <a:cs typeface="Calibri"/>
              </a:rPr>
              <a:t>them!)</a:t>
            </a:r>
          </a:p>
          <a:p>
            <a:pPr marL="295275" indent="-257175">
              <a:spcBef>
                <a:spcPts val="405"/>
              </a:spcBef>
              <a:buClr>
                <a:srgbClr val="8B1515"/>
              </a:buClr>
              <a:buFont typeface="Times New Roman"/>
              <a:buChar char="•"/>
              <a:tabLst>
                <a:tab pos="294799" algn="l"/>
                <a:tab pos="295275" algn="l"/>
              </a:tabLst>
            </a:pPr>
            <a:r>
              <a:rPr sz="1725" dirty="0">
                <a:latin typeface="Calibri"/>
                <a:cs typeface="Calibri"/>
              </a:rPr>
              <a:t>The</a:t>
            </a:r>
            <a:r>
              <a:rPr sz="1725" spc="-4" dirty="0">
                <a:latin typeface="Calibri"/>
                <a:cs typeface="Calibri"/>
              </a:rPr>
              <a:t> (dot</a:t>
            </a:r>
            <a:r>
              <a:rPr sz="1725" spc="8" dirty="0">
                <a:latin typeface="Calibri"/>
                <a:cs typeface="Calibri"/>
              </a:rPr>
              <a:t> </a:t>
            </a:r>
            <a:r>
              <a:rPr sz="1725" spc="-4" dirty="0">
                <a:latin typeface="Calibri"/>
                <a:cs typeface="Calibri"/>
              </a:rPr>
              <a:t>product)</a:t>
            </a:r>
            <a:r>
              <a:rPr sz="1725" spc="8" dirty="0">
                <a:latin typeface="Calibri"/>
                <a:cs typeface="Calibri"/>
              </a:rPr>
              <a:t> </a:t>
            </a:r>
            <a:r>
              <a:rPr sz="1725" dirty="0">
                <a:latin typeface="Calibri"/>
                <a:cs typeface="Calibri"/>
              </a:rPr>
              <a:t>self-attention</a:t>
            </a:r>
            <a:r>
              <a:rPr sz="1725" spc="-8" dirty="0">
                <a:latin typeface="Calibri"/>
                <a:cs typeface="Calibri"/>
              </a:rPr>
              <a:t> </a:t>
            </a:r>
            <a:r>
              <a:rPr sz="1725" spc="-4" dirty="0">
                <a:latin typeface="Calibri"/>
                <a:cs typeface="Calibri"/>
              </a:rPr>
              <a:t>operation</a:t>
            </a:r>
            <a:r>
              <a:rPr sz="1725" spc="-8" dirty="0">
                <a:latin typeface="Calibri"/>
                <a:cs typeface="Calibri"/>
              </a:rPr>
              <a:t> </a:t>
            </a:r>
            <a:r>
              <a:rPr sz="1725" dirty="0">
                <a:latin typeface="Calibri"/>
                <a:cs typeface="Calibri"/>
              </a:rPr>
              <a:t>is as </a:t>
            </a:r>
            <a:r>
              <a:rPr sz="1725" spc="-4" dirty="0">
                <a:latin typeface="Calibri"/>
                <a:cs typeface="Calibri"/>
              </a:rPr>
              <a:t>follows:</a:t>
            </a:r>
            <a:endParaRPr sz="1725" dirty="0">
              <a:latin typeface="Calibri"/>
              <a:cs typeface="Calibri"/>
            </a:endParaRPr>
          </a:p>
        </p:txBody>
      </p:sp>
      <p:sp>
        <p:nvSpPr>
          <p:cNvPr id="9" name="object 9"/>
          <p:cNvSpPr txBox="1"/>
          <p:nvPr/>
        </p:nvSpPr>
        <p:spPr>
          <a:xfrm>
            <a:off x="3495296" y="4638865"/>
            <a:ext cx="82391" cy="228428"/>
          </a:xfrm>
          <a:prstGeom prst="rect">
            <a:avLst/>
          </a:prstGeom>
        </p:spPr>
        <p:txBody>
          <a:bodyPr vert="horz" wrap="square" lIns="0" tIns="9049" rIns="0" bIns="0" rtlCol="0">
            <a:spAutoFit/>
          </a:bodyPr>
          <a:lstStyle/>
          <a:p>
            <a:pPr marL="9525">
              <a:spcBef>
                <a:spcPts val="71"/>
              </a:spcBef>
            </a:pPr>
            <a:r>
              <a:rPr sz="1425" spc="146" dirty="0">
                <a:latin typeface="Cambria Math"/>
                <a:cs typeface="Cambria Math"/>
              </a:rPr>
              <a:t>𝑖</a:t>
            </a:r>
            <a:endParaRPr sz="1425">
              <a:latin typeface="Cambria Math"/>
              <a:cs typeface="Cambria Math"/>
            </a:endParaRPr>
          </a:p>
        </p:txBody>
      </p:sp>
      <p:sp>
        <p:nvSpPr>
          <p:cNvPr id="10" name="object 10"/>
          <p:cNvSpPr txBox="1"/>
          <p:nvPr/>
        </p:nvSpPr>
        <p:spPr>
          <a:xfrm>
            <a:off x="2881313" y="4628578"/>
            <a:ext cx="1178529" cy="228428"/>
          </a:xfrm>
          <a:prstGeom prst="rect">
            <a:avLst/>
          </a:prstGeom>
        </p:spPr>
        <p:txBody>
          <a:bodyPr vert="horz" wrap="square" lIns="0" tIns="9049" rIns="0" bIns="0" rtlCol="0">
            <a:spAutoFit/>
          </a:bodyPr>
          <a:lstStyle/>
          <a:p>
            <a:pPr marL="9525">
              <a:spcBef>
                <a:spcPts val="71"/>
              </a:spcBef>
              <a:tabLst>
                <a:tab pos="888206" algn="l"/>
              </a:tabLst>
            </a:pPr>
            <a:r>
              <a:rPr sz="1425" spc="143" dirty="0">
                <a:latin typeface="Cambria Math"/>
                <a:cs typeface="Cambria Math"/>
              </a:rPr>
              <a:t>𝑖</a:t>
            </a:r>
            <a:r>
              <a:rPr sz="1425" spc="431" dirty="0">
                <a:latin typeface="Cambria Math"/>
                <a:cs typeface="Cambria Math"/>
              </a:rPr>
              <a:t>𝑗</a:t>
            </a:r>
            <a:r>
              <a:rPr sz="1425" dirty="0">
                <a:latin typeface="Cambria Math"/>
                <a:cs typeface="Cambria Math"/>
              </a:rPr>
              <a:t>	</a:t>
            </a:r>
            <a:r>
              <a:rPr sz="1425" spc="431" dirty="0">
                <a:latin typeface="Cambria Math"/>
                <a:cs typeface="Cambria Math"/>
              </a:rPr>
              <a:t>𝑗</a:t>
            </a:r>
            <a:endParaRPr sz="1425" dirty="0">
              <a:latin typeface="Cambria Math"/>
              <a:cs typeface="Cambria Math"/>
            </a:endParaRPr>
          </a:p>
        </p:txBody>
      </p:sp>
      <p:sp>
        <p:nvSpPr>
          <p:cNvPr id="11" name="object 11"/>
          <p:cNvSpPr txBox="1"/>
          <p:nvPr/>
        </p:nvSpPr>
        <p:spPr>
          <a:xfrm>
            <a:off x="2667096" y="5154092"/>
            <a:ext cx="1308735" cy="516969"/>
          </a:xfrm>
          <a:prstGeom prst="rect">
            <a:avLst/>
          </a:prstGeom>
        </p:spPr>
        <p:txBody>
          <a:bodyPr vert="horz" wrap="square" lIns="0" tIns="9049" rIns="0" bIns="0" rtlCol="0">
            <a:spAutoFit/>
          </a:bodyPr>
          <a:lstStyle/>
          <a:p>
            <a:pPr marL="9525" marR="3810" indent="44291">
              <a:spcBef>
                <a:spcPts val="71"/>
              </a:spcBef>
            </a:pPr>
            <a:r>
              <a:rPr sz="1650" spc="-4" dirty="0">
                <a:solidFill>
                  <a:srgbClr val="175E53"/>
                </a:solidFill>
                <a:latin typeface="Calibri"/>
                <a:cs typeface="Calibri"/>
              </a:rPr>
              <a:t>Compute </a:t>
            </a:r>
            <a:r>
              <a:rPr sz="1650" b="1" spc="-4" dirty="0">
                <a:solidFill>
                  <a:srgbClr val="175E53"/>
                </a:solidFill>
                <a:latin typeface="Calibri"/>
                <a:cs typeface="Calibri"/>
              </a:rPr>
              <a:t>key</a:t>
            </a:r>
            <a:r>
              <a:rPr sz="1650" spc="-4" dirty="0">
                <a:solidFill>
                  <a:srgbClr val="175E53"/>
                </a:solidFill>
                <a:latin typeface="Calibri"/>
                <a:cs typeface="Calibri"/>
              </a:rPr>
              <a:t>- </a:t>
            </a:r>
            <a:r>
              <a:rPr sz="1650" spc="-363" dirty="0">
                <a:solidFill>
                  <a:srgbClr val="175E53"/>
                </a:solidFill>
                <a:latin typeface="Calibri"/>
                <a:cs typeface="Calibri"/>
              </a:rPr>
              <a:t> </a:t>
            </a:r>
            <a:r>
              <a:rPr sz="1650" b="1" spc="-4" dirty="0">
                <a:solidFill>
                  <a:srgbClr val="175E53"/>
                </a:solidFill>
                <a:latin typeface="Calibri"/>
                <a:cs typeface="Calibri"/>
              </a:rPr>
              <a:t>query</a:t>
            </a:r>
            <a:r>
              <a:rPr sz="1650" b="1" spc="-41" dirty="0">
                <a:solidFill>
                  <a:srgbClr val="175E53"/>
                </a:solidFill>
                <a:latin typeface="Calibri"/>
                <a:cs typeface="Calibri"/>
              </a:rPr>
              <a:t> </a:t>
            </a:r>
            <a:r>
              <a:rPr sz="1650" spc="-4" dirty="0">
                <a:solidFill>
                  <a:srgbClr val="175E53"/>
                </a:solidFill>
                <a:latin typeface="Calibri"/>
                <a:cs typeface="Calibri"/>
              </a:rPr>
              <a:t>affinities</a:t>
            </a:r>
            <a:endParaRPr sz="1650">
              <a:latin typeface="Calibri"/>
              <a:cs typeface="Calibri"/>
            </a:endParaRPr>
          </a:p>
        </p:txBody>
      </p:sp>
      <p:sp>
        <p:nvSpPr>
          <p:cNvPr id="12" name="object 12"/>
          <p:cNvSpPr txBox="1"/>
          <p:nvPr/>
        </p:nvSpPr>
        <p:spPr>
          <a:xfrm>
            <a:off x="4990816" y="4625150"/>
            <a:ext cx="166211" cy="447719"/>
          </a:xfrm>
          <a:prstGeom prst="rect">
            <a:avLst/>
          </a:prstGeom>
        </p:spPr>
        <p:txBody>
          <a:bodyPr vert="horz" wrap="square" lIns="0" tIns="9049" rIns="0" bIns="0" rtlCol="0">
            <a:spAutoFit/>
          </a:bodyPr>
          <a:lstStyle/>
          <a:p>
            <a:pPr marL="9525">
              <a:spcBef>
                <a:spcPts val="71"/>
              </a:spcBef>
            </a:pPr>
            <a:r>
              <a:rPr sz="1425" spc="143" dirty="0">
                <a:latin typeface="Cambria Math"/>
                <a:cs typeface="Cambria Math"/>
              </a:rPr>
              <a:t>𝑖</a:t>
            </a:r>
            <a:r>
              <a:rPr sz="1425" spc="428" dirty="0">
                <a:latin typeface="Cambria Math"/>
                <a:cs typeface="Cambria Math"/>
              </a:rPr>
              <a:t>𝑗</a:t>
            </a:r>
            <a:endParaRPr sz="1425">
              <a:latin typeface="Cambria Math"/>
              <a:cs typeface="Cambria Math"/>
            </a:endParaRPr>
          </a:p>
        </p:txBody>
      </p:sp>
      <p:sp>
        <p:nvSpPr>
          <p:cNvPr id="13" name="object 13"/>
          <p:cNvSpPr txBox="1"/>
          <p:nvPr/>
        </p:nvSpPr>
        <p:spPr>
          <a:xfrm>
            <a:off x="2736152" y="4510849"/>
            <a:ext cx="2711291" cy="309700"/>
          </a:xfrm>
          <a:prstGeom prst="rect">
            <a:avLst/>
          </a:prstGeom>
        </p:spPr>
        <p:txBody>
          <a:bodyPr vert="horz" wrap="square" lIns="0" tIns="9525" rIns="0" bIns="0" rtlCol="0">
            <a:spAutoFit/>
          </a:bodyPr>
          <a:lstStyle/>
          <a:p>
            <a:pPr marL="38100">
              <a:spcBef>
                <a:spcPts val="75"/>
              </a:spcBef>
              <a:tabLst>
                <a:tab pos="385286" algn="l"/>
                <a:tab pos="2115503" algn="l"/>
                <a:tab pos="2496978" algn="l"/>
              </a:tabLst>
            </a:pPr>
            <a:r>
              <a:rPr sz="1950" dirty="0">
                <a:latin typeface="Cambria Math"/>
                <a:cs typeface="Cambria Math"/>
              </a:rPr>
              <a:t>𝑒	= 𝑞</a:t>
            </a:r>
            <a:r>
              <a:rPr lang="en-US" sz="1950" i="1" baseline="-25000" dirty="0" err="1">
                <a:latin typeface="Cambria Math"/>
                <a:cs typeface="Cambria Math"/>
              </a:rPr>
              <a:t>i</a:t>
            </a:r>
            <a:r>
              <a:rPr sz="2138" baseline="30701" dirty="0">
                <a:latin typeface="Cambria Math"/>
                <a:cs typeface="Cambria Math"/>
              </a:rPr>
              <a:t>𝖳</a:t>
            </a:r>
            <a:r>
              <a:rPr sz="1950" dirty="0">
                <a:latin typeface="Cambria Math"/>
                <a:cs typeface="Cambria Math"/>
              </a:rPr>
              <a:t>𝑘	</a:t>
            </a:r>
            <a:r>
              <a:rPr sz="2925" baseline="1068" dirty="0">
                <a:latin typeface="Cambria Math"/>
                <a:cs typeface="Cambria Math"/>
              </a:rPr>
              <a:t>𝛼	=</a:t>
            </a:r>
          </a:p>
        </p:txBody>
      </p:sp>
      <p:sp>
        <p:nvSpPr>
          <p:cNvPr id="14" name="object 14"/>
          <p:cNvSpPr/>
          <p:nvPr/>
        </p:nvSpPr>
        <p:spPr>
          <a:xfrm>
            <a:off x="5540502" y="4685158"/>
            <a:ext cx="1331595" cy="16193"/>
          </a:xfrm>
          <a:custGeom>
            <a:avLst/>
            <a:gdLst/>
            <a:ahLst/>
            <a:cxnLst/>
            <a:rect l="l" t="t" r="r" b="b"/>
            <a:pathLst>
              <a:path w="1775459" h="21589">
                <a:moveTo>
                  <a:pt x="1775460" y="0"/>
                </a:moveTo>
                <a:lnTo>
                  <a:pt x="0" y="0"/>
                </a:lnTo>
                <a:lnTo>
                  <a:pt x="0" y="21336"/>
                </a:lnTo>
                <a:lnTo>
                  <a:pt x="1775460" y="21336"/>
                </a:lnTo>
                <a:lnTo>
                  <a:pt x="1775460" y="0"/>
                </a:lnTo>
                <a:close/>
              </a:path>
            </a:pathLst>
          </a:custGeom>
          <a:solidFill>
            <a:srgbClr val="000000"/>
          </a:solidFill>
        </p:spPr>
        <p:txBody>
          <a:bodyPr wrap="square" lIns="0" tIns="0" rIns="0" bIns="0" rtlCol="0"/>
          <a:lstStyle/>
          <a:p>
            <a:endParaRPr sz="1350"/>
          </a:p>
        </p:txBody>
      </p:sp>
      <p:sp>
        <p:nvSpPr>
          <p:cNvPr id="15" name="object 15"/>
          <p:cNvSpPr txBox="1"/>
          <p:nvPr/>
        </p:nvSpPr>
        <p:spPr>
          <a:xfrm>
            <a:off x="5746718" y="4310312"/>
            <a:ext cx="921544" cy="310181"/>
          </a:xfrm>
          <a:prstGeom prst="rect">
            <a:avLst/>
          </a:prstGeom>
        </p:spPr>
        <p:txBody>
          <a:bodyPr vert="horz" wrap="square" lIns="0" tIns="10001" rIns="0" bIns="0" rtlCol="0">
            <a:spAutoFit/>
          </a:bodyPr>
          <a:lstStyle/>
          <a:p>
            <a:pPr marL="28575">
              <a:spcBef>
                <a:spcPts val="79"/>
              </a:spcBef>
            </a:pPr>
            <a:r>
              <a:rPr sz="1950" spc="34" dirty="0">
                <a:latin typeface="Cambria Math"/>
                <a:cs typeface="Cambria Math"/>
              </a:rPr>
              <a:t>exp(𝑒</a:t>
            </a:r>
            <a:r>
              <a:rPr sz="2138" spc="50" baseline="-16081" dirty="0">
                <a:latin typeface="Cambria Math"/>
                <a:cs typeface="Cambria Math"/>
              </a:rPr>
              <a:t>𝑖𝑗</a:t>
            </a:r>
            <a:r>
              <a:rPr sz="1950" spc="34" dirty="0">
                <a:latin typeface="Cambria Math"/>
                <a:cs typeface="Cambria Math"/>
              </a:rPr>
              <a:t>)</a:t>
            </a:r>
            <a:endParaRPr sz="1950" dirty="0">
              <a:latin typeface="Cambria Math"/>
              <a:cs typeface="Cambria Math"/>
            </a:endParaRPr>
          </a:p>
        </p:txBody>
      </p:sp>
      <p:sp>
        <p:nvSpPr>
          <p:cNvPr id="16" name="object 16"/>
          <p:cNvSpPr txBox="1"/>
          <p:nvPr/>
        </p:nvSpPr>
        <p:spPr>
          <a:xfrm>
            <a:off x="5531454" y="4662868"/>
            <a:ext cx="194786" cy="309700"/>
          </a:xfrm>
          <a:prstGeom prst="rect">
            <a:avLst/>
          </a:prstGeom>
        </p:spPr>
        <p:txBody>
          <a:bodyPr vert="horz" wrap="square" lIns="0" tIns="9525" rIns="0" bIns="0" rtlCol="0">
            <a:spAutoFit/>
          </a:bodyPr>
          <a:lstStyle/>
          <a:p>
            <a:pPr marL="9525">
              <a:spcBef>
                <a:spcPts val="75"/>
              </a:spcBef>
            </a:pPr>
            <a:r>
              <a:rPr lang="el-GR" sz="1950" dirty="0">
                <a:latin typeface="Cambria Math"/>
                <a:cs typeface="Cambria Math"/>
              </a:rPr>
              <a:t>Σ</a:t>
            </a:r>
            <a:endParaRPr sz="1950" dirty="0">
              <a:latin typeface="Cambria Math"/>
              <a:cs typeface="Cambria Math"/>
            </a:endParaRPr>
          </a:p>
        </p:txBody>
      </p:sp>
      <p:sp>
        <p:nvSpPr>
          <p:cNvPr id="17" name="object 17"/>
          <p:cNvSpPr txBox="1"/>
          <p:nvPr/>
        </p:nvSpPr>
        <p:spPr>
          <a:xfrm>
            <a:off x="5688425" y="4681918"/>
            <a:ext cx="214313" cy="338138"/>
          </a:xfrm>
          <a:prstGeom prst="rect">
            <a:avLst/>
          </a:prstGeom>
        </p:spPr>
        <p:txBody>
          <a:bodyPr vert="horz" wrap="square" lIns="0" tIns="9049" rIns="0" bIns="0" rtlCol="0">
            <a:spAutoFit/>
          </a:bodyPr>
          <a:lstStyle/>
          <a:p>
            <a:pPr marL="28575">
              <a:spcBef>
                <a:spcPts val="71"/>
              </a:spcBef>
            </a:pPr>
            <a:r>
              <a:rPr sz="2138" spc="62" baseline="-16081" dirty="0">
                <a:latin typeface="Cambria Math"/>
                <a:cs typeface="Cambria Math"/>
              </a:rPr>
              <a:t>𝑗</a:t>
            </a:r>
            <a:r>
              <a:rPr lang="en-US" sz="2138" spc="62" baseline="-16081" dirty="0">
                <a:latin typeface="Cambria Math"/>
                <a:cs typeface="Cambria Math"/>
              </a:rPr>
              <a:t>'</a:t>
            </a:r>
            <a:endParaRPr sz="1163" dirty="0">
              <a:latin typeface="Cambria Math"/>
              <a:cs typeface="Cambria Math"/>
            </a:endParaRPr>
          </a:p>
        </p:txBody>
      </p:sp>
      <p:sp>
        <p:nvSpPr>
          <p:cNvPr id="20" name="object 20"/>
          <p:cNvSpPr txBox="1"/>
          <p:nvPr/>
        </p:nvSpPr>
        <p:spPr>
          <a:xfrm>
            <a:off x="5010722" y="5154091"/>
            <a:ext cx="1930241" cy="822180"/>
          </a:xfrm>
          <a:prstGeom prst="rect">
            <a:avLst/>
          </a:prstGeom>
        </p:spPr>
        <p:txBody>
          <a:bodyPr vert="horz" wrap="square" lIns="0" tIns="9049" rIns="0" bIns="0" rtlCol="0">
            <a:spAutoFit/>
          </a:bodyPr>
          <a:lstStyle/>
          <a:p>
            <a:pPr marL="9525" marR="3810" indent="1429" algn="ctr">
              <a:spcBef>
                <a:spcPts val="71"/>
              </a:spcBef>
            </a:pPr>
            <a:r>
              <a:rPr sz="1650" spc="-4" dirty="0">
                <a:solidFill>
                  <a:srgbClr val="175E53"/>
                </a:solidFill>
                <a:latin typeface="Calibri"/>
                <a:cs typeface="Calibri"/>
              </a:rPr>
              <a:t>Compute</a:t>
            </a:r>
            <a:r>
              <a:rPr sz="1650" spc="4" dirty="0">
                <a:solidFill>
                  <a:srgbClr val="175E53"/>
                </a:solidFill>
                <a:latin typeface="Calibri"/>
                <a:cs typeface="Calibri"/>
              </a:rPr>
              <a:t> </a:t>
            </a:r>
            <a:r>
              <a:rPr sz="1650" spc="-4" dirty="0">
                <a:solidFill>
                  <a:srgbClr val="175E53"/>
                </a:solidFill>
                <a:latin typeface="Calibri"/>
                <a:cs typeface="Calibri"/>
              </a:rPr>
              <a:t>attention </a:t>
            </a:r>
            <a:r>
              <a:rPr sz="1650" dirty="0">
                <a:solidFill>
                  <a:srgbClr val="175E53"/>
                </a:solidFill>
                <a:latin typeface="Calibri"/>
                <a:cs typeface="Calibri"/>
              </a:rPr>
              <a:t> </a:t>
            </a:r>
            <a:r>
              <a:rPr sz="1650" spc="-4" dirty="0">
                <a:solidFill>
                  <a:srgbClr val="175E53"/>
                </a:solidFill>
                <a:latin typeface="Calibri"/>
                <a:cs typeface="Calibri"/>
              </a:rPr>
              <a:t>weights</a:t>
            </a:r>
            <a:r>
              <a:rPr sz="1650" dirty="0">
                <a:solidFill>
                  <a:srgbClr val="175E53"/>
                </a:solidFill>
                <a:latin typeface="Calibri"/>
                <a:cs typeface="Calibri"/>
              </a:rPr>
              <a:t> </a:t>
            </a:r>
            <a:r>
              <a:rPr sz="1650" spc="-4" dirty="0">
                <a:solidFill>
                  <a:srgbClr val="175E53"/>
                </a:solidFill>
                <a:latin typeface="Calibri"/>
                <a:cs typeface="Calibri"/>
              </a:rPr>
              <a:t>from</a:t>
            </a:r>
            <a:r>
              <a:rPr sz="1650" spc="-15" dirty="0">
                <a:solidFill>
                  <a:srgbClr val="175E53"/>
                </a:solidFill>
                <a:latin typeface="Calibri"/>
                <a:cs typeface="Calibri"/>
              </a:rPr>
              <a:t> </a:t>
            </a:r>
            <a:r>
              <a:rPr sz="1650" spc="-8" dirty="0">
                <a:solidFill>
                  <a:srgbClr val="175E53"/>
                </a:solidFill>
                <a:latin typeface="Calibri"/>
                <a:cs typeface="Calibri"/>
              </a:rPr>
              <a:t>affinities</a:t>
            </a:r>
            <a:endParaRPr sz="1650">
              <a:latin typeface="Calibri"/>
              <a:cs typeface="Calibri"/>
            </a:endParaRPr>
          </a:p>
          <a:p>
            <a:pPr marL="1905" algn="ctr">
              <a:spcBef>
                <a:spcPts val="398"/>
              </a:spcBef>
            </a:pPr>
            <a:r>
              <a:rPr sz="1650" spc="-8" dirty="0">
                <a:solidFill>
                  <a:srgbClr val="175E53"/>
                </a:solidFill>
                <a:latin typeface="Calibri"/>
                <a:cs typeface="Calibri"/>
              </a:rPr>
              <a:t>(softmax)</a:t>
            </a:r>
            <a:endParaRPr sz="1650">
              <a:latin typeface="Calibri"/>
              <a:cs typeface="Calibri"/>
            </a:endParaRPr>
          </a:p>
        </p:txBody>
      </p:sp>
      <p:sp>
        <p:nvSpPr>
          <p:cNvPr id="21" name="object 21"/>
          <p:cNvSpPr txBox="1"/>
          <p:nvPr/>
        </p:nvSpPr>
        <p:spPr>
          <a:xfrm>
            <a:off x="7563708" y="4466940"/>
            <a:ext cx="1957864" cy="317395"/>
          </a:xfrm>
          <a:prstGeom prst="rect">
            <a:avLst/>
          </a:prstGeom>
        </p:spPr>
        <p:txBody>
          <a:bodyPr vert="horz" wrap="square" lIns="0" tIns="9525" rIns="0" bIns="0" rtlCol="0">
            <a:spAutoFit/>
          </a:bodyPr>
          <a:lstStyle/>
          <a:p>
            <a:pPr marL="9525">
              <a:spcBef>
                <a:spcPts val="75"/>
              </a:spcBef>
              <a:tabLst>
                <a:tab pos="876776" algn="l"/>
                <a:tab pos="1813084" algn="l"/>
              </a:tabLst>
            </a:pPr>
            <a:r>
              <a:rPr sz="1950" dirty="0">
                <a:latin typeface="Cambria Math"/>
                <a:cs typeface="Cambria Math"/>
              </a:rPr>
              <a:t>output	=</a:t>
            </a:r>
            <a:r>
              <a:rPr sz="1950" spc="101" dirty="0">
                <a:latin typeface="Cambria Math"/>
                <a:cs typeface="Cambria Math"/>
              </a:rPr>
              <a:t> </a:t>
            </a:r>
            <a:r>
              <a:rPr lang="el-GR" sz="1950" spc="101" dirty="0">
                <a:latin typeface="Cambria Math"/>
                <a:cs typeface="Cambria Math"/>
              </a:rPr>
              <a:t>Σ</a:t>
            </a:r>
            <a:r>
              <a:rPr lang="en-US" sz="2000" spc="153" dirty="0">
                <a:latin typeface="Cambria Math"/>
                <a:cs typeface="Cambria Math"/>
              </a:rPr>
              <a:t> </a:t>
            </a:r>
            <a:r>
              <a:rPr lang="en-US" sz="2000" spc="153" baseline="-25000" dirty="0">
                <a:latin typeface="Cambria Math"/>
                <a:cs typeface="Cambria Math"/>
              </a:rPr>
              <a:t>𝑗</a:t>
            </a:r>
            <a:r>
              <a:rPr sz="1950" spc="-101" dirty="0">
                <a:latin typeface="Cambria Math"/>
                <a:cs typeface="Cambria Math"/>
              </a:rPr>
              <a:t> </a:t>
            </a:r>
            <a:r>
              <a:rPr sz="1950" dirty="0">
                <a:latin typeface="Cambria Math"/>
                <a:cs typeface="Cambria Math"/>
              </a:rPr>
              <a:t>𝛼	𝑣</a:t>
            </a:r>
          </a:p>
        </p:txBody>
      </p:sp>
      <p:sp>
        <p:nvSpPr>
          <p:cNvPr id="22" name="object 22"/>
          <p:cNvSpPr txBox="1"/>
          <p:nvPr/>
        </p:nvSpPr>
        <p:spPr>
          <a:xfrm>
            <a:off x="8255746" y="4560474"/>
            <a:ext cx="1454705" cy="228428"/>
          </a:xfrm>
          <a:prstGeom prst="rect">
            <a:avLst/>
          </a:prstGeom>
        </p:spPr>
        <p:txBody>
          <a:bodyPr vert="horz" wrap="square" lIns="0" tIns="9049" rIns="0" bIns="0" rtlCol="0">
            <a:spAutoFit/>
          </a:bodyPr>
          <a:lstStyle/>
          <a:p>
            <a:pPr marL="9525">
              <a:spcBef>
                <a:spcPts val="71"/>
              </a:spcBef>
              <a:tabLst>
                <a:tab pos="928211" algn="l"/>
                <a:tab pos="1203960" algn="l"/>
              </a:tabLst>
            </a:pPr>
            <a:r>
              <a:rPr lang="en-US" sz="1425" spc="146" dirty="0">
                <a:latin typeface="Cambria Math"/>
                <a:cs typeface="Cambria Math"/>
              </a:rPr>
              <a:t> </a:t>
            </a:r>
            <a:r>
              <a:rPr sz="1425" spc="146" dirty="0">
                <a:latin typeface="Cambria Math"/>
                <a:cs typeface="Cambria Math"/>
              </a:rPr>
              <a:t>𝑖</a:t>
            </a:r>
            <a:r>
              <a:rPr lang="en-US" sz="1425" spc="146" dirty="0">
                <a:latin typeface="Cambria Math"/>
                <a:cs typeface="Cambria Math"/>
              </a:rPr>
              <a:t>	</a:t>
            </a:r>
            <a:r>
              <a:rPr lang="en-US" sz="1425" spc="143" dirty="0">
                <a:latin typeface="Cambria Math"/>
                <a:cs typeface="Cambria Math"/>
              </a:rPr>
              <a:t>𝑖</a:t>
            </a:r>
            <a:r>
              <a:rPr sz="1425" spc="431" dirty="0">
                <a:latin typeface="Cambria Math"/>
                <a:cs typeface="Cambria Math"/>
              </a:rPr>
              <a:t>𝑗</a:t>
            </a:r>
            <a:r>
              <a:rPr sz="1425" dirty="0">
                <a:latin typeface="Cambria Math"/>
                <a:cs typeface="Cambria Math"/>
              </a:rPr>
              <a:t>	</a:t>
            </a:r>
            <a:r>
              <a:rPr lang="en-US" sz="1425" dirty="0">
                <a:latin typeface="Cambria Math"/>
                <a:cs typeface="Cambria Math"/>
              </a:rPr>
              <a:t> </a:t>
            </a:r>
            <a:r>
              <a:rPr sz="1425" spc="431" dirty="0">
                <a:latin typeface="Cambria Math"/>
                <a:cs typeface="Cambria Math"/>
              </a:rPr>
              <a:t>𝑗</a:t>
            </a:r>
            <a:endParaRPr sz="1425" dirty="0">
              <a:latin typeface="Cambria Math"/>
              <a:cs typeface="Cambria Math"/>
            </a:endParaRPr>
          </a:p>
        </p:txBody>
      </p:sp>
      <p:sp>
        <p:nvSpPr>
          <p:cNvPr id="23" name="object 23"/>
          <p:cNvSpPr txBox="1"/>
          <p:nvPr/>
        </p:nvSpPr>
        <p:spPr>
          <a:xfrm>
            <a:off x="7584758" y="4774269"/>
            <a:ext cx="2048351" cy="902491"/>
          </a:xfrm>
          <a:prstGeom prst="rect">
            <a:avLst/>
          </a:prstGeom>
        </p:spPr>
        <p:txBody>
          <a:bodyPr vert="horz" wrap="square" lIns="0" tIns="84773" rIns="0" bIns="0" rtlCol="0">
            <a:spAutoFit/>
          </a:bodyPr>
          <a:lstStyle/>
          <a:p>
            <a:pPr marL="491490" algn="ctr">
              <a:spcBef>
                <a:spcPts val="668"/>
              </a:spcBef>
            </a:pPr>
            <a:endParaRPr sz="1425" dirty="0">
              <a:latin typeface="Cambria Math"/>
              <a:cs typeface="Cambria Math"/>
            </a:endParaRPr>
          </a:p>
          <a:p>
            <a:pPr marL="9525" marR="3810" indent="151924">
              <a:spcBef>
                <a:spcPts val="683"/>
              </a:spcBef>
            </a:pPr>
            <a:r>
              <a:rPr sz="1650" spc="-4" dirty="0">
                <a:solidFill>
                  <a:srgbClr val="175E53"/>
                </a:solidFill>
                <a:latin typeface="Calibri"/>
                <a:cs typeface="Calibri"/>
              </a:rPr>
              <a:t>Compute</a:t>
            </a:r>
            <a:r>
              <a:rPr sz="1650" dirty="0">
                <a:solidFill>
                  <a:srgbClr val="175E53"/>
                </a:solidFill>
                <a:latin typeface="Calibri"/>
                <a:cs typeface="Calibri"/>
              </a:rPr>
              <a:t> </a:t>
            </a:r>
            <a:r>
              <a:rPr sz="1650" spc="-8" dirty="0">
                <a:solidFill>
                  <a:srgbClr val="175E53"/>
                </a:solidFill>
                <a:latin typeface="Calibri"/>
                <a:cs typeface="Calibri"/>
              </a:rPr>
              <a:t>outputs</a:t>
            </a:r>
            <a:r>
              <a:rPr sz="1650" spc="-4" dirty="0">
                <a:solidFill>
                  <a:srgbClr val="175E53"/>
                </a:solidFill>
                <a:latin typeface="Calibri"/>
                <a:cs typeface="Calibri"/>
              </a:rPr>
              <a:t> as </a:t>
            </a:r>
            <a:r>
              <a:rPr sz="1650" dirty="0">
                <a:solidFill>
                  <a:srgbClr val="175E53"/>
                </a:solidFill>
                <a:latin typeface="Calibri"/>
                <a:cs typeface="Calibri"/>
              </a:rPr>
              <a:t> </a:t>
            </a:r>
            <a:r>
              <a:rPr sz="1650" spc="-4" dirty="0">
                <a:solidFill>
                  <a:srgbClr val="175E53"/>
                </a:solidFill>
                <a:latin typeface="Calibri"/>
                <a:cs typeface="Calibri"/>
              </a:rPr>
              <a:t>weighted</a:t>
            </a:r>
            <a:r>
              <a:rPr sz="1650" dirty="0">
                <a:solidFill>
                  <a:srgbClr val="175E53"/>
                </a:solidFill>
                <a:latin typeface="Calibri"/>
                <a:cs typeface="Calibri"/>
              </a:rPr>
              <a:t> </a:t>
            </a:r>
            <a:r>
              <a:rPr sz="1650" spc="-8" dirty="0">
                <a:solidFill>
                  <a:srgbClr val="175E53"/>
                </a:solidFill>
                <a:latin typeface="Calibri"/>
                <a:cs typeface="Calibri"/>
              </a:rPr>
              <a:t>sum</a:t>
            </a:r>
            <a:r>
              <a:rPr sz="1650" dirty="0">
                <a:solidFill>
                  <a:srgbClr val="175E53"/>
                </a:solidFill>
                <a:latin typeface="Calibri"/>
                <a:cs typeface="Calibri"/>
              </a:rPr>
              <a:t> </a:t>
            </a:r>
            <a:r>
              <a:rPr sz="1650" spc="-4" dirty="0">
                <a:solidFill>
                  <a:srgbClr val="175E53"/>
                </a:solidFill>
                <a:latin typeface="Calibri"/>
                <a:cs typeface="Calibri"/>
              </a:rPr>
              <a:t>of</a:t>
            </a:r>
            <a:r>
              <a:rPr sz="1650" dirty="0">
                <a:solidFill>
                  <a:srgbClr val="175E53"/>
                </a:solidFill>
                <a:latin typeface="Calibri"/>
                <a:cs typeface="Calibri"/>
              </a:rPr>
              <a:t> </a:t>
            </a:r>
            <a:r>
              <a:rPr sz="1650" b="1" spc="-4" dirty="0">
                <a:solidFill>
                  <a:srgbClr val="175E53"/>
                </a:solidFill>
                <a:latin typeface="Calibri"/>
                <a:cs typeface="Calibri"/>
              </a:rPr>
              <a:t>values</a:t>
            </a:r>
            <a:endParaRPr sz="1650" dirty="0">
              <a:latin typeface="Calibri"/>
              <a:cs typeface="Calibri"/>
            </a:endParaRPr>
          </a:p>
        </p:txBody>
      </p:sp>
      <p:sp>
        <p:nvSpPr>
          <p:cNvPr id="25" name="object 19">
            <a:extLst>
              <a:ext uri="{FF2B5EF4-FFF2-40B4-BE49-F238E27FC236}">
                <a16:creationId xmlns:a16="http://schemas.microsoft.com/office/drawing/2014/main" id="{725FDBE9-93A5-4704-91A0-1B95ED3504FE}"/>
              </a:ext>
            </a:extLst>
          </p:cNvPr>
          <p:cNvSpPr txBox="1"/>
          <p:nvPr/>
        </p:nvSpPr>
        <p:spPr>
          <a:xfrm>
            <a:off x="5913216" y="4673155"/>
            <a:ext cx="1371695" cy="309700"/>
          </a:xfrm>
          <a:prstGeom prst="rect">
            <a:avLst/>
          </a:prstGeom>
        </p:spPr>
        <p:txBody>
          <a:bodyPr vert="horz" wrap="square" lIns="0" tIns="9525" rIns="0" bIns="0" rtlCol="0">
            <a:spAutoFit/>
          </a:bodyPr>
          <a:lstStyle/>
          <a:p>
            <a:pPr marL="9525">
              <a:spcBef>
                <a:spcPts val="75"/>
              </a:spcBef>
              <a:tabLst>
                <a:tab pos="776288" algn="l"/>
              </a:tabLst>
            </a:pPr>
            <a:r>
              <a:rPr sz="1950" dirty="0">
                <a:latin typeface="Cambria Math"/>
                <a:cs typeface="Cambria Math"/>
              </a:rPr>
              <a:t>ex</a:t>
            </a:r>
            <a:r>
              <a:rPr sz="1950" spc="4" dirty="0">
                <a:latin typeface="Cambria Math"/>
                <a:cs typeface="Cambria Math"/>
              </a:rPr>
              <a:t>p</a:t>
            </a:r>
            <a:r>
              <a:rPr sz="1950" spc="-4" dirty="0">
                <a:latin typeface="Cambria Math"/>
                <a:cs typeface="Cambria Math"/>
              </a:rPr>
              <a:t>(</a:t>
            </a:r>
            <a:r>
              <a:rPr lang="en-US" spc="34" dirty="0">
                <a:latin typeface="Cambria Math"/>
                <a:cs typeface="Cambria Math"/>
              </a:rPr>
              <a:t>𝑒</a:t>
            </a:r>
            <a:r>
              <a:rPr lang="en-US" sz="2000" spc="50" baseline="-16081" dirty="0">
                <a:latin typeface="Cambria Math"/>
                <a:cs typeface="Cambria Math"/>
              </a:rPr>
              <a:t>𝑖𝑗</a:t>
            </a:r>
            <a:r>
              <a:rPr lang="en-US" sz="1950" baseline="-25000" dirty="0">
                <a:latin typeface="Cambria Math"/>
                <a:cs typeface="Cambria Math"/>
              </a:rPr>
              <a:t>’</a:t>
            </a:r>
            <a:r>
              <a:rPr lang="en-US" sz="1163" spc="-116" dirty="0">
                <a:latin typeface="Cambria Math"/>
                <a:cs typeface="Cambria Math"/>
              </a:rPr>
              <a:t> </a:t>
            </a:r>
            <a:r>
              <a:rPr sz="1950" dirty="0">
                <a:latin typeface="Cambria Math"/>
                <a:cs typeface="Cambria Math"/>
              </a:rPr>
              <a:t>)</a:t>
            </a:r>
          </a:p>
        </p:txBody>
      </p:sp>
      <p:sp>
        <p:nvSpPr>
          <p:cNvPr id="26" name="TextBox 25">
            <a:extLst>
              <a:ext uri="{FF2B5EF4-FFF2-40B4-BE49-F238E27FC236}">
                <a16:creationId xmlns:a16="http://schemas.microsoft.com/office/drawing/2014/main" id="{8DFF6EFD-7F48-4481-B778-DB80896ADAC4}"/>
              </a:ext>
            </a:extLst>
          </p:cNvPr>
          <p:cNvSpPr txBox="1"/>
          <p:nvPr/>
        </p:nvSpPr>
        <p:spPr>
          <a:xfrm>
            <a:off x="1524001" y="6581002"/>
            <a:ext cx="930319" cy="276999"/>
          </a:xfrm>
          <a:prstGeom prst="rect">
            <a:avLst/>
          </a:prstGeom>
          <a:noFill/>
        </p:spPr>
        <p:txBody>
          <a:bodyPr wrap="none" rtlCol="0">
            <a:spAutoFit/>
          </a:bodyPr>
          <a:lstStyle/>
          <a:p>
            <a:pPr>
              <a:defRPr/>
            </a:pPr>
            <a:r>
              <a:rPr lang="en-US" sz="1200" dirty="0">
                <a:solidFill>
                  <a:prstClr val="black"/>
                </a:solidFill>
                <a:latin typeface="Calibri"/>
              </a:rPr>
              <a:t>John Hewitt</a:t>
            </a:r>
          </a:p>
        </p:txBody>
      </p:sp>
      <p:sp>
        <p:nvSpPr>
          <p:cNvPr id="18" name="Title 17">
            <a:extLst>
              <a:ext uri="{FF2B5EF4-FFF2-40B4-BE49-F238E27FC236}">
                <a16:creationId xmlns:a16="http://schemas.microsoft.com/office/drawing/2014/main" id="{6ED8F429-BC4C-C9D4-3CB0-C6BF7B2431E0}"/>
              </a:ext>
            </a:extLst>
          </p:cNvPr>
          <p:cNvSpPr>
            <a:spLocks noGrp="1"/>
          </p:cNvSpPr>
          <p:nvPr>
            <p:ph type="title"/>
          </p:nvPr>
        </p:nvSpPr>
        <p:spPr/>
        <p:txBody>
          <a:bodyPr/>
          <a:lstStyle/>
          <a:p>
            <a:r>
              <a:rPr lang="en-US" dirty="0"/>
              <a:t>Details of Self-Attention</a:t>
            </a:r>
          </a:p>
        </p:txBody>
      </p:sp>
      <p:pic>
        <p:nvPicPr>
          <p:cNvPr id="2" name="Google Shape;70;p15">
            <a:extLst>
              <a:ext uri="{FF2B5EF4-FFF2-40B4-BE49-F238E27FC236}">
                <a16:creationId xmlns:a16="http://schemas.microsoft.com/office/drawing/2014/main" id="{64010A2A-C7BF-ECE1-496A-0286F477ED36}"/>
              </a:ext>
            </a:extLst>
          </p:cNvPr>
          <p:cNvPicPr preferRelativeResize="0"/>
          <p:nvPr/>
        </p:nvPicPr>
        <p:blipFill>
          <a:blip r:embed="rId2">
            <a:alphaModFix/>
          </a:blip>
          <a:stretch>
            <a:fillRect/>
          </a:stretch>
        </p:blipFill>
        <p:spPr>
          <a:xfrm>
            <a:off x="6824464" y="995227"/>
            <a:ext cx="5019397" cy="2073635"/>
          </a:xfrm>
          <a:prstGeom prst="rect">
            <a:avLst/>
          </a:prstGeom>
          <a:noFill/>
          <a:ln>
            <a:noFill/>
          </a:ln>
        </p:spPr>
      </p:pic>
      <p:sp>
        <p:nvSpPr>
          <p:cNvPr id="19" name="Freeform 18">
            <a:extLst>
              <a:ext uri="{FF2B5EF4-FFF2-40B4-BE49-F238E27FC236}">
                <a16:creationId xmlns:a16="http://schemas.microsoft.com/office/drawing/2014/main" id="{8FD9ECC1-3AA5-E0E7-BC5E-668612C38321}"/>
              </a:ext>
            </a:extLst>
          </p:cNvPr>
          <p:cNvSpPr/>
          <p:nvPr/>
        </p:nvSpPr>
        <p:spPr>
          <a:xfrm>
            <a:off x="3320147" y="908712"/>
            <a:ext cx="4865914" cy="604403"/>
          </a:xfrm>
          <a:custGeom>
            <a:avLst/>
            <a:gdLst>
              <a:gd name="connsiteX0" fmla="*/ 0 w 4865914"/>
              <a:gd name="connsiteY0" fmla="*/ 604403 h 604403"/>
              <a:gd name="connsiteX1" fmla="*/ 2144486 w 4865914"/>
              <a:gd name="connsiteY1" fmla="*/ 5689 h 604403"/>
              <a:gd name="connsiteX2" fmla="*/ 4865914 w 4865914"/>
              <a:gd name="connsiteY2" fmla="*/ 354032 h 604403"/>
            </a:gdLst>
            <a:ahLst/>
            <a:cxnLst>
              <a:cxn ang="0">
                <a:pos x="connsiteX0" y="connsiteY0"/>
              </a:cxn>
              <a:cxn ang="0">
                <a:pos x="connsiteX1" y="connsiteY1"/>
              </a:cxn>
              <a:cxn ang="0">
                <a:pos x="connsiteX2" y="connsiteY2"/>
              </a:cxn>
            </a:cxnLst>
            <a:rect l="l" t="t" r="r" b="b"/>
            <a:pathLst>
              <a:path w="4865914" h="604403">
                <a:moveTo>
                  <a:pt x="0" y="604403"/>
                </a:moveTo>
                <a:cubicBezTo>
                  <a:pt x="666750" y="325910"/>
                  <a:pt x="1333500" y="47418"/>
                  <a:pt x="2144486" y="5689"/>
                </a:cubicBezTo>
                <a:cubicBezTo>
                  <a:pt x="2955472" y="-36040"/>
                  <a:pt x="3910693" y="158996"/>
                  <a:pt x="4865914" y="354032"/>
                </a:cubicBezTo>
              </a:path>
            </a:pathLst>
          </a:custGeom>
          <a:noFill/>
          <a:ln w="38100">
            <a:solidFill>
              <a:srgbClr val="00206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5CBC9CDB-6916-33C7-B096-22B0429CA71A}"/>
              </a:ext>
            </a:extLst>
          </p:cNvPr>
          <p:cNvSpPr/>
          <p:nvPr/>
        </p:nvSpPr>
        <p:spPr>
          <a:xfrm>
            <a:off x="3940628" y="1230933"/>
            <a:ext cx="3189515" cy="1174810"/>
          </a:xfrm>
          <a:custGeom>
            <a:avLst/>
            <a:gdLst>
              <a:gd name="connsiteX0" fmla="*/ 0 w 3189515"/>
              <a:gd name="connsiteY0" fmla="*/ 282181 h 1174810"/>
              <a:gd name="connsiteX1" fmla="*/ 1992086 w 3189515"/>
              <a:gd name="connsiteY1" fmla="*/ 53581 h 1174810"/>
              <a:gd name="connsiteX2" fmla="*/ 3189515 w 3189515"/>
              <a:gd name="connsiteY2" fmla="*/ 1174810 h 1174810"/>
            </a:gdLst>
            <a:ahLst/>
            <a:cxnLst>
              <a:cxn ang="0">
                <a:pos x="connsiteX0" y="connsiteY0"/>
              </a:cxn>
              <a:cxn ang="0">
                <a:pos x="connsiteX1" y="connsiteY1"/>
              </a:cxn>
              <a:cxn ang="0">
                <a:pos x="connsiteX2" y="connsiteY2"/>
              </a:cxn>
            </a:cxnLst>
            <a:rect l="l" t="t" r="r" b="b"/>
            <a:pathLst>
              <a:path w="3189515" h="1174810">
                <a:moveTo>
                  <a:pt x="0" y="282181"/>
                </a:moveTo>
                <a:cubicBezTo>
                  <a:pt x="730250" y="93495"/>
                  <a:pt x="1460500" y="-95190"/>
                  <a:pt x="1992086" y="53581"/>
                </a:cubicBezTo>
                <a:cubicBezTo>
                  <a:pt x="2523672" y="202352"/>
                  <a:pt x="2856593" y="688581"/>
                  <a:pt x="3189515" y="1174810"/>
                </a:cubicBezTo>
              </a:path>
            </a:pathLst>
          </a:custGeom>
          <a:noFill/>
          <a:ln w="38100">
            <a:solidFill>
              <a:srgbClr val="00206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63130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66C1A-794C-4E81-9D5E-5F304102A109}"/>
              </a:ext>
            </a:extLst>
          </p:cNvPr>
          <p:cNvSpPr>
            <a:spLocks noGrp="1"/>
          </p:cNvSpPr>
          <p:nvPr>
            <p:ph type="title"/>
          </p:nvPr>
        </p:nvSpPr>
        <p:spPr>
          <a:xfrm>
            <a:off x="56804" y="-166254"/>
            <a:ext cx="10515600" cy="1325563"/>
          </a:xfrm>
        </p:spPr>
        <p:txBody>
          <a:bodyPr/>
          <a:lstStyle/>
          <a:p>
            <a:r>
              <a:rPr lang="en-CA" dirty="0"/>
              <a:t>Self-Attention Details</a:t>
            </a:r>
          </a:p>
        </p:txBody>
      </p:sp>
      <p:sp>
        <p:nvSpPr>
          <p:cNvPr id="3" name="Content Placeholder 2">
            <a:extLst>
              <a:ext uri="{FF2B5EF4-FFF2-40B4-BE49-F238E27FC236}">
                <a16:creationId xmlns:a16="http://schemas.microsoft.com/office/drawing/2014/main" id="{B8405D46-D966-4FE5-B2FE-B685758A529C}"/>
              </a:ext>
            </a:extLst>
          </p:cNvPr>
          <p:cNvSpPr>
            <a:spLocks noGrp="1"/>
          </p:cNvSpPr>
          <p:nvPr>
            <p:ph idx="1"/>
          </p:nvPr>
        </p:nvSpPr>
        <p:spPr>
          <a:xfrm>
            <a:off x="0" y="2385348"/>
            <a:ext cx="4479175" cy="3477895"/>
          </a:xfrm>
        </p:spPr>
        <p:txBody>
          <a:bodyPr>
            <a:normAutofit lnSpcReduction="10000"/>
          </a:bodyPr>
          <a:lstStyle/>
          <a:p>
            <a:pPr marL="0" indent="0" fontAlgn="base">
              <a:buNone/>
            </a:pPr>
            <a:r>
              <a:rPr lang="en-US" b="1" dirty="0"/>
              <a:t>Step1: create three vectors </a:t>
            </a:r>
            <a:r>
              <a:rPr lang="en-US" dirty="0"/>
              <a:t>from each of the encoder’s input vectors: </a:t>
            </a:r>
          </a:p>
          <a:p>
            <a:pPr marL="0" indent="0" fontAlgn="base">
              <a:buNone/>
            </a:pPr>
            <a:r>
              <a:rPr lang="en-US" dirty="0">
                <a:solidFill>
                  <a:srgbClr val="7030A0"/>
                </a:solidFill>
              </a:rPr>
              <a:t>Query</a:t>
            </a:r>
            <a:r>
              <a:rPr lang="en-US" dirty="0"/>
              <a:t>, a </a:t>
            </a:r>
            <a:r>
              <a:rPr lang="en-US" dirty="0">
                <a:solidFill>
                  <a:schemeClr val="accent2"/>
                </a:solidFill>
              </a:rPr>
              <a:t>Key</a:t>
            </a:r>
            <a:r>
              <a:rPr lang="en-US" dirty="0"/>
              <a:t>, </a:t>
            </a:r>
            <a:r>
              <a:rPr lang="en-US" dirty="0">
                <a:solidFill>
                  <a:schemeClr val="accent5">
                    <a:lumMod val="75000"/>
                  </a:schemeClr>
                </a:solidFill>
              </a:rPr>
              <a:t>Value</a:t>
            </a:r>
            <a:r>
              <a:rPr lang="en-US" dirty="0"/>
              <a:t>  (typically smaller dimension). </a:t>
            </a:r>
          </a:p>
          <a:p>
            <a:pPr marL="0" indent="0" fontAlgn="base">
              <a:buNone/>
            </a:pPr>
            <a:r>
              <a:rPr lang="en-US" dirty="0"/>
              <a:t>by multiplying the embedding by three matrices that we </a:t>
            </a:r>
            <a:r>
              <a:rPr lang="en-US" b="1" dirty="0"/>
              <a:t>trained</a:t>
            </a:r>
            <a:r>
              <a:rPr lang="en-US" dirty="0"/>
              <a:t> during the training process.</a:t>
            </a:r>
          </a:p>
        </p:txBody>
      </p:sp>
      <p:sp>
        <p:nvSpPr>
          <p:cNvPr id="4" name="Content Placeholder 2">
            <a:extLst>
              <a:ext uri="{FF2B5EF4-FFF2-40B4-BE49-F238E27FC236}">
                <a16:creationId xmlns:a16="http://schemas.microsoft.com/office/drawing/2014/main" id="{40BF35A1-B66B-4794-9A82-FBEF676F8322}"/>
              </a:ext>
            </a:extLst>
          </p:cNvPr>
          <p:cNvSpPr txBox="1">
            <a:spLocks/>
          </p:cNvSpPr>
          <p:nvPr/>
        </p:nvSpPr>
        <p:spPr>
          <a:xfrm>
            <a:off x="164869" y="799335"/>
            <a:ext cx="10515600" cy="10284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While processing </a:t>
            </a:r>
            <a:r>
              <a:rPr lang="en-US" b="1" dirty="0"/>
              <a:t>each word </a:t>
            </a:r>
            <a:r>
              <a:rPr lang="en-US" dirty="0"/>
              <a:t>it allows to look at other positions in the input sequence for clues to build a better encoding for </a:t>
            </a:r>
            <a:r>
              <a:rPr lang="en-US" b="1" dirty="0"/>
              <a:t>this word</a:t>
            </a:r>
            <a:r>
              <a:rPr lang="en-US" dirty="0"/>
              <a:t>.</a:t>
            </a:r>
            <a:endParaRPr lang="en-CA" dirty="0"/>
          </a:p>
        </p:txBody>
      </p:sp>
      <p:pic>
        <p:nvPicPr>
          <p:cNvPr id="5" name="Picture 4">
            <a:extLst>
              <a:ext uri="{FF2B5EF4-FFF2-40B4-BE49-F238E27FC236}">
                <a16:creationId xmlns:a16="http://schemas.microsoft.com/office/drawing/2014/main" id="{FA1EA652-F281-42F7-8290-6D0CA6BABC76}"/>
              </a:ext>
            </a:extLst>
          </p:cNvPr>
          <p:cNvPicPr>
            <a:picLocks noChangeAspect="1"/>
          </p:cNvPicPr>
          <p:nvPr/>
        </p:nvPicPr>
        <p:blipFill>
          <a:blip r:embed="rId3"/>
          <a:stretch>
            <a:fillRect/>
          </a:stretch>
        </p:blipFill>
        <p:spPr>
          <a:xfrm>
            <a:off x="4628386" y="1923010"/>
            <a:ext cx="7530256" cy="4533207"/>
          </a:xfrm>
          <a:prstGeom prst="rect">
            <a:avLst/>
          </a:prstGeom>
        </p:spPr>
      </p:pic>
    </p:spTree>
    <p:extLst>
      <p:ext uri="{BB962C8B-B14F-4D97-AF65-F5344CB8AC3E}">
        <p14:creationId xmlns:p14="http://schemas.microsoft.com/office/powerpoint/2010/main" val="3313442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66C1A-794C-4E81-9D5E-5F304102A109}"/>
              </a:ext>
            </a:extLst>
          </p:cNvPr>
          <p:cNvSpPr>
            <a:spLocks noGrp="1"/>
          </p:cNvSpPr>
          <p:nvPr>
            <p:ph type="title"/>
          </p:nvPr>
        </p:nvSpPr>
        <p:spPr>
          <a:xfrm>
            <a:off x="56804" y="-166254"/>
            <a:ext cx="4983282" cy="1325563"/>
          </a:xfrm>
        </p:spPr>
        <p:txBody>
          <a:bodyPr/>
          <a:lstStyle/>
          <a:p>
            <a:r>
              <a:rPr lang="en-CA" dirty="0"/>
              <a:t>Self-Attention</a:t>
            </a:r>
          </a:p>
        </p:txBody>
      </p:sp>
      <p:sp>
        <p:nvSpPr>
          <p:cNvPr id="3" name="Content Placeholder 2">
            <a:extLst>
              <a:ext uri="{FF2B5EF4-FFF2-40B4-BE49-F238E27FC236}">
                <a16:creationId xmlns:a16="http://schemas.microsoft.com/office/drawing/2014/main" id="{B8405D46-D966-4FE5-B2FE-B685758A529C}"/>
              </a:ext>
            </a:extLst>
          </p:cNvPr>
          <p:cNvSpPr>
            <a:spLocks noGrp="1"/>
          </p:cNvSpPr>
          <p:nvPr>
            <p:ph idx="1"/>
          </p:nvPr>
        </p:nvSpPr>
        <p:spPr>
          <a:xfrm>
            <a:off x="-55418" y="1199399"/>
            <a:ext cx="4727171" cy="4774681"/>
          </a:xfrm>
        </p:spPr>
        <p:txBody>
          <a:bodyPr>
            <a:normAutofit/>
          </a:bodyPr>
          <a:lstStyle/>
          <a:p>
            <a:pPr marL="0" indent="0" fontAlgn="base">
              <a:buNone/>
            </a:pPr>
            <a:r>
              <a:rPr lang="en-US" b="1" dirty="0"/>
              <a:t>Step 2: calculate a score </a:t>
            </a:r>
            <a:r>
              <a:rPr lang="en-US" dirty="0"/>
              <a:t>(like we have seen for regular attention!)  how much focus to place on other parts of the input sentence as we encode a word at a certain position.</a:t>
            </a:r>
          </a:p>
          <a:p>
            <a:pPr marL="0" indent="0" fontAlgn="base">
              <a:buNone/>
            </a:pPr>
            <a:r>
              <a:rPr lang="en-US" dirty="0"/>
              <a:t>Take dot product of the </a:t>
            </a:r>
            <a:r>
              <a:rPr lang="en-US" dirty="0">
                <a:solidFill>
                  <a:srgbClr val="7030A0"/>
                </a:solidFill>
              </a:rPr>
              <a:t>query</a:t>
            </a:r>
            <a:r>
              <a:rPr lang="en-US" dirty="0"/>
              <a:t> </a:t>
            </a:r>
            <a:r>
              <a:rPr lang="en-US" dirty="0">
                <a:solidFill>
                  <a:srgbClr val="7030A0"/>
                </a:solidFill>
              </a:rPr>
              <a:t>vector</a:t>
            </a:r>
            <a:r>
              <a:rPr lang="en-US" dirty="0"/>
              <a:t> with the </a:t>
            </a:r>
            <a:r>
              <a:rPr lang="en-US" dirty="0">
                <a:solidFill>
                  <a:schemeClr val="accent2"/>
                </a:solidFill>
              </a:rPr>
              <a:t>key vector</a:t>
            </a:r>
            <a:r>
              <a:rPr lang="en-US" dirty="0"/>
              <a:t> of the respective word we’re scoring. </a:t>
            </a:r>
          </a:p>
          <a:p>
            <a:pPr marL="0" indent="0" fontAlgn="base">
              <a:buNone/>
            </a:pPr>
            <a:endParaRPr lang="en-US" dirty="0"/>
          </a:p>
        </p:txBody>
      </p:sp>
      <p:grpSp>
        <p:nvGrpSpPr>
          <p:cNvPr id="8" name="Group 7">
            <a:extLst>
              <a:ext uri="{FF2B5EF4-FFF2-40B4-BE49-F238E27FC236}">
                <a16:creationId xmlns:a16="http://schemas.microsoft.com/office/drawing/2014/main" id="{7A30009F-7EE4-498C-B67D-EA4499A8A368}"/>
              </a:ext>
            </a:extLst>
          </p:cNvPr>
          <p:cNvGrpSpPr/>
          <p:nvPr/>
        </p:nvGrpSpPr>
        <p:grpSpPr>
          <a:xfrm>
            <a:off x="4813068" y="720436"/>
            <a:ext cx="7074132" cy="4644044"/>
            <a:chOff x="5261955" y="1446414"/>
            <a:chExt cx="6930045" cy="4353502"/>
          </a:xfrm>
        </p:grpSpPr>
        <p:pic>
          <p:nvPicPr>
            <p:cNvPr id="6" name="Picture 5">
              <a:extLst>
                <a:ext uri="{FF2B5EF4-FFF2-40B4-BE49-F238E27FC236}">
                  <a16:creationId xmlns:a16="http://schemas.microsoft.com/office/drawing/2014/main" id="{2CB0B177-571D-43CC-B357-C1B69EBAA854}"/>
                </a:ext>
              </a:extLst>
            </p:cNvPr>
            <p:cNvPicPr>
              <a:picLocks noChangeAspect="1"/>
            </p:cNvPicPr>
            <p:nvPr/>
          </p:nvPicPr>
          <p:blipFill rotWithShape="1">
            <a:blip r:embed="rId3"/>
            <a:srcRect l="30659" t="390"/>
            <a:stretch/>
          </p:blipFill>
          <p:spPr>
            <a:xfrm>
              <a:off x="6752169" y="1446414"/>
              <a:ext cx="5439831" cy="4289772"/>
            </a:xfrm>
            <a:prstGeom prst="rect">
              <a:avLst/>
            </a:prstGeom>
          </p:spPr>
        </p:pic>
        <p:pic>
          <p:nvPicPr>
            <p:cNvPr id="7" name="Picture 6">
              <a:extLst>
                <a:ext uri="{FF2B5EF4-FFF2-40B4-BE49-F238E27FC236}">
                  <a16:creationId xmlns:a16="http://schemas.microsoft.com/office/drawing/2014/main" id="{2F78286B-942B-467F-89B0-EB71D97372B1}"/>
                </a:ext>
              </a:extLst>
            </p:cNvPr>
            <p:cNvPicPr>
              <a:picLocks noChangeAspect="1"/>
            </p:cNvPicPr>
            <p:nvPr/>
          </p:nvPicPr>
          <p:blipFill rotWithShape="1">
            <a:blip r:embed="rId3"/>
            <a:srcRect r="82233"/>
            <a:stretch/>
          </p:blipFill>
          <p:spPr>
            <a:xfrm>
              <a:off x="5261955" y="1493339"/>
              <a:ext cx="1393769" cy="4306577"/>
            </a:xfrm>
            <a:prstGeom prst="rect">
              <a:avLst/>
            </a:prstGeom>
          </p:spPr>
        </p:pic>
      </p:grpSp>
      <p:sp>
        <p:nvSpPr>
          <p:cNvPr id="9" name="Content Placeholder 2">
            <a:extLst>
              <a:ext uri="{FF2B5EF4-FFF2-40B4-BE49-F238E27FC236}">
                <a16:creationId xmlns:a16="http://schemas.microsoft.com/office/drawing/2014/main" id="{37F490F8-65B4-4FCD-ABA8-F3EABCE47FA6}"/>
              </a:ext>
            </a:extLst>
          </p:cNvPr>
          <p:cNvSpPr txBox="1">
            <a:spLocks/>
          </p:cNvSpPr>
          <p:nvPr/>
        </p:nvSpPr>
        <p:spPr>
          <a:xfrm>
            <a:off x="399011" y="4919546"/>
            <a:ext cx="11108575" cy="47746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endParaRPr lang="en-US" dirty="0"/>
          </a:p>
          <a:p>
            <a:pPr marL="0" indent="0" fontAlgn="base">
              <a:buFont typeface="Arial" panose="020B0604020202020204" pitchFamily="34" charset="0"/>
              <a:buNone/>
            </a:pPr>
            <a:r>
              <a:rPr lang="en-US" dirty="0"/>
              <a:t>E.g., Processing the self-attention for word “Thinking” in position #1, the first score would be the dot product of </a:t>
            </a:r>
            <a:r>
              <a:rPr lang="en-US" dirty="0">
                <a:solidFill>
                  <a:srgbClr val="7030A0"/>
                </a:solidFill>
              </a:rPr>
              <a:t>q1</a:t>
            </a:r>
            <a:r>
              <a:rPr lang="en-US" dirty="0"/>
              <a:t> and </a:t>
            </a:r>
            <a:r>
              <a:rPr lang="en-US" dirty="0">
                <a:solidFill>
                  <a:schemeClr val="accent2"/>
                </a:solidFill>
              </a:rPr>
              <a:t>k1</a:t>
            </a:r>
            <a:r>
              <a:rPr lang="en-US" dirty="0"/>
              <a:t>. The second score would be the dot product of </a:t>
            </a:r>
            <a:r>
              <a:rPr lang="en-US" dirty="0">
                <a:solidFill>
                  <a:srgbClr val="7030A0"/>
                </a:solidFill>
              </a:rPr>
              <a:t>q1</a:t>
            </a:r>
            <a:r>
              <a:rPr lang="en-US" dirty="0"/>
              <a:t> and </a:t>
            </a:r>
            <a:r>
              <a:rPr lang="en-US" dirty="0">
                <a:solidFill>
                  <a:schemeClr val="accent2"/>
                </a:solidFill>
              </a:rPr>
              <a:t>k2</a:t>
            </a:r>
            <a:r>
              <a:rPr lang="en-US" dirty="0"/>
              <a:t>.</a:t>
            </a:r>
          </a:p>
        </p:txBody>
      </p:sp>
    </p:spTree>
    <p:extLst>
      <p:ext uri="{BB962C8B-B14F-4D97-AF65-F5344CB8AC3E}">
        <p14:creationId xmlns:p14="http://schemas.microsoft.com/office/powerpoint/2010/main" val="16597961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2495-6466-46CA-A9F2-888E51C4AC93}"/>
              </a:ext>
            </a:extLst>
          </p:cNvPr>
          <p:cNvSpPr>
            <a:spLocks noGrp="1"/>
          </p:cNvSpPr>
          <p:nvPr>
            <p:ph type="title"/>
          </p:nvPr>
        </p:nvSpPr>
        <p:spPr>
          <a:xfrm>
            <a:off x="128847" y="76950"/>
            <a:ext cx="3768239" cy="1325563"/>
          </a:xfrm>
        </p:spPr>
        <p:txBody>
          <a:bodyPr/>
          <a:lstStyle/>
          <a:p>
            <a:r>
              <a:rPr lang="en-CA" dirty="0"/>
              <a:t>Self Attention</a:t>
            </a:r>
          </a:p>
        </p:txBody>
      </p:sp>
      <p:sp>
        <p:nvSpPr>
          <p:cNvPr id="3" name="Content Placeholder 2">
            <a:extLst>
              <a:ext uri="{FF2B5EF4-FFF2-40B4-BE49-F238E27FC236}">
                <a16:creationId xmlns:a16="http://schemas.microsoft.com/office/drawing/2014/main" id="{052A7A5F-AF74-4C48-B058-00FDCCD9AFA2}"/>
              </a:ext>
            </a:extLst>
          </p:cNvPr>
          <p:cNvSpPr>
            <a:spLocks noGrp="1"/>
          </p:cNvSpPr>
          <p:nvPr>
            <p:ph idx="1"/>
          </p:nvPr>
        </p:nvSpPr>
        <p:spPr>
          <a:xfrm>
            <a:off x="128847" y="1379618"/>
            <a:ext cx="4082934" cy="4920254"/>
          </a:xfrm>
        </p:spPr>
        <p:txBody>
          <a:bodyPr/>
          <a:lstStyle/>
          <a:p>
            <a:r>
              <a:rPr lang="en-US" b="1" dirty="0"/>
              <a:t>Step 3</a:t>
            </a:r>
            <a:r>
              <a:rPr lang="en-US" dirty="0"/>
              <a:t> divide scores by the square root of the dimension of the </a:t>
            </a:r>
            <a:r>
              <a:rPr lang="en-US" dirty="0">
                <a:solidFill>
                  <a:schemeClr val="accent2"/>
                </a:solidFill>
              </a:rPr>
              <a:t>key vectors  </a:t>
            </a:r>
            <a:r>
              <a:rPr lang="en-US" dirty="0"/>
              <a:t>(more stable gradients). </a:t>
            </a:r>
          </a:p>
          <a:p>
            <a:r>
              <a:rPr lang="en-US" b="1" dirty="0"/>
              <a:t>Step 4</a:t>
            </a:r>
            <a:r>
              <a:rPr lang="en-US" dirty="0"/>
              <a:t> pass result through a </a:t>
            </a:r>
            <a:r>
              <a:rPr lang="en-US" dirty="0" err="1"/>
              <a:t>softmax</a:t>
            </a:r>
            <a:r>
              <a:rPr lang="en-US" dirty="0"/>
              <a:t> operation. (all positive and add up to 1)</a:t>
            </a:r>
            <a:endParaRPr lang="en-CA" dirty="0"/>
          </a:p>
        </p:txBody>
      </p:sp>
      <p:pic>
        <p:nvPicPr>
          <p:cNvPr id="4" name="Picture 3">
            <a:extLst>
              <a:ext uri="{FF2B5EF4-FFF2-40B4-BE49-F238E27FC236}">
                <a16:creationId xmlns:a16="http://schemas.microsoft.com/office/drawing/2014/main" id="{E067ADCA-A55F-4B8E-8C94-A1D80AA7E9F5}"/>
              </a:ext>
            </a:extLst>
          </p:cNvPr>
          <p:cNvPicPr>
            <a:picLocks noChangeAspect="1"/>
          </p:cNvPicPr>
          <p:nvPr/>
        </p:nvPicPr>
        <p:blipFill>
          <a:blip r:embed="rId3"/>
          <a:stretch>
            <a:fillRect/>
          </a:stretch>
        </p:blipFill>
        <p:spPr>
          <a:xfrm>
            <a:off x="4353510" y="426720"/>
            <a:ext cx="7535236" cy="5527964"/>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817AB549-5C49-41D8-BB4F-1B6719CD5F58}"/>
                  </a:ext>
                </a:extLst>
              </p14:cNvPr>
              <p14:cNvContentPartPr/>
              <p14:nvPr/>
            </p14:nvContentPartPr>
            <p14:xfrm>
              <a:off x="448844" y="1584175"/>
              <a:ext cx="968760" cy="6120"/>
            </p14:xfrm>
          </p:contentPart>
        </mc:Choice>
        <mc:Fallback xmlns="">
          <p:pic>
            <p:nvPicPr>
              <p:cNvPr id="6" name="Ink 5">
                <a:extLst>
                  <a:ext uri="{FF2B5EF4-FFF2-40B4-BE49-F238E27FC236}">
                    <a16:creationId xmlns:a16="http://schemas.microsoft.com/office/drawing/2014/main" id="{817AB549-5C49-41D8-BB4F-1B6719CD5F58}"/>
                  </a:ext>
                </a:extLst>
              </p:cNvPr>
              <p:cNvPicPr/>
              <p:nvPr/>
            </p:nvPicPr>
            <p:blipFill>
              <a:blip r:embed="rId5"/>
              <a:stretch>
                <a:fillRect/>
              </a:stretch>
            </p:blipFill>
            <p:spPr>
              <a:xfrm>
                <a:off x="376844" y="1440535"/>
                <a:ext cx="1112400" cy="2937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F665C43A-A73D-4F75-9B45-3AB062AB2947}"/>
                  </a:ext>
                </a:extLst>
              </p14:cNvPr>
              <p14:cNvContentPartPr/>
              <p14:nvPr/>
            </p14:nvContentPartPr>
            <p14:xfrm>
              <a:off x="4377524" y="4964935"/>
              <a:ext cx="1959120" cy="89280"/>
            </p14:xfrm>
          </p:contentPart>
        </mc:Choice>
        <mc:Fallback xmlns="">
          <p:pic>
            <p:nvPicPr>
              <p:cNvPr id="7" name="Ink 6">
                <a:extLst>
                  <a:ext uri="{FF2B5EF4-FFF2-40B4-BE49-F238E27FC236}">
                    <a16:creationId xmlns:a16="http://schemas.microsoft.com/office/drawing/2014/main" id="{F665C43A-A73D-4F75-9B45-3AB062AB2947}"/>
                  </a:ext>
                </a:extLst>
              </p:cNvPr>
              <p:cNvPicPr/>
              <p:nvPr/>
            </p:nvPicPr>
            <p:blipFill>
              <a:blip r:embed="rId7"/>
              <a:stretch>
                <a:fillRect/>
              </a:stretch>
            </p:blipFill>
            <p:spPr>
              <a:xfrm>
                <a:off x="4305884" y="4821295"/>
                <a:ext cx="2102760" cy="3769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34823CBE-5E98-46A4-A680-147FAA7090AF}"/>
                  </a:ext>
                </a:extLst>
              </p14:cNvPr>
              <p14:cNvContentPartPr/>
              <p14:nvPr/>
            </p14:nvContentPartPr>
            <p14:xfrm>
              <a:off x="465044" y="3724015"/>
              <a:ext cx="907560" cy="39960"/>
            </p14:xfrm>
          </p:contentPart>
        </mc:Choice>
        <mc:Fallback xmlns="">
          <p:pic>
            <p:nvPicPr>
              <p:cNvPr id="8" name="Ink 7">
                <a:extLst>
                  <a:ext uri="{FF2B5EF4-FFF2-40B4-BE49-F238E27FC236}">
                    <a16:creationId xmlns:a16="http://schemas.microsoft.com/office/drawing/2014/main" id="{34823CBE-5E98-46A4-A680-147FAA7090AF}"/>
                  </a:ext>
                </a:extLst>
              </p:cNvPr>
              <p:cNvPicPr/>
              <p:nvPr/>
            </p:nvPicPr>
            <p:blipFill>
              <a:blip r:embed="rId9"/>
              <a:stretch>
                <a:fillRect/>
              </a:stretch>
            </p:blipFill>
            <p:spPr>
              <a:xfrm>
                <a:off x="393044" y="3580015"/>
                <a:ext cx="1051200" cy="327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FE913276-5AC7-412D-A721-AFF89D6E6B82}"/>
                  </a:ext>
                </a:extLst>
              </p14:cNvPr>
              <p14:cNvContentPartPr/>
              <p14:nvPr/>
            </p14:nvContentPartPr>
            <p14:xfrm>
              <a:off x="4272404" y="5585935"/>
              <a:ext cx="1143000" cy="180360"/>
            </p14:xfrm>
          </p:contentPart>
        </mc:Choice>
        <mc:Fallback xmlns="">
          <p:pic>
            <p:nvPicPr>
              <p:cNvPr id="9" name="Ink 8">
                <a:extLst>
                  <a:ext uri="{FF2B5EF4-FFF2-40B4-BE49-F238E27FC236}">
                    <a16:creationId xmlns:a16="http://schemas.microsoft.com/office/drawing/2014/main" id="{FE913276-5AC7-412D-A721-AFF89D6E6B82}"/>
                  </a:ext>
                </a:extLst>
              </p:cNvPr>
              <p:cNvPicPr/>
              <p:nvPr/>
            </p:nvPicPr>
            <p:blipFill>
              <a:blip r:embed="rId11"/>
              <a:stretch>
                <a:fillRect/>
              </a:stretch>
            </p:blipFill>
            <p:spPr>
              <a:xfrm>
                <a:off x="4200764" y="5441935"/>
                <a:ext cx="1286640" cy="468000"/>
              </a:xfrm>
              <a:prstGeom prst="rect">
                <a:avLst/>
              </a:prstGeom>
            </p:spPr>
          </p:pic>
        </mc:Fallback>
      </mc:AlternateContent>
      <p:sp>
        <p:nvSpPr>
          <p:cNvPr id="11" name="Content Placeholder 2">
            <a:extLst>
              <a:ext uri="{FF2B5EF4-FFF2-40B4-BE49-F238E27FC236}">
                <a16:creationId xmlns:a16="http://schemas.microsoft.com/office/drawing/2014/main" id="{FDB56BF0-7CC6-4488-AF0E-0F183623F26E}"/>
              </a:ext>
            </a:extLst>
          </p:cNvPr>
          <p:cNvSpPr txBox="1">
            <a:spLocks/>
          </p:cNvSpPr>
          <p:nvPr/>
        </p:nvSpPr>
        <p:spPr>
          <a:xfrm>
            <a:off x="503837" y="6038795"/>
            <a:ext cx="10065328" cy="78922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Intuition</a:t>
            </a:r>
            <a:r>
              <a:rPr lang="en-US" dirty="0"/>
              <a:t>: </a:t>
            </a:r>
            <a:r>
              <a:rPr lang="en-US" dirty="0" err="1"/>
              <a:t>softmax</a:t>
            </a:r>
            <a:r>
              <a:rPr lang="en-US" dirty="0"/>
              <a:t> score determines how much each word will be expressed at this position. </a:t>
            </a:r>
            <a:endParaRPr lang="en-CA" dirty="0"/>
          </a:p>
        </p:txBody>
      </p:sp>
    </p:spTree>
    <p:extLst>
      <p:ext uri="{BB962C8B-B14F-4D97-AF65-F5344CB8AC3E}">
        <p14:creationId xmlns:p14="http://schemas.microsoft.com/office/powerpoint/2010/main" val="12864626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2495-6466-46CA-A9F2-888E51C4AC93}"/>
              </a:ext>
            </a:extLst>
          </p:cNvPr>
          <p:cNvSpPr>
            <a:spLocks noGrp="1"/>
          </p:cNvSpPr>
          <p:nvPr>
            <p:ph type="title"/>
          </p:nvPr>
        </p:nvSpPr>
        <p:spPr>
          <a:xfrm>
            <a:off x="128847" y="76951"/>
            <a:ext cx="4847887" cy="959370"/>
          </a:xfrm>
        </p:spPr>
        <p:txBody>
          <a:bodyPr/>
          <a:lstStyle/>
          <a:p>
            <a:r>
              <a:rPr lang="en-CA" dirty="0"/>
              <a:t>Self Attention</a:t>
            </a:r>
          </a:p>
        </p:txBody>
      </p:sp>
      <p:sp>
        <p:nvSpPr>
          <p:cNvPr id="3" name="Content Placeholder 2">
            <a:extLst>
              <a:ext uri="{FF2B5EF4-FFF2-40B4-BE49-F238E27FC236}">
                <a16:creationId xmlns:a16="http://schemas.microsoft.com/office/drawing/2014/main" id="{052A7A5F-AF74-4C48-B058-00FDCCD9AFA2}"/>
              </a:ext>
            </a:extLst>
          </p:cNvPr>
          <p:cNvSpPr>
            <a:spLocks noGrp="1"/>
          </p:cNvSpPr>
          <p:nvPr>
            <p:ph idx="1"/>
          </p:nvPr>
        </p:nvSpPr>
        <p:spPr>
          <a:xfrm>
            <a:off x="128847" y="896119"/>
            <a:ext cx="4847887" cy="2565861"/>
          </a:xfrm>
        </p:spPr>
        <p:txBody>
          <a:bodyPr/>
          <a:lstStyle/>
          <a:p>
            <a:r>
              <a:rPr lang="en-US" b="1" dirty="0"/>
              <a:t>Step6</a:t>
            </a:r>
            <a:r>
              <a:rPr lang="en-US" dirty="0"/>
              <a:t> : sum up the weighted </a:t>
            </a:r>
            <a:r>
              <a:rPr lang="en-US" dirty="0">
                <a:solidFill>
                  <a:schemeClr val="accent1">
                    <a:lumMod val="75000"/>
                  </a:schemeClr>
                </a:solidFill>
              </a:rPr>
              <a:t>value vectors</a:t>
            </a:r>
            <a:r>
              <a:rPr lang="en-US" dirty="0"/>
              <a:t>. This produces </a:t>
            </a:r>
            <a:r>
              <a:rPr lang="en-US" dirty="0">
                <a:solidFill>
                  <a:srgbClr val="FF99CC"/>
                </a:solidFill>
              </a:rPr>
              <a:t>the output of the self-attention layer </a:t>
            </a:r>
            <a:r>
              <a:rPr lang="en-US" dirty="0"/>
              <a:t>at this position</a:t>
            </a:r>
            <a:endParaRPr lang="en-CA" dirty="0"/>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F665C43A-A73D-4F75-9B45-3AB062AB2947}"/>
                  </a:ext>
                </a:extLst>
              </p14:cNvPr>
              <p14:cNvContentPartPr/>
              <p14:nvPr/>
            </p14:nvContentPartPr>
            <p14:xfrm>
              <a:off x="1485845" y="1100431"/>
              <a:ext cx="1959120" cy="89280"/>
            </p14:xfrm>
          </p:contentPart>
        </mc:Choice>
        <mc:Fallback xmlns="">
          <p:pic>
            <p:nvPicPr>
              <p:cNvPr id="7" name="Ink 6">
                <a:extLst>
                  <a:ext uri="{FF2B5EF4-FFF2-40B4-BE49-F238E27FC236}">
                    <a16:creationId xmlns:a16="http://schemas.microsoft.com/office/drawing/2014/main" id="{F665C43A-A73D-4F75-9B45-3AB062AB2947}"/>
                  </a:ext>
                </a:extLst>
              </p:cNvPr>
              <p:cNvPicPr/>
              <p:nvPr/>
            </p:nvPicPr>
            <p:blipFill>
              <a:blip r:embed="rId4"/>
              <a:stretch>
                <a:fillRect/>
              </a:stretch>
            </p:blipFill>
            <p:spPr>
              <a:xfrm>
                <a:off x="1414205" y="956791"/>
                <a:ext cx="2102760" cy="376920"/>
              </a:xfrm>
              <a:prstGeom prst="rect">
                <a:avLst/>
              </a:prstGeom>
            </p:spPr>
          </p:pic>
        </mc:Fallback>
      </mc:AlternateContent>
      <p:sp>
        <p:nvSpPr>
          <p:cNvPr id="11" name="Content Placeholder 2">
            <a:extLst>
              <a:ext uri="{FF2B5EF4-FFF2-40B4-BE49-F238E27FC236}">
                <a16:creationId xmlns:a16="http://schemas.microsoft.com/office/drawing/2014/main" id="{FDB56BF0-7CC6-4488-AF0E-0F183623F26E}"/>
              </a:ext>
            </a:extLst>
          </p:cNvPr>
          <p:cNvSpPr txBox="1">
            <a:spLocks/>
          </p:cNvSpPr>
          <p:nvPr/>
        </p:nvSpPr>
        <p:spPr>
          <a:xfrm>
            <a:off x="137038" y="2815197"/>
            <a:ext cx="5220046" cy="390039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More details:</a:t>
            </a:r>
          </a:p>
          <a:p>
            <a:r>
              <a:rPr lang="en-US" dirty="0"/>
              <a:t>What we have seen for a word is done </a:t>
            </a:r>
            <a:r>
              <a:rPr lang="en-US" b="1" dirty="0"/>
              <a:t>for all words </a:t>
            </a:r>
            <a:r>
              <a:rPr lang="en-US" dirty="0"/>
              <a:t>(using matrices) </a:t>
            </a:r>
          </a:p>
          <a:p>
            <a:r>
              <a:rPr lang="en-CA" dirty="0"/>
              <a:t>Need to </a:t>
            </a:r>
            <a:r>
              <a:rPr lang="en-CA" b="1" dirty="0"/>
              <a:t>encode position </a:t>
            </a:r>
            <a:r>
              <a:rPr lang="en-CA" dirty="0"/>
              <a:t>of words</a:t>
            </a:r>
          </a:p>
          <a:p>
            <a:r>
              <a:rPr lang="en-CA" dirty="0"/>
              <a:t>And improved using a mechanism called “</a:t>
            </a:r>
            <a:r>
              <a:rPr lang="en-CA" b="1" dirty="0"/>
              <a:t>multi-headed</a:t>
            </a:r>
            <a:r>
              <a:rPr lang="en-CA" dirty="0"/>
              <a:t>” attention</a:t>
            </a:r>
          </a:p>
          <a:p>
            <a:pPr marL="0" indent="0">
              <a:buNone/>
            </a:pPr>
            <a:r>
              <a:rPr lang="en-CA" dirty="0"/>
              <a:t>(kind of like multiple filters for CNN)</a:t>
            </a:r>
          </a:p>
          <a:p>
            <a:pPr marL="0" indent="0">
              <a:buNone/>
            </a:pPr>
            <a:r>
              <a:rPr lang="en-US" dirty="0"/>
              <a:t>see </a:t>
            </a:r>
            <a:r>
              <a:rPr lang="en-CA" dirty="0">
                <a:hlinkClick r:id="rId5"/>
              </a:rPr>
              <a:t>https://jalammar.github.io/illustrated-transformer/</a:t>
            </a:r>
            <a:endParaRPr lang="en-CA" dirty="0"/>
          </a:p>
          <a:p>
            <a:pPr marL="0" indent="0">
              <a:buNone/>
            </a:pPr>
            <a:endParaRPr lang="en-CA" dirty="0"/>
          </a:p>
        </p:txBody>
      </p:sp>
      <p:pic>
        <p:nvPicPr>
          <p:cNvPr id="5" name="Picture 4">
            <a:extLst>
              <a:ext uri="{FF2B5EF4-FFF2-40B4-BE49-F238E27FC236}">
                <a16:creationId xmlns:a16="http://schemas.microsoft.com/office/drawing/2014/main" id="{342333D6-62CB-43BE-AC11-85A5A03E9B87}"/>
              </a:ext>
            </a:extLst>
          </p:cNvPr>
          <p:cNvPicPr>
            <a:picLocks noChangeAspect="1"/>
          </p:cNvPicPr>
          <p:nvPr/>
        </p:nvPicPr>
        <p:blipFill>
          <a:blip r:embed="rId6"/>
          <a:stretch>
            <a:fillRect/>
          </a:stretch>
        </p:blipFill>
        <p:spPr>
          <a:xfrm>
            <a:off x="5357084" y="15990"/>
            <a:ext cx="6636774" cy="6858000"/>
          </a:xfrm>
          <a:prstGeom prst="rect">
            <a:avLst/>
          </a:prstGeom>
        </p:spPr>
      </p:pic>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06AA7D07-0230-415B-97C2-7F3E45494EAC}"/>
                  </a:ext>
                </a:extLst>
              </p14:cNvPr>
              <p14:cNvContentPartPr/>
              <p14:nvPr/>
            </p14:nvContentPartPr>
            <p14:xfrm>
              <a:off x="5536501" y="5214152"/>
              <a:ext cx="576212" cy="534219"/>
            </p14:xfrm>
          </p:contentPart>
        </mc:Choice>
        <mc:Fallback xmlns="">
          <p:pic>
            <p:nvPicPr>
              <p:cNvPr id="12" name="Ink 11">
                <a:extLst>
                  <a:ext uri="{FF2B5EF4-FFF2-40B4-BE49-F238E27FC236}">
                    <a16:creationId xmlns:a16="http://schemas.microsoft.com/office/drawing/2014/main" id="{06AA7D07-0230-415B-97C2-7F3E45494EAC}"/>
                  </a:ext>
                </a:extLst>
              </p:cNvPr>
              <p:cNvPicPr/>
              <p:nvPr/>
            </p:nvPicPr>
            <p:blipFill>
              <a:blip r:embed="rId4"/>
              <a:stretch>
                <a:fillRect/>
              </a:stretch>
            </p:blipFill>
            <p:spPr>
              <a:xfrm>
                <a:off x="5464519" y="5069475"/>
                <a:ext cx="719815" cy="823211"/>
              </a:xfrm>
              <a:prstGeom prst="rect">
                <a:avLst/>
              </a:prstGeom>
            </p:spPr>
          </p:pic>
        </mc:Fallback>
      </mc:AlternateContent>
    </p:spTree>
    <p:extLst>
      <p:ext uri="{BB962C8B-B14F-4D97-AF65-F5344CB8AC3E}">
        <p14:creationId xmlns:p14="http://schemas.microsoft.com/office/powerpoint/2010/main" val="69276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5869686" y="4151375"/>
            <a:ext cx="474345" cy="410528"/>
            <a:chOff x="5794247" y="4392167"/>
            <a:chExt cx="632460" cy="547370"/>
          </a:xfrm>
        </p:grpSpPr>
        <p:sp>
          <p:nvSpPr>
            <p:cNvPr id="4" name="object 4"/>
            <p:cNvSpPr/>
            <p:nvPr/>
          </p:nvSpPr>
          <p:spPr>
            <a:xfrm>
              <a:off x="5984747" y="4642103"/>
              <a:ext cx="203200" cy="297180"/>
            </a:xfrm>
            <a:custGeom>
              <a:avLst/>
              <a:gdLst/>
              <a:ahLst/>
              <a:cxnLst/>
              <a:rect l="l" t="t" r="r" b="b"/>
              <a:pathLst>
                <a:path w="203200" h="297179">
                  <a:moveTo>
                    <a:pt x="202691" y="0"/>
                  </a:moveTo>
                  <a:lnTo>
                    <a:pt x="0" y="0"/>
                  </a:lnTo>
                  <a:lnTo>
                    <a:pt x="0" y="297180"/>
                  </a:lnTo>
                  <a:lnTo>
                    <a:pt x="202691" y="297180"/>
                  </a:lnTo>
                  <a:lnTo>
                    <a:pt x="202691" y="0"/>
                  </a:lnTo>
                  <a:close/>
                </a:path>
              </a:pathLst>
            </a:custGeom>
            <a:solidFill>
              <a:srgbClr val="929A90"/>
            </a:solidFill>
          </p:spPr>
          <p:txBody>
            <a:bodyPr wrap="square" lIns="0" tIns="0" rIns="0" bIns="0" rtlCol="0"/>
            <a:lstStyle/>
            <a:p>
              <a:endParaRPr sz="1350"/>
            </a:p>
          </p:txBody>
        </p:sp>
        <p:sp>
          <p:nvSpPr>
            <p:cNvPr id="5" name="object 5"/>
            <p:cNvSpPr/>
            <p:nvPr/>
          </p:nvSpPr>
          <p:spPr>
            <a:xfrm>
              <a:off x="5794247" y="4392167"/>
              <a:ext cx="297180" cy="255270"/>
            </a:xfrm>
            <a:custGeom>
              <a:avLst/>
              <a:gdLst/>
              <a:ahLst/>
              <a:cxnLst/>
              <a:rect l="l" t="t" r="r" b="b"/>
              <a:pathLst>
                <a:path w="297179" h="255270">
                  <a:moveTo>
                    <a:pt x="62065" y="44674"/>
                  </a:moveTo>
                  <a:lnTo>
                    <a:pt x="53810" y="54326"/>
                  </a:lnTo>
                  <a:lnTo>
                    <a:pt x="288543" y="255142"/>
                  </a:lnTo>
                  <a:lnTo>
                    <a:pt x="296799" y="245490"/>
                  </a:lnTo>
                  <a:lnTo>
                    <a:pt x="62065" y="44674"/>
                  </a:lnTo>
                  <a:close/>
                </a:path>
                <a:path w="297179" h="255270">
                  <a:moveTo>
                    <a:pt x="0" y="0"/>
                  </a:moveTo>
                  <a:lnTo>
                    <a:pt x="33147" y="78485"/>
                  </a:lnTo>
                  <a:lnTo>
                    <a:pt x="53810" y="54326"/>
                  </a:lnTo>
                  <a:lnTo>
                    <a:pt x="44196" y="46100"/>
                  </a:lnTo>
                  <a:lnTo>
                    <a:pt x="52450" y="36448"/>
                  </a:lnTo>
                  <a:lnTo>
                    <a:pt x="69099" y="36448"/>
                  </a:lnTo>
                  <a:lnTo>
                    <a:pt x="82676" y="20573"/>
                  </a:lnTo>
                  <a:lnTo>
                    <a:pt x="0" y="0"/>
                  </a:lnTo>
                  <a:close/>
                </a:path>
                <a:path w="297179" h="255270">
                  <a:moveTo>
                    <a:pt x="52450" y="36448"/>
                  </a:moveTo>
                  <a:lnTo>
                    <a:pt x="44196" y="46100"/>
                  </a:lnTo>
                  <a:lnTo>
                    <a:pt x="53810" y="54326"/>
                  </a:lnTo>
                  <a:lnTo>
                    <a:pt x="62065" y="44674"/>
                  </a:lnTo>
                  <a:lnTo>
                    <a:pt x="52450" y="36448"/>
                  </a:lnTo>
                  <a:close/>
                </a:path>
                <a:path w="297179" h="255270">
                  <a:moveTo>
                    <a:pt x="69099" y="36448"/>
                  </a:moveTo>
                  <a:lnTo>
                    <a:pt x="52450" y="36448"/>
                  </a:lnTo>
                  <a:lnTo>
                    <a:pt x="62065" y="44674"/>
                  </a:lnTo>
                  <a:lnTo>
                    <a:pt x="69099" y="36448"/>
                  </a:lnTo>
                  <a:close/>
                </a:path>
              </a:pathLst>
            </a:custGeom>
            <a:solidFill>
              <a:srgbClr val="000000"/>
            </a:solidFill>
          </p:spPr>
          <p:txBody>
            <a:bodyPr wrap="square" lIns="0" tIns="0" rIns="0" bIns="0" rtlCol="0"/>
            <a:lstStyle/>
            <a:p>
              <a:endParaRPr sz="1350"/>
            </a:p>
          </p:txBody>
        </p:sp>
        <p:pic>
          <p:nvPicPr>
            <p:cNvPr id="6" name="object 6"/>
            <p:cNvPicPr/>
            <p:nvPr/>
          </p:nvPicPr>
          <p:blipFill>
            <a:blip r:embed="rId2" cstate="print"/>
            <a:stretch>
              <a:fillRect/>
            </a:stretch>
          </p:blipFill>
          <p:spPr>
            <a:xfrm>
              <a:off x="6048755" y="4392167"/>
              <a:ext cx="76200" cy="250317"/>
            </a:xfrm>
            <a:prstGeom prst="rect">
              <a:avLst/>
            </a:prstGeom>
          </p:spPr>
        </p:pic>
        <p:sp>
          <p:nvSpPr>
            <p:cNvPr id="7" name="object 7"/>
            <p:cNvSpPr/>
            <p:nvPr/>
          </p:nvSpPr>
          <p:spPr>
            <a:xfrm>
              <a:off x="6083045" y="4392167"/>
              <a:ext cx="343535" cy="255904"/>
            </a:xfrm>
            <a:custGeom>
              <a:avLst/>
              <a:gdLst/>
              <a:ahLst/>
              <a:cxnLst/>
              <a:rect l="l" t="t" r="r" b="b"/>
              <a:pathLst>
                <a:path w="343535" h="255904">
                  <a:moveTo>
                    <a:pt x="278435" y="40049"/>
                  </a:moveTo>
                  <a:lnTo>
                    <a:pt x="0" y="245109"/>
                  </a:lnTo>
                  <a:lnTo>
                    <a:pt x="7619" y="255396"/>
                  </a:lnTo>
                  <a:lnTo>
                    <a:pt x="285988" y="50296"/>
                  </a:lnTo>
                  <a:lnTo>
                    <a:pt x="278435" y="40049"/>
                  </a:lnTo>
                  <a:close/>
                </a:path>
                <a:path w="343535" h="255904">
                  <a:moveTo>
                    <a:pt x="326925" y="32511"/>
                  </a:moveTo>
                  <a:lnTo>
                    <a:pt x="288670" y="32511"/>
                  </a:lnTo>
                  <a:lnTo>
                    <a:pt x="296163" y="42798"/>
                  </a:lnTo>
                  <a:lnTo>
                    <a:pt x="285988" y="50296"/>
                  </a:lnTo>
                  <a:lnTo>
                    <a:pt x="304800" y="75818"/>
                  </a:lnTo>
                  <a:lnTo>
                    <a:pt x="326925" y="32511"/>
                  </a:lnTo>
                  <a:close/>
                </a:path>
                <a:path w="343535" h="255904">
                  <a:moveTo>
                    <a:pt x="288670" y="32511"/>
                  </a:moveTo>
                  <a:lnTo>
                    <a:pt x="278435" y="40049"/>
                  </a:lnTo>
                  <a:lnTo>
                    <a:pt x="285988" y="50296"/>
                  </a:lnTo>
                  <a:lnTo>
                    <a:pt x="296163" y="42798"/>
                  </a:lnTo>
                  <a:lnTo>
                    <a:pt x="288670" y="32511"/>
                  </a:lnTo>
                  <a:close/>
                </a:path>
                <a:path w="343535" h="255904">
                  <a:moveTo>
                    <a:pt x="343534" y="0"/>
                  </a:moveTo>
                  <a:lnTo>
                    <a:pt x="259587" y="14477"/>
                  </a:lnTo>
                  <a:lnTo>
                    <a:pt x="278435" y="40049"/>
                  </a:lnTo>
                  <a:lnTo>
                    <a:pt x="288670" y="32511"/>
                  </a:lnTo>
                  <a:lnTo>
                    <a:pt x="326925" y="32511"/>
                  </a:lnTo>
                  <a:lnTo>
                    <a:pt x="343534" y="0"/>
                  </a:lnTo>
                  <a:close/>
                </a:path>
              </a:pathLst>
            </a:custGeom>
            <a:solidFill>
              <a:srgbClr val="000000"/>
            </a:solidFill>
          </p:spPr>
          <p:txBody>
            <a:bodyPr wrap="square" lIns="0" tIns="0" rIns="0" bIns="0" rtlCol="0"/>
            <a:lstStyle/>
            <a:p>
              <a:endParaRPr sz="1350"/>
            </a:p>
          </p:txBody>
        </p:sp>
      </p:grpSp>
      <p:sp>
        <p:nvSpPr>
          <p:cNvPr id="8" name="object 8"/>
          <p:cNvSpPr txBox="1"/>
          <p:nvPr/>
        </p:nvSpPr>
        <p:spPr>
          <a:xfrm>
            <a:off x="5934647" y="4578058"/>
            <a:ext cx="388619" cy="707726"/>
          </a:xfrm>
          <a:prstGeom prst="rect">
            <a:avLst/>
          </a:prstGeom>
        </p:spPr>
        <p:txBody>
          <a:bodyPr vert="horz" wrap="square" lIns="0" tIns="10001" rIns="0" bIns="0" rtlCol="0">
            <a:spAutoFit/>
          </a:bodyPr>
          <a:lstStyle/>
          <a:p>
            <a:pPr marL="28575">
              <a:spcBef>
                <a:spcPts val="79"/>
              </a:spcBef>
            </a:pPr>
            <a:r>
              <a:rPr sz="1725" spc="-23" dirty="0">
                <a:latin typeface="Cambria Math"/>
                <a:cs typeface="Cambria Math"/>
              </a:rPr>
              <a:t>𝑤</a:t>
            </a:r>
            <a:r>
              <a:rPr sz="1856" spc="-33" baseline="-15151" dirty="0">
                <a:latin typeface="Cambria Math"/>
                <a:cs typeface="Cambria Math"/>
              </a:rPr>
              <a:t>1</a:t>
            </a:r>
            <a:endParaRPr sz="1856" baseline="-15151">
              <a:latin typeface="Cambria Math"/>
              <a:cs typeface="Cambria Math"/>
            </a:endParaRPr>
          </a:p>
          <a:p>
            <a:pPr marL="34290">
              <a:spcBef>
                <a:spcPts val="1294"/>
              </a:spcBef>
            </a:pPr>
            <a:r>
              <a:rPr sz="1725" i="1" dirty="0">
                <a:latin typeface="Calibri"/>
                <a:cs typeface="Calibri"/>
              </a:rPr>
              <a:t>The</a:t>
            </a:r>
            <a:endParaRPr sz="1725">
              <a:latin typeface="Calibri"/>
              <a:cs typeface="Calibri"/>
            </a:endParaRPr>
          </a:p>
        </p:txBody>
      </p:sp>
      <p:sp>
        <p:nvSpPr>
          <p:cNvPr id="9" name="object 9"/>
          <p:cNvSpPr txBox="1"/>
          <p:nvPr/>
        </p:nvSpPr>
        <p:spPr>
          <a:xfrm>
            <a:off x="6000179" y="3827337"/>
            <a:ext cx="258604" cy="275075"/>
          </a:xfrm>
          <a:prstGeom prst="rect">
            <a:avLst/>
          </a:prstGeom>
        </p:spPr>
        <p:txBody>
          <a:bodyPr vert="horz" wrap="square" lIns="0" tIns="9525" rIns="0" bIns="0" rtlCol="0">
            <a:spAutoFit/>
          </a:bodyPr>
          <a:lstStyle/>
          <a:p>
            <a:pPr marL="28575">
              <a:spcBef>
                <a:spcPts val="75"/>
              </a:spcBef>
            </a:pPr>
            <a:r>
              <a:rPr sz="1725" spc="-19" dirty="0">
                <a:latin typeface="Cambria Math"/>
                <a:cs typeface="Cambria Math"/>
              </a:rPr>
              <a:t>𝑞</a:t>
            </a:r>
            <a:r>
              <a:rPr sz="1856" spc="-28" baseline="-15151" dirty="0">
                <a:latin typeface="Cambria Math"/>
                <a:cs typeface="Cambria Math"/>
              </a:rPr>
              <a:t>1</a:t>
            </a:r>
            <a:endParaRPr sz="1856" baseline="-15151">
              <a:latin typeface="Cambria Math"/>
              <a:cs typeface="Cambria Math"/>
            </a:endParaRPr>
          </a:p>
        </p:txBody>
      </p:sp>
      <p:sp>
        <p:nvSpPr>
          <p:cNvPr id="10" name="object 10"/>
          <p:cNvSpPr txBox="1"/>
          <p:nvPr/>
        </p:nvSpPr>
        <p:spPr>
          <a:xfrm>
            <a:off x="5659469" y="3838005"/>
            <a:ext cx="925830" cy="275075"/>
          </a:xfrm>
          <a:prstGeom prst="rect">
            <a:avLst/>
          </a:prstGeom>
        </p:spPr>
        <p:txBody>
          <a:bodyPr vert="horz" wrap="square" lIns="0" tIns="9525" rIns="0" bIns="0" rtlCol="0">
            <a:spAutoFit/>
          </a:bodyPr>
          <a:lstStyle/>
          <a:p>
            <a:pPr marL="38100">
              <a:spcBef>
                <a:spcPts val="75"/>
              </a:spcBef>
              <a:tabLst>
                <a:tab pos="682466" algn="l"/>
              </a:tabLst>
            </a:pPr>
            <a:r>
              <a:rPr sz="1725" spc="4" dirty="0">
                <a:latin typeface="Cambria Math"/>
                <a:cs typeface="Cambria Math"/>
              </a:rPr>
              <a:t>𝑘</a:t>
            </a:r>
            <a:r>
              <a:rPr sz="1856" spc="5" baseline="-15151" dirty="0">
                <a:latin typeface="Cambria Math"/>
                <a:cs typeface="Cambria Math"/>
              </a:rPr>
              <a:t>1	</a:t>
            </a:r>
            <a:r>
              <a:rPr sz="1725" spc="-8" dirty="0">
                <a:latin typeface="Cambria Math"/>
                <a:cs typeface="Cambria Math"/>
              </a:rPr>
              <a:t>𝑣</a:t>
            </a:r>
            <a:r>
              <a:rPr sz="1856" spc="-11" baseline="-15151" dirty="0">
                <a:latin typeface="Cambria Math"/>
                <a:cs typeface="Cambria Math"/>
              </a:rPr>
              <a:t>1</a:t>
            </a:r>
            <a:endParaRPr sz="1856" baseline="-15151">
              <a:latin typeface="Cambria Math"/>
              <a:cs typeface="Cambria Math"/>
            </a:endParaRPr>
          </a:p>
        </p:txBody>
      </p:sp>
      <p:grpSp>
        <p:nvGrpSpPr>
          <p:cNvPr id="11" name="object 11"/>
          <p:cNvGrpSpPr/>
          <p:nvPr/>
        </p:nvGrpSpPr>
        <p:grpSpPr>
          <a:xfrm>
            <a:off x="6925818" y="4174236"/>
            <a:ext cx="474345" cy="409575"/>
            <a:chOff x="7202423" y="4422647"/>
            <a:chExt cx="632460" cy="546100"/>
          </a:xfrm>
        </p:grpSpPr>
        <p:sp>
          <p:nvSpPr>
            <p:cNvPr id="12" name="object 12"/>
            <p:cNvSpPr/>
            <p:nvPr/>
          </p:nvSpPr>
          <p:spPr>
            <a:xfrm>
              <a:off x="7394447" y="4672583"/>
              <a:ext cx="201295" cy="295910"/>
            </a:xfrm>
            <a:custGeom>
              <a:avLst/>
              <a:gdLst/>
              <a:ahLst/>
              <a:cxnLst/>
              <a:rect l="l" t="t" r="r" b="b"/>
              <a:pathLst>
                <a:path w="201295" h="295910">
                  <a:moveTo>
                    <a:pt x="201168" y="0"/>
                  </a:moveTo>
                  <a:lnTo>
                    <a:pt x="0" y="0"/>
                  </a:lnTo>
                  <a:lnTo>
                    <a:pt x="0" y="295656"/>
                  </a:lnTo>
                  <a:lnTo>
                    <a:pt x="201168" y="295656"/>
                  </a:lnTo>
                  <a:lnTo>
                    <a:pt x="201168" y="0"/>
                  </a:lnTo>
                  <a:close/>
                </a:path>
              </a:pathLst>
            </a:custGeom>
            <a:solidFill>
              <a:srgbClr val="929A90"/>
            </a:solidFill>
          </p:spPr>
          <p:txBody>
            <a:bodyPr wrap="square" lIns="0" tIns="0" rIns="0" bIns="0" rtlCol="0"/>
            <a:lstStyle/>
            <a:p>
              <a:endParaRPr sz="1350"/>
            </a:p>
          </p:txBody>
        </p:sp>
        <p:sp>
          <p:nvSpPr>
            <p:cNvPr id="13" name="object 13"/>
            <p:cNvSpPr/>
            <p:nvPr/>
          </p:nvSpPr>
          <p:spPr>
            <a:xfrm>
              <a:off x="7202423" y="4422647"/>
              <a:ext cx="297180" cy="255270"/>
            </a:xfrm>
            <a:custGeom>
              <a:avLst/>
              <a:gdLst/>
              <a:ahLst/>
              <a:cxnLst/>
              <a:rect l="l" t="t" r="r" b="b"/>
              <a:pathLst>
                <a:path w="297179" h="255270">
                  <a:moveTo>
                    <a:pt x="62065" y="44674"/>
                  </a:moveTo>
                  <a:lnTo>
                    <a:pt x="53810" y="54326"/>
                  </a:lnTo>
                  <a:lnTo>
                    <a:pt x="288544" y="255143"/>
                  </a:lnTo>
                  <a:lnTo>
                    <a:pt x="296799" y="245490"/>
                  </a:lnTo>
                  <a:lnTo>
                    <a:pt x="62065" y="44674"/>
                  </a:lnTo>
                  <a:close/>
                </a:path>
                <a:path w="297179" h="255270">
                  <a:moveTo>
                    <a:pt x="0" y="0"/>
                  </a:moveTo>
                  <a:lnTo>
                    <a:pt x="33147" y="78485"/>
                  </a:lnTo>
                  <a:lnTo>
                    <a:pt x="53810" y="54326"/>
                  </a:lnTo>
                  <a:lnTo>
                    <a:pt x="44196" y="46100"/>
                  </a:lnTo>
                  <a:lnTo>
                    <a:pt x="52450" y="36449"/>
                  </a:lnTo>
                  <a:lnTo>
                    <a:pt x="69099" y="36449"/>
                  </a:lnTo>
                  <a:lnTo>
                    <a:pt x="82676" y="20574"/>
                  </a:lnTo>
                  <a:lnTo>
                    <a:pt x="0" y="0"/>
                  </a:lnTo>
                  <a:close/>
                </a:path>
                <a:path w="297179" h="255270">
                  <a:moveTo>
                    <a:pt x="52450" y="36449"/>
                  </a:moveTo>
                  <a:lnTo>
                    <a:pt x="44196" y="46100"/>
                  </a:lnTo>
                  <a:lnTo>
                    <a:pt x="53810" y="54326"/>
                  </a:lnTo>
                  <a:lnTo>
                    <a:pt x="62065" y="44674"/>
                  </a:lnTo>
                  <a:lnTo>
                    <a:pt x="52450" y="36449"/>
                  </a:lnTo>
                  <a:close/>
                </a:path>
                <a:path w="297179" h="255270">
                  <a:moveTo>
                    <a:pt x="69099" y="36449"/>
                  </a:moveTo>
                  <a:lnTo>
                    <a:pt x="52450" y="36449"/>
                  </a:lnTo>
                  <a:lnTo>
                    <a:pt x="62065" y="44674"/>
                  </a:lnTo>
                  <a:lnTo>
                    <a:pt x="69099" y="36449"/>
                  </a:lnTo>
                  <a:close/>
                </a:path>
              </a:pathLst>
            </a:custGeom>
            <a:solidFill>
              <a:srgbClr val="000000"/>
            </a:solidFill>
          </p:spPr>
          <p:txBody>
            <a:bodyPr wrap="square" lIns="0" tIns="0" rIns="0" bIns="0" rtlCol="0"/>
            <a:lstStyle/>
            <a:p>
              <a:endParaRPr sz="1350"/>
            </a:p>
          </p:txBody>
        </p:sp>
        <p:pic>
          <p:nvPicPr>
            <p:cNvPr id="14" name="object 14"/>
            <p:cNvPicPr/>
            <p:nvPr/>
          </p:nvPicPr>
          <p:blipFill>
            <a:blip r:embed="rId3" cstate="print"/>
            <a:stretch>
              <a:fillRect/>
            </a:stretch>
          </p:blipFill>
          <p:spPr>
            <a:xfrm>
              <a:off x="7456931" y="4422647"/>
              <a:ext cx="76200" cy="250316"/>
            </a:xfrm>
            <a:prstGeom prst="rect">
              <a:avLst/>
            </a:prstGeom>
          </p:spPr>
        </p:pic>
        <p:sp>
          <p:nvSpPr>
            <p:cNvPr id="15" name="object 15"/>
            <p:cNvSpPr/>
            <p:nvPr/>
          </p:nvSpPr>
          <p:spPr>
            <a:xfrm>
              <a:off x="7491221" y="4422647"/>
              <a:ext cx="343535" cy="255904"/>
            </a:xfrm>
            <a:custGeom>
              <a:avLst/>
              <a:gdLst/>
              <a:ahLst/>
              <a:cxnLst/>
              <a:rect l="l" t="t" r="r" b="b"/>
              <a:pathLst>
                <a:path w="343534" h="255904">
                  <a:moveTo>
                    <a:pt x="278435" y="40049"/>
                  </a:moveTo>
                  <a:lnTo>
                    <a:pt x="0" y="245109"/>
                  </a:lnTo>
                  <a:lnTo>
                    <a:pt x="7620" y="255396"/>
                  </a:lnTo>
                  <a:lnTo>
                    <a:pt x="285988" y="50296"/>
                  </a:lnTo>
                  <a:lnTo>
                    <a:pt x="278435" y="40049"/>
                  </a:lnTo>
                  <a:close/>
                </a:path>
                <a:path w="343534" h="255904">
                  <a:moveTo>
                    <a:pt x="326925" y="32512"/>
                  </a:moveTo>
                  <a:lnTo>
                    <a:pt x="288671" y="32512"/>
                  </a:lnTo>
                  <a:lnTo>
                    <a:pt x="296163" y="42799"/>
                  </a:lnTo>
                  <a:lnTo>
                    <a:pt x="285988" y="50296"/>
                  </a:lnTo>
                  <a:lnTo>
                    <a:pt x="304800" y="75818"/>
                  </a:lnTo>
                  <a:lnTo>
                    <a:pt x="326925" y="32512"/>
                  </a:lnTo>
                  <a:close/>
                </a:path>
                <a:path w="343534" h="255904">
                  <a:moveTo>
                    <a:pt x="288671" y="32512"/>
                  </a:moveTo>
                  <a:lnTo>
                    <a:pt x="278435" y="40049"/>
                  </a:lnTo>
                  <a:lnTo>
                    <a:pt x="285988" y="50296"/>
                  </a:lnTo>
                  <a:lnTo>
                    <a:pt x="296163" y="42799"/>
                  </a:lnTo>
                  <a:lnTo>
                    <a:pt x="288671" y="32512"/>
                  </a:lnTo>
                  <a:close/>
                </a:path>
                <a:path w="343534" h="255904">
                  <a:moveTo>
                    <a:pt x="343534" y="0"/>
                  </a:moveTo>
                  <a:lnTo>
                    <a:pt x="259587" y="14477"/>
                  </a:lnTo>
                  <a:lnTo>
                    <a:pt x="278435" y="40049"/>
                  </a:lnTo>
                  <a:lnTo>
                    <a:pt x="288671" y="32512"/>
                  </a:lnTo>
                  <a:lnTo>
                    <a:pt x="326925" y="32512"/>
                  </a:lnTo>
                  <a:lnTo>
                    <a:pt x="343534" y="0"/>
                  </a:lnTo>
                  <a:close/>
                </a:path>
              </a:pathLst>
            </a:custGeom>
            <a:solidFill>
              <a:srgbClr val="000000"/>
            </a:solidFill>
          </p:spPr>
          <p:txBody>
            <a:bodyPr wrap="square" lIns="0" tIns="0" rIns="0" bIns="0" rtlCol="0"/>
            <a:lstStyle/>
            <a:p>
              <a:endParaRPr sz="1350"/>
            </a:p>
          </p:txBody>
        </p:sp>
      </p:grpSp>
      <p:sp>
        <p:nvSpPr>
          <p:cNvPr id="16" name="object 16"/>
          <p:cNvSpPr txBox="1"/>
          <p:nvPr/>
        </p:nvSpPr>
        <p:spPr>
          <a:xfrm>
            <a:off x="6966490" y="4473626"/>
            <a:ext cx="433864" cy="797654"/>
          </a:xfrm>
          <a:prstGeom prst="rect">
            <a:avLst/>
          </a:prstGeom>
        </p:spPr>
        <p:txBody>
          <a:bodyPr vert="horz" wrap="square" lIns="0" tIns="137160" rIns="0" bIns="0" rtlCol="0">
            <a:spAutoFit/>
          </a:bodyPr>
          <a:lstStyle/>
          <a:p>
            <a:pPr marL="50959">
              <a:spcBef>
                <a:spcPts val="1080"/>
              </a:spcBef>
            </a:pPr>
            <a:r>
              <a:rPr sz="1725" spc="-8" dirty="0">
                <a:latin typeface="Cambria Math"/>
                <a:cs typeface="Cambria Math"/>
              </a:rPr>
              <a:t>𝑤</a:t>
            </a:r>
            <a:r>
              <a:rPr sz="1856" spc="-11" baseline="-15151" dirty="0">
                <a:latin typeface="Cambria Math"/>
                <a:cs typeface="Cambria Math"/>
              </a:rPr>
              <a:t>2</a:t>
            </a:r>
            <a:endParaRPr sz="1856" baseline="-15151">
              <a:latin typeface="Cambria Math"/>
              <a:cs typeface="Cambria Math"/>
            </a:endParaRPr>
          </a:p>
          <a:p>
            <a:pPr marL="28575">
              <a:spcBef>
                <a:spcPts val="1009"/>
              </a:spcBef>
            </a:pPr>
            <a:r>
              <a:rPr sz="1725" i="1" dirty="0">
                <a:latin typeface="Calibri"/>
                <a:cs typeface="Calibri"/>
              </a:rPr>
              <a:t>chef</a:t>
            </a:r>
            <a:endParaRPr sz="1725">
              <a:latin typeface="Calibri"/>
              <a:cs typeface="Calibri"/>
            </a:endParaRPr>
          </a:p>
        </p:txBody>
      </p:sp>
      <p:sp>
        <p:nvSpPr>
          <p:cNvPr id="17" name="object 17"/>
          <p:cNvSpPr txBox="1"/>
          <p:nvPr/>
        </p:nvSpPr>
        <p:spPr>
          <a:xfrm>
            <a:off x="7054501" y="3850197"/>
            <a:ext cx="263366" cy="275075"/>
          </a:xfrm>
          <a:prstGeom prst="rect">
            <a:avLst/>
          </a:prstGeom>
        </p:spPr>
        <p:txBody>
          <a:bodyPr vert="horz" wrap="square" lIns="0" tIns="9525" rIns="0" bIns="0" rtlCol="0">
            <a:spAutoFit/>
          </a:bodyPr>
          <a:lstStyle/>
          <a:p>
            <a:pPr marL="28575">
              <a:spcBef>
                <a:spcPts val="75"/>
              </a:spcBef>
            </a:pPr>
            <a:r>
              <a:rPr sz="1725" dirty="0">
                <a:latin typeface="Cambria Math"/>
                <a:cs typeface="Cambria Math"/>
              </a:rPr>
              <a:t>𝑞</a:t>
            </a:r>
            <a:r>
              <a:rPr sz="1856" baseline="-15151" dirty="0">
                <a:latin typeface="Cambria Math"/>
                <a:cs typeface="Cambria Math"/>
              </a:rPr>
              <a:t>2</a:t>
            </a:r>
            <a:endParaRPr sz="1856" baseline="-15151">
              <a:latin typeface="Cambria Math"/>
              <a:cs typeface="Cambria Math"/>
            </a:endParaRPr>
          </a:p>
        </p:txBody>
      </p:sp>
      <p:grpSp>
        <p:nvGrpSpPr>
          <p:cNvPr id="18" name="object 18"/>
          <p:cNvGrpSpPr/>
          <p:nvPr/>
        </p:nvGrpSpPr>
        <p:grpSpPr>
          <a:xfrm>
            <a:off x="8044815" y="4176522"/>
            <a:ext cx="474345" cy="410528"/>
            <a:chOff x="8694419" y="4425696"/>
            <a:chExt cx="632460" cy="547370"/>
          </a:xfrm>
        </p:grpSpPr>
        <p:sp>
          <p:nvSpPr>
            <p:cNvPr id="19" name="object 19"/>
            <p:cNvSpPr/>
            <p:nvPr/>
          </p:nvSpPr>
          <p:spPr>
            <a:xfrm>
              <a:off x="8884919" y="4677156"/>
              <a:ext cx="203200" cy="295910"/>
            </a:xfrm>
            <a:custGeom>
              <a:avLst/>
              <a:gdLst/>
              <a:ahLst/>
              <a:cxnLst/>
              <a:rect l="l" t="t" r="r" b="b"/>
              <a:pathLst>
                <a:path w="203200" h="295910">
                  <a:moveTo>
                    <a:pt x="202692" y="0"/>
                  </a:moveTo>
                  <a:lnTo>
                    <a:pt x="0" y="0"/>
                  </a:lnTo>
                  <a:lnTo>
                    <a:pt x="0" y="295656"/>
                  </a:lnTo>
                  <a:lnTo>
                    <a:pt x="202692" y="295656"/>
                  </a:lnTo>
                  <a:lnTo>
                    <a:pt x="202692" y="0"/>
                  </a:lnTo>
                  <a:close/>
                </a:path>
              </a:pathLst>
            </a:custGeom>
            <a:solidFill>
              <a:srgbClr val="929A90"/>
            </a:solidFill>
          </p:spPr>
          <p:txBody>
            <a:bodyPr wrap="square" lIns="0" tIns="0" rIns="0" bIns="0" rtlCol="0"/>
            <a:lstStyle/>
            <a:p>
              <a:endParaRPr sz="1350"/>
            </a:p>
          </p:txBody>
        </p:sp>
        <p:sp>
          <p:nvSpPr>
            <p:cNvPr id="20" name="object 20"/>
            <p:cNvSpPr/>
            <p:nvPr/>
          </p:nvSpPr>
          <p:spPr>
            <a:xfrm>
              <a:off x="8694419" y="4425696"/>
              <a:ext cx="297180" cy="255270"/>
            </a:xfrm>
            <a:custGeom>
              <a:avLst/>
              <a:gdLst/>
              <a:ahLst/>
              <a:cxnLst/>
              <a:rect l="l" t="t" r="r" b="b"/>
              <a:pathLst>
                <a:path w="297179" h="255270">
                  <a:moveTo>
                    <a:pt x="62065" y="44674"/>
                  </a:moveTo>
                  <a:lnTo>
                    <a:pt x="53810" y="54326"/>
                  </a:lnTo>
                  <a:lnTo>
                    <a:pt x="288544" y="255142"/>
                  </a:lnTo>
                  <a:lnTo>
                    <a:pt x="296799" y="245490"/>
                  </a:lnTo>
                  <a:lnTo>
                    <a:pt x="62065" y="44674"/>
                  </a:lnTo>
                  <a:close/>
                </a:path>
                <a:path w="297179" h="255270">
                  <a:moveTo>
                    <a:pt x="0" y="0"/>
                  </a:moveTo>
                  <a:lnTo>
                    <a:pt x="33147" y="78485"/>
                  </a:lnTo>
                  <a:lnTo>
                    <a:pt x="53810" y="54326"/>
                  </a:lnTo>
                  <a:lnTo>
                    <a:pt x="44196" y="46100"/>
                  </a:lnTo>
                  <a:lnTo>
                    <a:pt x="52450" y="36448"/>
                  </a:lnTo>
                  <a:lnTo>
                    <a:pt x="69099" y="36448"/>
                  </a:lnTo>
                  <a:lnTo>
                    <a:pt x="82676" y="20573"/>
                  </a:lnTo>
                  <a:lnTo>
                    <a:pt x="0" y="0"/>
                  </a:lnTo>
                  <a:close/>
                </a:path>
                <a:path w="297179" h="255270">
                  <a:moveTo>
                    <a:pt x="52450" y="36448"/>
                  </a:moveTo>
                  <a:lnTo>
                    <a:pt x="44196" y="46100"/>
                  </a:lnTo>
                  <a:lnTo>
                    <a:pt x="53810" y="54326"/>
                  </a:lnTo>
                  <a:lnTo>
                    <a:pt x="62065" y="44674"/>
                  </a:lnTo>
                  <a:lnTo>
                    <a:pt x="52450" y="36448"/>
                  </a:lnTo>
                  <a:close/>
                </a:path>
                <a:path w="297179" h="255270">
                  <a:moveTo>
                    <a:pt x="69099" y="36448"/>
                  </a:moveTo>
                  <a:lnTo>
                    <a:pt x="52450" y="36448"/>
                  </a:lnTo>
                  <a:lnTo>
                    <a:pt x="62065" y="44674"/>
                  </a:lnTo>
                  <a:lnTo>
                    <a:pt x="69099" y="36448"/>
                  </a:lnTo>
                  <a:close/>
                </a:path>
              </a:pathLst>
            </a:custGeom>
            <a:solidFill>
              <a:srgbClr val="000000"/>
            </a:solidFill>
          </p:spPr>
          <p:txBody>
            <a:bodyPr wrap="square" lIns="0" tIns="0" rIns="0" bIns="0" rtlCol="0"/>
            <a:lstStyle/>
            <a:p>
              <a:endParaRPr sz="1350"/>
            </a:p>
          </p:txBody>
        </p:sp>
        <p:pic>
          <p:nvPicPr>
            <p:cNvPr id="21" name="object 21"/>
            <p:cNvPicPr/>
            <p:nvPr/>
          </p:nvPicPr>
          <p:blipFill>
            <a:blip r:embed="rId2" cstate="print"/>
            <a:stretch>
              <a:fillRect/>
            </a:stretch>
          </p:blipFill>
          <p:spPr>
            <a:xfrm>
              <a:off x="8948927" y="4425696"/>
              <a:ext cx="76200" cy="250317"/>
            </a:xfrm>
            <a:prstGeom prst="rect">
              <a:avLst/>
            </a:prstGeom>
          </p:spPr>
        </p:pic>
        <p:sp>
          <p:nvSpPr>
            <p:cNvPr id="22" name="object 22"/>
            <p:cNvSpPr/>
            <p:nvPr/>
          </p:nvSpPr>
          <p:spPr>
            <a:xfrm>
              <a:off x="8983217" y="4425696"/>
              <a:ext cx="343535" cy="255904"/>
            </a:xfrm>
            <a:custGeom>
              <a:avLst/>
              <a:gdLst/>
              <a:ahLst/>
              <a:cxnLst/>
              <a:rect l="l" t="t" r="r" b="b"/>
              <a:pathLst>
                <a:path w="343534" h="255904">
                  <a:moveTo>
                    <a:pt x="278435" y="40049"/>
                  </a:moveTo>
                  <a:lnTo>
                    <a:pt x="0" y="245109"/>
                  </a:lnTo>
                  <a:lnTo>
                    <a:pt x="7620" y="255396"/>
                  </a:lnTo>
                  <a:lnTo>
                    <a:pt x="285988" y="50296"/>
                  </a:lnTo>
                  <a:lnTo>
                    <a:pt x="278435" y="40049"/>
                  </a:lnTo>
                  <a:close/>
                </a:path>
                <a:path w="343534" h="255904">
                  <a:moveTo>
                    <a:pt x="326925" y="32511"/>
                  </a:moveTo>
                  <a:lnTo>
                    <a:pt x="288671" y="32511"/>
                  </a:lnTo>
                  <a:lnTo>
                    <a:pt x="296163" y="42798"/>
                  </a:lnTo>
                  <a:lnTo>
                    <a:pt x="285988" y="50296"/>
                  </a:lnTo>
                  <a:lnTo>
                    <a:pt x="304800" y="75818"/>
                  </a:lnTo>
                  <a:lnTo>
                    <a:pt x="326925" y="32511"/>
                  </a:lnTo>
                  <a:close/>
                </a:path>
                <a:path w="343534" h="255904">
                  <a:moveTo>
                    <a:pt x="288671" y="32511"/>
                  </a:moveTo>
                  <a:lnTo>
                    <a:pt x="278435" y="40049"/>
                  </a:lnTo>
                  <a:lnTo>
                    <a:pt x="285988" y="50296"/>
                  </a:lnTo>
                  <a:lnTo>
                    <a:pt x="296163" y="42798"/>
                  </a:lnTo>
                  <a:lnTo>
                    <a:pt x="288671" y="32511"/>
                  </a:lnTo>
                  <a:close/>
                </a:path>
                <a:path w="343534" h="255904">
                  <a:moveTo>
                    <a:pt x="343534" y="0"/>
                  </a:moveTo>
                  <a:lnTo>
                    <a:pt x="259587" y="14477"/>
                  </a:lnTo>
                  <a:lnTo>
                    <a:pt x="278435" y="40049"/>
                  </a:lnTo>
                  <a:lnTo>
                    <a:pt x="288671" y="32511"/>
                  </a:lnTo>
                  <a:lnTo>
                    <a:pt x="326925" y="32511"/>
                  </a:lnTo>
                  <a:lnTo>
                    <a:pt x="343534" y="0"/>
                  </a:lnTo>
                  <a:close/>
                </a:path>
              </a:pathLst>
            </a:custGeom>
            <a:solidFill>
              <a:srgbClr val="000000"/>
            </a:solidFill>
          </p:spPr>
          <p:txBody>
            <a:bodyPr wrap="square" lIns="0" tIns="0" rIns="0" bIns="0" rtlCol="0"/>
            <a:lstStyle/>
            <a:p>
              <a:endParaRPr sz="1350"/>
            </a:p>
          </p:txBody>
        </p:sp>
      </p:grpSp>
      <p:sp>
        <p:nvSpPr>
          <p:cNvPr id="23" name="object 23"/>
          <p:cNvSpPr txBox="1"/>
          <p:nvPr/>
        </p:nvSpPr>
        <p:spPr>
          <a:xfrm>
            <a:off x="8085012" y="4476712"/>
            <a:ext cx="440055" cy="797654"/>
          </a:xfrm>
          <a:prstGeom prst="rect">
            <a:avLst/>
          </a:prstGeom>
        </p:spPr>
        <p:txBody>
          <a:bodyPr vert="horz" wrap="square" lIns="0" tIns="137160" rIns="0" bIns="0" rtlCol="0">
            <a:spAutoFit/>
          </a:bodyPr>
          <a:lstStyle/>
          <a:p>
            <a:pPr marL="50959">
              <a:spcBef>
                <a:spcPts val="1080"/>
              </a:spcBef>
            </a:pPr>
            <a:r>
              <a:rPr sz="1725" spc="-8" dirty="0">
                <a:latin typeface="Cambria Math"/>
                <a:cs typeface="Cambria Math"/>
              </a:rPr>
              <a:t>𝑤</a:t>
            </a:r>
            <a:r>
              <a:rPr sz="1856" spc="-11" baseline="-15151" dirty="0">
                <a:latin typeface="Cambria Math"/>
                <a:cs typeface="Cambria Math"/>
              </a:rPr>
              <a:t>3</a:t>
            </a:r>
            <a:endParaRPr sz="1856" baseline="-15151">
              <a:latin typeface="Cambria Math"/>
              <a:cs typeface="Cambria Math"/>
            </a:endParaRPr>
          </a:p>
          <a:p>
            <a:pPr marL="28575">
              <a:spcBef>
                <a:spcPts val="1009"/>
              </a:spcBef>
            </a:pPr>
            <a:r>
              <a:rPr sz="1725" i="1" dirty="0">
                <a:latin typeface="Calibri"/>
                <a:cs typeface="Calibri"/>
              </a:rPr>
              <a:t>who</a:t>
            </a:r>
            <a:endParaRPr sz="1725">
              <a:latin typeface="Calibri"/>
              <a:cs typeface="Calibri"/>
            </a:endParaRPr>
          </a:p>
        </p:txBody>
      </p:sp>
      <p:grpSp>
        <p:nvGrpSpPr>
          <p:cNvPr id="24" name="object 24"/>
          <p:cNvGrpSpPr/>
          <p:nvPr/>
        </p:nvGrpSpPr>
        <p:grpSpPr>
          <a:xfrm>
            <a:off x="9617583" y="4186809"/>
            <a:ext cx="474345" cy="409575"/>
            <a:chOff x="10791443" y="4439411"/>
            <a:chExt cx="632460" cy="546100"/>
          </a:xfrm>
        </p:grpSpPr>
        <p:sp>
          <p:nvSpPr>
            <p:cNvPr id="25" name="object 25"/>
            <p:cNvSpPr/>
            <p:nvPr/>
          </p:nvSpPr>
          <p:spPr>
            <a:xfrm>
              <a:off x="10981943" y="4689347"/>
              <a:ext cx="203200" cy="295910"/>
            </a:xfrm>
            <a:custGeom>
              <a:avLst/>
              <a:gdLst/>
              <a:ahLst/>
              <a:cxnLst/>
              <a:rect l="l" t="t" r="r" b="b"/>
              <a:pathLst>
                <a:path w="203200" h="295910">
                  <a:moveTo>
                    <a:pt x="202692" y="0"/>
                  </a:moveTo>
                  <a:lnTo>
                    <a:pt x="0" y="0"/>
                  </a:lnTo>
                  <a:lnTo>
                    <a:pt x="0" y="295656"/>
                  </a:lnTo>
                  <a:lnTo>
                    <a:pt x="202692" y="295656"/>
                  </a:lnTo>
                  <a:lnTo>
                    <a:pt x="202692" y="0"/>
                  </a:lnTo>
                  <a:close/>
                </a:path>
              </a:pathLst>
            </a:custGeom>
            <a:solidFill>
              <a:srgbClr val="929A90"/>
            </a:solidFill>
          </p:spPr>
          <p:txBody>
            <a:bodyPr wrap="square" lIns="0" tIns="0" rIns="0" bIns="0" rtlCol="0"/>
            <a:lstStyle/>
            <a:p>
              <a:endParaRPr sz="1350"/>
            </a:p>
          </p:txBody>
        </p:sp>
        <p:sp>
          <p:nvSpPr>
            <p:cNvPr id="26" name="object 26"/>
            <p:cNvSpPr/>
            <p:nvPr/>
          </p:nvSpPr>
          <p:spPr>
            <a:xfrm>
              <a:off x="10791443" y="4439411"/>
              <a:ext cx="297180" cy="255270"/>
            </a:xfrm>
            <a:custGeom>
              <a:avLst/>
              <a:gdLst/>
              <a:ahLst/>
              <a:cxnLst/>
              <a:rect l="l" t="t" r="r" b="b"/>
              <a:pathLst>
                <a:path w="297179" h="255270">
                  <a:moveTo>
                    <a:pt x="62065" y="44674"/>
                  </a:moveTo>
                  <a:lnTo>
                    <a:pt x="53810" y="54326"/>
                  </a:lnTo>
                  <a:lnTo>
                    <a:pt x="288544" y="255143"/>
                  </a:lnTo>
                  <a:lnTo>
                    <a:pt x="296799" y="245490"/>
                  </a:lnTo>
                  <a:lnTo>
                    <a:pt x="62065" y="44674"/>
                  </a:lnTo>
                  <a:close/>
                </a:path>
                <a:path w="297179" h="255270">
                  <a:moveTo>
                    <a:pt x="0" y="0"/>
                  </a:moveTo>
                  <a:lnTo>
                    <a:pt x="33147" y="78486"/>
                  </a:lnTo>
                  <a:lnTo>
                    <a:pt x="53810" y="54326"/>
                  </a:lnTo>
                  <a:lnTo>
                    <a:pt x="44196" y="46100"/>
                  </a:lnTo>
                  <a:lnTo>
                    <a:pt x="52450" y="36449"/>
                  </a:lnTo>
                  <a:lnTo>
                    <a:pt x="69099" y="36449"/>
                  </a:lnTo>
                  <a:lnTo>
                    <a:pt x="82676" y="20574"/>
                  </a:lnTo>
                  <a:lnTo>
                    <a:pt x="0" y="0"/>
                  </a:lnTo>
                  <a:close/>
                </a:path>
                <a:path w="297179" h="255270">
                  <a:moveTo>
                    <a:pt x="52450" y="36449"/>
                  </a:moveTo>
                  <a:lnTo>
                    <a:pt x="44196" y="46100"/>
                  </a:lnTo>
                  <a:lnTo>
                    <a:pt x="53810" y="54326"/>
                  </a:lnTo>
                  <a:lnTo>
                    <a:pt x="62065" y="44674"/>
                  </a:lnTo>
                  <a:lnTo>
                    <a:pt x="52450" y="36449"/>
                  </a:lnTo>
                  <a:close/>
                </a:path>
                <a:path w="297179" h="255270">
                  <a:moveTo>
                    <a:pt x="69099" y="36449"/>
                  </a:moveTo>
                  <a:lnTo>
                    <a:pt x="52450" y="36449"/>
                  </a:lnTo>
                  <a:lnTo>
                    <a:pt x="62065" y="44674"/>
                  </a:lnTo>
                  <a:lnTo>
                    <a:pt x="69099" y="36449"/>
                  </a:lnTo>
                  <a:close/>
                </a:path>
              </a:pathLst>
            </a:custGeom>
            <a:solidFill>
              <a:srgbClr val="000000"/>
            </a:solidFill>
          </p:spPr>
          <p:txBody>
            <a:bodyPr wrap="square" lIns="0" tIns="0" rIns="0" bIns="0" rtlCol="0"/>
            <a:lstStyle/>
            <a:p>
              <a:endParaRPr sz="1350"/>
            </a:p>
          </p:txBody>
        </p:sp>
        <p:pic>
          <p:nvPicPr>
            <p:cNvPr id="27" name="object 27"/>
            <p:cNvPicPr/>
            <p:nvPr/>
          </p:nvPicPr>
          <p:blipFill>
            <a:blip r:embed="rId2" cstate="print"/>
            <a:stretch>
              <a:fillRect/>
            </a:stretch>
          </p:blipFill>
          <p:spPr>
            <a:xfrm>
              <a:off x="11045951" y="4439411"/>
              <a:ext cx="76200" cy="250317"/>
            </a:xfrm>
            <a:prstGeom prst="rect">
              <a:avLst/>
            </a:prstGeom>
          </p:spPr>
        </p:pic>
        <p:sp>
          <p:nvSpPr>
            <p:cNvPr id="28" name="object 28"/>
            <p:cNvSpPr/>
            <p:nvPr/>
          </p:nvSpPr>
          <p:spPr>
            <a:xfrm>
              <a:off x="11080241" y="4439411"/>
              <a:ext cx="343535" cy="255904"/>
            </a:xfrm>
            <a:custGeom>
              <a:avLst/>
              <a:gdLst/>
              <a:ahLst/>
              <a:cxnLst/>
              <a:rect l="l" t="t" r="r" b="b"/>
              <a:pathLst>
                <a:path w="343534" h="255904">
                  <a:moveTo>
                    <a:pt x="278435" y="40049"/>
                  </a:moveTo>
                  <a:lnTo>
                    <a:pt x="0" y="245110"/>
                  </a:lnTo>
                  <a:lnTo>
                    <a:pt x="7619" y="255396"/>
                  </a:lnTo>
                  <a:lnTo>
                    <a:pt x="285988" y="50296"/>
                  </a:lnTo>
                  <a:lnTo>
                    <a:pt x="278435" y="40049"/>
                  </a:lnTo>
                  <a:close/>
                </a:path>
                <a:path w="343534" h="255904">
                  <a:moveTo>
                    <a:pt x="326925" y="32512"/>
                  </a:moveTo>
                  <a:lnTo>
                    <a:pt x="288671" y="32512"/>
                  </a:lnTo>
                  <a:lnTo>
                    <a:pt x="296163" y="42799"/>
                  </a:lnTo>
                  <a:lnTo>
                    <a:pt x="285988" y="50296"/>
                  </a:lnTo>
                  <a:lnTo>
                    <a:pt x="304800" y="75818"/>
                  </a:lnTo>
                  <a:lnTo>
                    <a:pt x="326925" y="32512"/>
                  </a:lnTo>
                  <a:close/>
                </a:path>
                <a:path w="343534" h="255904">
                  <a:moveTo>
                    <a:pt x="288671" y="32512"/>
                  </a:moveTo>
                  <a:lnTo>
                    <a:pt x="278435" y="40049"/>
                  </a:lnTo>
                  <a:lnTo>
                    <a:pt x="285988" y="50296"/>
                  </a:lnTo>
                  <a:lnTo>
                    <a:pt x="296163" y="42799"/>
                  </a:lnTo>
                  <a:lnTo>
                    <a:pt x="288671" y="32512"/>
                  </a:lnTo>
                  <a:close/>
                </a:path>
                <a:path w="343534" h="255904">
                  <a:moveTo>
                    <a:pt x="343534" y="0"/>
                  </a:moveTo>
                  <a:lnTo>
                    <a:pt x="259587" y="14477"/>
                  </a:lnTo>
                  <a:lnTo>
                    <a:pt x="278435" y="40049"/>
                  </a:lnTo>
                  <a:lnTo>
                    <a:pt x="288671" y="32512"/>
                  </a:lnTo>
                  <a:lnTo>
                    <a:pt x="326925" y="32512"/>
                  </a:lnTo>
                  <a:lnTo>
                    <a:pt x="343534" y="0"/>
                  </a:lnTo>
                  <a:close/>
                </a:path>
              </a:pathLst>
            </a:custGeom>
            <a:solidFill>
              <a:srgbClr val="000000"/>
            </a:solidFill>
          </p:spPr>
          <p:txBody>
            <a:bodyPr wrap="square" lIns="0" tIns="0" rIns="0" bIns="0" rtlCol="0"/>
            <a:lstStyle/>
            <a:p>
              <a:endParaRPr sz="1350"/>
            </a:p>
          </p:txBody>
        </p:sp>
      </p:grpSp>
      <p:sp>
        <p:nvSpPr>
          <p:cNvPr id="29" name="object 29"/>
          <p:cNvSpPr txBox="1"/>
          <p:nvPr/>
        </p:nvSpPr>
        <p:spPr>
          <a:xfrm>
            <a:off x="9613011" y="4486199"/>
            <a:ext cx="464344" cy="797654"/>
          </a:xfrm>
          <a:prstGeom prst="rect">
            <a:avLst/>
          </a:prstGeom>
        </p:spPr>
        <p:txBody>
          <a:bodyPr vert="horz" wrap="square" lIns="0" tIns="137160" rIns="0" bIns="0" rtlCol="0">
            <a:spAutoFit/>
          </a:bodyPr>
          <a:lstStyle/>
          <a:p>
            <a:pPr marL="86678">
              <a:spcBef>
                <a:spcPts val="1080"/>
              </a:spcBef>
            </a:pPr>
            <a:r>
              <a:rPr sz="1725" spc="23" dirty="0">
                <a:latin typeface="Cambria Math"/>
                <a:cs typeface="Cambria Math"/>
              </a:rPr>
              <a:t>𝑤</a:t>
            </a:r>
            <a:r>
              <a:rPr sz="1856" spc="33" baseline="-15151" dirty="0">
                <a:latin typeface="Cambria Math"/>
                <a:cs typeface="Cambria Math"/>
              </a:rPr>
              <a:t>𝑇</a:t>
            </a:r>
            <a:endParaRPr sz="1856" baseline="-15151">
              <a:latin typeface="Cambria Math"/>
              <a:cs typeface="Cambria Math"/>
            </a:endParaRPr>
          </a:p>
          <a:p>
            <a:pPr marL="28575">
              <a:spcBef>
                <a:spcPts val="1009"/>
              </a:spcBef>
            </a:pPr>
            <a:r>
              <a:rPr sz="1725" i="1" dirty="0">
                <a:latin typeface="Calibri"/>
                <a:cs typeface="Calibri"/>
              </a:rPr>
              <a:t>food</a:t>
            </a:r>
            <a:endParaRPr sz="1725">
              <a:latin typeface="Calibri"/>
              <a:cs typeface="Calibri"/>
            </a:endParaRPr>
          </a:p>
        </p:txBody>
      </p:sp>
      <p:sp>
        <p:nvSpPr>
          <p:cNvPr id="30" name="object 30"/>
          <p:cNvSpPr txBox="1"/>
          <p:nvPr/>
        </p:nvSpPr>
        <p:spPr>
          <a:xfrm>
            <a:off x="9405651" y="3873438"/>
            <a:ext cx="284798" cy="275075"/>
          </a:xfrm>
          <a:prstGeom prst="rect">
            <a:avLst/>
          </a:prstGeom>
        </p:spPr>
        <p:txBody>
          <a:bodyPr vert="horz" wrap="square" lIns="0" tIns="9525" rIns="0" bIns="0" rtlCol="0">
            <a:spAutoFit/>
          </a:bodyPr>
          <a:lstStyle/>
          <a:p>
            <a:pPr marL="28575">
              <a:spcBef>
                <a:spcPts val="75"/>
              </a:spcBef>
            </a:pPr>
            <a:r>
              <a:rPr sz="1725" spc="49" dirty="0">
                <a:latin typeface="Cambria Math"/>
                <a:cs typeface="Cambria Math"/>
              </a:rPr>
              <a:t>𝑘</a:t>
            </a:r>
            <a:r>
              <a:rPr sz="1856" spc="73" baseline="-15151" dirty="0">
                <a:latin typeface="Cambria Math"/>
                <a:cs typeface="Cambria Math"/>
              </a:rPr>
              <a:t>𝑇</a:t>
            </a:r>
            <a:endParaRPr sz="1856" baseline="-15151">
              <a:latin typeface="Cambria Math"/>
              <a:cs typeface="Cambria Math"/>
            </a:endParaRPr>
          </a:p>
        </p:txBody>
      </p:sp>
      <p:sp>
        <p:nvSpPr>
          <p:cNvPr id="31" name="object 31"/>
          <p:cNvSpPr txBox="1"/>
          <p:nvPr/>
        </p:nvSpPr>
        <p:spPr>
          <a:xfrm>
            <a:off x="9736933" y="3862255"/>
            <a:ext cx="276701" cy="275556"/>
          </a:xfrm>
          <a:prstGeom prst="rect">
            <a:avLst/>
          </a:prstGeom>
        </p:spPr>
        <p:txBody>
          <a:bodyPr vert="horz" wrap="square" lIns="0" tIns="10001" rIns="0" bIns="0" rtlCol="0">
            <a:spAutoFit/>
          </a:bodyPr>
          <a:lstStyle/>
          <a:p>
            <a:pPr marL="28575">
              <a:spcBef>
                <a:spcPts val="79"/>
              </a:spcBef>
            </a:pPr>
            <a:r>
              <a:rPr sz="1725" spc="26" dirty="0">
                <a:latin typeface="Cambria Math"/>
                <a:cs typeface="Cambria Math"/>
              </a:rPr>
              <a:t>𝑞</a:t>
            </a:r>
            <a:r>
              <a:rPr sz="1856" spc="39" baseline="-15151" dirty="0">
                <a:latin typeface="Cambria Math"/>
                <a:cs typeface="Cambria Math"/>
              </a:rPr>
              <a:t>𝑇</a:t>
            </a:r>
            <a:endParaRPr sz="1856" baseline="-15151">
              <a:latin typeface="Cambria Math"/>
              <a:cs typeface="Cambria Math"/>
            </a:endParaRPr>
          </a:p>
        </p:txBody>
      </p:sp>
      <p:sp>
        <p:nvSpPr>
          <p:cNvPr id="32" name="object 32"/>
          <p:cNvSpPr txBox="1"/>
          <p:nvPr/>
        </p:nvSpPr>
        <p:spPr>
          <a:xfrm>
            <a:off x="10049162" y="3872295"/>
            <a:ext cx="280035" cy="275075"/>
          </a:xfrm>
          <a:prstGeom prst="rect">
            <a:avLst/>
          </a:prstGeom>
        </p:spPr>
        <p:txBody>
          <a:bodyPr vert="horz" wrap="square" lIns="0" tIns="9525" rIns="0" bIns="0" rtlCol="0">
            <a:spAutoFit/>
          </a:bodyPr>
          <a:lstStyle/>
          <a:p>
            <a:pPr marL="28575">
              <a:spcBef>
                <a:spcPts val="75"/>
              </a:spcBef>
            </a:pPr>
            <a:r>
              <a:rPr sz="1725" spc="38" dirty="0">
                <a:latin typeface="Cambria Math"/>
                <a:cs typeface="Cambria Math"/>
              </a:rPr>
              <a:t>𝑣</a:t>
            </a:r>
            <a:r>
              <a:rPr sz="1856" spc="56" baseline="-15151" dirty="0">
                <a:latin typeface="Cambria Math"/>
                <a:cs typeface="Cambria Math"/>
              </a:rPr>
              <a:t>𝑇</a:t>
            </a:r>
            <a:endParaRPr sz="1856" baseline="-15151">
              <a:latin typeface="Cambria Math"/>
              <a:cs typeface="Cambria Math"/>
            </a:endParaRPr>
          </a:p>
        </p:txBody>
      </p:sp>
      <p:sp>
        <p:nvSpPr>
          <p:cNvPr id="33" name="object 33"/>
          <p:cNvSpPr txBox="1"/>
          <p:nvPr/>
        </p:nvSpPr>
        <p:spPr>
          <a:xfrm>
            <a:off x="8947880" y="4064605"/>
            <a:ext cx="348138" cy="586699"/>
          </a:xfrm>
          <a:prstGeom prst="rect">
            <a:avLst/>
          </a:prstGeom>
        </p:spPr>
        <p:txBody>
          <a:bodyPr vert="horz" wrap="square" lIns="0" tIns="9525" rIns="0" bIns="0" rtlCol="0">
            <a:spAutoFit/>
          </a:bodyPr>
          <a:lstStyle/>
          <a:p>
            <a:pPr marL="9525">
              <a:spcBef>
                <a:spcPts val="75"/>
              </a:spcBef>
            </a:pPr>
            <a:r>
              <a:rPr sz="3750" i="1" dirty="0">
                <a:latin typeface="Calibri"/>
                <a:cs typeface="Calibri"/>
              </a:rPr>
              <a:t>…</a:t>
            </a:r>
            <a:endParaRPr sz="3750">
              <a:latin typeface="Calibri"/>
              <a:cs typeface="Calibri"/>
            </a:endParaRPr>
          </a:p>
        </p:txBody>
      </p:sp>
      <p:grpSp>
        <p:nvGrpSpPr>
          <p:cNvPr id="34" name="object 34"/>
          <p:cNvGrpSpPr/>
          <p:nvPr/>
        </p:nvGrpSpPr>
        <p:grpSpPr>
          <a:xfrm>
            <a:off x="5637659" y="2860929"/>
            <a:ext cx="4722971" cy="970598"/>
            <a:chOff x="5484876" y="2671572"/>
            <a:chExt cx="6297295" cy="1294130"/>
          </a:xfrm>
        </p:grpSpPr>
        <p:sp>
          <p:nvSpPr>
            <p:cNvPr id="35" name="object 35"/>
            <p:cNvSpPr/>
            <p:nvPr/>
          </p:nvSpPr>
          <p:spPr>
            <a:xfrm>
              <a:off x="5984748" y="2921508"/>
              <a:ext cx="203200" cy="297180"/>
            </a:xfrm>
            <a:custGeom>
              <a:avLst/>
              <a:gdLst/>
              <a:ahLst/>
              <a:cxnLst/>
              <a:rect l="l" t="t" r="r" b="b"/>
              <a:pathLst>
                <a:path w="203200" h="297180">
                  <a:moveTo>
                    <a:pt x="202691" y="0"/>
                  </a:moveTo>
                  <a:lnTo>
                    <a:pt x="0" y="0"/>
                  </a:lnTo>
                  <a:lnTo>
                    <a:pt x="0" y="297179"/>
                  </a:lnTo>
                  <a:lnTo>
                    <a:pt x="202691" y="297179"/>
                  </a:lnTo>
                  <a:lnTo>
                    <a:pt x="202691" y="0"/>
                  </a:lnTo>
                  <a:close/>
                </a:path>
              </a:pathLst>
            </a:custGeom>
            <a:solidFill>
              <a:srgbClr val="929A90"/>
            </a:solidFill>
          </p:spPr>
          <p:txBody>
            <a:bodyPr wrap="square" lIns="0" tIns="0" rIns="0" bIns="0" rtlCol="0"/>
            <a:lstStyle/>
            <a:p>
              <a:endParaRPr sz="1350"/>
            </a:p>
          </p:txBody>
        </p:sp>
        <p:sp>
          <p:nvSpPr>
            <p:cNvPr id="36" name="object 36"/>
            <p:cNvSpPr/>
            <p:nvPr/>
          </p:nvSpPr>
          <p:spPr>
            <a:xfrm>
              <a:off x="5794248" y="2671572"/>
              <a:ext cx="297180" cy="255270"/>
            </a:xfrm>
            <a:custGeom>
              <a:avLst/>
              <a:gdLst/>
              <a:ahLst/>
              <a:cxnLst/>
              <a:rect l="l" t="t" r="r" b="b"/>
              <a:pathLst>
                <a:path w="297179" h="255269">
                  <a:moveTo>
                    <a:pt x="62065" y="44674"/>
                  </a:moveTo>
                  <a:lnTo>
                    <a:pt x="53810" y="54326"/>
                  </a:lnTo>
                  <a:lnTo>
                    <a:pt x="288543" y="255142"/>
                  </a:lnTo>
                  <a:lnTo>
                    <a:pt x="296799" y="245490"/>
                  </a:lnTo>
                  <a:lnTo>
                    <a:pt x="62065" y="44674"/>
                  </a:lnTo>
                  <a:close/>
                </a:path>
                <a:path w="297179" h="255269">
                  <a:moveTo>
                    <a:pt x="0" y="0"/>
                  </a:moveTo>
                  <a:lnTo>
                    <a:pt x="33147" y="78486"/>
                  </a:lnTo>
                  <a:lnTo>
                    <a:pt x="53810" y="54326"/>
                  </a:lnTo>
                  <a:lnTo>
                    <a:pt x="44196" y="46100"/>
                  </a:lnTo>
                  <a:lnTo>
                    <a:pt x="52450" y="36449"/>
                  </a:lnTo>
                  <a:lnTo>
                    <a:pt x="69099" y="36449"/>
                  </a:lnTo>
                  <a:lnTo>
                    <a:pt x="82676" y="20574"/>
                  </a:lnTo>
                  <a:lnTo>
                    <a:pt x="0" y="0"/>
                  </a:lnTo>
                  <a:close/>
                </a:path>
                <a:path w="297179" h="255269">
                  <a:moveTo>
                    <a:pt x="52450" y="36449"/>
                  </a:moveTo>
                  <a:lnTo>
                    <a:pt x="44196" y="46100"/>
                  </a:lnTo>
                  <a:lnTo>
                    <a:pt x="53810" y="54326"/>
                  </a:lnTo>
                  <a:lnTo>
                    <a:pt x="62065" y="44674"/>
                  </a:lnTo>
                  <a:lnTo>
                    <a:pt x="52450" y="36449"/>
                  </a:lnTo>
                  <a:close/>
                </a:path>
                <a:path w="297179" h="255269">
                  <a:moveTo>
                    <a:pt x="69099" y="36449"/>
                  </a:moveTo>
                  <a:lnTo>
                    <a:pt x="52450" y="36449"/>
                  </a:lnTo>
                  <a:lnTo>
                    <a:pt x="62065" y="44674"/>
                  </a:lnTo>
                  <a:lnTo>
                    <a:pt x="69099" y="36449"/>
                  </a:lnTo>
                  <a:close/>
                </a:path>
              </a:pathLst>
            </a:custGeom>
            <a:solidFill>
              <a:srgbClr val="000000"/>
            </a:solidFill>
          </p:spPr>
          <p:txBody>
            <a:bodyPr wrap="square" lIns="0" tIns="0" rIns="0" bIns="0" rtlCol="0"/>
            <a:lstStyle/>
            <a:p>
              <a:endParaRPr sz="1350"/>
            </a:p>
          </p:txBody>
        </p:sp>
        <p:pic>
          <p:nvPicPr>
            <p:cNvPr id="37" name="object 37"/>
            <p:cNvPicPr/>
            <p:nvPr/>
          </p:nvPicPr>
          <p:blipFill>
            <a:blip r:embed="rId2" cstate="print"/>
            <a:stretch>
              <a:fillRect/>
            </a:stretch>
          </p:blipFill>
          <p:spPr>
            <a:xfrm>
              <a:off x="6048756" y="2671572"/>
              <a:ext cx="76200" cy="250316"/>
            </a:xfrm>
            <a:prstGeom prst="rect">
              <a:avLst/>
            </a:prstGeom>
          </p:spPr>
        </p:pic>
        <p:sp>
          <p:nvSpPr>
            <p:cNvPr id="38" name="object 38"/>
            <p:cNvSpPr/>
            <p:nvPr/>
          </p:nvSpPr>
          <p:spPr>
            <a:xfrm>
              <a:off x="6083046" y="2671572"/>
              <a:ext cx="343535" cy="255904"/>
            </a:xfrm>
            <a:custGeom>
              <a:avLst/>
              <a:gdLst/>
              <a:ahLst/>
              <a:cxnLst/>
              <a:rect l="l" t="t" r="r" b="b"/>
              <a:pathLst>
                <a:path w="343535" h="255905">
                  <a:moveTo>
                    <a:pt x="278435" y="40049"/>
                  </a:moveTo>
                  <a:lnTo>
                    <a:pt x="0" y="245110"/>
                  </a:lnTo>
                  <a:lnTo>
                    <a:pt x="7619" y="255397"/>
                  </a:lnTo>
                  <a:lnTo>
                    <a:pt x="285988" y="50296"/>
                  </a:lnTo>
                  <a:lnTo>
                    <a:pt x="278435" y="40049"/>
                  </a:lnTo>
                  <a:close/>
                </a:path>
                <a:path w="343535" h="255905">
                  <a:moveTo>
                    <a:pt x="326925" y="32512"/>
                  </a:moveTo>
                  <a:lnTo>
                    <a:pt x="288670" y="32512"/>
                  </a:lnTo>
                  <a:lnTo>
                    <a:pt x="296163" y="42799"/>
                  </a:lnTo>
                  <a:lnTo>
                    <a:pt x="285988" y="50296"/>
                  </a:lnTo>
                  <a:lnTo>
                    <a:pt x="304800" y="75818"/>
                  </a:lnTo>
                  <a:lnTo>
                    <a:pt x="326925" y="32512"/>
                  </a:lnTo>
                  <a:close/>
                </a:path>
                <a:path w="343535" h="255905">
                  <a:moveTo>
                    <a:pt x="288670" y="32512"/>
                  </a:moveTo>
                  <a:lnTo>
                    <a:pt x="278435" y="40049"/>
                  </a:lnTo>
                  <a:lnTo>
                    <a:pt x="285988" y="50296"/>
                  </a:lnTo>
                  <a:lnTo>
                    <a:pt x="296163" y="42799"/>
                  </a:lnTo>
                  <a:lnTo>
                    <a:pt x="288670" y="32512"/>
                  </a:lnTo>
                  <a:close/>
                </a:path>
                <a:path w="343535" h="255905">
                  <a:moveTo>
                    <a:pt x="343534" y="0"/>
                  </a:moveTo>
                  <a:lnTo>
                    <a:pt x="259587" y="14477"/>
                  </a:lnTo>
                  <a:lnTo>
                    <a:pt x="278435" y="40049"/>
                  </a:lnTo>
                  <a:lnTo>
                    <a:pt x="288670" y="32512"/>
                  </a:lnTo>
                  <a:lnTo>
                    <a:pt x="326925" y="32512"/>
                  </a:lnTo>
                  <a:lnTo>
                    <a:pt x="343534" y="0"/>
                  </a:lnTo>
                  <a:close/>
                </a:path>
              </a:pathLst>
            </a:custGeom>
            <a:solidFill>
              <a:srgbClr val="000000"/>
            </a:solidFill>
          </p:spPr>
          <p:txBody>
            <a:bodyPr wrap="square" lIns="0" tIns="0" rIns="0" bIns="0" rtlCol="0"/>
            <a:lstStyle/>
            <a:p>
              <a:endParaRPr sz="1350"/>
            </a:p>
          </p:txBody>
        </p:sp>
        <p:sp>
          <p:nvSpPr>
            <p:cNvPr id="39" name="object 39"/>
            <p:cNvSpPr/>
            <p:nvPr/>
          </p:nvSpPr>
          <p:spPr>
            <a:xfrm>
              <a:off x="5484876" y="3345180"/>
              <a:ext cx="6297295" cy="620395"/>
            </a:xfrm>
            <a:custGeom>
              <a:avLst/>
              <a:gdLst/>
              <a:ahLst/>
              <a:cxnLst/>
              <a:rect l="l" t="t" r="r" b="b"/>
              <a:pathLst>
                <a:path w="6297295" h="620395">
                  <a:moveTo>
                    <a:pt x="6193790" y="0"/>
                  </a:moveTo>
                  <a:lnTo>
                    <a:pt x="103377" y="0"/>
                  </a:lnTo>
                  <a:lnTo>
                    <a:pt x="63115" y="8116"/>
                  </a:lnTo>
                  <a:lnTo>
                    <a:pt x="30257" y="30257"/>
                  </a:lnTo>
                  <a:lnTo>
                    <a:pt x="8116" y="63115"/>
                  </a:lnTo>
                  <a:lnTo>
                    <a:pt x="0" y="103378"/>
                  </a:lnTo>
                  <a:lnTo>
                    <a:pt x="0" y="516890"/>
                  </a:lnTo>
                  <a:lnTo>
                    <a:pt x="8116" y="557152"/>
                  </a:lnTo>
                  <a:lnTo>
                    <a:pt x="30257" y="590010"/>
                  </a:lnTo>
                  <a:lnTo>
                    <a:pt x="63115" y="612151"/>
                  </a:lnTo>
                  <a:lnTo>
                    <a:pt x="103377" y="620268"/>
                  </a:lnTo>
                  <a:lnTo>
                    <a:pt x="6193790" y="620268"/>
                  </a:lnTo>
                  <a:lnTo>
                    <a:pt x="6234052" y="612151"/>
                  </a:lnTo>
                  <a:lnTo>
                    <a:pt x="6266910" y="590010"/>
                  </a:lnTo>
                  <a:lnTo>
                    <a:pt x="6289051" y="557152"/>
                  </a:lnTo>
                  <a:lnTo>
                    <a:pt x="6297168" y="516890"/>
                  </a:lnTo>
                  <a:lnTo>
                    <a:pt x="6297168" y="103378"/>
                  </a:lnTo>
                  <a:lnTo>
                    <a:pt x="6289051" y="63115"/>
                  </a:lnTo>
                  <a:lnTo>
                    <a:pt x="6266910" y="30257"/>
                  </a:lnTo>
                  <a:lnTo>
                    <a:pt x="6234052" y="8116"/>
                  </a:lnTo>
                  <a:lnTo>
                    <a:pt x="6193790" y="0"/>
                  </a:lnTo>
                  <a:close/>
                </a:path>
              </a:pathLst>
            </a:custGeom>
            <a:solidFill>
              <a:srgbClr val="C0EFE9"/>
            </a:solidFill>
          </p:spPr>
          <p:txBody>
            <a:bodyPr wrap="square" lIns="0" tIns="0" rIns="0" bIns="0" rtlCol="0"/>
            <a:lstStyle/>
            <a:p>
              <a:endParaRPr sz="1350"/>
            </a:p>
          </p:txBody>
        </p:sp>
        <p:sp>
          <p:nvSpPr>
            <p:cNvPr id="40" name="object 40"/>
            <p:cNvSpPr/>
            <p:nvPr/>
          </p:nvSpPr>
          <p:spPr>
            <a:xfrm>
              <a:off x="7394448" y="2951988"/>
              <a:ext cx="201295" cy="297180"/>
            </a:xfrm>
            <a:custGeom>
              <a:avLst/>
              <a:gdLst/>
              <a:ahLst/>
              <a:cxnLst/>
              <a:rect l="l" t="t" r="r" b="b"/>
              <a:pathLst>
                <a:path w="201295" h="297180">
                  <a:moveTo>
                    <a:pt x="201168" y="0"/>
                  </a:moveTo>
                  <a:lnTo>
                    <a:pt x="0" y="0"/>
                  </a:lnTo>
                  <a:lnTo>
                    <a:pt x="0" y="297179"/>
                  </a:lnTo>
                  <a:lnTo>
                    <a:pt x="201168" y="297179"/>
                  </a:lnTo>
                  <a:lnTo>
                    <a:pt x="201168" y="0"/>
                  </a:lnTo>
                  <a:close/>
                </a:path>
              </a:pathLst>
            </a:custGeom>
            <a:solidFill>
              <a:srgbClr val="929A90"/>
            </a:solidFill>
          </p:spPr>
          <p:txBody>
            <a:bodyPr wrap="square" lIns="0" tIns="0" rIns="0" bIns="0" rtlCol="0"/>
            <a:lstStyle/>
            <a:p>
              <a:endParaRPr sz="1350"/>
            </a:p>
          </p:txBody>
        </p:sp>
        <p:sp>
          <p:nvSpPr>
            <p:cNvPr id="41" name="object 41"/>
            <p:cNvSpPr/>
            <p:nvPr/>
          </p:nvSpPr>
          <p:spPr>
            <a:xfrm>
              <a:off x="7202424" y="2702052"/>
              <a:ext cx="297180" cy="255270"/>
            </a:xfrm>
            <a:custGeom>
              <a:avLst/>
              <a:gdLst/>
              <a:ahLst/>
              <a:cxnLst/>
              <a:rect l="l" t="t" r="r" b="b"/>
              <a:pathLst>
                <a:path w="297179" h="255269">
                  <a:moveTo>
                    <a:pt x="62013" y="44734"/>
                  </a:moveTo>
                  <a:lnTo>
                    <a:pt x="53810" y="54326"/>
                  </a:lnTo>
                  <a:lnTo>
                    <a:pt x="288544" y="255143"/>
                  </a:lnTo>
                  <a:lnTo>
                    <a:pt x="296799" y="245490"/>
                  </a:lnTo>
                  <a:lnTo>
                    <a:pt x="62013" y="44734"/>
                  </a:lnTo>
                  <a:close/>
                </a:path>
                <a:path w="297179" h="255269">
                  <a:moveTo>
                    <a:pt x="0" y="0"/>
                  </a:moveTo>
                  <a:lnTo>
                    <a:pt x="33147" y="78486"/>
                  </a:lnTo>
                  <a:lnTo>
                    <a:pt x="53810" y="54326"/>
                  </a:lnTo>
                  <a:lnTo>
                    <a:pt x="44196" y="46100"/>
                  </a:lnTo>
                  <a:lnTo>
                    <a:pt x="52324" y="36449"/>
                  </a:lnTo>
                  <a:lnTo>
                    <a:pt x="69099" y="36449"/>
                  </a:lnTo>
                  <a:lnTo>
                    <a:pt x="82676" y="20574"/>
                  </a:lnTo>
                  <a:lnTo>
                    <a:pt x="0" y="0"/>
                  </a:lnTo>
                  <a:close/>
                </a:path>
                <a:path w="297179" h="255269">
                  <a:moveTo>
                    <a:pt x="52324" y="36449"/>
                  </a:moveTo>
                  <a:lnTo>
                    <a:pt x="44196" y="46100"/>
                  </a:lnTo>
                  <a:lnTo>
                    <a:pt x="53810" y="54326"/>
                  </a:lnTo>
                  <a:lnTo>
                    <a:pt x="62013" y="44734"/>
                  </a:lnTo>
                  <a:lnTo>
                    <a:pt x="52324" y="36449"/>
                  </a:lnTo>
                  <a:close/>
                </a:path>
                <a:path w="297179" h="255269">
                  <a:moveTo>
                    <a:pt x="69099" y="36449"/>
                  </a:moveTo>
                  <a:lnTo>
                    <a:pt x="52324" y="36449"/>
                  </a:lnTo>
                  <a:lnTo>
                    <a:pt x="62013" y="44734"/>
                  </a:lnTo>
                  <a:lnTo>
                    <a:pt x="69099" y="36449"/>
                  </a:lnTo>
                  <a:close/>
                </a:path>
              </a:pathLst>
            </a:custGeom>
            <a:solidFill>
              <a:srgbClr val="000000"/>
            </a:solidFill>
          </p:spPr>
          <p:txBody>
            <a:bodyPr wrap="square" lIns="0" tIns="0" rIns="0" bIns="0" rtlCol="0"/>
            <a:lstStyle/>
            <a:p>
              <a:endParaRPr sz="1350"/>
            </a:p>
          </p:txBody>
        </p:sp>
        <p:pic>
          <p:nvPicPr>
            <p:cNvPr id="42" name="object 42"/>
            <p:cNvPicPr/>
            <p:nvPr/>
          </p:nvPicPr>
          <p:blipFill>
            <a:blip r:embed="rId2" cstate="print"/>
            <a:stretch>
              <a:fillRect/>
            </a:stretch>
          </p:blipFill>
          <p:spPr>
            <a:xfrm>
              <a:off x="7456932" y="2702052"/>
              <a:ext cx="76200" cy="250317"/>
            </a:xfrm>
            <a:prstGeom prst="rect">
              <a:avLst/>
            </a:prstGeom>
          </p:spPr>
        </p:pic>
        <p:sp>
          <p:nvSpPr>
            <p:cNvPr id="43" name="object 43"/>
            <p:cNvSpPr/>
            <p:nvPr/>
          </p:nvSpPr>
          <p:spPr>
            <a:xfrm>
              <a:off x="7491222" y="2702052"/>
              <a:ext cx="343535" cy="255904"/>
            </a:xfrm>
            <a:custGeom>
              <a:avLst/>
              <a:gdLst/>
              <a:ahLst/>
              <a:cxnLst/>
              <a:rect l="l" t="t" r="r" b="b"/>
              <a:pathLst>
                <a:path w="343534" h="255905">
                  <a:moveTo>
                    <a:pt x="278435" y="40049"/>
                  </a:moveTo>
                  <a:lnTo>
                    <a:pt x="0" y="245110"/>
                  </a:lnTo>
                  <a:lnTo>
                    <a:pt x="7620" y="255397"/>
                  </a:lnTo>
                  <a:lnTo>
                    <a:pt x="285988" y="50296"/>
                  </a:lnTo>
                  <a:lnTo>
                    <a:pt x="278435" y="40049"/>
                  </a:lnTo>
                  <a:close/>
                </a:path>
                <a:path w="343534" h="255905">
                  <a:moveTo>
                    <a:pt x="326925" y="32512"/>
                  </a:moveTo>
                  <a:lnTo>
                    <a:pt x="288671" y="32512"/>
                  </a:lnTo>
                  <a:lnTo>
                    <a:pt x="296163" y="42799"/>
                  </a:lnTo>
                  <a:lnTo>
                    <a:pt x="285988" y="50296"/>
                  </a:lnTo>
                  <a:lnTo>
                    <a:pt x="304800" y="75819"/>
                  </a:lnTo>
                  <a:lnTo>
                    <a:pt x="326925" y="32512"/>
                  </a:lnTo>
                  <a:close/>
                </a:path>
                <a:path w="343534" h="255905">
                  <a:moveTo>
                    <a:pt x="288671" y="32512"/>
                  </a:moveTo>
                  <a:lnTo>
                    <a:pt x="278435" y="40049"/>
                  </a:lnTo>
                  <a:lnTo>
                    <a:pt x="285988" y="50296"/>
                  </a:lnTo>
                  <a:lnTo>
                    <a:pt x="296163" y="42799"/>
                  </a:lnTo>
                  <a:lnTo>
                    <a:pt x="288671" y="32512"/>
                  </a:lnTo>
                  <a:close/>
                </a:path>
                <a:path w="343534" h="255905">
                  <a:moveTo>
                    <a:pt x="343534" y="0"/>
                  </a:moveTo>
                  <a:lnTo>
                    <a:pt x="259587" y="14477"/>
                  </a:lnTo>
                  <a:lnTo>
                    <a:pt x="278435" y="40049"/>
                  </a:lnTo>
                  <a:lnTo>
                    <a:pt x="288671" y="32512"/>
                  </a:lnTo>
                  <a:lnTo>
                    <a:pt x="326925" y="32512"/>
                  </a:lnTo>
                  <a:lnTo>
                    <a:pt x="343534" y="0"/>
                  </a:lnTo>
                  <a:close/>
                </a:path>
              </a:pathLst>
            </a:custGeom>
            <a:solidFill>
              <a:srgbClr val="000000"/>
            </a:solidFill>
          </p:spPr>
          <p:txBody>
            <a:bodyPr wrap="square" lIns="0" tIns="0" rIns="0" bIns="0" rtlCol="0"/>
            <a:lstStyle/>
            <a:p>
              <a:endParaRPr sz="1350"/>
            </a:p>
          </p:txBody>
        </p:sp>
        <p:sp>
          <p:nvSpPr>
            <p:cNvPr id="44" name="object 44"/>
            <p:cNvSpPr/>
            <p:nvPr/>
          </p:nvSpPr>
          <p:spPr>
            <a:xfrm>
              <a:off x="8884920" y="2956560"/>
              <a:ext cx="203200" cy="295910"/>
            </a:xfrm>
            <a:custGeom>
              <a:avLst/>
              <a:gdLst/>
              <a:ahLst/>
              <a:cxnLst/>
              <a:rect l="l" t="t" r="r" b="b"/>
              <a:pathLst>
                <a:path w="203200" h="295910">
                  <a:moveTo>
                    <a:pt x="202692" y="0"/>
                  </a:moveTo>
                  <a:lnTo>
                    <a:pt x="0" y="0"/>
                  </a:lnTo>
                  <a:lnTo>
                    <a:pt x="0" y="295656"/>
                  </a:lnTo>
                  <a:lnTo>
                    <a:pt x="202692" y="295656"/>
                  </a:lnTo>
                  <a:lnTo>
                    <a:pt x="202692" y="0"/>
                  </a:lnTo>
                  <a:close/>
                </a:path>
              </a:pathLst>
            </a:custGeom>
            <a:solidFill>
              <a:srgbClr val="929A90"/>
            </a:solidFill>
          </p:spPr>
          <p:txBody>
            <a:bodyPr wrap="square" lIns="0" tIns="0" rIns="0" bIns="0" rtlCol="0"/>
            <a:lstStyle/>
            <a:p>
              <a:endParaRPr sz="1350"/>
            </a:p>
          </p:txBody>
        </p:sp>
        <p:sp>
          <p:nvSpPr>
            <p:cNvPr id="45" name="object 45"/>
            <p:cNvSpPr/>
            <p:nvPr/>
          </p:nvSpPr>
          <p:spPr>
            <a:xfrm>
              <a:off x="8694420" y="2705100"/>
              <a:ext cx="297180" cy="255270"/>
            </a:xfrm>
            <a:custGeom>
              <a:avLst/>
              <a:gdLst/>
              <a:ahLst/>
              <a:cxnLst/>
              <a:rect l="l" t="t" r="r" b="b"/>
              <a:pathLst>
                <a:path w="297179" h="255269">
                  <a:moveTo>
                    <a:pt x="62065" y="44674"/>
                  </a:moveTo>
                  <a:lnTo>
                    <a:pt x="53810" y="54326"/>
                  </a:lnTo>
                  <a:lnTo>
                    <a:pt x="288544" y="255142"/>
                  </a:lnTo>
                  <a:lnTo>
                    <a:pt x="296799" y="245490"/>
                  </a:lnTo>
                  <a:lnTo>
                    <a:pt x="62065" y="44674"/>
                  </a:lnTo>
                  <a:close/>
                </a:path>
                <a:path w="297179" h="255269">
                  <a:moveTo>
                    <a:pt x="0" y="0"/>
                  </a:moveTo>
                  <a:lnTo>
                    <a:pt x="33147" y="78486"/>
                  </a:lnTo>
                  <a:lnTo>
                    <a:pt x="53810" y="54326"/>
                  </a:lnTo>
                  <a:lnTo>
                    <a:pt x="44196" y="46100"/>
                  </a:lnTo>
                  <a:lnTo>
                    <a:pt x="52450" y="36449"/>
                  </a:lnTo>
                  <a:lnTo>
                    <a:pt x="69099" y="36449"/>
                  </a:lnTo>
                  <a:lnTo>
                    <a:pt x="82676" y="20574"/>
                  </a:lnTo>
                  <a:lnTo>
                    <a:pt x="0" y="0"/>
                  </a:lnTo>
                  <a:close/>
                </a:path>
                <a:path w="297179" h="255269">
                  <a:moveTo>
                    <a:pt x="52450" y="36449"/>
                  </a:moveTo>
                  <a:lnTo>
                    <a:pt x="44196" y="46100"/>
                  </a:lnTo>
                  <a:lnTo>
                    <a:pt x="53810" y="54326"/>
                  </a:lnTo>
                  <a:lnTo>
                    <a:pt x="62065" y="44674"/>
                  </a:lnTo>
                  <a:lnTo>
                    <a:pt x="52450" y="36449"/>
                  </a:lnTo>
                  <a:close/>
                </a:path>
                <a:path w="297179" h="255269">
                  <a:moveTo>
                    <a:pt x="69099" y="36449"/>
                  </a:moveTo>
                  <a:lnTo>
                    <a:pt x="52450" y="36449"/>
                  </a:lnTo>
                  <a:lnTo>
                    <a:pt x="62065" y="44674"/>
                  </a:lnTo>
                  <a:lnTo>
                    <a:pt x="69099" y="36449"/>
                  </a:lnTo>
                  <a:close/>
                </a:path>
              </a:pathLst>
            </a:custGeom>
            <a:solidFill>
              <a:srgbClr val="000000"/>
            </a:solidFill>
          </p:spPr>
          <p:txBody>
            <a:bodyPr wrap="square" lIns="0" tIns="0" rIns="0" bIns="0" rtlCol="0"/>
            <a:lstStyle/>
            <a:p>
              <a:endParaRPr sz="1350"/>
            </a:p>
          </p:txBody>
        </p:sp>
        <p:pic>
          <p:nvPicPr>
            <p:cNvPr id="46" name="object 46"/>
            <p:cNvPicPr/>
            <p:nvPr/>
          </p:nvPicPr>
          <p:blipFill>
            <a:blip r:embed="rId2" cstate="print"/>
            <a:stretch>
              <a:fillRect/>
            </a:stretch>
          </p:blipFill>
          <p:spPr>
            <a:xfrm>
              <a:off x="8948928" y="2705100"/>
              <a:ext cx="76200" cy="250316"/>
            </a:xfrm>
            <a:prstGeom prst="rect">
              <a:avLst/>
            </a:prstGeom>
          </p:spPr>
        </p:pic>
        <p:sp>
          <p:nvSpPr>
            <p:cNvPr id="47" name="object 47"/>
            <p:cNvSpPr/>
            <p:nvPr/>
          </p:nvSpPr>
          <p:spPr>
            <a:xfrm>
              <a:off x="8983217" y="2705100"/>
              <a:ext cx="343535" cy="255904"/>
            </a:xfrm>
            <a:custGeom>
              <a:avLst/>
              <a:gdLst/>
              <a:ahLst/>
              <a:cxnLst/>
              <a:rect l="l" t="t" r="r" b="b"/>
              <a:pathLst>
                <a:path w="343534" h="255905">
                  <a:moveTo>
                    <a:pt x="278435" y="40049"/>
                  </a:moveTo>
                  <a:lnTo>
                    <a:pt x="0" y="245110"/>
                  </a:lnTo>
                  <a:lnTo>
                    <a:pt x="7620" y="255397"/>
                  </a:lnTo>
                  <a:lnTo>
                    <a:pt x="285988" y="50296"/>
                  </a:lnTo>
                  <a:lnTo>
                    <a:pt x="278435" y="40049"/>
                  </a:lnTo>
                  <a:close/>
                </a:path>
                <a:path w="343534" h="255905">
                  <a:moveTo>
                    <a:pt x="326925" y="32512"/>
                  </a:moveTo>
                  <a:lnTo>
                    <a:pt x="288671" y="32512"/>
                  </a:lnTo>
                  <a:lnTo>
                    <a:pt x="296163" y="42799"/>
                  </a:lnTo>
                  <a:lnTo>
                    <a:pt x="285988" y="50296"/>
                  </a:lnTo>
                  <a:lnTo>
                    <a:pt x="304800" y="75819"/>
                  </a:lnTo>
                  <a:lnTo>
                    <a:pt x="326925" y="32512"/>
                  </a:lnTo>
                  <a:close/>
                </a:path>
                <a:path w="343534" h="255905">
                  <a:moveTo>
                    <a:pt x="288671" y="32512"/>
                  </a:moveTo>
                  <a:lnTo>
                    <a:pt x="278435" y="40049"/>
                  </a:lnTo>
                  <a:lnTo>
                    <a:pt x="285988" y="50296"/>
                  </a:lnTo>
                  <a:lnTo>
                    <a:pt x="296163" y="42799"/>
                  </a:lnTo>
                  <a:lnTo>
                    <a:pt x="288671" y="32512"/>
                  </a:lnTo>
                  <a:close/>
                </a:path>
                <a:path w="343534" h="255905">
                  <a:moveTo>
                    <a:pt x="343534" y="0"/>
                  </a:moveTo>
                  <a:lnTo>
                    <a:pt x="259587" y="14477"/>
                  </a:lnTo>
                  <a:lnTo>
                    <a:pt x="278435" y="40049"/>
                  </a:lnTo>
                  <a:lnTo>
                    <a:pt x="288671" y="32512"/>
                  </a:lnTo>
                  <a:lnTo>
                    <a:pt x="326925" y="32512"/>
                  </a:lnTo>
                  <a:lnTo>
                    <a:pt x="343534" y="0"/>
                  </a:lnTo>
                  <a:close/>
                </a:path>
              </a:pathLst>
            </a:custGeom>
            <a:solidFill>
              <a:srgbClr val="000000"/>
            </a:solidFill>
          </p:spPr>
          <p:txBody>
            <a:bodyPr wrap="square" lIns="0" tIns="0" rIns="0" bIns="0" rtlCol="0"/>
            <a:lstStyle/>
            <a:p>
              <a:endParaRPr sz="1350"/>
            </a:p>
          </p:txBody>
        </p:sp>
        <p:sp>
          <p:nvSpPr>
            <p:cNvPr id="48" name="object 48"/>
            <p:cNvSpPr/>
            <p:nvPr/>
          </p:nvSpPr>
          <p:spPr>
            <a:xfrm>
              <a:off x="10981944" y="2968752"/>
              <a:ext cx="203200" cy="297180"/>
            </a:xfrm>
            <a:custGeom>
              <a:avLst/>
              <a:gdLst/>
              <a:ahLst/>
              <a:cxnLst/>
              <a:rect l="l" t="t" r="r" b="b"/>
              <a:pathLst>
                <a:path w="203200" h="297179">
                  <a:moveTo>
                    <a:pt x="202692" y="0"/>
                  </a:moveTo>
                  <a:lnTo>
                    <a:pt x="0" y="0"/>
                  </a:lnTo>
                  <a:lnTo>
                    <a:pt x="0" y="297179"/>
                  </a:lnTo>
                  <a:lnTo>
                    <a:pt x="202692" y="297179"/>
                  </a:lnTo>
                  <a:lnTo>
                    <a:pt x="202692" y="0"/>
                  </a:lnTo>
                  <a:close/>
                </a:path>
              </a:pathLst>
            </a:custGeom>
            <a:solidFill>
              <a:srgbClr val="929A90"/>
            </a:solidFill>
          </p:spPr>
          <p:txBody>
            <a:bodyPr wrap="square" lIns="0" tIns="0" rIns="0" bIns="0" rtlCol="0"/>
            <a:lstStyle/>
            <a:p>
              <a:endParaRPr sz="1350"/>
            </a:p>
          </p:txBody>
        </p:sp>
        <p:sp>
          <p:nvSpPr>
            <p:cNvPr id="49" name="object 49"/>
            <p:cNvSpPr/>
            <p:nvPr/>
          </p:nvSpPr>
          <p:spPr>
            <a:xfrm>
              <a:off x="10791444" y="2718816"/>
              <a:ext cx="297180" cy="255270"/>
            </a:xfrm>
            <a:custGeom>
              <a:avLst/>
              <a:gdLst/>
              <a:ahLst/>
              <a:cxnLst/>
              <a:rect l="l" t="t" r="r" b="b"/>
              <a:pathLst>
                <a:path w="297179" h="255269">
                  <a:moveTo>
                    <a:pt x="62065" y="44674"/>
                  </a:moveTo>
                  <a:lnTo>
                    <a:pt x="53810" y="54326"/>
                  </a:lnTo>
                  <a:lnTo>
                    <a:pt x="288544" y="255143"/>
                  </a:lnTo>
                  <a:lnTo>
                    <a:pt x="296799" y="245491"/>
                  </a:lnTo>
                  <a:lnTo>
                    <a:pt x="62065" y="44674"/>
                  </a:lnTo>
                  <a:close/>
                </a:path>
                <a:path w="297179" h="255269">
                  <a:moveTo>
                    <a:pt x="0" y="0"/>
                  </a:moveTo>
                  <a:lnTo>
                    <a:pt x="33147" y="78486"/>
                  </a:lnTo>
                  <a:lnTo>
                    <a:pt x="53810" y="54326"/>
                  </a:lnTo>
                  <a:lnTo>
                    <a:pt x="44196" y="46100"/>
                  </a:lnTo>
                  <a:lnTo>
                    <a:pt x="52450" y="36449"/>
                  </a:lnTo>
                  <a:lnTo>
                    <a:pt x="69099" y="36449"/>
                  </a:lnTo>
                  <a:lnTo>
                    <a:pt x="82676" y="20574"/>
                  </a:lnTo>
                  <a:lnTo>
                    <a:pt x="0" y="0"/>
                  </a:lnTo>
                  <a:close/>
                </a:path>
                <a:path w="297179" h="255269">
                  <a:moveTo>
                    <a:pt x="52450" y="36449"/>
                  </a:moveTo>
                  <a:lnTo>
                    <a:pt x="44196" y="46100"/>
                  </a:lnTo>
                  <a:lnTo>
                    <a:pt x="53810" y="54326"/>
                  </a:lnTo>
                  <a:lnTo>
                    <a:pt x="62065" y="44674"/>
                  </a:lnTo>
                  <a:lnTo>
                    <a:pt x="52450" y="36449"/>
                  </a:lnTo>
                  <a:close/>
                </a:path>
                <a:path w="297179" h="255269">
                  <a:moveTo>
                    <a:pt x="69099" y="36449"/>
                  </a:moveTo>
                  <a:lnTo>
                    <a:pt x="52450" y="36449"/>
                  </a:lnTo>
                  <a:lnTo>
                    <a:pt x="62065" y="44674"/>
                  </a:lnTo>
                  <a:lnTo>
                    <a:pt x="69099" y="36449"/>
                  </a:lnTo>
                  <a:close/>
                </a:path>
              </a:pathLst>
            </a:custGeom>
            <a:solidFill>
              <a:srgbClr val="000000"/>
            </a:solidFill>
          </p:spPr>
          <p:txBody>
            <a:bodyPr wrap="square" lIns="0" tIns="0" rIns="0" bIns="0" rtlCol="0"/>
            <a:lstStyle/>
            <a:p>
              <a:endParaRPr sz="1350"/>
            </a:p>
          </p:txBody>
        </p:sp>
        <p:pic>
          <p:nvPicPr>
            <p:cNvPr id="50" name="object 50"/>
            <p:cNvPicPr/>
            <p:nvPr/>
          </p:nvPicPr>
          <p:blipFill>
            <a:blip r:embed="rId3" cstate="print"/>
            <a:stretch>
              <a:fillRect/>
            </a:stretch>
          </p:blipFill>
          <p:spPr>
            <a:xfrm>
              <a:off x="11045952" y="2718816"/>
              <a:ext cx="76200" cy="250317"/>
            </a:xfrm>
            <a:prstGeom prst="rect">
              <a:avLst/>
            </a:prstGeom>
          </p:spPr>
        </p:pic>
        <p:sp>
          <p:nvSpPr>
            <p:cNvPr id="51" name="object 51"/>
            <p:cNvSpPr/>
            <p:nvPr/>
          </p:nvSpPr>
          <p:spPr>
            <a:xfrm>
              <a:off x="11080241" y="2718816"/>
              <a:ext cx="343535" cy="255904"/>
            </a:xfrm>
            <a:custGeom>
              <a:avLst/>
              <a:gdLst/>
              <a:ahLst/>
              <a:cxnLst/>
              <a:rect l="l" t="t" r="r" b="b"/>
              <a:pathLst>
                <a:path w="343534" h="255905">
                  <a:moveTo>
                    <a:pt x="278435" y="40049"/>
                  </a:moveTo>
                  <a:lnTo>
                    <a:pt x="0" y="245110"/>
                  </a:lnTo>
                  <a:lnTo>
                    <a:pt x="7619" y="255397"/>
                  </a:lnTo>
                  <a:lnTo>
                    <a:pt x="285988" y="50296"/>
                  </a:lnTo>
                  <a:lnTo>
                    <a:pt x="278435" y="40049"/>
                  </a:lnTo>
                  <a:close/>
                </a:path>
                <a:path w="343534" h="255905">
                  <a:moveTo>
                    <a:pt x="326925" y="32512"/>
                  </a:moveTo>
                  <a:lnTo>
                    <a:pt x="288671" y="32512"/>
                  </a:lnTo>
                  <a:lnTo>
                    <a:pt x="296163" y="42799"/>
                  </a:lnTo>
                  <a:lnTo>
                    <a:pt x="285988" y="50296"/>
                  </a:lnTo>
                  <a:lnTo>
                    <a:pt x="304800" y="75819"/>
                  </a:lnTo>
                  <a:lnTo>
                    <a:pt x="326925" y="32512"/>
                  </a:lnTo>
                  <a:close/>
                </a:path>
                <a:path w="343534" h="255905">
                  <a:moveTo>
                    <a:pt x="288671" y="32512"/>
                  </a:moveTo>
                  <a:lnTo>
                    <a:pt x="278435" y="40049"/>
                  </a:lnTo>
                  <a:lnTo>
                    <a:pt x="285988" y="50296"/>
                  </a:lnTo>
                  <a:lnTo>
                    <a:pt x="296163" y="42799"/>
                  </a:lnTo>
                  <a:lnTo>
                    <a:pt x="288671" y="32512"/>
                  </a:lnTo>
                  <a:close/>
                </a:path>
                <a:path w="343534" h="255905">
                  <a:moveTo>
                    <a:pt x="343534" y="0"/>
                  </a:moveTo>
                  <a:lnTo>
                    <a:pt x="259587" y="14478"/>
                  </a:lnTo>
                  <a:lnTo>
                    <a:pt x="278435" y="40049"/>
                  </a:lnTo>
                  <a:lnTo>
                    <a:pt x="288671" y="32512"/>
                  </a:lnTo>
                  <a:lnTo>
                    <a:pt x="326925" y="32512"/>
                  </a:lnTo>
                  <a:lnTo>
                    <a:pt x="343534" y="0"/>
                  </a:lnTo>
                  <a:close/>
                </a:path>
              </a:pathLst>
            </a:custGeom>
            <a:solidFill>
              <a:srgbClr val="000000"/>
            </a:solidFill>
          </p:spPr>
          <p:txBody>
            <a:bodyPr wrap="square" lIns="0" tIns="0" rIns="0" bIns="0" rtlCol="0"/>
            <a:lstStyle/>
            <a:p>
              <a:endParaRPr sz="1350"/>
            </a:p>
          </p:txBody>
        </p:sp>
      </p:grpSp>
      <p:sp>
        <p:nvSpPr>
          <p:cNvPr id="52" name="object 52"/>
          <p:cNvSpPr txBox="1"/>
          <p:nvPr/>
        </p:nvSpPr>
        <p:spPr>
          <a:xfrm>
            <a:off x="6000179" y="2536375"/>
            <a:ext cx="258604" cy="275556"/>
          </a:xfrm>
          <a:prstGeom prst="rect">
            <a:avLst/>
          </a:prstGeom>
        </p:spPr>
        <p:txBody>
          <a:bodyPr vert="horz" wrap="square" lIns="0" tIns="10001" rIns="0" bIns="0" rtlCol="0">
            <a:spAutoFit/>
          </a:bodyPr>
          <a:lstStyle/>
          <a:p>
            <a:pPr marL="28575">
              <a:spcBef>
                <a:spcPts val="79"/>
              </a:spcBef>
            </a:pPr>
            <a:r>
              <a:rPr sz="1725" spc="-19" dirty="0">
                <a:latin typeface="Cambria Math"/>
                <a:cs typeface="Cambria Math"/>
              </a:rPr>
              <a:t>𝑞</a:t>
            </a:r>
            <a:r>
              <a:rPr sz="1856" spc="-28" baseline="-15151" dirty="0">
                <a:latin typeface="Cambria Math"/>
                <a:cs typeface="Cambria Math"/>
              </a:rPr>
              <a:t>1</a:t>
            </a:r>
            <a:endParaRPr sz="1856" baseline="-15151">
              <a:latin typeface="Cambria Math"/>
              <a:cs typeface="Cambria Math"/>
            </a:endParaRPr>
          </a:p>
        </p:txBody>
      </p:sp>
      <p:sp>
        <p:nvSpPr>
          <p:cNvPr id="53" name="object 53"/>
          <p:cNvSpPr txBox="1"/>
          <p:nvPr/>
        </p:nvSpPr>
        <p:spPr>
          <a:xfrm>
            <a:off x="5659469" y="2547557"/>
            <a:ext cx="925830" cy="275556"/>
          </a:xfrm>
          <a:prstGeom prst="rect">
            <a:avLst/>
          </a:prstGeom>
        </p:spPr>
        <p:txBody>
          <a:bodyPr vert="horz" wrap="square" lIns="0" tIns="10001" rIns="0" bIns="0" rtlCol="0">
            <a:spAutoFit/>
          </a:bodyPr>
          <a:lstStyle/>
          <a:p>
            <a:pPr marL="38100">
              <a:spcBef>
                <a:spcPts val="79"/>
              </a:spcBef>
              <a:tabLst>
                <a:tab pos="682466" algn="l"/>
              </a:tabLst>
            </a:pPr>
            <a:r>
              <a:rPr sz="1725" spc="4" dirty="0">
                <a:latin typeface="Cambria Math"/>
                <a:cs typeface="Cambria Math"/>
              </a:rPr>
              <a:t>𝑘</a:t>
            </a:r>
            <a:r>
              <a:rPr sz="1856" spc="5" baseline="-15151" dirty="0">
                <a:latin typeface="Cambria Math"/>
                <a:cs typeface="Cambria Math"/>
              </a:rPr>
              <a:t>1	</a:t>
            </a:r>
            <a:r>
              <a:rPr sz="1725" spc="-8" dirty="0">
                <a:latin typeface="Cambria Math"/>
                <a:cs typeface="Cambria Math"/>
              </a:rPr>
              <a:t>𝑣</a:t>
            </a:r>
            <a:r>
              <a:rPr sz="1856" spc="-11" baseline="-15151" dirty="0">
                <a:latin typeface="Cambria Math"/>
                <a:cs typeface="Cambria Math"/>
              </a:rPr>
              <a:t>1</a:t>
            </a:r>
            <a:endParaRPr sz="1856" baseline="-15151">
              <a:latin typeface="Cambria Math"/>
              <a:cs typeface="Cambria Math"/>
            </a:endParaRPr>
          </a:p>
        </p:txBody>
      </p:sp>
      <p:sp>
        <p:nvSpPr>
          <p:cNvPr id="54" name="object 54"/>
          <p:cNvSpPr txBox="1"/>
          <p:nvPr/>
        </p:nvSpPr>
        <p:spPr>
          <a:xfrm>
            <a:off x="6723316" y="2570227"/>
            <a:ext cx="270986" cy="275556"/>
          </a:xfrm>
          <a:prstGeom prst="rect">
            <a:avLst/>
          </a:prstGeom>
        </p:spPr>
        <p:txBody>
          <a:bodyPr vert="horz" wrap="square" lIns="0" tIns="10001" rIns="0" bIns="0" rtlCol="0">
            <a:spAutoFit/>
          </a:bodyPr>
          <a:lstStyle/>
          <a:p>
            <a:pPr marL="28575">
              <a:spcBef>
                <a:spcPts val="79"/>
              </a:spcBef>
            </a:pPr>
            <a:r>
              <a:rPr sz="1725" spc="23" dirty="0">
                <a:latin typeface="Cambria Math"/>
                <a:cs typeface="Cambria Math"/>
              </a:rPr>
              <a:t>𝑘</a:t>
            </a:r>
            <a:r>
              <a:rPr sz="1856" spc="33" baseline="-15151" dirty="0">
                <a:latin typeface="Cambria Math"/>
                <a:cs typeface="Cambria Math"/>
              </a:rPr>
              <a:t>2</a:t>
            </a:r>
            <a:endParaRPr sz="1856" baseline="-15151">
              <a:latin typeface="Cambria Math"/>
              <a:cs typeface="Cambria Math"/>
            </a:endParaRPr>
          </a:p>
        </p:txBody>
      </p:sp>
      <p:sp>
        <p:nvSpPr>
          <p:cNvPr id="55" name="object 55"/>
          <p:cNvSpPr txBox="1"/>
          <p:nvPr/>
        </p:nvSpPr>
        <p:spPr>
          <a:xfrm>
            <a:off x="7054501" y="2559463"/>
            <a:ext cx="263366" cy="275556"/>
          </a:xfrm>
          <a:prstGeom prst="rect">
            <a:avLst/>
          </a:prstGeom>
        </p:spPr>
        <p:txBody>
          <a:bodyPr vert="horz" wrap="square" lIns="0" tIns="10001" rIns="0" bIns="0" rtlCol="0">
            <a:spAutoFit/>
          </a:bodyPr>
          <a:lstStyle/>
          <a:p>
            <a:pPr marL="28575">
              <a:spcBef>
                <a:spcPts val="79"/>
              </a:spcBef>
            </a:pPr>
            <a:r>
              <a:rPr sz="1725" dirty="0">
                <a:latin typeface="Cambria Math"/>
                <a:cs typeface="Cambria Math"/>
              </a:rPr>
              <a:t>𝑞</a:t>
            </a:r>
            <a:r>
              <a:rPr sz="1856" baseline="-15151" dirty="0">
                <a:latin typeface="Cambria Math"/>
                <a:cs typeface="Cambria Math"/>
              </a:rPr>
              <a:t>2</a:t>
            </a:r>
            <a:endParaRPr sz="1856" baseline="-15151">
              <a:latin typeface="Cambria Math"/>
              <a:cs typeface="Cambria Math"/>
            </a:endParaRPr>
          </a:p>
        </p:txBody>
      </p:sp>
      <p:sp>
        <p:nvSpPr>
          <p:cNvPr id="56" name="object 56"/>
          <p:cNvSpPr txBox="1"/>
          <p:nvPr/>
        </p:nvSpPr>
        <p:spPr>
          <a:xfrm>
            <a:off x="8173021" y="2562702"/>
            <a:ext cx="263366" cy="275556"/>
          </a:xfrm>
          <a:prstGeom prst="rect">
            <a:avLst/>
          </a:prstGeom>
        </p:spPr>
        <p:txBody>
          <a:bodyPr vert="horz" wrap="square" lIns="0" tIns="10001" rIns="0" bIns="0" rtlCol="0">
            <a:spAutoFit/>
          </a:bodyPr>
          <a:lstStyle/>
          <a:p>
            <a:pPr marL="28575">
              <a:spcBef>
                <a:spcPts val="79"/>
              </a:spcBef>
            </a:pPr>
            <a:r>
              <a:rPr sz="1725" dirty="0">
                <a:latin typeface="Cambria Math"/>
                <a:cs typeface="Cambria Math"/>
              </a:rPr>
              <a:t>𝑞</a:t>
            </a:r>
            <a:r>
              <a:rPr sz="1856" baseline="-15151" dirty="0">
                <a:latin typeface="Cambria Math"/>
                <a:cs typeface="Cambria Math"/>
              </a:rPr>
              <a:t>3</a:t>
            </a:r>
            <a:endParaRPr sz="1856" baseline="-15151">
              <a:latin typeface="Cambria Math"/>
              <a:cs typeface="Cambria Math"/>
            </a:endParaRPr>
          </a:p>
        </p:txBody>
      </p:sp>
      <p:sp>
        <p:nvSpPr>
          <p:cNvPr id="57" name="object 57"/>
          <p:cNvSpPr txBox="1"/>
          <p:nvPr/>
        </p:nvSpPr>
        <p:spPr>
          <a:xfrm>
            <a:off x="7348918" y="2573237"/>
            <a:ext cx="1413510" cy="275621"/>
          </a:xfrm>
          <a:prstGeom prst="rect">
            <a:avLst/>
          </a:prstGeom>
        </p:spPr>
        <p:txBody>
          <a:bodyPr vert="horz" wrap="square" lIns="0" tIns="10001" rIns="0" bIns="0" rtlCol="0">
            <a:spAutoFit/>
          </a:bodyPr>
          <a:lstStyle/>
          <a:p>
            <a:pPr marL="47625">
              <a:spcBef>
                <a:spcPts val="79"/>
              </a:spcBef>
              <a:tabLst>
                <a:tab pos="521018" algn="l"/>
                <a:tab pos="1165860" algn="l"/>
              </a:tabLst>
            </a:pPr>
            <a:r>
              <a:rPr sz="2588" spc="11" baseline="1207" dirty="0">
                <a:latin typeface="Cambria Math"/>
                <a:cs typeface="Cambria Math"/>
              </a:rPr>
              <a:t>𝑣</a:t>
            </a:r>
            <a:r>
              <a:rPr sz="1856" spc="11" baseline="-13468" dirty="0">
                <a:latin typeface="Cambria Math"/>
                <a:cs typeface="Cambria Math"/>
              </a:rPr>
              <a:t>2	</a:t>
            </a:r>
            <a:r>
              <a:rPr sz="1725" spc="23" dirty="0">
                <a:latin typeface="Cambria Math"/>
                <a:cs typeface="Cambria Math"/>
              </a:rPr>
              <a:t>𝑘</a:t>
            </a:r>
            <a:r>
              <a:rPr sz="1856" spc="33" baseline="-15151" dirty="0">
                <a:latin typeface="Cambria Math"/>
                <a:cs typeface="Cambria Math"/>
              </a:rPr>
              <a:t>3	</a:t>
            </a:r>
            <a:r>
              <a:rPr sz="1725" spc="8" dirty="0">
                <a:latin typeface="Cambria Math"/>
                <a:cs typeface="Cambria Math"/>
              </a:rPr>
              <a:t>𝑣</a:t>
            </a:r>
            <a:r>
              <a:rPr sz="1856" spc="11" baseline="-15151" dirty="0">
                <a:latin typeface="Cambria Math"/>
                <a:cs typeface="Cambria Math"/>
              </a:rPr>
              <a:t>3</a:t>
            </a:r>
            <a:endParaRPr sz="1856" baseline="-15151">
              <a:latin typeface="Cambria Math"/>
              <a:cs typeface="Cambria Math"/>
            </a:endParaRPr>
          </a:p>
        </p:txBody>
      </p:sp>
      <p:sp>
        <p:nvSpPr>
          <p:cNvPr id="58" name="object 58"/>
          <p:cNvSpPr txBox="1"/>
          <p:nvPr/>
        </p:nvSpPr>
        <p:spPr>
          <a:xfrm>
            <a:off x="9405651" y="2582800"/>
            <a:ext cx="284798" cy="275556"/>
          </a:xfrm>
          <a:prstGeom prst="rect">
            <a:avLst/>
          </a:prstGeom>
        </p:spPr>
        <p:txBody>
          <a:bodyPr vert="horz" wrap="square" lIns="0" tIns="10001" rIns="0" bIns="0" rtlCol="0">
            <a:spAutoFit/>
          </a:bodyPr>
          <a:lstStyle/>
          <a:p>
            <a:pPr marL="28575">
              <a:spcBef>
                <a:spcPts val="79"/>
              </a:spcBef>
            </a:pPr>
            <a:r>
              <a:rPr sz="1725" spc="49" dirty="0">
                <a:latin typeface="Cambria Math"/>
                <a:cs typeface="Cambria Math"/>
              </a:rPr>
              <a:t>𝑘</a:t>
            </a:r>
            <a:r>
              <a:rPr sz="1856" spc="73" baseline="-15151" dirty="0">
                <a:latin typeface="Cambria Math"/>
                <a:cs typeface="Cambria Math"/>
              </a:rPr>
              <a:t>𝑇</a:t>
            </a:r>
            <a:endParaRPr sz="1856" baseline="-15151">
              <a:latin typeface="Cambria Math"/>
              <a:cs typeface="Cambria Math"/>
            </a:endParaRPr>
          </a:p>
        </p:txBody>
      </p:sp>
      <p:sp>
        <p:nvSpPr>
          <p:cNvPr id="59" name="object 59"/>
          <p:cNvSpPr txBox="1"/>
          <p:nvPr/>
        </p:nvSpPr>
        <p:spPr>
          <a:xfrm>
            <a:off x="9736933" y="2572036"/>
            <a:ext cx="276701" cy="275556"/>
          </a:xfrm>
          <a:prstGeom prst="rect">
            <a:avLst/>
          </a:prstGeom>
        </p:spPr>
        <p:txBody>
          <a:bodyPr vert="horz" wrap="square" lIns="0" tIns="10001" rIns="0" bIns="0" rtlCol="0">
            <a:spAutoFit/>
          </a:bodyPr>
          <a:lstStyle/>
          <a:p>
            <a:pPr marL="28575">
              <a:spcBef>
                <a:spcPts val="79"/>
              </a:spcBef>
            </a:pPr>
            <a:r>
              <a:rPr sz="1725" spc="30" dirty="0">
                <a:latin typeface="Cambria Math"/>
                <a:cs typeface="Cambria Math"/>
              </a:rPr>
              <a:t>𝑞</a:t>
            </a:r>
            <a:r>
              <a:rPr sz="1856" spc="45" baseline="-15151" dirty="0">
                <a:latin typeface="Cambria Math"/>
                <a:cs typeface="Cambria Math"/>
              </a:rPr>
              <a:t>𝑇</a:t>
            </a:r>
            <a:endParaRPr sz="1856" baseline="-15151">
              <a:latin typeface="Cambria Math"/>
              <a:cs typeface="Cambria Math"/>
            </a:endParaRPr>
          </a:p>
        </p:txBody>
      </p:sp>
      <p:sp>
        <p:nvSpPr>
          <p:cNvPr id="60" name="object 60"/>
          <p:cNvSpPr txBox="1"/>
          <p:nvPr/>
        </p:nvSpPr>
        <p:spPr>
          <a:xfrm>
            <a:off x="10049162" y="2581656"/>
            <a:ext cx="280035" cy="275556"/>
          </a:xfrm>
          <a:prstGeom prst="rect">
            <a:avLst/>
          </a:prstGeom>
        </p:spPr>
        <p:txBody>
          <a:bodyPr vert="horz" wrap="square" lIns="0" tIns="10001" rIns="0" bIns="0" rtlCol="0">
            <a:spAutoFit/>
          </a:bodyPr>
          <a:lstStyle/>
          <a:p>
            <a:pPr marL="28575">
              <a:spcBef>
                <a:spcPts val="79"/>
              </a:spcBef>
            </a:pPr>
            <a:r>
              <a:rPr sz="1725" spc="38" dirty="0">
                <a:latin typeface="Cambria Math"/>
                <a:cs typeface="Cambria Math"/>
              </a:rPr>
              <a:t>𝑣</a:t>
            </a:r>
            <a:r>
              <a:rPr sz="1856" spc="56" baseline="-15151" dirty="0">
                <a:latin typeface="Cambria Math"/>
                <a:cs typeface="Cambria Math"/>
              </a:rPr>
              <a:t>𝑇</a:t>
            </a:r>
            <a:endParaRPr sz="1856" baseline="-15151">
              <a:latin typeface="Cambria Math"/>
              <a:cs typeface="Cambria Math"/>
            </a:endParaRPr>
          </a:p>
        </p:txBody>
      </p:sp>
      <p:sp>
        <p:nvSpPr>
          <p:cNvPr id="61" name="object 61"/>
          <p:cNvSpPr txBox="1"/>
          <p:nvPr/>
        </p:nvSpPr>
        <p:spPr>
          <a:xfrm>
            <a:off x="8961119" y="2746210"/>
            <a:ext cx="348138" cy="587180"/>
          </a:xfrm>
          <a:prstGeom prst="rect">
            <a:avLst/>
          </a:prstGeom>
        </p:spPr>
        <p:txBody>
          <a:bodyPr vert="horz" wrap="square" lIns="0" tIns="10001" rIns="0" bIns="0" rtlCol="0">
            <a:spAutoFit/>
          </a:bodyPr>
          <a:lstStyle/>
          <a:p>
            <a:pPr marL="9525">
              <a:spcBef>
                <a:spcPts val="79"/>
              </a:spcBef>
            </a:pPr>
            <a:r>
              <a:rPr sz="3750" i="1" dirty="0">
                <a:latin typeface="Calibri"/>
                <a:cs typeface="Calibri"/>
              </a:rPr>
              <a:t>…</a:t>
            </a:r>
            <a:endParaRPr sz="3750">
              <a:latin typeface="Calibri"/>
              <a:cs typeface="Calibri"/>
            </a:endParaRPr>
          </a:p>
        </p:txBody>
      </p:sp>
      <p:sp>
        <p:nvSpPr>
          <p:cNvPr id="62" name="object 62"/>
          <p:cNvSpPr txBox="1"/>
          <p:nvPr/>
        </p:nvSpPr>
        <p:spPr>
          <a:xfrm>
            <a:off x="6713791" y="3281405"/>
            <a:ext cx="2067878" cy="864725"/>
          </a:xfrm>
          <a:prstGeom prst="rect">
            <a:avLst/>
          </a:prstGeom>
        </p:spPr>
        <p:txBody>
          <a:bodyPr vert="horz" wrap="square" lIns="0" tIns="166688" rIns="0" bIns="0" rtlCol="0">
            <a:spAutoFit/>
          </a:bodyPr>
          <a:lstStyle/>
          <a:p>
            <a:pPr marL="638175">
              <a:spcBef>
                <a:spcPts val="1313"/>
              </a:spcBef>
            </a:pPr>
            <a:r>
              <a:rPr spc="19" dirty="0">
                <a:latin typeface="Calibri"/>
                <a:cs typeface="Calibri"/>
              </a:rPr>
              <a:t>self-attention</a:t>
            </a:r>
            <a:endParaRPr>
              <a:latin typeface="Calibri"/>
              <a:cs typeface="Calibri"/>
            </a:endParaRPr>
          </a:p>
          <a:p>
            <a:pPr marL="38100">
              <a:spcBef>
                <a:spcPts val="1193"/>
              </a:spcBef>
              <a:tabLst>
                <a:tab pos="682466" algn="l"/>
                <a:tab pos="1156335" algn="l"/>
                <a:tab pos="1487329" algn="l"/>
                <a:tab pos="1801178" algn="l"/>
              </a:tabLst>
            </a:pPr>
            <a:r>
              <a:rPr sz="2588" spc="33" baseline="1207" dirty="0">
                <a:latin typeface="Cambria Math"/>
                <a:cs typeface="Cambria Math"/>
              </a:rPr>
              <a:t>𝑘</a:t>
            </a:r>
            <a:r>
              <a:rPr sz="1856" spc="33" baseline="-15151" dirty="0">
                <a:latin typeface="Cambria Math"/>
                <a:cs typeface="Cambria Math"/>
              </a:rPr>
              <a:t>2	</a:t>
            </a:r>
            <a:r>
              <a:rPr sz="2588" spc="17" baseline="1207" dirty="0">
                <a:latin typeface="Cambria Math"/>
                <a:cs typeface="Cambria Math"/>
              </a:rPr>
              <a:t>𝑣</a:t>
            </a:r>
            <a:r>
              <a:rPr sz="1856" spc="17" baseline="-13468" dirty="0">
                <a:latin typeface="Cambria Math"/>
                <a:cs typeface="Cambria Math"/>
              </a:rPr>
              <a:t>2	</a:t>
            </a:r>
            <a:r>
              <a:rPr sz="1725" spc="23" dirty="0">
                <a:latin typeface="Cambria Math"/>
                <a:cs typeface="Cambria Math"/>
              </a:rPr>
              <a:t>𝑘</a:t>
            </a:r>
            <a:r>
              <a:rPr sz="1856" spc="33" baseline="-15151" dirty="0">
                <a:latin typeface="Cambria Math"/>
                <a:cs typeface="Cambria Math"/>
              </a:rPr>
              <a:t>3	</a:t>
            </a:r>
            <a:r>
              <a:rPr sz="2588" baseline="2415" dirty="0">
                <a:latin typeface="Cambria Math"/>
                <a:cs typeface="Cambria Math"/>
              </a:rPr>
              <a:t>𝑞</a:t>
            </a:r>
            <a:r>
              <a:rPr sz="1856" baseline="-11784" dirty="0">
                <a:latin typeface="Cambria Math"/>
                <a:cs typeface="Cambria Math"/>
              </a:rPr>
              <a:t>3	</a:t>
            </a:r>
            <a:r>
              <a:rPr sz="1725" spc="11" dirty="0">
                <a:latin typeface="Cambria Math"/>
                <a:cs typeface="Cambria Math"/>
              </a:rPr>
              <a:t>𝑣</a:t>
            </a:r>
            <a:r>
              <a:rPr sz="1856" spc="17" baseline="-15151" dirty="0">
                <a:latin typeface="Cambria Math"/>
                <a:cs typeface="Cambria Math"/>
              </a:rPr>
              <a:t>3</a:t>
            </a:r>
            <a:endParaRPr sz="1856" baseline="-15151">
              <a:latin typeface="Cambria Math"/>
              <a:cs typeface="Cambria Math"/>
            </a:endParaRPr>
          </a:p>
        </p:txBody>
      </p:sp>
      <p:sp>
        <p:nvSpPr>
          <p:cNvPr id="63" name="object 63"/>
          <p:cNvSpPr txBox="1"/>
          <p:nvPr/>
        </p:nvSpPr>
        <p:spPr>
          <a:xfrm>
            <a:off x="1994536" y="1727169"/>
            <a:ext cx="3179445" cy="4021005"/>
          </a:xfrm>
          <a:prstGeom prst="rect">
            <a:avLst/>
          </a:prstGeom>
        </p:spPr>
        <p:txBody>
          <a:bodyPr vert="horz" wrap="square" lIns="0" tIns="10001" rIns="0" bIns="0" rtlCol="0">
            <a:spAutoFit/>
          </a:bodyPr>
          <a:lstStyle/>
          <a:p>
            <a:pPr marL="266700" marR="3810" indent="-257175">
              <a:spcBef>
                <a:spcPts val="79"/>
              </a:spcBef>
              <a:buClr>
                <a:srgbClr val="8B1515"/>
              </a:buClr>
              <a:buFont typeface="Times New Roman"/>
              <a:buChar char="•"/>
              <a:tabLst>
                <a:tab pos="266224" algn="l"/>
                <a:tab pos="266700" algn="l"/>
              </a:tabLst>
            </a:pPr>
            <a:r>
              <a:rPr sz="1725" dirty="0">
                <a:latin typeface="Calibri"/>
                <a:cs typeface="Calibri"/>
              </a:rPr>
              <a:t>In</a:t>
            </a:r>
            <a:r>
              <a:rPr sz="1725" spc="-4" dirty="0">
                <a:latin typeface="Calibri"/>
                <a:cs typeface="Calibri"/>
              </a:rPr>
              <a:t> </a:t>
            </a:r>
            <a:r>
              <a:rPr sz="1725" dirty="0">
                <a:latin typeface="Calibri"/>
                <a:cs typeface="Calibri"/>
              </a:rPr>
              <a:t>the</a:t>
            </a:r>
            <a:r>
              <a:rPr sz="1725" spc="4" dirty="0">
                <a:latin typeface="Calibri"/>
                <a:cs typeface="Calibri"/>
              </a:rPr>
              <a:t> </a:t>
            </a:r>
            <a:r>
              <a:rPr sz="1725" spc="-4" dirty="0">
                <a:latin typeface="Calibri"/>
                <a:cs typeface="Calibri"/>
              </a:rPr>
              <a:t>diagram</a:t>
            </a:r>
            <a:r>
              <a:rPr sz="1725" spc="-11" dirty="0">
                <a:latin typeface="Calibri"/>
                <a:cs typeface="Calibri"/>
              </a:rPr>
              <a:t> </a:t>
            </a:r>
            <a:r>
              <a:rPr sz="1725" dirty="0">
                <a:latin typeface="Calibri"/>
                <a:cs typeface="Calibri"/>
              </a:rPr>
              <a:t>at</a:t>
            </a:r>
            <a:r>
              <a:rPr sz="1725" spc="-8" dirty="0">
                <a:latin typeface="Calibri"/>
                <a:cs typeface="Calibri"/>
              </a:rPr>
              <a:t> </a:t>
            </a:r>
            <a:r>
              <a:rPr sz="1725" dirty="0">
                <a:latin typeface="Calibri"/>
                <a:cs typeface="Calibri"/>
              </a:rPr>
              <a:t>the</a:t>
            </a:r>
            <a:r>
              <a:rPr sz="1725" spc="4" dirty="0">
                <a:latin typeface="Calibri"/>
                <a:cs typeface="Calibri"/>
              </a:rPr>
              <a:t> </a:t>
            </a:r>
            <a:r>
              <a:rPr sz="1725" spc="-4" dirty="0">
                <a:latin typeface="Calibri"/>
                <a:cs typeface="Calibri"/>
              </a:rPr>
              <a:t>right,</a:t>
            </a:r>
            <a:r>
              <a:rPr sz="1725" spc="11" dirty="0">
                <a:latin typeface="Calibri"/>
                <a:cs typeface="Calibri"/>
              </a:rPr>
              <a:t> </a:t>
            </a:r>
            <a:r>
              <a:rPr sz="1725" dirty="0">
                <a:latin typeface="Calibri"/>
                <a:cs typeface="Calibri"/>
              </a:rPr>
              <a:t>we </a:t>
            </a:r>
            <a:r>
              <a:rPr sz="1725" spc="4" dirty="0">
                <a:latin typeface="Calibri"/>
                <a:cs typeface="Calibri"/>
              </a:rPr>
              <a:t> </a:t>
            </a:r>
            <a:r>
              <a:rPr sz="1725" spc="-4" dirty="0">
                <a:latin typeface="Calibri"/>
                <a:cs typeface="Calibri"/>
              </a:rPr>
              <a:t>have</a:t>
            </a:r>
            <a:r>
              <a:rPr sz="1725" spc="-8" dirty="0">
                <a:latin typeface="Calibri"/>
                <a:cs typeface="Calibri"/>
              </a:rPr>
              <a:t> </a:t>
            </a:r>
            <a:r>
              <a:rPr sz="1725" spc="-4" dirty="0">
                <a:latin typeface="Calibri"/>
                <a:cs typeface="Calibri"/>
              </a:rPr>
              <a:t>stacked</a:t>
            </a:r>
            <a:r>
              <a:rPr sz="1725" spc="4" dirty="0">
                <a:latin typeface="Calibri"/>
                <a:cs typeface="Calibri"/>
              </a:rPr>
              <a:t> </a:t>
            </a:r>
            <a:r>
              <a:rPr sz="1725" dirty="0">
                <a:latin typeface="Calibri"/>
                <a:cs typeface="Calibri"/>
              </a:rPr>
              <a:t>self-attention </a:t>
            </a:r>
            <a:r>
              <a:rPr sz="1725" spc="4" dirty="0">
                <a:latin typeface="Calibri"/>
                <a:cs typeface="Calibri"/>
              </a:rPr>
              <a:t> </a:t>
            </a:r>
            <a:r>
              <a:rPr sz="1725" spc="-4" dirty="0">
                <a:latin typeface="Calibri"/>
                <a:cs typeface="Calibri"/>
              </a:rPr>
              <a:t>blocks,</a:t>
            </a:r>
            <a:r>
              <a:rPr sz="1725" spc="-11" dirty="0">
                <a:latin typeface="Calibri"/>
                <a:cs typeface="Calibri"/>
              </a:rPr>
              <a:t> </a:t>
            </a:r>
            <a:r>
              <a:rPr sz="1725" dirty="0">
                <a:latin typeface="Calibri"/>
                <a:cs typeface="Calibri"/>
              </a:rPr>
              <a:t>like we</a:t>
            </a:r>
            <a:r>
              <a:rPr sz="1725" spc="-4" dirty="0">
                <a:latin typeface="Calibri"/>
                <a:cs typeface="Calibri"/>
              </a:rPr>
              <a:t> might</a:t>
            </a:r>
            <a:r>
              <a:rPr sz="1725" spc="4" dirty="0">
                <a:latin typeface="Calibri"/>
                <a:cs typeface="Calibri"/>
              </a:rPr>
              <a:t> </a:t>
            </a:r>
            <a:r>
              <a:rPr sz="1725" spc="-4" dirty="0">
                <a:latin typeface="Calibri"/>
                <a:cs typeface="Calibri"/>
              </a:rPr>
              <a:t>stack</a:t>
            </a:r>
            <a:r>
              <a:rPr sz="1725" spc="4" dirty="0">
                <a:latin typeface="Calibri"/>
                <a:cs typeface="Calibri"/>
              </a:rPr>
              <a:t> </a:t>
            </a:r>
            <a:r>
              <a:rPr sz="1725" dirty="0">
                <a:latin typeface="Calibri"/>
                <a:cs typeface="Calibri"/>
              </a:rPr>
              <a:t>LSTM </a:t>
            </a:r>
            <a:r>
              <a:rPr sz="1725" spc="-379" dirty="0">
                <a:latin typeface="Calibri"/>
                <a:cs typeface="Calibri"/>
              </a:rPr>
              <a:t> </a:t>
            </a:r>
            <a:r>
              <a:rPr sz="1725" dirty="0">
                <a:latin typeface="Calibri"/>
                <a:cs typeface="Calibri"/>
              </a:rPr>
              <a:t>layers.</a:t>
            </a:r>
            <a:endParaRPr sz="1725">
              <a:latin typeface="Calibri"/>
              <a:cs typeface="Calibri"/>
            </a:endParaRPr>
          </a:p>
          <a:p>
            <a:pPr>
              <a:spcBef>
                <a:spcPts val="11"/>
              </a:spcBef>
              <a:buClr>
                <a:srgbClr val="8B1515"/>
              </a:buClr>
              <a:buFont typeface="Times New Roman"/>
              <a:buChar char="•"/>
            </a:pPr>
            <a:endParaRPr sz="2363">
              <a:latin typeface="Calibri"/>
              <a:cs typeface="Calibri"/>
            </a:endParaRPr>
          </a:p>
          <a:p>
            <a:pPr marL="266700" indent="-257175">
              <a:spcBef>
                <a:spcPts val="4"/>
              </a:spcBef>
              <a:buClr>
                <a:srgbClr val="8B1515"/>
              </a:buClr>
              <a:buFont typeface="Times New Roman"/>
              <a:buChar char="•"/>
              <a:tabLst>
                <a:tab pos="266224" algn="l"/>
                <a:tab pos="266700" algn="l"/>
              </a:tabLst>
            </a:pPr>
            <a:r>
              <a:rPr sz="1725" spc="-4" dirty="0">
                <a:latin typeface="Calibri"/>
                <a:cs typeface="Calibri"/>
              </a:rPr>
              <a:t>Can</a:t>
            </a:r>
            <a:r>
              <a:rPr sz="1725" spc="-8" dirty="0">
                <a:latin typeface="Calibri"/>
                <a:cs typeface="Calibri"/>
              </a:rPr>
              <a:t> </a:t>
            </a:r>
            <a:r>
              <a:rPr sz="1725" dirty="0">
                <a:latin typeface="Calibri"/>
                <a:cs typeface="Calibri"/>
              </a:rPr>
              <a:t>self-attention</a:t>
            </a:r>
            <a:r>
              <a:rPr sz="1725" spc="-11" dirty="0">
                <a:latin typeface="Calibri"/>
                <a:cs typeface="Calibri"/>
              </a:rPr>
              <a:t> </a:t>
            </a:r>
            <a:r>
              <a:rPr sz="1725" dirty="0">
                <a:latin typeface="Calibri"/>
                <a:cs typeface="Calibri"/>
              </a:rPr>
              <a:t>be</a:t>
            </a:r>
            <a:r>
              <a:rPr sz="1725" spc="-8" dirty="0">
                <a:latin typeface="Calibri"/>
                <a:cs typeface="Calibri"/>
              </a:rPr>
              <a:t> </a:t>
            </a:r>
            <a:r>
              <a:rPr sz="1725" dirty="0">
                <a:latin typeface="Calibri"/>
                <a:cs typeface="Calibri"/>
              </a:rPr>
              <a:t>a</a:t>
            </a:r>
            <a:r>
              <a:rPr sz="1725" spc="-4" dirty="0">
                <a:latin typeface="Calibri"/>
                <a:cs typeface="Calibri"/>
              </a:rPr>
              <a:t> drop-in</a:t>
            </a:r>
            <a:endParaRPr sz="1725">
              <a:latin typeface="Calibri"/>
              <a:cs typeface="Calibri"/>
            </a:endParaRPr>
          </a:p>
          <a:p>
            <a:pPr marL="266700"/>
            <a:r>
              <a:rPr sz="1725" dirty="0">
                <a:latin typeface="Calibri"/>
                <a:cs typeface="Calibri"/>
              </a:rPr>
              <a:t>replacement</a:t>
            </a:r>
            <a:r>
              <a:rPr sz="1725" spc="-15" dirty="0">
                <a:latin typeface="Calibri"/>
                <a:cs typeface="Calibri"/>
              </a:rPr>
              <a:t> </a:t>
            </a:r>
            <a:r>
              <a:rPr sz="1725" spc="-4" dirty="0">
                <a:latin typeface="Calibri"/>
                <a:cs typeface="Calibri"/>
              </a:rPr>
              <a:t>for</a:t>
            </a:r>
            <a:r>
              <a:rPr sz="1725" spc="-19" dirty="0">
                <a:latin typeface="Calibri"/>
                <a:cs typeface="Calibri"/>
              </a:rPr>
              <a:t> </a:t>
            </a:r>
            <a:r>
              <a:rPr sz="1725" dirty="0">
                <a:latin typeface="Calibri"/>
                <a:cs typeface="Calibri"/>
              </a:rPr>
              <a:t>recurrence?</a:t>
            </a:r>
            <a:endParaRPr sz="1725">
              <a:latin typeface="Calibri"/>
              <a:cs typeface="Calibri"/>
            </a:endParaRPr>
          </a:p>
          <a:p>
            <a:pPr>
              <a:spcBef>
                <a:spcPts val="15"/>
              </a:spcBef>
            </a:pPr>
            <a:endParaRPr sz="2363">
              <a:latin typeface="Calibri"/>
              <a:cs typeface="Calibri"/>
            </a:endParaRPr>
          </a:p>
          <a:p>
            <a:pPr marL="266700" indent="-257175">
              <a:buClr>
                <a:srgbClr val="8B1515"/>
              </a:buClr>
              <a:buFont typeface="Times New Roman"/>
              <a:buChar char="•"/>
              <a:tabLst>
                <a:tab pos="266224" algn="l"/>
                <a:tab pos="266700" algn="l"/>
              </a:tabLst>
            </a:pPr>
            <a:r>
              <a:rPr sz="1725" dirty="0">
                <a:latin typeface="Calibri"/>
                <a:cs typeface="Calibri"/>
              </a:rPr>
              <a:t>No.</a:t>
            </a:r>
            <a:r>
              <a:rPr sz="1725" spc="-8" dirty="0">
                <a:latin typeface="Calibri"/>
                <a:cs typeface="Calibri"/>
              </a:rPr>
              <a:t> </a:t>
            </a:r>
            <a:r>
              <a:rPr sz="1725" dirty="0">
                <a:latin typeface="Calibri"/>
                <a:cs typeface="Calibri"/>
              </a:rPr>
              <a:t>It</a:t>
            </a:r>
            <a:r>
              <a:rPr sz="1725" spc="-8" dirty="0">
                <a:latin typeface="Calibri"/>
                <a:cs typeface="Calibri"/>
              </a:rPr>
              <a:t> </a:t>
            </a:r>
            <a:r>
              <a:rPr sz="1725" spc="-4" dirty="0">
                <a:latin typeface="Calibri"/>
                <a:cs typeface="Calibri"/>
              </a:rPr>
              <a:t>has</a:t>
            </a:r>
            <a:r>
              <a:rPr sz="1725" spc="-8" dirty="0">
                <a:latin typeface="Calibri"/>
                <a:cs typeface="Calibri"/>
              </a:rPr>
              <a:t> </a:t>
            </a:r>
            <a:r>
              <a:rPr sz="1725" dirty="0">
                <a:latin typeface="Calibri"/>
                <a:cs typeface="Calibri"/>
              </a:rPr>
              <a:t>a</a:t>
            </a:r>
            <a:r>
              <a:rPr sz="1725" spc="-4" dirty="0">
                <a:latin typeface="Calibri"/>
                <a:cs typeface="Calibri"/>
              </a:rPr>
              <a:t> </a:t>
            </a:r>
            <a:r>
              <a:rPr sz="1725" dirty="0">
                <a:latin typeface="Calibri"/>
                <a:cs typeface="Calibri"/>
              </a:rPr>
              <a:t>few</a:t>
            </a:r>
            <a:r>
              <a:rPr sz="1725" spc="-4" dirty="0">
                <a:latin typeface="Calibri"/>
                <a:cs typeface="Calibri"/>
              </a:rPr>
              <a:t> issues, </a:t>
            </a:r>
            <a:r>
              <a:rPr sz="1725" dirty="0">
                <a:latin typeface="Calibri"/>
                <a:cs typeface="Calibri"/>
              </a:rPr>
              <a:t>which</a:t>
            </a:r>
            <a:endParaRPr sz="1725">
              <a:latin typeface="Calibri"/>
              <a:cs typeface="Calibri"/>
            </a:endParaRPr>
          </a:p>
          <a:p>
            <a:pPr marL="266700"/>
            <a:r>
              <a:rPr sz="1725" dirty="0">
                <a:latin typeface="Calibri"/>
                <a:cs typeface="Calibri"/>
              </a:rPr>
              <a:t>we’ll</a:t>
            </a:r>
            <a:r>
              <a:rPr sz="1725" spc="-23" dirty="0">
                <a:latin typeface="Calibri"/>
                <a:cs typeface="Calibri"/>
              </a:rPr>
              <a:t> </a:t>
            </a:r>
            <a:r>
              <a:rPr sz="1725" spc="-4" dirty="0">
                <a:latin typeface="Calibri"/>
                <a:cs typeface="Calibri"/>
              </a:rPr>
              <a:t>go through.</a:t>
            </a:r>
            <a:endParaRPr sz="1725">
              <a:latin typeface="Calibri"/>
              <a:cs typeface="Calibri"/>
            </a:endParaRPr>
          </a:p>
          <a:p>
            <a:pPr>
              <a:spcBef>
                <a:spcPts val="15"/>
              </a:spcBef>
            </a:pPr>
            <a:endParaRPr sz="2363">
              <a:latin typeface="Calibri"/>
              <a:cs typeface="Calibri"/>
            </a:endParaRPr>
          </a:p>
          <a:p>
            <a:pPr marL="266700" marR="469106" indent="-257175">
              <a:buClr>
                <a:srgbClr val="8B1515"/>
              </a:buClr>
              <a:buFont typeface="Times New Roman"/>
              <a:buChar char="•"/>
              <a:tabLst>
                <a:tab pos="266224" algn="l"/>
                <a:tab pos="266700" algn="l"/>
              </a:tabLst>
            </a:pPr>
            <a:r>
              <a:rPr sz="1725" spc="-4" dirty="0">
                <a:latin typeface="Calibri"/>
                <a:cs typeface="Calibri"/>
              </a:rPr>
              <a:t>First, </a:t>
            </a:r>
            <a:r>
              <a:rPr sz="1725" dirty="0">
                <a:latin typeface="Calibri"/>
                <a:cs typeface="Calibri"/>
              </a:rPr>
              <a:t>self-attention is an </a:t>
            </a:r>
            <a:r>
              <a:rPr sz="1725" spc="4" dirty="0">
                <a:latin typeface="Calibri"/>
                <a:cs typeface="Calibri"/>
              </a:rPr>
              <a:t> </a:t>
            </a:r>
            <a:r>
              <a:rPr sz="1725" spc="-4" dirty="0">
                <a:latin typeface="Calibri"/>
                <a:cs typeface="Calibri"/>
              </a:rPr>
              <a:t>operation on </a:t>
            </a:r>
            <a:r>
              <a:rPr sz="1725" b="1" dirty="0">
                <a:latin typeface="Calibri"/>
                <a:cs typeface="Calibri"/>
              </a:rPr>
              <a:t>sets</a:t>
            </a:r>
            <a:r>
              <a:rPr sz="1725" dirty="0">
                <a:latin typeface="Calibri"/>
                <a:cs typeface="Calibri"/>
              </a:rPr>
              <a:t>. It </a:t>
            </a:r>
            <a:r>
              <a:rPr sz="1725" spc="-4" dirty="0">
                <a:latin typeface="Calibri"/>
                <a:cs typeface="Calibri"/>
              </a:rPr>
              <a:t>has no </a:t>
            </a:r>
            <a:r>
              <a:rPr sz="1725" spc="-379" dirty="0">
                <a:latin typeface="Calibri"/>
                <a:cs typeface="Calibri"/>
              </a:rPr>
              <a:t> </a:t>
            </a:r>
            <a:r>
              <a:rPr sz="1725" dirty="0">
                <a:latin typeface="Calibri"/>
                <a:cs typeface="Calibri"/>
              </a:rPr>
              <a:t>inherent</a:t>
            </a:r>
            <a:r>
              <a:rPr sz="1725" spc="4" dirty="0">
                <a:latin typeface="Calibri"/>
                <a:cs typeface="Calibri"/>
              </a:rPr>
              <a:t> </a:t>
            </a:r>
            <a:r>
              <a:rPr sz="1725" spc="-4" dirty="0">
                <a:latin typeface="Calibri"/>
                <a:cs typeface="Calibri"/>
              </a:rPr>
              <a:t>notion </a:t>
            </a:r>
            <a:r>
              <a:rPr sz="1725" dirty="0">
                <a:latin typeface="Calibri"/>
                <a:cs typeface="Calibri"/>
              </a:rPr>
              <a:t>of</a:t>
            </a:r>
            <a:r>
              <a:rPr sz="1725" spc="-8" dirty="0">
                <a:latin typeface="Calibri"/>
                <a:cs typeface="Calibri"/>
              </a:rPr>
              <a:t> </a:t>
            </a:r>
            <a:r>
              <a:rPr sz="1725" spc="-4" dirty="0">
                <a:latin typeface="Calibri"/>
                <a:cs typeface="Calibri"/>
              </a:rPr>
              <a:t>order.</a:t>
            </a:r>
            <a:endParaRPr sz="1725">
              <a:latin typeface="Calibri"/>
              <a:cs typeface="Calibri"/>
            </a:endParaRPr>
          </a:p>
        </p:txBody>
      </p:sp>
      <p:sp>
        <p:nvSpPr>
          <p:cNvPr id="64" name="object 64"/>
          <p:cNvSpPr/>
          <p:nvPr/>
        </p:nvSpPr>
        <p:spPr>
          <a:xfrm>
            <a:off x="6060567" y="3271265"/>
            <a:ext cx="3805238" cy="258128"/>
          </a:xfrm>
          <a:custGeom>
            <a:avLst/>
            <a:gdLst/>
            <a:ahLst/>
            <a:cxnLst/>
            <a:rect l="l" t="t" r="r" b="b"/>
            <a:pathLst>
              <a:path w="5073650" h="344170">
                <a:moveTo>
                  <a:pt x="76200" y="76200"/>
                </a:moveTo>
                <a:lnTo>
                  <a:pt x="69850" y="63500"/>
                </a:lnTo>
                <a:lnTo>
                  <a:pt x="38100" y="0"/>
                </a:lnTo>
                <a:lnTo>
                  <a:pt x="0" y="76200"/>
                </a:lnTo>
                <a:lnTo>
                  <a:pt x="31750" y="76200"/>
                </a:lnTo>
                <a:lnTo>
                  <a:pt x="31750" y="296672"/>
                </a:lnTo>
                <a:lnTo>
                  <a:pt x="44450" y="296672"/>
                </a:lnTo>
                <a:lnTo>
                  <a:pt x="44450" y="76200"/>
                </a:lnTo>
                <a:lnTo>
                  <a:pt x="76200" y="76200"/>
                </a:lnTo>
                <a:close/>
              </a:path>
              <a:path w="5073650" h="344170">
                <a:moveTo>
                  <a:pt x="1484376" y="106680"/>
                </a:moveTo>
                <a:lnTo>
                  <a:pt x="1478026" y="93980"/>
                </a:lnTo>
                <a:lnTo>
                  <a:pt x="1446276" y="30480"/>
                </a:lnTo>
                <a:lnTo>
                  <a:pt x="1408176" y="106680"/>
                </a:lnTo>
                <a:lnTo>
                  <a:pt x="1439926" y="106680"/>
                </a:lnTo>
                <a:lnTo>
                  <a:pt x="1439926" y="327152"/>
                </a:lnTo>
                <a:lnTo>
                  <a:pt x="1452626" y="327152"/>
                </a:lnTo>
                <a:lnTo>
                  <a:pt x="1452626" y="106680"/>
                </a:lnTo>
                <a:lnTo>
                  <a:pt x="1484376" y="106680"/>
                </a:lnTo>
                <a:close/>
              </a:path>
              <a:path w="5073650" h="344170">
                <a:moveTo>
                  <a:pt x="2976372" y="106680"/>
                </a:moveTo>
                <a:lnTo>
                  <a:pt x="2970022" y="93980"/>
                </a:lnTo>
                <a:lnTo>
                  <a:pt x="2938272" y="30480"/>
                </a:lnTo>
                <a:lnTo>
                  <a:pt x="2900172" y="106680"/>
                </a:lnTo>
                <a:lnTo>
                  <a:pt x="2931922" y="106680"/>
                </a:lnTo>
                <a:lnTo>
                  <a:pt x="2931922" y="327152"/>
                </a:lnTo>
                <a:lnTo>
                  <a:pt x="2944622" y="327152"/>
                </a:lnTo>
                <a:lnTo>
                  <a:pt x="2944622" y="106680"/>
                </a:lnTo>
                <a:lnTo>
                  <a:pt x="2976372" y="106680"/>
                </a:lnTo>
                <a:close/>
              </a:path>
              <a:path w="5073650" h="344170">
                <a:moveTo>
                  <a:pt x="5073396" y="123444"/>
                </a:moveTo>
                <a:lnTo>
                  <a:pt x="5067046" y="110744"/>
                </a:lnTo>
                <a:lnTo>
                  <a:pt x="5035296" y="47244"/>
                </a:lnTo>
                <a:lnTo>
                  <a:pt x="4997196" y="123444"/>
                </a:lnTo>
                <a:lnTo>
                  <a:pt x="5028946" y="123444"/>
                </a:lnTo>
                <a:lnTo>
                  <a:pt x="5028946" y="343916"/>
                </a:lnTo>
                <a:lnTo>
                  <a:pt x="5041646" y="343916"/>
                </a:lnTo>
                <a:lnTo>
                  <a:pt x="5041646" y="123444"/>
                </a:lnTo>
                <a:lnTo>
                  <a:pt x="5073396" y="123444"/>
                </a:lnTo>
                <a:close/>
              </a:path>
            </a:pathLst>
          </a:custGeom>
          <a:solidFill>
            <a:srgbClr val="000000"/>
          </a:solidFill>
        </p:spPr>
        <p:txBody>
          <a:bodyPr wrap="square" lIns="0" tIns="0" rIns="0" bIns="0" rtlCol="0"/>
          <a:lstStyle/>
          <a:p>
            <a:endParaRPr sz="1350"/>
          </a:p>
        </p:txBody>
      </p:sp>
      <p:sp>
        <p:nvSpPr>
          <p:cNvPr id="65" name="object 65"/>
          <p:cNvSpPr/>
          <p:nvPr/>
        </p:nvSpPr>
        <p:spPr>
          <a:xfrm>
            <a:off x="5637659" y="2072259"/>
            <a:ext cx="4722971" cy="466725"/>
          </a:xfrm>
          <a:custGeom>
            <a:avLst/>
            <a:gdLst/>
            <a:ahLst/>
            <a:cxnLst/>
            <a:rect l="l" t="t" r="r" b="b"/>
            <a:pathLst>
              <a:path w="6297295" h="622300">
                <a:moveTo>
                  <a:pt x="6193535" y="0"/>
                </a:moveTo>
                <a:lnTo>
                  <a:pt x="103632" y="0"/>
                </a:lnTo>
                <a:lnTo>
                  <a:pt x="63275" y="8137"/>
                </a:lnTo>
                <a:lnTo>
                  <a:pt x="30337" y="30337"/>
                </a:lnTo>
                <a:lnTo>
                  <a:pt x="8137" y="63275"/>
                </a:lnTo>
                <a:lnTo>
                  <a:pt x="0" y="103632"/>
                </a:lnTo>
                <a:lnTo>
                  <a:pt x="0" y="518160"/>
                </a:lnTo>
                <a:lnTo>
                  <a:pt x="8137" y="558516"/>
                </a:lnTo>
                <a:lnTo>
                  <a:pt x="30337" y="591454"/>
                </a:lnTo>
                <a:lnTo>
                  <a:pt x="63275" y="613654"/>
                </a:lnTo>
                <a:lnTo>
                  <a:pt x="103632" y="621791"/>
                </a:lnTo>
                <a:lnTo>
                  <a:pt x="6193535" y="621791"/>
                </a:lnTo>
                <a:lnTo>
                  <a:pt x="6233892" y="613654"/>
                </a:lnTo>
                <a:lnTo>
                  <a:pt x="6266830" y="591454"/>
                </a:lnTo>
                <a:lnTo>
                  <a:pt x="6289030" y="558516"/>
                </a:lnTo>
                <a:lnTo>
                  <a:pt x="6297168" y="518160"/>
                </a:lnTo>
                <a:lnTo>
                  <a:pt x="6297168" y="103632"/>
                </a:lnTo>
                <a:lnTo>
                  <a:pt x="6289030" y="63275"/>
                </a:lnTo>
                <a:lnTo>
                  <a:pt x="6266830" y="30337"/>
                </a:lnTo>
                <a:lnTo>
                  <a:pt x="6233892" y="8137"/>
                </a:lnTo>
                <a:lnTo>
                  <a:pt x="6193535" y="0"/>
                </a:lnTo>
                <a:close/>
              </a:path>
            </a:pathLst>
          </a:custGeom>
          <a:solidFill>
            <a:srgbClr val="C0EFE9"/>
          </a:solidFill>
        </p:spPr>
        <p:txBody>
          <a:bodyPr wrap="square" lIns="0" tIns="0" rIns="0" bIns="0" rtlCol="0"/>
          <a:lstStyle/>
          <a:p>
            <a:endParaRPr sz="1350"/>
          </a:p>
        </p:txBody>
      </p:sp>
      <p:sp>
        <p:nvSpPr>
          <p:cNvPr id="66" name="object 66"/>
          <p:cNvSpPr txBox="1"/>
          <p:nvPr/>
        </p:nvSpPr>
        <p:spPr>
          <a:xfrm>
            <a:off x="7342442" y="2145279"/>
            <a:ext cx="1315403" cy="286617"/>
          </a:xfrm>
          <a:prstGeom prst="rect">
            <a:avLst/>
          </a:prstGeom>
        </p:spPr>
        <p:txBody>
          <a:bodyPr vert="horz" wrap="square" lIns="0" tIns="9525" rIns="0" bIns="0" rtlCol="0">
            <a:spAutoFit/>
          </a:bodyPr>
          <a:lstStyle/>
          <a:p>
            <a:pPr marL="9525">
              <a:spcBef>
                <a:spcPts val="75"/>
              </a:spcBef>
            </a:pPr>
            <a:r>
              <a:rPr spc="49" dirty="0">
                <a:latin typeface="Calibri"/>
                <a:cs typeface="Calibri"/>
              </a:rPr>
              <a:t>s</a:t>
            </a:r>
            <a:r>
              <a:rPr spc="8" dirty="0">
                <a:latin typeface="Calibri"/>
                <a:cs typeface="Calibri"/>
              </a:rPr>
              <a:t>el</a:t>
            </a:r>
            <a:r>
              <a:rPr spc="-4" dirty="0">
                <a:latin typeface="Calibri"/>
                <a:cs typeface="Calibri"/>
              </a:rPr>
              <a:t>f</a:t>
            </a:r>
            <a:r>
              <a:rPr spc="4" dirty="0">
                <a:latin typeface="Calibri"/>
                <a:cs typeface="Calibri"/>
              </a:rPr>
              <a:t>-</a:t>
            </a:r>
            <a:r>
              <a:rPr spc="19" dirty="0">
                <a:latin typeface="Calibri"/>
                <a:cs typeface="Calibri"/>
              </a:rPr>
              <a:t>att</a:t>
            </a:r>
            <a:r>
              <a:rPr spc="15" dirty="0">
                <a:latin typeface="Calibri"/>
                <a:cs typeface="Calibri"/>
              </a:rPr>
              <a:t>e</a:t>
            </a:r>
            <a:r>
              <a:rPr spc="11" dirty="0">
                <a:latin typeface="Calibri"/>
                <a:cs typeface="Calibri"/>
              </a:rPr>
              <a:t>n</a:t>
            </a:r>
            <a:r>
              <a:rPr spc="23" dirty="0">
                <a:latin typeface="Calibri"/>
                <a:cs typeface="Calibri"/>
              </a:rPr>
              <a:t>tion</a:t>
            </a:r>
            <a:endParaRPr>
              <a:latin typeface="Calibri"/>
              <a:cs typeface="Calibri"/>
            </a:endParaRPr>
          </a:p>
        </p:txBody>
      </p:sp>
      <p:grpSp>
        <p:nvGrpSpPr>
          <p:cNvPr id="67" name="object 67"/>
          <p:cNvGrpSpPr/>
          <p:nvPr/>
        </p:nvGrpSpPr>
        <p:grpSpPr>
          <a:xfrm>
            <a:off x="6019420" y="1722501"/>
            <a:ext cx="3899059" cy="481965"/>
            <a:chOff x="5993891" y="1153667"/>
            <a:chExt cx="5198745" cy="642620"/>
          </a:xfrm>
        </p:grpSpPr>
        <p:sp>
          <p:nvSpPr>
            <p:cNvPr id="68" name="object 68"/>
            <p:cNvSpPr/>
            <p:nvPr/>
          </p:nvSpPr>
          <p:spPr>
            <a:xfrm>
              <a:off x="6056376" y="1452371"/>
              <a:ext cx="5073650" cy="344170"/>
            </a:xfrm>
            <a:custGeom>
              <a:avLst/>
              <a:gdLst/>
              <a:ahLst/>
              <a:cxnLst/>
              <a:rect l="l" t="t" r="r" b="b"/>
              <a:pathLst>
                <a:path w="5073650" h="344169">
                  <a:moveTo>
                    <a:pt x="76200" y="76200"/>
                  </a:moveTo>
                  <a:lnTo>
                    <a:pt x="69850" y="63500"/>
                  </a:lnTo>
                  <a:lnTo>
                    <a:pt x="38100" y="0"/>
                  </a:lnTo>
                  <a:lnTo>
                    <a:pt x="0" y="76200"/>
                  </a:lnTo>
                  <a:lnTo>
                    <a:pt x="31750" y="76200"/>
                  </a:lnTo>
                  <a:lnTo>
                    <a:pt x="31750" y="296672"/>
                  </a:lnTo>
                  <a:lnTo>
                    <a:pt x="44450" y="296672"/>
                  </a:lnTo>
                  <a:lnTo>
                    <a:pt x="44450" y="76200"/>
                  </a:lnTo>
                  <a:lnTo>
                    <a:pt x="76200" y="76200"/>
                  </a:lnTo>
                  <a:close/>
                </a:path>
                <a:path w="5073650" h="344169">
                  <a:moveTo>
                    <a:pt x="1484376" y="106680"/>
                  </a:moveTo>
                  <a:lnTo>
                    <a:pt x="1478026" y="93980"/>
                  </a:lnTo>
                  <a:lnTo>
                    <a:pt x="1446276" y="30480"/>
                  </a:lnTo>
                  <a:lnTo>
                    <a:pt x="1408176" y="106680"/>
                  </a:lnTo>
                  <a:lnTo>
                    <a:pt x="1439926" y="106680"/>
                  </a:lnTo>
                  <a:lnTo>
                    <a:pt x="1439926" y="327152"/>
                  </a:lnTo>
                  <a:lnTo>
                    <a:pt x="1452626" y="327152"/>
                  </a:lnTo>
                  <a:lnTo>
                    <a:pt x="1452626" y="106680"/>
                  </a:lnTo>
                  <a:lnTo>
                    <a:pt x="1484376" y="106680"/>
                  </a:lnTo>
                  <a:close/>
                </a:path>
                <a:path w="5073650" h="344169">
                  <a:moveTo>
                    <a:pt x="2976372" y="106680"/>
                  </a:moveTo>
                  <a:lnTo>
                    <a:pt x="2970022" y="93980"/>
                  </a:lnTo>
                  <a:lnTo>
                    <a:pt x="2938272" y="30480"/>
                  </a:lnTo>
                  <a:lnTo>
                    <a:pt x="2900172" y="106680"/>
                  </a:lnTo>
                  <a:lnTo>
                    <a:pt x="2931922" y="106680"/>
                  </a:lnTo>
                  <a:lnTo>
                    <a:pt x="2931922" y="327152"/>
                  </a:lnTo>
                  <a:lnTo>
                    <a:pt x="2944622" y="327152"/>
                  </a:lnTo>
                  <a:lnTo>
                    <a:pt x="2944622" y="106680"/>
                  </a:lnTo>
                  <a:lnTo>
                    <a:pt x="2976372" y="106680"/>
                  </a:lnTo>
                  <a:close/>
                </a:path>
                <a:path w="5073650" h="344169">
                  <a:moveTo>
                    <a:pt x="5073396" y="123444"/>
                  </a:moveTo>
                  <a:lnTo>
                    <a:pt x="5067046" y="110744"/>
                  </a:lnTo>
                  <a:lnTo>
                    <a:pt x="5035296" y="47244"/>
                  </a:lnTo>
                  <a:lnTo>
                    <a:pt x="4997196" y="123444"/>
                  </a:lnTo>
                  <a:lnTo>
                    <a:pt x="5028946" y="123444"/>
                  </a:lnTo>
                  <a:lnTo>
                    <a:pt x="5028946" y="343916"/>
                  </a:lnTo>
                  <a:lnTo>
                    <a:pt x="5041646" y="343916"/>
                  </a:lnTo>
                  <a:lnTo>
                    <a:pt x="5041646" y="123444"/>
                  </a:lnTo>
                  <a:lnTo>
                    <a:pt x="5073396" y="123444"/>
                  </a:lnTo>
                  <a:close/>
                </a:path>
              </a:pathLst>
            </a:custGeom>
            <a:solidFill>
              <a:srgbClr val="000000"/>
            </a:solidFill>
          </p:spPr>
          <p:txBody>
            <a:bodyPr wrap="square" lIns="0" tIns="0" rIns="0" bIns="0" rtlCol="0"/>
            <a:lstStyle/>
            <a:p>
              <a:endParaRPr sz="1350"/>
            </a:p>
          </p:txBody>
        </p:sp>
        <p:sp>
          <p:nvSpPr>
            <p:cNvPr id="69" name="object 69"/>
            <p:cNvSpPr/>
            <p:nvPr/>
          </p:nvSpPr>
          <p:spPr>
            <a:xfrm>
              <a:off x="5993892" y="1153680"/>
              <a:ext cx="5198745" cy="342900"/>
            </a:xfrm>
            <a:custGeom>
              <a:avLst/>
              <a:gdLst/>
              <a:ahLst/>
              <a:cxnLst/>
              <a:rect l="l" t="t" r="r" b="b"/>
              <a:pathLst>
                <a:path w="5198745" h="342900">
                  <a:moveTo>
                    <a:pt x="201155" y="0"/>
                  </a:moveTo>
                  <a:lnTo>
                    <a:pt x="0" y="0"/>
                  </a:lnTo>
                  <a:lnTo>
                    <a:pt x="0" y="297167"/>
                  </a:lnTo>
                  <a:lnTo>
                    <a:pt x="201155" y="297167"/>
                  </a:lnTo>
                  <a:lnTo>
                    <a:pt x="201155" y="0"/>
                  </a:lnTo>
                  <a:close/>
                </a:path>
                <a:path w="5198745" h="342900">
                  <a:moveTo>
                    <a:pt x="1610868" y="30467"/>
                  </a:moveTo>
                  <a:lnTo>
                    <a:pt x="1408176" y="30467"/>
                  </a:lnTo>
                  <a:lnTo>
                    <a:pt x="1408176" y="327647"/>
                  </a:lnTo>
                  <a:lnTo>
                    <a:pt x="1610868" y="327647"/>
                  </a:lnTo>
                  <a:lnTo>
                    <a:pt x="1610868" y="30467"/>
                  </a:lnTo>
                  <a:close/>
                </a:path>
                <a:path w="5198745" h="342900">
                  <a:moveTo>
                    <a:pt x="3101340" y="35039"/>
                  </a:moveTo>
                  <a:lnTo>
                    <a:pt x="2898648" y="35039"/>
                  </a:lnTo>
                  <a:lnTo>
                    <a:pt x="2898648" y="330695"/>
                  </a:lnTo>
                  <a:lnTo>
                    <a:pt x="3101340" y="330695"/>
                  </a:lnTo>
                  <a:lnTo>
                    <a:pt x="3101340" y="35039"/>
                  </a:lnTo>
                  <a:close/>
                </a:path>
                <a:path w="5198745" h="342900">
                  <a:moveTo>
                    <a:pt x="5198364" y="47231"/>
                  </a:moveTo>
                  <a:lnTo>
                    <a:pt x="4995672" y="47231"/>
                  </a:lnTo>
                  <a:lnTo>
                    <a:pt x="4995672" y="342887"/>
                  </a:lnTo>
                  <a:lnTo>
                    <a:pt x="5198364" y="342887"/>
                  </a:lnTo>
                  <a:lnTo>
                    <a:pt x="5198364" y="47231"/>
                  </a:lnTo>
                  <a:close/>
                </a:path>
              </a:pathLst>
            </a:custGeom>
            <a:solidFill>
              <a:srgbClr val="929A90"/>
            </a:solidFill>
          </p:spPr>
          <p:txBody>
            <a:bodyPr wrap="square" lIns="0" tIns="0" rIns="0" bIns="0" rtlCol="0"/>
            <a:lstStyle/>
            <a:p>
              <a:endParaRPr sz="1350"/>
            </a:p>
          </p:txBody>
        </p:sp>
      </p:grpSp>
      <p:sp>
        <p:nvSpPr>
          <p:cNvPr id="70" name="object 70"/>
          <p:cNvSpPr txBox="1"/>
          <p:nvPr/>
        </p:nvSpPr>
        <p:spPr>
          <a:xfrm>
            <a:off x="5393055" y="5573269"/>
            <a:ext cx="5181600" cy="248209"/>
          </a:xfrm>
          <a:prstGeom prst="rect">
            <a:avLst/>
          </a:prstGeom>
          <a:ln w="9525">
            <a:solidFill>
              <a:srgbClr val="600058"/>
            </a:solidFill>
          </a:ln>
        </p:spPr>
        <p:txBody>
          <a:bodyPr vert="horz" wrap="square" lIns="0" tIns="0" rIns="0" bIns="0" rtlCol="0">
            <a:spAutoFit/>
          </a:bodyPr>
          <a:lstStyle/>
          <a:p>
            <a:pPr marL="427196">
              <a:lnSpc>
                <a:spcPts val="1954"/>
              </a:lnSpc>
            </a:pPr>
            <a:r>
              <a:rPr sz="1650" spc="-4" dirty="0">
                <a:solidFill>
                  <a:srgbClr val="600058"/>
                </a:solidFill>
                <a:latin typeface="Calibri"/>
                <a:cs typeface="Calibri"/>
              </a:rPr>
              <a:t>Self-attention</a:t>
            </a:r>
            <a:r>
              <a:rPr sz="1650" spc="23" dirty="0">
                <a:solidFill>
                  <a:srgbClr val="600058"/>
                </a:solidFill>
                <a:latin typeface="Calibri"/>
                <a:cs typeface="Calibri"/>
              </a:rPr>
              <a:t> </a:t>
            </a:r>
            <a:r>
              <a:rPr sz="1650" spc="-4" dirty="0">
                <a:solidFill>
                  <a:srgbClr val="600058"/>
                </a:solidFill>
                <a:latin typeface="Calibri"/>
                <a:cs typeface="Calibri"/>
              </a:rPr>
              <a:t>doesn’t know</a:t>
            </a:r>
            <a:r>
              <a:rPr sz="1650" dirty="0">
                <a:solidFill>
                  <a:srgbClr val="600058"/>
                </a:solidFill>
                <a:latin typeface="Calibri"/>
                <a:cs typeface="Calibri"/>
              </a:rPr>
              <a:t> </a:t>
            </a:r>
            <a:r>
              <a:rPr sz="1650" spc="-4" dirty="0">
                <a:solidFill>
                  <a:srgbClr val="600058"/>
                </a:solidFill>
                <a:latin typeface="Calibri"/>
                <a:cs typeface="Calibri"/>
              </a:rPr>
              <a:t>the order</a:t>
            </a:r>
            <a:r>
              <a:rPr sz="1650" dirty="0">
                <a:solidFill>
                  <a:srgbClr val="600058"/>
                </a:solidFill>
                <a:latin typeface="Calibri"/>
                <a:cs typeface="Calibri"/>
              </a:rPr>
              <a:t> </a:t>
            </a:r>
            <a:r>
              <a:rPr sz="1650" spc="-4" dirty="0">
                <a:solidFill>
                  <a:srgbClr val="600058"/>
                </a:solidFill>
                <a:latin typeface="Calibri"/>
                <a:cs typeface="Calibri"/>
              </a:rPr>
              <a:t>of</a:t>
            </a:r>
            <a:r>
              <a:rPr sz="1650" dirty="0">
                <a:solidFill>
                  <a:srgbClr val="600058"/>
                </a:solidFill>
                <a:latin typeface="Calibri"/>
                <a:cs typeface="Calibri"/>
              </a:rPr>
              <a:t> </a:t>
            </a:r>
            <a:r>
              <a:rPr sz="1650" spc="-4" dirty="0">
                <a:solidFill>
                  <a:srgbClr val="600058"/>
                </a:solidFill>
                <a:latin typeface="Calibri"/>
                <a:cs typeface="Calibri"/>
              </a:rPr>
              <a:t>its</a:t>
            </a:r>
            <a:r>
              <a:rPr sz="1650" spc="4" dirty="0">
                <a:solidFill>
                  <a:srgbClr val="600058"/>
                </a:solidFill>
                <a:latin typeface="Calibri"/>
                <a:cs typeface="Calibri"/>
              </a:rPr>
              <a:t> </a:t>
            </a:r>
            <a:r>
              <a:rPr sz="1650" spc="-4" dirty="0">
                <a:solidFill>
                  <a:srgbClr val="600058"/>
                </a:solidFill>
                <a:latin typeface="Calibri"/>
                <a:cs typeface="Calibri"/>
              </a:rPr>
              <a:t>inputs.</a:t>
            </a:r>
            <a:endParaRPr sz="1650">
              <a:latin typeface="Calibri"/>
              <a:cs typeface="Calibri"/>
            </a:endParaRPr>
          </a:p>
        </p:txBody>
      </p:sp>
      <p:sp>
        <p:nvSpPr>
          <p:cNvPr id="72" name="TextBox 71">
            <a:extLst>
              <a:ext uri="{FF2B5EF4-FFF2-40B4-BE49-F238E27FC236}">
                <a16:creationId xmlns:a16="http://schemas.microsoft.com/office/drawing/2014/main" id="{8120BAA4-6188-4E97-89BB-0FC54C136596}"/>
              </a:ext>
            </a:extLst>
          </p:cNvPr>
          <p:cNvSpPr txBox="1"/>
          <p:nvPr/>
        </p:nvSpPr>
        <p:spPr>
          <a:xfrm>
            <a:off x="1524001" y="6581002"/>
            <a:ext cx="930319" cy="276999"/>
          </a:xfrm>
          <a:prstGeom prst="rect">
            <a:avLst/>
          </a:prstGeom>
          <a:noFill/>
        </p:spPr>
        <p:txBody>
          <a:bodyPr wrap="none" rtlCol="0">
            <a:spAutoFit/>
          </a:bodyPr>
          <a:lstStyle/>
          <a:p>
            <a:pPr>
              <a:defRPr/>
            </a:pPr>
            <a:r>
              <a:rPr lang="en-US" sz="1200" dirty="0">
                <a:solidFill>
                  <a:prstClr val="black"/>
                </a:solidFill>
                <a:latin typeface="Calibri"/>
              </a:rPr>
              <a:t>John Hewitt</a:t>
            </a:r>
          </a:p>
        </p:txBody>
      </p:sp>
      <p:sp>
        <p:nvSpPr>
          <p:cNvPr id="71" name="Title 70">
            <a:extLst>
              <a:ext uri="{FF2B5EF4-FFF2-40B4-BE49-F238E27FC236}">
                <a16:creationId xmlns:a16="http://schemas.microsoft.com/office/drawing/2014/main" id="{1F1B506F-48C7-6AF0-BCEF-F36E46EF821F}"/>
              </a:ext>
            </a:extLst>
          </p:cNvPr>
          <p:cNvSpPr>
            <a:spLocks noGrp="1"/>
          </p:cNvSpPr>
          <p:nvPr>
            <p:ph type="title"/>
          </p:nvPr>
        </p:nvSpPr>
        <p:spPr/>
        <p:txBody>
          <a:bodyPr/>
          <a:lstStyle/>
          <a:p>
            <a:r>
              <a:rPr lang="en-US" dirty="0"/>
              <a:t>Is Self-Attention All You Need?  Not yet.</a:t>
            </a:r>
          </a:p>
        </p:txBody>
      </p:sp>
    </p:spTree>
    <p:extLst>
      <p:ext uri="{BB962C8B-B14F-4D97-AF65-F5344CB8AC3E}">
        <p14:creationId xmlns:p14="http://schemas.microsoft.com/office/powerpoint/2010/main" val="40866822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object 2"/>
              <p:cNvSpPr txBox="1"/>
              <p:nvPr/>
            </p:nvSpPr>
            <p:spPr>
              <a:xfrm>
                <a:off x="1950605" y="3210315"/>
                <a:ext cx="6796564" cy="1130277"/>
              </a:xfrm>
              <a:prstGeom prst="rect">
                <a:avLst/>
              </a:prstGeom>
            </p:spPr>
            <p:txBody>
              <a:bodyPr vert="horz" wrap="square" lIns="0" tIns="61436" rIns="0" bIns="0" rtlCol="0">
                <a:spAutoFit/>
              </a:bodyPr>
              <a:lstStyle/>
              <a:p>
                <a:pPr marL="266700" indent="-257175">
                  <a:spcBef>
                    <a:spcPts val="484"/>
                  </a:spcBef>
                  <a:buClr>
                    <a:srgbClr val="8B1515"/>
                  </a:buClr>
                  <a:buFont typeface="Times New Roman"/>
                  <a:buChar char="•"/>
                  <a:tabLst>
                    <a:tab pos="266224" algn="l"/>
                    <a:tab pos="266700" algn="l"/>
                  </a:tabLst>
                </a:pPr>
                <a:r>
                  <a:rPr lang="en-US" sz="1725" dirty="0">
                    <a:latin typeface="Calibri"/>
                    <a:cs typeface="Calibri"/>
                  </a:rPr>
                  <a:t>Why?</a:t>
                </a:r>
              </a:p>
              <a:p>
                <a:pPr marL="466725" lvl="1">
                  <a:spcBef>
                    <a:spcPts val="484"/>
                  </a:spcBef>
                  <a:buClr>
                    <a:srgbClr val="8B1515"/>
                  </a:buClr>
                  <a:tabLst>
                    <a:tab pos="266224" algn="l"/>
                    <a:tab pos="266700" algn="l"/>
                  </a:tabLst>
                </a:pPr>
                <a:r>
                  <a:rPr lang="en-US" sz="1600" i="1" dirty="0"/>
                  <a:t>We chose this function because we hypothesized it would allow the model to easily learn to attend by relative positions, since for any fixed offset </a:t>
                </a:r>
                <a14:m>
                  <m:oMath xmlns:m="http://schemas.openxmlformats.org/officeDocument/2006/math">
                    <m:r>
                      <a:rPr lang="en-US" sz="1600" i="1" smtClean="0">
                        <a:latin typeface="Cambria Math" panose="02040503050406030204" pitchFamily="18" charset="0"/>
                        <a:ea typeface="Cambria Math" panose="02040503050406030204" pitchFamily="18" charset="0"/>
                      </a:rPr>
                      <m:t>𝜙</m:t>
                    </m:r>
                  </m:oMath>
                </a14:m>
                <a:r>
                  <a:rPr lang="en-US" sz="1600" i="1" dirty="0"/>
                  <a:t>, </a:t>
                </a:r>
                <a:r>
                  <a:rPr lang="en-US" sz="1600" b="1" i="1" dirty="0" err="1"/>
                  <a:t>PE</a:t>
                </a:r>
                <a:r>
                  <a:rPr lang="en-US" sz="1600" b="1" i="1" baseline="-25000" dirty="0" err="1">
                    <a:effectLst/>
                  </a:rPr>
                  <a:t>pos</a:t>
                </a:r>
                <a:r>
                  <a:rPr lang="en-US" sz="1600" b="1" i="1" baseline="-25000" dirty="0">
                    <a:effectLst/>
                  </a:rPr>
                  <a:t>+</a:t>
                </a:r>
                <a:r>
                  <a:rPr lang="en-US" sz="1600" b="1" i="1" baseline="-25000" dirty="0"/>
                  <a:t>𝜙</a:t>
                </a:r>
                <a:r>
                  <a:rPr lang="en-US" sz="1600" b="1" i="1" dirty="0"/>
                  <a:t>  can be represented as a linear function of </a:t>
                </a:r>
                <a:r>
                  <a:rPr lang="en-US" sz="1600" b="1" i="1" dirty="0" err="1"/>
                  <a:t>PE</a:t>
                </a:r>
                <a:r>
                  <a:rPr lang="en-US" sz="1600" b="1" i="1" baseline="-25000" dirty="0" err="1">
                    <a:effectLst/>
                  </a:rPr>
                  <a:t>pos</a:t>
                </a:r>
                <a:r>
                  <a:rPr lang="en-US" sz="1600" i="1" dirty="0"/>
                  <a:t>.</a:t>
                </a:r>
                <a:endParaRPr sz="1725" i="1" dirty="0">
                  <a:latin typeface="Calibri"/>
                  <a:cs typeface="Calibri"/>
                </a:endParaRPr>
              </a:p>
            </p:txBody>
          </p:sp>
        </mc:Choice>
        <mc:Fallback xmlns="">
          <p:sp>
            <p:nvSpPr>
              <p:cNvPr id="2" name="object 2"/>
              <p:cNvSpPr txBox="1">
                <a:spLocks noRot="1" noChangeAspect="1" noMove="1" noResize="1" noEditPoints="1" noAdjustHandles="1" noChangeArrowheads="1" noChangeShapeType="1" noTextEdit="1"/>
              </p:cNvSpPr>
              <p:nvPr/>
            </p:nvSpPr>
            <p:spPr>
              <a:xfrm>
                <a:off x="1950605" y="3210315"/>
                <a:ext cx="6796564" cy="1130277"/>
              </a:xfrm>
              <a:prstGeom prst="rect">
                <a:avLst/>
              </a:prstGeom>
              <a:blipFill>
                <a:blip r:embed="rId2"/>
                <a:stretch>
                  <a:fillRect l="-1679" r="-1866" b="-10000"/>
                </a:stretch>
              </a:blipFill>
            </p:spPr>
            <p:txBody>
              <a:bodyPr/>
              <a:lstStyle/>
              <a:p>
                <a:r>
                  <a:rPr lang="en-US">
                    <a:noFill/>
                  </a:rPr>
                  <a:t> </a:t>
                </a:r>
              </a:p>
            </p:txBody>
          </p:sp>
        </mc:Fallback>
      </mc:AlternateContent>
      <p:sp>
        <p:nvSpPr>
          <p:cNvPr id="3" name="object 3"/>
          <p:cNvSpPr txBox="1"/>
          <p:nvPr/>
        </p:nvSpPr>
        <p:spPr>
          <a:xfrm>
            <a:off x="1922031" y="1053399"/>
            <a:ext cx="8306753" cy="1317316"/>
          </a:xfrm>
          <a:prstGeom prst="rect">
            <a:avLst/>
          </a:prstGeom>
        </p:spPr>
        <p:txBody>
          <a:bodyPr vert="horz" wrap="square" lIns="0" tIns="10001" rIns="0" bIns="0" rtlCol="0">
            <a:spAutoFit/>
          </a:bodyPr>
          <a:lstStyle/>
          <a:p>
            <a:pPr marL="295275" indent="-257175">
              <a:spcBef>
                <a:spcPts val="79"/>
              </a:spcBef>
              <a:buClr>
                <a:srgbClr val="8B1515"/>
              </a:buClr>
              <a:buFont typeface="Times New Roman"/>
              <a:buChar char="•"/>
              <a:tabLst>
                <a:tab pos="294799" algn="l"/>
                <a:tab pos="295275" algn="l"/>
              </a:tabLst>
            </a:pPr>
            <a:r>
              <a:rPr sz="1725" b="1" dirty="0">
                <a:latin typeface="Calibri"/>
                <a:cs typeface="Calibri"/>
              </a:rPr>
              <a:t>Sinusoidal</a:t>
            </a:r>
            <a:r>
              <a:rPr sz="1725" b="1" spc="-15" dirty="0">
                <a:latin typeface="Calibri"/>
                <a:cs typeface="Calibri"/>
              </a:rPr>
              <a:t> </a:t>
            </a:r>
            <a:r>
              <a:rPr sz="1725" b="1" dirty="0">
                <a:latin typeface="Calibri"/>
                <a:cs typeface="Calibri"/>
              </a:rPr>
              <a:t>position</a:t>
            </a:r>
            <a:r>
              <a:rPr sz="1725" b="1" spc="-4" dirty="0">
                <a:latin typeface="Calibri"/>
                <a:cs typeface="Calibri"/>
              </a:rPr>
              <a:t> </a:t>
            </a:r>
            <a:r>
              <a:rPr sz="1725" b="1" dirty="0">
                <a:latin typeface="Calibri"/>
                <a:cs typeface="Calibri"/>
              </a:rPr>
              <a:t>representations:</a:t>
            </a:r>
            <a:r>
              <a:rPr sz="1725" b="1" spc="-15" dirty="0">
                <a:latin typeface="Calibri"/>
                <a:cs typeface="Calibri"/>
              </a:rPr>
              <a:t> </a:t>
            </a:r>
            <a:r>
              <a:rPr sz="1725" dirty="0">
                <a:latin typeface="Calibri"/>
                <a:cs typeface="Calibri"/>
              </a:rPr>
              <a:t>concatenate</a:t>
            </a:r>
            <a:r>
              <a:rPr sz="1725" spc="11" dirty="0">
                <a:latin typeface="Calibri"/>
                <a:cs typeface="Calibri"/>
              </a:rPr>
              <a:t> </a:t>
            </a:r>
            <a:r>
              <a:rPr sz="1725" spc="-4" dirty="0">
                <a:latin typeface="Calibri"/>
                <a:cs typeface="Calibri"/>
              </a:rPr>
              <a:t>sinusoidal</a:t>
            </a:r>
            <a:r>
              <a:rPr sz="1725" spc="4" dirty="0">
                <a:latin typeface="Calibri"/>
                <a:cs typeface="Calibri"/>
              </a:rPr>
              <a:t> </a:t>
            </a:r>
            <a:r>
              <a:rPr sz="1725" dirty="0">
                <a:latin typeface="Calibri"/>
                <a:cs typeface="Calibri"/>
              </a:rPr>
              <a:t>functions</a:t>
            </a:r>
            <a:r>
              <a:rPr sz="1725" spc="8" dirty="0">
                <a:latin typeface="Calibri"/>
                <a:cs typeface="Calibri"/>
              </a:rPr>
              <a:t> </a:t>
            </a:r>
            <a:r>
              <a:rPr sz="1725" spc="-4" dirty="0">
                <a:latin typeface="Calibri"/>
                <a:cs typeface="Calibri"/>
              </a:rPr>
              <a:t>of</a:t>
            </a:r>
            <a:r>
              <a:rPr sz="1725" spc="4" dirty="0">
                <a:latin typeface="Calibri"/>
                <a:cs typeface="Calibri"/>
              </a:rPr>
              <a:t> </a:t>
            </a:r>
            <a:r>
              <a:rPr sz="1725" dirty="0">
                <a:latin typeface="Calibri"/>
                <a:cs typeface="Calibri"/>
              </a:rPr>
              <a:t>varying</a:t>
            </a:r>
            <a:r>
              <a:rPr sz="1725" spc="-8" dirty="0">
                <a:latin typeface="Calibri"/>
                <a:cs typeface="Calibri"/>
              </a:rPr>
              <a:t> </a:t>
            </a:r>
            <a:r>
              <a:rPr sz="1725" dirty="0">
                <a:latin typeface="Calibri"/>
                <a:cs typeface="Calibri"/>
              </a:rPr>
              <a:t>periods:</a:t>
            </a:r>
          </a:p>
          <a:p>
            <a:pPr marL="1131570" marR="5584984" indent="7144">
              <a:lnSpc>
                <a:spcPct val="129800"/>
              </a:lnSpc>
              <a:spcBef>
                <a:spcPts val="1421"/>
              </a:spcBef>
            </a:pPr>
            <a:r>
              <a:rPr sz="1575" spc="19" dirty="0">
                <a:latin typeface="Cambria Math"/>
                <a:cs typeface="Cambria Math"/>
              </a:rPr>
              <a:t>sin(</a:t>
            </a:r>
            <a:r>
              <a:rPr lang="en-US" sz="1575" spc="19" dirty="0">
                <a:latin typeface="Cambria Math"/>
                <a:cs typeface="Cambria Math"/>
              </a:rPr>
              <a:t>ω</a:t>
            </a:r>
            <a:r>
              <a:rPr lang="en-US" sz="1575" spc="19" baseline="-25000" dirty="0">
                <a:latin typeface="Cambria Math"/>
                <a:cs typeface="Cambria Math"/>
              </a:rPr>
              <a:t>1</a:t>
            </a:r>
            <a:r>
              <a:rPr lang="en-US" sz="1575" spc="19" dirty="0">
                <a:latin typeface="Cambria Math"/>
                <a:cs typeface="Cambria Math"/>
              </a:rPr>
              <a:t> t</a:t>
            </a:r>
            <a:r>
              <a:rPr sz="1575" spc="19" dirty="0">
                <a:latin typeface="Cambria Math"/>
                <a:cs typeface="Cambria Math"/>
              </a:rPr>
              <a:t>)</a:t>
            </a:r>
            <a:br>
              <a:rPr lang="en-US" sz="1575" spc="19" dirty="0">
                <a:latin typeface="Cambria Math"/>
                <a:cs typeface="Cambria Math"/>
              </a:rPr>
            </a:br>
            <a:r>
              <a:rPr sz="1575" spc="15" dirty="0">
                <a:latin typeface="Cambria Math"/>
                <a:cs typeface="Cambria Math"/>
              </a:rPr>
              <a:t>cos(</a:t>
            </a:r>
            <a:r>
              <a:rPr lang="en-US" sz="1575" spc="19" dirty="0">
                <a:latin typeface="Cambria Math"/>
                <a:cs typeface="Cambria Math"/>
              </a:rPr>
              <a:t>ω</a:t>
            </a:r>
            <a:r>
              <a:rPr lang="en-US" sz="1575" spc="19" baseline="-25000" dirty="0">
                <a:latin typeface="Cambria Math"/>
                <a:cs typeface="Cambria Math"/>
              </a:rPr>
              <a:t>1</a:t>
            </a:r>
            <a:r>
              <a:rPr lang="en-US" sz="1575" spc="19" dirty="0">
                <a:latin typeface="Cambria Math"/>
                <a:cs typeface="Cambria Math"/>
              </a:rPr>
              <a:t> t</a:t>
            </a:r>
            <a:r>
              <a:rPr sz="1575" spc="15" dirty="0">
                <a:latin typeface="Cambria Math"/>
                <a:cs typeface="Cambria Math"/>
              </a:rPr>
              <a:t>)</a:t>
            </a:r>
            <a:endParaRPr sz="1575" dirty="0">
              <a:latin typeface="Cambria Math"/>
              <a:cs typeface="Cambria Math"/>
            </a:endParaRPr>
          </a:p>
          <a:p>
            <a:pPr marL="348615">
              <a:lnSpc>
                <a:spcPts val="1774"/>
              </a:lnSpc>
              <a:tabLst>
                <a:tab pos="631031" algn="l"/>
              </a:tabLst>
            </a:pPr>
            <a:r>
              <a:rPr sz="1725" spc="-4" dirty="0">
                <a:latin typeface="Cambria Math"/>
                <a:cs typeface="Cambria Math"/>
              </a:rPr>
              <a:t>𝑝</a:t>
            </a:r>
            <a:r>
              <a:rPr sz="1856" spc="-5" baseline="-15151" dirty="0">
                <a:latin typeface="Cambria Math"/>
                <a:cs typeface="Cambria Math"/>
              </a:rPr>
              <a:t>𝑖	</a:t>
            </a:r>
            <a:r>
              <a:rPr sz="1725" dirty="0">
                <a:latin typeface="Cambria Math"/>
                <a:cs typeface="Cambria Math"/>
              </a:rPr>
              <a:t>=</a:t>
            </a:r>
          </a:p>
        </p:txBody>
      </p:sp>
      <p:sp>
        <p:nvSpPr>
          <p:cNvPr id="5" name="object 5"/>
          <p:cNvSpPr txBox="1"/>
          <p:nvPr/>
        </p:nvSpPr>
        <p:spPr>
          <a:xfrm>
            <a:off x="3027216" y="2615405"/>
            <a:ext cx="1627823" cy="251992"/>
          </a:xfrm>
          <a:prstGeom prst="rect">
            <a:avLst/>
          </a:prstGeom>
        </p:spPr>
        <p:txBody>
          <a:bodyPr vert="horz" wrap="square" lIns="0" tIns="9525" rIns="0" bIns="0" rtlCol="0">
            <a:spAutoFit/>
          </a:bodyPr>
          <a:lstStyle/>
          <a:p>
            <a:pPr marL="28575">
              <a:spcBef>
                <a:spcPts val="75"/>
              </a:spcBef>
            </a:pPr>
            <a:r>
              <a:rPr sz="1575" spc="23" dirty="0">
                <a:latin typeface="Cambria Math"/>
                <a:cs typeface="Cambria Math"/>
              </a:rPr>
              <a:t>sin(</a:t>
            </a:r>
            <a:r>
              <a:rPr lang="en-US" sz="1575" spc="19" dirty="0" err="1">
                <a:latin typeface="Cambria Math"/>
                <a:cs typeface="Cambria Math"/>
              </a:rPr>
              <a:t>ω</a:t>
            </a:r>
            <a:r>
              <a:rPr lang="en-US" sz="1575" spc="19" baseline="-25000" dirty="0" err="1">
                <a:latin typeface="Cambria Math"/>
                <a:cs typeface="Cambria Math"/>
              </a:rPr>
              <a:t>d</a:t>
            </a:r>
            <a:r>
              <a:rPr lang="en-US" sz="1575" spc="19" baseline="-25000" dirty="0">
                <a:latin typeface="Cambria Math"/>
                <a:cs typeface="Cambria Math"/>
              </a:rPr>
              <a:t>/2</a:t>
            </a:r>
            <a:r>
              <a:rPr lang="en-US" sz="1575" spc="19" dirty="0">
                <a:latin typeface="Cambria Math"/>
                <a:cs typeface="Cambria Math"/>
              </a:rPr>
              <a:t> t</a:t>
            </a:r>
            <a:r>
              <a:rPr sz="1575" spc="23" dirty="0">
                <a:latin typeface="Cambria Math"/>
                <a:cs typeface="Cambria Math"/>
              </a:rPr>
              <a:t>)</a:t>
            </a:r>
            <a:endParaRPr sz="1575" dirty="0">
              <a:latin typeface="Cambria Math"/>
              <a:cs typeface="Cambria Math"/>
            </a:endParaRPr>
          </a:p>
        </p:txBody>
      </p:sp>
      <p:pic>
        <p:nvPicPr>
          <p:cNvPr id="6" name="object 6"/>
          <p:cNvPicPr/>
          <p:nvPr/>
        </p:nvPicPr>
        <p:blipFill>
          <a:blip r:embed="rId3" cstate="print"/>
          <a:stretch>
            <a:fillRect/>
          </a:stretch>
        </p:blipFill>
        <p:spPr>
          <a:xfrm>
            <a:off x="3485352" y="2225149"/>
            <a:ext cx="57150" cy="58293"/>
          </a:xfrm>
          <a:prstGeom prst="rect">
            <a:avLst/>
          </a:prstGeom>
        </p:spPr>
      </p:pic>
      <p:pic>
        <p:nvPicPr>
          <p:cNvPr id="7" name="object 7"/>
          <p:cNvPicPr/>
          <p:nvPr/>
        </p:nvPicPr>
        <p:blipFill>
          <a:blip r:embed="rId4" cstate="print"/>
          <a:stretch>
            <a:fillRect/>
          </a:stretch>
        </p:blipFill>
        <p:spPr>
          <a:xfrm>
            <a:off x="3485352" y="2352023"/>
            <a:ext cx="57150" cy="58293"/>
          </a:xfrm>
          <a:prstGeom prst="rect">
            <a:avLst/>
          </a:prstGeom>
        </p:spPr>
      </p:pic>
      <p:pic>
        <p:nvPicPr>
          <p:cNvPr id="8" name="object 8"/>
          <p:cNvPicPr/>
          <p:nvPr/>
        </p:nvPicPr>
        <p:blipFill>
          <a:blip r:embed="rId3" cstate="print"/>
          <a:stretch>
            <a:fillRect/>
          </a:stretch>
        </p:blipFill>
        <p:spPr>
          <a:xfrm>
            <a:off x="3485352" y="2475466"/>
            <a:ext cx="57150" cy="58293"/>
          </a:xfrm>
          <a:prstGeom prst="rect">
            <a:avLst/>
          </a:prstGeom>
        </p:spPr>
      </p:pic>
      <p:sp>
        <p:nvSpPr>
          <p:cNvPr id="9" name="object 9"/>
          <p:cNvSpPr/>
          <p:nvPr/>
        </p:nvSpPr>
        <p:spPr>
          <a:xfrm>
            <a:off x="2970542" y="1533366"/>
            <a:ext cx="161925" cy="1674495"/>
          </a:xfrm>
          <a:custGeom>
            <a:avLst/>
            <a:gdLst/>
            <a:ahLst/>
            <a:cxnLst/>
            <a:rect l="l" t="t" r="r" b="b"/>
            <a:pathLst>
              <a:path w="215900" h="2232660">
                <a:moveTo>
                  <a:pt x="215900" y="2232660"/>
                </a:moveTo>
                <a:lnTo>
                  <a:pt x="166391" y="2226958"/>
                </a:lnTo>
                <a:lnTo>
                  <a:pt x="120946" y="2210718"/>
                </a:lnTo>
                <a:lnTo>
                  <a:pt x="80859" y="2185233"/>
                </a:lnTo>
                <a:lnTo>
                  <a:pt x="47426" y="2151800"/>
                </a:lnTo>
                <a:lnTo>
                  <a:pt x="21941" y="2111713"/>
                </a:lnTo>
                <a:lnTo>
                  <a:pt x="5701" y="2066268"/>
                </a:lnTo>
                <a:lnTo>
                  <a:pt x="0" y="2016759"/>
                </a:lnTo>
                <a:lnTo>
                  <a:pt x="0" y="215900"/>
                </a:lnTo>
                <a:lnTo>
                  <a:pt x="5701" y="166391"/>
                </a:lnTo>
                <a:lnTo>
                  <a:pt x="21941" y="120946"/>
                </a:lnTo>
                <a:lnTo>
                  <a:pt x="47426" y="80859"/>
                </a:lnTo>
                <a:lnTo>
                  <a:pt x="80859" y="47426"/>
                </a:lnTo>
                <a:lnTo>
                  <a:pt x="120946" y="21941"/>
                </a:lnTo>
                <a:lnTo>
                  <a:pt x="166391" y="5701"/>
                </a:lnTo>
                <a:lnTo>
                  <a:pt x="215900" y="0"/>
                </a:lnTo>
              </a:path>
            </a:pathLst>
          </a:custGeom>
          <a:ln w="9525">
            <a:solidFill>
              <a:srgbClr val="000000"/>
            </a:solidFill>
          </a:ln>
        </p:spPr>
        <p:txBody>
          <a:bodyPr wrap="square" lIns="0" tIns="0" rIns="0" bIns="0" rtlCol="0"/>
          <a:lstStyle/>
          <a:p>
            <a:endParaRPr sz="1350"/>
          </a:p>
        </p:txBody>
      </p:sp>
      <p:sp>
        <p:nvSpPr>
          <p:cNvPr id="10" name="object 10"/>
          <p:cNvSpPr/>
          <p:nvPr/>
        </p:nvSpPr>
        <p:spPr>
          <a:xfrm>
            <a:off x="4046062" y="1514173"/>
            <a:ext cx="161925" cy="1674495"/>
          </a:xfrm>
          <a:custGeom>
            <a:avLst/>
            <a:gdLst/>
            <a:ahLst/>
            <a:cxnLst/>
            <a:rect l="l" t="t" r="r" b="b"/>
            <a:pathLst>
              <a:path w="215900" h="2232660">
                <a:moveTo>
                  <a:pt x="0" y="0"/>
                </a:moveTo>
                <a:lnTo>
                  <a:pt x="49508" y="5701"/>
                </a:lnTo>
                <a:lnTo>
                  <a:pt x="94953" y="21941"/>
                </a:lnTo>
                <a:lnTo>
                  <a:pt x="135040" y="47426"/>
                </a:lnTo>
                <a:lnTo>
                  <a:pt x="168473" y="80859"/>
                </a:lnTo>
                <a:lnTo>
                  <a:pt x="193958" y="120946"/>
                </a:lnTo>
                <a:lnTo>
                  <a:pt x="210198" y="166391"/>
                </a:lnTo>
                <a:lnTo>
                  <a:pt x="215900" y="215900"/>
                </a:lnTo>
                <a:lnTo>
                  <a:pt x="215900" y="2016759"/>
                </a:lnTo>
                <a:lnTo>
                  <a:pt x="210198" y="2066268"/>
                </a:lnTo>
                <a:lnTo>
                  <a:pt x="193958" y="2111713"/>
                </a:lnTo>
                <a:lnTo>
                  <a:pt x="168473" y="2151800"/>
                </a:lnTo>
                <a:lnTo>
                  <a:pt x="135040" y="2185233"/>
                </a:lnTo>
                <a:lnTo>
                  <a:pt x="94953" y="2210718"/>
                </a:lnTo>
                <a:lnTo>
                  <a:pt x="49508" y="2226958"/>
                </a:lnTo>
                <a:lnTo>
                  <a:pt x="0" y="2232660"/>
                </a:lnTo>
              </a:path>
            </a:pathLst>
          </a:custGeom>
          <a:ln w="9525">
            <a:solidFill>
              <a:srgbClr val="000000"/>
            </a:solidFill>
          </a:ln>
        </p:spPr>
        <p:txBody>
          <a:bodyPr wrap="square" lIns="0" tIns="0" rIns="0" bIns="0" rtlCol="0"/>
          <a:lstStyle/>
          <a:p>
            <a:endParaRPr sz="1350"/>
          </a:p>
        </p:txBody>
      </p:sp>
      <p:sp>
        <p:nvSpPr>
          <p:cNvPr id="12" name="object 12"/>
          <p:cNvSpPr txBox="1"/>
          <p:nvPr/>
        </p:nvSpPr>
        <p:spPr>
          <a:xfrm>
            <a:off x="3021502" y="2909632"/>
            <a:ext cx="1654969" cy="251992"/>
          </a:xfrm>
          <a:prstGeom prst="rect">
            <a:avLst/>
          </a:prstGeom>
        </p:spPr>
        <p:txBody>
          <a:bodyPr vert="horz" wrap="square" lIns="0" tIns="9525" rIns="0" bIns="0" rtlCol="0">
            <a:spAutoFit/>
          </a:bodyPr>
          <a:lstStyle/>
          <a:p>
            <a:pPr marL="28575">
              <a:spcBef>
                <a:spcPts val="75"/>
              </a:spcBef>
            </a:pPr>
            <a:r>
              <a:rPr sz="1575" spc="23" dirty="0">
                <a:latin typeface="Cambria Math"/>
                <a:cs typeface="Cambria Math"/>
              </a:rPr>
              <a:t>cos(</a:t>
            </a:r>
            <a:r>
              <a:rPr lang="en-US" sz="1575" spc="19" dirty="0" err="1">
                <a:latin typeface="Cambria Math"/>
                <a:cs typeface="Cambria Math"/>
              </a:rPr>
              <a:t>ω</a:t>
            </a:r>
            <a:r>
              <a:rPr lang="en-US" sz="1575" spc="19" baseline="-25000" dirty="0" err="1">
                <a:latin typeface="Cambria Math"/>
                <a:cs typeface="Cambria Math"/>
              </a:rPr>
              <a:t>d</a:t>
            </a:r>
            <a:r>
              <a:rPr lang="en-US" sz="1575" spc="19" baseline="-25000" dirty="0">
                <a:latin typeface="Cambria Math"/>
                <a:cs typeface="Cambria Math"/>
              </a:rPr>
              <a:t>/2</a:t>
            </a:r>
            <a:r>
              <a:rPr lang="en-US" sz="1575" spc="19" dirty="0">
                <a:latin typeface="Cambria Math"/>
                <a:cs typeface="Cambria Math"/>
              </a:rPr>
              <a:t> t</a:t>
            </a:r>
            <a:r>
              <a:rPr sz="1575" spc="23" dirty="0">
                <a:latin typeface="Cambria Math"/>
                <a:cs typeface="Cambria Math"/>
              </a:rPr>
              <a:t>)</a:t>
            </a:r>
            <a:endParaRPr sz="1575" dirty="0">
              <a:latin typeface="Cambria Math"/>
              <a:cs typeface="Cambria Math"/>
            </a:endParaRPr>
          </a:p>
        </p:txBody>
      </p:sp>
      <p:sp>
        <p:nvSpPr>
          <p:cNvPr id="13" name="object 13"/>
          <p:cNvSpPr txBox="1"/>
          <p:nvPr/>
        </p:nvSpPr>
        <p:spPr>
          <a:xfrm>
            <a:off x="6176962" y="6636129"/>
            <a:ext cx="6015038" cy="193803"/>
          </a:xfrm>
          <a:prstGeom prst="rect">
            <a:avLst/>
          </a:prstGeom>
        </p:spPr>
        <p:txBody>
          <a:bodyPr vert="horz" wrap="square" lIns="0" tIns="9049" rIns="0" bIns="0" rtlCol="0">
            <a:spAutoFit/>
          </a:bodyPr>
          <a:lstStyle/>
          <a:p>
            <a:pPr marL="9525">
              <a:spcBef>
                <a:spcPts val="71"/>
              </a:spcBef>
            </a:pPr>
            <a:r>
              <a:rPr sz="1200" spc="-4" dirty="0">
                <a:latin typeface="Calibri"/>
                <a:cs typeface="Calibri"/>
              </a:rPr>
              <a:t>Image:</a:t>
            </a:r>
            <a:r>
              <a:rPr sz="1200" spc="98" dirty="0">
                <a:latin typeface="Calibri"/>
                <a:cs typeface="Calibri"/>
              </a:rPr>
              <a:t> </a:t>
            </a:r>
            <a:r>
              <a:rPr sz="1200" spc="-8" dirty="0">
                <a:latin typeface="Calibri"/>
                <a:cs typeface="Calibri"/>
              </a:rPr>
              <a:t>https://timodenk.com/blog/linear-relationships-in-the-transformers-positional-encoding/</a:t>
            </a:r>
            <a:endParaRPr sz="1200" dirty="0">
              <a:latin typeface="Calibri"/>
              <a:cs typeface="Calibri"/>
            </a:endParaRPr>
          </a:p>
        </p:txBody>
      </p:sp>
      <p:pic>
        <p:nvPicPr>
          <p:cNvPr id="14" name="object 14"/>
          <p:cNvPicPr/>
          <p:nvPr/>
        </p:nvPicPr>
        <p:blipFill>
          <a:blip r:embed="rId5" cstate="print"/>
          <a:stretch>
            <a:fillRect/>
          </a:stretch>
        </p:blipFill>
        <p:spPr>
          <a:xfrm>
            <a:off x="5390284" y="1587644"/>
            <a:ext cx="4872586" cy="1419635"/>
          </a:xfrm>
          <a:prstGeom prst="rect">
            <a:avLst/>
          </a:prstGeom>
        </p:spPr>
      </p:pic>
      <p:sp>
        <p:nvSpPr>
          <p:cNvPr id="15" name="object 15"/>
          <p:cNvSpPr txBox="1"/>
          <p:nvPr/>
        </p:nvSpPr>
        <p:spPr>
          <a:xfrm>
            <a:off x="7064863" y="3037363"/>
            <a:ext cx="1547336" cy="217367"/>
          </a:xfrm>
          <a:prstGeom prst="rect">
            <a:avLst/>
          </a:prstGeom>
        </p:spPr>
        <p:txBody>
          <a:bodyPr vert="horz" wrap="square" lIns="0" tIns="9525" rIns="0" bIns="0" rtlCol="0">
            <a:spAutoFit/>
          </a:bodyPr>
          <a:lstStyle/>
          <a:p>
            <a:pPr marL="9525">
              <a:spcBef>
                <a:spcPts val="75"/>
              </a:spcBef>
            </a:pPr>
            <a:r>
              <a:rPr sz="1350" spc="-4" dirty="0">
                <a:latin typeface="Calibri"/>
                <a:cs typeface="Calibri"/>
              </a:rPr>
              <a:t>Index</a:t>
            </a:r>
            <a:r>
              <a:rPr sz="1350" spc="-23" dirty="0">
                <a:latin typeface="Calibri"/>
                <a:cs typeface="Calibri"/>
              </a:rPr>
              <a:t> </a:t>
            </a:r>
            <a:r>
              <a:rPr sz="1350" dirty="0">
                <a:latin typeface="Calibri"/>
                <a:cs typeface="Calibri"/>
              </a:rPr>
              <a:t>in</a:t>
            </a:r>
            <a:r>
              <a:rPr sz="1350" spc="-15" dirty="0">
                <a:latin typeface="Calibri"/>
                <a:cs typeface="Calibri"/>
              </a:rPr>
              <a:t> </a:t>
            </a:r>
            <a:r>
              <a:rPr sz="1350" dirty="0">
                <a:latin typeface="Calibri"/>
                <a:cs typeface="Calibri"/>
              </a:rPr>
              <a:t>the</a:t>
            </a:r>
            <a:r>
              <a:rPr sz="1350" spc="-8" dirty="0">
                <a:latin typeface="Calibri"/>
                <a:cs typeface="Calibri"/>
              </a:rPr>
              <a:t> </a:t>
            </a:r>
            <a:r>
              <a:rPr sz="1350" spc="-4" dirty="0">
                <a:latin typeface="Calibri"/>
                <a:cs typeface="Calibri"/>
              </a:rPr>
              <a:t>sequence</a:t>
            </a:r>
            <a:endParaRPr sz="1350">
              <a:latin typeface="Calibri"/>
              <a:cs typeface="Calibri"/>
            </a:endParaRPr>
          </a:p>
        </p:txBody>
      </p:sp>
      <p:sp>
        <p:nvSpPr>
          <p:cNvPr id="16" name="object 16"/>
          <p:cNvSpPr txBox="1"/>
          <p:nvPr/>
        </p:nvSpPr>
        <p:spPr>
          <a:xfrm>
            <a:off x="5157958" y="1930349"/>
            <a:ext cx="180370" cy="762952"/>
          </a:xfrm>
          <a:prstGeom prst="rect">
            <a:avLst/>
          </a:prstGeom>
        </p:spPr>
        <p:txBody>
          <a:bodyPr vert="vert270" wrap="square" lIns="0" tIns="0" rIns="0" bIns="0" rtlCol="0">
            <a:spAutoFit/>
          </a:bodyPr>
          <a:lstStyle/>
          <a:p>
            <a:pPr marL="9525">
              <a:lnSpc>
                <a:spcPts val="1358"/>
              </a:lnSpc>
            </a:pPr>
            <a:r>
              <a:rPr sz="1350" spc="-4" dirty="0">
                <a:latin typeface="Calibri"/>
                <a:cs typeface="Calibri"/>
              </a:rPr>
              <a:t>Dimension</a:t>
            </a:r>
            <a:endParaRPr sz="1350">
              <a:latin typeface="Calibri"/>
              <a:cs typeface="Calibri"/>
            </a:endParaRPr>
          </a:p>
        </p:txBody>
      </p:sp>
      <p:sp>
        <p:nvSpPr>
          <p:cNvPr id="18" name="TextBox 17">
            <a:extLst>
              <a:ext uri="{FF2B5EF4-FFF2-40B4-BE49-F238E27FC236}">
                <a16:creationId xmlns:a16="http://schemas.microsoft.com/office/drawing/2014/main" id="{3ED86ADD-1EEF-4591-9452-EC488513AACE}"/>
              </a:ext>
            </a:extLst>
          </p:cNvPr>
          <p:cNvSpPr txBox="1"/>
          <p:nvPr/>
        </p:nvSpPr>
        <p:spPr>
          <a:xfrm>
            <a:off x="0" y="6594530"/>
            <a:ext cx="930319" cy="276999"/>
          </a:xfrm>
          <a:prstGeom prst="rect">
            <a:avLst/>
          </a:prstGeom>
          <a:noFill/>
        </p:spPr>
        <p:txBody>
          <a:bodyPr wrap="none" rtlCol="0">
            <a:spAutoFit/>
          </a:bodyPr>
          <a:lstStyle/>
          <a:p>
            <a:pPr>
              <a:defRPr/>
            </a:pPr>
            <a:r>
              <a:rPr lang="en-US" sz="1200" dirty="0">
                <a:solidFill>
                  <a:prstClr val="black"/>
                </a:solidFill>
                <a:latin typeface="Calibri"/>
              </a:rPr>
              <a:t>John Hewitt</a:t>
            </a:r>
          </a:p>
        </p:txBody>
      </p:sp>
      <p:pic>
        <p:nvPicPr>
          <p:cNvPr id="17" name="Picture 16">
            <a:extLst>
              <a:ext uri="{FF2B5EF4-FFF2-40B4-BE49-F238E27FC236}">
                <a16:creationId xmlns:a16="http://schemas.microsoft.com/office/drawing/2014/main" id="{5338D88B-3843-C2B0-6C90-7C03BB70D600}"/>
              </a:ext>
            </a:extLst>
          </p:cNvPr>
          <p:cNvPicPr>
            <a:picLocks noChangeAspect="1"/>
          </p:cNvPicPr>
          <p:nvPr/>
        </p:nvPicPr>
        <p:blipFill>
          <a:blip r:embed="rId6"/>
          <a:stretch>
            <a:fillRect/>
          </a:stretch>
        </p:blipFill>
        <p:spPr>
          <a:xfrm>
            <a:off x="1363707" y="4468007"/>
            <a:ext cx="4711700" cy="876300"/>
          </a:xfrm>
          <a:prstGeom prst="rect">
            <a:avLst/>
          </a:prstGeom>
        </p:spPr>
      </p:pic>
      <p:pic>
        <p:nvPicPr>
          <p:cNvPr id="20" name="Picture 19">
            <a:extLst>
              <a:ext uri="{FF2B5EF4-FFF2-40B4-BE49-F238E27FC236}">
                <a16:creationId xmlns:a16="http://schemas.microsoft.com/office/drawing/2014/main" id="{D09D800C-D4D2-345F-191B-E43A38517E4C}"/>
              </a:ext>
            </a:extLst>
          </p:cNvPr>
          <p:cNvPicPr>
            <a:picLocks noChangeAspect="1"/>
          </p:cNvPicPr>
          <p:nvPr/>
        </p:nvPicPr>
        <p:blipFill>
          <a:blip r:embed="rId7"/>
          <a:stretch>
            <a:fillRect/>
          </a:stretch>
        </p:blipFill>
        <p:spPr>
          <a:xfrm>
            <a:off x="6075407" y="4403672"/>
            <a:ext cx="5829300" cy="927100"/>
          </a:xfrm>
          <a:prstGeom prst="rect">
            <a:avLst/>
          </a:prstGeom>
        </p:spPr>
      </p:pic>
      <p:pic>
        <p:nvPicPr>
          <p:cNvPr id="21" name="Picture 20">
            <a:extLst>
              <a:ext uri="{FF2B5EF4-FFF2-40B4-BE49-F238E27FC236}">
                <a16:creationId xmlns:a16="http://schemas.microsoft.com/office/drawing/2014/main" id="{8DC6284F-246A-0C9F-BA73-2EEC7E8A9A2A}"/>
              </a:ext>
            </a:extLst>
          </p:cNvPr>
          <p:cNvPicPr>
            <a:picLocks noChangeAspect="1"/>
          </p:cNvPicPr>
          <p:nvPr/>
        </p:nvPicPr>
        <p:blipFill>
          <a:blip r:embed="rId8"/>
          <a:stretch>
            <a:fillRect/>
          </a:stretch>
        </p:blipFill>
        <p:spPr>
          <a:xfrm>
            <a:off x="2718468" y="5464670"/>
            <a:ext cx="4445000" cy="927100"/>
          </a:xfrm>
          <a:prstGeom prst="rect">
            <a:avLst/>
          </a:prstGeom>
        </p:spPr>
      </p:pic>
      <p:sp>
        <p:nvSpPr>
          <p:cNvPr id="23" name="Title 22">
            <a:extLst>
              <a:ext uri="{FF2B5EF4-FFF2-40B4-BE49-F238E27FC236}">
                <a16:creationId xmlns:a16="http://schemas.microsoft.com/office/drawing/2014/main" id="{DF11C125-E452-EF88-17F7-144A35A1BF59}"/>
              </a:ext>
            </a:extLst>
          </p:cNvPr>
          <p:cNvSpPr>
            <a:spLocks noGrp="1"/>
          </p:cNvSpPr>
          <p:nvPr>
            <p:ph type="title"/>
          </p:nvPr>
        </p:nvSpPr>
        <p:spPr/>
        <p:txBody>
          <a:bodyPr/>
          <a:lstStyle/>
          <a:p>
            <a:r>
              <a:rPr lang="en-US" dirty="0"/>
              <a:t>Position Encoding</a:t>
            </a:r>
          </a:p>
        </p:txBody>
      </p:sp>
    </p:spTree>
    <p:extLst>
      <p:ext uri="{BB962C8B-B14F-4D97-AF65-F5344CB8AC3E}">
        <p14:creationId xmlns:p14="http://schemas.microsoft.com/office/powerpoint/2010/main" val="1243584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3CD2B-15DF-56A8-B8AA-A0C7E7ED9FFD}"/>
              </a:ext>
            </a:extLst>
          </p:cNvPr>
          <p:cNvSpPr>
            <a:spLocks noGrp="1"/>
          </p:cNvSpPr>
          <p:nvPr>
            <p:ph type="title"/>
          </p:nvPr>
        </p:nvSpPr>
        <p:spPr/>
        <p:txBody>
          <a:bodyPr/>
          <a:lstStyle/>
          <a:p>
            <a:r>
              <a:rPr lang="en-US" dirty="0"/>
              <a:t>Neural Language Model Structure</a:t>
            </a:r>
          </a:p>
        </p:txBody>
      </p:sp>
      <p:grpSp>
        <p:nvGrpSpPr>
          <p:cNvPr id="4" name="Group 3">
            <a:extLst>
              <a:ext uri="{FF2B5EF4-FFF2-40B4-BE49-F238E27FC236}">
                <a16:creationId xmlns:a16="http://schemas.microsoft.com/office/drawing/2014/main" id="{B5F69302-0DA2-5CDE-5AC8-9F82DFE9A185}"/>
              </a:ext>
            </a:extLst>
          </p:cNvPr>
          <p:cNvGrpSpPr/>
          <p:nvPr/>
        </p:nvGrpSpPr>
        <p:grpSpPr>
          <a:xfrm>
            <a:off x="378302" y="1484962"/>
            <a:ext cx="9946995" cy="4696707"/>
            <a:chOff x="2306467" y="4983018"/>
            <a:chExt cx="9946995" cy="4696707"/>
          </a:xfrm>
        </p:grpSpPr>
        <p:cxnSp>
          <p:nvCxnSpPr>
            <p:cNvPr id="5" name="Straight Connector 4">
              <a:extLst>
                <a:ext uri="{FF2B5EF4-FFF2-40B4-BE49-F238E27FC236}">
                  <a16:creationId xmlns:a16="http://schemas.microsoft.com/office/drawing/2014/main" id="{215C3F94-E8E1-F8AD-DDBF-8184E2759EA2}"/>
                </a:ext>
              </a:extLst>
            </p:cNvPr>
            <p:cNvCxnSpPr>
              <a:cxnSpLocks/>
            </p:cNvCxnSpPr>
            <p:nvPr/>
          </p:nvCxnSpPr>
          <p:spPr>
            <a:xfrm>
              <a:off x="8129209" y="540768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F14D58F-A417-E627-D498-6A9EFC2BEFE6}"/>
                </a:ext>
              </a:extLst>
            </p:cNvPr>
            <p:cNvCxnSpPr>
              <a:cxnSpLocks/>
            </p:cNvCxnSpPr>
            <p:nvPr/>
          </p:nvCxnSpPr>
          <p:spPr>
            <a:xfrm>
              <a:off x="8129209" y="606510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51AA19B-F0B7-EF49-F259-5410A7F3D294}"/>
                </a:ext>
              </a:extLst>
            </p:cNvPr>
            <p:cNvCxnSpPr>
              <a:cxnSpLocks/>
            </p:cNvCxnSpPr>
            <p:nvPr/>
          </p:nvCxnSpPr>
          <p:spPr>
            <a:xfrm>
              <a:off x="8129209" y="672253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B73891F-3241-2051-231D-7903F5FE2560}"/>
                </a:ext>
              </a:extLst>
            </p:cNvPr>
            <p:cNvCxnSpPr>
              <a:cxnSpLocks/>
            </p:cNvCxnSpPr>
            <p:nvPr/>
          </p:nvCxnSpPr>
          <p:spPr>
            <a:xfrm>
              <a:off x="8129209" y="7379961"/>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A7A5373-1816-CB42-54AA-F786A18D2A49}"/>
                </a:ext>
              </a:extLst>
            </p:cNvPr>
            <p:cNvCxnSpPr>
              <a:cxnSpLocks/>
            </p:cNvCxnSpPr>
            <p:nvPr/>
          </p:nvCxnSpPr>
          <p:spPr>
            <a:xfrm>
              <a:off x="8129209" y="803738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5889143-33AC-A607-63CF-44091B00E7F9}"/>
                </a:ext>
              </a:extLst>
            </p:cNvPr>
            <p:cNvCxnSpPr>
              <a:cxnSpLocks/>
            </p:cNvCxnSpPr>
            <p:nvPr/>
          </p:nvCxnSpPr>
          <p:spPr>
            <a:xfrm>
              <a:off x="8129209" y="8694812"/>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Elbow Connector 10">
              <a:extLst>
                <a:ext uri="{FF2B5EF4-FFF2-40B4-BE49-F238E27FC236}">
                  <a16:creationId xmlns:a16="http://schemas.microsoft.com/office/drawing/2014/main" id="{CF3E1E01-564E-6483-4E81-8F2E44C56D41}"/>
                </a:ext>
              </a:extLst>
            </p:cNvPr>
            <p:cNvCxnSpPr>
              <a:cxnSpLocks/>
              <a:endCxn id="146" idx="1"/>
            </p:cNvCxnSpPr>
            <p:nvPr/>
          </p:nvCxnSpPr>
          <p:spPr>
            <a:xfrm rot="16200000" flipH="1">
              <a:off x="8187861" y="9293586"/>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E12106D-220C-75BA-B0E4-5B1D22E195A9}"/>
                </a:ext>
              </a:extLst>
            </p:cNvPr>
            <p:cNvSpPr/>
            <p:nvPr/>
          </p:nvSpPr>
          <p:spPr>
            <a:xfrm flipV="1">
              <a:off x="10091135" y="542193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iamond 12">
              <a:extLst>
                <a:ext uri="{FF2B5EF4-FFF2-40B4-BE49-F238E27FC236}">
                  <a16:creationId xmlns:a16="http://schemas.microsoft.com/office/drawing/2014/main" id="{B7C1237E-D684-A75F-6E67-0AE8D43F7269}"/>
                </a:ext>
              </a:extLst>
            </p:cNvPr>
            <p:cNvSpPr/>
            <p:nvPr/>
          </p:nvSpPr>
          <p:spPr>
            <a:xfrm flipV="1">
              <a:off x="10756438" y="537190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42012FD2-4FB3-C2F3-B106-2104737F2ED2}"/>
                </a:ext>
              </a:extLst>
            </p:cNvPr>
            <p:cNvCxnSpPr>
              <a:cxnSpLocks/>
            </p:cNvCxnSpPr>
            <p:nvPr/>
          </p:nvCxnSpPr>
          <p:spPr>
            <a:xfrm>
              <a:off x="9827979" y="540768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CEBA857-3ECF-98A8-F8BC-B86D6E5099FA}"/>
                </a:ext>
              </a:extLst>
            </p:cNvPr>
            <p:cNvCxnSpPr>
              <a:cxnSpLocks/>
              <a:endCxn id="12" idx="1"/>
            </p:cNvCxnSpPr>
            <p:nvPr/>
          </p:nvCxnSpPr>
          <p:spPr>
            <a:xfrm flipV="1">
              <a:off x="9832506" y="5553536"/>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Elbow Connector 15">
              <a:extLst>
                <a:ext uri="{FF2B5EF4-FFF2-40B4-BE49-F238E27FC236}">
                  <a16:creationId xmlns:a16="http://schemas.microsoft.com/office/drawing/2014/main" id="{5DF0DE78-3AF3-C970-5DB5-AF189DA1AF4D}"/>
                </a:ext>
              </a:extLst>
            </p:cNvPr>
            <p:cNvCxnSpPr>
              <a:cxnSpLocks/>
              <a:stCxn id="12" idx="3"/>
            </p:cNvCxnSpPr>
            <p:nvPr/>
          </p:nvCxnSpPr>
          <p:spPr>
            <a:xfrm flipV="1">
              <a:off x="10354329" y="526990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a:extLst>
                <a:ext uri="{FF2B5EF4-FFF2-40B4-BE49-F238E27FC236}">
                  <a16:creationId xmlns:a16="http://schemas.microsoft.com/office/drawing/2014/main" id="{F8F924C4-701E-6102-8C3C-EFDC68C646A5}"/>
                </a:ext>
              </a:extLst>
            </p:cNvPr>
            <p:cNvCxnSpPr>
              <a:cxnSpLocks/>
              <a:stCxn id="13" idx="3"/>
            </p:cNvCxnSpPr>
            <p:nvPr/>
          </p:nvCxnSpPr>
          <p:spPr>
            <a:xfrm flipV="1">
              <a:off x="11119704" y="5269909"/>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a:extLst>
                <a:ext uri="{FF2B5EF4-FFF2-40B4-BE49-F238E27FC236}">
                  <a16:creationId xmlns:a16="http://schemas.microsoft.com/office/drawing/2014/main" id="{4F8FD1F5-2F5D-078C-3F6B-B28A4DBC98A2}"/>
                </a:ext>
              </a:extLst>
            </p:cNvPr>
            <p:cNvCxnSpPr>
              <a:cxnSpLocks/>
              <a:endCxn id="13" idx="1"/>
            </p:cNvCxnSpPr>
            <p:nvPr/>
          </p:nvCxnSpPr>
          <p:spPr>
            <a:xfrm rot="16200000" flipH="1">
              <a:off x="10528957" y="532605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DAAA321-7D77-FE1C-9540-94F466D445D0}"/>
                </a:ext>
              </a:extLst>
            </p:cNvPr>
            <p:cNvCxnSpPr>
              <a:cxnSpLocks/>
              <a:endCxn id="20" idx="2"/>
            </p:cNvCxnSpPr>
            <p:nvPr/>
          </p:nvCxnSpPr>
          <p:spPr>
            <a:xfrm>
              <a:off x="9965755" y="5269907"/>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FDC50CCE-675C-10B5-B7CB-2798E83832BC}"/>
                </a:ext>
              </a:extLst>
            </p:cNvPr>
            <p:cNvSpPr/>
            <p:nvPr/>
          </p:nvSpPr>
          <p:spPr>
            <a:xfrm flipV="1">
              <a:off x="11382145" y="5132132"/>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4EBB314-2FC9-3527-F778-2507018F5B4F}"/>
                </a:ext>
              </a:extLst>
            </p:cNvPr>
            <p:cNvSpPr/>
            <p:nvPr/>
          </p:nvSpPr>
          <p:spPr>
            <a:xfrm flipV="1">
              <a:off x="10091135" y="607936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iamond 21">
              <a:extLst>
                <a:ext uri="{FF2B5EF4-FFF2-40B4-BE49-F238E27FC236}">
                  <a16:creationId xmlns:a16="http://schemas.microsoft.com/office/drawing/2014/main" id="{036542E6-3CFE-2AF7-15CD-EA5681F7C11B}"/>
                </a:ext>
              </a:extLst>
            </p:cNvPr>
            <p:cNvSpPr/>
            <p:nvPr/>
          </p:nvSpPr>
          <p:spPr>
            <a:xfrm flipV="1">
              <a:off x="10756438" y="602932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c 22">
              <a:extLst>
                <a:ext uri="{FF2B5EF4-FFF2-40B4-BE49-F238E27FC236}">
                  <a16:creationId xmlns:a16="http://schemas.microsoft.com/office/drawing/2014/main" id="{91792AC6-49EE-367F-D309-CEE1447BA074}"/>
                </a:ext>
              </a:extLst>
            </p:cNvPr>
            <p:cNvSpPr/>
            <p:nvPr/>
          </p:nvSpPr>
          <p:spPr>
            <a:xfrm flipV="1">
              <a:off x="9621571" y="571942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7D711CCD-F0C1-839E-5A0E-AE42EAFDA2DC}"/>
                </a:ext>
              </a:extLst>
            </p:cNvPr>
            <p:cNvCxnSpPr>
              <a:cxnSpLocks/>
            </p:cNvCxnSpPr>
            <p:nvPr/>
          </p:nvCxnSpPr>
          <p:spPr>
            <a:xfrm>
              <a:off x="9827979" y="606510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BA87CB0-C454-D330-BF42-91690D819EC2}"/>
                </a:ext>
              </a:extLst>
            </p:cNvPr>
            <p:cNvCxnSpPr>
              <a:cxnSpLocks/>
              <a:endCxn id="21" idx="1"/>
            </p:cNvCxnSpPr>
            <p:nvPr/>
          </p:nvCxnSpPr>
          <p:spPr>
            <a:xfrm flipV="1">
              <a:off x="9832506" y="621096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25">
              <a:extLst>
                <a:ext uri="{FF2B5EF4-FFF2-40B4-BE49-F238E27FC236}">
                  <a16:creationId xmlns:a16="http://schemas.microsoft.com/office/drawing/2014/main" id="{3F1862AB-7821-6352-08F3-C90F018C9976}"/>
                </a:ext>
              </a:extLst>
            </p:cNvPr>
            <p:cNvCxnSpPr>
              <a:cxnSpLocks/>
              <a:stCxn id="21" idx="3"/>
            </p:cNvCxnSpPr>
            <p:nvPr/>
          </p:nvCxnSpPr>
          <p:spPr>
            <a:xfrm flipV="1">
              <a:off x="10354329" y="592733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653A308D-D6A0-4E35-E4B9-185FE036E125}"/>
                </a:ext>
              </a:extLst>
            </p:cNvPr>
            <p:cNvCxnSpPr>
              <a:cxnSpLocks/>
              <a:stCxn id="22" idx="3"/>
            </p:cNvCxnSpPr>
            <p:nvPr/>
          </p:nvCxnSpPr>
          <p:spPr>
            <a:xfrm flipV="1">
              <a:off x="11119704" y="592733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8" name="Elbow Connector 27">
              <a:extLst>
                <a:ext uri="{FF2B5EF4-FFF2-40B4-BE49-F238E27FC236}">
                  <a16:creationId xmlns:a16="http://schemas.microsoft.com/office/drawing/2014/main" id="{FFB14147-F01E-9258-35BC-58ECAF4983F3}"/>
                </a:ext>
              </a:extLst>
            </p:cNvPr>
            <p:cNvCxnSpPr>
              <a:cxnSpLocks/>
              <a:endCxn id="22" idx="1"/>
            </p:cNvCxnSpPr>
            <p:nvPr/>
          </p:nvCxnSpPr>
          <p:spPr>
            <a:xfrm rot="16200000" flipH="1">
              <a:off x="10528957" y="598348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F957C88-5FC2-4302-BAD2-E15EF49E2EF6}"/>
                </a:ext>
              </a:extLst>
            </p:cNvPr>
            <p:cNvCxnSpPr>
              <a:cxnSpLocks/>
              <a:endCxn id="30" idx="2"/>
            </p:cNvCxnSpPr>
            <p:nvPr/>
          </p:nvCxnSpPr>
          <p:spPr>
            <a:xfrm>
              <a:off x="9965755" y="592733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90FF53F8-ABBE-040E-4402-C7A79896F43E}"/>
                </a:ext>
              </a:extLst>
            </p:cNvPr>
            <p:cNvSpPr/>
            <p:nvPr/>
          </p:nvSpPr>
          <p:spPr>
            <a:xfrm flipV="1">
              <a:off x="11382145" y="578955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6A5B955-176F-8199-E4A7-BAA495DA831B}"/>
                </a:ext>
              </a:extLst>
            </p:cNvPr>
            <p:cNvSpPr/>
            <p:nvPr/>
          </p:nvSpPr>
          <p:spPr>
            <a:xfrm flipV="1">
              <a:off x="10091135" y="673679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a:extLst>
                <a:ext uri="{FF2B5EF4-FFF2-40B4-BE49-F238E27FC236}">
                  <a16:creationId xmlns:a16="http://schemas.microsoft.com/office/drawing/2014/main" id="{5FD73F4B-431D-5BC2-062D-F6D890636A91}"/>
                </a:ext>
              </a:extLst>
            </p:cNvPr>
            <p:cNvSpPr/>
            <p:nvPr/>
          </p:nvSpPr>
          <p:spPr>
            <a:xfrm flipV="1">
              <a:off x="10756438" y="6686755"/>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c 32">
              <a:extLst>
                <a:ext uri="{FF2B5EF4-FFF2-40B4-BE49-F238E27FC236}">
                  <a16:creationId xmlns:a16="http://schemas.microsoft.com/office/drawing/2014/main" id="{6D054FF4-0CE0-1EE9-2D3B-86DA54A995B4}"/>
                </a:ext>
              </a:extLst>
            </p:cNvPr>
            <p:cNvSpPr/>
            <p:nvPr/>
          </p:nvSpPr>
          <p:spPr>
            <a:xfrm flipV="1">
              <a:off x="9621571" y="637685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31FE2E0E-9162-1F4A-6AB2-A6034AC43E9E}"/>
                </a:ext>
              </a:extLst>
            </p:cNvPr>
            <p:cNvCxnSpPr>
              <a:cxnSpLocks/>
            </p:cNvCxnSpPr>
            <p:nvPr/>
          </p:nvCxnSpPr>
          <p:spPr>
            <a:xfrm>
              <a:off x="9827979" y="672253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E723650-EFD6-6BF3-A3F3-E8DD5AE3A51F}"/>
                </a:ext>
              </a:extLst>
            </p:cNvPr>
            <p:cNvCxnSpPr>
              <a:cxnSpLocks/>
              <a:endCxn id="31" idx="1"/>
            </p:cNvCxnSpPr>
            <p:nvPr/>
          </p:nvCxnSpPr>
          <p:spPr>
            <a:xfrm flipV="1">
              <a:off x="9832506" y="6868387"/>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a:extLst>
                <a:ext uri="{FF2B5EF4-FFF2-40B4-BE49-F238E27FC236}">
                  <a16:creationId xmlns:a16="http://schemas.microsoft.com/office/drawing/2014/main" id="{C63C633D-DA45-900C-101C-A85C0485EAA7}"/>
                </a:ext>
              </a:extLst>
            </p:cNvPr>
            <p:cNvCxnSpPr>
              <a:cxnSpLocks/>
              <a:stCxn id="31" idx="3"/>
            </p:cNvCxnSpPr>
            <p:nvPr/>
          </p:nvCxnSpPr>
          <p:spPr>
            <a:xfrm flipV="1">
              <a:off x="10354329" y="658475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Elbow Connector 36">
              <a:extLst>
                <a:ext uri="{FF2B5EF4-FFF2-40B4-BE49-F238E27FC236}">
                  <a16:creationId xmlns:a16="http://schemas.microsoft.com/office/drawing/2014/main" id="{99D17918-E1C3-32B7-A009-1333BE91FEB5}"/>
                </a:ext>
              </a:extLst>
            </p:cNvPr>
            <p:cNvCxnSpPr>
              <a:cxnSpLocks/>
              <a:stCxn id="32" idx="3"/>
            </p:cNvCxnSpPr>
            <p:nvPr/>
          </p:nvCxnSpPr>
          <p:spPr>
            <a:xfrm flipV="1">
              <a:off x="11119704" y="658476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8" name="Elbow Connector 37">
              <a:extLst>
                <a:ext uri="{FF2B5EF4-FFF2-40B4-BE49-F238E27FC236}">
                  <a16:creationId xmlns:a16="http://schemas.microsoft.com/office/drawing/2014/main" id="{48DAED12-A453-025B-0166-54F602A16494}"/>
                </a:ext>
              </a:extLst>
            </p:cNvPr>
            <p:cNvCxnSpPr>
              <a:cxnSpLocks/>
              <a:endCxn id="32" idx="1"/>
            </p:cNvCxnSpPr>
            <p:nvPr/>
          </p:nvCxnSpPr>
          <p:spPr>
            <a:xfrm rot="16200000" flipH="1">
              <a:off x="10528957" y="664090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6B9B943-E19A-1229-3509-5A284C9D073D}"/>
                </a:ext>
              </a:extLst>
            </p:cNvPr>
            <p:cNvCxnSpPr>
              <a:cxnSpLocks/>
              <a:endCxn id="40" idx="2"/>
            </p:cNvCxnSpPr>
            <p:nvPr/>
          </p:nvCxnSpPr>
          <p:spPr>
            <a:xfrm>
              <a:off x="9965755" y="658475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94FE5D76-6D69-22DB-F705-3CBD7A38C2D5}"/>
                </a:ext>
              </a:extLst>
            </p:cNvPr>
            <p:cNvSpPr/>
            <p:nvPr/>
          </p:nvSpPr>
          <p:spPr>
            <a:xfrm flipV="1">
              <a:off x="11382145" y="644698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42F56CF-00D5-EBC7-61A2-C815B2D1DA06}"/>
                </a:ext>
              </a:extLst>
            </p:cNvPr>
            <p:cNvSpPr/>
            <p:nvPr/>
          </p:nvSpPr>
          <p:spPr>
            <a:xfrm flipV="1">
              <a:off x="10091135" y="7394216"/>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iamond 41">
              <a:extLst>
                <a:ext uri="{FF2B5EF4-FFF2-40B4-BE49-F238E27FC236}">
                  <a16:creationId xmlns:a16="http://schemas.microsoft.com/office/drawing/2014/main" id="{F3CE747C-B0F8-72A6-BB50-31B1441F59B0}"/>
                </a:ext>
              </a:extLst>
            </p:cNvPr>
            <p:cNvSpPr/>
            <p:nvPr/>
          </p:nvSpPr>
          <p:spPr>
            <a:xfrm flipV="1">
              <a:off x="10756438" y="7344181"/>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c 42">
              <a:extLst>
                <a:ext uri="{FF2B5EF4-FFF2-40B4-BE49-F238E27FC236}">
                  <a16:creationId xmlns:a16="http://schemas.microsoft.com/office/drawing/2014/main" id="{FA137279-1656-29BB-E6E7-99A520CEA8E2}"/>
                </a:ext>
              </a:extLst>
            </p:cNvPr>
            <p:cNvSpPr/>
            <p:nvPr/>
          </p:nvSpPr>
          <p:spPr>
            <a:xfrm flipV="1">
              <a:off x="9621571" y="7034280"/>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726053E0-B87F-4731-A0FB-2D9D6FEE6623}"/>
                </a:ext>
              </a:extLst>
            </p:cNvPr>
            <p:cNvCxnSpPr>
              <a:cxnSpLocks/>
            </p:cNvCxnSpPr>
            <p:nvPr/>
          </p:nvCxnSpPr>
          <p:spPr>
            <a:xfrm>
              <a:off x="9827979" y="7379961"/>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7DB3453-650D-E0FC-20CA-E463373BC3FB}"/>
                </a:ext>
              </a:extLst>
            </p:cNvPr>
            <p:cNvCxnSpPr>
              <a:cxnSpLocks/>
              <a:endCxn id="41" idx="1"/>
            </p:cNvCxnSpPr>
            <p:nvPr/>
          </p:nvCxnSpPr>
          <p:spPr>
            <a:xfrm flipV="1">
              <a:off x="9832506" y="7525813"/>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Elbow Connector 45">
              <a:extLst>
                <a:ext uri="{FF2B5EF4-FFF2-40B4-BE49-F238E27FC236}">
                  <a16:creationId xmlns:a16="http://schemas.microsoft.com/office/drawing/2014/main" id="{A756473F-4FB2-64A9-8BA6-91AE22F71666}"/>
                </a:ext>
              </a:extLst>
            </p:cNvPr>
            <p:cNvCxnSpPr>
              <a:cxnSpLocks/>
              <a:stCxn id="41" idx="3"/>
            </p:cNvCxnSpPr>
            <p:nvPr/>
          </p:nvCxnSpPr>
          <p:spPr>
            <a:xfrm flipV="1">
              <a:off x="10354329" y="7242184"/>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Elbow Connector 46">
              <a:extLst>
                <a:ext uri="{FF2B5EF4-FFF2-40B4-BE49-F238E27FC236}">
                  <a16:creationId xmlns:a16="http://schemas.microsoft.com/office/drawing/2014/main" id="{C5B74F3A-199E-1B95-69D0-1B7286180C41}"/>
                </a:ext>
              </a:extLst>
            </p:cNvPr>
            <p:cNvCxnSpPr>
              <a:cxnSpLocks/>
              <a:stCxn id="42" idx="3"/>
            </p:cNvCxnSpPr>
            <p:nvPr/>
          </p:nvCxnSpPr>
          <p:spPr>
            <a:xfrm flipV="1">
              <a:off x="11119704" y="7242186"/>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8" name="Elbow Connector 47">
              <a:extLst>
                <a:ext uri="{FF2B5EF4-FFF2-40B4-BE49-F238E27FC236}">
                  <a16:creationId xmlns:a16="http://schemas.microsoft.com/office/drawing/2014/main" id="{AE989631-54AD-08C8-BCD7-2AD757CB91E8}"/>
                </a:ext>
              </a:extLst>
            </p:cNvPr>
            <p:cNvCxnSpPr>
              <a:cxnSpLocks/>
              <a:endCxn id="42" idx="1"/>
            </p:cNvCxnSpPr>
            <p:nvPr/>
          </p:nvCxnSpPr>
          <p:spPr>
            <a:xfrm rot="16200000" flipH="1">
              <a:off x="10528957" y="7298333"/>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4A968E9-9603-798E-482F-DA3CDEA305AA}"/>
                </a:ext>
              </a:extLst>
            </p:cNvPr>
            <p:cNvCxnSpPr>
              <a:cxnSpLocks/>
              <a:endCxn id="50" idx="2"/>
            </p:cNvCxnSpPr>
            <p:nvPr/>
          </p:nvCxnSpPr>
          <p:spPr>
            <a:xfrm>
              <a:off x="9965755" y="7242184"/>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FBBBBB3A-3A13-B384-310D-362D798B2CD7}"/>
                </a:ext>
              </a:extLst>
            </p:cNvPr>
            <p:cNvSpPr/>
            <p:nvPr/>
          </p:nvSpPr>
          <p:spPr>
            <a:xfrm flipV="1">
              <a:off x="11382145" y="710441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96EF1AEF-0DE3-AAC2-D523-FADA44BE1A48}"/>
                </a:ext>
              </a:extLst>
            </p:cNvPr>
            <p:cNvSpPr/>
            <p:nvPr/>
          </p:nvSpPr>
          <p:spPr>
            <a:xfrm flipV="1">
              <a:off x="10091135" y="805164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Diamond 51">
              <a:extLst>
                <a:ext uri="{FF2B5EF4-FFF2-40B4-BE49-F238E27FC236}">
                  <a16:creationId xmlns:a16="http://schemas.microsoft.com/office/drawing/2014/main" id="{EC38D6BF-7B6D-64C2-4F6E-1A6921791007}"/>
                </a:ext>
              </a:extLst>
            </p:cNvPr>
            <p:cNvSpPr/>
            <p:nvPr/>
          </p:nvSpPr>
          <p:spPr>
            <a:xfrm flipV="1">
              <a:off x="10756438" y="8001607"/>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Arc 52">
              <a:extLst>
                <a:ext uri="{FF2B5EF4-FFF2-40B4-BE49-F238E27FC236}">
                  <a16:creationId xmlns:a16="http://schemas.microsoft.com/office/drawing/2014/main" id="{C8CDD90C-3696-E4AF-721B-72D409CD5781}"/>
                </a:ext>
              </a:extLst>
            </p:cNvPr>
            <p:cNvSpPr/>
            <p:nvPr/>
          </p:nvSpPr>
          <p:spPr>
            <a:xfrm flipV="1">
              <a:off x="9621571" y="7691706"/>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4" name="Straight Connector 53">
              <a:extLst>
                <a:ext uri="{FF2B5EF4-FFF2-40B4-BE49-F238E27FC236}">
                  <a16:creationId xmlns:a16="http://schemas.microsoft.com/office/drawing/2014/main" id="{1275ED32-B73A-4846-89C5-ADA83905ACEC}"/>
                </a:ext>
              </a:extLst>
            </p:cNvPr>
            <p:cNvCxnSpPr>
              <a:cxnSpLocks/>
            </p:cNvCxnSpPr>
            <p:nvPr/>
          </p:nvCxnSpPr>
          <p:spPr>
            <a:xfrm>
              <a:off x="9827979" y="803738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9EC8851-6288-CB56-E735-EEE13F23C456}"/>
                </a:ext>
              </a:extLst>
            </p:cNvPr>
            <p:cNvCxnSpPr>
              <a:cxnSpLocks/>
              <a:endCxn id="51" idx="1"/>
            </p:cNvCxnSpPr>
            <p:nvPr/>
          </p:nvCxnSpPr>
          <p:spPr>
            <a:xfrm flipV="1">
              <a:off x="9832506" y="8183239"/>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Elbow Connector 55">
              <a:extLst>
                <a:ext uri="{FF2B5EF4-FFF2-40B4-BE49-F238E27FC236}">
                  <a16:creationId xmlns:a16="http://schemas.microsoft.com/office/drawing/2014/main" id="{1C577272-E055-B5BA-DB3E-5BD9C89229C8}"/>
                </a:ext>
              </a:extLst>
            </p:cNvPr>
            <p:cNvCxnSpPr>
              <a:cxnSpLocks/>
              <a:stCxn id="51" idx="3"/>
            </p:cNvCxnSpPr>
            <p:nvPr/>
          </p:nvCxnSpPr>
          <p:spPr>
            <a:xfrm flipV="1">
              <a:off x="10354329" y="789961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A8490F03-5EBA-F6B8-A6FD-78B57376541D}"/>
                </a:ext>
              </a:extLst>
            </p:cNvPr>
            <p:cNvCxnSpPr>
              <a:cxnSpLocks/>
              <a:stCxn id="52" idx="3"/>
            </p:cNvCxnSpPr>
            <p:nvPr/>
          </p:nvCxnSpPr>
          <p:spPr>
            <a:xfrm flipV="1">
              <a:off x="11119704" y="789961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8" name="Elbow Connector 57">
              <a:extLst>
                <a:ext uri="{FF2B5EF4-FFF2-40B4-BE49-F238E27FC236}">
                  <a16:creationId xmlns:a16="http://schemas.microsoft.com/office/drawing/2014/main" id="{9DAF49BB-CB6E-8633-B96F-B2FC310B3191}"/>
                </a:ext>
              </a:extLst>
            </p:cNvPr>
            <p:cNvCxnSpPr>
              <a:cxnSpLocks/>
              <a:endCxn id="52" idx="1"/>
            </p:cNvCxnSpPr>
            <p:nvPr/>
          </p:nvCxnSpPr>
          <p:spPr>
            <a:xfrm rot="16200000" flipH="1">
              <a:off x="10528957" y="795575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17ECB95-51E3-AB2A-C74A-40A3E80F4BB0}"/>
                </a:ext>
              </a:extLst>
            </p:cNvPr>
            <p:cNvCxnSpPr>
              <a:cxnSpLocks/>
              <a:endCxn id="60" idx="2"/>
            </p:cNvCxnSpPr>
            <p:nvPr/>
          </p:nvCxnSpPr>
          <p:spPr>
            <a:xfrm>
              <a:off x="9965755" y="789961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4B1E6D6A-07C6-F4B2-EDC5-6C6CE3D4283E}"/>
                </a:ext>
              </a:extLst>
            </p:cNvPr>
            <p:cNvSpPr/>
            <p:nvPr/>
          </p:nvSpPr>
          <p:spPr>
            <a:xfrm flipV="1">
              <a:off x="11382145" y="776183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BA8403F1-FEE6-F402-92CE-E1D68DD21BEB}"/>
                </a:ext>
              </a:extLst>
            </p:cNvPr>
            <p:cNvSpPr/>
            <p:nvPr/>
          </p:nvSpPr>
          <p:spPr>
            <a:xfrm flipV="1">
              <a:off x="10091135" y="870906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Diamond 61">
              <a:extLst>
                <a:ext uri="{FF2B5EF4-FFF2-40B4-BE49-F238E27FC236}">
                  <a16:creationId xmlns:a16="http://schemas.microsoft.com/office/drawing/2014/main" id="{A4B719B9-57BC-7677-699B-DF2432B353FF}"/>
                </a:ext>
              </a:extLst>
            </p:cNvPr>
            <p:cNvSpPr/>
            <p:nvPr/>
          </p:nvSpPr>
          <p:spPr>
            <a:xfrm flipV="1">
              <a:off x="10756438" y="865903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Arc 62">
              <a:extLst>
                <a:ext uri="{FF2B5EF4-FFF2-40B4-BE49-F238E27FC236}">
                  <a16:creationId xmlns:a16="http://schemas.microsoft.com/office/drawing/2014/main" id="{4D5C1F41-A455-811B-DA64-D7CB0054357C}"/>
                </a:ext>
              </a:extLst>
            </p:cNvPr>
            <p:cNvSpPr/>
            <p:nvPr/>
          </p:nvSpPr>
          <p:spPr>
            <a:xfrm flipV="1">
              <a:off x="9621571" y="8349132"/>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4" name="Straight Connector 63">
              <a:extLst>
                <a:ext uri="{FF2B5EF4-FFF2-40B4-BE49-F238E27FC236}">
                  <a16:creationId xmlns:a16="http://schemas.microsoft.com/office/drawing/2014/main" id="{7706AC6B-9026-4BA5-76AE-FDC85B656DDC}"/>
                </a:ext>
              </a:extLst>
            </p:cNvPr>
            <p:cNvCxnSpPr>
              <a:cxnSpLocks/>
            </p:cNvCxnSpPr>
            <p:nvPr/>
          </p:nvCxnSpPr>
          <p:spPr>
            <a:xfrm>
              <a:off x="9827979" y="869481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640F0CB-891A-0FBB-1321-A430522C795F}"/>
                </a:ext>
              </a:extLst>
            </p:cNvPr>
            <p:cNvCxnSpPr>
              <a:cxnSpLocks/>
              <a:endCxn id="61" idx="1"/>
            </p:cNvCxnSpPr>
            <p:nvPr/>
          </p:nvCxnSpPr>
          <p:spPr>
            <a:xfrm flipV="1">
              <a:off x="9832506" y="8840665"/>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Elbow Connector 65">
              <a:extLst>
                <a:ext uri="{FF2B5EF4-FFF2-40B4-BE49-F238E27FC236}">
                  <a16:creationId xmlns:a16="http://schemas.microsoft.com/office/drawing/2014/main" id="{E4882FFF-B64A-8FB1-D308-34C61CF73441}"/>
                </a:ext>
              </a:extLst>
            </p:cNvPr>
            <p:cNvCxnSpPr>
              <a:cxnSpLocks/>
              <a:stCxn id="61" idx="3"/>
            </p:cNvCxnSpPr>
            <p:nvPr/>
          </p:nvCxnSpPr>
          <p:spPr>
            <a:xfrm flipV="1">
              <a:off x="10354329" y="855703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Elbow Connector 66">
              <a:extLst>
                <a:ext uri="{FF2B5EF4-FFF2-40B4-BE49-F238E27FC236}">
                  <a16:creationId xmlns:a16="http://schemas.microsoft.com/office/drawing/2014/main" id="{115BDD71-36C5-C842-79C2-844B2D967E35}"/>
                </a:ext>
              </a:extLst>
            </p:cNvPr>
            <p:cNvCxnSpPr>
              <a:cxnSpLocks/>
              <a:stCxn id="62" idx="3"/>
            </p:cNvCxnSpPr>
            <p:nvPr/>
          </p:nvCxnSpPr>
          <p:spPr>
            <a:xfrm flipV="1">
              <a:off x="11119704" y="855703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8" name="Elbow Connector 67">
              <a:extLst>
                <a:ext uri="{FF2B5EF4-FFF2-40B4-BE49-F238E27FC236}">
                  <a16:creationId xmlns:a16="http://schemas.microsoft.com/office/drawing/2014/main" id="{02D7ED6F-CA9D-CCDB-02A0-5CB3A09CA61F}"/>
                </a:ext>
              </a:extLst>
            </p:cNvPr>
            <p:cNvCxnSpPr>
              <a:cxnSpLocks/>
              <a:endCxn id="62" idx="1"/>
            </p:cNvCxnSpPr>
            <p:nvPr/>
          </p:nvCxnSpPr>
          <p:spPr>
            <a:xfrm rot="16200000" flipH="1">
              <a:off x="10528957" y="861318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9320B05-6B7B-79AF-9291-2AD45EFC1A15}"/>
                </a:ext>
              </a:extLst>
            </p:cNvPr>
            <p:cNvCxnSpPr>
              <a:cxnSpLocks/>
              <a:endCxn id="70" idx="2"/>
            </p:cNvCxnSpPr>
            <p:nvPr/>
          </p:nvCxnSpPr>
          <p:spPr>
            <a:xfrm>
              <a:off x="9965755" y="855703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6D80B1AA-D3F3-94D9-9054-8BDF570C3051}"/>
                </a:ext>
              </a:extLst>
            </p:cNvPr>
            <p:cNvSpPr/>
            <p:nvPr/>
          </p:nvSpPr>
          <p:spPr>
            <a:xfrm flipV="1">
              <a:off x="11382145" y="8419262"/>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Elbow Connector 70">
              <a:extLst>
                <a:ext uri="{FF2B5EF4-FFF2-40B4-BE49-F238E27FC236}">
                  <a16:creationId xmlns:a16="http://schemas.microsoft.com/office/drawing/2014/main" id="{E10B97A6-3883-E927-7256-FB1D7DC24061}"/>
                </a:ext>
              </a:extLst>
            </p:cNvPr>
            <p:cNvCxnSpPr>
              <a:cxnSpLocks/>
              <a:endCxn id="72" idx="1"/>
            </p:cNvCxnSpPr>
            <p:nvPr/>
          </p:nvCxnSpPr>
          <p:spPr>
            <a:xfrm rot="16200000" flipH="1">
              <a:off x="9886631" y="9293587"/>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6A48DA1B-9D5E-C1F9-0881-98BEB91F275D}"/>
                </a:ext>
              </a:extLst>
            </p:cNvPr>
            <p:cNvSpPr/>
            <p:nvPr/>
          </p:nvSpPr>
          <p:spPr>
            <a:xfrm flipV="1">
              <a:off x="10091135" y="936649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iamond 72">
              <a:extLst>
                <a:ext uri="{FF2B5EF4-FFF2-40B4-BE49-F238E27FC236}">
                  <a16:creationId xmlns:a16="http://schemas.microsoft.com/office/drawing/2014/main" id="{466F58B1-F820-4E95-3A22-7766ECB139E2}"/>
                </a:ext>
              </a:extLst>
            </p:cNvPr>
            <p:cNvSpPr/>
            <p:nvPr/>
          </p:nvSpPr>
          <p:spPr>
            <a:xfrm flipV="1">
              <a:off x="10756438" y="931645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9AE8E496-7F47-8F42-402A-231CC56511BF}"/>
                </a:ext>
              </a:extLst>
            </p:cNvPr>
            <p:cNvSpPr/>
            <p:nvPr/>
          </p:nvSpPr>
          <p:spPr>
            <a:xfrm flipV="1">
              <a:off x="9621571" y="900655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5" name="Elbow Connector 74">
              <a:extLst>
                <a:ext uri="{FF2B5EF4-FFF2-40B4-BE49-F238E27FC236}">
                  <a16:creationId xmlns:a16="http://schemas.microsoft.com/office/drawing/2014/main" id="{2B5FC7C5-550B-4EE7-13EE-0DA3F548377F}"/>
                </a:ext>
              </a:extLst>
            </p:cNvPr>
            <p:cNvCxnSpPr>
              <a:cxnSpLocks/>
              <a:stCxn id="72" idx="3"/>
            </p:cNvCxnSpPr>
            <p:nvPr/>
          </p:nvCxnSpPr>
          <p:spPr>
            <a:xfrm flipV="1">
              <a:off x="10354329" y="921446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Elbow Connector 75">
              <a:extLst>
                <a:ext uri="{FF2B5EF4-FFF2-40B4-BE49-F238E27FC236}">
                  <a16:creationId xmlns:a16="http://schemas.microsoft.com/office/drawing/2014/main" id="{2EE6887D-FA81-B468-93CC-DFADDCFD96CB}"/>
                </a:ext>
              </a:extLst>
            </p:cNvPr>
            <p:cNvCxnSpPr>
              <a:cxnSpLocks/>
              <a:stCxn id="73" idx="3"/>
            </p:cNvCxnSpPr>
            <p:nvPr/>
          </p:nvCxnSpPr>
          <p:spPr>
            <a:xfrm flipV="1">
              <a:off x="11119704" y="921446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7" name="Elbow Connector 76">
              <a:extLst>
                <a:ext uri="{FF2B5EF4-FFF2-40B4-BE49-F238E27FC236}">
                  <a16:creationId xmlns:a16="http://schemas.microsoft.com/office/drawing/2014/main" id="{FE26CA10-30D5-C9B0-8A90-4FEB1F5C63CD}"/>
                </a:ext>
              </a:extLst>
            </p:cNvPr>
            <p:cNvCxnSpPr>
              <a:cxnSpLocks/>
              <a:endCxn id="73" idx="1"/>
            </p:cNvCxnSpPr>
            <p:nvPr/>
          </p:nvCxnSpPr>
          <p:spPr>
            <a:xfrm rot="16200000" flipH="1">
              <a:off x="10528957" y="927061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F145AB89-3650-C1CE-0609-5A04EB8A15ED}"/>
                </a:ext>
              </a:extLst>
            </p:cNvPr>
            <p:cNvCxnSpPr>
              <a:cxnSpLocks/>
              <a:endCxn id="79" idx="2"/>
            </p:cNvCxnSpPr>
            <p:nvPr/>
          </p:nvCxnSpPr>
          <p:spPr>
            <a:xfrm>
              <a:off x="9965755" y="921446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9" name="Oval 78">
              <a:extLst>
                <a:ext uri="{FF2B5EF4-FFF2-40B4-BE49-F238E27FC236}">
                  <a16:creationId xmlns:a16="http://schemas.microsoft.com/office/drawing/2014/main" id="{451C8A63-6E5D-D8C0-7198-481CEC5EA53C}"/>
                </a:ext>
              </a:extLst>
            </p:cNvPr>
            <p:cNvSpPr/>
            <p:nvPr/>
          </p:nvSpPr>
          <p:spPr>
            <a:xfrm flipV="1">
              <a:off x="11382145" y="907668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161F7F96-14F4-1F8E-BA9A-E6B26E518890}"/>
                </a:ext>
              </a:extLst>
            </p:cNvPr>
            <p:cNvSpPr/>
            <p:nvPr/>
          </p:nvSpPr>
          <p:spPr>
            <a:xfrm flipV="1">
              <a:off x="7984604" y="5132132"/>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5DF1DDED-B5DB-C432-85AE-58704169C00A}"/>
                </a:ext>
              </a:extLst>
            </p:cNvPr>
            <p:cNvSpPr/>
            <p:nvPr/>
          </p:nvSpPr>
          <p:spPr>
            <a:xfrm flipV="1">
              <a:off x="7984604" y="578955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DD6199DA-0D8F-77EE-D6F9-9F250C40B038}"/>
                </a:ext>
              </a:extLst>
            </p:cNvPr>
            <p:cNvSpPr/>
            <p:nvPr/>
          </p:nvSpPr>
          <p:spPr>
            <a:xfrm flipV="1">
              <a:off x="7984604" y="644698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783BEAD3-FD08-91CC-6D3D-EF7C62499133}"/>
                </a:ext>
              </a:extLst>
            </p:cNvPr>
            <p:cNvSpPr/>
            <p:nvPr/>
          </p:nvSpPr>
          <p:spPr>
            <a:xfrm flipV="1">
              <a:off x="7984604" y="710441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042D4D17-568A-94C8-1B84-8A0B6D8D2B3C}"/>
                </a:ext>
              </a:extLst>
            </p:cNvPr>
            <p:cNvSpPr/>
            <p:nvPr/>
          </p:nvSpPr>
          <p:spPr>
            <a:xfrm flipV="1">
              <a:off x="7984604" y="776183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86F4271B-267C-B33A-94F7-7A8043DBE01C}"/>
                </a:ext>
              </a:extLst>
            </p:cNvPr>
            <p:cNvSpPr/>
            <p:nvPr/>
          </p:nvSpPr>
          <p:spPr>
            <a:xfrm flipV="1">
              <a:off x="7984604" y="8419262"/>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9F664ABA-7BB8-4F8A-D6C5-1C8D0885C2A5}"/>
                </a:ext>
              </a:extLst>
            </p:cNvPr>
            <p:cNvSpPr/>
            <p:nvPr/>
          </p:nvSpPr>
          <p:spPr>
            <a:xfrm flipV="1">
              <a:off x="7984604" y="907668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6A7846FE-2875-E982-DC39-9811F61B64F3}"/>
                </a:ext>
              </a:extLst>
            </p:cNvPr>
            <p:cNvSpPr/>
            <p:nvPr/>
          </p:nvSpPr>
          <p:spPr>
            <a:xfrm flipV="1">
              <a:off x="8392365" y="542193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Connector 87">
              <a:extLst>
                <a:ext uri="{FF2B5EF4-FFF2-40B4-BE49-F238E27FC236}">
                  <a16:creationId xmlns:a16="http://schemas.microsoft.com/office/drawing/2014/main" id="{59FCCD84-8624-1580-B3FE-BD7030E92EE1}"/>
                </a:ext>
              </a:extLst>
            </p:cNvPr>
            <p:cNvCxnSpPr>
              <a:cxnSpLocks/>
              <a:endCxn id="87" idx="1"/>
            </p:cNvCxnSpPr>
            <p:nvPr/>
          </p:nvCxnSpPr>
          <p:spPr>
            <a:xfrm flipV="1">
              <a:off x="8133736" y="5553536"/>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Elbow Connector 88">
              <a:extLst>
                <a:ext uri="{FF2B5EF4-FFF2-40B4-BE49-F238E27FC236}">
                  <a16:creationId xmlns:a16="http://schemas.microsoft.com/office/drawing/2014/main" id="{F3412F50-F474-76E1-E38C-D56652E0F00C}"/>
                </a:ext>
              </a:extLst>
            </p:cNvPr>
            <p:cNvCxnSpPr>
              <a:cxnSpLocks/>
              <a:stCxn id="87" idx="3"/>
            </p:cNvCxnSpPr>
            <p:nvPr/>
          </p:nvCxnSpPr>
          <p:spPr>
            <a:xfrm flipV="1">
              <a:off x="8655559" y="526990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C0D1ED4F-9D2F-3F22-86CF-44371E800A56}"/>
                </a:ext>
              </a:extLst>
            </p:cNvPr>
            <p:cNvCxnSpPr>
              <a:cxnSpLocks/>
            </p:cNvCxnSpPr>
            <p:nvPr/>
          </p:nvCxnSpPr>
          <p:spPr>
            <a:xfrm>
              <a:off x="8266985" y="5269907"/>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91" name="Oval 90">
              <a:extLst>
                <a:ext uri="{FF2B5EF4-FFF2-40B4-BE49-F238E27FC236}">
                  <a16:creationId xmlns:a16="http://schemas.microsoft.com/office/drawing/2014/main" id="{EAC3BCED-0BC8-595E-0FF4-CEC75E7B0615}"/>
                </a:ext>
              </a:extLst>
            </p:cNvPr>
            <p:cNvSpPr/>
            <p:nvPr/>
          </p:nvSpPr>
          <p:spPr>
            <a:xfrm flipV="1">
              <a:off x="9683375" y="5132132"/>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Connector 91">
              <a:extLst>
                <a:ext uri="{FF2B5EF4-FFF2-40B4-BE49-F238E27FC236}">
                  <a16:creationId xmlns:a16="http://schemas.microsoft.com/office/drawing/2014/main" id="{412F7E8B-238F-804D-96C1-659579E5E898}"/>
                </a:ext>
              </a:extLst>
            </p:cNvPr>
            <p:cNvCxnSpPr>
              <a:cxnSpLocks/>
            </p:cNvCxnSpPr>
            <p:nvPr/>
          </p:nvCxnSpPr>
          <p:spPr>
            <a:xfrm>
              <a:off x="9525650" y="5269908"/>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93" name="Oval 92">
              <a:extLst>
                <a:ext uri="{FF2B5EF4-FFF2-40B4-BE49-F238E27FC236}">
                  <a16:creationId xmlns:a16="http://schemas.microsoft.com/office/drawing/2014/main" id="{146CDCD5-8625-F98E-47B2-71B2622A2410}"/>
                </a:ext>
              </a:extLst>
            </p:cNvPr>
            <p:cNvSpPr/>
            <p:nvPr/>
          </p:nvSpPr>
          <p:spPr>
            <a:xfrm>
              <a:off x="9055134" y="5236280"/>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93">
              <a:extLst>
                <a:ext uri="{FF2B5EF4-FFF2-40B4-BE49-F238E27FC236}">
                  <a16:creationId xmlns:a16="http://schemas.microsoft.com/office/drawing/2014/main" id="{44A7E750-25EC-660F-014E-B5C6FD7E2EA9}"/>
                </a:ext>
              </a:extLst>
            </p:cNvPr>
            <p:cNvSpPr/>
            <p:nvPr/>
          </p:nvSpPr>
          <p:spPr>
            <a:xfrm>
              <a:off x="9214804" y="5236280"/>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6B6B80F3-10DF-1FB0-1A0A-16EB7C16D701}"/>
                </a:ext>
              </a:extLst>
            </p:cNvPr>
            <p:cNvSpPr/>
            <p:nvPr/>
          </p:nvSpPr>
          <p:spPr>
            <a:xfrm>
              <a:off x="9372458" y="5236280"/>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36CEAA3D-6ED9-7368-A950-F93E988B8BB1}"/>
                </a:ext>
              </a:extLst>
            </p:cNvPr>
            <p:cNvSpPr/>
            <p:nvPr/>
          </p:nvSpPr>
          <p:spPr>
            <a:xfrm flipV="1">
              <a:off x="8392365" y="607936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Arc 96">
              <a:extLst>
                <a:ext uri="{FF2B5EF4-FFF2-40B4-BE49-F238E27FC236}">
                  <a16:creationId xmlns:a16="http://schemas.microsoft.com/office/drawing/2014/main" id="{2FA0AAEC-1019-7A43-4012-559C05E026B3}"/>
                </a:ext>
              </a:extLst>
            </p:cNvPr>
            <p:cNvSpPr/>
            <p:nvPr/>
          </p:nvSpPr>
          <p:spPr>
            <a:xfrm flipV="1">
              <a:off x="7922801" y="571942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8" name="Straight Connector 97">
              <a:extLst>
                <a:ext uri="{FF2B5EF4-FFF2-40B4-BE49-F238E27FC236}">
                  <a16:creationId xmlns:a16="http://schemas.microsoft.com/office/drawing/2014/main" id="{02954974-B416-E781-731A-8F5E04743B8B}"/>
                </a:ext>
              </a:extLst>
            </p:cNvPr>
            <p:cNvCxnSpPr>
              <a:cxnSpLocks/>
              <a:endCxn id="96" idx="1"/>
            </p:cNvCxnSpPr>
            <p:nvPr/>
          </p:nvCxnSpPr>
          <p:spPr>
            <a:xfrm flipV="1">
              <a:off x="8133736" y="621096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Elbow Connector 98">
              <a:extLst>
                <a:ext uri="{FF2B5EF4-FFF2-40B4-BE49-F238E27FC236}">
                  <a16:creationId xmlns:a16="http://schemas.microsoft.com/office/drawing/2014/main" id="{0F8B6162-6340-3789-C9FE-4397665BF720}"/>
                </a:ext>
              </a:extLst>
            </p:cNvPr>
            <p:cNvCxnSpPr>
              <a:cxnSpLocks/>
              <a:stCxn id="96" idx="3"/>
            </p:cNvCxnSpPr>
            <p:nvPr/>
          </p:nvCxnSpPr>
          <p:spPr>
            <a:xfrm flipV="1">
              <a:off x="8655559" y="592733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77FE8B36-3467-9B1C-7B95-C136E7E2B8A6}"/>
                </a:ext>
              </a:extLst>
            </p:cNvPr>
            <p:cNvCxnSpPr>
              <a:cxnSpLocks/>
            </p:cNvCxnSpPr>
            <p:nvPr/>
          </p:nvCxnSpPr>
          <p:spPr>
            <a:xfrm>
              <a:off x="8266985" y="5927332"/>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01" name="Oval 100">
              <a:extLst>
                <a:ext uri="{FF2B5EF4-FFF2-40B4-BE49-F238E27FC236}">
                  <a16:creationId xmlns:a16="http://schemas.microsoft.com/office/drawing/2014/main" id="{824DD155-02D5-59EB-D9FA-83407B05D661}"/>
                </a:ext>
              </a:extLst>
            </p:cNvPr>
            <p:cNvSpPr/>
            <p:nvPr/>
          </p:nvSpPr>
          <p:spPr>
            <a:xfrm flipV="1">
              <a:off x="9683375" y="578955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 name="Straight Connector 101">
              <a:extLst>
                <a:ext uri="{FF2B5EF4-FFF2-40B4-BE49-F238E27FC236}">
                  <a16:creationId xmlns:a16="http://schemas.microsoft.com/office/drawing/2014/main" id="{2F2FA00D-2292-8621-F5D2-F5804C42C1B2}"/>
                </a:ext>
              </a:extLst>
            </p:cNvPr>
            <p:cNvCxnSpPr>
              <a:cxnSpLocks/>
            </p:cNvCxnSpPr>
            <p:nvPr/>
          </p:nvCxnSpPr>
          <p:spPr>
            <a:xfrm>
              <a:off x="9525650" y="5927333"/>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0C875233-E4C0-710A-466D-C00DC4BA4C29}"/>
                </a:ext>
              </a:extLst>
            </p:cNvPr>
            <p:cNvSpPr/>
            <p:nvPr/>
          </p:nvSpPr>
          <p:spPr>
            <a:xfrm>
              <a:off x="9055134" y="589370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Oval 103">
              <a:extLst>
                <a:ext uri="{FF2B5EF4-FFF2-40B4-BE49-F238E27FC236}">
                  <a16:creationId xmlns:a16="http://schemas.microsoft.com/office/drawing/2014/main" id="{7278A7C6-AD8B-E1AF-7771-673B0AD0C808}"/>
                </a:ext>
              </a:extLst>
            </p:cNvPr>
            <p:cNvSpPr/>
            <p:nvPr/>
          </p:nvSpPr>
          <p:spPr>
            <a:xfrm>
              <a:off x="9214804" y="589370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207B67A4-80CB-29E3-9239-41725E5E86C1}"/>
                </a:ext>
              </a:extLst>
            </p:cNvPr>
            <p:cNvSpPr/>
            <p:nvPr/>
          </p:nvSpPr>
          <p:spPr>
            <a:xfrm>
              <a:off x="9372458" y="589370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04DE500A-50F9-FB02-B39B-FAF6DB46912F}"/>
                </a:ext>
              </a:extLst>
            </p:cNvPr>
            <p:cNvSpPr/>
            <p:nvPr/>
          </p:nvSpPr>
          <p:spPr>
            <a:xfrm flipV="1">
              <a:off x="8392365" y="673679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Arc 106">
              <a:extLst>
                <a:ext uri="{FF2B5EF4-FFF2-40B4-BE49-F238E27FC236}">
                  <a16:creationId xmlns:a16="http://schemas.microsoft.com/office/drawing/2014/main" id="{7AEBD28F-C8B1-2A99-0301-CCC92766B6AB}"/>
                </a:ext>
              </a:extLst>
            </p:cNvPr>
            <p:cNvSpPr/>
            <p:nvPr/>
          </p:nvSpPr>
          <p:spPr>
            <a:xfrm flipV="1">
              <a:off x="7922801" y="637685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08" name="Straight Connector 107">
              <a:extLst>
                <a:ext uri="{FF2B5EF4-FFF2-40B4-BE49-F238E27FC236}">
                  <a16:creationId xmlns:a16="http://schemas.microsoft.com/office/drawing/2014/main" id="{3B745CDC-79BD-9929-2662-722AEBD72C2A}"/>
                </a:ext>
              </a:extLst>
            </p:cNvPr>
            <p:cNvCxnSpPr>
              <a:cxnSpLocks/>
              <a:endCxn id="106" idx="1"/>
            </p:cNvCxnSpPr>
            <p:nvPr/>
          </p:nvCxnSpPr>
          <p:spPr>
            <a:xfrm flipV="1">
              <a:off x="8133736" y="6868387"/>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Elbow Connector 108">
              <a:extLst>
                <a:ext uri="{FF2B5EF4-FFF2-40B4-BE49-F238E27FC236}">
                  <a16:creationId xmlns:a16="http://schemas.microsoft.com/office/drawing/2014/main" id="{AC2DC4FD-D4E2-ED61-579A-6E729B472B44}"/>
                </a:ext>
              </a:extLst>
            </p:cNvPr>
            <p:cNvCxnSpPr>
              <a:cxnSpLocks/>
              <a:stCxn id="106" idx="3"/>
            </p:cNvCxnSpPr>
            <p:nvPr/>
          </p:nvCxnSpPr>
          <p:spPr>
            <a:xfrm flipV="1">
              <a:off x="8655559" y="658475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84E22709-A684-03FC-6D82-D955FD138FCB}"/>
                </a:ext>
              </a:extLst>
            </p:cNvPr>
            <p:cNvCxnSpPr>
              <a:cxnSpLocks/>
            </p:cNvCxnSpPr>
            <p:nvPr/>
          </p:nvCxnSpPr>
          <p:spPr>
            <a:xfrm>
              <a:off x="8266985" y="6584758"/>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11" name="Oval 110">
              <a:extLst>
                <a:ext uri="{FF2B5EF4-FFF2-40B4-BE49-F238E27FC236}">
                  <a16:creationId xmlns:a16="http://schemas.microsoft.com/office/drawing/2014/main" id="{BB9005AC-8BAE-F534-F6B3-820A3902A714}"/>
                </a:ext>
              </a:extLst>
            </p:cNvPr>
            <p:cNvSpPr/>
            <p:nvPr/>
          </p:nvSpPr>
          <p:spPr>
            <a:xfrm flipV="1">
              <a:off x="9683375" y="644698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2" name="Straight Connector 111">
              <a:extLst>
                <a:ext uri="{FF2B5EF4-FFF2-40B4-BE49-F238E27FC236}">
                  <a16:creationId xmlns:a16="http://schemas.microsoft.com/office/drawing/2014/main" id="{912380D7-7A5B-CD26-6689-D4FDB250AB78}"/>
                </a:ext>
              </a:extLst>
            </p:cNvPr>
            <p:cNvCxnSpPr>
              <a:cxnSpLocks/>
            </p:cNvCxnSpPr>
            <p:nvPr/>
          </p:nvCxnSpPr>
          <p:spPr>
            <a:xfrm>
              <a:off x="9525650" y="6584759"/>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13" name="Oval 112">
              <a:extLst>
                <a:ext uri="{FF2B5EF4-FFF2-40B4-BE49-F238E27FC236}">
                  <a16:creationId xmlns:a16="http://schemas.microsoft.com/office/drawing/2014/main" id="{01ADD06D-BBD1-E13E-BB06-D4D744D31337}"/>
                </a:ext>
              </a:extLst>
            </p:cNvPr>
            <p:cNvSpPr/>
            <p:nvPr/>
          </p:nvSpPr>
          <p:spPr>
            <a:xfrm>
              <a:off x="9055134" y="6551131"/>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Oval 113">
              <a:extLst>
                <a:ext uri="{FF2B5EF4-FFF2-40B4-BE49-F238E27FC236}">
                  <a16:creationId xmlns:a16="http://schemas.microsoft.com/office/drawing/2014/main" id="{DF910E42-98AD-BDE4-193F-A4760B1AC328}"/>
                </a:ext>
              </a:extLst>
            </p:cNvPr>
            <p:cNvSpPr/>
            <p:nvPr/>
          </p:nvSpPr>
          <p:spPr>
            <a:xfrm>
              <a:off x="9214804" y="6551131"/>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8561A06B-5AAD-FDDF-9975-BD2B94B83194}"/>
                </a:ext>
              </a:extLst>
            </p:cNvPr>
            <p:cNvSpPr/>
            <p:nvPr/>
          </p:nvSpPr>
          <p:spPr>
            <a:xfrm>
              <a:off x="9372458" y="6551131"/>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7E80656B-BE04-BD4A-D1A7-35F97FCC7E74}"/>
                </a:ext>
              </a:extLst>
            </p:cNvPr>
            <p:cNvSpPr/>
            <p:nvPr/>
          </p:nvSpPr>
          <p:spPr>
            <a:xfrm flipV="1">
              <a:off x="8392365" y="7394216"/>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Arc 116">
              <a:extLst>
                <a:ext uri="{FF2B5EF4-FFF2-40B4-BE49-F238E27FC236}">
                  <a16:creationId xmlns:a16="http://schemas.microsoft.com/office/drawing/2014/main" id="{186F95CF-9666-1902-D140-DA4DEFB5968E}"/>
                </a:ext>
              </a:extLst>
            </p:cNvPr>
            <p:cNvSpPr/>
            <p:nvPr/>
          </p:nvSpPr>
          <p:spPr>
            <a:xfrm flipV="1">
              <a:off x="7922801" y="7034280"/>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8" name="Straight Connector 117">
              <a:extLst>
                <a:ext uri="{FF2B5EF4-FFF2-40B4-BE49-F238E27FC236}">
                  <a16:creationId xmlns:a16="http://schemas.microsoft.com/office/drawing/2014/main" id="{A0304AC2-0601-0A8D-951A-6C849EFB6726}"/>
                </a:ext>
              </a:extLst>
            </p:cNvPr>
            <p:cNvCxnSpPr>
              <a:cxnSpLocks/>
              <a:endCxn id="116" idx="1"/>
            </p:cNvCxnSpPr>
            <p:nvPr/>
          </p:nvCxnSpPr>
          <p:spPr>
            <a:xfrm flipV="1">
              <a:off x="8133736" y="7525813"/>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Elbow Connector 118">
              <a:extLst>
                <a:ext uri="{FF2B5EF4-FFF2-40B4-BE49-F238E27FC236}">
                  <a16:creationId xmlns:a16="http://schemas.microsoft.com/office/drawing/2014/main" id="{250D19DA-0E21-30AF-CF95-CA9D70B147A8}"/>
                </a:ext>
              </a:extLst>
            </p:cNvPr>
            <p:cNvCxnSpPr>
              <a:cxnSpLocks/>
              <a:stCxn id="116" idx="3"/>
            </p:cNvCxnSpPr>
            <p:nvPr/>
          </p:nvCxnSpPr>
          <p:spPr>
            <a:xfrm flipV="1">
              <a:off x="8655559" y="7242184"/>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F761DF57-FA2B-5BD8-A920-47B920262BD5}"/>
                </a:ext>
              </a:extLst>
            </p:cNvPr>
            <p:cNvCxnSpPr>
              <a:cxnSpLocks/>
            </p:cNvCxnSpPr>
            <p:nvPr/>
          </p:nvCxnSpPr>
          <p:spPr>
            <a:xfrm>
              <a:off x="8266985" y="7242184"/>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21" name="Oval 120">
              <a:extLst>
                <a:ext uri="{FF2B5EF4-FFF2-40B4-BE49-F238E27FC236}">
                  <a16:creationId xmlns:a16="http://schemas.microsoft.com/office/drawing/2014/main" id="{960AB7AA-FCB6-618F-3230-9424304E8A6A}"/>
                </a:ext>
              </a:extLst>
            </p:cNvPr>
            <p:cNvSpPr/>
            <p:nvPr/>
          </p:nvSpPr>
          <p:spPr>
            <a:xfrm flipV="1">
              <a:off x="9683375" y="710441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2" name="Straight Connector 121">
              <a:extLst>
                <a:ext uri="{FF2B5EF4-FFF2-40B4-BE49-F238E27FC236}">
                  <a16:creationId xmlns:a16="http://schemas.microsoft.com/office/drawing/2014/main" id="{239920AC-2CAF-90D8-A643-636972F69E75}"/>
                </a:ext>
              </a:extLst>
            </p:cNvPr>
            <p:cNvCxnSpPr>
              <a:cxnSpLocks/>
            </p:cNvCxnSpPr>
            <p:nvPr/>
          </p:nvCxnSpPr>
          <p:spPr>
            <a:xfrm>
              <a:off x="9525650" y="7242185"/>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23" name="Oval 122">
              <a:extLst>
                <a:ext uri="{FF2B5EF4-FFF2-40B4-BE49-F238E27FC236}">
                  <a16:creationId xmlns:a16="http://schemas.microsoft.com/office/drawing/2014/main" id="{A78F6E07-D890-1366-6AA1-406D4FCD5DFE}"/>
                </a:ext>
              </a:extLst>
            </p:cNvPr>
            <p:cNvSpPr/>
            <p:nvPr/>
          </p:nvSpPr>
          <p:spPr>
            <a:xfrm>
              <a:off x="9055134" y="7208557"/>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Oval 123">
              <a:extLst>
                <a:ext uri="{FF2B5EF4-FFF2-40B4-BE49-F238E27FC236}">
                  <a16:creationId xmlns:a16="http://schemas.microsoft.com/office/drawing/2014/main" id="{B8C28D88-DD62-4057-6645-E03CADD6DAAB}"/>
                </a:ext>
              </a:extLst>
            </p:cNvPr>
            <p:cNvSpPr/>
            <p:nvPr/>
          </p:nvSpPr>
          <p:spPr>
            <a:xfrm>
              <a:off x="9214804" y="7208557"/>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D6230CCA-2BE9-633A-894F-DD698BAC5CCF}"/>
                </a:ext>
              </a:extLst>
            </p:cNvPr>
            <p:cNvSpPr/>
            <p:nvPr/>
          </p:nvSpPr>
          <p:spPr>
            <a:xfrm>
              <a:off x="9372458" y="7208557"/>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E719E84F-3845-16D7-5F58-EB63ABB46955}"/>
                </a:ext>
              </a:extLst>
            </p:cNvPr>
            <p:cNvSpPr/>
            <p:nvPr/>
          </p:nvSpPr>
          <p:spPr>
            <a:xfrm flipV="1">
              <a:off x="8392365" y="805164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Arc 126">
              <a:extLst>
                <a:ext uri="{FF2B5EF4-FFF2-40B4-BE49-F238E27FC236}">
                  <a16:creationId xmlns:a16="http://schemas.microsoft.com/office/drawing/2014/main" id="{E018D92F-0B26-95FB-5248-5EDA294C9E5D}"/>
                </a:ext>
              </a:extLst>
            </p:cNvPr>
            <p:cNvSpPr/>
            <p:nvPr/>
          </p:nvSpPr>
          <p:spPr>
            <a:xfrm flipV="1">
              <a:off x="7922801" y="7691706"/>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8" name="Straight Connector 127">
              <a:extLst>
                <a:ext uri="{FF2B5EF4-FFF2-40B4-BE49-F238E27FC236}">
                  <a16:creationId xmlns:a16="http://schemas.microsoft.com/office/drawing/2014/main" id="{93AF00A3-4A93-C87F-185F-F0CB8107E963}"/>
                </a:ext>
              </a:extLst>
            </p:cNvPr>
            <p:cNvCxnSpPr>
              <a:cxnSpLocks/>
              <a:endCxn id="126" idx="1"/>
            </p:cNvCxnSpPr>
            <p:nvPr/>
          </p:nvCxnSpPr>
          <p:spPr>
            <a:xfrm flipV="1">
              <a:off x="8133736" y="8183239"/>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Elbow Connector 128">
              <a:extLst>
                <a:ext uri="{FF2B5EF4-FFF2-40B4-BE49-F238E27FC236}">
                  <a16:creationId xmlns:a16="http://schemas.microsoft.com/office/drawing/2014/main" id="{E4845A12-9E8D-9FDC-F239-3CDF73514EB5}"/>
                </a:ext>
              </a:extLst>
            </p:cNvPr>
            <p:cNvCxnSpPr>
              <a:cxnSpLocks/>
              <a:stCxn id="126" idx="3"/>
            </p:cNvCxnSpPr>
            <p:nvPr/>
          </p:nvCxnSpPr>
          <p:spPr>
            <a:xfrm flipV="1">
              <a:off x="8655559" y="789961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AC32EB67-41F9-73E5-9333-02BAF3DAD91A}"/>
                </a:ext>
              </a:extLst>
            </p:cNvPr>
            <p:cNvCxnSpPr>
              <a:cxnSpLocks/>
            </p:cNvCxnSpPr>
            <p:nvPr/>
          </p:nvCxnSpPr>
          <p:spPr>
            <a:xfrm>
              <a:off x="8266985" y="7899610"/>
              <a:ext cx="733828"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1" name="Oval 130">
              <a:extLst>
                <a:ext uri="{FF2B5EF4-FFF2-40B4-BE49-F238E27FC236}">
                  <a16:creationId xmlns:a16="http://schemas.microsoft.com/office/drawing/2014/main" id="{852D577E-5444-9E73-7F8B-5DA9858BB83F}"/>
                </a:ext>
              </a:extLst>
            </p:cNvPr>
            <p:cNvSpPr/>
            <p:nvPr/>
          </p:nvSpPr>
          <p:spPr>
            <a:xfrm flipV="1">
              <a:off x="9683375" y="776183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a:extLst>
                <a:ext uri="{FF2B5EF4-FFF2-40B4-BE49-F238E27FC236}">
                  <a16:creationId xmlns:a16="http://schemas.microsoft.com/office/drawing/2014/main" id="{EB53126A-48DF-8D0A-D24E-C408F4653B01}"/>
                </a:ext>
              </a:extLst>
            </p:cNvPr>
            <p:cNvCxnSpPr>
              <a:cxnSpLocks/>
            </p:cNvCxnSpPr>
            <p:nvPr/>
          </p:nvCxnSpPr>
          <p:spPr>
            <a:xfrm>
              <a:off x="9525650" y="7899611"/>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3" name="Oval 132">
              <a:extLst>
                <a:ext uri="{FF2B5EF4-FFF2-40B4-BE49-F238E27FC236}">
                  <a16:creationId xmlns:a16="http://schemas.microsoft.com/office/drawing/2014/main" id="{DD32C735-5DFB-26F2-8EBA-EAA193B0F780}"/>
                </a:ext>
              </a:extLst>
            </p:cNvPr>
            <p:cNvSpPr/>
            <p:nvPr/>
          </p:nvSpPr>
          <p:spPr>
            <a:xfrm>
              <a:off x="9055134" y="786598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Oval 133">
              <a:extLst>
                <a:ext uri="{FF2B5EF4-FFF2-40B4-BE49-F238E27FC236}">
                  <a16:creationId xmlns:a16="http://schemas.microsoft.com/office/drawing/2014/main" id="{6BB43DB3-A8D9-728A-89AB-AEE2CBEF6E45}"/>
                </a:ext>
              </a:extLst>
            </p:cNvPr>
            <p:cNvSpPr/>
            <p:nvPr/>
          </p:nvSpPr>
          <p:spPr>
            <a:xfrm>
              <a:off x="9214804" y="786598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352C1FEA-F332-1010-6B99-B6F697D1E7F8}"/>
                </a:ext>
              </a:extLst>
            </p:cNvPr>
            <p:cNvSpPr/>
            <p:nvPr/>
          </p:nvSpPr>
          <p:spPr>
            <a:xfrm>
              <a:off x="9372458" y="786598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1BB083EF-CC29-4F99-033E-662E5A7B887D}"/>
                </a:ext>
              </a:extLst>
            </p:cNvPr>
            <p:cNvSpPr/>
            <p:nvPr/>
          </p:nvSpPr>
          <p:spPr>
            <a:xfrm flipV="1">
              <a:off x="8392365" y="8709067"/>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Arc 136">
              <a:extLst>
                <a:ext uri="{FF2B5EF4-FFF2-40B4-BE49-F238E27FC236}">
                  <a16:creationId xmlns:a16="http://schemas.microsoft.com/office/drawing/2014/main" id="{B320838D-6CF2-4EF7-6FA6-52E8DD5B5BE4}"/>
                </a:ext>
              </a:extLst>
            </p:cNvPr>
            <p:cNvSpPr/>
            <p:nvPr/>
          </p:nvSpPr>
          <p:spPr>
            <a:xfrm flipV="1">
              <a:off x="7922801" y="834913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38" name="Straight Connector 137">
              <a:extLst>
                <a:ext uri="{FF2B5EF4-FFF2-40B4-BE49-F238E27FC236}">
                  <a16:creationId xmlns:a16="http://schemas.microsoft.com/office/drawing/2014/main" id="{A8046933-11FD-17E2-4063-8A189D5E2735}"/>
                </a:ext>
              </a:extLst>
            </p:cNvPr>
            <p:cNvCxnSpPr>
              <a:cxnSpLocks/>
              <a:endCxn id="136" idx="1"/>
            </p:cNvCxnSpPr>
            <p:nvPr/>
          </p:nvCxnSpPr>
          <p:spPr>
            <a:xfrm flipV="1">
              <a:off x="8133736" y="8840664"/>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Elbow Connector 138">
              <a:extLst>
                <a:ext uri="{FF2B5EF4-FFF2-40B4-BE49-F238E27FC236}">
                  <a16:creationId xmlns:a16="http://schemas.microsoft.com/office/drawing/2014/main" id="{7D1C70B3-A48B-0A96-C252-71852BA8D5C1}"/>
                </a:ext>
              </a:extLst>
            </p:cNvPr>
            <p:cNvCxnSpPr>
              <a:cxnSpLocks/>
              <a:stCxn id="136" idx="3"/>
            </p:cNvCxnSpPr>
            <p:nvPr/>
          </p:nvCxnSpPr>
          <p:spPr>
            <a:xfrm flipV="1">
              <a:off x="8655559" y="8557035"/>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93042FCD-B21E-0AD1-D0F8-6028B8E18B90}"/>
                </a:ext>
              </a:extLst>
            </p:cNvPr>
            <p:cNvCxnSpPr>
              <a:cxnSpLocks/>
            </p:cNvCxnSpPr>
            <p:nvPr/>
          </p:nvCxnSpPr>
          <p:spPr>
            <a:xfrm>
              <a:off x="8266985" y="8557035"/>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41" name="Oval 140">
              <a:extLst>
                <a:ext uri="{FF2B5EF4-FFF2-40B4-BE49-F238E27FC236}">
                  <a16:creationId xmlns:a16="http://schemas.microsoft.com/office/drawing/2014/main" id="{40D7883D-2F93-E392-0E99-20071B4B879D}"/>
                </a:ext>
              </a:extLst>
            </p:cNvPr>
            <p:cNvSpPr/>
            <p:nvPr/>
          </p:nvSpPr>
          <p:spPr>
            <a:xfrm flipV="1">
              <a:off x="9683375" y="841926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2" name="Straight Connector 141">
              <a:extLst>
                <a:ext uri="{FF2B5EF4-FFF2-40B4-BE49-F238E27FC236}">
                  <a16:creationId xmlns:a16="http://schemas.microsoft.com/office/drawing/2014/main" id="{E2B60111-345D-93FD-5EFA-B69CB7634CF1}"/>
                </a:ext>
              </a:extLst>
            </p:cNvPr>
            <p:cNvCxnSpPr>
              <a:cxnSpLocks/>
            </p:cNvCxnSpPr>
            <p:nvPr/>
          </p:nvCxnSpPr>
          <p:spPr>
            <a:xfrm>
              <a:off x="9525650" y="8557036"/>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43" name="Oval 142">
              <a:extLst>
                <a:ext uri="{FF2B5EF4-FFF2-40B4-BE49-F238E27FC236}">
                  <a16:creationId xmlns:a16="http://schemas.microsoft.com/office/drawing/2014/main" id="{5B65A2F1-26B3-6309-81F3-549C42BC8B94}"/>
                </a:ext>
              </a:extLst>
            </p:cNvPr>
            <p:cNvSpPr/>
            <p:nvPr/>
          </p:nvSpPr>
          <p:spPr>
            <a:xfrm>
              <a:off x="9055134" y="8523408"/>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Oval 143">
              <a:extLst>
                <a:ext uri="{FF2B5EF4-FFF2-40B4-BE49-F238E27FC236}">
                  <a16:creationId xmlns:a16="http://schemas.microsoft.com/office/drawing/2014/main" id="{472D73B4-F1FD-20D7-EA62-43CC33C57C56}"/>
                </a:ext>
              </a:extLst>
            </p:cNvPr>
            <p:cNvSpPr/>
            <p:nvPr/>
          </p:nvSpPr>
          <p:spPr>
            <a:xfrm>
              <a:off x="9214804" y="8523408"/>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C9C86ED8-ADF5-1232-43EE-17D7AA31527B}"/>
                </a:ext>
              </a:extLst>
            </p:cNvPr>
            <p:cNvSpPr/>
            <p:nvPr/>
          </p:nvSpPr>
          <p:spPr>
            <a:xfrm>
              <a:off x="9372458" y="8523408"/>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9799CCE7-98CF-B343-CFFB-797E09EB3AC2}"/>
                </a:ext>
              </a:extLst>
            </p:cNvPr>
            <p:cNvSpPr/>
            <p:nvPr/>
          </p:nvSpPr>
          <p:spPr>
            <a:xfrm flipV="1">
              <a:off x="8392365" y="936649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Arc 146">
              <a:extLst>
                <a:ext uri="{FF2B5EF4-FFF2-40B4-BE49-F238E27FC236}">
                  <a16:creationId xmlns:a16="http://schemas.microsoft.com/office/drawing/2014/main" id="{8008F18F-8207-3FEE-905D-CD87AA478955}"/>
                </a:ext>
              </a:extLst>
            </p:cNvPr>
            <p:cNvSpPr/>
            <p:nvPr/>
          </p:nvSpPr>
          <p:spPr>
            <a:xfrm flipV="1">
              <a:off x="7922801" y="900655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8" name="Elbow Connector 147">
              <a:extLst>
                <a:ext uri="{FF2B5EF4-FFF2-40B4-BE49-F238E27FC236}">
                  <a16:creationId xmlns:a16="http://schemas.microsoft.com/office/drawing/2014/main" id="{34C8DE64-8FA9-4312-4DDC-05E2013CBBA4}"/>
                </a:ext>
              </a:extLst>
            </p:cNvPr>
            <p:cNvCxnSpPr>
              <a:cxnSpLocks/>
              <a:stCxn id="146" idx="3"/>
            </p:cNvCxnSpPr>
            <p:nvPr/>
          </p:nvCxnSpPr>
          <p:spPr>
            <a:xfrm flipV="1">
              <a:off x="8655559" y="921446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53064EC0-9D2A-C287-443D-D919A27C2427}"/>
                </a:ext>
              </a:extLst>
            </p:cNvPr>
            <p:cNvCxnSpPr>
              <a:cxnSpLocks/>
            </p:cNvCxnSpPr>
            <p:nvPr/>
          </p:nvCxnSpPr>
          <p:spPr>
            <a:xfrm>
              <a:off x="8266985" y="9214462"/>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5099FCCF-1303-F287-9448-19CE6583EA9C}"/>
                </a:ext>
              </a:extLst>
            </p:cNvPr>
            <p:cNvSpPr/>
            <p:nvPr/>
          </p:nvSpPr>
          <p:spPr>
            <a:xfrm flipV="1">
              <a:off x="9683375" y="907668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1" name="Straight Connector 150">
              <a:extLst>
                <a:ext uri="{FF2B5EF4-FFF2-40B4-BE49-F238E27FC236}">
                  <a16:creationId xmlns:a16="http://schemas.microsoft.com/office/drawing/2014/main" id="{66853F56-12A7-DE4D-746C-14FE5FCF8392}"/>
                </a:ext>
              </a:extLst>
            </p:cNvPr>
            <p:cNvCxnSpPr>
              <a:cxnSpLocks/>
            </p:cNvCxnSpPr>
            <p:nvPr/>
          </p:nvCxnSpPr>
          <p:spPr>
            <a:xfrm>
              <a:off x="9525650" y="9214463"/>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52" name="Oval 151">
              <a:extLst>
                <a:ext uri="{FF2B5EF4-FFF2-40B4-BE49-F238E27FC236}">
                  <a16:creationId xmlns:a16="http://schemas.microsoft.com/office/drawing/2014/main" id="{490B4F8D-901C-0F35-C7A2-9EB5011B598B}"/>
                </a:ext>
              </a:extLst>
            </p:cNvPr>
            <p:cNvSpPr/>
            <p:nvPr/>
          </p:nvSpPr>
          <p:spPr>
            <a:xfrm>
              <a:off x="9055134" y="9180834"/>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Oval 152">
              <a:extLst>
                <a:ext uri="{FF2B5EF4-FFF2-40B4-BE49-F238E27FC236}">
                  <a16:creationId xmlns:a16="http://schemas.microsoft.com/office/drawing/2014/main" id="{A87AB2AC-364D-DA99-B706-C1A2C3954CC6}"/>
                </a:ext>
              </a:extLst>
            </p:cNvPr>
            <p:cNvSpPr/>
            <p:nvPr/>
          </p:nvSpPr>
          <p:spPr>
            <a:xfrm>
              <a:off x="9214804" y="9180834"/>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7394D62F-C494-7C8C-15EA-BB93FE29F173}"/>
                </a:ext>
              </a:extLst>
            </p:cNvPr>
            <p:cNvSpPr/>
            <p:nvPr/>
          </p:nvSpPr>
          <p:spPr>
            <a:xfrm>
              <a:off x="9372458" y="9180834"/>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Google Shape;399;p3">
              <a:extLst>
                <a:ext uri="{FF2B5EF4-FFF2-40B4-BE49-F238E27FC236}">
                  <a16:creationId xmlns:a16="http://schemas.microsoft.com/office/drawing/2014/main" id="{75210DDC-A82B-7C19-DEAD-4806B93FBC4A}"/>
                </a:ext>
              </a:extLst>
            </p:cNvPr>
            <p:cNvSpPr/>
            <p:nvPr/>
          </p:nvSpPr>
          <p:spPr>
            <a:xfrm rot="5400000" flipH="1">
              <a:off x="11941966" y="9063494"/>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156" name="Straight Connector 155">
              <a:extLst>
                <a:ext uri="{FF2B5EF4-FFF2-40B4-BE49-F238E27FC236}">
                  <a16:creationId xmlns:a16="http://schemas.microsoft.com/office/drawing/2014/main" id="{9357CA96-7E5D-2508-2FAB-A8B869697105}"/>
                </a:ext>
              </a:extLst>
            </p:cNvPr>
            <p:cNvCxnSpPr>
              <a:cxnSpLocks/>
            </p:cNvCxnSpPr>
            <p:nvPr/>
          </p:nvCxnSpPr>
          <p:spPr>
            <a:xfrm>
              <a:off x="11675203" y="9217503"/>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7" name="Rectangle 156">
              <a:extLst>
                <a:ext uri="{FF2B5EF4-FFF2-40B4-BE49-F238E27FC236}">
                  <a16:creationId xmlns:a16="http://schemas.microsoft.com/office/drawing/2014/main" id="{ACFB5195-C525-4426-08FE-14CD6E171948}"/>
                </a:ext>
              </a:extLst>
            </p:cNvPr>
            <p:cNvSpPr/>
            <p:nvPr/>
          </p:nvSpPr>
          <p:spPr>
            <a:xfrm flipV="1">
              <a:off x="6685075" y="542193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Diamond 157">
              <a:extLst>
                <a:ext uri="{FF2B5EF4-FFF2-40B4-BE49-F238E27FC236}">
                  <a16:creationId xmlns:a16="http://schemas.microsoft.com/office/drawing/2014/main" id="{8238F353-6E08-FA20-FB97-E43621E1C87C}"/>
                </a:ext>
              </a:extLst>
            </p:cNvPr>
            <p:cNvSpPr/>
            <p:nvPr/>
          </p:nvSpPr>
          <p:spPr>
            <a:xfrm flipV="1">
              <a:off x="7350378" y="537190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9" name="Straight Connector 158">
              <a:extLst>
                <a:ext uri="{FF2B5EF4-FFF2-40B4-BE49-F238E27FC236}">
                  <a16:creationId xmlns:a16="http://schemas.microsoft.com/office/drawing/2014/main" id="{85AC0EC5-A190-91BF-AEF5-4A68B61BC90E}"/>
                </a:ext>
              </a:extLst>
            </p:cNvPr>
            <p:cNvCxnSpPr>
              <a:cxnSpLocks/>
            </p:cNvCxnSpPr>
            <p:nvPr/>
          </p:nvCxnSpPr>
          <p:spPr>
            <a:xfrm>
              <a:off x="6421919" y="540768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86E29EF2-7312-6032-E0CD-676D960E299B}"/>
                </a:ext>
              </a:extLst>
            </p:cNvPr>
            <p:cNvCxnSpPr>
              <a:cxnSpLocks/>
              <a:endCxn id="157" idx="1"/>
            </p:cNvCxnSpPr>
            <p:nvPr/>
          </p:nvCxnSpPr>
          <p:spPr>
            <a:xfrm flipV="1">
              <a:off x="6426446" y="5553536"/>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Elbow Connector 160">
              <a:extLst>
                <a:ext uri="{FF2B5EF4-FFF2-40B4-BE49-F238E27FC236}">
                  <a16:creationId xmlns:a16="http://schemas.microsoft.com/office/drawing/2014/main" id="{34823402-90ED-1A38-C704-45F4C5F30F81}"/>
                </a:ext>
              </a:extLst>
            </p:cNvPr>
            <p:cNvCxnSpPr>
              <a:cxnSpLocks/>
              <a:stCxn id="157" idx="3"/>
            </p:cNvCxnSpPr>
            <p:nvPr/>
          </p:nvCxnSpPr>
          <p:spPr>
            <a:xfrm flipV="1">
              <a:off x="6948269" y="526990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Elbow Connector 161">
              <a:extLst>
                <a:ext uri="{FF2B5EF4-FFF2-40B4-BE49-F238E27FC236}">
                  <a16:creationId xmlns:a16="http://schemas.microsoft.com/office/drawing/2014/main" id="{BA9D2B1D-5E16-36BD-2A4E-FEA85775C3CB}"/>
                </a:ext>
              </a:extLst>
            </p:cNvPr>
            <p:cNvCxnSpPr>
              <a:cxnSpLocks/>
              <a:stCxn id="158" idx="3"/>
            </p:cNvCxnSpPr>
            <p:nvPr/>
          </p:nvCxnSpPr>
          <p:spPr>
            <a:xfrm flipV="1">
              <a:off x="7713644" y="5269909"/>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Elbow Connector 162">
              <a:extLst>
                <a:ext uri="{FF2B5EF4-FFF2-40B4-BE49-F238E27FC236}">
                  <a16:creationId xmlns:a16="http://schemas.microsoft.com/office/drawing/2014/main" id="{44263E92-0B21-44D3-4503-26C43C647BAB}"/>
                </a:ext>
              </a:extLst>
            </p:cNvPr>
            <p:cNvCxnSpPr>
              <a:cxnSpLocks/>
              <a:endCxn id="158" idx="1"/>
            </p:cNvCxnSpPr>
            <p:nvPr/>
          </p:nvCxnSpPr>
          <p:spPr>
            <a:xfrm rot="16200000" flipH="1">
              <a:off x="7122897" y="532605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78B4EC8C-36E6-A12B-F09E-78B6EE6F3DB4}"/>
                </a:ext>
              </a:extLst>
            </p:cNvPr>
            <p:cNvCxnSpPr>
              <a:cxnSpLocks/>
            </p:cNvCxnSpPr>
            <p:nvPr/>
          </p:nvCxnSpPr>
          <p:spPr>
            <a:xfrm>
              <a:off x="6559695" y="5269907"/>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65" name="Rectangle 164">
              <a:extLst>
                <a:ext uri="{FF2B5EF4-FFF2-40B4-BE49-F238E27FC236}">
                  <a16:creationId xmlns:a16="http://schemas.microsoft.com/office/drawing/2014/main" id="{E4D1A642-D1C4-6351-68EF-2AEC5E2E3911}"/>
                </a:ext>
              </a:extLst>
            </p:cNvPr>
            <p:cNvSpPr/>
            <p:nvPr/>
          </p:nvSpPr>
          <p:spPr>
            <a:xfrm flipV="1">
              <a:off x="6685075" y="607936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Diamond 165">
              <a:extLst>
                <a:ext uri="{FF2B5EF4-FFF2-40B4-BE49-F238E27FC236}">
                  <a16:creationId xmlns:a16="http://schemas.microsoft.com/office/drawing/2014/main" id="{0C126B37-067F-B3DC-F28E-701F357638D1}"/>
                </a:ext>
              </a:extLst>
            </p:cNvPr>
            <p:cNvSpPr/>
            <p:nvPr/>
          </p:nvSpPr>
          <p:spPr>
            <a:xfrm flipV="1">
              <a:off x="7350378" y="602932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Arc 166">
              <a:extLst>
                <a:ext uri="{FF2B5EF4-FFF2-40B4-BE49-F238E27FC236}">
                  <a16:creationId xmlns:a16="http://schemas.microsoft.com/office/drawing/2014/main" id="{84211B48-3072-6833-C97E-4B410717A26A}"/>
                </a:ext>
              </a:extLst>
            </p:cNvPr>
            <p:cNvSpPr/>
            <p:nvPr/>
          </p:nvSpPr>
          <p:spPr>
            <a:xfrm flipV="1">
              <a:off x="6215511" y="571942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8" name="Straight Connector 167">
              <a:extLst>
                <a:ext uri="{FF2B5EF4-FFF2-40B4-BE49-F238E27FC236}">
                  <a16:creationId xmlns:a16="http://schemas.microsoft.com/office/drawing/2014/main" id="{D4753A0C-97C7-F2B7-B911-B65991473527}"/>
                </a:ext>
              </a:extLst>
            </p:cNvPr>
            <p:cNvCxnSpPr>
              <a:cxnSpLocks/>
            </p:cNvCxnSpPr>
            <p:nvPr/>
          </p:nvCxnSpPr>
          <p:spPr>
            <a:xfrm>
              <a:off x="6421919" y="606510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5A98BAB3-C579-6611-6704-5B5DAE0C1D56}"/>
                </a:ext>
              </a:extLst>
            </p:cNvPr>
            <p:cNvCxnSpPr>
              <a:cxnSpLocks/>
              <a:endCxn id="165" idx="1"/>
            </p:cNvCxnSpPr>
            <p:nvPr/>
          </p:nvCxnSpPr>
          <p:spPr>
            <a:xfrm flipV="1">
              <a:off x="6426446" y="621096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Elbow Connector 169">
              <a:extLst>
                <a:ext uri="{FF2B5EF4-FFF2-40B4-BE49-F238E27FC236}">
                  <a16:creationId xmlns:a16="http://schemas.microsoft.com/office/drawing/2014/main" id="{02F2F0C4-396F-FAE5-20E6-08221FE72527}"/>
                </a:ext>
              </a:extLst>
            </p:cNvPr>
            <p:cNvCxnSpPr>
              <a:cxnSpLocks/>
              <a:stCxn id="165" idx="3"/>
            </p:cNvCxnSpPr>
            <p:nvPr/>
          </p:nvCxnSpPr>
          <p:spPr>
            <a:xfrm flipV="1">
              <a:off x="6948269" y="592733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71" name="Elbow Connector 170">
              <a:extLst>
                <a:ext uri="{FF2B5EF4-FFF2-40B4-BE49-F238E27FC236}">
                  <a16:creationId xmlns:a16="http://schemas.microsoft.com/office/drawing/2014/main" id="{C0DBB628-5A45-03ED-3C58-0CBE35872B08}"/>
                </a:ext>
              </a:extLst>
            </p:cNvPr>
            <p:cNvCxnSpPr>
              <a:cxnSpLocks/>
              <a:stCxn id="166" idx="3"/>
            </p:cNvCxnSpPr>
            <p:nvPr/>
          </p:nvCxnSpPr>
          <p:spPr>
            <a:xfrm flipV="1">
              <a:off x="7713644" y="592733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Elbow Connector 171">
              <a:extLst>
                <a:ext uri="{FF2B5EF4-FFF2-40B4-BE49-F238E27FC236}">
                  <a16:creationId xmlns:a16="http://schemas.microsoft.com/office/drawing/2014/main" id="{67287DA6-E216-9535-0550-6816964B7303}"/>
                </a:ext>
              </a:extLst>
            </p:cNvPr>
            <p:cNvCxnSpPr>
              <a:cxnSpLocks/>
              <a:endCxn id="166" idx="1"/>
            </p:cNvCxnSpPr>
            <p:nvPr/>
          </p:nvCxnSpPr>
          <p:spPr>
            <a:xfrm rot="16200000" flipH="1">
              <a:off x="7122897" y="598348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F4821628-7D64-3E36-3F55-5A7988685769}"/>
                </a:ext>
              </a:extLst>
            </p:cNvPr>
            <p:cNvCxnSpPr>
              <a:cxnSpLocks/>
            </p:cNvCxnSpPr>
            <p:nvPr/>
          </p:nvCxnSpPr>
          <p:spPr>
            <a:xfrm>
              <a:off x="6559695" y="592733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74" name="Rectangle 173">
              <a:extLst>
                <a:ext uri="{FF2B5EF4-FFF2-40B4-BE49-F238E27FC236}">
                  <a16:creationId xmlns:a16="http://schemas.microsoft.com/office/drawing/2014/main" id="{EECF1BE0-8775-6AA0-F8BE-89FDD984271C}"/>
                </a:ext>
              </a:extLst>
            </p:cNvPr>
            <p:cNvSpPr/>
            <p:nvPr/>
          </p:nvSpPr>
          <p:spPr>
            <a:xfrm flipV="1">
              <a:off x="6685075" y="673679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Diamond 174">
              <a:extLst>
                <a:ext uri="{FF2B5EF4-FFF2-40B4-BE49-F238E27FC236}">
                  <a16:creationId xmlns:a16="http://schemas.microsoft.com/office/drawing/2014/main" id="{F990F03D-E91E-FB16-CD53-B8E99B07B5D1}"/>
                </a:ext>
              </a:extLst>
            </p:cNvPr>
            <p:cNvSpPr/>
            <p:nvPr/>
          </p:nvSpPr>
          <p:spPr>
            <a:xfrm flipV="1">
              <a:off x="7350378" y="6686755"/>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Arc 175">
              <a:extLst>
                <a:ext uri="{FF2B5EF4-FFF2-40B4-BE49-F238E27FC236}">
                  <a16:creationId xmlns:a16="http://schemas.microsoft.com/office/drawing/2014/main" id="{193230AE-9A95-1784-06FF-E49139668C4E}"/>
                </a:ext>
              </a:extLst>
            </p:cNvPr>
            <p:cNvSpPr/>
            <p:nvPr/>
          </p:nvSpPr>
          <p:spPr>
            <a:xfrm flipV="1">
              <a:off x="6215511" y="637685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7" name="Straight Connector 176">
              <a:extLst>
                <a:ext uri="{FF2B5EF4-FFF2-40B4-BE49-F238E27FC236}">
                  <a16:creationId xmlns:a16="http://schemas.microsoft.com/office/drawing/2014/main" id="{313DB6F1-0150-D3EA-16A6-66E103607325}"/>
                </a:ext>
              </a:extLst>
            </p:cNvPr>
            <p:cNvCxnSpPr>
              <a:cxnSpLocks/>
            </p:cNvCxnSpPr>
            <p:nvPr/>
          </p:nvCxnSpPr>
          <p:spPr>
            <a:xfrm>
              <a:off x="6421919" y="672253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BADB0D64-01B4-7A05-4938-81720EC99389}"/>
                </a:ext>
              </a:extLst>
            </p:cNvPr>
            <p:cNvCxnSpPr>
              <a:cxnSpLocks/>
              <a:endCxn id="174" idx="1"/>
            </p:cNvCxnSpPr>
            <p:nvPr/>
          </p:nvCxnSpPr>
          <p:spPr>
            <a:xfrm flipV="1">
              <a:off x="6426446" y="6868387"/>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Elbow Connector 178">
              <a:extLst>
                <a:ext uri="{FF2B5EF4-FFF2-40B4-BE49-F238E27FC236}">
                  <a16:creationId xmlns:a16="http://schemas.microsoft.com/office/drawing/2014/main" id="{ED7C2B87-A0A6-4D11-9E79-87370B73C473}"/>
                </a:ext>
              </a:extLst>
            </p:cNvPr>
            <p:cNvCxnSpPr>
              <a:cxnSpLocks/>
              <a:stCxn id="174" idx="3"/>
            </p:cNvCxnSpPr>
            <p:nvPr/>
          </p:nvCxnSpPr>
          <p:spPr>
            <a:xfrm flipV="1">
              <a:off x="6948269" y="658475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Elbow Connector 179">
              <a:extLst>
                <a:ext uri="{FF2B5EF4-FFF2-40B4-BE49-F238E27FC236}">
                  <a16:creationId xmlns:a16="http://schemas.microsoft.com/office/drawing/2014/main" id="{78987107-5B49-6228-B76A-22812DB8E03F}"/>
                </a:ext>
              </a:extLst>
            </p:cNvPr>
            <p:cNvCxnSpPr>
              <a:cxnSpLocks/>
              <a:stCxn id="175" idx="3"/>
            </p:cNvCxnSpPr>
            <p:nvPr/>
          </p:nvCxnSpPr>
          <p:spPr>
            <a:xfrm flipV="1">
              <a:off x="7713644" y="658476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Elbow Connector 180">
              <a:extLst>
                <a:ext uri="{FF2B5EF4-FFF2-40B4-BE49-F238E27FC236}">
                  <a16:creationId xmlns:a16="http://schemas.microsoft.com/office/drawing/2014/main" id="{6B0862E2-D7E9-0C3C-AB7B-0EC8038C1D22}"/>
                </a:ext>
              </a:extLst>
            </p:cNvPr>
            <p:cNvCxnSpPr>
              <a:cxnSpLocks/>
              <a:endCxn id="175" idx="1"/>
            </p:cNvCxnSpPr>
            <p:nvPr/>
          </p:nvCxnSpPr>
          <p:spPr>
            <a:xfrm rot="16200000" flipH="1">
              <a:off x="7122897" y="664090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5174DDDC-DEEE-E543-FAE6-3A8E2BA578B8}"/>
                </a:ext>
              </a:extLst>
            </p:cNvPr>
            <p:cNvCxnSpPr>
              <a:cxnSpLocks/>
            </p:cNvCxnSpPr>
            <p:nvPr/>
          </p:nvCxnSpPr>
          <p:spPr>
            <a:xfrm>
              <a:off x="6559695" y="658475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83" name="Rectangle 182">
              <a:extLst>
                <a:ext uri="{FF2B5EF4-FFF2-40B4-BE49-F238E27FC236}">
                  <a16:creationId xmlns:a16="http://schemas.microsoft.com/office/drawing/2014/main" id="{0A100315-540C-D1CE-D3A0-EBF2FF932434}"/>
                </a:ext>
              </a:extLst>
            </p:cNvPr>
            <p:cNvSpPr/>
            <p:nvPr/>
          </p:nvSpPr>
          <p:spPr>
            <a:xfrm flipV="1">
              <a:off x="6685075" y="7394216"/>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Diamond 183">
              <a:extLst>
                <a:ext uri="{FF2B5EF4-FFF2-40B4-BE49-F238E27FC236}">
                  <a16:creationId xmlns:a16="http://schemas.microsoft.com/office/drawing/2014/main" id="{7E1DECF2-805E-AA91-85F2-D8694E2F843D}"/>
                </a:ext>
              </a:extLst>
            </p:cNvPr>
            <p:cNvSpPr/>
            <p:nvPr/>
          </p:nvSpPr>
          <p:spPr>
            <a:xfrm flipV="1">
              <a:off x="7350378" y="7344181"/>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Arc 184">
              <a:extLst>
                <a:ext uri="{FF2B5EF4-FFF2-40B4-BE49-F238E27FC236}">
                  <a16:creationId xmlns:a16="http://schemas.microsoft.com/office/drawing/2014/main" id="{DDA8FDD8-34A9-6D8B-0571-9D7C6326F6DA}"/>
                </a:ext>
              </a:extLst>
            </p:cNvPr>
            <p:cNvSpPr/>
            <p:nvPr/>
          </p:nvSpPr>
          <p:spPr>
            <a:xfrm flipV="1">
              <a:off x="6215511" y="7034280"/>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6" name="Straight Connector 185">
              <a:extLst>
                <a:ext uri="{FF2B5EF4-FFF2-40B4-BE49-F238E27FC236}">
                  <a16:creationId xmlns:a16="http://schemas.microsoft.com/office/drawing/2014/main" id="{1D3AA9DB-542D-4CC8-3464-BAA54AAC4DEF}"/>
                </a:ext>
              </a:extLst>
            </p:cNvPr>
            <p:cNvCxnSpPr>
              <a:cxnSpLocks/>
            </p:cNvCxnSpPr>
            <p:nvPr/>
          </p:nvCxnSpPr>
          <p:spPr>
            <a:xfrm>
              <a:off x="6421919" y="7379961"/>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A12360F3-3F18-7642-AF3B-9327F85DD0BF}"/>
                </a:ext>
              </a:extLst>
            </p:cNvPr>
            <p:cNvCxnSpPr>
              <a:cxnSpLocks/>
              <a:endCxn id="183" idx="1"/>
            </p:cNvCxnSpPr>
            <p:nvPr/>
          </p:nvCxnSpPr>
          <p:spPr>
            <a:xfrm flipV="1">
              <a:off x="6426446" y="7525813"/>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Elbow Connector 187">
              <a:extLst>
                <a:ext uri="{FF2B5EF4-FFF2-40B4-BE49-F238E27FC236}">
                  <a16:creationId xmlns:a16="http://schemas.microsoft.com/office/drawing/2014/main" id="{F0777CF4-F5E2-EC0F-815B-7A022AB622B1}"/>
                </a:ext>
              </a:extLst>
            </p:cNvPr>
            <p:cNvCxnSpPr>
              <a:cxnSpLocks/>
              <a:stCxn id="183" idx="3"/>
            </p:cNvCxnSpPr>
            <p:nvPr/>
          </p:nvCxnSpPr>
          <p:spPr>
            <a:xfrm flipV="1">
              <a:off x="6948269" y="7242184"/>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Elbow Connector 188">
              <a:extLst>
                <a:ext uri="{FF2B5EF4-FFF2-40B4-BE49-F238E27FC236}">
                  <a16:creationId xmlns:a16="http://schemas.microsoft.com/office/drawing/2014/main" id="{57191C40-07F2-B90F-44F2-0EF325EABC43}"/>
                </a:ext>
              </a:extLst>
            </p:cNvPr>
            <p:cNvCxnSpPr>
              <a:cxnSpLocks/>
              <a:stCxn id="184" idx="3"/>
            </p:cNvCxnSpPr>
            <p:nvPr/>
          </p:nvCxnSpPr>
          <p:spPr>
            <a:xfrm flipV="1">
              <a:off x="7713644" y="7242186"/>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Elbow Connector 189">
              <a:extLst>
                <a:ext uri="{FF2B5EF4-FFF2-40B4-BE49-F238E27FC236}">
                  <a16:creationId xmlns:a16="http://schemas.microsoft.com/office/drawing/2014/main" id="{28C2292B-EFC5-1E91-2CAB-32FF0A656ABC}"/>
                </a:ext>
              </a:extLst>
            </p:cNvPr>
            <p:cNvCxnSpPr>
              <a:cxnSpLocks/>
              <a:endCxn id="184" idx="1"/>
            </p:cNvCxnSpPr>
            <p:nvPr/>
          </p:nvCxnSpPr>
          <p:spPr>
            <a:xfrm rot="16200000" flipH="1">
              <a:off x="7122897" y="7298333"/>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C7C099A4-BD1A-81F6-8408-8EA4FEB3D47E}"/>
                </a:ext>
              </a:extLst>
            </p:cNvPr>
            <p:cNvCxnSpPr>
              <a:cxnSpLocks/>
            </p:cNvCxnSpPr>
            <p:nvPr/>
          </p:nvCxnSpPr>
          <p:spPr>
            <a:xfrm>
              <a:off x="6559695" y="7242184"/>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2" name="Rectangle 191">
              <a:extLst>
                <a:ext uri="{FF2B5EF4-FFF2-40B4-BE49-F238E27FC236}">
                  <a16:creationId xmlns:a16="http://schemas.microsoft.com/office/drawing/2014/main" id="{27A2F2D3-5E86-AC60-82F4-F5214FBCE14B}"/>
                </a:ext>
              </a:extLst>
            </p:cNvPr>
            <p:cNvSpPr/>
            <p:nvPr/>
          </p:nvSpPr>
          <p:spPr>
            <a:xfrm flipV="1">
              <a:off x="6685075" y="805164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Diamond 192">
              <a:extLst>
                <a:ext uri="{FF2B5EF4-FFF2-40B4-BE49-F238E27FC236}">
                  <a16:creationId xmlns:a16="http://schemas.microsoft.com/office/drawing/2014/main" id="{ABDD1210-C767-E04F-F9E6-99F5E5AC24C2}"/>
                </a:ext>
              </a:extLst>
            </p:cNvPr>
            <p:cNvSpPr/>
            <p:nvPr/>
          </p:nvSpPr>
          <p:spPr>
            <a:xfrm flipV="1">
              <a:off x="7350378" y="8001607"/>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Arc 193">
              <a:extLst>
                <a:ext uri="{FF2B5EF4-FFF2-40B4-BE49-F238E27FC236}">
                  <a16:creationId xmlns:a16="http://schemas.microsoft.com/office/drawing/2014/main" id="{9FB447ED-AF51-2A12-CA0C-F935C7729ECD}"/>
                </a:ext>
              </a:extLst>
            </p:cNvPr>
            <p:cNvSpPr/>
            <p:nvPr/>
          </p:nvSpPr>
          <p:spPr>
            <a:xfrm flipV="1">
              <a:off x="6215511" y="7691706"/>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95" name="Straight Connector 194">
              <a:extLst>
                <a:ext uri="{FF2B5EF4-FFF2-40B4-BE49-F238E27FC236}">
                  <a16:creationId xmlns:a16="http://schemas.microsoft.com/office/drawing/2014/main" id="{7F9870D6-8A86-BEF8-1C08-42AA647EC4E7}"/>
                </a:ext>
              </a:extLst>
            </p:cNvPr>
            <p:cNvCxnSpPr>
              <a:cxnSpLocks/>
            </p:cNvCxnSpPr>
            <p:nvPr/>
          </p:nvCxnSpPr>
          <p:spPr>
            <a:xfrm>
              <a:off x="6421919" y="803738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FB51A551-DD93-DEE7-9FA0-32343D3601A5}"/>
                </a:ext>
              </a:extLst>
            </p:cNvPr>
            <p:cNvCxnSpPr>
              <a:cxnSpLocks/>
              <a:endCxn id="192" idx="1"/>
            </p:cNvCxnSpPr>
            <p:nvPr/>
          </p:nvCxnSpPr>
          <p:spPr>
            <a:xfrm flipV="1">
              <a:off x="6426446" y="8183239"/>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97" name="Elbow Connector 196">
              <a:extLst>
                <a:ext uri="{FF2B5EF4-FFF2-40B4-BE49-F238E27FC236}">
                  <a16:creationId xmlns:a16="http://schemas.microsoft.com/office/drawing/2014/main" id="{C0BCAD61-CD4D-7A33-F955-C3128D6140BF}"/>
                </a:ext>
              </a:extLst>
            </p:cNvPr>
            <p:cNvCxnSpPr>
              <a:cxnSpLocks/>
              <a:stCxn id="192" idx="3"/>
            </p:cNvCxnSpPr>
            <p:nvPr/>
          </p:nvCxnSpPr>
          <p:spPr>
            <a:xfrm flipV="1">
              <a:off x="6948269" y="789961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98" name="Elbow Connector 197">
              <a:extLst>
                <a:ext uri="{FF2B5EF4-FFF2-40B4-BE49-F238E27FC236}">
                  <a16:creationId xmlns:a16="http://schemas.microsoft.com/office/drawing/2014/main" id="{5CD8055B-4068-289A-E8E2-B6FB8A667D7E}"/>
                </a:ext>
              </a:extLst>
            </p:cNvPr>
            <p:cNvCxnSpPr>
              <a:cxnSpLocks/>
              <a:stCxn id="193" idx="3"/>
            </p:cNvCxnSpPr>
            <p:nvPr/>
          </p:nvCxnSpPr>
          <p:spPr>
            <a:xfrm flipV="1">
              <a:off x="7713644" y="789961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99" name="Elbow Connector 198">
              <a:extLst>
                <a:ext uri="{FF2B5EF4-FFF2-40B4-BE49-F238E27FC236}">
                  <a16:creationId xmlns:a16="http://schemas.microsoft.com/office/drawing/2014/main" id="{6B296DB8-3724-3BCC-64DE-897A67FC10F9}"/>
                </a:ext>
              </a:extLst>
            </p:cNvPr>
            <p:cNvCxnSpPr>
              <a:cxnSpLocks/>
              <a:endCxn id="193" idx="1"/>
            </p:cNvCxnSpPr>
            <p:nvPr/>
          </p:nvCxnSpPr>
          <p:spPr>
            <a:xfrm rot="16200000" flipH="1">
              <a:off x="7122897" y="795575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90F7A6D3-60B5-FEB4-92BF-5A25D64038E1}"/>
                </a:ext>
              </a:extLst>
            </p:cNvPr>
            <p:cNvCxnSpPr>
              <a:cxnSpLocks/>
            </p:cNvCxnSpPr>
            <p:nvPr/>
          </p:nvCxnSpPr>
          <p:spPr>
            <a:xfrm>
              <a:off x="6559695" y="789961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01" name="Rectangle 200">
              <a:extLst>
                <a:ext uri="{FF2B5EF4-FFF2-40B4-BE49-F238E27FC236}">
                  <a16:creationId xmlns:a16="http://schemas.microsoft.com/office/drawing/2014/main" id="{F5790563-637F-734D-9EC4-A295A97367BC}"/>
                </a:ext>
              </a:extLst>
            </p:cNvPr>
            <p:cNvSpPr/>
            <p:nvPr/>
          </p:nvSpPr>
          <p:spPr>
            <a:xfrm flipV="1">
              <a:off x="6685075" y="870906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Diamond 201">
              <a:extLst>
                <a:ext uri="{FF2B5EF4-FFF2-40B4-BE49-F238E27FC236}">
                  <a16:creationId xmlns:a16="http://schemas.microsoft.com/office/drawing/2014/main" id="{8B7F87D8-0EC2-582D-3A30-ACCCA3E53078}"/>
                </a:ext>
              </a:extLst>
            </p:cNvPr>
            <p:cNvSpPr/>
            <p:nvPr/>
          </p:nvSpPr>
          <p:spPr>
            <a:xfrm flipV="1">
              <a:off x="7350378" y="865903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Arc 202">
              <a:extLst>
                <a:ext uri="{FF2B5EF4-FFF2-40B4-BE49-F238E27FC236}">
                  <a16:creationId xmlns:a16="http://schemas.microsoft.com/office/drawing/2014/main" id="{FF6D5FE8-8570-CEF8-BBFC-27EC6A7891FF}"/>
                </a:ext>
              </a:extLst>
            </p:cNvPr>
            <p:cNvSpPr/>
            <p:nvPr/>
          </p:nvSpPr>
          <p:spPr>
            <a:xfrm flipV="1">
              <a:off x="6215511" y="8349132"/>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4" name="Straight Connector 203">
              <a:extLst>
                <a:ext uri="{FF2B5EF4-FFF2-40B4-BE49-F238E27FC236}">
                  <a16:creationId xmlns:a16="http://schemas.microsoft.com/office/drawing/2014/main" id="{1B3EABD7-AA4E-99FD-B350-D623EE881566}"/>
                </a:ext>
              </a:extLst>
            </p:cNvPr>
            <p:cNvCxnSpPr>
              <a:cxnSpLocks/>
            </p:cNvCxnSpPr>
            <p:nvPr/>
          </p:nvCxnSpPr>
          <p:spPr>
            <a:xfrm>
              <a:off x="6421919" y="869481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8FE0B194-441C-5A80-0840-850A8B44E5F9}"/>
                </a:ext>
              </a:extLst>
            </p:cNvPr>
            <p:cNvCxnSpPr>
              <a:cxnSpLocks/>
              <a:endCxn id="201" idx="1"/>
            </p:cNvCxnSpPr>
            <p:nvPr/>
          </p:nvCxnSpPr>
          <p:spPr>
            <a:xfrm flipV="1">
              <a:off x="6426446" y="8840665"/>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Elbow Connector 205">
              <a:extLst>
                <a:ext uri="{FF2B5EF4-FFF2-40B4-BE49-F238E27FC236}">
                  <a16:creationId xmlns:a16="http://schemas.microsoft.com/office/drawing/2014/main" id="{A7AA9015-A697-EE8D-42E3-B4217E75FDEE}"/>
                </a:ext>
              </a:extLst>
            </p:cNvPr>
            <p:cNvCxnSpPr>
              <a:cxnSpLocks/>
              <a:stCxn id="201" idx="3"/>
            </p:cNvCxnSpPr>
            <p:nvPr/>
          </p:nvCxnSpPr>
          <p:spPr>
            <a:xfrm flipV="1">
              <a:off x="6948269" y="855703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07" name="Elbow Connector 206">
              <a:extLst>
                <a:ext uri="{FF2B5EF4-FFF2-40B4-BE49-F238E27FC236}">
                  <a16:creationId xmlns:a16="http://schemas.microsoft.com/office/drawing/2014/main" id="{55B36F55-73C8-CD21-95C7-7BF4CC293EF7}"/>
                </a:ext>
              </a:extLst>
            </p:cNvPr>
            <p:cNvCxnSpPr>
              <a:cxnSpLocks/>
              <a:stCxn id="202" idx="3"/>
            </p:cNvCxnSpPr>
            <p:nvPr/>
          </p:nvCxnSpPr>
          <p:spPr>
            <a:xfrm flipV="1">
              <a:off x="7713644" y="855703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08" name="Elbow Connector 207">
              <a:extLst>
                <a:ext uri="{FF2B5EF4-FFF2-40B4-BE49-F238E27FC236}">
                  <a16:creationId xmlns:a16="http://schemas.microsoft.com/office/drawing/2014/main" id="{364E594F-1138-9626-D1CD-829D57AF049A}"/>
                </a:ext>
              </a:extLst>
            </p:cNvPr>
            <p:cNvCxnSpPr>
              <a:cxnSpLocks/>
              <a:endCxn id="202" idx="1"/>
            </p:cNvCxnSpPr>
            <p:nvPr/>
          </p:nvCxnSpPr>
          <p:spPr>
            <a:xfrm rot="16200000" flipH="1">
              <a:off x="7122897" y="861318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662FC6A3-E306-D3EC-46AF-0E93E0A4B83B}"/>
                </a:ext>
              </a:extLst>
            </p:cNvPr>
            <p:cNvCxnSpPr>
              <a:cxnSpLocks/>
            </p:cNvCxnSpPr>
            <p:nvPr/>
          </p:nvCxnSpPr>
          <p:spPr>
            <a:xfrm>
              <a:off x="6559695" y="855703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10" name="Elbow Connector 209">
              <a:extLst>
                <a:ext uri="{FF2B5EF4-FFF2-40B4-BE49-F238E27FC236}">
                  <a16:creationId xmlns:a16="http://schemas.microsoft.com/office/drawing/2014/main" id="{0BA58FED-B119-DEB8-D00D-5259DA652AD1}"/>
                </a:ext>
              </a:extLst>
            </p:cNvPr>
            <p:cNvCxnSpPr>
              <a:cxnSpLocks/>
              <a:endCxn id="211" idx="1"/>
            </p:cNvCxnSpPr>
            <p:nvPr/>
          </p:nvCxnSpPr>
          <p:spPr>
            <a:xfrm rot="16200000" flipH="1">
              <a:off x="6480571" y="9293587"/>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11" name="Rectangle 210">
              <a:extLst>
                <a:ext uri="{FF2B5EF4-FFF2-40B4-BE49-F238E27FC236}">
                  <a16:creationId xmlns:a16="http://schemas.microsoft.com/office/drawing/2014/main" id="{4AA1FA7E-066D-9E5A-DD43-1DD9C0DA94B8}"/>
                </a:ext>
              </a:extLst>
            </p:cNvPr>
            <p:cNvSpPr/>
            <p:nvPr/>
          </p:nvSpPr>
          <p:spPr>
            <a:xfrm flipV="1">
              <a:off x="6685075" y="936649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Diamond 211">
              <a:extLst>
                <a:ext uri="{FF2B5EF4-FFF2-40B4-BE49-F238E27FC236}">
                  <a16:creationId xmlns:a16="http://schemas.microsoft.com/office/drawing/2014/main" id="{E891D2DC-8163-8FBC-7434-1571EB5BD5B7}"/>
                </a:ext>
              </a:extLst>
            </p:cNvPr>
            <p:cNvSpPr/>
            <p:nvPr/>
          </p:nvSpPr>
          <p:spPr>
            <a:xfrm flipV="1">
              <a:off x="7350378" y="931645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Arc 212">
              <a:extLst>
                <a:ext uri="{FF2B5EF4-FFF2-40B4-BE49-F238E27FC236}">
                  <a16:creationId xmlns:a16="http://schemas.microsoft.com/office/drawing/2014/main" id="{C4F055E0-A200-C170-5B04-EFAD41CED726}"/>
                </a:ext>
              </a:extLst>
            </p:cNvPr>
            <p:cNvSpPr/>
            <p:nvPr/>
          </p:nvSpPr>
          <p:spPr>
            <a:xfrm flipV="1">
              <a:off x="6215511" y="900655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14" name="Elbow Connector 213">
              <a:extLst>
                <a:ext uri="{FF2B5EF4-FFF2-40B4-BE49-F238E27FC236}">
                  <a16:creationId xmlns:a16="http://schemas.microsoft.com/office/drawing/2014/main" id="{4EF2ED71-BA55-42CA-CA10-8A4B1357833A}"/>
                </a:ext>
              </a:extLst>
            </p:cNvPr>
            <p:cNvCxnSpPr>
              <a:cxnSpLocks/>
              <a:stCxn id="211" idx="3"/>
            </p:cNvCxnSpPr>
            <p:nvPr/>
          </p:nvCxnSpPr>
          <p:spPr>
            <a:xfrm flipV="1">
              <a:off x="6948269" y="921446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15" name="Elbow Connector 214">
              <a:extLst>
                <a:ext uri="{FF2B5EF4-FFF2-40B4-BE49-F238E27FC236}">
                  <a16:creationId xmlns:a16="http://schemas.microsoft.com/office/drawing/2014/main" id="{8AF3F94B-2798-6BE5-AD04-2C6A964631BB}"/>
                </a:ext>
              </a:extLst>
            </p:cNvPr>
            <p:cNvCxnSpPr>
              <a:cxnSpLocks/>
              <a:stCxn id="212" idx="3"/>
            </p:cNvCxnSpPr>
            <p:nvPr/>
          </p:nvCxnSpPr>
          <p:spPr>
            <a:xfrm flipV="1">
              <a:off x="7713644" y="921446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16" name="Elbow Connector 215">
              <a:extLst>
                <a:ext uri="{FF2B5EF4-FFF2-40B4-BE49-F238E27FC236}">
                  <a16:creationId xmlns:a16="http://schemas.microsoft.com/office/drawing/2014/main" id="{6134806E-70F9-7F65-E70E-103174BEC62E}"/>
                </a:ext>
              </a:extLst>
            </p:cNvPr>
            <p:cNvCxnSpPr>
              <a:cxnSpLocks/>
              <a:endCxn id="212" idx="1"/>
            </p:cNvCxnSpPr>
            <p:nvPr/>
          </p:nvCxnSpPr>
          <p:spPr>
            <a:xfrm rot="16200000" flipH="1">
              <a:off x="7122897" y="927061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FCEF05EC-716D-E754-5C0A-28A43718AB46}"/>
                </a:ext>
              </a:extLst>
            </p:cNvPr>
            <p:cNvCxnSpPr>
              <a:cxnSpLocks/>
            </p:cNvCxnSpPr>
            <p:nvPr/>
          </p:nvCxnSpPr>
          <p:spPr>
            <a:xfrm>
              <a:off x="6559695" y="921446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18" name="Rectangle 217">
              <a:extLst>
                <a:ext uri="{FF2B5EF4-FFF2-40B4-BE49-F238E27FC236}">
                  <a16:creationId xmlns:a16="http://schemas.microsoft.com/office/drawing/2014/main" id="{A2A42B74-AC2B-D40C-B147-4CEA69D59BCB}"/>
                </a:ext>
              </a:extLst>
            </p:cNvPr>
            <p:cNvSpPr/>
            <p:nvPr/>
          </p:nvSpPr>
          <p:spPr>
            <a:xfrm flipV="1">
              <a:off x="4986304" y="542194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Diamond 218">
              <a:extLst>
                <a:ext uri="{FF2B5EF4-FFF2-40B4-BE49-F238E27FC236}">
                  <a16:creationId xmlns:a16="http://schemas.microsoft.com/office/drawing/2014/main" id="{8DCCED50-9D0A-9A24-9311-2C8398D73D6E}"/>
                </a:ext>
              </a:extLst>
            </p:cNvPr>
            <p:cNvSpPr/>
            <p:nvPr/>
          </p:nvSpPr>
          <p:spPr>
            <a:xfrm flipV="1">
              <a:off x="5651607" y="5371904"/>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0" name="Straight Connector 219">
              <a:extLst>
                <a:ext uri="{FF2B5EF4-FFF2-40B4-BE49-F238E27FC236}">
                  <a16:creationId xmlns:a16="http://schemas.microsoft.com/office/drawing/2014/main" id="{52A7E1A4-A480-377C-8E51-6E9FD12688BC}"/>
                </a:ext>
              </a:extLst>
            </p:cNvPr>
            <p:cNvCxnSpPr>
              <a:cxnSpLocks/>
              <a:stCxn id="222" idx="0"/>
            </p:cNvCxnSpPr>
            <p:nvPr/>
          </p:nvCxnSpPr>
          <p:spPr>
            <a:xfrm>
              <a:off x="4723148" y="540768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FB5FC9B7-F06B-AB3A-E528-E281021CCC6B}"/>
                </a:ext>
              </a:extLst>
            </p:cNvPr>
            <p:cNvCxnSpPr>
              <a:cxnSpLocks/>
              <a:endCxn id="218" idx="1"/>
            </p:cNvCxnSpPr>
            <p:nvPr/>
          </p:nvCxnSpPr>
          <p:spPr>
            <a:xfrm flipV="1">
              <a:off x="4727675" y="5553537"/>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22" name="Oval 221">
              <a:extLst>
                <a:ext uri="{FF2B5EF4-FFF2-40B4-BE49-F238E27FC236}">
                  <a16:creationId xmlns:a16="http://schemas.microsoft.com/office/drawing/2014/main" id="{44B92437-B92E-94D7-5724-B724D5CA6035}"/>
                </a:ext>
              </a:extLst>
            </p:cNvPr>
            <p:cNvSpPr/>
            <p:nvPr/>
          </p:nvSpPr>
          <p:spPr>
            <a:xfrm flipV="1">
              <a:off x="4585372" y="5132132"/>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3" name="Elbow Connector 222">
              <a:extLst>
                <a:ext uri="{FF2B5EF4-FFF2-40B4-BE49-F238E27FC236}">
                  <a16:creationId xmlns:a16="http://schemas.microsoft.com/office/drawing/2014/main" id="{D2D72815-9AAC-D1C5-10AC-35F9C3824315}"/>
                </a:ext>
              </a:extLst>
            </p:cNvPr>
            <p:cNvCxnSpPr>
              <a:cxnSpLocks/>
              <a:stCxn id="218" idx="3"/>
            </p:cNvCxnSpPr>
            <p:nvPr/>
          </p:nvCxnSpPr>
          <p:spPr>
            <a:xfrm flipV="1">
              <a:off x="5249499" y="526990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24" name="Elbow Connector 223">
              <a:extLst>
                <a:ext uri="{FF2B5EF4-FFF2-40B4-BE49-F238E27FC236}">
                  <a16:creationId xmlns:a16="http://schemas.microsoft.com/office/drawing/2014/main" id="{9D55487C-E27C-B18A-7F84-9D999AA9B5F5}"/>
                </a:ext>
              </a:extLst>
            </p:cNvPr>
            <p:cNvCxnSpPr>
              <a:cxnSpLocks/>
              <a:stCxn id="219" idx="3"/>
            </p:cNvCxnSpPr>
            <p:nvPr/>
          </p:nvCxnSpPr>
          <p:spPr>
            <a:xfrm flipV="1">
              <a:off x="6014873" y="526991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25" name="Elbow Connector 224">
              <a:extLst>
                <a:ext uri="{FF2B5EF4-FFF2-40B4-BE49-F238E27FC236}">
                  <a16:creationId xmlns:a16="http://schemas.microsoft.com/office/drawing/2014/main" id="{09324462-EED8-3F1B-2732-3ED02BFE6E7D}"/>
                </a:ext>
              </a:extLst>
            </p:cNvPr>
            <p:cNvCxnSpPr>
              <a:cxnSpLocks/>
              <a:endCxn id="219" idx="1"/>
            </p:cNvCxnSpPr>
            <p:nvPr/>
          </p:nvCxnSpPr>
          <p:spPr>
            <a:xfrm rot="16200000" flipH="1">
              <a:off x="5424126" y="5326056"/>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1E7A0375-4E34-296D-A837-F8B02479C326}"/>
                </a:ext>
              </a:extLst>
            </p:cNvPr>
            <p:cNvCxnSpPr>
              <a:cxnSpLocks/>
              <a:stCxn id="222" idx="6"/>
              <a:endCxn id="227" idx="2"/>
            </p:cNvCxnSpPr>
            <p:nvPr/>
          </p:nvCxnSpPr>
          <p:spPr>
            <a:xfrm>
              <a:off x="4860924" y="5269908"/>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27" name="Oval 226">
              <a:extLst>
                <a:ext uri="{FF2B5EF4-FFF2-40B4-BE49-F238E27FC236}">
                  <a16:creationId xmlns:a16="http://schemas.microsoft.com/office/drawing/2014/main" id="{EE734C34-EA67-94E4-80E7-47CBCCEA1CD5}"/>
                </a:ext>
              </a:extLst>
            </p:cNvPr>
            <p:cNvSpPr/>
            <p:nvPr/>
          </p:nvSpPr>
          <p:spPr>
            <a:xfrm flipV="1">
              <a:off x="6277314" y="513213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a:extLst>
                <a:ext uri="{FF2B5EF4-FFF2-40B4-BE49-F238E27FC236}">
                  <a16:creationId xmlns:a16="http://schemas.microsoft.com/office/drawing/2014/main" id="{7DFB01F8-7B69-17F3-9D62-A998C8F82CB4}"/>
                </a:ext>
              </a:extLst>
            </p:cNvPr>
            <p:cNvSpPr/>
            <p:nvPr/>
          </p:nvSpPr>
          <p:spPr>
            <a:xfrm flipV="1">
              <a:off x="4986304" y="607936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Diamond 228">
              <a:extLst>
                <a:ext uri="{FF2B5EF4-FFF2-40B4-BE49-F238E27FC236}">
                  <a16:creationId xmlns:a16="http://schemas.microsoft.com/office/drawing/2014/main" id="{AF2E89D7-7827-EF9B-4B9B-D570FDDEF799}"/>
                </a:ext>
              </a:extLst>
            </p:cNvPr>
            <p:cNvSpPr/>
            <p:nvPr/>
          </p:nvSpPr>
          <p:spPr>
            <a:xfrm flipV="1">
              <a:off x="5651607" y="602933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Arc 229">
              <a:extLst>
                <a:ext uri="{FF2B5EF4-FFF2-40B4-BE49-F238E27FC236}">
                  <a16:creationId xmlns:a16="http://schemas.microsoft.com/office/drawing/2014/main" id="{E2B546F4-8545-E9DB-76CF-6C5C7DE4169F}"/>
                </a:ext>
              </a:extLst>
            </p:cNvPr>
            <p:cNvSpPr/>
            <p:nvPr/>
          </p:nvSpPr>
          <p:spPr>
            <a:xfrm flipV="1">
              <a:off x="4516740" y="5719429"/>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1" name="Straight Connector 230">
              <a:extLst>
                <a:ext uri="{FF2B5EF4-FFF2-40B4-BE49-F238E27FC236}">
                  <a16:creationId xmlns:a16="http://schemas.microsoft.com/office/drawing/2014/main" id="{A355B864-CACC-F15C-60A0-AB5001656AE7}"/>
                </a:ext>
              </a:extLst>
            </p:cNvPr>
            <p:cNvCxnSpPr>
              <a:cxnSpLocks/>
              <a:stCxn id="233" idx="0"/>
            </p:cNvCxnSpPr>
            <p:nvPr/>
          </p:nvCxnSpPr>
          <p:spPr>
            <a:xfrm>
              <a:off x="4723148" y="6065110"/>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B3E55A39-5FDC-69B5-83C9-39E00EF836B6}"/>
                </a:ext>
              </a:extLst>
            </p:cNvPr>
            <p:cNvCxnSpPr>
              <a:cxnSpLocks/>
              <a:endCxn id="228" idx="1"/>
            </p:cNvCxnSpPr>
            <p:nvPr/>
          </p:nvCxnSpPr>
          <p:spPr>
            <a:xfrm flipV="1">
              <a:off x="4727675" y="6210962"/>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33" name="Oval 232">
              <a:extLst>
                <a:ext uri="{FF2B5EF4-FFF2-40B4-BE49-F238E27FC236}">
                  <a16:creationId xmlns:a16="http://schemas.microsoft.com/office/drawing/2014/main" id="{7BF3AB7E-3B74-2AB5-0C75-0158210944FA}"/>
                </a:ext>
              </a:extLst>
            </p:cNvPr>
            <p:cNvSpPr/>
            <p:nvPr/>
          </p:nvSpPr>
          <p:spPr>
            <a:xfrm flipV="1">
              <a:off x="4585372" y="578955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4" name="Elbow Connector 233">
              <a:extLst>
                <a:ext uri="{FF2B5EF4-FFF2-40B4-BE49-F238E27FC236}">
                  <a16:creationId xmlns:a16="http://schemas.microsoft.com/office/drawing/2014/main" id="{C21A8E25-C1B5-ED08-8F4D-92EB7459BEED}"/>
                </a:ext>
              </a:extLst>
            </p:cNvPr>
            <p:cNvCxnSpPr>
              <a:cxnSpLocks/>
              <a:stCxn id="228" idx="3"/>
            </p:cNvCxnSpPr>
            <p:nvPr/>
          </p:nvCxnSpPr>
          <p:spPr>
            <a:xfrm flipV="1">
              <a:off x="5249498" y="592733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35" name="Elbow Connector 234">
              <a:extLst>
                <a:ext uri="{FF2B5EF4-FFF2-40B4-BE49-F238E27FC236}">
                  <a16:creationId xmlns:a16="http://schemas.microsoft.com/office/drawing/2014/main" id="{4DC9CB44-983E-C659-CDFD-97B581DE1DCA}"/>
                </a:ext>
              </a:extLst>
            </p:cNvPr>
            <p:cNvCxnSpPr>
              <a:cxnSpLocks/>
              <a:stCxn id="229" idx="3"/>
            </p:cNvCxnSpPr>
            <p:nvPr/>
          </p:nvCxnSpPr>
          <p:spPr>
            <a:xfrm flipV="1">
              <a:off x="6014873" y="592733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36" name="Elbow Connector 235">
              <a:extLst>
                <a:ext uri="{FF2B5EF4-FFF2-40B4-BE49-F238E27FC236}">
                  <a16:creationId xmlns:a16="http://schemas.microsoft.com/office/drawing/2014/main" id="{D7B3980F-F121-71B6-CD5A-02F896DBDC88}"/>
                </a:ext>
              </a:extLst>
            </p:cNvPr>
            <p:cNvCxnSpPr>
              <a:cxnSpLocks/>
              <a:endCxn id="229" idx="1"/>
            </p:cNvCxnSpPr>
            <p:nvPr/>
          </p:nvCxnSpPr>
          <p:spPr>
            <a:xfrm rot="16200000" flipH="1">
              <a:off x="5424126" y="598348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0D199D4-2660-BBE1-1663-F1E60018E658}"/>
                </a:ext>
              </a:extLst>
            </p:cNvPr>
            <p:cNvCxnSpPr>
              <a:cxnSpLocks/>
              <a:stCxn id="233" idx="6"/>
              <a:endCxn id="238" idx="2"/>
            </p:cNvCxnSpPr>
            <p:nvPr/>
          </p:nvCxnSpPr>
          <p:spPr>
            <a:xfrm>
              <a:off x="4860924" y="592733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38" name="Oval 237">
              <a:extLst>
                <a:ext uri="{FF2B5EF4-FFF2-40B4-BE49-F238E27FC236}">
                  <a16:creationId xmlns:a16="http://schemas.microsoft.com/office/drawing/2014/main" id="{7823AE90-E246-70A4-9E43-0DE907072143}"/>
                </a:ext>
              </a:extLst>
            </p:cNvPr>
            <p:cNvSpPr/>
            <p:nvPr/>
          </p:nvSpPr>
          <p:spPr>
            <a:xfrm flipV="1">
              <a:off x="6277314" y="578955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a:extLst>
                <a:ext uri="{FF2B5EF4-FFF2-40B4-BE49-F238E27FC236}">
                  <a16:creationId xmlns:a16="http://schemas.microsoft.com/office/drawing/2014/main" id="{FB624740-AFB5-CFF8-0D84-E93600CB9AAC}"/>
                </a:ext>
              </a:extLst>
            </p:cNvPr>
            <p:cNvSpPr/>
            <p:nvPr/>
          </p:nvSpPr>
          <p:spPr>
            <a:xfrm flipV="1">
              <a:off x="4986304" y="6736791"/>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Diamond 239">
              <a:extLst>
                <a:ext uri="{FF2B5EF4-FFF2-40B4-BE49-F238E27FC236}">
                  <a16:creationId xmlns:a16="http://schemas.microsoft.com/office/drawing/2014/main" id="{DCF8251B-75A9-1EC8-49FC-E3E022191166}"/>
                </a:ext>
              </a:extLst>
            </p:cNvPr>
            <p:cNvSpPr/>
            <p:nvPr/>
          </p:nvSpPr>
          <p:spPr>
            <a:xfrm flipV="1">
              <a:off x="5651607" y="668675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Arc 240">
              <a:extLst>
                <a:ext uri="{FF2B5EF4-FFF2-40B4-BE49-F238E27FC236}">
                  <a16:creationId xmlns:a16="http://schemas.microsoft.com/office/drawing/2014/main" id="{9FF33801-CDF5-2DB2-9BF8-AAC8195A78CD}"/>
                </a:ext>
              </a:extLst>
            </p:cNvPr>
            <p:cNvSpPr/>
            <p:nvPr/>
          </p:nvSpPr>
          <p:spPr>
            <a:xfrm flipV="1">
              <a:off x="4516740" y="6376855"/>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42" name="Straight Connector 241">
              <a:extLst>
                <a:ext uri="{FF2B5EF4-FFF2-40B4-BE49-F238E27FC236}">
                  <a16:creationId xmlns:a16="http://schemas.microsoft.com/office/drawing/2014/main" id="{9F4C0849-5E35-11F5-7DA7-E7AE44BC7AEC}"/>
                </a:ext>
              </a:extLst>
            </p:cNvPr>
            <p:cNvCxnSpPr>
              <a:cxnSpLocks/>
              <a:stCxn id="244" idx="0"/>
            </p:cNvCxnSpPr>
            <p:nvPr/>
          </p:nvCxnSpPr>
          <p:spPr>
            <a:xfrm>
              <a:off x="4723148" y="6722536"/>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07A0C8F9-F6E8-51D7-92F5-5CB3040B7CC0}"/>
                </a:ext>
              </a:extLst>
            </p:cNvPr>
            <p:cNvCxnSpPr>
              <a:cxnSpLocks/>
              <a:endCxn id="239" idx="1"/>
            </p:cNvCxnSpPr>
            <p:nvPr/>
          </p:nvCxnSpPr>
          <p:spPr>
            <a:xfrm flipV="1">
              <a:off x="4727675" y="6868388"/>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44" name="Oval 243">
              <a:extLst>
                <a:ext uri="{FF2B5EF4-FFF2-40B4-BE49-F238E27FC236}">
                  <a16:creationId xmlns:a16="http://schemas.microsoft.com/office/drawing/2014/main" id="{34BE6543-1709-8AD0-D12B-1926CFBD0B83}"/>
                </a:ext>
              </a:extLst>
            </p:cNvPr>
            <p:cNvSpPr/>
            <p:nvPr/>
          </p:nvSpPr>
          <p:spPr>
            <a:xfrm flipV="1">
              <a:off x="4585372" y="644698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5" name="Elbow Connector 244">
              <a:extLst>
                <a:ext uri="{FF2B5EF4-FFF2-40B4-BE49-F238E27FC236}">
                  <a16:creationId xmlns:a16="http://schemas.microsoft.com/office/drawing/2014/main" id="{D4F8CDD6-01AB-F88D-09F7-699D240FFC5B}"/>
                </a:ext>
              </a:extLst>
            </p:cNvPr>
            <p:cNvCxnSpPr>
              <a:cxnSpLocks/>
              <a:stCxn id="239" idx="3"/>
            </p:cNvCxnSpPr>
            <p:nvPr/>
          </p:nvCxnSpPr>
          <p:spPr>
            <a:xfrm flipV="1">
              <a:off x="5249498" y="658475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46" name="Elbow Connector 245">
              <a:extLst>
                <a:ext uri="{FF2B5EF4-FFF2-40B4-BE49-F238E27FC236}">
                  <a16:creationId xmlns:a16="http://schemas.microsoft.com/office/drawing/2014/main" id="{08DD8407-D637-D78F-FED0-99107E0BD7FC}"/>
                </a:ext>
              </a:extLst>
            </p:cNvPr>
            <p:cNvCxnSpPr>
              <a:cxnSpLocks/>
              <a:stCxn id="240" idx="3"/>
            </p:cNvCxnSpPr>
            <p:nvPr/>
          </p:nvCxnSpPr>
          <p:spPr>
            <a:xfrm flipV="1">
              <a:off x="6014873" y="6584761"/>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47" name="Elbow Connector 246">
              <a:extLst>
                <a:ext uri="{FF2B5EF4-FFF2-40B4-BE49-F238E27FC236}">
                  <a16:creationId xmlns:a16="http://schemas.microsoft.com/office/drawing/2014/main" id="{B194C8F9-D349-8F34-9761-95787449A50D}"/>
                </a:ext>
              </a:extLst>
            </p:cNvPr>
            <p:cNvCxnSpPr>
              <a:cxnSpLocks/>
              <a:endCxn id="240" idx="1"/>
            </p:cNvCxnSpPr>
            <p:nvPr/>
          </p:nvCxnSpPr>
          <p:spPr>
            <a:xfrm rot="16200000" flipH="1">
              <a:off x="5424126" y="664090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6078DFE7-6029-6BA7-57A4-BF8CF4B80876}"/>
                </a:ext>
              </a:extLst>
            </p:cNvPr>
            <p:cNvCxnSpPr>
              <a:cxnSpLocks/>
              <a:stCxn id="244" idx="6"/>
              <a:endCxn id="249" idx="2"/>
            </p:cNvCxnSpPr>
            <p:nvPr/>
          </p:nvCxnSpPr>
          <p:spPr>
            <a:xfrm>
              <a:off x="4860924" y="6584759"/>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49" name="Oval 248">
              <a:extLst>
                <a:ext uri="{FF2B5EF4-FFF2-40B4-BE49-F238E27FC236}">
                  <a16:creationId xmlns:a16="http://schemas.microsoft.com/office/drawing/2014/main" id="{68F1984D-A591-D7BF-73F2-774366F057B0}"/>
                </a:ext>
              </a:extLst>
            </p:cNvPr>
            <p:cNvSpPr/>
            <p:nvPr/>
          </p:nvSpPr>
          <p:spPr>
            <a:xfrm flipV="1">
              <a:off x="6277314" y="644698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249">
              <a:extLst>
                <a:ext uri="{FF2B5EF4-FFF2-40B4-BE49-F238E27FC236}">
                  <a16:creationId xmlns:a16="http://schemas.microsoft.com/office/drawing/2014/main" id="{D8CADBF4-907D-46A3-3CAD-75C7A801A670}"/>
                </a:ext>
              </a:extLst>
            </p:cNvPr>
            <p:cNvSpPr/>
            <p:nvPr/>
          </p:nvSpPr>
          <p:spPr>
            <a:xfrm flipV="1">
              <a:off x="4986304" y="7394217"/>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Diamond 250">
              <a:extLst>
                <a:ext uri="{FF2B5EF4-FFF2-40B4-BE49-F238E27FC236}">
                  <a16:creationId xmlns:a16="http://schemas.microsoft.com/office/drawing/2014/main" id="{9F2111FF-D82B-74DE-220E-DBC107772C23}"/>
                </a:ext>
              </a:extLst>
            </p:cNvPr>
            <p:cNvSpPr/>
            <p:nvPr/>
          </p:nvSpPr>
          <p:spPr>
            <a:xfrm flipV="1">
              <a:off x="5651607" y="7344182"/>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Arc 251">
              <a:extLst>
                <a:ext uri="{FF2B5EF4-FFF2-40B4-BE49-F238E27FC236}">
                  <a16:creationId xmlns:a16="http://schemas.microsoft.com/office/drawing/2014/main" id="{4CEE867D-A4B7-A732-EB5F-6F83B3243F12}"/>
                </a:ext>
              </a:extLst>
            </p:cNvPr>
            <p:cNvSpPr/>
            <p:nvPr/>
          </p:nvSpPr>
          <p:spPr>
            <a:xfrm flipV="1">
              <a:off x="4516740" y="703428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3" name="Straight Connector 252">
              <a:extLst>
                <a:ext uri="{FF2B5EF4-FFF2-40B4-BE49-F238E27FC236}">
                  <a16:creationId xmlns:a16="http://schemas.microsoft.com/office/drawing/2014/main" id="{2D406C52-0E5C-4EA5-0631-530889AC59F0}"/>
                </a:ext>
              </a:extLst>
            </p:cNvPr>
            <p:cNvCxnSpPr>
              <a:cxnSpLocks/>
              <a:stCxn id="255" idx="0"/>
            </p:cNvCxnSpPr>
            <p:nvPr/>
          </p:nvCxnSpPr>
          <p:spPr>
            <a:xfrm>
              <a:off x="4723148" y="7379962"/>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5C385CD6-A0EE-691C-26F3-5A43F2871C97}"/>
                </a:ext>
              </a:extLst>
            </p:cNvPr>
            <p:cNvCxnSpPr>
              <a:cxnSpLocks/>
              <a:endCxn id="250" idx="1"/>
            </p:cNvCxnSpPr>
            <p:nvPr/>
          </p:nvCxnSpPr>
          <p:spPr>
            <a:xfrm flipV="1">
              <a:off x="4727675" y="7525814"/>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55" name="Oval 254">
              <a:extLst>
                <a:ext uri="{FF2B5EF4-FFF2-40B4-BE49-F238E27FC236}">
                  <a16:creationId xmlns:a16="http://schemas.microsoft.com/office/drawing/2014/main" id="{B5096D0D-39ED-B9A0-69F2-34DE304FDD97}"/>
                </a:ext>
              </a:extLst>
            </p:cNvPr>
            <p:cNvSpPr/>
            <p:nvPr/>
          </p:nvSpPr>
          <p:spPr>
            <a:xfrm flipV="1">
              <a:off x="4585372" y="710441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6" name="Elbow Connector 255">
              <a:extLst>
                <a:ext uri="{FF2B5EF4-FFF2-40B4-BE49-F238E27FC236}">
                  <a16:creationId xmlns:a16="http://schemas.microsoft.com/office/drawing/2014/main" id="{AF0597DD-438F-4DE5-2602-DE6A6AFE2FDB}"/>
                </a:ext>
              </a:extLst>
            </p:cNvPr>
            <p:cNvCxnSpPr>
              <a:cxnSpLocks/>
              <a:stCxn id="250" idx="3"/>
            </p:cNvCxnSpPr>
            <p:nvPr/>
          </p:nvCxnSpPr>
          <p:spPr>
            <a:xfrm flipV="1">
              <a:off x="5249498" y="7242185"/>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57" name="Elbow Connector 256">
              <a:extLst>
                <a:ext uri="{FF2B5EF4-FFF2-40B4-BE49-F238E27FC236}">
                  <a16:creationId xmlns:a16="http://schemas.microsoft.com/office/drawing/2014/main" id="{9A64B840-4688-8527-3746-612743FABF38}"/>
                </a:ext>
              </a:extLst>
            </p:cNvPr>
            <p:cNvCxnSpPr>
              <a:cxnSpLocks/>
              <a:stCxn id="251" idx="3"/>
            </p:cNvCxnSpPr>
            <p:nvPr/>
          </p:nvCxnSpPr>
          <p:spPr>
            <a:xfrm flipV="1">
              <a:off x="6014873" y="7242187"/>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58" name="Elbow Connector 257">
              <a:extLst>
                <a:ext uri="{FF2B5EF4-FFF2-40B4-BE49-F238E27FC236}">
                  <a16:creationId xmlns:a16="http://schemas.microsoft.com/office/drawing/2014/main" id="{FBC94CD9-FB25-E3BC-7C75-6568E31CA688}"/>
                </a:ext>
              </a:extLst>
            </p:cNvPr>
            <p:cNvCxnSpPr>
              <a:cxnSpLocks/>
              <a:endCxn id="251" idx="1"/>
            </p:cNvCxnSpPr>
            <p:nvPr/>
          </p:nvCxnSpPr>
          <p:spPr>
            <a:xfrm rot="16200000" flipH="1">
              <a:off x="5424126" y="7298334"/>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8B60C5B8-B31A-0F6C-4CF8-BF293C43C0F8}"/>
                </a:ext>
              </a:extLst>
            </p:cNvPr>
            <p:cNvCxnSpPr>
              <a:cxnSpLocks/>
              <a:stCxn id="255" idx="6"/>
              <a:endCxn id="260" idx="2"/>
            </p:cNvCxnSpPr>
            <p:nvPr/>
          </p:nvCxnSpPr>
          <p:spPr>
            <a:xfrm>
              <a:off x="4860924" y="7242185"/>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60" name="Oval 259">
              <a:extLst>
                <a:ext uri="{FF2B5EF4-FFF2-40B4-BE49-F238E27FC236}">
                  <a16:creationId xmlns:a16="http://schemas.microsoft.com/office/drawing/2014/main" id="{584E7EF9-0F1F-B5E5-5735-9A6FC0F00234}"/>
                </a:ext>
              </a:extLst>
            </p:cNvPr>
            <p:cNvSpPr/>
            <p:nvPr/>
          </p:nvSpPr>
          <p:spPr>
            <a:xfrm flipV="1">
              <a:off x="6277314" y="710441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260">
              <a:extLst>
                <a:ext uri="{FF2B5EF4-FFF2-40B4-BE49-F238E27FC236}">
                  <a16:creationId xmlns:a16="http://schemas.microsoft.com/office/drawing/2014/main" id="{B7F73C4C-9FE9-614F-830C-D73875D21ABF}"/>
                </a:ext>
              </a:extLst>
            </p:cNvPr>
            <p:cNvSpPr/>
            <p:nvPr/>
          </p:nvSpPr>
          <p:spPr>
            <a:xfrm flipV="1">
              <a:off x="4986304" y="805164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Diamond 261">
              <a:extLst>
                <a:ext uri="{FF2B5EF4-FFF2-40B4-BE49-F238E27FC236}">
                  <a16:creationId xmlns:a16="http://schemas.microsoft.com/office/drawing/2014/main" id="{8D2C9FE0-BF22-0386-C359-8D30CA661203}"/>
                </a:ext>
              </a:extLst>
            </p:cNvPr>
            <p:cNvSpPr/>
            <p:nvPr/>
          </p:nvSpPr>
          <p:spPr>
            <a:xfrm flipV="1">
              <a:off x="5651607" y="8001607"/>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Arc 262">
              <a:extLst>
                <a:ext uri="{FF2B5EF4-FFF2-40B4-BE49-F238E27FC236}">
                  <a16:creationId xmlns:a16="http://schemas.microsoft.com/office/drawing/2014/main" id="{D4F46DA6-86DD-F818-0E80-89784B12970F}"/>
                </a:ext>
              </a:extLst>
            </p:cNvPr>
            <p:cNvSpPr/>
            <p:nvPr/>
          </p:nvSpPr>
          <p:spPr>
            <a:xfrm flipV="1">
              <a:off x="4516740" y="7691706"/>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64" name="Straight Connector 263">
              <a:extLst>
                <a:ext uri="{FF2B5EF4-FFF2-40B4-BE49-F238E27FC236}">
                  <a16:creationId xmlns:a16="http://schemas.microsoft.com/office/drawing/2014/main" id="{27DECF51-D888-BECF-66B0-CFB96EBF7367}"/>
                </a:ext>
              </a:extLst>
            </p:cNvPr>
            <p:cNvCxnSpPr>
              <a:cxnSpLocks/>
              <a:stCxn id="266" idx="0"/>
            </p:cNvCxnSpPr>
            <p:nvPr/>
          </p:nvCxnSpPr>
          <p:spPr>
            <a:xfrm>
              <a:off x="4723148" y="803738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05E3E705-4C6C-0527-0D31-D0F5AD485B79}"/>
                </a:ext>
              </a:extLst>
            </p:cNvPr>
            <p:cNvCxnSpPr>
              <a:cxnSpLocks/>
              <a:endCxn id="261" idx="1"/>
            </p:cNvCxnSpPr>
            <p:nvPr/>
          </p:nvCxnSpPr>
          <p:spPr>
            <a:xfrm flipV="1">
              <a:off x="4727675" y="8183239"/>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66" name="Oval 265">
              <a:extLst>
                <a:ext uri="{FF2B5EF4-FFF2-40B4-BE49-F238E27FC236}">
                  <a16:creationId xmlns:a16="http://schemas.microsoft.com/office/drawing/2014/main" id="{926822A9-730F-9B3D-A1C5-647045680EBD}"/>
                </a:ext>
              </a:extLst>
            </p:cNvPr>
            <p:cNvSpPr/>
            <p:nvPr/>
          </p:nvSpPr>
          <p:spPr>
            <a:xfrm flipV="1">
              <a:off x="4585372" y="776183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7" name="Elbow Connector 266">
              <a:extLst>
                <a:ext uri="{FF2B5EF4-FFF2-40B4-BE49-F238E27FC236}">
                  <a16:creationId xmlns:a16="http://schemas.microsoft.com/office/drawing/2014/main" id="{544DB1A6-EE69-6771-8CD8-B1342BC55F1B}"/>
                </a:ext>
              </a:extLst>
            </p:cNvPr>
            <p:cNvCxnSpPr>
              <a:cxnSpLocks/>
              <a:stCxn id="261" idx="3"/>
            </p:cNvCxnSpPr>
            <p:nvPr/>
          </p:nvCxnSpPr>
          <p:spPr>
            <a:xfrm flipV="1">
              <a:off x="5249498" y="789961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68" name="Elbow Connector 267">
              <a:extLst>
                <a:ext uri="{FF2B5EF4-FFF2-40B4-BE49-F238E27FC236}">
                  <a16:creationId xmlns:a16="http://schemas.microsoft.com/office/drawing/2014/main" id="{DB944757-548F-23CD-D642-C092945AD10A}"/>
                </a:ext>
              </a:extLst>
            </p:cNvPr>
            <p:cNvCxnSpPr>
              <a:cxnSpLocks/>
              <a:stCxn id="262" idx="3"/>
            </p:cNvCxnSpPr>
            <p:nvPr/>
          </p:nvCxnSpPr>
          <p:spPr>
            <a:xfrm flipV="1">
              <a:off x="6014873" y="789961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69" name="Elbow Connector 268">
              <a:extLst>
                <a:ext uri="{FF2B5EF4-FFF2-40B4-BE49-F238E27FC236}">
                  <a16:creationId xmlns:a16="http://schemas.microsoft.com/office/drawing/2014/main" id="{01B94788-F622-919A-4E69-CEBC346E0069}"/>
                </a:ext>
              </a:extLst>
            </p:cNvPr>
            <p:cNvCxnSpPr>
              <a:cxnSpLocks/>
              <a:endCxn id="262" idx="1"/>
            </p:cNvCxnSpPr>
            <p:nvPr/>
          </p:nvCxnSpPr>
          <p:spPr>
            <a:xfrm rot="16200000" flipH="1">
              <a:off x="5424126" y="795575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46BE0C4B-D3BB-9CB9-586B-FBDEDB19E1BF}"/>
                </a:ext>
              </a:extLst>
            </p:cNvPr>
            <p:cNvCxnSpPr>
              <a:cxnSpLocks/>
              <a:stCxn id="266" idx="6"/>
              <a:endCxn id="271" idx="2"/>
            </p:cNvCxnSpPr>
            <p:nvPr/>
          </p:nvCxnSpPr>
          <p:spPr>
            <a:xfrm>
              <a:off x="4860924" y="789961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71" name="Oval 270">
              <a:extLst>
                <a:ext uri="{FF2B5EF4-FFF2-40B4-BE49-F238E27FC236}">
                  <a16:creationId xmlns:a16="http://schemas.microsoft.com/office/drawing/2014/main" id="{DFB58153-BC87-A545-D064-753DDA7636F5}"/>
                </a:ext>
              </a:extLst>
            </p:cNvPr>
            <p:cNvSpPr/>
            <p:nvPr/>
          </p:nvSpPr>
          <p:spPr>
            <a:xfrm flipV="1">
              <a:off x="6277314" y="776183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Rectangle 271">
              <a:extLst>
                <a:ext uri="{FF2B5EF4-FFF2-40B4-BE49-F238E27FC236}">
                  <a16:creationId xmlns:a16="http://schemas.microsoft.com/office/drawing/2014/main" id="{A49BEEF5-9E64-FC3C-ACAC-8047E9A7B83B}"/>
                </a:ext>
              </a:extLst>
            </p:cNvPr>
            <p:cNvSpPr/>
            <p:nvPr/>
          </p:nvSpPr>
          <p:spPr>
            <a:xfrm flipV="1">
              <a:off x="4986304" y="870906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Diamond 272">
              <a:extLst>
                <a:ext uri="{FF2B5EF4-FFF2-40B4-BE49-F238E27FC236}">
                  <a16:creationId xmlns:a16="http://schemas.microsoft.com/office/drawing/2014/main" id="{77C8389B-6655-8C44-C93F-2F41CBF889E1}"/>
                </a:ext>
              </a:extLst>
            </p:cNvPr>
            <p:cNvSpPr/>
            <p:nvPr/>
          </p:nvSpPr>
          <p:spPr>
            <a:xfrm flipV="1">
              <a:off x="5651607" y="865903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Arc 273">
              <a:extLst>
                <a:ext uri="{FF2B5EF4-FFF2-40B4-BE49-F238E27FC236}">
                  <a16:creationId xmlns:a16="http://schemas.microsoft.com/office/drawing/2014/main" id="{4B34E825-3163-C033-AD68-CE64F2D670BF}"/>
                </a:ext>
              </a:extLst>
            </p:cNvPr>
            <p:cNvSpPr/>
            <p:nvPr/>
          </p:nvSpPr>
          <p:spPr>
            <a:xfrm flipV="1">
              <a:off x="4516740" y="8349132"/>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75" name="Straight Connector 274">
              <a:extLst>
                <a:ext uri="{FF2B5EF4-FFF2-40B4-BE49-F238E27FC236}">
                  <a16:creationId xmlns:a16="http://schemas.microsoft.com/office/drawing/2014/main" id="{3B243975-4391-2173-368F-D39DCEE8FB65}"/>
                </a:ext>
              </a:extLst>
            </p:cNvPr>
            <p:cNvCxnSpPr>
              <a:cxnSpLocks/>
              <a:stCxn id="277" idx="0"/>
            </p:cNvCxnSpPr>
            <p:nvPr/>
          </p:nvCxnSpPr>
          <p:spPr>
            <a:xfrm>
              <a:off x="4723148" y="869481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9834494B-6C0E-10DF-63DD-5027C201AE7D}"/>
                </a:ext>
              </a:extLst>
            </p:cNvPr>
            <p:cNvCxnSpPr>
              <a:cxnSpLocks/>
              <a:endCxn id="272" idx="1"/>
            </p:cNvCxnSpPr>
            <p:nvPr/>
          </p:nvCxnSpPr>
          <p:spPr>
            <a:xfrm flipV="1">
              <a:off x="4727675" y="8840665"/>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77" name="Oval 276">
              <a:extLst>
                <a:ext uri="{FF2B5EF4-FFF2-40B4-BE49-F238E27FC236}">
                  <a16:creationId xmlns:a16="http://schemas.microsoft.com/office/drawing/2014/main" id="{DAB8B9C7-AC37-A7AA-3B9A-E6112D13540E}"/>
                </a:ext>
              </a:extLst>
            </p:cNvPr>
            <p:cNvSpPr/>
            <p:nvPr/>
          </p:nvSpPr>
          <p:spPr>
            <a:xfrm flipV="1">
              <a:off x="4585372" y="841926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8" name="Elbow Connector 277">
              <a:extLst>
                <a:ext uri="{FF2B5EF4-FFF2-40B4-BE49-F238E27FC236}">
                  <a16:creationId xmlns:a16="http://schemas.microsoft.com/office/drawing/2014/main" id="{B623B811-0ABB-78B5-24FF-4DFDAAEF365F}"/>
                </a:ext>
              </a:extLst>
            </p:cNvPr>
            <p:cNvCxnSpPr>
              <a:cxnSpLocks/>
              <a:stCxn id="272" idx="3"/>
            </p:cNvCxnSpPr>
            <p:nvPr/>
          </p:nvCxnSpPr>
          <p:spPr>
            <a:xfrm flipV="1">
              <a:off x="5249498" y="855703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79" name="Elbow Connector 278">
              <a:extLst>
                <a:ext uri="{FF2B5EF4-FFF2-40B4-BE49-F238E27FC236}">
                  <a16:creationId xmlns:a16="http://schemas.microsoft.com/office/drawing/2014/main" id="{16328A24-2198-C68A-F58C-D75CD99F36F7}"/>
                </a:ext>
              </a:extLst>
            </p:cNvPr>
            <p:cNvCxnSpPr>
              <a:cxnSpLocks/>
              <a:stCxn id="273" idx="3"/>
            </p:cNvCxnSpPr>
            <p:nvPr/>
          </p:nvCxnSpPr>
          <p:spPr>
            <a:xfrm flipV="1">
              <a:off x="6014873" y="855703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80" name="Elbow Connector 279">
              <a:extLst>
                <a:ext uri="{FF2B5EF4-FFF2-40B4-BE49-F238E27FC236}">
                  <a16:creationId xmlns:a16="http://schemas.microsoft.com/office/drawing/2014/main" id="{7081E565-50A0-F0F2-DB88-912190FBDBCE}"/>
                </a:ext>
              </a:extLst>
            </p:cNvPr>
            <p:cNvCxnSpPr>
              <a:cxnSpLocks/>
              <a:endCxn id="273" idx="1"/>
            </p:cNvCxnSpPr>
            <p:nvPr/>
          </p:nvCxnSpPr>
          <p:spPr>
            <a:xfrm rot="16200000" flipH="1">
              <a:off x="5424126" y="861318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C52A3067-6FAB-55F3-4103-81A12DB2E171}"/>
                </a:ext>
              </a:extLst>
            </p:cNvPr>
            <p:cNvCxnSpPr>
              <a:cxnSpLocks/>
              <a:stCxn id="277" idx="6"/>
              <a:endCxn id="282" idx="2"/>
            </p:cNvCxnSpPr>
            <p:nvPr/>
          </p:nvCxnSpPr>
          <p:spPr>
            <a:xfrm>
              <a:off x="4860924" y="855703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82" name="Oval 281">
              <a:extLst>
                <a:ext uri="{FF2B5EF4-FFF2-40B4-BE49-F238E27FC236}">
                  <a16:creationId xmlns:a16="http://schemas.microsoft.com/office/drawing/2014/main" id="{741B667F-19DE-D5CB-4937-2E53315C8CBD}"/>
                </a:ext>
              </a:extLst>
            </p:cNvPr>
            <p:cNvSpPr/>
            <p:nvPr/>
          </p:nvSpPr>
          <p:spPr>
            <a:xfrm flipV="1">
              <a:off x="6277314" y="8419262"/>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3" name="Elbow Connector 282">
              <a:extLst>
                <a:ext uri="{FF2B5EF4-FFF2-40B4-BE49-F238E27FC236}">
                  <a16:creationId xmlns:a16="http://schemas.microsoft.com/office/drawing/2014/main" id="{EF710BC2-92C8-0113-0739-D577F5BB8021}"/>
                </a:ext>
              </a:extLst>
            </p:cNvPr>
            <p:cNvCxnSpPr>
              <a:cxnSpLocks/>
              <a:stCxn id="287" idx="0"/>
              <a:endCxn id="284" idx="1"/>
            </p:cNvCxnSpPr>
            <p:nvPr/>
          </p:nvCxnSpPr>
          <p:spPr>
            <a:xfrm rot="16200000" flipH="1">
              <a:off x="4781800" y="9293587"/>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84" name="Rectangle 283">
              <a:extLst>
                <a:ext uri="{FF2B5EF4-FFF2-40B4-BE49-F238E27FC236}">
                  <a16:creationId xmlns:a16="http://schemas.microsoft.com/office/drawing/2014/main" id="{5F4D7FB4-CABD-B149-D9E6-40B1919B9B79}"/>
                </a:ext>
              </a:extLst>
            </p:cNvPr>
            <p:cNvSpPr/>
            <p:nvPr/>
          </p:nvSpPr>
          <p:spPr>
            <a:xfrm flipV="1">
              <a:off x="4986304" y="936649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Diamond 284">
              <a:extLst>
                <a:ext uri="{FF2B5EF4-FFF2-40B4-BE49-F238E27FC236}">
                  <a16:creationId xmlns:a16="http://schemas.microsoft.com/office/drawing/2014/main" id="{6D752F1A-6E8D-2B82-6AAA-29B3D1DCAA36}"/>
                </a:ext>
              </a:extLst>
            </p:cNvPr>
            <p:cNvSpPr/>
            <p:nvPr/>
          </p:nvSpPr>
          <p:spPr>
            <a:xfrm flipV="1">
              <a:off x="5651607" y="931645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Arc 285">
              <a:extLst>
                <a:ext uri="{FF2B5EF4-FFF2-40B4-BE49-F238E27FC236}">
                  <a16:creationId xmlns:a16="http://schemas.microsoft.com/office/drawing/2014/main" id="{615CAD06-1C9A-6087-E0D8-7DFF6DBAFD7E}"/>
                </a:ext>
              </a:extLst>
            </p:cNvPr>
            <p:cNvSpPr/>
            <p:nvPr/>
          </p:nvSpPr>
          <p:spPr>
            <a:xfrm flipV="1">
              <a:off x="4516740" y="900655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7" name="Oval 286">
              <a:extLst>
                <a:ext uri="{FF2B5EF4-FFF2-40B4-BE49-F238E27FC236}">
                  <a16:creationId xmlns:a16="http://schemas.microsoft.com/office/drawing/2014/main" id="{9B324A15-E8CE-50F0-D6C3-7132DE021C67}"/>
                </a:ext>
              </a:extLst>
            </p:cNvPr>
            <p:cNvSpPr/>
            <p:nvPr/>
          </p:nvSpPr>
          <p:spPr>
            <a:xfrm flipV="1">
              <a:off x="4585372" y="907668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8" name="Elbow Connector 287">
              <a:extLst>
                <a:ext uri="{FF2B5EF4-FFF2-40B4-BE49-F238E27FC236}">
                  <a16:creationId xmlns:a16="http://schemas.microsoft.com/office/drawing/2014/main" id="{A336DDE0-1517-3F0A-FB3E-247DED745742}"/>
                </a:ext>
              </a:extLst>
            </p:cNvPr>
            <p:cNvCxnSpPr>
              <a:cxnSpLocks/>
              <a:stCxn id="284" idx="3"/>
            </p:cNvCxnSpPr>
            <p:nvPr/>
          </p:nvCxnSpPr>
          <p:spPr>
            <a:xfrm flipV="1">
              <a:off x="5249498" y="921446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89" name="Elbow Connector 288">
              <a:extLst>
                <a:ext uri="{FF2B5EF4-FFF2-40B4-BE49-F238E27FC236}">
                  <a16:creationId xmlns:a16="http://schemas.microsoft.com/office/drawing/2014/main" id="{1B21112F-7F3E-77BE-8E4F-3C1B58A1E604}"/>
                </a:ext>
              </a:extLst>
            </p:cNvPr>
            <p:cNvCxnSpPr>
              <a:cxnSpLocks/>
              <a:stCxn id="285" idx="3"/>
            </p:cNvCxnSpPr>
            <p:nvPr/>
          </p:nvCxnSpPr>
          <p:spPr>
            <a:xfrm flipV="1">
              <a:off x="6014873" y="921446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90" name="Elbow Connector 289">
              <a:extLst>
                <a:ext uri="{FF2B5EF4-FFF2-40B4-BE49-F238E27FC236}">
                  <a16:creationId xmlns:a16="http://schemas.microsoft.com/office/drawing/2014/main" id="{F046F21A-B36B-783D-4340-0F1BB86E791B}"/>
                </a:ext>
              </a:extLst>
            </p:cNvPr>
            <p:cNvCxnSpPr>
              <a:cxnSpLocks/>
              <a:endCxn id="285" idx="1"/>
            </p:cNvCxnSpPr>
            <p:nvPr/>
          </p:nvCxnSpPr>
          <p:spPr>
            <a:xfrm rot="16200000" flipH="1">
              <a:off x="5424126" y="927061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096FFE98-1C2A-C4F2-207B-BD648DD2750D}"/>
                </a:ext>
              </a:extLst>
            </p:cNvPr>
            <p:cNvCxnSpPr>
              <a:cxnSpLocks/>
              <a:stCxn id="287" idx="6"/>
              <a:endCxn id="292" idx="2"/>
            </p:cNvCxnSpPr>
            <p:nvPr/>
          </p:nvCxnSpPr>
          <p:spPr>
            <a:xfrm>
              <a:off x="4860924" y="921446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92" name="Oval 291">
              <a:extLst>
                <a:ext uri="{FF2B5EF4-FFF2-40B4-BE49-F238E27FC236}">
                  <a16:creationId xmlns:a16="http://schemas.microsoft.com/office/drawing/2014/main" id="{16270066-75C9-0A87-EB32-C9863CCCACA4}"/>
                </a:ext>
              </a:extLst>
            </p:cNvPr>
            <p:cNvSpPr/>
            <p:nvPr/>
          </p:nvSpPr>
          <p:spPr>
            <a:xfrm flipV="1">
              <a:off x="6277314" y="907668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Google Shape;399;p3">
              <a:extLst>
                <a:ext uri="{FF2B5EF4-FFF2-40B4-BE49-F238E27FC236}">
                  <a16:creationId xmlns:a16="http://schemas.microsoft.com/office/drawing/2014/main" id="{330A0411-D195-A88A-8EE0-E92C24822D61}"/>
                </a:ext>
              </a:extLst>
            </p:cNvPr>
            <p:cNvSpPr/>
            <p:nvPr/>
          </p:nvSpPr>
          <p:spPr>
            <a:xfrm rot="16200000">
              <a:off x="4003632" y="5115898"/>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294" name="Straight Connector 293">
              <a:extLst>
                <a:ext uri="{FF2B5EF4-FFF2-40B4-BE49-F238E27FC236}">
                  <a16:creationId xmlns:a16="http://schemas.microsoft.com/office/drawing/2014/main" id="{F73EEDC5-DCD9-6329-967D-1A4AABDB165C}"/>
                </a:ext>
              </a:extLst>
            </p:cNvPr>
            <p:cNvCxnSpPr>
              <a:cxnSpLocks/>
              <a:stCxn id="293" idx="2"/>
              <a:endCxn id="222" idx="2"/>
            </p:cNvCxnSpPr>
            <p:nvPr/>
          </p:nvCxnSpPr>
          <p:spPr>
            <a:xfrm>
              <a:off x="4315128" y="5269907"/>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5" name="Google Shape;399;p3">
              <a:extLst>
                <a:ext uri="{FF2B5EF4-FFF2-40B4-BE49-F238E27FC236}">
                  <a16:creationId xmlns:a16="http://schemas.microsoft.com/office/drawing/2014/main" id="{C4BB4095-699A-C32F-3654-C21FB38DCE5C}"/>
                </a:ext>
              </a:extLst>
            </p:cNvPr>
            <p:cNvSpPr/>
            <p:nvPr/>
          </p:nvSpPr>
          <p:spPr>
            <a:xfrm rot="16200000">
              <a:off x="4003632" y="5773324"/>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296" name="Straight Connector 295">
              <a:extLst>
                <a:ext uri="{FF2B5EF4-FFF2-40B4-BE49-F238E27FC236}">
                  <a16:creationId xmlns:a16="http://schemas.microsoft.com/office/drawing/2014/main" id="{8BC362AE-DD46-0740-D9AF-9219F3DDF7AB}"/>
                </a:ext>
              </a:extLst>
            </p:cNvPr>
            <p:cNvCxnSpPr>
              <a:cxnSpLocks/>
              <a:stCxn id="295" idx="2"/>
            </p:cNvCxnSpPr>
            <p:nvPr/>
          </p:nvCxnSpPr>
          <p:spPr>
            <a:xfrm>
              <a:off x="4315128" y="5927333"/>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7" name="Google Shape;399;p3">
              <a:extLst>
                <a:ext uri="{FF2B5EF4-FFF2-40B4-BE49-F238E27FC236}">
                  <a16:creationId xmlns:a16="http://schemas.microsoft.com/office/drawing/2014/main" id="{A9AE995C-7713-C261-7F98-D48D601D3D99}"/>
                </a:ext>
              </a:extLst>
            </p:cNvPr>
            <p:cNvSpPr/>
            <p:nvPr/>
          </p:nvSpPr>
          <p:spPr>
            <a:xfrm rot="16200000">
              <a:off x="4003632" y="6437707"/>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298" name="Straight Connector 297">
              <a:extLst>
                <a:ext uri="{FF2B5EF4-FFF2-40B4-BE49-F238E27FC236}">
                  <a16:creationId xmlns:a16="http://schemas.microsoft.com/office/drawing/2014/main" id="{7FDA2D06-4E7E-4091-8D09-B0B84D6BE71D}"/>
                </a:ext>
              </a:extLst>
            </p:cNvPr>
            <p:cNvCxnSpPr>
              <a:cxnSpLocks/>
              <a:stCxn id="297" idx="2"/>
            </p:cNvCxnSpPr>
            <p:nvPr/>
          </p:nvCxnSpPr>
          <p:spPr>
            <a:xfrm>
              <a:off x="4315128" y="6591716"/>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9" name="Google Shape;399;p3">
              <a:extLst>
                <a:ext uri="{FF2B5EF4-FFF2-40B4-BE49-F238E27FC236}">
                  <a16:creationId xmlns:a16="http://schemas.microsoft.com/office/drawing/2014/main" id="{9FA31D62-8F1C-BD0E-B6C6-092941D73D49}"/>
                </a:ext>
              </a:extLst>
            </p:cNvPr>
            <p:cNvSpPr/>
            <p:nvPr/>
          </p:nvSpPr>
          <p:spPr>
            <a:xfrm rot="16200000">
              <a:off x="4003632" y="7086699"/>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300" name="Straight Connector 299">
              <a:extLst>
                <a:ext uri="{FF2B5EF4-FFF2-40B4-BE49-F238E27FC236}">
                  <a16:creationId xmlns:a16="http://schemas.microsoft.com/office/drawing/2014/main" id="{CE6AFD62-CC2E-715F-7920-DD260985F5BA}"/>
                </a:ext>
              </a:extLst>
            </p:cNvPr>
            <p:cNvCxnSpPr>
              <a:cxnSpLocks/>
              <a:stCxn id="299" idx="2"/>
            </p:cNvCxnSpPr>
            <p:nvPr/>
          </p:nvCxnSpPr>
          <p:spPr>
            <a:xfrm>
              <a:off x="4315128" y="7240708"/>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1" name="Google Shape;399;p3">
              <a:extLst>
                <a:ext uri="{FF2B5EF4-FFF2-40B4-BE49-F238E27FC236}">
                  <a16:creationId xmlns:a16="http://schemas.microsoft.com/office/drawing/2014/main" id="{CD7187A7-9742-8340-CEFA-055489A7B035}"/>
                </a:ext>
              </a:extLst>
            </p:cNvPr>
            <p:cNvSpPr/>
            <p:nvPr/>
          </p:nvSpPr>
          <p:spPr>
            <a:xfrm rot="16200000">
              <a:off x="4003632" y="7745602"/>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302" name="Straight Connector 301">
              <a:extLst>
                <a:ext uri="{FF2B5EF4-FFF2-40B4-BE49-F238E27FC236}">
                  <a16:creationId xmlns:a16="http://schemas.microsoft.com/office/drawing/2014/main" id="{B9EA7EAD-5845-19A7-0629-4710A05F0AEC}"/>
                </a:ext>
              </a:extLst>
            </p:cNvPr>
            <p:cNvCxnSpPr>
              <a:cxnSpLocks/>
              <a:stCxn id="301" idx="2"/>
            </p:cNvCxnSpPr>
            <p:nvPr/>
          </p:nvCxnSpPr>
          <p:spPr>
            <a:xfrm>
              <a:off x="4315128" y="7899611"/>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3" name="Google Shape;399;p3">
              <a:extLst>
                <a:ext uri="{FF2B5EF4-FFF2-40B4-BE49-F238E27FC236}">
                  <a16:creationId xmlns:a16="http://schemas.microsoft.com/office/drawing/2014/main" id="{16D0FE7E-CF84-BFC0-FF05-11599D812A76}"/>
                </a:ext>
              </a:extLst>
            </p:cNvPr>
            <p:cNvSpPr/>
            <p:nvPr/>
          </p:nvSpPr>
          <p:spPr>
            <a:xfrm rot="16200000">
              <a:off x="4003632" y="8404446"/>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304" name="Straight Connector 303">
              <a:extLst>
                <a:ext uri="{FF2B5EF4-FFF2-40B4-BE49-F238E27FC236}">
                  <a16:creationId xmlns:a16="http://schemas.microsoft.com/office/drawing/2014/main" id="{35F4CBE5-282E-DE81-BB1E-98FE2143A994}"/>
                </a:ext>
              </a:extLst>
            </p:cNvPr>
            <p:cNvCxnSpPr>
              <a:cxnSpLocks/>
              <a:stCxn id="303" idx="2"/>
            </p:cNvCxnSpPr>
            <p:nvPr/>
          </p:nvCxnSpPr>
          <p:spPr>
            <a:xfrm>
              <a:off x="4315128" y="8558455"/>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5" name="Google Shape;399;p3">
              <a:extLst>
                <a:ext uri="{FF2B5EF4-FFF2-40B4-BE49-F238E27FC236}">
                  <a16:creationId xmlns:a16="http://schemas.microsoft.com/office/drawing/2014/main" id="{2AF5D740-479F-A40F-75CF-42EEED635081}"/>
                </a:ext>
              </a:extLst>
            </p:cNvPr>
            <p:cNvSpPr/>
            <p:nvPr/>
          </p:nvSpPr>
          <p:spPr>
            <a:xfrm rot="16200000">
              <a:off x="4003632" y="9061873"/>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306" name="Straight Connector 305">
              <a:extLst>
                <a:ext uri="{FF2B5EF4-FFF2-40B4-BE49-F238E27FC236}">
                  <a16:creationId xmlns:a16="http://schemas.microsoft.com/office/drawing/2014/main" id="{2297717A-C4BD-6462-B38C-B32761F2D2FB}"/>
                </a:ext>
              </a:extLst>
            </p:cNvPr>
            <p:cNvCxnSpPr>
              <a:cxnSpLocks/>
              <a:stCxn id="305" idx="2"/>
            </p:cNvCxnSpPr>
            <p:nvPr/>
          </p:nvCxnSpPr>
          <p:spPr>
            <a:xfrm>
              <a:off x="4315128" y="9215882"/>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07" name="Group 306">
              <a:extLst>
                <a:ext uri="{FF2B5EF4-FFF2-40B4-BE49-F238E27FC236}">
                  <a16:creationId xmlns:a16="http://schemas.microsoft.com/office/drawing/2014/main" id="{C24DEB67-CA11-855C-7320-A571B8E1C954}"/>
                </a:ext>
              </a:extLst>
            </p:cNvPr>
            <p:cNvGrpSpPr/>
            <p:nvPr/>
          </p:nvGrpSpPr>
          <p:grpSpPr>
            <a:xfrm>
              <a:off x="2306467" y="4983018"/>
              <a:ext cx="1701107" cy="4510807"/>
              <a:chOff x="672131" y="15156845"/>
              <a:chExt cx="1701107" cy="4510807"/>
            </a:xfrm>
          </p:grpSpPr>
          <p:sp>
            <p:nvSpPr>
              <p:cNvPr id="308" name="TextBox 307">
                <a:extLst>
                  <a:ext uri="{FF2B5EF4-FFF2-40B4-BE49-F238E27FC236}">
                    <a16:creationId xmlns:a16="http://schemas.microsoft.com/office/drawing/2014/main" id="{8CFAF7A1-C29E-2A00-D2E4-6EAD0B0EAE2C}"/>
                  </a:ext>
                </a:extLst>
              </p:cNvPr>
              <p:cNvSpPr txBox="1"/>
              <p:nvPr/>
            </p:nvSpPr>
            <p:spPr>
              <a:xfrm>
                <a:off x="672131" y="19144432"/>
                <a:ext cx="1701107" cy="523220"/>
              </a:xfrm>
              <a:prstGeom prst="rect">
                <a:avLst/>
              </a:prstGeom>
              <a:noFill/>
            </p:spPr>
            <p:txBody>
              <a:bodyPr wrap="none" rtlCol="0">
                <a:spAutoFit/>
              </a:bodyPr>
              <a:lstStyle/>
              <a:p>
                <a:pPr algn="r"/>
                <a:r>
                  <a:rPr lang="en-US" sz="2800" dirty="0">
                    <a:latin typeface="Times New Roman" panose="02020603050405020304" pitchFamily="18" charset="0"/>
                    <a:cs typeface="Times New Roman" panose="02020603050405020304" pitchFamily="18" charset="0"/>
                  </a:rPr>
                  <a:t>downtown</a:t>
                </a:r>
              </a:p>
            </p:txBody>
          </p:sp>
          <p:sp>
            <p:nvSpPr>
              <p:cNvPr id="309" name="TextBox 308">
                <a:extLst>
                  <a:ext uri="{FF2B5EF4-FFF2-40B4-BE49-F238E27FC236}">
                    <a16:creationId xmlns:a16="http://schemas.microsoft.com/office/drawing/2014/main" id="{8944D212-CFC5-A9E5-477A-61D546F98724}"/>
                  </a:ext>
                </a:extLst>
              </p:cNvPr>
              <p:cNvSpPr txBox="1"/>
              <p:nvPr/>
            </p:nvSpPr>
            <p:spPr>
              <a:xfrm>
                <a:off x="1909650" y="18486543"/>
                <a:ext cx="463588" cy="523220"/>
              </a:xfrm>
              <a:prstGeom prst="rect">
                <a:avLst/>
              </a:prstGeom>
              <a:noFill/>
            </p:spPr>
            <p:txBody>
              <a:bodyPr wrap="none" rtlCol="0">
                <a:spAutoFit/>
              </a:bodyPr>
              <a:lstStyle/>
              <a:p>
                <a:pPr algn="r"/>
                <a:r>
                  <a:rPr lang="en-US" sz="2800" dirty="0">
                    <a:latin typeface="Times New Roman" panose="02020603050405020304" pitchFamily="18" charset="0"/>
                    <a:cs typeface="Times New Roman" panose="02020603050405020304" pitchFamily="18" charset="0"/>
                  </a:rPr>
                  <a:t>in</a:t>
                </a:r>
              </a:p>
            </p:txBody>
          </p:sp>
          <p:sp>
            <p:nvSpPr>
              <p:cNvPr id="310" name="TextBox 309">
                <a:extLst>
                  <a:ext uri="{FF2B5EF4-FFF2-40B4-BE49-F238E27FC236}">
                    <a16:creationId xmlns:a16="http://schemas.microsoft.com/office/drawing/2014/main" id="{114B0298-2C97-7FEB-8832-0067983A3031}"/>
                  </a:ext>
                </a:extLst>
              </p:cNvPr>
              <p:cNvSpPr txBox="1"/>
              <p:nvPr/>
            </p:nvSpPr>
            <p:spPr>
              <a:xfrm>
                <a:off x="1949724" y="17827585"/>
                <a:ext cx="423514" cy="523220"/>
              </a:xfrm>
              <a:prstGeom prst="rect">
                <a:avLst/>
              </a:prstGeom>
              <a:noFill/>
            </p:spPr>
            <p:txBody>
              <a:bodyPr wrap="none" rtlCol="0">
                <a:spAutoFit/>
              </a:bodyPr>
              <a:lstStyle/>
              <a:p>
                <a:pPr algn="r"/>
                <a:r>
                  <a:rPr lang="en-US" sz="2800" dirty="0">
                    <a:latin typeface="Times New Roman" panose="02020603050405020304" pitchFamily="18" charset="0"/>
                    <a:cs typeface="Times New Roman" panose="02020603050405020304" pitchFamily="18" charset="0"/>
                  </a:rPr>
                  <a:t>is</a:t>
                </a:r>
              </a:p>
            </p:txBody>
          </p:sp>
          <p:sp>
            <p:nvSpPr>
              <p:cNvPr id="311" name="TextBox 310">
                <a:extLst>
                  <a:ext uri="{FF2B5EF4-FFF2-40B4-BE49-F238E27FC236}">
                    <a16:creationId xmlns:a16="http://schemas.microsoft.com/office/drawing/2014/main" id="{4651ABA3-CC43-F6E0-3BA1-A450F42A554B}"/>
                  </a:ext>
                </a:extLst>
              </p:cNvPr>
              <p:cNvSpPr txBox="1"/>
              <p:nvPr/>
            </p:nvSpPr>
            <p:spPr>
              <a:xfrm>
                <a:off x="1930488" y="17168627"/>
                <a:ext cx="442750" cy="523220"/>
              </a:xfrm>
              <a:prstGeom prst="rect">
                <a:avLst/>
              </a:prstGeom>
              <a:noFill/>
            </p:spPr>
            <p:txBody>
              <a:bodyPr wrap="none" rtlCol="0">
                <a:spAutoFit/>
              </a:bodyPr>
              <a:lstStyle/>
              <a:p>
                <a:pPr algn="r"/>
                <a:r>
                  <a:rPr lang="en-US" sz="2800" dirty="0">
                    <a:latin typeface="Times New Roman" panose="02020603050405020304" pitchFamily="18" charset="0"/>
                    <a:cs typeface="Times New Roman" panose="02020603050405020304" pitchFamily="18" charset="0"/>
                  </a:rPr>
                  <a:t>le</a:t>
                </a:r>
              </a:p>
            </p:txBody>
          </p:sp>
          <p:sp>
            <p:nvSpPr>
              <p:cNvPr id="312" name="TextBox 311">
                <a:extLst>
                  <a:ext uri="{FF2B5EF4-FFF2-40B4-BE49-F238E27FC236}">
                    <a16:creationId xmlns:a16="http://schemas.microsoft.com/office/drawing/2014/main" id="{C89CE412-C537-213B-B181-351F2C6C955D}"/>
                  </a:ext>
                </a:extLst>
              </p:cNvPr>
              <p:cNvSpPr txBox="1"/>
              <p:nvPr/>
            </p:nvSpPr>
            <p:spPr>
              <a:xfrm>
                <a:off x="1431955" y="16509669"/>
                <a:ext cx="941283" cy="523220"/>
              </a:xfrm>
              <a:prstGeom prst="rect">
                <a:avLst/>
              </a:prstGeom>
              <a:noFill/>
            </p:spPr>
            <p:txBody>
              <a:bodyPr wrap="none" rtlCol="0">
                <a:spAutoFit/>
              </a:bodyPr>
              <a:lstStyle/>
              <a:p>
                <a:pPr algn="r"/>
                <a:r>
                  <a:rPr lang="en-US" sz="2800" dirty="0">
                    <a:latin typeface="Times New Roman" panose="02020603050405020304" pitchFamily="18" charset="0"/>
                    <a:cs typeface="Times New Roman" panose="02020603050405020304" pitchFamily="18" charset="0"/>
                  </a:rPr>
                  <a:t>Need</a:t>
                </a:r>
              </a:p>
            </p:txBody>
          </p:sp>
          <p:sp>
            <p:nvSpPr>
              <p:cNvPr id="313" name="TextBox 312">
                <a:extLst>
                  <a:ext uri="{FF2B5EF4-FFF2-40B4-BE49-F238E27FC236}">
                    <a16:creationId xmlns:a16="http://schemas.microsoft.com/office/drawing/2014/main" id="{E890B7D2-5E80-0A6B-586C-15472E62175E}"/>
                  </a:ext>
                </a:extLst>
              </p:cNvPr>
              <p:cNvSpPr txBox="1"/>
              <p:nvPr/>
            </p:nvSpPr>
            <p:spPr>
              <a:xfrm>
                <a:off x="1332568" y="15850711"/>
                <a:ext cx="1040670" cy="523220"/>
              </a:xfrm>
              <a:prstGeom prst="rect">
                <a:avLst/>
              </a:prstGeom>
              <a:noFill/>
            </p:spPr>
            <p:txBody>
              <a:bodyPr wrap="none" rtlCol="0">
                <a:spAutoFit/>
              </a:bodyPr>
              <a:lstStyle/>
              <a:p>
                <a:pPr algn="r"/>
                <a:r>
                  <a:rPr lang="en-US" sz="2800" dirty="0">
                    <a:latin typeface="Times New Roman" panose="02020603050405020304" pitchFamily="18" charset="0"/>
                    <a:cs typeface="Times New Roman" panose="02020603050405020304" pitchFamily="18" charset="0"/>
                  </a:rPr>
                  <a:t>Space</a:t>
                </a:r>
              </a:p>
            </p:txBody>
          </p:sp>
          <p:sp>
            <p:nvSpPr>
              <p:cNvPr id="314" name="TextBox 313">
                <a:extLst>
                  <a:ext uri="{FF2B5EF4-FFF2-40B4-BE49-F238E27FC236}">
                    <a16:creationId xmlns:a16="http://schemas.microsoft.com/office/drawing/2014/main" id="{5B198B3D-3EBE-D7A6-66BB-A9AE200B8DD0}"/>
                  </a:ext>
                </a:extLst>
              </p:cNvPr>
              <p:cNvSpPr txBox="1"/>
              <p:nvPr/>
            </p:nvSpPr>
            <p:spPr>
              <a:xfrm>
                <a:off x="1630727" y="15156845"/>
                <a:ext cx="742511" cy="523220"/>
              </a:xfrm>
              <a:prstGeom prst="rect">
                <a:avLst/>
              </a:prstGeom>
              <a:noFill/>
            </p:spPr>
            <p:txBody>
              <a:bodyPr wrap="none" rtlCol="0">
                <a:spAutoFit/>
              </a:bodyPr>
              <a:lstStyle/>
              <a:p>
                <a:pPr algn="r"/>
                <a:r>
                  <a:rPr lang="en-US" sz="2800" dirty="0">
                    <a:latin typeface="Times New Roman" panose="02020603050405020304" pitchFamily="18" charset="0"/>
                    <a:cs typeface="Times New Roman" panose="02020603050405020304" pitchFamily="18" charset="0"/>
                  </a:rPr>
                  <a:t>The</a:t>
                </a:r>
              </a:p>
            </p:txBody>
          </p:sp>
        </p:grpSp>
      </p:grpSp>
      <p:sp>
        <p:nvSpPr>
          <p:cNvPr id="315" name="TextBox 314">
            <a:extLst>
              <a:ext uri="{FF2B5EF4-FFF2-40B4-BE49-F238E27FC236}">
                <a16:creationId xmlns:a16="http://schemas.microsoft.com/office/drawing/2014/main" id="{2FBDAC0C-5BA5-2682-D436-DFE65F85A1A7}"/>
              </a:ext>
            </a:extLst>
          </p:cNvPr>
          <p:cNvSpPr txBox="1"/>
          <p:nvPr/>
        </p:nvSpPr>
        <p:spPr>
          <a:xfrm>
            <a:off x="10427254" y="5472549"/>
            <a:ext cx="1159293" cy="523220"/>
          </a:xfrm>
          <a:prstGeom prst="rect">
            <a:avLst/>
          </a:prstGeom>
          <a:noFill/>
        </p:spPr>
        <p:txBody>
          <a:bodyPr wrap="none" rtlCol="0">
            <a:spAutoFit/>
          </a:bodyPr>
          <a:lstStyle/>
          <a:p>
            <a:pPr algn="r"/>
            <a:r>
              <a:rPr lang="en-US" sz="2800" dirty="0">
                <a:latin typeface="Times New Roman" panose="02020603050405020304" pitchFamily="18" charset="0"/>
                <a:cs typeface="Times New Roman" panose="02020603050405020304" pitchFamily="18" charset="0"/>
              </a:rPr>
              <a:t>Seattle</a:t>
            </a:r>
          </a:p>
        </p:txBody>
      </p:sp>
    </p:spTree>
    <p:extLst>
      <p:ext uri="{BB962C8B-B14F-4D97-AF65-F5344CB8AC3E}">
        <p14:creationId xmlns:p14="http://schemas.microsoft.com/office/powerpoint/2010/main" val="21207215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882064" y="1727169"/>
            <a:ext cx="2880836" cy="806471"/>
          </a:xfrm>
          <a:prstGeom prst="rect">
            <a:avLst/>
          </a:prstGeom>
        </p:spPr>
        <p:txBody>
          <a:bodyPr vert="horz" wrap="square" lIns="0" tIns="10001" rIns="0" bIns="0" rtlCol="0">
            <a:spAutoFit/>
          </a:bodyPr>
          <a:lstStyle/>
          <a:p>
            <a:pPr marL="266700" marR="3810" indent="-257175">
              <a:spcBef>
                <a:spcPts val="79"/>
              </a:spcBef>
              <a:buClr>
                <a:srgbClr val="8B1515"/>
              </a:buClr>
              <a:buFont typeface="Times New Roman"/>
              <a:buChar char="•"/>
              <a:tabLst>
                <a:tab pos="266224" algn="l"/>
                <a:tab pos="266700" algn="l"/>
              </a:tabLst>
            </a:pPr>
            <a:r>
              <a:rPr sz="1725" spc="-4" dirty="0">
                <a:latin typeface="Calibri"/>
                <a:cs typeface="Calibri"/>
              </a:rPr>
              <a:t>To use </a:t>
            </a:r>
            <a:r>
              <a:rPr sz="1725" dirty="0">
                <a:latin typeface="Calibri"/>
                <a:cs typeface="Calibri"/>
              </a:rPr>
              <a:t>self-attention in </a:t>
            </a:r>
            <a:r>
              <a:rPr sz="1725" spc="4" dirty="0">
                <a:latin typeface="Calibri"/>
                <a:cs typeface="Calibri"/>
              </a:rPr>
              <a:t> </a:t>
            </a:r>
            <a:r>
              <a:rPr sz="1725" b="1" dirty="0">
                <a:latin typeface="Calibri"/>
                <a:cs typeface="Calibri"/>
              </a:rPr>
              <a:t>decoders</a:t>
            </a:r>
            <a:r>
              <a:rPr sz="1725" dirty="0">
                <a:latin typeface="Calibri"/>
                <a:cs typeface="Calibri"/>
              </a:rPr>
              <a:t>, </a:t>
            </a:r>
            <a:r>
              <a:rPr sz="1725" spc="-4" dirty="0">
                <a:latin typeface="Calibri"/>
                <a:cs typeface="Calibri"/>
              </a:rPr>
              <a:t>we </a:t>
            </a:r>
            <a:r>
              <a:rPr sz="1725" dirty="0">
                <a:latin typeface="Calibri"/>
                <a:cs typeface="Calibri"/>
              </a:rPr>
              <a:t>need </a:t>
            </a:r>
            <a:r>
              <a:rPr sz="1725" spc="-4" dirty="0">
                <a:latin typeface="Calibri"/>
                <a:cs typeface="Calibri"/>
              </a:rPr>
              <a:t>to </a:t>
            </a:r>
            <a:r>
              <a:rPr sz="1725" dirty="0">
                <a:latin typeface="Calibri"/>
                <a:cs typeface="Calibri"/>
              </a:rPr>
              <a:t>ensure </a:t>
            </a:r>
            <a:r>
              <a:rPr sz="1725" spc="-379" dirty="0">
                <a:latin typeface="Calibri"/>
                <a:cs typeface="Calibri"/>
              </a:rPr>
              <a:t> </a:t>
            </a:r>
            <a:r>
              <a:rPr sz="1725" dirty="0">
                <a:latin typeface="Calibri"/>
                <a:cs typeface="Calibri"/>
              </a:rPr>
              <a:t>we</a:t>
            </a:r>
            <a:r>
              <a:rPr sz="1725" spc="-4" dirty="0">
                <a:latin typeface="Calibri"/>
                <a:cs typeface="Calibri"/>
              </a:rPr>
              <a:t> </a:t>
            </a:r>
            <a:r>
              <a:rPr sz="1725" dirty="0">
                <a:latin typeface="Calibri"/>
                <a:cs typeface="Calibri"/>
              </a:rPr>
              <a:t>can’t</a:t>
            </a:r>
            <a:r>
              <a:rPr sz="1725" spc="-8" dirty="0">
                <a:latin typeface="Calibri"/>
                <a:cs typeface="Calibri"/>
              </a:rPr>
              <a:t> </a:t>
            </a:r>
            <a:r>
              <a:rPr sz="1725" dirty="0">
                <a:latin typeface="Calibri"/>
                <a:cs typeface="Calibri"/>
              </a:rPr>
              <a:t>peek</a:t>
            </a:r>
            <a:r>
              <a:rPr sz="1725" spc="-4" dirty="0">
                <a:latin typeface="Calibri"/>
                <a:cs typeface="Calibri"/>
              </a:rPr>
              <a:t> </a:t>
            </a:r>
            <a:r>
              <a:rPr sz="1725" dirty="0">
                <a:latin typeface="Calibri"/>
                <a:cs typeface="Calibri"/>
              </a:rPr>
              <a:t>at</a:t>
            </a:r>
            <a:r>
              <a:rPr sz="1725" spc="-4" dirty="0">
                <a:latin typeface="Calibri"/>
                <a:cs typeface="Calibri"/>
              </a:rPr>
              <a:t> </a:t>
            </a:r>
            <a:r>
              <a:rPr sz="1725" dirty="0">
                <a:latin typeface="Calibri"/>
                <a:cs typeface="Calibri"/>
              </a:rPr>
              <a:t>the future.</a:t>
            </a:r>
            <a:endParaRPr sz="1725">
              <a:latin typeface="Calibri"/>
              <a:cs typeface="Calibri"/>
            </a:endParaRPr>
          </a:p>
        </p:txBody>
      </p:sp>
      <p:sp>
        <p:nvSpPr>
          <p:cNvPr id="4" name="object 4"/>
          <p:cNvSpPr txBox="1"/>
          <p:nvPr/>
        </p:nvSpPr>
        <p:spPr>
          <a:xfrm>
            <a:off x="1853490" y="2884074"/>
            <a:ext cx="3355181" cy="2670442"/>
          </a:xfrm>
          <a:prstGeom prst="rect">
            <a:avLst/>
          </a:prstGeom>
        </p:spPr>
        <p:txBody>
          <a:bodyPr vert="horz" wrap="square" lIns="0" tIns="10001" rIns="0" bIns="0" rtlCol="0">
            <a:spAutoFit/>
          </a:bodyPr>
          <a:lstStyle/>
          <a:p>
            <a:pPr marL="295275" marR="556736" indent="-257175">
              <a:spcBef>
                <a:spcPts val="79"/>
              </a:spcBef>
              <a:buClr>
                <a:srgbClr val="8B1515"/>
              </a:buClr>
              <a:buFont typeface="Times New Roman"/>
              <a:buChar char="•"/>
              <a:tabLst>
                <a:tab pos="294799" algn="l"/>
                <a:tab pos="295275" algn="l"/>
              </a:tabLst>
            </a:pPr>
            <a:r>
              <a:rPr sz="1725" dirty="0">
                <a:latin typeface="Calibri"/>
                <a:cs typeface="Calibri"/>
              </a:rPr>
              <a:t>At</a:t>
            </a:r>
            <a:r>
              <a:rPr sz="1725" spc="-15" dirty="0">
                <a:latin typeface="Calibri"/>
                <a:cs typeface="Calibri"/>
              </a:rPr>
              <a:t> </a:t>
            </a:r>
            <a:r>
              <a:rPr sz="1725" dirty="0">
                <a:latin typeface="Calibri"/>
                <a:cs typeface="Calibri"/>
              </a:rPr>
              <a:t>every</a:t>
            </a:r>
            <a:r>
              <a:rPr sz="1725" spc="-19" dirty="0">
                <a:latin typeface="Calibri"/>
                <a:cs typeface="Calibri"/>
              </a:rPr>
              <a:t> </a:t>
            </a:r>
            <a:r>
              <a:rPr sz="1725" dirty="0">
                <a:latin typeface="Calibri"/>
                <a:cs typeface="Calibri"/>
              </a:rPr>
              <a:t>timestep,</a:t>
            </a:r>
            <a:r>
              <a:rPr sz="1725" spc="-8" dirty="0">
                <a:latin typeface="Calibri"/>
                <a:cs typeface="Calibri"/>
              </a:rPr>
              <a:t> </a:t>
            </a:r>
            <a:r>
              <a:rPr sz="1725" dirty="0">
                <a:latin typeface="Calibri"/>
                <a:cs typeface="Calibri"/>
              </a:rPr>
              <a:t>we</a:t>
            </a:r>
            <a:r>
              <a:rPr sz="1725" spc="-8" dirty="0">
                <a:latin typeface="Calibri"/>
                <a:cs typeface="Calibri"/>
              </a:rPr>
              <a:t> </a:t>
            </a:r>
            <a:r>
              <a:rPr sz="1725" dirty="0">
                <a:latin typeface="Calibri"/>
                <a:cs typeface="Calibri"/>
              </a:rPr>
              <a:t>could </a:t>
            </a:r>
            <a:r>
              <a:rPr sz="1725" spc="-379" dirty="0">
                <a:latin typeface="Calibri"/>
                <a:cs typeface="Calibri"/>
              </a:rPr>
              <a:t> </a:t>
            </a:r>
            <a:r>
              <a:rPr sz="1725" dirty="0">
                <a:latin typeface="Calibri"/>
                <a:cs typeface="Calibri"/>
              </a:rPr>
              <a:t>change the set of </a:t>
            </a:r>
            <a:r>
              <a:rPr sz="1725" b="1" dirty="0">
                <a:latin typeface="Calibri"/>
                <a:cs typeface="Calibri"/>
              </a:rPr>
              <a:t>keys and </a:t>
            </a:r>
            <a:r>
              <a:rPr sz="1725" b="1" spc="4" dirty="0">
                <a:latin typeface="Calibri"/>
                <a:cs typeface="Calibri"/>
              </a:rPr>
              <a:t> </a:t>
            </a:r>
            <a:r>
              <a:rPr sz="1725" b="1" dirty="0">
                <a:latin typeface="Calibri"/>
                <a:cs typeface="Calibri"/>
              </a:rPr>
              <a:t>queries </a:t>
            </a:r>
            <a:r>
              <a:rPr sz="1725" dirty="0">
                <a:latin typeface="Calibri"/>
                <a:cs typeface="Calibri"/>
              </a:rPr>
              <a:t>to include </a:t>
            </a:r>
            <a:r>
              <a:rPr sz="1725" spc="-4" dirty="0">
                <a:latin typeface="Calibri"/>
                <a:cs typeface="Calibri"/>
              </a:rPr>
              <a:t>only past </a:t>
            </a:r>
            <a:r>
              <a:rPr sz="1725" spc="-379" dirty="0">
                <a:latin typeface="Calibri"/>
                <a:cs typeface="Calibri"/>
              </a:rPr>
              <a:t> </a:t>
            </a:r>
            <a:r>
              <a:rPr sz="1725" dirty="0">
                <a:latin typeface="Calibri"/>
                <a:cs typeface="Calibri"/>
              </a:rPr>
              <a:t>words.</a:t>
            </a:r>
            <a:r>
              <a:rPr sz="1725" spc="-11" dirty="0">
                <a:latin typeface="Calibri"/>
                <a:cs typeface="Calibri"/>
              </a:rPr>
              <a:t> </a:t>
            </a:r>
            <a:r>
              <a:rPr sz="1725" dirty="0">
                <a:latin typeface="Calibri"/>
                <a:cs typeface="Calibri"/>
              </a:rPr>
              <a:t>(Inefficient!)</a:t>
            </a:r>
          </a:p>
          <a:p>
            <a:pPr>
              <a:spcBef>
                <a:spcPts val="11"/>
              </a:spcBef>
              <a:buClr>
                <a:srgbClr val="8B1515"/>
              </a:buClr>
              <a:buFont typeface="Times New Roman"/>
              <a:buChar char="•"/>
            </a:pPr>
            <a:endParaRPr sz="2363" dirty="0">
              <a:latin typeface="Calibri"/>
              <a:cs typeface="Calibri"/>
            </a:endParaRPr>
          </a:p>
          <a:p>
            <a:pPr marL="295275" marR="461486" indent="-257175">
              <a:lnSpc>
                <a:spcPct val="100200"/>
              </a:lnSpc>
              <a:buClr>
                <a:srgbClr val="8B1515"/>
              </a:buClr>
              <a:buFont typeface="Times New Roman"/>
              <a:buChar char="•"/>
              <a:tabLst>
                <a:tab pos="294799" algn="l"/>
                <a:tab pos="295275" algn="l"/>
              </a:tabLst>
            </a:pPr>
            <a:r>
              <a:rPr sz="1725" dirty="0">
                <a:latin typeface="Calibri"/>
                <a:cs typeface="Calibri"/>
              </a:rPr>
              <a:t>To enable </a:t>
            </a:r>
            <a:r>
              <a:rPr sz="1725" spc="-4" dirty="0">
                <a:latin typeface="Calibri"/>
                <a:cs typeface="Calibri"/>
              </a:rPr>
              <a:t>parallelization, </a:t>
            </a:r>
            <a:r>
              <a:rPr sz="1725" dirty="0">
                <a:latin typeface="Calibri"/>
                <a:cs typeface="Calibri"/>
              </a:rPr>
              <a:t>we </a:t>
            </a:r>
            <a:r>
              <a:rPr sz="1725" spc="-379" dirty="0">
                <a:latin typeface="Calibri"/>
                <a:cs typeface="Calibri"/>
              </a:rPr>
              <a:t> </a:t>
            </a:r>
            <a:r>
              <a:rPr sz="1725" b="1" spc="-4" dirty="0">
                <a:latin typeface="Calibri"/>
                <a:cs typeface="Calibri"/>
              </a:rPr>
              <a:t>mask</a:t>
            </a:r>
            <a:r>
              <a:rPr sz="1725" b="1" spc="-26" dirty="0">
                <a:latin typeface="Calibri"/>
                <a:cs typeface="Calibri"/>
              </a:rPr>
              <a:t> </a:t>
            </a:r>
            <a:r>
              <a:rPr sz="1725" b="1" dirty="0">
                <a:latin typeface="Calibri"/>
                <a:cs typeface="Calibri"/>
              </a:rPr>
              <a:t>out</a:t>
            </a:r>
            <a:r>
              <a:rPr sz="1725" b="1" spc="-4" dirty="0">
                <a:latin typeface="Calibri"/>
                <a:cs typeface="Calibri"/>
              </a:rPr>
              <a:t> </a:t>
            </a:r>
            <a:r>
              <a:rPr sz="1725" b="1" dirty="0">
                <a:latin typeface="Calibri"/>
                <a:cs typeface="Calibri"/>
              </a:rPr>
              <a:t>attention</a:t>
            </a:r>
            <a:r>
              <a:rPr sz="1725" b="1" spc="-4" dirty="0">
                <a:latin typeface="Calibri"/>
                <a:cs typeface="Calibri"/>
              </a:rPr>
              <a:t> </a:t>
            </a:r>
            <a:r>
              <a:rPr sz="1725" dirty="0">
                <a:latin typeface="Calibri"/>
                <a:cs typeface="Calibri"/>
              </a:rPr>
              <a:t>to</a:t>
            </a:r>
            <a:r>
              <a:rPr sz="1725" spc="-11" dirty="0">
                <a:latin typeface="Calibri"/>
                <a:cs typeface="Calibri"/>
              </a:rPr>
              <a:t> </a:t>
            </a:r>
            <a:r>
              <a:rPr sz="1725" dirty="0">
                <a:latin typeface="Calibri"/>
                <a:cs typeface="Calibri"/>
              </a:rPr>
              <a:t>future </a:t>
            </a:r>
            <a:r>
              <a:rPr sz="1725" spc="-379" dirty="0">
                <a:latin typeface="Calibri"/>
                <a:cs typeface="Calibri"/>
              </a:rPr>
              <a:t> </a:t>
            </a:r>
            <a:r>
              <a:rPr sz="1725" dirty="0">
                <a:latin typeface="Calibri"/>
                <a:cs typeface="Calibri"/>
              </a:rPr>
              <a:t>words </a:t>
            </a:r>
            <a:r>
              <a:rPr sz="1725" spc="-4" dirty="0">
                <a:latin typeface="Calibri"/>
                <a:cs typeface="Calibri"/>
              </a:rPr>
              <a:t>by setting </a:t>
            </a:r>
            <a:r>
              <a:rPr sz="1725" dirty="0">
                <a:latin typeface="Calibri"/>
                <a:cs typeface="Calibri"/>
              </a:rPr>
              <a:t>attention </a:t>
            </a:r>
            <a:r>
              <a:rPr sz="1725" spc="4" dirty="0">
                <a:latin typeface="Calibri"/>
                <a:cs typeface="Calibri"/>
              </a:rPr>
              <a:t> </a:t>
            </a:r>
            <a:r>
              <a:rPr sz="1725" spc="-4" dirty="0">
                <a:latin typeface="Calibri"/>
                <a:cs typeface="Calibri"/>
              </a:rPr>
              <a:t>scores </a:t>
            </a:r>
            <a:r>
              <a:rPr sz="1725" dirty="0">
                <a:latin typeface="Calibri"/>
                <a:cs typeface="Calibri"/>
              </a:rPr>
              <a:t>to</a:t>
            </a:r>
            <a:r>
              <a:rPr sz="1725" spc="4" dirty="0">
                <a:latin typeface="Calibri"/>
                <a:cs typeface="Calibri"/>
              </a:rPr>
              <a:t> </a:t>
            </a:r>
            <a:r>
              <a:rPr sz="1725" spc="-4" dirty="0">
                <a:latin typeface="Cambria Math"/>
                <a:cs typeface="Cambria Math"/>
              </a:rPr>
              <a:t>−∞</a:t>
            </a:r>
            <a:r>
              <a:rPr sz="1725" spc="-4" dirty="0">
                <a:latin typeface="Calibri"/>
                <a:cs typeface="Calibri"/>
              </a:rPr>
              <a:t>.</a:t>
            </a:r>
            <a:endParaRPr sz="1725" dirty="0">
              <a:latin typeface="Calibri"/>
              <a:cs typeface="Calibri"/>
            </a:endParaRPr>
          </a:p>
          <a:p>
            <a:pPr marR="41910" algn="r">
              <a:lnSpc>
                <a:spcPts val="1339"/>
              </a:lnSpc>
              <a:tabLst>
                <a:tab pos="555308" algn="l"/>
              </a:tabLst>
            </a:pPr>
            <a:r>
              <a:rPr sz="1650" spc="41" dirty="0">
                <a:latin typeface="Cambria Math"/>
                <a:cs typeface="Cambria Math"/>
              </a:rPr>
              <a:t>𝑒</a:t>
            </a:r>
            <a:r>
              <a:rPr spc="62" baseline="-15625" dirty="0">
                <a:latin typeface="Cambria Math"/>
                <a:cs typeface="Cambria Math"/>
              </a:rPr>
              <a:t>𝑖𝑗</a:t>
            </a:r>
            <a:r>
              <a:rPr spc="444" baseline="-15625" dirty="0">
                <a:latin typeface="Cambria Math"/>
                <a:cs typeface="Cambria Math"/>
              </a:rPr>
              <a:t> </a:t>
            </a:r>
            <a:r>
              <a:rPr sz="1650" spc="-4" dirty="0">
                <a:latin typeface="Cambria Math"/>
                <a:cs typeface="Cambria Math"/>
              </a:rPr>
              <a:t>=	</a:t>
            </a:r>
            <a:endParaRPr sz="1650" dirty="0">
              <a:latin typeface="Cambria Math"/>
              <a:cs typeface="Cambria Math"/>
            </a:endParaRPr>
          </a:p>
        </p:txBody>
      </p:sp>
      <p:graphicFrame>
        <p:nvGraphicFramePr>
          <p:cNvPr id="5" name="object 5"/>
          <p:cNvGraphicFramePr>
            <a:graphicFrameLocks noGrp="1"/>
          </p:cNvGraphicFramePr>
          <p:nvPr/>
        </p:nvGraphicFramePr>
        <p:xfrm>
          <a:off x="7485746" y="2555605"/>
          <a:ext cx="2971799" cy="2744986"/>
        </p:xfrm>
        <a:graphic>
          <a:graphicData uri="http://schemas.openxmlformats.org/drawingml/2006/table">
            <a:tbl>
              <a:tblPr firstRow="1" bandRow="1">
                <a:tableStyleId>{2D5ABB26-0587-4C30-8999-92F81FD0307C}</a:tableStyleId>
              </a:tblPr>
              <a:tblGrid>
                <a:gridCol w="685800">
                  <a:extLst>
                    <a:ext uri="{9D8B030D-6E8A-4147-A177-3AD203B41FA5}">
                      <a16:colId xmlns:a16="http://schemas.microsoft.com/office/drawing/2014/main" val="20000"/>
                    </a:ext>
                  </a:extLst>
                </a:gridCol>
                <a:gridCol w="742950">
                  <a:extLst>
                    <a:ext uri="{9D8B030D-6E8A-4147-A177-3AD203B41FA5}">
                      <a16:colId xmlns:a16="http://schemas.microsoft.com/office/drawing/2014/main" val="20001"/>
                    </a:ext>
                  </a:extLst>
                </a:gridCol>
                <a:gridCol w="741045">
                  <a:extLst>
                    <a:ext uri="{9D8B030D-6E8A-4147-A177-3AD203B41FA5}">
                      <a16:colId xmlns:a16="http://schemas.microsoft.com/office/drawing/2014/main" val="20002"/>
                    </a:ext>
                  </a:extLst>
                </a:gridCol>
                <a:gridCol w="802004">
                  <a:extLst>
                    <a:ext uri="{9D8B030D-6E8A-4147-A177-3AD203B41FA5}">
                      <a16:colId xmlns:a16="http://schemas.microsoft.com/office/drawing/2014/main" val="20003"/>
                    </a:ext>
                  </a:extLst>
                </a:gridCol>
              </a:tblGrid>
              <a:tr h="695587">
                <a:tc>
                  <a:txBody>
                    <a:bodyPr/>
                    <a:lstStyle/>
                    <a:p>
                      <a:pPr marL="262890">
                        <a:lnSpc>
                          <a:spcPct val="100000"/>
                        </a:lnSpc>
                        <a:spcBef>
                          <a:spcPts val="1880"/>
                        </a:spcBef>
                      </a:pPr>
                      <a:r>
                        <a:rPr sz="1700" spc="-5" dirty="0">
                          <a:latin typeface="Cambria Math"/>
                          <a:cs typeface="Cambria Math"/>
                        </a:rPr>
                        <a:t>−∞</a:t>
                      </a:r>
                      <a:endParaRPr sz="1700">
                        <a:latin typeface="Cambria Math"/>
                        <a:cs typeface="Cambria Math"/>
                      </a:endParaRPr>
                    </a:p>
                  </a:txBody>
                  <a:tcPr marL="0" marR="0" marT="179070" marB="0">
                    <a:lnL w="9525">
                      <a:solidFill>
                        <a:srgbClr val="000000"/>
                      </a:solidFill>
                      <a:prstDash val="solid"/>
                    </a:lnL>
                    <a:lnT w="6350">
                      <a:solidFill>
                        <a:srgbClr val="000000"/>
                      </a:solidFill>
                      <a:prstDash val="solid"/>
                    </a:lnT>
                    <a:solidFill>
                      <a:srgbClr val="7E7E7E"/>
                    </a:solidFill>
                  </a:tcPr>
                </a:tc>
                <a:tc>
                  <a:txBody>
                    <a:bodyPr/>
                    <a:lstStyle/>
                    <a:p>
                      <a:pPr>
                        <a:lnSpc>
                          <a:spcPct val="100000"/>
                        </a:lnSpc>
                        <a:spcBef>
                          <a:spcPts val="15"/>
                        </a:spcBef>
                      </a:pPr>
                      <a:endParaRPr sz="1300">
                        <a:latin typeface="Times New Roman"/>
                        <a:cs typeface="Times New Roman"/>
                      </a:endParaRPr>
                    </a:p>
                    <a:p>
                      <a:pPr marR="226695" algn="r">
                        <a:lnSpc>
                          <a:spcPct val="100000"/>
                        </a:lnSpc>
                      </a:pPr>
                      <a:r>
                        <a:rPr sz="1700" spc="-5" dirty="0">
                          <a:latin typeface="Cambria Math"/>
                          <a:cs typeface="Cambria Math"/>
                        </a:rPr>
                        <a:t>−∞</a:t>
                      </a:r>
                      <a:endParaRPr sz="1700">
                        <a:latin typeface="Cambria Math"/>
                        <a:cs typeface="Cambria Math"/>
                      </a:endParaRPr>
                    </a:p>
                  </a:txBody>
                  <a:tcPr marL="0" marR="0" marT="1429" marB="0">
                    <a:lnT w="6350">
                      <a:solidFill>
                        <a:srgbClr val="000000"/>
                      </a:solidFill>
                      <a:prstDash val="solid"/>
                    </a:lnT>
                    <a:solidFill>
                      <a:srgbClr val="7E7E7E"/>
                    </a:solidFill>
                  </a:tcPr>
                </a:tc>
                <a:tc>
                  <a:txBody>
                    <a:bodyPr/>
                    <a:lstStyle/>
                    <a:p>
                      <a:pPr>
                        <a:lnSpc>
                          <a:spcPct val="100000"/>
                        </a:lnSpc>
                        <a:spcBef>
                          <a:spcPts val="50"/>
                        </a:spcBef>
                      </a:pPr>
                      <a:endParaRPr sz="1400">
                        <a:latin typeface="Times New Roman"/>
                        <a:cs typeface="Times New Roman"/>
                      </a:endParaRPr>
                    </a:p>
                    <a:p>
                      <a:pPr marL="271780">
                        <a:lnSpc>
                          <a:spcPct val="100000"/>
                        </a:lnSpc>
                        <a:spcBef>
                          <a:spcPts val="5"/>
                        </a:spcBef>
                      </a:pPr>
                      <a:r>
                        <a:rPr sz="1700" spc="-5" dirty="0">
                          <a:latin typeface="Cambria Math"/>
                          <a:cs typeface="Cambria Math"/>
                        </a:rPr>
                        <a:t>−∞</a:t>
                      </a:r>
                      <a:endParaRPr sz="1700">
                        <a:latin typeface="Cambria Math"/>
                        <a:cs typeface="Cambria Math"/>
                      </a:endParaRPr>
                    </a:p>
                  </a:txBody>
                  <a:tcPr marL="0" marR="0" marT="4763" marB="0">
                    <a:lnT w="6350">
                      <a:solidFill>
                        <a:srgbClr val="000000"/>
                      </a:solidFill>
                      <a:prstDash val="solid"/>
                    </a:lnT>
                    <a:solidFill>
                      <a:srgbClr val="7E7E7E"/>
                    </a:solidFill>
                  </a:tcPr>
                </a:tc>
                <a:tc>
                  <a:txBody>
                    <a:bodyPr/>
                    <a:lstStyle/>
                    <a:p>
                      <a:pPr>
                        <a:lnSpc>
                          <a:spcPct val="100000"/>
                        </a:lnSpc>
                        <a:spcBef>
                          <a:spcPts val="10"/>
                        </a:spcBef>
                      </a:pPr>
                      <a:endParaRPr sz="1500">
                        <a:latin typeface="Times New Roman"/>
                        <a:cs typeface="Times New Roman"/>
                      </a:endParaRPr>
                    </a:p>
                    <a:p>
                      <a:pPr marL="22860" algn="ctr">
                        <a:lnSpc>
                          <a:spcPct val="100000"/>
                        </a:lnSpc>
                        <a:spcBef>
                          <a:spcPts val="5"/>
                        </a:spcBef>
                      </a:pPr>
                      <a:r>
                        <a:rPr sz="1700" spc="-5" dirty="0">
                          <a:latin typeface="Cambria Math"/>
                          <a:cs typeface="Cambria Math"/>
                        </a:rPr>
                        <a:t>−∞</a:t>
                      </a:r>
                      <a:endParaRPr sz="1700">
                        <a:latin typeface="Cambria Math"/>
                        <a:cs typeface="Cambria Math"/>
                      </a:endParaRPr>
                    </a:p>
                  </a:txBody>
                  <a:tcPr marL="0" marR="0" marT="953" marB="0">
                    <a:lnR w="9525">
                      <a:solidFill>
                        <a:srgbClr val="000000"/>
                      </a:solidFill>
                      <a:prstDash val="solid"/>
                    </a:lnR>
                    <a:lnT w="6350">
                      <a:solidFill>
                        <a:srgbClr val="000000"/>
                      </a:solidFill>
                      <a:prstDash val="solid"/>
                    </a:lnT>
                    <a:solidFill>
                      <a:srgbClr val="7E7E7E"/>
                    </a:solidFill>
                  </a:tcPr>
                </a:tc>
                <a:extLst>
                  <a:ext uri="{0D108BD9-81ED-4DB2-BD59-A6C34878D82A}">
                    <a16:rowId xmlns:a16="http://schemas.microsoft.com/office/drawing/2014/main" val="10000"/>
                  </a:ext>
                </a:extLst>
              </a:tr>
              <a:tr h="677799">
                <a:tc>
                  <a:txBody>
                    <a:bodyPr/>
                    <a:lstStyle/>
                    <a:p>
                      <a:pPr>
                        <a:lnSpc>
                          <a:spcPct val="100000"/>
                        </a:lnSpc>
                      </a:pPr>
                      <a:endParaRPr sz="1700">
                        <a:latin typeface="Times New Roman"/>
                        <a:cs typeface="Times New Roman"/>
                      </a:endParaRPr>
                    </a:p>
                  </a:txBody>
                  <a:tcPr marL="0" marR="0" marT="0" marB="0">
                    <a:lnL w="9525">
                      <a:solidFill>
                        <a:srgbClr val="000000"/>
                      </a:solidFill>
                      <a:prstDash val="solid"/>
                    </a:lnL>
                    <a:lnR w="9525">
                      <a:solidFill>
                        <a:srgbClr val="000000"/>
                      </a:solidFill>
                      <a:prstDash val="solid"/>
                    </a:lnR>
                    <a:lnB w="9525">
                      <a:solidFill>
                        <a:srgbClr val="000000"/>
                      </a:solidFill>
                      <a:prstDash val="solid"/>
                    </a:lnB>
                  </a:tcPr>
                </a:tc>
                <a:tc>
                  <a:txBody>
                    <a:bodyPr/>
                    <a:lstStyle/>
                    <a:p>
                      <a:pPr marR="226695" algn="r">
                        <a:lnSpc>
                          <a:spcPct val="100000"/>
                        </a:lnSpc>
                        <a:spcBef>
                          <a:spcPts val="1775"/>
                        </a:spcBef>
                      </a:pPr>
                      <a:r>
                        <a:rPr sz="1700" spc="-5" dirty="0">
                          <a:latin typeface="Cambria Math"/>
                          <a:cs typeface="Cambria Math"/>
                        </a:rPr>
                        <a:t>−∞</a:t>
                      </a:r>
                      <a:endParaRPr sz="1700">
                        <a:latin typeface="Cambria Math"/>
                        <a:cs typeface="Cambria Math"/>
                      </a:endParaRPr>
                    </a:p>
                  </a:txBody>
                  <a:tcPr marL="0" marR="0" marT="169069" marB="0">
                    <a:lnL w="9525">
                      <a:solidFill>
                        <a:srgbClr val="000000"/>
                      </a:solidFill>
                      <a:prstDash val="solid"/>
                    </a:lnL>
                    <a:solidFill>
                      <a:srgbClr val="7E7E7E"/>
                    </a:solidFill>
                  </a:tcPr>
                </a:tc>
                <a:tc>
                  <a:txBody>
                    <a:bodyPr/>
                    <a:lstStyle/>
                    <a:p>
                      <a:pPr>
                        <a:lnSpc>
                          <a:spcPct val="100000"/>
                        </a:lnSpc>
                        <a:spcBef>
                          <a:spcPts val="20"/>
                        </a:spcBef>
                      </a:pPr>
                      <a:endParaRPr sz="1400">
                        <a:latin typeface="Times New Roman"/>
                        <a:cs typeface="Times New Roman"/>
                      </a:endParaRPr>
                    </a:p>
                    <a:p>
                      <a:pPr marL="241935">
                        <a:lnSpc>
                          <a:spcPct val="100000"/>
                        </a:lnSpc>
                      </a:pPr>
                      <a:r>
                        <a:rPr sz="1700" spc="-5" dirty="0">
                          <a:latin typeface="Cambria Math"/>
                          <a:cs typeface="Cambria Math"/>
                        </a:rPr>
                        <a:t>−∞</a:t>
                      </a:r>
                      <a:endParaRPr sz="1700">
                        <a:latin typeface="Cambria Math"/>
                        <a:cs typeface="Cambria Math"/>
                      </a:endParaRPr>
                    </a:p>
                  </a:txBody>
                  <a:tcPr marL="0" marR="0" marT="1905" marB="0">
                    <a:solidFill>
                      <a:srgbClr val="7E7E7E"/>
                    </a:solidFill>
                  </a:tcPr>
                </a:tc>
                <a:tc>
                  <a:txBody>
                    <a:bodyPr/>
                    <a:lstStyle/>
                    <a:p>
                      <a:pPr>
                        <a:lnSpc>
                          <a:spcPct val="100000"/>
                        </a:lnSpc>
                        <a:spcBef>
                          <a:spcPts val="40"/>
                        </a:spcBef>
                      </a:pPr>
                      <a:endParaRPr sz="1600">
                        <a:latin typeface="Times New Roman"/>
                        <a:cs typeface="Times New Roman"/>
                      </a:endParaRPr>
                    </a:p>
                    <a:p>
                      <a:pPr marL="71755" algn="ctr">
                        <a:lnSpc>
                          <a:spcPct val="100000"/>
                        </a:lnSpc>
                      </a:pPr>
                      <a:r>
                        <a:rPr sz="1700" spc="-5" dirty="0">
                          <a:latin typeface="Cambria Math"/>
                          <a:cs typeface="Cambria Math"/>
                        </a:rPr>
                        <a:t>−∞</a:t>
                      </a:r>
                      <a:endParaRPr sz="1700">
                        <a:latin typeface="Cambria Math"/>
                        <a:cs typeface="Cambria Math"/>
                      </a:endParaRPr>
                    </a:p>
                  </a:txBody>
                  <a:tcPr marL="0" marR="0" marT="3810" marB="0">
                    <a:lnR w="9525">
                      <a:solidFill>
                        <a:srgbClr val="000000"/>
                      </a:solidFill>
                      <a:prstDash val="solid"/>
                    </a:lnR>
                    <a:solidFill>
                      <a:srgbClr val="7E7E7E"/>
                    </a:solidFill>
                  </a:tcPr>
                </a:tc>
                <a:extLst>
                  <a:ext uri="{0D108BD9-81ED-4DB2-BD59-A6C34878D82A}">
                    <a16:rowId xmlns:a16="http://schemas.microsoft.com/office/drawing/2014/main" val="10001"/>
                  </a:ext>
                </a:extLst>
              </a:tr>
              <a:tr h="685800">
                <a:tc>
                  <a:txBody>
                    <a:bodyPr/>
                    <a:lstStyle/>
                    <a:p>
                      <a:pPr>
                        <a:lnSpc>
                          <a:spcPct val="100000"/>
                        </a:lnSpc>
                      </a:pPr>
                      <a:endParaRPr sz="17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700">
                        <a:latin typeface="Times New Roman"/>
                        <a:cs typeface="Times New Roman"/>
                      </a:endParaRPr>
                    </a:p>
                  </a:txBody>
                  <a:tcPr marL="0" marR="0" marT="0" marB="0">
                    <a:lnL w="9525">
                      <a:solidFill>
                        <a:srgbClr val="000000"/>
                      </a:solidFill>
                      <a:prstDash val="solid"/>
                    </a:lnL>
                    <a:lnR w="9525">
                      <a:solidFill>
                        <a:srgbClr val="000000"/>
                      </a:solidFill>
                      <a:prstDash val="solid"/>
                    </a:lnR>
                    <a:lnB w="9525">
                      <a:solidFill>
                        <a:srgbClr val="000000"/>
                      </a:solidFill>
                      <a:prstDash val="solid"/>
                    </a:lnB>
                  </a:tcPr>
                </a:tc>
                <a:tc>
                  <a:txBody>
                    <a:bodyPr/>
                    <a:lstStyle/>
                    <a:p>
                      <a:pPr>
                        <a:lnSpc>
                          <a:spcPct val="100000"/>
                        </a:lnSpc>
                        <a:spcBef>
                          <a:spcPts val="5"/>
                        </a:spcBef>
                      </a:pPr>
                      <a:endParaRPr sz="1300">
                        <a:latin typeface="Times New Roman"/>
                        <a:cs typeface="Times New Roman"/>
                      </a:endParaRPr>
                    </a:p>
                    <a:p>
                      <a:pPr marL="271780">
                        <a:lnSpc>
                          <a:spcPct val="100000"/>
                        </a:lnSpc>
                      </a:pPr>
                      <a:r>
                        <a:rPr sz="1700" spc="-5" dirty="0">
                          <a:latin typeface="Cambria Math"/>
                          <a:cs typeface="Cambria Math"/>
                        </a:rPr>
                        <a:t>−∞</a:t>
                      </a:r>
                      <a:endParaRPr sz="1700">
                        <a:latin typeface="Cambria Math"/>
                        <a:cs typeface="Cambria Math"/>
                      </a:endParaRPr>
                    </a:p>
                  </a:txBody>
                  <a:tcPr marL="0" marR="0" marT="476" marB="0">
                    <a:lnL w="9525">
                      <a:solidFill>
                        <a:srgbClr val="000000"/>
                      </a:solidFill>
                      <a:prstDash val="solid"/>
                    </a:lnL>
                    <a:solidFill>
                      <a:srgbClr val="7E7E7E"/>
                    </a:solidFill>
                  </a:tcPr>
                </a:tc>
                <a:tc>
                  <a:txBody>
                    <a:bodyPr/>
                    <a:lstStyle/>
                    <a:p>
                      <a:pPr marL="93345" algn="ctr">
                        <a:lnSpc>
                          <a:spcPct val="100000"/>
                        </a:lnSpc>
                        <a:spcBef>
                          <a:spcPts val="1950"/>
                        </a:spcBef>
                      </a:pPr>
                      <a:r>
                        <a:rPr sz="1700" spc="-5" dirty="0">
                          <a:latin typeface="Cambria Math"/>
                          <a:cs typeface="Cambria Math"/>
                        </a:rPr>
                        <a:t>−∞</a:t>
                      </a:r>
                      <a:endParaRPr sz="1700">
                        <a:latin typeface="Cambria Math"/>
                        <a:cs typeface="Cambria Math"/>
                      </a:endParaRPr>
                    </a:p>
                  </a:txBody>
                  <a:tcPr marL="0" marR="0" marT="185738" marB="0">
                    <a:lnR w="9525">
                      <a:solidFill>
                        <a:srgbClr val="000000"/>
                      </a:solidFill>
                      <a:prstDash val="solid"/>
                    </a:lnR>
                    <a:solidFill>
                      <a:srgbClr val="7E7E7E"/>
                    </a:solidFill>
                  </a:tcPr>
                </a:tc>
                <a:extLst>
                  <a:ext uri="{0D108BD9-81ED-4DB2-BD59-A6C34878D82A}">
                    <a16:rowId xmlns:a16="http://schemas.microsoft.com/office/drawing/2014/main" val="10002"/>
                  </a:ext>
                </a:extLst>
              </a:tr>
              <a:tr h="685800">
                <a:tc>
                  <a:txBody>
                    <a:bodyPr/>
                    <a:lstStyle/>
                    <a:p>
                      <a:pPr>
                        <a:lnSpc>
                          <a:spcPct val="100000"/>
                        </a:lnSpc>
                      </a:pPr>
                      <a:endParaRPr sz="17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7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700">
                        <a:latin typeface="Times New Roman"/>
                        <a:cs typeface="Times New Roman"/>
                      </a:endParaRPr>
                    </a:p>
                  </a:txBody>
                  <a:tcPr marL="0" marR="0" marT="0" marB="0">
                    <a:lnL w="9525">
                      <a:solidFill>
                        <a:srgbClr val="000000"/>
                      </a:solidFill>
                      <a:prstDash val="solid"/>
                    </a:lnL>
                    <a:lnR w="6350">
                      <a:solidFill>
                        <a:srgbClr val="000000"/>
                      </a:solidFill>
                      <a:prstDash val="solid"/>
                    </a:lnR>
                    <a:lnB w="9525">
                      <a:solidFill>
                        <a:srgbClr val="000000"/>
                      </a:solidFill>
                      <a:prstDash val="solid"/>
                    </a:lnB>
                  </a:tcPr>
                </a:tc>
                <a:tc>
                  <a:txBody>
                    <a:bodyPr/>
                    <a:lstStyle/>
                    <a:p>
                      <a:pPr>
                        <a:lnSpc>
                          <a:spcPct val="100000"/>
                        </a:lnSpc>
                        <a:spcBef>
                          <a:spcPts val="50"/>
                        </a:spcBef>
                      </a:pPr>
                      <a:endParaRPr sz="1400">
                        <a:latin typeface="Times New Roman"/>
                        <a:cs typeface="Times New Roman"/>
                      </a:endParaRPr>
                    </a:p>
                    <a:p>
                      <a:pPr marL="21590" algn="ctr">
                        <a:lnSpc>
                          <a:spcPct val="100000"/>
                        </a:lnSpc>
                        <a:spcBef>
                          <a:spcPts val="5"/>
                        </a:spcBef>
                      </a:pPr>
                      <a:r>
                        <a:rPr sz="1700" spc="-5" dirty="0">
                          <a:latin typeface="Cambria Math"/>
                          <a:cs typeface="Cambria Math"/>
                        </a:rPr>
                        <a:t>−∞</a:t>
                      </a:r>
                      <a:endParaRPr sz="1700">
                        <a:latin typeface="Cambria Math"/>
                        <a:cs typeface="Cambria Math"/>
                      </a:endParaRPr>
                    </a:p>
                  </a:txBody>
                  <a:tcPr marL="0" marR="0" marT="4763" marB="0">
                    <a:lnL w="6350">
                      <a:solidFill>
                        <a:srgbClr val="000000"/>
                      </a:solidFill>
                      <a:prstDash val="solid"/>
                    </a:lnL>
                    <a:lnR w="9525">
                      <a:solidFill>
                        <a:srgbClr val="000000"/>
                      </a:solidFill>
                      <a:prstDash val="solid"/>
                    </a:lnR>
                    <a:lnB w="9525">
                      <a:solidFill>
                        <a:srgbClr val="000000"/>
                      </a:solidFill>
                      <a:prstDash val="solid"/>
                    </a:lnB>
                    <a:solidFill>
                      <a:srgbClr val="7E7E7E"/>
                    </a:solidFill>
                  </a:tcPr>
                </a:tc>
                <a:extLst>
                  <a:ext uri="{0D108BD9-81ED-4DB2-BD59-A6C34878D82A}">
                    <a16:rowId xmlns:a16="http://schemas.microsoft.com/office/drawing/2014/main" val="10003"/>
                  </a:ext>
                </a:extLst>
              </a:tr>
            </a:tbl>
          </a:graphicData>
        </a:graphic>
      </p:graphicFrame>
      <p:sp>
        <p:nvSpPr>
          <p:cNvPr id="6" name="object 6"/>
          <p:cNvSpPr txBox="1"/>
          <p:nvPr/>
        </p:nvSpPr>
        <p:spPr>
          <a:xfrm>
            <a:off x="7006781" y="3403473"/>
            <a:ext cx="320993" cy="251992"/>
          </a:xfrm>
          <a:prstGeom prst="rect">
            <a:avLst/>
          </a:prstGeom>
        </p:spPr>
        <p:txBody>
          <a:bodyPr vert="horz" wrap="square" lIns="0" tIns="9525" rIns="0" bIns="0" rtlCol="0">
            <a:spAutoFit/>
          </a:bodyPr>
          <a:lstStyle/>
          <a:p>
            <a:pPr marL="9525">
              <a:spcBef>
                <a:spcPts val="75"/>
              </a:spcBef>
            </a:pPr>
            <a:r>
              <a:rPr sz="1575" spc="-4" dirty="0">
                <a:latin typeface="Calibri"/>
                <a:cs typeface="Calibri"/>
              </a:rPr>
              <a:t>The</a:t>
            </a:r>
            <a:endParaRPr sz="1575">
              <a:latin typeface="Calibri"/>
              <a:cs typeface="Calibri"/>
            </a:endParaRPr>
          </a:p>
        </p:txBody>
      </p:sp>
      <p:sp>
        <p:nvSpPr>
          <p:cNvPr id="7" name="object 7"/>
          <p:cNvSpPr txBox="1"/>
          <p:nvPr/>
        </p:nvSpPr>
        <p:spPr>
          <a:xfrm>
            <a:off x="6998780" y="4149184"/>
            <a:ext cx="367188" cy="251992"/>
          </a:xfrm>
          <a:prstGeom prst="rect">
            <a:avLst/>
          </a:prstGeom>
        </p:spPr>
        <p:txBody>
          <a:bodyPr vert="horz" wrap="square" lIns="0" tIns="9525" rIns="0" bIns="0" rtlCol="0">
            <a:spAutoFit/>
          </a:bodyPr>
          <a:lstStyle/>
          <a:p>
            <a:pPr marL="9525">
              <a:spcBef>
                <a:spcPts val="75"/>
              </a:spcBef>
            </a:pPr>
            <a:r>
              <a:rPr sz="1575" dirty="0">
                <a:latin typeface="Calibri"/>
                <a:cs typeface="Calibri"/>
              </a:rPr>
              <a:t>ch</a:t>
            </a:r>
            <a:r>
              <a:rPr sz="1575" spc="-19" dirty="0">
                <a:latin typeface="Calibri"/>
                <a:cs typeface="Calibri"/>
              </a:rPr>
              <a:t>e</a:t>
            </a:r>
            <a:r>
              <a:rPr sz="1575" dirty="0">
                <a:latin typeface="Calibri"/>
                <a:cs typeface="Calibri"/>
              </a:rPr>
              <a:t>f</a:t>
            </a:r>
            <a:endParaRPr sz="1575">
              <a:latin typeface="Calibri"/>
              <a:cs typeface="Calibri"/>
            </a:endParaRPr>
          </a:p>
        </p:txBody>
      </p:sp>
      <p:sp>
        <p:nvSpPr>
          <p:cNvPr id="8" name="object 8"/>
          <p:cNvSpPr txBox="1"/>
          <p:nvPr/>
        </p:nvSpPr>
        <p:spPr>
          <a:xfrm>
            <a:off x="7006780" y="4837461"/>
            <a:ext cx="372904" cy="251992"/>
          </a:xfrm>
          <a:prstGeom prst="rect">
            <a:avLst/>
          </a:prstGeom>
        </p:spPr>
        <p:txBody>
          <a:bodyPr vert="horz" wrap="square" lIns="0" tIns="9525" rIns="0" bIns="0" rtlCol="0">
            <a:spAutoFit/>
          </a:bodyPr>
          <a:lstStyle/>
          <a:p>
            <a:pPr marL="9525">
              <a:spcBef>
                <a:spcPts val="75"/>
              </a:spcBef>
            </a:pPr>
            <a:r>
              <a:rPr sz="1575" dirty="0">
                <a:latin typeface="Calibri"/>
                <a:cs typeface="Calibri"/>
              </a:rPr>
              <a:t>who</a:t>
            </a:r>
            <a:endParaRPr sz="1575">
              <a:latin typeface="Calibri"/>
              <a:cs typeface="Calibri"/>
            </a:endParaRPr>
          </a:p>
        </p:txBody>
      </p:sp>
      <p:sp>
        <p:nvSpPr>
          <p:cNvPr id="9" name="object 9"/>
          <p:cNvSpPr txBox="1"/>
          <p:nvPr/>
        </p:nvSpPr>
        <p:spPr>
          <a:xfrm>
            <a:off x="6778657" y="2730912"/>
            <a:ext cx="633413" cy="251992"/>
          </a:xfrm>
          <a:prstGeom prst="rect">
            <a:avLst/>
          </a:prstGeom>
        </p:spPr>
        <p:txBody>
          <a:bodyPr vert="horz" wrap="square" lIns="0" tIns="9525" rIns="0" bIns="0" rtlCol="0">
            <a:spAutoFit/>
          </a:bodyPr>
          <a:lstStyle/>
          <a:p>
            <a:pPr marL="9525">
              <a:spcBef>
                <a:spcPts val="75"/>
              </a:spcBef>
            </a:pPr>
            <a:r>
              <a:rPr sz="1575" dirty="0">
                <a:latin typeface="Calibri"/>
                <a:cs typeface="Calibri"/>
              </a:rPr>
              <a:t>[</a:t>
            </a:r>
            <a:r>
              <a:rPr sz="1575" spc="-11" dirty="0">
                <a:latin typeface="Calibri"/>
                <a:cs typeface="Calibri"/>
              </a:rPr>
              <a:t>S</a:t>
            </a:r>
            <a:r>
              <a:rPr sz="1575" spc="-131" dirty="0">
                <a:latin typeface="Calibri"/>
                <a:cs typeface="Calibri"/>
              </a:rPr>
              <a:t>T</a:t>
            </a:r>
            <a:r>
              <a:rPr sz="1575" dirty="0">
                <a:latin typeface="Calibri"/>
                <a:cs typeface="Calibri"/>
              </a:rPr>
              <a:t>A</a:t>
            </a:r>
            <a:r>
              <a:rPr sz="1575" spc="-23" dirty="0">
                <a:latin typeface="Calibri"/>
                <a:cs typeface="Calibri"/>
              </a:rPr>
              <a:t>R</a:t>
            </a:r>
            <a:r>
              <a:rPr sz="1575" spc="-4" dirty="0">
                <a:latin typeface="Calibri"/>
                <a:cs typeface="Calibri"/>
              </a:rPr>
              <a:t>T]</a:t>
            </a:r>
            <a:endParaRPr sz="1575">
              <a:latin typeface="Calibri"/>
              <a:cs typeface="Calibri"/>
            </a:endParaRPr>
          </a:p>
        </p:txBody>
      </p:sp>
      <p:sp>
        <p:nvSpPr>
          <p:cNvPr id="10" name="object 10"/>
          <p:cNvSpPr txBox="1"/>
          <p:nvPr/>
        </p:nvSpPr>
        <p:spPr>
          <a:xfrm>
            <a:off x="5303044" y="3677984"/>
            <a:ext cx="1024414" cy="471283"/>
          </a:xfrm>
          <a:prstGeom prst="rect">
            <a:avLst/>
          </a:prstGeom>
        </p:spPr>
        <p:txBody>
          <a:bodyPr vert="horz" wrap="square" lIns="0" tIns="9525" rIns="0" bIns="0" rtlCol="0">
            <a:spAutoFit/>
          </a:bodyPr>
          <a:lstStyle/>
          <a:p>
            <a:pPr marL="9525" marR="3810">
              <a:spcBef>
                <a:spcPts val="75"/>
              </a:spcBef>
            </a:pPr>
            <a:r>
              <a:rPr sz="1500" spc="-8" dirty="0">
                <a:solidFill>
                  <a:srgbClr val="8B1515"/>
                </a:solidFill>
                <a:latin typeface="Calibri"/>
                <a:cs typeface="Calibri"/>
              </a:rPr>
              <a:t>For</a:t>
            </a:r>
            <a:r>
              <a:rPr sz="1500" spc="-53" dirty="0">
                <a:solidFill>
                  <a:srgbClr val="8B1515"/>
                </a:solidFill>
                <a:latin typeface="Calibri"/>
                <a:cs typeface="Calibri"/>
              </a:rPr>
              <a:t> </a:t>
            </a:r>
            <a:r>
              <a:rPr sz="1500" spc="-4" dirty="0">
                <a:solidFill>
                  <a:srgbClr val="8B1515"/>
                </a:solidFill>
                <a:latin typeface="Calibri"/>
                <a:cs typeface="Calibri"/>
              </a:rPr>
              <a:t>encoding </a:t>
            </a:r>
            <a:r>
              <a:rPr sz="1500" spc="-330" dirty="0">
                <a:solidFill>
                  <a:srgbClr val="8B1515"/>
                </a:solidFill>
                <a:latin typeface="Calibri"/>
                <a:cs typeface="Calibri"/>
              </a:rPr>
              <a:t> </a:t>
            </a:r>
            <a:r>
              <a:rPr sz="1500" dirty="0">
                <a:solidFill>
                  <a:srgbClr val="8B1515"/>
                </a:solidFill>
                <a:latin typeface="Calibri"/>
                <a:cs typeface="Calibri"/>
              </a:rPr>
              <a:t>these</a:t>
            </a:r>
            <a:r>
              <a:rPr sz="1500" spc="-19" dirty="0">
                <a:solidFill>
                  <a:srgbClr val="8B1515"/>
                </a:solidFill>
                <a:latin typeface="Calibri"/>
                <a:cs typeface="Calibri"/>
              </a:rPr>
              <a:t> </a:t>
            </a:r>
            <a:r>
              <a:rPr sz="1500" spc="-11" dirty="0">
                <a:solidFill>
                  <a:srgbClr val="8B1515"/>
                </a:solidFill>
                <a:latin typeface="Calibri"/>
                <a:cs typeface="Calibri"/>
              </a:rPr>
              <a:t>words</a:t>
            </a:r>
            <a:endParaRPr sz="1500">
              <a:latin typeface="Calibri"/>
              <a:cs typeface="Calibri"/>
            </a:endParaRPr>
          </a:p>
        </p:txBody>
      </p:sp>
      <p:sp>
        <p:nvSpPr>
          <p:cNvPr id="11" name="object 11"/>
          <p:cNvSpPr/>
          <p:nvPr/>
        </p:nvSpPr>
        <p:spPr>
          <a:xfrm>
            <a:off x="6491480" y="3252979"/>
            <a:ext cx="345281" cy="2253139"/>
          </a:xfrm>
          <a:custGeom>
            <a:avLst/>
            <a:gdLst/>
            <a:ahLst/>
            <a:cxnLst/>
            <a:rect l="l" t="t" r="r" b="b"/>
            <a:pathLst>
              <a:path w="460375" h="3004185">
                <a:moveTo>
                  <a:pt x="460248" y="3003804"/>
                </a:moveTo>
                <a:lnTo>
                  <a:pt x="387498" y="3001848"/>
                </a:lnTo>
                <a:lnTo>
                  <a:pt x="324325" y="2996404"/>
                </a:lnTo>
                <a:lnTo>
                  <a:pt x="274515" y="2988101"/>
                </a:lnTo>
                <a:lnTo>
                  <a:pt x="230124" y="2965450"/>
                </a:lnTo>
                <a:lnTo>
                  <a:pt x="230124" y="1540256"/>
                </a:lnTo>
                <a:lnTo>
                  <a:pt x="218395" y="1528122"/>
                </a:lnTo>
                <a:lnTo>
                  <a:pt x="185732" y="1517593"/>
                </a:lnTo>
                <a:lnTo>
                  <a:pt x="135922" y="1509294"/>
                </a:lnTo>
                <a:lnTo>
                  <a:pt x="72749" y="1503854"/>
                </a:lnTo>
                <a:lnTo>
                  <a:pt x="0" y="1501902"/>
                </a:lnTo>
                <a:lnTo>
                  <a:pt x="72749" y="1499949"/>
                </a:lnTo>
                <a:lnTo>
                  <a:pt x="135922" y="1494509"/>
                </a:lnTo>
                <a:lnTo>
                  <a:pt x="185732" y="1486210"/>
                </a:lnTo>
                <a:lnTo>
                  <a:pt x="218395" y="1475681"/>
                </a:lnTo>
                <a:lnTo>
                  <a:pt x="230124" y="1463548"/>
                </a:lnTo>
                <a:lnTo>
                  <a:pt x="230124" y="38354"/>
                </a:lnTo>
                <a:lnTo>
                  <a:pt x="241852" y="26220"/>
                </a:lnTo>
                <a:lnTo>
                  <a:pt x="274515" y="15691"/>
                </a:lnTo>
                <a:lnTo>
                  <a:pt x="324325" y="7392"/>
                </a:lnTo>
                <a:lnTo>
                  <a:pt x="387498" y="1952"/>
                </a:lnTo>
                <a:lnTo>
                  <a:pt x="460248" y="0"/>
                </a:lnTo>
              </a:path>
            </a:pathLst>
          </a:custGeom>
          <a:ln w="9525">
            <a:solidFill>
              <a:srgbClr val="8B1111"/>
            </a:solidFill>
          </a:ln>
        </p:spPr>
        <p:txBody>
          <a:bodyPr wrap="square" lIns="0" tIns="0" rIns="0" bIns="0" rtlCol="0"/>
          <a:lstStyle/>
          <a:p>
            <a:endParaRPr sz="1350"/>
          </a:p>
        </p:txBody>
      </p:sp>
      <p:sp>
        <p:nvSpPr>
          <p:cNvPr id="12" name="object 12"/>
          <p:cNvSpPr/>
          <p:nvPr/>
        </p:nvSpPr>
        <p:spPr>
          <a:xfrm>
            <a:off x="8501539" y="2270664"/>
            <a:ext cx="306229" cy="193358"/>
          </a:xfrm>
          <a:custGeom>
            <a:avLst/>
            <a:gdLst/>
            <a:ahLst/>
            <a:cxnLst/>
            <a:rect l="l" t="t" r="r" b="b"/>
            <a:pathLst>
              <a:path w="408304" h="257810">
                <a:moveTo>
                  <a:pt x="78234" y="130810"/>
                </a:moveTo>
                <a:lnTo>
                  <a:pt x="52197" y="130810"/>
                </a:lnTo>
                <a:lnTo>
                  <a:pt x="125603" y="257810"/>
                </a:lnTo>
                <a:lnTo>
                  <a:pt x="130810" y="257810"/>
                </a:lnTo>
                <a:lnTo>
                  <a:pt x="132207" y="256539"/>
                </a:lnTo>
                <a:lnTo>
                  <a:pt x="135255" y="256539"/>
                </a:lnTo>
                <a:lnTo>
                  <a:pt x="137033" y="255270"/>
                </a:lnTo>
                <a:lnTo>
                  <a:pt x="138938" y="254000"/>
                </a:lnTo>
                <a:lnTo>
                  <a:pt x="140462" y="252730"/>
                </a:lnTo>
                <a:lnTo>
                  <a:pt x="141605" y="251460"/>
                </a:lnTo>
                <a:lnTo>
                  <a:pt x="143510" y="250189"/>
                </a:lnTo>
                <a:lnTo>
                  <a:pt x="144145" y="248920"/>
                </a:lnTo>
                <a:lnTo>
                  <a:pt x="144780" y="248920"/>
                </a:lnTo>
                <a:lnTo>
                  <a:pt x="145034" y="247650"/>
                </a:lnTo>
                <a:lnTo>
                  <a:pt x="145034" y="246380"/>
                </a:lnTo>
                <a:lnTo>
                  <a:pt x="78234" y="130810"/>
                </a:lnTo>
                <a:close/>
              </a:path>
              <a:path w="408304" h="257810">
                <a:moveTo>
                  <a:pt x="213487" y="209550"/>
                </a:moveTo>
                <a:lnTo>
                  <a:pt x="208915" y="209550"/>
                </a:lnTo>
                <a:lnTo>
                  <a:pt x="209931" y="210820"/>
                </a:lnTo>
                <a:lnTo>
                  <a:pt x="212471" y="210820"/>
                </a:lnTo>
                <a:lnTo>
                  <a:pt x="213487" y="209550"/>
                </a:lnTo>
                <a:close/>
              </a:path>
              <a:path w="408304" h="257810">
                <a:moveTo>
                  <a:pt x="139826" y="46989"/>
                </a:moveTo>
                <a:lnTo>
                  <a:pt x="131825" y="46989"/>
                </a:lnTo>
                <a:lnTo>
                  <a:pt x="130175" y="48260"/>
                </a:lnTo>
                <a:lnTo>
                  <a:pt x="128397" y="49530"/>
                </a:lnTo>
                <a:lnTo>
                  <a:pt x="126492" y="50800"/>
                </a:lnTo>
                <a:lnTo>
                  <a:pt x="125095" y="50800"/>
                </a:lnTo>
                <a:lnTo>
                  <a:pt x="122809" y="53339"/>
                </a:lnTo>
                <a:lnTo>
                  <a:pt x="122047" y="53339"/>
                </a:lnTo>
                <a:lnTo>
                  <a:pt x="120904" y="55880"/>
                </a:lnTo>
                <a:lnTo>
                  <a:pt x="120650" y="55880"/>
                </a:lnTo>
                <a:lnTo>
                  <a:pt x="120650" y="57150"/>
                </a:lnTo>
                <a:lnTo>
                  <a:pt x="120904" y="57150"/>
                </a:lnTo>
                <a:lnTo>
                  <a:pt x="121158" y="58420"/>
                </a:lnTo>
                <a:lnTo>
                  <a:pt x="208534" y="209550"/>
                </a:lnTo>
                <a:lnTo>
                  <a:pt x="216154" y="209550"/>
                </a:lnTo>
                <a:lnTo>
                  <a:pt x="217678" y="208280"/>
                </a:lnTo>
                <a:lnTo>
                  <a:pt x="219456" y="207010"/>
                </a:lnTo>
                <a:lnTo>
                  <a:pt x="222885" y="205739"/>
                </a:lnTo>
                <a:lnTo>
                  <a:pt x="223900" y="204470"/>
                </a:lnTo>
                <a:lnTo>
                  <a:pt x="225044" y="203200"/>
                </a:lnTo>
                <a:lnTo>
                  <a:pt x="225806" y="203200"/>
                </a:lnTo>
                <a:lnTo>
                  <a:pt x="226822" y="200660"/>
                </a:lnTo>
                <a:lnTo>
                  <a:pt x="227203" y="200660"/>
                </a:lnTo>
                <a:lnTo>
                  <a:pt x="227330" y="199389"/>
                </a:lnTo>
                <a:lnTo>
                  <a:pt x="227075" y="199389"/>
                </a:lnTo>
                <a:lnTo>
                  <a:pt x="226822" y="198120"/>
                </a:lnTo>
                <a:lnTo>
                  <a:pt x="185800" y="127000"/>
                </a:lnTo>
                <a:lnTo>
                  <a:pt x="187198" y="118110"/>
                </a:lnTo>
                <a:lnTo>
                  <a:pt x="189357" y="110489"/>
                </a:lnTo>
                <a:lnTo>
                  <a:pt x="190474" y="107950"/>
                </a:lnTo>
                <a:lnTo>
                  <a:pt x="174879" y="107950"/>
                </a:lnTo>
                <a:lnTo>
                  <a:pt x="139826" y="46989"/>
                </a:lnTo>
                <a:close/>
              </a:path>
              <a:path w="408304" h="257810">
                <a:moveTo>
                  <a:pt x="254603" y="87630"/>
                </a:moveTo>
                <a:lnTo>
                  <a:pt x="217424" y="87630"/>
                </a:lnTo>
                <a:lnTo>
                  <a:pt x="220853" y="88900"/>
                </a:lnTo>
                <a:lnTo>
                  <a:pt x="227203" y="91439"/>
                </a:lnTo>
                <a:lnTo>
                  <a:pt x="230250" y="93980"/>
                </a:lnTo>
                <a:lnTo>
                  <a:pt x="233172" y="96520"/>
                </a:lnTo>
                <a:lnTo>
                  <a:pt x="236220" y="99060"/>
                </a:lnTo>
                <a:lnTo>
                  <a:pt x="239268" y="104139"/>
                </a:lnTo>
                <a:lnTo>
                  <a:pt x="242697" y="110489"/>
                </a:lnTo>
                <a:lnTo>
                  <a:pt x="276987" y="168910"/>
                </a:lnTo>
                <a:lnTo>
                  <a:pt x="277749" y="170180"/>
                </a:lnTo>
                <a:lnTo>
                  <a:pt x="278257" y="170180"/>
                </a:lnTo>
                <a:lnTo>
                  <a:pt x="279526" y="171450"/>
                </a:lnTo>
                <a:lnTo>
                  <a:pt x="281178" y="171450"/>
                </a:lnTo>
                <a:lnTo>
                  <a:pt x="282321" y="170180"/>
                </a:lnTo>
                <a:lnTo>
                  <a:pt x="284861" y="168910"/>
                </a:lnTo>
                <a:lnTo>
                  <a:pt x="286512" y="168910"/>
                </a:lnTo>
                <a:lnTo>
                  <a:pt x="288290" y="167639"/>
                </a:lnTo>
                <a:lnTo>
                  <a:pt x="290195" y="166370"/>
                </a:lnTo>
                <a:lnTo>
                  <a:pt x="291592" y="165100"/>
                </a:lnTo>
                <a:lnTo>
                  <a:pt x="292735" y="165100"/>
                </a:lnTo>
                <a:lnTo>
                  <a:pt x="293878" y="163830"/>
                </a:lnTo>
                <a:lnTo>
                  <a:pt x="294640" y="162560"/>
                </a:lnTo>
                <a:lnTo>
                  <a:pt x="295148" y="162560"/>
                </a:lnTo>
                <a:lnTo>
                  <a:pt x="295656" y="161289"/>
                </a:lnTo>
                <a:lnTo>
                  <a:pt x="295910" y="161289"/>
                </a:lnTo>
                <a:lnTo>
                  <a:pt x="295910" y="158750"/>
                </a:lnTo>
                <a:lnTo>
                  <a:pt x="295529" y="158750"/>
                </a:lnTo>
                <a:lnTo>
                  <a:pt x="255650" y="88900"/>
                </a:lnTo>
                <a:lnTo>
                  <a:pt x="254603" y="87630"/>
                </a:lnTo>
                <a:close/>
              </a:path>
              <a:path w="408304" h="257810">
                <a:moveTo>
                  <a:pt x="107061" y="78739"/>
                </a:moveTo>
                <a:lnTo>
                  <a:pt x="103124" y="78739"/>
                </a:lnTo>
                <a:lnTo>
                  <a:pt x="1016" y="138430"/>
                </a:lnTo>
                <a:lnTo>
                  <a:pt x="254" y="138430"/>
                </a:lnTo>
                <a:lnTo>
                  <a:pt x="0" y="139700"/>
                </a:lnTo>
                <a:lnTo>
                  <a:pt x="0" y="142239"/>
                </a:lnTo>
                <a:lnTo>
                  <a:pt x="254" y="142239"/>
                </a:lnTo>
                <a:lnTo>
                  <a:pt x="762" y="143510"/>
                </a:lnTo>
                <a:lnTo>
                  <a:pt x="1143" y="144780"/>
                </a:lnTo>
                <a:lnTo>
                  <a:pt x="1778" y="146050"/>
                </a:lnTo>
                <a:lnTo>
                  <a:pt x="2667" y="148589"/>
                </a:lnTo>
                <a:lnTo>
                  <a:pt x="3429" y="149860"/>
                </a:lnTo>
                <a:lnTo>
                  <a:pt x="4318" y="151130"/>
                </a:lnTo>
                <a:lnTo>
                  <a:pt x="5842" y="152400"/>
                </a:lnTo>
                <a:lnTo>
                  <a:pt x="6604" y="153670"/>
                </a:lnTo>
                <a:lnTo>
                  <a:pt x="7874" y="153670"/>
                </a:lnTo>
                <a:lnTo>
                  <a:pt x="8636" y="154939"/>
                </a:lnTo>
                <a:lnTo>
                  <a:pt x="10541" y="154939"/>
                </a:lnTo>
                <a:lnTo>
                  <a:pt x="11175" y="153670"/>
                </a:lnTo>
                <a:lnTo>
                  <a:pt x="52197" y="130810"/>
                </a:lnTo>
                <a:lnTo>
                  <a:pt x="78234" y="130810"/>
                </a:lnTo>
                <a:lnTo>
                  <a:pt x="71628" y="119380"/>
                </a:lnTo>
                <a:lnTo>
                  <a:pt x="113284" y="95250"/>
                </a:lnTo>
                <a:lnTo>
                  <a:pt x="113665" y="95250"/>
                </a:lnTo>
                <a:lnTo>
                  <a:pt x="114046" y="93980"/>
                </a:lnTo>
                <a:lnTo>
                  <a:pt x="114300" y="92710"/>
                </a:lnTo>
                <a:lnTo>
                  <a:pt x="114426" y="91439"/>
                </a:lnTo>
                <a:lnTo>
                  <a:pt x="114173" y="90170"/>
                </a:lnTo>
                <a:lnTo>
                  <a:pt x="113665" y="88900"/>
                </a:lnTo>
                <a:lnTo>
                  <a:pt x="113284" y="87630"/>
                </a:lnTo>
                <a:lnTo>
                  <a:pt x="112649" y="86360"/>
                </a:lnTo>
                <a:lnTo>
                  <a:pt x="111760" y="85089"/>
                </a:lnTo>
                <a:lnTo>
                  <a:pt x="110998" y="83820"/>
                </a:lnTo>
                <a:lnTo>
                  <a:pt x="110109" y="82550"/>
                </a:lnTo>
                <a:lnTo>
                  <a:pt x="108585" y="80010"/>
                </a:lnTo>
                <a:lnTo>
                  <a:pt x="107823" y="80010"/>
                </a:lnTo>
                <a:lnTo>
                  <a:pt x="107061" y="78739"/>
                </a:lnTo>
                <a:close/>
              </a:path>
              <a:path w="408304" h="257810">
                <a:moveTo>
                  <a:pt x="346201" y="0"/>
                </a:moveTo>
                <a:lnTo>
                  <a:pt x="339725" y="0"/>
                </a:lnTo>
                <a:lnTo>
                  <a:pt x="325500" y="1270"/>
                </a:lnTo>
                <a:lnTo>
                  <a:pt x="292100" y="24130"/>
                </a:lnTo>
                <a:lnTo>
                  <a:pt x="287528" y="29210"/>
                </a:lnTo>
                <a:lnTo>
                  <a:pt x="284607" y="36830"/>
                </a:lnTo>
                <a:lnTo>
                  <a:pt x="283083" y="44450"/>
                </a:lnTo>
                <a:lnTo>
                  <a:pt x="281686" y="50800"/>
                </a:lnTo>
                <a:lnTo>
                  <a:pt x="293750" y="92710"/>
                </a:lnTo>
                <a:lnTo>
                  <a:pt x="311023" y="114300"/>
                </a:lnTo>
                <a:lnTo>
                  <a:pt x="317119" y="120650"/>
                </a:lnTo>
                <a:lnTo>
                  <a:pt x="323723" y="124460"/>
                </a:lnTo>
                <a:lnTo>
                  <a:pt x="330708" y="127000"/>
                </a:lnTo>
                <a:lnTo>
                  <a:pt x="337566" y="128270"/>
                </a:lnTo>
                <a:lnTo>
                  <a:pt x="344932" y="129539"/>
                </a:lnTo>
                <a:lnTo>
                  <a:pt x="352551" y="128270"/>
                </a:lnTo>
                <a:lnTo>
                  <a:pt x="358318" y="127000"/>
                </a:lnTo>
                <a:lnTo>
                  <a:pt x="364204" y="124460"/>
                </a:lnTo>
                <a:lnTo>
                  <a:pt x="370232" y="121920"/>
                </a:lnTo>
                <a:lnTo>
                  <a:pt x="376428" y="118110"/>
                </a:lnTo>
                <a:lnTo>
                  <a:pt x="381254" y="115570"/>
                </a:lnTo>
                <a:lnTo>
                  <a:pt x="385572" y="113030"/>
                </a:lnTo>
                <a:lnTo>
                  <a:pt x="389382" y="109220"/>
                </a:lnTo>
                <a:lnTo>
                  <a:pt x="342392" y="109220"/>
                </a:lnTo>
                <a:lnTo>
                  <a:pt x="337820" y="107950"/>
                </a:lnTo>
                <a:lnTo>
                  <a:pt x="333375" y="105410"/>
                </a:lnTo>
                <a:lnTo>
                  <a:pt x="329184" y="102870"/>
                </a:lnTo>
                <a:lnTo>
                  <a:pt x="325500" y="99060"/>
                </a:lnTo>
                <a:lnTo>
                  <a:pt x="321691" y="95250"/>
                </a:lnTo>
                <a:lnTo>
                  <a:pt x="318262" y="90170"/>
                </a:lnTo>
                <a:lnTo>
                  <a:pt x="314960" y="85089"/>
                </a:lnTo>
                <a:lnTo>
                  <a:pt x="338663" y="71120"/>
                </a:lnTo>
                <a:lnTo>
                  <a:pt x="307086" y="71120"/>
                </a:lnTo>
                <a:lnTo>
                  <a:pt x="304800" y="67310"/>
                </a:lnTo>
                <a:lnTo>
                  <a:pt x="303275" y="62230"/>
                </a:lnTo>
                <a:lnTo>
                  <a:pt x="301498" y="53339"/>
                </a:lnTo>
                <a:lnTo>
                  <a:pt x="301371" y="49530"/>
                </a:lnTo>
                <a:lnTo>
                  <a:pt x="302006" y="44450"/>
                </a:lnTo>
                <a:lnTo>
                  <a:pt x="302768" y="40639"/>
                </a:lnTo>
                <a:lnTo>
                  <a:pt x="304292" y="36830"/>
                </a:lnTo>
                <a:lnTo>
                  <a:pt x="306832" y="33020"/>
                </a:lnTo>
                <a:lnTo>
                  <a:pt x="309245" y="29210"/>
                </a:lnTo>
                <a:lnTo>
                  <a:pt x="312800" y="25400"/>
                </a:lnTo>
                <a:lnTo>
                  <a:pt x="317500" y="22860"/>
                </a:lnTo>
                <a:lnTo>
                  <a:pt x="324143" y="20320"/>
                </a:lnTo>
                <a:lnTo>
                  <a:pt x="336716" y="17780"/>
                </a:lnTo>
                <a:lnTo>
                  <a:pt x="374142" y="17780"/>
                </a:lnTo>
                <a:lnTo>
                  <a:pt x="364109" y="8889"/>
                </a:lnTo>
                <a:lnTo>
                  <a:pt x="358521" y="5080"/>
                </a:lnTo>
                <a:lnTo>
                  <a:pt x="346201" y="0"/>
                </a:lnTo>
                <a:close/>
              </a:path>
              <a:path w="408304" h="257810">
                <a:moveTo>
                  <a:pt x="401320" y="74930"/>
                </a:moveTo>
                <a:lnTo>
                  <a:pt x="399161" y="74930"/>
                </a:lnTo>
                <a:lnTo>
                  <a:pt x="397637" y="76200"/>
                </a:lnTo>
                <a:lnTo>
                  <a:pt x="396621" y="77470"/>
                </a:lnTo>
                <a:lnTo>
                  <a:pt x="395224" y="78739"/>
                </a:lnTo>
                <a:lnTo>
                  <a:pt x="393954" y="81280"/>
                </a:lnTo>
                <a:lnTo>
                  <a:pt x="392175" y="82550"/>
                </a:lnTo>
                <a:lnTo>
                  <a:pt x="390017" y="85089"/>
                </a:lnTo>
                <a:lnTo>
                  <a:pt x="387731" y="87630"/>
                </a:lnTo>
                <a:lnTo>
                  <a:pt x="385064" y="91439"/>
                </a:lnTo>
                <a:lnTo>
                  <a:pt x="381762" y="93980"/>
                </a:lnTo>
                <a:lnTo>
                  <a:pt x="378333" y="96520"/>
                </a:lnTo>
                <a:lnTo>
                  <a:pt x="374269" y="99060"/>
                </a:lnTo>
                <a:lnTo>
                  <a:pt x="369443" y="102870"/>
                </a:lnTo>
                <a:lnTo>
                  <a:pt x="363347" y="105410"/>
                </a:lnTo>
                <a:lnTo>
                  <a:pt x="357632" y="107950"/>
                </a:lnTo>
                <a:lnTo>
                  <a:pt x="352425" y="109220"/>
                </a:lnTo>
                <a:lnTo>
                  <a:pt x="389382" y="109220"/>
                </a:lnTo>
                <a:lnTo>
                  <a:pt x="393319" y="106680"/>
                </a:lnTo>
                <a:lnTo>
                  <a:pt x="396494" y="104139"/>
                </a:lnTo>
                <a:lnTo>
                  <a:pt x="399288" y="100330"/>
                </a:lnTo>
                <a:lnTo>
                  <a:pt x="401955" y="97789"/>
                </a:lnTo>
                <a:lnTo>
                  <a:pt x="404114" y="95250"/>
                </a:lnTo>
                <a:lnTo>
                  <a:pt x="405511" y="93980"/>
                </a:lnTo>
                <a:lnTo>
                  <a:pt x="407035" y="91439"/>
                </a:lnTo>
                <a:lnTo>
                  <a:pt x="407924" y="90170"/>
                </a:lnTo>
                <a:lnTo>
                  <a:pt x="408305" y="87630"/>
                </a:lnTo>
                <a:lnTo>
                  <a:pt x="408178" y="86360"/>
                </a:lnTo>
                <a:lnTo>
                  <a:pt x="407924" y="85089"/>
                </a:lnTo>
                <a:lnTo>
                  <a:pt x="407543" y="83820"/>
                </a:lnTo>
                <a:lnTo>
                  <a:pt x="406781" y="82550"/>
                </a:lnTo>
                <a:lnTo>
                  <a:pt x="406400" y="81280"/>
                </a:lnTo>
                <a:lnTo>
                  <a:pt x="405765" y="81280"/>
                </a:lnTo>
                <a:lnTo>
                  <a:pt x="404368" y="78739"/>
                </a:lnTo>
                <a:lnTo>
                  <a:pt x="403606" y="77470"/>
                </a:lnTo>
                <a:lnTo>
                  <a:pt x="402971" y="76200"/>
                </a:lnTo>
                <a:lnTo>
                  <a:pt x="401828" y="76200"/>
                </a:lnTo>
                <a:lnTo>
                  <a:pt x="401320" y="74930"/>
                </a:lnTo>
                <a:close/>
              </a:path>
              <a:path w="408304" h="257810">
                <a:moveTo>
                  <a:pt x="222758" y="66039"/>
                </a:moveTo>
                <a:lnTo>
                  <a:pt x="179959" y="92710"/>
                </a:lnTo>
                <a:lnTo>
                  <a:pt x="174879" y="107950"/>
                </a:lnTo>
                <a:lnTo>
                  <a:pt x="190474" y="107950"/>
                </a:lnTo>
                <a:lnTo>
                  <a:pt x="192150" y="104139"/>
                </a:lnTo>
                <a:lnTo>
                  <a:pt x="194818" y="97789"/>
                </a:lnTo>
                <a:lnTo>
                  <a:pt x="198500" y="93980"/>
                </a:lnTo>
                <a:lnTo>
                  <a:pt x="203200" y="91439"/>
                </a:lnTo>
                <a:lnTo>
                  <a:pt x="206883" y="88900"/>
                </a:lnTo>
                <a:lnTo>
                  <a:pt x="210439" y="87630"/>
                </a:lnTo>
                <a:lnTo>
                  <a:pt x="254603" y="87630"/>
                </a:lnTo>
                <a:lnTo>
                  <a:pt x="251460" y="83820"/>
                </a:lnTo>
                <a:lnTo>
                  <a:pt x="243078" y="74930"/>
                </a:lnTo>
                <a:lnTo>
                  <a:pt x="238379" y="71120"/>
                </a:lnTo>
                <a:lnTo>
                  <a:pt x="228219" y="67310"/>
                </a:lnTo>
                <a:lnTo>
                  <a:pt x="222758" y="66039"/>
                </a:lnTo>
                <a:close/>
              </a:path>
              <a:path w="408304" h="257810">
                <a:moveTo>
                  <a:pt x="374142" y="17780"/>
                </a:moveTo>
                <a:lnTo>
                  <a:pt x="336716" y="17780"/>
                </a:lnTo>
                <a:lnTo>
                  <a:pt x="342646" y="20320"/>
                </a:lnTo>
                <a:lnTo>
                  <a:pt x="348241" y="22860"/>
                </a:lnTo>
                <a:lnTo>
                  <a:pt x="353409" y="26670"/>
                </a:lnTo>
                <a:lnTo>
                  <a:pt x="358147" y="31750"/>
                </a:lnTo>
                <a:lnTo>
                  <a:pt x="362458" y="39370"/>
                </a:lnTo>
                <a:lnTo>
                  <a:pt x="307086" y="71120"/>
                </a:lnTo>
                <a:lnTo>
                  <a:pt x="338663" y="71120"/>
                </a:lnTo>
                <a:lnTo>
                  <a:pt x="381762" y="45720"/>
                </a:lnTo>
                <a:lnTo>
                  <a:pt x="386588" y="39370"/>
                </a:lnTo>
                <a:lnTo>
                  <a:pt x="386080" y="36830"/>
                </a:lnTo>
                <a:lnTo>
                  <a:pt x="384429" y="34289"/>
                </a:lnTo>
                <a:lnTo>
                  <a:pt x="382397" y="30480"/>
                </a:lnTo>
                <a:lnTo>
                  <a:pt x="378587" y="24130"/>
                </a:lnTo>
                <a:lnTo>
                  <a:pt x="374142" y="17780"/>
                </a:lnTo>
                <a:close/>
              </a:path>
              <a:path w="408304" h="257810">
                <a:moveTo>
                  <a:pt x="137922" y="45720"/>
                </a:moveTo>
                <a:lnTo>
                  <a:pt x="135509" y="45720"/>
                </a:lnTo>
                <a:lnTo>
                  <a:pt x="134366" y="46989"/>
                </a:lnTo>
                <a:lnTo>
                  <a:pt x="138938" y="46989"/>
                </a:lnTo>
                <a:lnTo>
                  <a:pt x="137922" y="45720"/>
                </a:lnTo>
                <a:close/>
              </a:path>
            </a:pathLst>
          </a:custGeom>
          <a:solidFill>
            <a:srgbClr val="000000"/>
          </a:solidFill>
        </p:spPr>
        <p:txBody>
          <a:bodyPr wrap="square" lIns="0" tIns="0" rIns="0" bIns="0" rtlCol="0"/>
          <a:lstStyle/>
          <a:p>
            <a:endParaRPr sz="1350"/>
          </a:p>
        </p:txBody>
      </p:sp>
      <p:grpSp>
        <p:nvGrpSpPr>
          <p:cNvPr id="13" name="object 13"/>
          <p:cNvGrpSpPr/>
          <p:nvPr/>
        </p:nvGrpSpPr>
        <p:grpSpPr>
          <a:xfrm>
            <a:off x="7577186" y="1813798"/>
            <a:ext cx="2877503" cy="696754"/>
            <a:chOff x="8070913" y="1275397"/>
            <a:chExt cx="3836670" cy="929005"/>
          </a:xfrm>
        </p:grpSpPr>
        <p:sp>
          <p:nvSpPr>
            <p:cNvPr id="14" name="object 14"/>
            <p:cNvSpPr/>
            <p:nvPr/>
          </p:nvSpPr>
          <p:spPr>
            <a:xfrm>
              <a:off x="8156321" y="1631822"/>
              <a:ext cx="2478405" cy="572135"/>
            </a:xfrm>
            <a:custGeom>
              <a:avLst/>
              <a:gdLst/>
              <a:ahLst/>
              <a:cxnLst/>
              <a:rect l="l" t="t" r="r" b="b"/>
              <a:pathLst>
                <a:path w="2478404" h="572135">
                  <a:moveTo>
                    <a:pt x="146431" y="550418"/>
                  </a:moveTo>
                  <a:lnTo>
                    <a:pt x="145669" y="549148"/>
                  </a:lnTo>
                  <a:lnTo>
                    <a:pt x="144272" y="546608"/>
                  </a:lnTo>
                  <a:lnTo>
                    <a:pt x="143510" y="545338"/>
                  </a:lnTo>
                  <a:lnTo>
                    <a:pt x="142240" y="542798"/>
                  </a:lnTo>
                  <a:lnTo>
                    <a:pt x="141478" y="542798"/>
                  </a:lnTo>
                  <a:lnTo>
                    <a:pt x="139700" y="540258"/>
                  </a:lnTo>
                  <a:lnTo>
                    <a:pt x="137414" y="540258"/>
                  </a:lnTo>
                  <a:lnTo>
                    <a:pt x="137033" y="541528"/>
                  </a:lnTo>
                  <a:lnTo>
                    <a:pt x="118618" y="551688"/>
                  </a:lnTo>
                  <a:lnTo>
                    <a:pt x="22479" y="385318"/>
                  </a:lnTo>
                  <a:lnTo>
                    <a:pt x="40894" y="375158"/>
                  </a:lnTo>
                  <a:lnTo>
                    <a:pt x="41910" y="373888"/>
                  </a:lnTo>
                  <a:lnTo>
                    <a:pt x="42418" y="372618"/>
                  </a:lnTo>
                  <a:lnTo>
                    <a:pt x="42418" y="370078"/>
                  </a:lnTo>
                  <a:lnTo>
                    <a:pt x="41656" y="368808"/>
                  </a:lnTo>
                  <a:lnTo>
                    <a:pt x="38862" y="363728"/>
                  </a:lnTo>
                  <a:lnTo>
                    <a:pt x="37592" y="362458"/>
                  </a:lnTo>
                  <a:lnTo>
                    <a:pt x="36957" y="361188"/>
                  </a:lnTo>
                  <a:lnTo>
                    <a:pt x="35560" y="361188"/>
                  </a:lnTo>
                  <a:lnTo>
                    <a:pt x="35052" y="359918"/>
                  </a:lnTo>
                  <a:lnTo>
                    <a:pt x="33909" y="359918"/>
                  </a:lnTo>
                  <a:lnTo>
                    <a:pt x="33401" y="361188"/>
                  </a:lnTo>
                  <a:lnTo>
                    <a:pt x="33020" y="361188"/>
                  </a:lnTo>
                  <a:lnTo>
                    <a:pt x="4064" y="377698"/>
                  </a:lnTo>
                  <a:lnTo>
                    <a:pt x="3175" y="377698"/>
                  </a:lnTo>
                  <a:lnTo>
                    <a:pt x="2413" y="378968"/>
                  </a:lnTo>
                  <a:lnTo>
                    <a:pt x="1016" y="380238"/>
                  </a:lnTo>
                  <a:lnTo>
                    <a:pt x="0" y="382778"/>
                  </a:lnTo>
                  <a:lnTo>
                    <a:pt x="0" y="385318"/>
                  </a:lnTo>
                  <a:lnTo>
                    <a:pt x="254" y="386588"/>
                  </a:lnTo>
                  <a:lnTo>
                    <a:pt x="762" y="387858"/>
                  </a:lnTo>
                  <a:lnTo>
                    <a:pt x="1524" y="389128"/>
                  </a:lnTo>
                  <a:lnTo>
                    <a:pt x="105283" y="569468"/>
                  </a:lnTo>
                  <a:lnTo>
                    <a:pt x="106172" y="570738"/>
                  </a:lnTo>
                  <a:lnTo>
                    <a:pt x="108204" y="572008"/>
                  </a:lnTo>
                  <a:lnTo>
                    <a:pt x="116078" y="572008"/>
                  </a:lnTo>
                  <a:lnTo>
                    <a:pt x="144907" y="554228"/>
                  </a:lnTo>
                  <a:lnTo>
                    <a:pt x="145923" y="554228"/>
                  </a:lnTo>
                  <a:lnTo>
                    <a:pt x="146431" y="552958"/>
                  </a:lnTo>
                  <a:lnTo>
                    <a:pt x="146431" y="551688"/>
                  </a:lnTo>
                  <a:lnTo>
                    <a:pt x="146431" y="550418"/>
                  </a:lnTo>
                  <a:close/>
                </a:path>
                <a:path w="2478404" h="572135">
                  <a:moveTo>
                    <a:pt x="219329" y="441198"/>
                  </a:moveTo>
                  <a:lnTo>
                    <a:pt x="218186" y="427228"/>
                  </a:lnTo>
                  <a:lnTo>
                    <a:pt x="215900" y="419608"/>
                  </a:lnTo>
                  <a:lnTo>
                    <a:pt x="212750" y="414528"/>
                  </a:lnTo>
                  <a:lnTo>
                    <a:pt x="211963" y="413258"/>
                  </a:lnTo>
                  <a:lnTo>
                    <a:pt x="208661" y="406908"/>
                  </a:lnTo>
                  <a:lnTo>
                    <a:pt x="204724" y="403098"/>
                  </a:lnTo>
                  <a:lnTo>
                    <a:pt x="200406" y="400558"/>
                  </a:lnTo>
                  <a:lnTo>
                    <a:pt x="195961" y="396748"/>
                  </a:lnTo>
                  <a:lnTo>
                    <a:pt x="191389" y="394208"/>
                  </a:lnTo>
                  <a:lnTo>
                    <a:pt x="181483" y="391668"/>
                  </a:lnTo>
                  <a:lnTo>
                    <a:pt x="160528" y="391668"/>
                  </a:lnTo>
                  <a:lnTo>
                    <a:pt x="149987" y="392938"/>
                  </a:lnTo>
                  <a:lnTo>
                    <a:pt x="139827" y="392938"/>
                  </a:lnTo>
                  <a:lnTo>
                    <a:pt x="134747" y="394208"/>
                  </a:lnTo>
                  <a:lnTo>
                    <a:pt x="130048" y="394208"/>
                  </a:lnTo>
                  <a:lnTo>
                    <a:pt x="125603" y="392938"/>
                  </a:lnTo>
                  <a:lnTo>
                    <a:pt x="121158" y="392938"/>
                  </a:lnTo>
                  <a:lnTo>
                    <a:pt x="101346" y="370078"/>
                  </a:lnTo>
                  <a:lnTo>
                    <a:pt x="101346" y="366268"/>
                  </a:lnTo>
                  <a:lnTo>
                    <a:pt x="102362" y="363728"/>
                  </a:lnTo>
                  <a:lnTo>
                    <a:pt x="103251" y="359918"/>
                  </a:lnTo>
                  <a:lnTo>
                    <a:pt x="121285" y="344678"/>
                  </a:lnTo>
                  <a:lnTo>
                    <a:pt x="125476" y="342138"/>
                  </a:lnTo>
                  <a:lnTo>
                    <a:pt x="129667" y="342138"/>
                  </a:lnTo>
                  <a:lnTo>
                    <a:pt x="133731" y="340868"/>
                  </a:lnTo>
                  <a:lnTo>
                    <a:pt x="137414" y="340868"/>
                  </a:lnTo>
                  <a:lnTo>
                    <a:pt x="140843" y="339598"/>
                  </a:lnTo>
                  <a:lnTo>
                    <a:pt x="154178" y="339598"/>
                  </a:lnTo>
                  <a:lnTo>
                    <a:pt x="154686" y="338328"/>
                  </a:lnTo>
                  <a:lnTo>
                    <a:pt x="155194" y="338328"/>
                  </a:lnTo>
                  <a:lnTo>
                    <a:pt x="155321" y="335788"/>
                  </a:lnTo>
                  <a:lnTo>
                    <a:pt x="155067" y="334518"/>
                  </a:lnTo>
                  <a:lnTo>
                    <a:pt x="154813" y="334518"/>
                  </a:lnTo>
                  <a:lnTo>
                    <a:pt x="153797" y="331978"/>
                  </a:lnTo>
                  <a:lnTo>
                    <a:pt x="152400" y="329438"/>
                  </a:lnTo>
                  <a:lnTo>
                    <a:pt x="151511" y="328168"/>
                  </a:lnTo>
                  <a:lnTo>
                    <a:pt x="149606" y="324358"/>
                  </a:lnTo>
                  <a:lnTo>
                    <a:pt x="148590" y="323088"/>
                  </a:lnTo>
                  <a:lnTo>
                    <a:pt x="148082" y="323088"/>
                  </a:lnTo>
                  <a:lnTo>
                    <a:pt x="147066" y="321818"/>
                  </a:lnTo>
                  <a:lnTo>
                    <a:pt x="144653" y="321818"/>
                  </a:lnTo>
                  <a:lnTo>
                    <a:pt x="143510" y="320548"/>
                  </a:lnTo>
                  <a:lnTo>
                    <a:pt x="141478" y="320548"/>
                  </a:lnTo>
                  <a:lnTo>
                    <a:pt x="138557" y="321818"/>
                  </a:lnTo>
                  <a:lnTo>
                    <a:pt x="132461" y="321818"/>
                  </a:lnTo>
                  <a:lnTo>
                    <a:pt x="125603" y="323088"/>
                  </a:lnTo>
                  <a:lnTo>
                    <a:pt x="87630" y="348488"/>
                  </a:lnTo>
                  <a:lnTo>
                    <a:pt x="82296" y="358648"/>
                  </a:lnTo>
                  <a:lnTo>
                    <a:pt x="80137" y="363728"/>
                  </a:lnTo>
                  <a:lnTo>
                    <a:pt x="79375" y="370078"/>
                  </a:lnTo>
                  <a:lnTo>
                    <a:pt x="79883" y="376428"/>
                  </a:lnTo>
                  <a:lnTo>
                    <a:pt x="80518" y="381508"/>
                  </a:lnTo>
                  <a:lnTo>
                    <a:pt x="106680" y="413258"/>
                  </a:lnTo>
                  <a:lnTo>
                    <a:pt x="121666" y="417068"/>
                  </a:lnTo>
                  <a:lnTo>
                    <a:pt x="137414" y="417068"/>
                  </a:lnTo>
                  <a:lnTo>
                    <a:pt x="142621" y="415798"/>
                  </a:lnTo>
                  <a:lnTo>
                    <a:pt x="153035" y="415798"/>
                  </a:lnTo>
                  <a:lnTo>
                    <a:pt x="157988" y="414528"/>
                  </a:lnTo>
                  <a:lnTo>
                    <a:pt x="172085" y="414528"/>
                  </a:lnTo>
                  <a:lnTo>
                    <a:pt x="176403" y="415798"/>
                  </a:lnTo>
                  <a:lnTo>
                    <a:pt x="180340" y="415798"/>
                  </a:lnTo>
                  <a:lnTo>
                    <a:pt x="183896" y="418338"/>
                  </a:lnTo>
                  <a:lnTo>
                    <a:pt x="187579" y="419608"/>
                  </a:lnTo>
                  <a:lnTo>
                    <a:pt x="190500" y="423418"/>
                  </a:lnTo>
                  <a:lnTo>
                    <a:pt x="192913" y="427228"/>
                  </a:lnTo>
                  <a:lnTo>
                    <a:pt x="195072" y="431038"/>
                  </a:lnTo>
                  <a:lnTo>
                    <a:pt x="196469" y="434848"/>
                  </a:lnTo>
                  <a:lnTo>
                    <a:pt x="197231" y="442468"/>
                  </a:lnTo>
                  <a:lnTo>
                    <a:pt x="196723" y="446278"/>
                  </a:lnTo>
                  <a:lnTo>
                    <a:pt x="195326" y="450088"/>
                  </a:lnTo>
                  <a:lnTo>
                    <a:pt x="194056" y="452628"/>
                  </a:lnTo>
                  <a:lnTo>
                    <a:pt x="192024" y="456438"/>
                  </a:lnTo>
                  <a:lnTo>
                    <a:pt x="189103" y="458978"/>
                  </a:lnTo>
                  <a:lnTo>
                    <a:pt x="186309" y="462788"/>
                  </a:lnTo>
                  <a:lnTo>
                    <a:pt x="182753" y="465328"/>
                  </a:lnTo>
                  <a:lnTo>
                    <a:pt x="178562" y="467868"/>
                  </a:lnTo>
                  <a:lnTo>
                    <a:pt x="172974" y="471678"/>
                  </a:lnTo>
                  <a:lnTo>
                    <a:pt x="167640" y="472948"/>
                  </a:lnTo>
                  <a:lnTo>
                    <a:pt x="157734" y="475488"/>
                  </a:lnTo>
                  <a:lnTo>
                    <a:pt x="153289" y="476758"/>
                  </a:lnTo>
                  <a:lnTo>
                    <a:pt x="133985" y="476758"/>
                  </a:lnTo>
                  <a:lnTo>
                    <a:pt x="133350" y="478028"/>
                  </a:lnTo>
                  <a:lnTo>
                    <a:pt x="132588" y="478028"/>
                  </a:lnTo>
                  <a:lnTo>
                    <a:pt x="132334" y="479298"/>
                  </a:lnTo>
                  <a:lnTo>
                    <a:pt x="132334" y="480568"/>
                  </a:lnTo>
                  <a:lnTo>
                    <a:pt x="132461" y="481838"/>
                  </a:lnTo>
                  <a:lnTo>
                    <a:pt x="132715" y="483108"/>
                  </a:lnTo>
                  <a:lnTo>
                    <a:pt x="133223" y="483108"/>
                  </a:lnTo>
                  <a:lnTo>
                    <a:pt x="134366" y="486918"/>
                  </a:lnTo>
                  <a:lnTo>
                    <a:pt x="135382" y="488188"/>
                  </a:lnTo>
                  <a:lnTo>
                    <a:pt x="136652" y="490728"/>
                  </a:lnTo>
                  <a:lnTo>
                    <a:pt x="139192" y="493268"/>
                  </a:lnTo>
                  <a:lnTo>
                    <a:pt x="140335" y="494538"/>
                  </a:lnTo>
                  <a:lnTo>
                    <a:pt x="141732" y="494538"/>
                  </a:lnTo>
                  <a:lnTo>
                    <a:pt x="144526" y="495808"/>
                  </a:lnTo>
                  <a:lnTo>
                    <a:pt x="155956" y="495808"/>
                  </a:lnTo>
                  <a:lnTo>
                    <a:pt x="160020" y="494538"/>
                  </a:lnTo>
                  <a:lnTo>
                    <a:pt x="163957" y="494538"/>
                  </a:lnTo>
                  <a:lnTo>
                    <a:pt x="168275" y="493268"/>
                  </a:lnTo>
                  <a:lnTo>
                    <a:pt x="172847" y="491998"/>
                  </a:lnTo>
                  <a:lnTo>
                    <a:pt x="177546" y="489458"/>
                  </a:lnTo>
                  <a:lnTo>
                    <a:pt x="182372" y="488188"/>
                  </a:lnTo>
                  <a:lnTo>
                    <a:pt x="200152" y="476758"/>
                  </a:lnTo>
                  <a:lnTo>
                    <a:pt x="205105" y="470408"/>
                  </a:lnTo>
                  <a:lnTo>
                    <a:pt x="210058" y="465328"/>
                  </a:lnTo>
                  <a:lnTo>
                    <a:pt x="213741" y="460248"/>
                  </a:lnTo>
                  <a:lnTo>
                    <a:pt x="216027" y="453898"/>
                  </a:lnTo>
                  <a:lnTo>
                    <a:pt x="218440" y="447548"/>
                  </a:lnTo>
                  <a:lnTo>
                    <a:pt x="219329" y="441198"/>
                  </a:lnTo>
                  <a:close/>
                </a:path>
                <a:path w="2478404" h="572135">
                  <a:moveTo>
                    <a:pt x="306832" y="411988"/>
                  </a:moveTo>
                  <a:lnTo>
                    <a:pt x="306705" y="410718"/>
                  </a:lnTo>
                  <a:lnTo>
                    <a:pt x="239839" y="293878"/>
                  </a:lnTo>
                  <a:lnTo>
                    <a:pt x="233299" y="282448"/>
                  </a:lnTo>
                  <a:lnTo>
                    <a:pt x="274955" y="258318"/>
                  </a:lnTo>
                  <a:lnTo>
                    <a:pt x="275717" y="258318"/>
                  </a:lnTo>
                  <a:lnTo>
                    <a:pt x="276098" y="257048"/>
                  </a:lnTo>
                  <a:lnTo>
                    <a:pt x="276225" y="257048"/>
                  </a:lnTo>
                  <a:lnTo>
                    <a:pt x="276098" y="254508"/>
                  </a:lnTo>
                  <a:lnTo>
                    <a:pt x="275844" y="254508"/>
                  </a:lnTo>
                  <a:lnTo>
                    <a:pt x="275463" y="253238"/>
                  </a:lnTo>
                  <a:lnTo>
                    <a:pt x="274955" y="251968"/>
                  </a:lnTo>
                  <a:lnTo>
                    <a:pt x="274320" y="250698"/>
                  </a:lnTo>
                  <a:lnTo>
                    <a:pt x="273558" y="249428"/>
                  </a:lnTo>
                  <a:lnTo>
                    <a:pt x="272669" y="246888"/>
                  </a:lnTo>
                  <a:lnTo>
                    <a:pt x="271907" y="246888"/>
                  </a:lnTo>
                  <a:lnTo>
                    <a:pt x="271145" y="245618"/>
                  </a:lnTo>
                  <a:lnTo>
                    <a:pt x="270256" y="244348"/>
                  </a:lnTo>
                  <a:lnTo>
                    <a:pt x="269621" y="243078"/>
                  </a:lnTo>
                  <a:lnTo>
                    <a:pt x="268097" y="243078"/>
                  </a:lnTo>
                  <a:lnTo>
                    <a:pt x="267462" y="241808"/>
                  </a:lnTo>
                  <a:lnTo>
                    <a:pt x="266065" y="241808"/>
                  </a:lnTo>
                  <a:lnTo>
                    <a:pt x="264795" y="243078"/>
                  </a:lnTo>
                  <a:lnTo>
                    <a:pt x="162687" y="301498"/>
                  </a:lnTo>
                  <a:lnTo>
                    <a:pt x="162306" y="302768"/>
                  </a:lnTo>
                  <a:lnTo>
                    <a:pt x="161671" y="302768"/>
                  </a:lnTo>
                  <a:lnTo>
                    <a:pt x="161671" y="305308"/>
                  </a:lnTo>
                  <a:lnTo>
                    <a:pt x="162814" y="309118"/>
                  </a:lnTo>
                  <a:lnTo>
                    <a:pt x="163449" y="310388"/>
                  </a:lnTo>
                  <a:lnTo>
                    <a:pt x="164338" y="311658"/>
                  </a:lnTo>
                  <a:lnTo>
                    <a:pt x="165100" y="312928"/>
                  </a:lnTo>
                  <a:lnTo>
                    <a:pt x="165989" y="314198"/>
                  </a:lnTo>
                  <a:lnTo>
                    <a:pt x="167513" y="316738"/>
                  </a:lnTo>
                  <a:lnTo>
                    <a:pt x="168275" y="316738"/>
                  </a:lnTo>
                  <a:lnTo>
                    <a:pt x="168910" y="318008"/>
                  </a:lnTo>
                  <a:lnTo>
                    <a:pt x="172847" y="318008"/>
                  </a:lnTo>
                  <a:lnTo>
                    <a:pt x="213868" y="293878"/>
                  </a:lnTo>
                  <a:lnTo>
                    <a:pt x="287020" y="420878"/>
                  </a:lnTo>
                  <a:lnTo>
                    <a:pt x="287274" y="420878"/>
                  </a:lnTo>
                  <a:lnTo>
                    <a:pt x="288290" y="422148"/>
                  </a:lnTo>
                  <a:lnTo>
                    <a:pt x="292608" y="422148"/>
                  </a:lnTo>
                  <a:lnTo>
                    <a:pt x="294005" y="420878"/>
                  </a:lnTo>
                  <a:lnTo>
                    <a:pt x="295402" y="420878"/>
                  </a:lnTo>
                  <a:lnTo>
                    <a:pt x="296926" y="419608"/>
                  </a:lnTo>
                  <a:lnTo>
                    <a:pt x="298704" y="418338"/>
                  </a:lnTo>
                  <a:lnTo>
                    <a:pt x="300609" y="417068"/>
                  </a:lnTo>
                  <a:lnTo>
                    <a:pt x="302133" y="417068"/>
                  </a:lnTo>
                  <a:lnTo>
                    <a:pt x="304419" y="414528"/>
                  </a:lnTo>
                  <a:lnTo>
                    <a:pt x="305308" y="414528"/>
                  </a:lnTo>
                  <a:lnTo>
                    <a:pt x="305816" y="413258"/>
                  </a:lnTo>
                  <a:lnTo>
                    <a:pt x="306451" y="413258"/>
                  </a:lnTo>
                  <a:lnTo>
                    <a:pt x="306832" y="411988"/>
                  </a:lnTo>
                  <a:close/>
                </a:path>
                <a:path w="2478404" h="572135">
                  <a:moveTo>
                    <a:pt x="464439" y="320040"/>
                  </a:moveTo>
                  <a:lnTo>
                    <a:pt x="463169" y="317500"/>
                  </a:lnTo>
                  <a:lnTo>
                    <a:pt x="462026" y="316230"/>
                  </a:lnTo>
                  <a:lnTo>
                    <a:pt x="445439" y="302260"/>
                  </a:lnTo>
                  <a:lnTo>
                    <a:pt x="396113" y="260680"/>
                  </a:lnTo>
                  <a:lnTo>
                    <a:pt x="396113" y="289560"/>
                  </a:lnTo>
                  <a:lnTo>
                    <a:pt x="345313" y="318770"/>
                  </a:lnTo>
                  <a:lnTo>
                    <a:pt x="328422" y="232410"/>
                  </a:lnTo>
                  <a:lnTo>
                    <a:pt x="328549" y="232410"/>
                  </a:lnTo>
                  <a:lnTo>
                    <a:pt x="396113" y="289560"/>
                  </a:lnTo>
                  <a:lnTo>
                    <a:pt x="396113" y="260680"/>
                  </a:lnTo>
                  <a:lnTo>
                    <a:pt x="362597" y="232410"/>
                  </a:lnTo>
                  <a:lnTo>
                    <a:pt x="332486" y="207010"/>
                  </a:lnTo>
                  <a:lnTo>
                    <a:pt x="331724" y="207010"/>
                  </a:lnTo>
                  <a:lnTo>
                    <a:pt x="329946" y="205740"/>
                  </a:lnTo>
                  <a:lnTo>
                    <a:pt x="328930" y="205740"/>
                  </a:lnTo>
                  <a:lnTo>
                    <a:pt x="326644" y="207010"/>
                  </a:lnTo>
                  <a:lnTo>
                    <a:pt x="325247" y="207010"/>
                  </a:lnTo>
                  <a:lnTo>
                    <a:pt x="323596" y="208280"/>
                  </a:lnTo>
                  <a:lnTo>
                    <a:pt x="321945" y="208280"/>
                  </a:lnTo>
                  <a:lnTo>
                    <a:pt x="319913" y="209550"/>
                  </a:lnTo>
                  <a:lnTo>
                    <a:pt x="317627" y="210820"/>
                  </a:lnTo>
                  <a:lnTo>
                    <a:pt x="315341" y="213360"/>
                  </a:lnTo>
                  <a:lnTo>
                    <a:pt x="313436" y="213360"/>
                  </a:lnTo>
                  <a:lnTo>
                    <a:pt x="310642" y="215900"/>
                  </a:lnTo>
                  <a:lnTo>
                    <a:pt x="309626" y="217170"/>
                  </a:lnTo>
                  <a:lnTo>
                    <a:pt x="308864" y="217170"/>
                  </a:lnTo>
                  <a:lnTo>
                    <a:pt x="308102" y="218440"/>
                  </a:lnTo>
                  <a:lnTo>
                    <a:pt x="307594" y="219710"/>
                  </a:lnTo>
                  <a:lnTo>
                    <a:pt x="307467" y="219710"/>
                  </a:lnTo>
                  <a:lnTo>
                    <a:pt x="307213" y="220980"/>
                  </a:lnTo>
                  <a:lnTo>
                    <a:pt x="307213" y="222250"/>
                  </a:lnTo>
                  <a:lnTo>
                    <a:pt x="307340" y="222250"/>
                  </a:lnTo>
                  <a:lnTo>
                    <a:pt x="336677" y="386080"/>
                  </a:lnTo>
                  <a:lnTo>
                    <a:pt x="337058" y="388620"/>
                  </a:lnTo>
                  <a:lnTo>
                    <a:pt x="338582" y="392430"/>
                  </a:lnTo>
                  <a:lnTo>
                    <a:pt x="343789" y="392430"/>
                  </a:lnTo>
                  <a:lnTo>
                    <a:pt x="347091" y="391160"/>
                  </a:lnTo>
                  <a:lnTo>
                    <a:pt x="351409" y="388620"/>
                  </a:lnTo>
                  <a:lnTo>
                    <a:pt x="353060" y="387350"/>
                  </a:lnTo>
                  <a:lnTo>
                    <a:pt x="354203" y="386080"/>
                  </a:lnTo>
                  <a:lnTo>
                    <a:pt x="355473" y="386080"/>
                  </a:lnTo>
                  <a:lnTo>
                    <a:pt x="356362" y="384810"/>
                  </a:lnTo>
                  <a:lnTo>
                    <a:pt x="357378" y="383540"/>
                  </a:lnTo>
                  <a:lnTo>
                    <a:pt x="357759" y="382270"/>
                  </a:lnTo>
                  <a:lnTo>
                    <a:pt x="357759" y="379730"/>
                  </a:lnTo>
                  <a:lnTo>
                    <a:pt x="349377" y="337820"/>
                  </a:lnTo>
                  <a:lnTo>
                    <a:pt x="381889" y="318770"/>
                  </a:lnTo>
                  <a:lnTo>
                    <a:pt x="410083" y="302260"/>
                  </a:lnTo>
                  <a:lnTo>
                    <a:pt x="443103" y="330200"/>
                  </a:lnTo>
                  <a:lnTo>
                    <a:pt x="443738" y="331470"/>
                  </a:lnTo>
                  <a:lnTo>
                    <a:pt x="449326" y="331470"/>
                  </a:lnTo>
                  <a:lnTo>
                    <a:pt x="450723" y="330200"/>
                  </a:lnTo>
                  <a:lnTo>
                    <a:pt x="452120" y="330200"/>
                  </a:lnTo>
                  <a:lnTo>
                    <a:pt x="456438" y="327660"/>
                  </a:lnTo>
                  <a:lnTo>
                    <a:pt x="458724" y="326390"/>
                  </a:lnTo>
                  <a:lnTo>
                    <a:pt x="461899" y="323850"/>
                  </a:lnTo>
                  <a:lnTo>
                    <a:pt x="463169" y="322580"/>
                  </a:lnTo>
                  <a:lnTo>
                    <a:pt x="463931" y="322580"/>
                  </a:lnTo>
                  <a:lnTo>
                    <a:pt x="464312" y="321310"/>
                  </a:lnTo>
                  <a:lnTo>
                    <a:pt x="464439" y="320040"/>
                  </a:lnTo>
                  <a:close/>
                </a:path>
                <a:path w="2478404" h="572135">
                  <a:moveTo>
                    <a:pt x="584708" y="250190"/>
                  </a:moveTo>
                  <a:lnTo>
                    <a:pt x="584454" y="250190"/>
                  </a:lnTo>
                  <a:lnTo>
                    <a:pt x="584073" y="248920"/>
                  </a:lnTo>
                  <a:lnTo>
                    <a:pt x="583819" y="248920"/>
                  </a:lnTo>
                  <a:lnTo>
                    <a:pt x="583184" y="247650"/>
                  </a:lnTo>
                  <a:lnTo>
                    <a:pt x="581279" y="246380"/>
                  </a:lnTo>
                  <a:lnTo>
                    <a:pt x="579501" y="243840"/>
                  </a:lnTo>
                  <a:lnTo>
                    <a:pt x="576834" y="242570"/>
                  </a:lnTo>
                  <a:lnTo>
                    <a:pt x="548373" y="219710"/>
                  </a:lnTo>
                  <a:lnTo>
                    <a:pt x="545211" y="217170"/>
                  </a:lnTo>
                  <a:lnTo>
                    <a:pt x="543433" y="215900"/>
                  </a:lnTo>
                  <a:lnTo>
                    <a:pt x="541655" y="214630"/>
                  </a:lnTo>
                  <a:lnTo>
                    <a:pt x="538226" y="212090"/>
                  </a:lnTo>
                  <a:lnTo>
                    <a:pt x="535051" y="210820"/>
                  </a:lnTo>
                  <a:lnTo>
                    <a:pt x="531749" y="208280"/>
                  </a:lnTo>
                  <a:lnTo>
                    <a:pt x="528701" y="207010"/>
                  </a:lnTo>
                  <a:lnTo>
                    <a:pt x="525780" y="205740"/>
                  </a:lnTo>
                  <a:lnTo>
                    <a:pt x="522732" y="204470"/>
                  </a:lnTo>
                  <a:lnTo>
                    <a:pt x="519811" y="203200"/>
                  </a:lnTo>
                  <a:lnTo>
                    <a:pt x="513969" y="201930"/>
                  </a:lnTo>
                  <a:lnTo>
                    <a:pt x="508000" y="201930"/>
                  </a:lnTo>
                  <a:lnTo>
                    <a:pt x="511429" y="198120"/>
                  </a:lnTo>
                  <a:lnTo>
                    <a:pt x="521716" y="172720"/>
                  </a:lnTo>
                  <a:lnTo>
                    <a:pt x="521589" y="168910"/>
                  </a:lnTo>
                  <a:lnTo>
                    <a:pt x="519811" y="158750"/>
                  </a:lnTo>
                  <a:lnTo>
                    <a:pt x="517906" y="154940"/>
                  </a:lnTo>
                  <a:lnTo>
                    <a:pt x="514324" y="148590"/>
                  </a:lnTo>
                  <a:lnTo>
                    <a:pt x="512191" y="144780"/>
                  </a:lnTo>
                  <a:lnTo>
                    <a:pt x="508762" y="140970"/>
                  </a:lnTo>
                  <a:lnTo>
                    <a:pt x="504952" y="137160"/>
                  </a:lnTo>
                  <a:lnTo>
                    <a:pt x="501015" y="133350"/>
                  </a:lnTo>
                  <a:lnTo>
                    <a:pt x="500253" y="132905"/>
                  </a:lnTo>
                  <a:lnTo>
                    <a:pt x="500253" y="177800"/>
                  </a:lnTo>
                  <a:lnTo>
                    <a:pt x="499872" y="181610"/>
                  </a:lnTo>
                  <a:lnTo>
                    <a:pt x="498729" y="185420"/>
                  </a:lnTo>
                  <a:lnTo>
                    <a:pt x="497459" y="189230"/>
                  </a:lnTo>
                  <a:lnTo>
                    <a:pt x="489331" y="199390"/>
                  </a:lnTo>
                  <a:lnTo>
                    <a:pt x="485267" y="201930"/>
                  </a:lnTo>
                  <a:lnTo>
                    <a:pt x="480187" y="205740"/>
                  </a:lnTo>
                  <a:lnTo>
                    <a:pt x="461264" y="215900"/>
                  </a:lnTo>
                  <a:lnTo>
                    <a:pt x="432816" y="167640"/>
                  </a:lnTo>
                  <a:lnTo>
                    <a:pt x="449199" y="157480"/>
                  </a:lnTo>
                  <a:lnTo>
                    <a:pt x="453009" y="154940"/>
                  </a:lnTo>
                  <a:lnTo>
                    <a:pt x="456184" y="153670"/>
                  </a:lnTo>
                  <a:lnTo>
                    <a:pt x="461264" y="151130"/>
                  </a:lnTo>
                  <a:lnTo>
                    <a:pt x="463550" y="151130"/>
                  </a:lnTo>
                  <a:lnTo>
                    <a:pt x="465709" y="149860"/>
                  </a:lnTo>
                  <a:lnTo>
                    <a:pt x="472821" y="148590"/>
                  </a:lnTo>
                  <a:lnTo>
                    <a:pt x="478663" y="148590"/>
                  </a:lnTo>
                  <a:lnTo>
                    <a:pt x="488315" y="153670"/>
                  </a:lnTo>
                  <a:lnTo>
                    <a:pt x="492379" y="157480"/>
                  </a:lnTo>
                  <a:lnTo>
                    <a:pt x="495681" y="163830"/>
                  </a:lnTo>
                  <a:lnTo>
                    <a:pt x="497713" y="166370"/>
                  </a:lnTo>
                  <a:lnTo>
                    <a:pt x="499110" y="170180"/>
                  </a:lnTo>
                  <a:lnTo>
                    <a:pt x="499618" y="173990"/>
                  </a:lnTo>
                  <a:lnTo>
                    <a:pt x="500253" y="177800"/>
                  </a:lnTo>
                  <a:lnTo>
                    <a:pt x="500253" y="132905"/>
                  </a:lnTo>
                  <a:lnTo>
                    <a:pt x="496697" y="130810"/>
                  </a:lnTo>
                  <a:lnTo>
                    <a:pt x="487045" y="128270"/>
                  </a:lnTo>
                  <a:lnTo>
                    <a:pt x="470789" y="128270"/>
                  </a:lnTo>
                  <a:lnTo>
                    <a:pt x="464947" y="129540"/>
                  </a:lnTo>
                  <a:lnTo>
                    <a:pt x="458724" y="132080"/>
                  </a:lnTo>
                  <a:lnTo>
                    <a:pt x="456692" y="133350"/>
                  </a:lnTo>
                  <a:lnTo>
                    <a:pt x="454406" y="134620"/>
                  </a:lnTo>
                  <a:lnTo>
                    <a:pt x="451866" y="134620"/>
                  </a:lnTo>
                  <a:lnTo>
                    <a:pt x="449326" y="135890"/>
                  </a:lnTo>
                  <a:lnTo>
                    <a:pt x="446151" y="138430"/>
                  </a:lnTo>
                  <a:lnTo>
                    <a:pt x="442468" y="139700"/>
                  </a:lnTo>
                  <a:lnTo>
                    <a:pt x="409702" y="158750"/>
                  </a:lnTo>
                  <a:lnTo>
                    <a:pt x="408432" y="160020"/>
                  </a:lnTo>
                  <a:lnTo>
                    <a:pt x="406654" y="165100"/>
                  </a:lnTo>
                  <a:lnTo>
                    <a:pt x="407035" y="167640"/>
                  </a:lnTo>
                  <a:lnTo>
                    <a:pt x="408813" y="170180"/>
                  </a:lnTo>
                  <a:lnTo>
                    <a:pt x="486791" y="304800"/>
                  </a:lnTo>
                  <a:lnTo>
                    <a:pt x="487553" y="306070"/>
                  </a:lnTo>
                  <a:lnTo>
                    <a:pt x="488188" y="306070"/>
                  </a:lnTo>
                  <a:lnTo>
                    <a:pt x="488696" y="307340"/>
                  </a:lnTo>
                  <a:lnTo>
                    <a:pt x="489458" y="307340"/>
                  </a:lnTo>
                  <a:lnTo>
                    <a:pt x="490347" y="306070"/>
                  </a:lnTo>
                  <a:lnTo>
                    <a:pt x="493776" y="306070"/>
                  </a:lnTo>
                  <a:lnTo>
                    <a:pt x="495046" y="304800"/>
                  </a:lnTo>
                  <a:lnTo>
                    <a:pt x="496697" y="304800"/>
                  </a:lnTo>
                  <a:lnTo>
                    <a:pt x="500507" y="302260"/>
                  </a:lnTo>
                  <a:lnTo>
                    <a:pt x="501904" y="300990"/>
                  </a:lnTo>
                  <a:lnTo>
                    <a:pt x="503047" y="299720"/>
                  </a:lnTo>
                  <a:lnTo>
                    <a:pt x="505079" y="298450"/>
                  </a:lnTo>
                  <a:lnTo>
                    <a:pt x="505587" y="298450"/>
                  </a:lnTo>
                  <a:lnTo>
                    <a:pt x="506222" y="297180"/>
                  </a:lnTo>
                  <a:lnTo>
                    <a:pt x="506476" y="297180"/>
                  </a:lnTo>
                  <a:lnTo>
                    <a:pt x="506730" y="295910"/>
                  </a:lnTo>
                  <a:lnTo>
                    <a:pt x="506476" y="294640"/>
                  </a:lnTo>
                  <a:lnTo>
                    <a:pt x="506222" y="294640"/>
                  </a:lnTo>
                  <a:lnTo>
                    <a:pt x="470281" y="232410"/>
                  </a:lnTo>
                  <a:lnTo>
                    <a:pt x="483235" y="224790"/>
                  </a:lnTo>
                  <a:lnTo>
                    <a:pt x="487680" y="222250"/>
                  </a:lnTo>
                  <a:lnTo>
                    <a:pt x="491871" y="220980"/>
                  </a:lnTo>
                  <a:lnTo>
                    <a:pt x="499745" y="219710"/>
                  </a:lnTo>
                  <a:lnTo>
                    <a:pt x="503555" y="219710"/>
                  </a:lnTo>
                  <a:lnTo>
                    <a:pt x="510921" y="220980"/>
                  </a:lnTo>
                  <a:lnTo>
                    <a:pt x="514604" y="223520"/>
                  </a:lnTo>
                  <a:lnTo>
                    <a:pt x="521716" y="227330"/>
                  </a:lnTo>
                  <a:lnTo>
                    <a:pt x="525399" y="229870"/>
                  </a:lnTo>
                  <a:lnTo>
                    <a:pt x="529336" y="233680"/>
                  </a:lnTo>
                  <a:lnTo>
                    <a:pt x="562610" y="260350"/>
                  </a:lnTo>
                  <a:lnTo>
                    <a:pt x="564134" y="261620"/>
                  </a:lnTo>
                  <a:lnTo>
                    <a:pt x="570865" y="261620"/>
                  </a:lnTo>
                  <a:lnTo>
                    <a:pt x="573913" y="260350"/>
                  </a:lnTo>
                  <a:lnTo>
                    <a:pt x="575818" y="259080"/>
                  </a:lnTo>
                  <a:lnTo>
                    <a:pt x="578104" y="257810"/>
                  </a:lnTo>
                  <a:lnTo>
                    <a:pt x="579882" y="256540"/>
                  </a:lnTo>
                  <a:lnTo>
                    <a:pt x="582422" y="254000"/>
                  </a:lnTo>
                  <a:lnTo>
                    <a:pt x="583311" y="254000"/>
                  </a:lnTo>
                  <a:lnTo>
                    <a:pt x="583819" y="252730"/>
                  </a:lnTo>
                  <a:lnTo>
                    <a:pt x="584454" y="252730"/>
                  </a:lnTo>
                  <a:lnTo>
                    <a:pt x="584708" y="251460"/>
                  </a:lnTo>
                  <a:lnTo>
                    <a:pt x="584708" y="250190"/>
                  </a:lnTo>
                  <a:close/>
                </a:path>
                <a:path w="2478404" h="572135">
                  <a:moveTo>
                    <a:pt x="656590" y="209550"/>
                  </a:moveTo>
                  <a:lnTo>
                    <a:pt x="656463" y="208280"/>
                  </a:lnTo>
                  <a:lnTo>
                    <a:pt x="589661" y="92710"/>
                  </a:lnTo>
                  <a:lnTo>
                    <a:pt x="583057" y="81280"/>
                  </a:lnTo>
                  <a:lnTo>
                    <a:pt x="624713" y="57150"/>
                  </a:lnTo>
                  <a:lnTo>
                    <a:pt x="625221" y="55880"/>
                  </a:lnTo>
                  <a:lnTo>
                    <a:pt x="625856" y="55880"/>
                  </a:lnTo>
                  <a:lnTo>
                    <a:pt x="625856" y="53340"/>
                  </a:lnTo>
                  <a:lnTo>
                    <a:pt x="625602" y="52070"/>
                  </a:lnTo>
                  <a:lnTo>
                    <a:pt x="622427" y="45720"/>
                  </a:lnTo>
                  <a:lnTo>
                    <a:pt x="620903" y="43180"/>
                  </a:lnTo>
                  <a:lnTo>
                    <a:pt x="620014" y="41910"/>
                  </a:lnTo>
                  <a:lnTo>
                    <a:pt x="619379" y="41910"/>
                  </a:lnTo>
                  <a:lnTo>
                    <a:pt x="618617" y="40640"/>
                  </a:lnTo>
                  <a:lnTo>
                    <a:pt x="614553" y="40640"/>
                  </a:lnTo>
                  <a:lnTo>
                    <a:pt x="512445" y="100330"/>
                  </a:lnTo>
                  <a:lnTo>
                    <a:pt x="511683" y="100330"/>
                  </a:lnTo>
                  <a:lnTo>
                    <a:pt x="511429" y="101600"/>
                  </a:lnTo>
                  <a:lnTo>
                    <a:pt x="511429" y="104140"/>
                  </a:lnTo>
                  <a:lnTo>
                    <a:pt x="512191" y="106680"/>
                  </a:lnTo>
                  <a:lnTo>
                    <a:pt x="512572" y="106680"/>
                  </a:lnTo>
                  <a:lnTo>
                    <a:pt x="513207" y="109220"/>
                  </a:lnTo>
                  <a:lnTo>
                    <a:pt x="514096" y="110490"/>
                  </a:lnTo>
                  <a:lnTo>
                    <a:pt x="514858" y="111760"/>
                  </a:lnTo>
                  <a:lnTo>
                    <a:pt x="515747" y="113030"/>
                  </a:lnTo>
                  <a:lnTo>
                    <a:pt x="517271" y="114300"/>
                  </a:lnTo>
                  <a:lnTo>
                    <a:pt x="518033" y="115570"/>
                  </a:lnTo>
                  <a:lnTo>
                    <a:pt x="519430" y="115570"/>
                  </a:lnTo>
                  <a:lnTo>
                    <a:pt x="520065" y="116840"/>
                  </a:lnTo>
                  <a:lnTo>
                    <a:pt x="521335" y="116840"/>
                  </a:lnTo>
                  <a:lnTo>
                    <a:pt x="521970" y="115570"/>
                  </a:lnTo>
                  <a:lnTo>
                    <a:pt x="522605" y="115570"/>
                  </a:lnTo>
                  <a:lnTo>
                    <a:pt x="563626" y="92710"/>
                  </a:lnTo>
                  <a:lnTo>
                    <a:pt x="636778" y="218440"/>
                  </a:lnTo>
                  <a:lnTo>
                    <a:pt x="637032" y="219710"/>
                  </a:lnTo>
                  <a:lnTo>
                    <a:pt x="638048" y="219710"/>
                  </a:lnTo>
                  <a:lnTo>
                    <a:pt x="638683" y="220980"/>
                  </a:lnTo>
                  <a:lnTo>
                    <a:pt x="639318" y="220980"/>
                  </a:lnTo>
                  <a:lnTo>
                    <a:pt x="640334" y="219710"/>
                  </a:lnTo>
                  <a:lnTo>
                    <a:pt x="643763" y="219710"/>
                  </a:lnTo>
                  <a:lnTo>
                    <a:pt x="645160" y="218440"/>
                  </a:lnTo>
                  <a:lnTo>
                    <a:pt x="646684" y="217170"/>
                  </a:lnTo>
                  <a:lnTo>
                    <a:pt x="648462" y="217170"/>
                  </a:lnTo>
                  <a:lnTo>
                    <a:pt x="650367" y="215900"/>
                  </a:lnTo>
                  <a:lnTo>
                    <a:pt x="651891" y="214630"/>
                  </a:lnTo>
                  <a:lnTo>
                    <a:pt x="654177" y="213360"/>
                  </a:lnTo>
                  <a:lnTo>
                    <a:pt x="655066" y="212090"/>
                  </a:lnTo>
                  <a:lnTo>
                    <a:pt x="655574" y="210820"/>
                  </a:lnTo>
                  <a:lnTo>
                    <a:pt x="656209" y="210820"/>
                  </a:lnTo>
                  <a:lnTo>
                    <a:pt x="656590" y="209550"/>
                  </a:lnTo>
                  <a:close/>
                </a:path>
                <a:path w="2478404" h="572135">
                  <a:moveTo>
                    <a:pt x="771398" y="190500"/>
                  </a:moveTo>
                  <a:lnTo>
                    <a:pt x="771271" y="187960"/>
                  </a:lnTo>
                  <a:lnTo>
                    <a:pt x="771144" y="186690"/>
                  </a:lnTo>
                  <a:lnTo>
                    <a:pt x="770509" y="185420"/>
                  </a:lnTo>
                  <a:lnTo>
                    <a:pt x="769747" y="182880"/>
                  </a:lnTo>
                  <a:lnTo>
                    <a:pt x="676427" y="21590"/>
                  </a:lnTo>
                  <a:lnTo>
                    <a:pt x="666877" y="5080"/>
                  </a:lnTo>
                  <a:lnTo>
                    <a:pt x="666115" y="3810"/>
                  </a:lnTo>
                  <a:lnTo>
                    <a:pt x="665099" y="2540"/>
                  </a:lnTo>
                  <a:lnTo>
                    <a:pt x="664083" y="2540"/>
                  </a:lnTo>
                  <a:lnTo>
                    <a:pt x="663194" y="1270"/>
                  </a:lnTo>
                  <a:lnTo>
                    <a:pt x="662178" y="1270"/>
                  </a:lnTo>
                  <a:lnTo>
                    <a:pt x="661035" y="0"/>
                  </a:lnTo>
                  <a:lnTo>
                    <a:pt x="659003" y="0"/>
                  </a:lnTo>
                  <a:lnTo>
                    <a:pt x="656971" y="1270"/>
                  </a:lnTo>
                  <a:lnTo>
                    <a:pt x="655955" y="1270"/>
                  </a:lnTo>
                  <a:lnTo>
                    <a:pt x="626364" y="17780"/>
                  </a:lnTo>
                  <a:lnTo>
                    <a:pt x="625856" y="19050"/>
                  </a:lnTo>
                  <a:lnTo>
                    <a:pt x="625094" y="19050"/>
                  </a:lnTo>
                  <a:lnTo>
                    <a:pt x="624840" y="20320"/>
                  </a:lnTo>
                  <a:lnTo>
                    <a:pt x="624840" y="21590"/>
                  </a:lnTo>
                  <a:lnTo>
                    <a:pt x="625094" y="22860"/>
                  </a:lnTo>
                  <a:lnTo>
                    <a:pt x="625475" y="24130"/>
                  </a:lnTo>
                  <a:lnTo>
                    <a:pt x="626364" y="25400"/>
                  </a:lnTo>
                  <a:lnTo>
                    <a:pt x="627126" y="26670"/>
                  </a:lnTo>
                  <a:lnTo>
                    <a:pt x="628523" y="29210"/>
                  </a:lnTo>
                  <a:lnTo>
                    <a:pt x="629793" y="30480"/>
                  </a:lnTo>
                  <a:lnTo>
                    <a:pt x="632079" y="33020"/>
                  </a:lnTo>
                  <a:lnTo>
                    <a:pt x="633222" y="33020"/>
                  </a:lnTo>
                  <a:lnTo>
                    <a:pt x="634238" y="31750"/>
                  </a:lnTo>
                  <a:lnTo>
                    <a:pt x="652653" y="21590"/>
                  </a:lnTo>
                  <a:lnTo>
                    <a:pt x="748792" y="187960"/>
                  </a:lnTo>
                  <a:lnTo>
                    <a:pt x="730377" y="198120"/>
                  </a:lnTo>
                  <a:lnTo>
                    <a:pt x="729869" y="198120"/>
                  </a:lnTo>
                  <a:lnTo>
                    <a:pt x="729488" y="199390"/>
                  </a:lnTo>
                  <a:lnTo>
                    <a:pt x="729234" y="199390"/>
                  </a:lnTo>
                  <a:lnTo>
                    <a:pt x="728853" y="200660"/>
                  </a:lnTo>
                  <a:lnTo>
                    <a:pt x="728853" y="201930"/>
                  </a:lnTo>
                  <a:lnTo>
                    <a:pt x="728980" y="203200"/>
                  </a:lnTo>
                  <a:lnTo>
                    <a:pt x="729361" y="204470"/>
                  </a:lnTo>
                  <a:lnTo>
                    <a:pt x="729742" y="204470"/>
                  </a:lnTo>
                  <a:lnTo>
                    <a:pt x="730377" y="205740"/>
                  </a:lnTo>
                  <a:lnTo>
                    <a:pt x="731139" y="207010"/>
                  </a:lnTo>
                  <a:lnTo>
                    <a:pt x="732536" y="209550"/>
                  </a:lnTo>
                  <a:lnTo>
                    <a:pt x="733806" y="210820"/>
                  </a:lnTo>
                  <a:lnTo>
                    <a:pt x="736092" y="213360"/>
                  </a:lnTo>
                  <a:lnTo>
                    <a:pt x="737235" y="213360"/>
                  </a:lnTo>
                  <a:lnTo>
                    <a:pt x="738251" y="212090"/>
                  </a:lnTo>
                  <a:lnTo>
                    <a:pt x="767969" y="195580"/>
                  </a:lnTo>
                  <a:lnTo>
                    <a:pt x="769493" y="193040"/>
                  </a:lnTo>
                  <a:lnTo>
                    <a:pt x="770128" y="193040"/>
                  </a:lnTo>
                  <a:lnTo>
                    <a:pt x="770636" y="191770"/>
                  </a:lnTo>
                  <a:lnTo>
                    <a:pt x="771017" y="190500"/>
                  </a:lnTo>
                  <a:lnTo>
                    <a:pt x="771398" y="190500"/>
                  </a:lnTo>
                  <a:close/>
                </a:path>
                <a:path w="2478404" h="572135">
                  <a:moveTo>
                    <a:pt x="2190369" y="490728"/>
                  </a:moveTo>
                  <a:lnTo>
                    <a:pt x="2189607" y="486918"/>
                  </a:lnTo>
                  <a:lnTo>
                    <a:pt x="2189099" y="486918"/>
                  </a:lnTo>
                  <a:lnTo>
                    <a:pt x="2188083" y="484378"/>
                  </a:lnTo>
                  <a:lnTo>
                    <a:pt x="2187321" y="483108"/>
                  </a:lnTo>
                  <a:lnTo>
                    <a:pt x="2185670" y="480568"/>
                  </a:lnTo>
                  <a:lnTo>
                    <a:pt x="2183384" y="476758"/>
                  </a:lnTo>
                  <a:lnTo>
                    <a:pt x="2182114" y="476758"/>
                  </a:lnTo>
                  <a:lnTo>
                    <a:pt x="2181479" y="475488"/>
                  </a:lnTo>
                  <a:lnTo>
                    <a:pt x="2179828" y="475488"/>
                  </a:lnTo>
                  <a:lnTo>
                    <a:pt x="2179320" y="476758"/>
                  </a:lnTo>
                  <a:lnTo>
                    <a:pt x="2178431" y="476758"/>
                  </a:lnTo>
                  <a:lnTo>
                    <a:pt x="2177542" y="478028"/>
                  </a:lnTo>
                  <a:lnTo>
                    <a:pt x="2175764" y="483108"/>
                  </a:lnTo>
                  <a:lnTo>
                    <a:pt x="2174621" y="485648"/>
                  </a:lnTo>
                  <a:lnTo>
                    <a:pt x="2171827" y="490728"/>
                  </a:lnTo>
                  <a:lnTo>
                    <a:pt x="2169795" y="494538"/>
                  </a:lnTo>
                  <a:lnTo>
                    <a:pt x="2167382" y="497078"/>
                  </a:lnTo>
                  <a:lnTo>
                    <a:pt x="2164969" y="500888"/>
                  </a:lnTo>
                  <a:lnTo>
                    <a:pt x="2161540" y="503428"/>
                  </a:lnTo>
                  <a:lnTo>
                    <a:pt x="2157349" y="505968"/>
                  </a:lnTo>
                  <a:lnTo>
                    <a:pt x="2152777" y="508508"/>
                  </a:lnTo>
                  <a:lnTo>
                    <a:pt x="2143887" y="511048"/>
                  </a:lnTo>
                  <a:lnTo>
                    <a:pt x="2139442" y="511048"/>
                  </a:lnTo>
                  <a:lnTo>
                    <a:pt x="2106422" y="483108"/>
                  </a:lnTo>
                  <a:lnTo>
                    <a:pt x="2096262" y="448818"/>
                  </a:lnTo>
                  <a:lnTo>
                    <a:pt x="2097608" y="442468"/>
                  </a:lnTo>
                  <a:lnTo>
                    <a:pt x="2100516" y="436118"/>
                  </a:lnTo>
                  <a:lnTo>
                    <a:pt x="2104936" y="431038"/>
                  </a:lnTo>
                  <a:lnTo>
                    <a:pt x="2110867" y="427228"/>
                  </a:lnTo>
                  <a:lnTo>
                    <a:pt x="2115185" y="424688"/>
                  </a:lnTo>
                  <a:lnTo>
                    <a:pt x="2119376" y="422148"/>
                  </a:lnTo>
                  <a:lnTo>
                    <a:pt x="2127250" y="422148"/>
                  </a:lnTo>
                  <a:lnTo>
                    <a:pt x="2130679" y="420878"/>
                  </a:lnTo>
                  <a:lnTo>
                    <a:pt x="2133854" y="422148"/>
                  </a:lnTo>
                  <a:lnTo>
                    <a:pt x="2141728" y="422148"/>
                  </a:lnTo>
                  <a:lnTo>
                    <a:pt x="2144014" y="423418"/>
                  </a:lnTo>
                  <a:lnTo>
                    <a:pt x="2145665" y="422148"/>
                  </a:lnTo>
                  <a:lnTo>
                    <a:pt x="2146808" y="422148"/>
                  </a:lnTo>
                  <a:lnTo>
                    <a:pt x="2147697" y="420878"/>
                  </a:lnTo>
                  <a:lnTo>
                    <a:pt x="2148205" y="420878"/>
                  </a:lnTo>
                  <a:lnTo>
                    <a:pt x="2148205" y="417068"/>
                  </a:lnTo>
                  <a:lnTo>
                    <a:pt x="2147443" y="414528"/>
                  </a:lnTo>
                  <a:lnTo>
                    <a:pt x="2145665" y="411988"/>
                  </a:lnTo>
                  <a:lnTo>
                    <a:pt x="2144268" y="409448"/>
                  </a:lnTo>
                  <a:lnTo>
                    <a:pt x="2143633" y="408178"/>
                  </a:lnTo>
                  <a:lnTo>
                    <a:pt x="2142363" y="406908"/>
                  </a:lnTo>
                  <a:lnTo>
                    <a:pt x="2141728" y="406908"/>
                  </a:lnTo>
                  <a:lnTo>
                    <a:pt x="2140458" y="405638"/>
                  </a:lnTo>
                  <a:lnTo>
                    <a:pt x="2139823" y="405638"/>
                  </a:lnTo>
                  <a:lnTo>
                    <a:pt x="2139188" y="404368"/>
                  </a:lnTo>
                  <a:lnTo>
                    <a:pt x="2135378" y="404368"/>
                  </a:lnTo>
                  <a:lnTo>
                    <a:pt x="2133219" y="403098"/>
                  </a:lnTo>
                  <a:lnTo>
                    <a:pt x="2124837" y="403098"/>
                  </a:lnTo>
                  <a:lnTo>
                    <a:pt x="2121789" y="404368"/>
                  </a:lnTo>
                  <a:lnTo>
                    <a:pt x="2118614" y="404368"/>
                  </a:lnTo>
                  <a:lnTo>
                    <a:pt x="2112010" y="406908"/>
                  </a:lnTo>
                  <a:lnTo>
                    <a:pt x="2108581" y="406908"/>
                  </a:lnTo>
                  <a:lnTo>
                    <a:pt x="2105279" y="409448"/>
                  </a:lnTo>
                  <a:lnTo>
                    <a:pt x="2077847" y="437388"/>
                  </a:lnTo>
                  <a:lnTo>
                    <a:pt x="2074545" y="451358"/>
                  </a:lnTo>
                  <a:lnTo>
                    <a:pt x="2074672" y="458978"/>
                  </a:lnTo>
                  <a:lnTo>
                    <a:pt x="2087499" y="495808"/>
                  </a:lnTo>
                  <a:lnTo>
                    <a:pt x="2116074" y="526288"/>
                  </a:lnTo>
                  <a:lnTo>
                    <a:pt x="2129028" y="531368"/>
                  </a:lnTo>
                  <a:lnTo>
                    <a:pt x="2142744" y="531368"/>
                  </a:lnTo>
                  <a:lnTo>
                    <a:pt x="2176780" y="513588"/>
                  </a:lnTo>
                  <a:lnTo>
                    <a:pt x="2189353" y="495808"/>
                  </a:lnTo>
                  <a:lnTo>
                    <a:pt x="2189861" y="494538"/>
                  </a:lnTo>
                  <a:lnTo>
                    <a:pt x="2190242" y="493268"/>
                  </a:lnTo>
                  <a:lnTo>
                    <a:pt x="2190369" y="490728"/>
                  </a:lnTo>
                  <a:close/>
                </a:path>
                <a:path w="2478404" h="572135">
                  <a:moveTo>
                    <a:pt x="2308860" y="434848"/>
                  </a:moveTo>
                  <a:lnTo>
                    <a:pt x="2308606" y="434848"/>
                  </a:lnTo>
                  <a:lnTo>
                    <a:pt x="2308352" y="433578"/>
                  </a:lnTo>
                  <a:lnTo>
                    <a:pt x="2268474" y="364998"/>
                  </a:lnTo>
                  <a:lnTo>
                    <a:pt x="2266746" y="362458"/>
                  </a:lnTo>
                  <a:lnTo>
                    <a:pt x="2264156" y="358648"/>
                  </a:lnTo>
                  <a:lnTo>
                    <a:pt x="2259965" y="354838"/>
                  </a:lnTo>
                  <a:lnTo>
                    <a:pt x="2255774" y="349758"/>
                  </a:lnTo>
                  <a:lnTo>
                    <a:pt x="2251202" y="347218"/>
                  </a:lnTo>
                  <a:lnTo>
                    <a:pt x="2241042" y="342138"/>
                  </a:lnTo>
                  <a:lnTo>
                    <a:pt x="2235454" y="340868"/>
                  </a:lnTo>
                  <a:lnTo>
                    <a:pt x="2223643" y="342138"/>
                  </a:lnTo>
                  <a:lnTo>
                    <a:pt x="2217293" y="344678"/>
                  </a:lnTo>
                  <a:lnTo>
                    <a:pt x="2210435" y="348488"/>
                  </a:lnTo>
                  <a:lnTo>
                    <a:pt x="2204974" y="351028"/>
                  </a:lnTo>
                  <a:lnTo>
                    <a:pt x="2187575" y="384048"/>
                  </a:lnTo>
                  <a:lnTo>
                    <a:pt x="2152523" y="323088"/>
                  </a:lnTo>
                  <a:lnTo>
                    <a:pt x="2152142" y="321818"/>
                  </a:lnTo>
                  <a:lnTo>
                    <a:pt x="2145792" y="321818"/>
                  </a:lnTo>
                  <a:lnTo>
                    <a:pt x="2144522" y="323088"/>
                  </a:lnTo>
                  <a:lnTo>
                    <a:pt x="2142998" y="323088"/>
                  </a:lnTo>
                  <a:lnTo>
                    <a:pt x="2141093" y="324358"/>
                  </a:lnTo>
                  <a:lnTo>
                    <a:pt x="2139315" y="325628"/>
                  </a:lnTo>
                  <a:lnTo>
                    <a:pt x="2136648" y="326898"/>
                  </a:lnTo>
                  <a:lnTo>
                    <a:pt x="2134743" y="329438"/>
                  </a:lnTo>
                  <a:lnTo>
                    <a:pt x="2133727" y="330708"/>
                  </a:lnTo>
                  <a:lnTo>
                    <a:pt x="2133473" y="330708"/>
                  </a:lnTo>
                  <a:lnTo>
                    <a:pt x="2133346" y="331978"/>
                  </a:lnTo>
                  <a:lnTo>
                    <a:pt x="2133600" y="333248"/>
                  </a:lnTo>
                  <a:lnTo>
                    <a:pt x="2220976" y="484378"/>
                  </a:lnTo>
                  <a:lnTo>
                    <a:pt x="2221230" y="484378"/>
                  </a:lnTo>
                  <a:lnTo>
                    <a:pt x="2221738" y="485648"/>
                  </a:lnTo>
                  <a:lnTo>
                    <a:pt x="2226310" y="485648"/>
                  </a:lnTo>
                  <a:lnTo>
                    <a:pt x="2227580" y="484378"/>
                  </a:lnTo>
                  <a:lnTo>
                    <a:pt x="2228850" y="484378"/>
                  </a:lnTo>
                  <a:lnTo>
                    <a:pt x="2230374" y="483108"/>
                  </a:lnTo>
                  <a:lnTo>
                    <a:pt x="2232152" y="483108"/>
                  </a:lnTo>
                  <a:lnTo>
                    <a:pt x="2234057" y="481838"/>
                  </a:lnTo>
                  <a:lnTo>
                    <a:pt x="2236724" y="479298"/>
                  </a:lnTo>
                  <a:lnTo>
                    <a:pt x="2238629" y="478028"/>
                  </a:lnTo>
                  <a:lnTo>
                    <a:pt x="2239137" y="476758"/>
                  </a:lnTo>
                  <a:lnTo>
                    <a:pt x="2239645" y="476758"/>
                  </a:lnTo>
                  <a:lnTo>
                    <a:pt x="2239899" y="475488"/>
                  </a:lnTo>
                  <a:lnTo>
                    <a:pt x="2239899" y="474218"/>
                  </a:lnTo>
                  <a:lnTo>
                    <a:pt x="2198624" y="403098"/>
                  </a:lnTo>
                  <a:lnTo>
                    <a:pt x="2200021" y="392938"/>
                  </a:lnTo>
                  <a:lnTo>
                    <a:pt x="2202053" y="385318"/>
                  </a:lnTo>
                  <a:lnTo>
                    <a:pt x="2202611" y="384048"/>
                  </a:lnTo>
                  <a:lnTo>
                    <a:pt x="2204847" y="378968"/>
                  </a:lnTo>
                  <a:lnTo>
                    <a:pt x="2207641" y="373888"/>
                  </a:lnTo>
                  <a:lnTo>
                    <a:pt x="2211324" y="368808"/>
                  </a:lnTo>
                  <a:lnTo>
                    <a:pt x="2215896" y="366268"/>
                  </a:lnTo>
                  <a:lnTo>
                    <a:pt x="2219579" y="364998"/>
                  </a:lnTo>
                  <a:lnTo>
                    <a:pt x="2223135" y="363728"/>
                  </a:lnTo>
                  <a:lnTo>
                    <a:pt x="2230120" y="362458"/>
                  </a:lnTo>
                  <a:lnTo>
                    <a:pt x="2233549" y="363728"/>
                  </a:lnTo>
                  <a:lnTo>
                    <a:pt x="2239899" y="366268"/>
                  </a:lnTo>
                  <a:lnTo>
                    <a:pt x="2243074" y="368808"/>
                  </a:lnTo>
                  <a:lnTo>
                    <a:pt x="2245995" y="371348"/>
                  </a:lnTo>
                  <a:lnTo>
                    <a:pt x="2248916" y="375158"/>
                  </a:lnTo>
                  <a:lnTo>
                    <a:pt x="2252091" y="378968"/>
                  </a:lnTo>
                  <a:lnTo>
                    <a:pt x="2290064" y="445008"/>
                  </a:lnTo>
                  <a:lnTo>
                    <a:pt x="2290445" y="445008"/>
                  </a:lnTo>
                  <a:lnTo>
                    <a:pt x="2291080" y="446278"/>
                  </a:lnTo>
                  <a:lnTo>
                    <a:pt x="2294001" y="446278"/>
                  </a:lnTo>
                  <a:lnTo>
                    <a:pt x="2295017" y="445008"/>
                  </a:lnTo>
                  <a:lnTo>
                    <a:pt x="2297684" y="445008"/>
                  </a:lnTo>
                  <a:lnTo>
                    <a:pt x="2299208" y="443738"/>
                  </a:lnTo>
                  <a:lnTo>
                    <a:pt x="2301113" y="442468"/>
                  </a:lnTo>
                  <a:lnTo>
                    <a:pt x="2304415" y="441198"/>
                  </a:lnTo>
                  <a:lnTo>
                    <a:pt x="2305431" y="439928"/>
                  </a:lnTo>
                  <a:lnTo>
                    <a:pt x="2306574" y="438658"/>
                  </a:lnTo>
                  <a:lnTo>
                    <a:pt x="2307336" y="438658"/>
                  </a:lnTo>
                  <a:lnTo>
                    <a:pt x="2308352" y="436118"/>
                  </a:lnTo>
                  <a:lnTo>
                    <a:pt x="2308733" y="436118"/>
                  </a:lnTo>
                  <a:lnTo>
                    <a:pt x="2308860" y="434848"/>
                  </a:lnTo>
                  <a:close/>
                </a:path>
                <a:path w="2478404" h="572135">
                  <a:moveTo>
                    <a:pt x="2421001" y="362458"/>
                  </a:moveTo>
                  <a:lnTo>
                    <a:pt x="2420747" y="361188"/>
                  </a:lnTo>
                  <a:lnTo>
                    <a:pt x="2420239" y="359918"/>
                  </a:lnTo>
                  <a:lnTo>
                    <a:pt x="2419858" y="358648"/>
                  </a:lnTo>
                  <a:lnTo>
                    <a:pt x="2419604" y="357378"/>
                  </a:lnTo>
                  <a:lnTo>
                    <a:pt x="2419096" y="357378"/>
                  </a:lnTo>
                  <a:lnTo>
                    <a:pt x="2418588" y="356108"/>
                  </a:lnTo>
                  <a:lnTo>
                    <a:pt x="2417064" y="353568"/>
                  </a:lnTo>
                  <a:lnTo>
                    <a:pt x="2415794" y="352298"/>
                  </a:lnTo>
                  <a:lnTo>
                    <a:pt x="2415159" y="351028"/>
                  </a:lnTo>
                  <a:lnTo>
                    <a:pt x="2414143" y="349758"/>
                  </a:lnTo>
                  <a:lnTo>
                    <a:pt x="2411857" y="349758"/>
                  </a:lnTo>
                  <a:lnTo>
                    <a:pt x="2411349" y="351028"/>
                  </a:lnTo>
                  <a:lnTo>
                    <a:pt x="2410460" y="351028"/>
                  </a:lnTo>
                  <a:lnTo>
                    <a:pt x="2409317" y="352298"/>
                  </a:lnTo>
                  <a:lnTo>
                    <a:pt x="2407920" y="353568"/>
                  </a:lnTo>
                  <a:lnTo>
                    <a:pt x="2406650" y="356108"/>
                  </a:lnTo>
                  <a:lnTo>
                    <a:pt x="2404872" y="358648"/>
                  </a:lnTo>
                  <a:lnTo>
                    <a:pt x="2400554" y="363728"/>
                  </a:lnTo>
                  <a:lnTo>
                    <a:pt x="2397760" y="366268"/>
                  </a:lnTo>
                  <a:lnTo>
                    <a:pt x="2394458" y="368808"/>
                  </a:lnTo>
                  <a:lnTo>
                    <a:pt x="2391156" y="372618"/>
                  </a:lnTo>
                  <a:lnTo>
                    <a:pt x="2387092" y="375158"/>
                  </a:lnTo>
                  <a:lnTo>
                    <a:pt x="2382139" y="377698"/>
                  </a:lnTo>
                  <a:lnTo>
                    <a:pt x="2376043" y="381508"/>
                  </a:lnTo>
                  <a:lnTo>
                    <a:pt x="2370455" y="382778"/>
                  </a:lnTo>
                  <a:lnTo>
                    <a:pt x="2359914" y="385318"/>
                  </a:lnTo>
                  <a:lnTo>
                    <a:pt x="2355088" y="384048"/>
                  </a:lnTo>
                  <a:lnTo>
                    <a:pt x="2327656" y="359918"/>
                  </a:lnTo>
                  <a:lnTo>
                    <a:pt x="2352192" y="345948"/>
                  </a:lnTo>
                  <a:lnTo>
                    <a:pt x="2394585" y="321818"/>
                  </a:lnTo>
                  <a:lnTo>
                    <a:pt x="2396490" y="320548"/>
                  </a:lnTo>
                  <a:lnTo>
                    <a:pt x="2397760" y="318008"/>
                  </a:lnTo>
                  <a:lnTo>
                    <a:pt x="2398522" y="316738"/>
                  </a:lnTo>
                  <a:lnTo>
                    <a:pt x="2399284" y="314198"/>
                  </a:lnTo>
                  <a:lnTo>
                    <a:pt x="2398776" y="311658"/>
                  </a:lnTo>
                  <a:lnTo>
                    <a:pt x="2397125" y="309118"/>
                  </a:lnTo>
                  <a:lnTo>
                    <a:pt x="2395220" y="305308"/>
                  </a:lnTo>
                  <a:lnTo>
                    <a:pt x="2391283" y="298958"/>
                  </a:lnTo>
                  <a:lnTo>
                    <a:pt x="2387727" y="293878"/>
                  </a:lnTo>
                  <a:lnTo>
                    <a:pt x="2386838" y="292608"/>
                  </a:lnTo>
                  <a:lnTo>
                    <a:pt x="2381885" y="288798"/>
                  </a:lnTo>
                  <a:lnTo>
                    <a:pt x="2376805" y="283718"/>
                  </a:lnTo>
                  <a:lnTo>
                    <a:pt x="2375154" y="282600"/>
                  </a:lnTo>
                  <a:lnTo>
                    <a:pt x="2375154" y="314198"/>
                  </a:lnTo>
                  <a:lnTo>
                    <a:pt x="2319782" y="345948"/>
                  </a:lnTo>
                  <a:lnTo>
                    <a:pt x="2317623" y="342138"/>
                  </a:lnTo>
                  <a:lnTo>
                    <a:pt x="2315972" y="337058"/>
                  </a:lnTo>
                  <a:lnTo>
                    <a:pt x="2314194" y="328168"/>
                  </a:lnTo>
                  <a:lnTo>
                    <a:pt x="2314067" y="324358"/>
                  </a:lnTo>
                  <a:lnTo>
                    <a:pt x="2314829" y="320548"/>
                  </a:lnTo>
                  <a:lnTo>
                    <a:pt x="2315464" y="315468"/>
                  </a:lnTo>
                  <a:lnTo>
                    <a:pt x="2330196" y="298958"/>
                  </a:lnTo>
                  <a:lnTo>
                    <a:pt x="2336838" y="295148"/>
                  </a:lnTo>
                  <a:lnTo>
                    <a:pt x="2343239" y="293878"/>
                  </a:lnTo>
                  <a:lnTo>
                    <a:pt x="2349411" y="293878"/>
                  </a:lnTo>
                  <a:lnTo>
                    <a:pt x="2375154" y="314198"/>
                  </a:lnTo>
                  <a:lnTo>
                    <a:pt x="2375154" y="282600"/>
                  </a:lnTo>
                  <a:lnTo>
                    <a:pt x="2371217" y="279908"/>
                  </a:lnTo>
                  <a:lnTo>
                    <a:pt x="2365121" y="277368"/>
                  </a:lnTo>
                  <a:lnTo>
                    <a:pt x="2359025" y="276098"/>
                  </a:lnTo>
                  <a:lnTo>
                    <a:pt x="2352421" y="274828"/>
                  </a:lnTo>
                  <a:lnTo>
                    <a:pt x="2345309" y="276098"/>
                  </a:lnTo>
                  <a:lnTo>
                    <a:pt x="2338197" y="276098"/>
                  </a:lnTo>
                  <a:lnTo>
                    <a:pt x="2330704" y="278638"/>
                  </a:lnTo>
                  <a:lnTo>
                    <a:pt x="2322703" y="283718"/>
                  </a:lnTo>
                  <a:lnTo>
                    <a:pt x="2315337" y="287528"/>
                  </a:lnTo>
                  <a:lnTo>
                    <a:pt x="2295906" y="319278"/>
                  </a:lnTo>
                  <a:lnTo>
                    <a:pt x="2294636" y="325628"/>
                  </a:lnTo>
                  <a:lnTo>
                    <a:pt x="2294509" y="330708"/>
                  </a:lnTo>
                  <a:lnTo>
                    <a:pt x="2294636" y="334518"/>
                  </a:lnTo>
                  <a:lnTo>
                    <a:pt x="2296287" y="342138"/>
                  </a:lnTo>
                  <a:lnTo>
                    <a:pt x="2314803" y="380238"/>
                  </a:lnTo>
                  <a:lnTo>
                    <a:pt x="2350389" y="404368"/>
                  </a:lnTo>
                  <a:lnTo>
                    <a:pt x="2357628" y="404368"/>
                  </a:lnTo>
                  <a:lnTo>
                    <a:pt x="2365248" y="403098"/>
                  </a:lnTo>
                  <a:lnTo>
                    <a:pt x="2371026" y="401828"/>
                  </a:lnTo>
                  <a:lnTo>
                    <a:pt x="2382977" y="396748"/>
                  </a:lnTo>
                  <a:lnTo>
                    <a:pt x="2389124" y="394208"/>
                  </a:lnTo>
                  <a:lnTo>
                    <a:pt x="2393950" y="390398"/>
                  </a:lnTo>
                  <a:lnTo>
                    <a:pt x="2398268" y="387858"/>
                  </a:lnTo>
                  <a:lnTo>
                    <a:pt x="2402205" y="385318"/>
                  </a:lnTo>
                  <a:lnTo>
                    <a:pt x="2406015" y="381508"/>
                  </a:lnTo>
                  <a:lnTo>
                    <a:pt x="2409317" y="378968"/>
                  </a:lnTo>
                  <a:lnTo>
                    <a:pt x="2414651" y="372618"/>
                  </a:lnTo>
                  <a:lnTo>
                    <a:pt x="2416810" y="371348"/>
                  </a:lnTo>
                  <a:lnTo>
                    <a:pt x="2418334" y="368808"/>
                  </a:lnTo>
                  <a:lnTo>
                    <a:pt x="2419731" y="366268"/>
                  </a:lnTo>
                  <a:lnTo>
                    <a:pt x="2420620" y="364998"/>
                  </a:lnTo>
                  <a:lnTo>
                    <a:pt x="2420747" y="364998"/>
                  </a:lnTo>
                  <a:lnTo>
                    <a:pt x="2421001" y="363728"/>
                  </a:lnTo>
                  <a:lnTo>
                    <a:pt x="2421001" y="362458"/>
                  </a:lnTo>
                  <a:close/>
                </a:path>
                <a:path w="2478404" h="572135">
                  <a:moveTo>
                    <a:pt x="2478405" y="337058"/>
                  </a:moveTo>
                  <a:lnTo>
                    <a:pt x="2478151" y="335788"/>
                  </a:lnTo>
                  <a:lnTo>
                    <a:pt x="2432583" y="257048"/>
                  </a:lnTo>
                  <a:lnTo>
                    <a:pt x="2426716" y="246888"/>
                  </a:lnTo>
                  <a:lnTo>
                    <a:pt x="2449449" y="234188"/>
                  </a:lnTo>
                  <a:lnTo>
                    <a:pt x="2450465" y="232918"/>
                  </a:lnTo>
                  <a:lnTo>
                    <a:pt x="2451100" y="231648"/>
                  </a:lnTo>
                  <a:lnTo>
                    <a:pt x="2450973" y="229108"/>
                  </a:lnTo>
                  <a:lnTo>
                    <a:pt x="2450211" y="226568"/>
                  </a:lnTo>
                  <a:lnTo>
                    <a:pt x="2448687" y="224028"/>
                  </a:lnTo>
                  <a:lnTo>
                    <a:pt x="2447798" y="222758"/>
                  </a:lnTo>
                  <a:lnTo>
                    <a:pt x="2447036" y="221488"/>
                  </a:lnTo>
                  <a:lnTo>
                    <a:pt x="2445512" y="220218"/>
                  </a:lnTo>
                  <a:lnTo>
                    <a:pt x="2444877" y="218948"/>
                  </a:lnTo>
                  <a:lnTo>
                    <a:pt x="2444115" y="218948"/>
                  </a:lnTo>
                  <a:lnTo>
                    <a:pt x="2443480" y="217678"/>
                  </a:lnTo>
                  <a:lnTo>
                    <a:pt x="2441067" y="217678"/>
                  </a:lnTo>
                  <a:lnTo>
                    <a:pt x="2417826" y="231648"/>
                  </a:lnTo>
                  <a:lnTo>
                    <a:pt x="2408936" y="216408"/>
                  </a:lnTo>
                  <a:lnTo>
                    <a:pt x="2407031" y="212598"/>
                  </a:lnTo>
                  <a:lnTo>
                    <a:pt x="2405761" y="208788"/>
                  </a:lnTo>
                  <a:lnTo>
                    <a:pt x="2404618" y="204978"/>
                  </a:lnTo>
                  <a:lnTo>
                    <a:pt x="2403983" y="202438"/>
                  </a:lnTo>
                  <a:lnTo>
                    <a:pt x="2404237" y="197358"/>
                  </a:lnTo>
                  <a:lnTo>
                    <a:pt x="2404999" y="194818"/>
                  </a:lnTo>
                  <a:lnTo>
                    <a:pt x="2407793" y="191008"/>
                  </a:lnTo>
                  <a:lnTo>
                    <a:pt x="2409952" y="188468"/>
                  </a:lnTo>
                  <a:lnTo>
                    <a:pt x="2412746" y="187198"/>
                  </a:lnTo>
                  <a:lnTo>
                    <a:pt x="2414778" y="185928"/>
                  </a:lnTo>
                  <a:lnTo>
                    <a:pt x="2416683" y="184658"/>
                  </a:lnTo>
                  <a:lnTo>
                    <a:pt x="2420112" y="184658"/>
                  </a:lnTo>
                  <a:lnTo>
                    <a:pt x="2421636" y="183388"/>
                  </a:lnTo>
                  <a:lnTo>
                    <a:pt x="2427478" y="183388"/>
                  </a:lnTo>
                  <a:lnTo>
                    <a:pt x="2428240" y="182118"/>
                  </a:lnTo>
                  <a:lnTo>
                    <a:pt x="2429764" y="182118"/>
                  </a:lnTo>
                  <a:lnTo>
                    <a:pt x="2430018" y="180848"/>
                  </a:lnTo>
                  <a:lnTo>
                    <a:pt x="2429510" y="178308"/>
                  </a:lnTo>
                  <a:lnTo>
                    <a:pt x="2429129" y="178308"/>
                  </a:lnTo>
                  <a:lnTo>
                    <a:pt x="2428875" y="177038"/>
                  </a:lnTo>
                  <a:lnTo>
                    <a:pt x="2427478" y="174498"/>
                  </a:lnTo>
                  <a:lnTo>
                    <a:pt x="2426589" y="171958"/>
                  </a:lnTo>
                  <a:lnTo>
                    <a:pt x="2425827" y="171958"/>
                  </a:lnTo>
                  <a:lnTo>
                    <a:pt x="2425192" y="170688"/>
                  </a:lnTo>
                  <a:lnTo>
                    <a:pt x="2423795" y="169418"/>
                  </a:lnTo>
                  <a:lnTo>
                    <a:pt x="2422271" y="168148"/>
                  </a:lnTo>
                  <a:lnTo>
                    <a:pt x="2421636" y="166878"/>
                  </a:lnTo>
                  <a:lnTo>
                    <a:pt x="2415667" y="166878"/>
                  </a:lnTo>
                  <a:lnTo>
                    <a:pt x="2413381" y="168148"/>
                  </a:lnTo>
                  <a:lnTo>
                    <a:pt x="2410587" y="169418"/>
                  </a:lnTo>
                  <a:lnTo>
                    <a:pt x="2407920" y="169418"/>
                  </a:lnTo>
                  <a:lnTo>
                    <a:pt x="2405126" y="170688"/>
                  </a:lnTo>
                  <a:lnTo>
                    <a:pt x="2382520" y="201168"/>
                  </a:lnTo>
                  <a:lnTo>
                    <a:pt x="2382901" y="206248"/>
                  </a:lnTo>
                  <a:lnTo>
                    <a:pt x="2399030" y="241808"/>
                  </a:lnTo>
                  <a:lnTo>
                    <a:pt x="2384171" y="250698"/>
                  </a:lnTo>
                  <a:lnTo>
                    <a:pt x="2383663" y="250698"/>
                  </a:lnTo>
                  <a:lnTo>
                    <a:pt x="2383155" y="251968"/>
                  </a:lnTo>
                  <a:lnTo>
                    <a:pt x="2383155" y="254508"/>
                  </a:lnTo>
                  <a:lnTo>
                    <a:pt x="2383409" y="255778"/>
                  </a:lnTo>
                  <a:lnTo>
                    <a:pt x="2384171" y="257048"/>
                  </a:lnTo>
                  <a:lnTo>
                    <a:pt x="2384806" y="258318"/>
                  </a:lnTo>
                  <a:lnTo>
                    <a:pt x="2385695" y="260858"/>
                  </a:lnTo>
                  <a:lnTo>
                    <a:pt x="2387219" y="263398"/>
                  </a:lnTo>
                  <a:lnTo>
                    <a:pt x="2388616" y="264668"/>
                  </a:lnTo>
                  <a:lnTo>
                    <a:pt x="2389886" y="265938"/>
                  </a:lnTo>
                  <a:lnTo>
                    <a:pt x="2391283" y="265938"/>
                  </a:lnTo>
                  <a:lnTo>
                    <a:pt x="2392426" y="267208"/>
                  </a:lnTo>
                  <a:lnTo>
                    <a:pt x="2393696" y="265938"/>
                  </a:lnTo>
                  <a:lnTo>
                    <a:pt x="2408047" y="257048"/>
                  </a:lnTo>
                  <a:lnTo>
                    <a:pt x="2459355" y="347218"/>
                  </a:lnTo>
                  <a:lnTo>
                    <a:pt x="2460752" y="347218"/>
                  </a:lnTo>
                  <a:lnTo>
                    <a:pt x="2461260" y="348488"/>
                  </a:lnTo>
                  <a:lnTo>
                    <a:pt x="2463673" y="348488"/>
                  </a:lnTo>
                  <a:lnTo>
                    <a:pt x="2464816" y="347218"/>
                  </a:lnTo>
                  <a:lnTo>
                    <a:pt x="2466086" y="347218"/>
                  </a:lnTo>
                  <a:lnTo>
                    <a:pt x="2467356" y="345948"/>
                  </a:lnTo>
                  <a:lnTo>
                    <a:pt x="2469007" y="345948"/>
                  </a:lnTo>
                  <a:lnTo>
                    <a:pt x="2472563" y="343408"/>
                  </a:lnTo>
                  <a:lnTo>
                    <a:pt x="2473960" y="342138"/>
                  </a:lnTo>
                  <a:lnTo>
                    <a:pt x="2475103" y="342138"/>
                  </a:lnTo>
                  <a:lnTo>
                    <a:pt x="2476246" y="340868"/>
                  </a:lnTo>
                  <a:lnTo>
                    <a:pt x="2477135" y="340868"/>
                  </a:lnTo>
                  <a:lnTo>
                    <a:pt x="2478151" y="338328"/>
                  </a:lnTo>
                  <a:lnTo>
                    <a:pt x="2478405" y="338328"/>
                  </a:lnTo>
                  <a:lnTo>
                    <a:pt x="2478405" y="337058"/>
                  </a:lnTo>
                  <a:close/>
                </a:path>
              </a:pathLst>
            </a:custGeom>
            <a:solidFill>
              <a:srgbClr val="000000"/>
            </a:solidFill>
          </p:spPr>
          <p:txBody>
            <a:bodyPr wrap="square" lIns="0" tIns="0" rIns="0" bIns="0" rtlCol="0"/>
            <a:lstStyle/>
            <a:p>
              <a:endParaRPr sz="1350"/>
            </a:p>
          </p:txBody>
        </p:sp>
        <p:sp>
          <p:nvSpPr>
            <p:cNvPr id="15" name="object 15"/>
            <p:cNvSpPr/>
            <p:nvPr/>
          </p:nvSpPr>
          <p:spPr>
            <a:xfrm>
              <a:off x="8075676" y="1280160"/>
              <a:ext cx="3827145" cy="486409"/>
            </a:xfrm>
            <a:custGeom>
              <a:avLst/>
              <a:gdLst/>
              <a:ahLst/>
              <a:cxnLst/>
              <a:rect l="l" t="t" r="r" b="b"/>
              <a:pathLst>
                <a:path w="3827145" h="486410">
                  <a:moveTo>
                    <a:pt x="0" y="486155"/>
                  </a:moveTo>
                  <a:lnTo>
                    <a:pt x="2067" y="409328"/>
                  </a:lnTo>
                  <a:lnTo>
                    <a:pt x="7823" y="342601"/>
                  </a:lnTo>
                  <a:lnTo>
                    <a:pt x="16596" y="289980"/>
                  </a:lnTo>
                  <a:lnTo>
                    <a:pt x="40513" y="243077"/>
                  </a:lnTo>
                  <a:lnTo>
                    <a:pt x="1872869" y="243077"/>
                  </a:lnTo>
                  <a:lnTo>
                    <a:pt x="1885665" y="230684"/>
                  </a:lnTo>
                  <a:lnTo>
                    <a:pt x="1896785" y="196175"/>
                  </a:lnTo>
                  <a:lnTo>
                    <a:pt x="1905558" y="143554"/>
                  </a:lnTo>
                  <a:lnTo>
                    <a:pt x="1911314" y="76827"/>
                  </a:lnTo>
                  <a:lnTo>
                    <a:pt x="1913381" y="0"/>
                  </a:lnTo>
                  <a:lnTo>
                    <a:pt x="1915449" y="76827"/>
                  </a:lnTo>
                  <a:lnTo>
                    <a:pt x="1921205" y="143554"/>
                  </a:lnTo>
                  <a:lnTo>
                    <a:pt x="1929978" y="196175"/>
                  </a:lnTo>
                  <a:lnTo>
                    <a:pt x="1941098" y="230684"/>
                  </a:lnTo>
                  <a:lnTo>
                    <a:pt x="1953895" y="243077"/>
                  </a:lnTo>
                  <a:lnTo>
                    <a:pt x="3786251" y="243077"/>
                  </a:lnTo>
                  <a:lnTo>
                    <a:pt x="3799047" y="255471"/>
                  </a:lnTo>
                  <a:lnTo>
                    <a:pt x="3810167" y="289980"/>
                  </a:lnTo>
                  <a:lnTo>
                    <a:pt x="3818940" y="342601"/>
                  </a:lnTo>
                  <a:lnTo>
                    <a:pt x="3824696" y="409328"/>
                  </a:lnTo>
                  <a:lnTo>
                    <a:pt x="3826764" y="486155"/>
                  </a:lnTo>
                </a:path>
              </a:pathLst>
            </a:custGeom>
            <a:ln w="9525">
              <a:solidFill>
                <a:srgbClr val="8B1111"/>
              </a:solidFill>
            </a:ln>
          </p:spPr>
          <p:txBody>
            <a:bodyPr wrap="square" lIns="0" tIns="0" rIns="0" bIns="0" rtlCol="0"/>
            <a:lstStyle/>
            <a:p>
              <a:endParaRPr sz="1350"/>
            </a:p>
          </p:txBody>
        </p:sp>
      </p:grpSp>
      <p:sp>
        <p:nvSpPr>
          <p:cNvPr id="16" name="object 16"/>
          <p:cNvSpPr/>
          <p:nvPr/>
        </p:nvSpPr>
        <p:spPr>
          <a:xfrm>
            <a:off x="9936671" y="2236947"/>
            <a:ext cx="325279" cy="222885"/>
          </a:xfrm>
          <a:custGeom>
            <a:avLst/>
            <a:gdLst/>
            <a:ahLst/>
            <a:cxnLst/>
            <a:rect l="l" t="t" r="r" b="b"/>
            <a:pathLst>
              <a:path w="433704" h="297180">
                <a:moveTo>
                  <a:pt x="18923" y="200659"/>
                </a:moveTo>
                <a:lnTo>
                  <a:pt x="14224" y="200659"/>
                </a:lnTo>
                <a:lnTo>
                  <a:pt x="12953" y="201929"/>
                </a:lnTo>
                <a:lnTo>
                  <a:pt x="11556" y="201929"/>
                </a:lnTo>
                <a:lnTo>
                  <a:pt x="9778" y="203200"/>
                </a:lnTo>
                <a:lnTo>
                  <a:pt x="7747" y="204469"/>
                </a:lnTo>
                <a:lnTo>
                  <a:pt x="5969" y="204469"/>
                </a:lnTo>
                <a:lnTo>
                  <a:pt x="4572" y="205739"/>
                </a:lnTo>
                <a:lnTo>
                  <a:pt x="3428" y="207009"/>
                </a:lnTo>
                <a:lnTo>
                  <a:pt x="2285" y="207009"/>
                </a:lnTo>
                <a:lnTo>
                  <a:pt x="1397" y="208279"/>
                </a:lnTo>
                <a:lnTo>
                  <a:pt x="253" y="209550"/>
                </a:lnTo>
                <a:lnTo>
                  <a:pt x="0" y="210819"/>
                </a:lnTo>
                <a:lnTo>
                  <a:pt x="0" y="212089"/>
                </a:lnTo>
                <a:lnTo>
                  <a:pt x="380" y="213359"/>
                </a:lnTo>
                <a:lnTo>
                  <a:pt x="1142" y="213359"/>
                </a:lnTo>
                <a:lnTo>
                  <a:pt x="2285" y="214629"/>
                </a:lnTo>
                <a:lnTo>
                  <a:pt x="3048" y="215900"/>
                </a:lnTo>
                <a:lnTo>
                  <a:pt x="4063" y="217169"/>
                </a:lnTo>
                <a:lnTo>
                  <a:pt x="89407" y="295909"/>
                </a:lnTo>
                <a:lnTo>
                  <a:pt x="90804" y="297179"/>
                </a:lnTo>
                <a:lnTo>
                  <a:pt x="96774" y="297179"/>
                </a:lnTo>
                <a:lnTo>
                  <a:pt x="98425" y="295909"/>
                </a:lnTo>
                <a:lnTo>
                  <a:pt x="99949" y="295909"/>
                </a:lnTo>
                <a:lnTo>
                  <a:pt x="101853" y="294639"/>
                </a:lnTo>
                <a:lnTo>
                  <a:pt x="106425" y="292100"/>
                </a:lnTo>
                <a:lnTo>
                  <a:pt x="108330" y="290829"/>
                </a:lnTo>
                <a:lnTo>
                  <a:pt x="109854" y="289559"/>
                </a:lnTo>
                <a:lnTo>
                  <a:pt x="111251" y="288289"/>
                </a:lnTo>
                <a:lnTo>
                  <a:pt x="112395" y="288289"/>
                </a:lnTo>
                <a:lnTo>
                  <a:pt x="113156" y="287019"/>
                </a:lnTo>
                <a:lnTo>
                  <a:pt x="114046" y="285750"/>
                </a:lnTo>
                <a:lnTo>
                  <a:pt x="114553" y="284479"/>
                </a:lnTo>
                <a:lnTo>
                  <a:pt x="114807" y="283209"/>
                </a:lnTo>
                <a:lnTo>
                  <a:pt x="114553" y="281939"/>
                </a:lnTo>
                <a:lnTo>
                  <a:pt x="111839" y="271779"/>
                </a:lnTo>
                <a:lnTo>
                  <a:pt x="92836" y="271779"/>
                </a:lnTo>
                <a:lnTo>
                  <a:pt x="20065" y="201929"/>
                </a:lnTo>
                <a:lnTo>
                  <a:pt x="18923" y="200659"/>
                </a:lnTo>
                <a:close/>
              </a:path>
              <a:path w="433704" h="297180">
                <a:moveTo>
                  <a:pt x="85725" y="162559"/>
                </a:moveTo>
                <a:lnTo>
                  <a:pt x="79501" y="162559"/>
                </a:lnTo>
                <a:lnTo>
                  <a:pt x="76707" y="163829"/>
                </a:lnTo>
                <a:lnTo>
                  <a:pt x="74929" y="165100"/>
                </a:lnTo>
                <a:lnTo>
                  <a:pt x="73025" y="166369"/>
                </a:lnTo>
                <a:lnTo>
                  <a:pt x="71627" y="167639"/>
                </a:lnTo>
                <a:lnTo>
                  <a:pt x="69341" y="168909"/>
                </a:lnTo>
                <a:lnTo>
                  <a:pt x="68579" y="170179"/>
                </a:lnTo>
                <a:lnTo>
                  <a:pt x="67563" y="171450"/>
                </a:lnTo>
                <a:lnTo>
                  <a:pt x="67182" y="171450"/>
                </a:lnTo>
                <a:lnTo>
                  <a:pt x="67182" y="173989"/>
                </a:lnTo>
                <a:lnTo>
                  <a:pt x="67436" y="173989"/>
                </a:lnTo>
                <a:lnTo>
                  <a:pt x="93345" y="270509"/>
                </a:lnTo>
                <a:lnTo>
                  <a:pt x="93725" y="271779"/>
                </a:lnTo>
                <a:lnTo>
                  <a:pt x="111839" y="271779"/>
                </a:lnTo>
                <a:lnTo>
                  <a:pt x="91821" y="196850"/>
                </a:lnTo>
                <a:lnTo>
                  <a:pt x="91439" y="195579"/>
                </a:lnTo>
                <a:lnTo>
                  <a:pt x="119310" y="195579"/>
                </a:lnTo>
                <a:lnTo>
                  <a:pt x="86232" y="163829"/>
                </a:lnTo>
                <a:lnTo>
                  <a:pt x="85725" y="162559"/>
                </a:lnTo>
                <a:close/>
              </a:path>
              <a:path w="433704" h="297180">
                <a:moveTo>
                  <a:pt x="119310" y="195579"/>
                </a:moveTo>
                <a:lnTo>
                  <a:pt x="91439" y="195579"/>
                </a:lnTo>
                <a:lnTo>
                  <a:pt x="92328" y="196850"/>
                </a:lnTo>
                <a:lnTo>
                  <a:pt x="156082" y="257809"/>
                </a:lnTo>
                <a:lnTo>
                  <a:pt x="156717" y="257809"/>
                </a:lnTo>
                <a:lnTo>
                  <a:pt x="157479" y="259079"/>
                </a:lnTo>
                <a:lnTo>
                  <a:pt x="162178" y="259079"/>
                </a:lnTo>
                <a:lnTo>
                  <a:pt x="163575" y="257809"/>
                </a:lnTo>
                <a:lnTo>
                  <a:pt x="166877" y="256539"/>
                </a:lnTo>
                <a:lnTo>
                  <a:pt x="168909" y="255269"/>
                </a:lnTo>
                <a:lnTo>
                  <a:pt x="173481" y="252729"/>
                </a:lnTo>
                <a:lnTo>
                  <a:pt x="175259" y="251459"/>
                </a:lnTo>
                <a:lnTo>
                  <a:pt x="176783" y="251459"/>
                </a:lnTo>
                <a:lnTo>
                  <a:pt x="178180" y="250189"/>
                </a:lnTo>
                <a:lnTo>
                  <a:pt x="179197" y="248919"/>
                </a:lnTo>
                <a:lnTo>
                  <a:pt x="180594" y="247650"/>
                </a:lnTo>
                <a:lnTo>
                  <a:pt x="181101" y="246379"/>
                </a:lnTo>
                <a:lnTo>
                  <a:pt x="181355" y="243839"/>
                </a:lnTo>
                <a:lnTo>
                  <a:pt x="181101" y="243839"/>
                </a:lnTo>
                <a:lnTo>
                  <a:pt x="178810" y="233679"/>
                </a:lnTo>
                <a:lnTo>
                  <a:pt x="159003" y="233679"/>
                </a:lnTo>
                <a:lnTo>
                  <a:pt x="119310" y="195579"/>
                </a:lnTo>
                <a:close/>
              </a:path>
              <a:path w="433704" h="297180">
                <a:moveTo>
                  <a:pt x="153288" y="123189"/>
                </a:moveTo>
                <a:lnTo>
                  <a:pt x="147447" y="123189"/>
                </a:lnTo>
                <a:lnTo>
                  <a:pt x="146303" y="124459"/>
                </a:lnTo>
                <a:lnTo>
                  <a:pt x="143001" y="125729"/>
                </a:lnTo>
                <a:lnTo>
                  <a:pt x="141097" y="127000"/>
                </a:lnTo>
                <a:lnTo>
                  <a:pt x="138429" y="128269"/>
                </a:lnTo>
                <a:lnTo>
                  <a:pt x="137159" y="129539"/>
                </a:lnTo>
                <a:lnTo>
                  <a:pt x="136271" y="130809"/>
                </a:lnTo>
                <a:lnTo>
                  <a:pt x="135762" y="130809"/>
                </a:lnTo>
                <a:lnTo>
                  <a:pt x="135254" y="132079"/>
                </a:lnTo>
                <a:lnTo>
                  <a:pt x="134874" y="132079"/>
                </a:lnTo>
                <a:lnTo>
                  <a:pt x="134747" y="134619"/>
                </a:lnTo>
                <a:lnTo>
                  <a:pt x="135127" y="135889"/>
                </a:lnTo>
                <a:lnTo>
                  <a:pt x="159257" y="232409"/>
                </a:lnTo>
                <a:lnTo>
                  <a:pt x="159765" y="233679"/>
                </a:lnTo>
                <a:lnTo>
                  <a:pt x="178810" y="233679"/>
                </a:lnTo>
                <a:lnTo>
                  <a:pt x="155321" y="129539"/>
                </a:lnTo>
                <a:lnTo>
                  <a:pt x="154558" y="125729"/>
                </a:lnTo>
                <a:lnTo>
                  <a:pt x="153924" y="124459"/>
                </a:lnTo>
                <a:lnTo>
                  <a:pt x="153670" y="124459"/>
                </a:lnTo>
                <a:lnTo>
                  <a:pt x="153288" y="123189"/>
                </a:lnTo>
                <a:close/>
              </a:path>
              <a:path w="433704" h="297180">
                <a:moveTo>
                  <a:pt x="240664" y="213359"/>
                </a:moveTo>
                <a:lnTo>
                  <a:pt x="236092" y="213359"/>
                </a:lnTo>
                <a:lnTo>
                  <a:pt x="237108" y="214629"/>
                </a:lnTo>
                <a:lnTo>
                  <a:pt x="239649" y="214629"/>
                </a:lnTo>
                <a:lnTo>
                  <a:pt x="240664" y="213359"/>
                </a:lnTo>
                <a:close/>
              </a:path>
              <a:path w="433704" h="297180">
                <a:moveTo>
                  <a:pt x="165100" y="49529"/>
                </a:moveTo>
                <a:lnTo>
                  <a:pt x="161544" y="49529"/>
                </a:lnTo>
                <a:lnTo>
                  <a:pt x="159003" y="50800"/>
                </a:lnTo>
                <a:lnTo>
                  <a:pt x="157352" y="52069"/>
                </a:lnTo>
                <a:lnTo>
                  <a:pt x="155575" y="53339"/>
                </a:lnTo>
                <a:lnTo>
                  <a:pt x="153670" y="54609"/>
                </a:lnTo>
                <a:lnTo>
                  <a:pt x="152273" y="54609"/>
                </a:lnTo>
                <a:lnTo>
                  <a:pt x="149986" y="57150"/>
                </a:lnTo>
                <a:lnTo>
                  <a:pt x="149225" y="57150"/>
                </a:lnTo>
                <a:lnTo>
                  <a:pt x="148716" y="58419"/>
                </a:lnTo>
                <a:lnTo>
                  <a:pt x="148081" y="58419"/>
                </a:lnTo>
                <a:lnTo>
                  <a:pt x="147827" y="59689"/>
                </a:lnTo>
                <a:lnTo>
                  <a:pt x="147827" y="60959"/>
                </a:lnTo>
                <a:lnTo>
                  <a:pt x="148335" y="62229"/>
                </a:lnTo>
                <a:lnTo>
                  <a:pt x="235711" y="213359"/>
                </a:lnTo>
                <a:lnTo>
                  <a:pt x="243331" y="213359"/>
                </a:lnTo>
                <a:lnTo>
                  <a:pt x="244855" y="212089"/>
                </a:lnTo>
                <a:lnTo>
                  <a:pt x="246633" y="210819"/>
                </a:lnTo>
                <a:lnTo>
                  <a:pt x="248538" y="209550"/>
                </a:lnTo>
                <a:lnTo>
                  <a:pt x="250062" y="208279"/>
                </a:lnTo>
                <a:lnTo>
                  <a:pt x="252222" y="207009"/>
                </a:lnTo>
                <a:lnTo>
                  <a:pt x="252983" y="207009"/>
                </a:lnTo>
                <a:lnTo>
                  <a:pt x="254000" y="204469"/>
                </a:lnTo>
                <a:lnTo>
                  <a:pt x="254380" y="204469"/>
                </a:lnTo>
                <a:lnTo>
                  <a:pt x="254507" y="203200"/>
                </a:lnTo>
                <a:lnTo>
                  <a:pt x="254000" y="201929"/>
                </a:lnTo>
                <a:lnTo>
                  <a:pt x="212978" y="130809"/>
                </a:lnTo>
                <a:lnTo>
                  <a:pt x="214375" y="121919"/>
                </a:lnTo>
                <a:lnTo>
                  <a:pt x="216534" y="114300"/>
                </a:lnTo>
                <a:lnTo>
                  <a:pt x="217652" y="111759"/>
                </a:lnTo>
                <a:lnTo>
                  <a:pt x="202056" y="111759"/>
                </a:lnTo>
                <a:lnTo>
                  <a:pt x="167004" y="50800"/>
                </a:lnTo>
                <a:lnTo>
                  <a:pt x="166115" y="50800"/>
                </a:lnTo>
                <a:lnTo>
                  <a:pt x="165100" y="49529"/>
                </a:lnTo>
                <a:close/>
              </a:path>
              <a:path w="433704" h="297180">
                <a:moveTo>
                  <a:pt x="308355" y="173989"/>
                </a:moveTo>
                <a:lnTo>
                  <a:pt x="306070" y="173989"/>
                </a:lnTo>
                <a:lnTo>
                  <a:pt x="306704" y="175259"/>
                </a:lnTo>
                <a:lnTo>
                  <a:pt x="308355" y="173989"/>
                </a:lnTo>
                <a:close/>
              </a:path>
              <a:path w="433704" h="297180">
                <a:moveTo>
                  <a:pt x="281781" y="91439"/>
                </a:moveTo>
                <a:lnTo>
                  <a:pt x="248030" y="91439"/>
                </a:lnTo>
                <a:lnTo>
                  <a:pt x="251205" y="93979"/>
                </a:lnTo>
                <a:lnTo>
                  <a:pt x="254380" y="95250"/>
                </a:lnTo>
                <a:lnTo>
                  <a:pt x="257428" y="97789"/>
                </a:lnTo>
                <a:lnTo>
                  <a:pt x="263398" y="102869"/>
                </a:lnTo>
                <a:lnTo>
                  <a:pt x="266446" y="107950"/>
                </a:lnTo>
                <a:lnTo>
                  <a:pt x="269875" y="113029"/>
                </a:lnTo>
                <a:lnTo>
                  <a:pt x="304546" y="173989"/>
                </a:lnTo>
                <a:lnTo>
                  <a:pt x="310769" y="173989"/>
                </a:lnTo>
                <a:lnTo>
                  <a:pt x="312038" y="172719"/>
                </a:lnTo>
                <a:lnTo>
                  <a:pt x="313689" y="172719"/>
                </a:lnTo>
                <a:lnTo>
                  <a:pt x="315467" y="171450"/>
                </a:lnTo>
                <a:lnTo>
                  <a:pt x="317373" y="170179"/>
                </a:lnTo>
                <a:lnTo>
                  <a:pt x="318770" y="168909"/>
                </a:lnTo>
                <a:lnTo>
                  <a:pt x="321055" y="167639"/>
                </a:lnTo>
                <a:lnTo>
                  <a:pt x="321817" y="166369"/>
                </a:lnTo>
                <a:lnTo>
                  <a:pt x="322325" y="166369"/>
                </a:lnTo>
                <a:lnTo>
                  <a:pt x="322833" y="165100"/>
                </a:lnTo>
                <a:lnTo>
                  <a:pt x="323087" y="165100"/>
                </a:lnTo>
                <a:lnTo>
                  <a:pt x="323087" y="162559"/>
                </a:lnTo>
                <a:lnTo>
                  <a:pt x="322706" y="162559"/>
                </a:lnTo>
                <a:lnTo>
                  <a:pt x="282828" y="92709"/>
                </a:lnTo>
                <a:lnTo>
                  <a:pt x="281781" y="91439"/>
                </a:lnTo>
                <a:close/>
              </a:path>
              <a:path w="433704" h="297180">
                <a:moveTo>
                  <a:pt x="83438" y="161289"/>
                </a:moveTo>
                <a:lnTo>
                  <a:pt x="81787" y="162559"/>
                </a:lnTo>
                <a:lnTo>
                  <a:pt x="84074" y="162559"/>
                </a:lnTo>
                <a:lnTo>
                  <a:pt x="83438" y="161289"/>
                </a:lnTo>
                <a:close/>
              </a:path>
              <a:path w="433704" h="297180">
                <a:moveTo>
                  <a:pt x="371475" y="0"/>
                </a:moveTo>
                <a:lnTo>
                  <a:pt x="363854" y="1269"/>
                </a:lnTo>
                <a:lnTo>
                  <a:pt x="358068" y="2539"/>
                </a:lnTo>
                <a:lnTo>
                  <a:pt x="352139" y="5079"/>
                </a:lnTo>
                <a:lnTo>
                  <a:pt x="339851" y="10159"/>
                </a:lnTo>
                <a:lnTo>
                  <a:pt x="311657" y="40639"/>
                </a:lnTo>
                <a:lnTo>
                  <a:pt x="308990" y="63500"/>
                </a:lnTo>
                <a:lnTo>
                  <a:pt x="310896" y="72389"/>
                </a:lnTo>
                <a:lnTo>
                  <a:pt x="312588" y="78739"/>
                </a:lnTo>
                <a:lnTo>
                  <a:pt x="314817" y="85089"/>
                </a:lnTo>
                <a:lnTo>
                  <a:pt x="317593" y="90169"/>
                </a:lnTo>
                <a:lnTo>
                  <a:pt x="320928" y="96519"/>
                </a:lnTo>
                <a:lnTo>
                  <a:pt x="324737" y="102869"/>
                </a:lnTo>
                <a:lnTo>
                  <a:pt x="328723" y="109219"/>
                </a:lnTo>
                <a:lnTo>
                  <a:pt x="332876" y="113029"/>
                </a:lnTo>
                <a:lnTo>
                  <a:pt x="337184" y="118109"/>
                </a:lnTo>
                <a:lnTo>
                  <a:pt x="343153" y="123189"/>
                </a:lnTo>
                <a:lnTo>
                  <a:pt x="349503" y="128269"/>
                </a:lnTo>
                <a:lnTo>
                  <a:pt x="356488" y="129539"/>
                </a:lnTo>
                <a:lnTo>
                  <a:pt x="363347" y="132079"/>
                </a:lnTo>
                <a:lnTo>
                  <a:pt x="370585" y="133350"/>
                </a:lnTo>
                <a:lnTo>
                  <a:pt x="378205" y="132079"/>
                </a:lnTo>
                <a:lnTo>
                  <a:pt x="383992" y="130809"/>
                </a:lnTo>
                <a:lnTo>
                  <a:pt x="389921" y="128269"/>
                </a:lnTo>
                <a:lnTo>
                  <a:pt x="402208" y="123189"/>
                </a:lnTo>
                <a:lnTo>
                  <a:pt x="408255" y="119379"/>
                </a:lnTo>
                <a:lnTo>
                  <a:pt x="413623" y="115569"/>
                </a:lnTo>
                <a:lnTo>
                  <a:pt x="417131" y="111759"/>
                </a:lnTo>
                <a:lnTo>
                  <a:pt x="367029" y="111759"/>
                </a:lnTo>
                <a:lnTo>
                  <a:pt x="362584" y="109219"/>
                </a:lnTo>
                <a:lnTo>
                  <a:pt x="358012" y="106679"/>
                </a:lnTo>
                <a:lnTo>
                  <a:pt x="353949" y="104139"/>
                </a:lnTo>
                <a:lnTo>
                  <a:pt x="350011" y="99059"/>
                </a:lnTo>
                <a:lnTo>
                  <a:pt x="346201" y="95250"/>
                </a:lnTo>
                <a:lnTo>
                  <a:pt x="342646" y="90169"/>
                </a:lnTo>
                <a:lnTo>
                  <a:pt x="339471" y="83819"/>
                </a:lnTo>
                <a:lnTo>
                  <a:pt x="336169" y="78739"/>
                </a:lnTo>
                <a:lnTo>
                  <a:pt x="333628" y="73659"/>
                </a:lnTo>
                <a:lnTo>
                  <a:pt x="330580" y="62229"/>
                </a:lnTo>
                <a:lnTo>
                  <a:pt x="329946" y="55879"/>
                </a:lnTo>
                <a:lnTo>
                  <a:pt x="330580" y="52069"/>
                </a:lnTo>
                <a:lnTo>
                  <a:pt x="331088" y="45719"/>
                </a:lnTo>
                <a:lnTo>
                  <a:pt x="348106" y="26669"/>
                </a:lnTo>
                <a:lnTo>
                  <a:pt x="354202" y="22859"/>
                </a:lnTo>
                <a:lnTo>
                  <a:pt x="359790" y="20319"/>
                </a:lnTo>
                <a:lnTo>
                  <a:pt x="410305" y="20319"/>
                </a:lnTo>
                <a:lnTo>
                  <a:pt x="409257" y="19050"/>
                </a:lnTo>
                <a:lnTo>
                  <a:pt x="404875" y="15239"/>
                </a:lnTo>
                <a:lnTo>
                  <a:pt x="398906" y="10159"/>
                </a:lnTo>
                <a:lnTo>
                  <a:pt x="392556" y="5079"/>
                </a:lnTo>
                <a:lnTo>
                  <a:pt x="385699" y="3809"/>
                </a:lnTo>
                <a:lnTo>
                  <a:pt x="378713" y="1269"/>
                </a:lnTo>
                <a:lnTo>
                  <a:pt x="371475" y="0"/>
                </a:lnTo>
                <a:close/>
              </a:path>
              <a:path w="433704" h="297180">
                <a:moveTo>
                  <a:pt x="249935" y="69850"/>
                </a:moveTo>
                <a:lnTo>
                  <a:pt x="207136" y="96519"/>
                </a:lnTo>
                <a:lnTo>
                  <a:pt x="202056" y="111759"/>
                </a:lnTo>
                <a:lnTo>
                  <a:pt x="217652" y="111759"/>
                </a:lnTo>
                <a:lnTo>
                  <a:pt x="219328" y="107950"/>
                </a:lnTo>
                <a:lnTo>
                  <a:pt x="221996" y="101600"/>
                </a:lnTo>
                <a:lnTo>
                  <a:pt x="225678" y="97789"/>
                </a:lnTo>
                <a:lnTo>
                  <a:pt x="230377" y="95250"/>
                </a:lnTo>
                <a:lnTo>
                  <a:pt x="234060" y="92709"/>
                </a:lnTo>
                <a:lnTo>
                  <a:pt x="237616" y="91439"/>
                </a:lnTo>
                <a:lnTo>
                  <a:pt x="281781" y="91439"/>
                </a:lnTo>
                <a:lnTo>
                  <a:pt x="278637" y="87629"/>
                </a:lnTo>
                <a:lnTo>
                  <a:pt x="270255" y="78739"/>
                </a:lnTo>
                <a:lnTo>
                  <a:pt x="265556" y="74929"/>
                </a:lnTo>
                <a:lnTo>
                  <a:pt x="260476" y="72389"/>
                </a:lnTo>
                <a:lnTo>
                  <a:pt x="255397" y="71119"/>
                </a:lnTo>
                <a:lnTo>
                  <a:pt x="249935" y="69850"/>
                </a:lnTo>
                <a:close/>
              </a:path>
              <a:path w="433704" h="297180">
                <a:moveTo>
                  <a:pt x="410305" y="20319"/>
                </a:moveTo>
                <a:lnTo>
                  <a:pt x="370331" y="20319"/>
                </a:lnTo>
                <a:lnTo>
                  <a:pt x="375157" y="21589"/>
                </a:lnTo>
                <a:lnTo>
                  <a:pt x="379602" y="24129"/>
                </a:lnTo>
                <a:lnTo>
                  <a:pt x="384175" y="26669"/>
                </a:lnTo>
                <a:lnTo>
                  <a:pt x="388238" y="29209"/>
                </a:lnTo>
                <a:lnTo>
                  <a:pt x="392175" y="34289"/>
                </a:lnTo>
                <a:lnTo>
                  <a:pt x="395985" y="38100"/>
                </a:lnTo>
                <a:lnTo>
                  <a:pt x="410082" y="66039"/>
                </a:lnTo>
                <a:lnTo>
                  <a:pt x="411733" y="71119"/>
                </a:lnTo>
                <a:lnTo>
                  <a:pt x="411987" y="73659"/>
                </a:lnTo>
                <a:lnTo>
                  <a:pt x="412114" y="77469"/>
                </a:lnTo>
                <a:lnTo>
                  <a:pt x="411225" y="86359"/>
                </a:lnTo>
                <a:lnTo>
                  <a:pt x="409448" y="91439"/>
                </a:lnTo>
                <a:lnTo>
                  <a:pt x="406653" y="95250"/>
                </a:lnTo>
                <a:lnTo>
                  <a:pt x="403732" y="100329"/>
                </a:lnTo>
                <a:lnTo>
                  <a:pt x="399541" y="104139"/>
                </a:lnTo>
                <a:lnTo>
                  <a:pt x="394080" y="106679"/>
                </a:lnTo>
                <a:lnTo>
                  <a:pt x="388111" y="110489"/>
                </a:lnTo>
                <a:lnTo>
                  <a:pt x="382397" y="111759"/>
                </a:lnTo>
                <a:lnTo>
                  <a:pt x="417131" y="111759"/>
                </a:lnTo>
                <a:lnTo>
                  <a:pt x="418300" y="110489"/>
                </a:lnTo>
                <a:lnTo>
                  <a:pt x="427227" y="99059"/>
                </a:lnTo>
                <a:lnTo>
                  <a:pt x="430402" y="92709"/>
                </a:lnTo>
                <a:lnTo>
                  <a:pt x="433197" y="77469"/>
                </a:lnTo>
                <a:lnTo>
                  <a:pt x="432942" y="68579"/>
                </a:lnTo>
                <a:lnTo>
                  <a:pt x="417449" y="30479"/>
                </a:lnTo>
                <a:lnTo>
                  <a:pt x="413448" y="24129"/>
                </a:lnTo>
                <a:lnTo>
                  <a:pt x="410305" y="20319"/>
                </a:lnTo>
                <a:close/>
              </a:path>
            </a:pathLst>
          </a:custGeom>
          <a:solidFill>
            <a:srgbClr val="000000"/>
          </a:solidFill>
        </p:spPr>
        <p:txBody>
          <a:bodyPr wrap="square" lIns="0" tIns="0" rIns="0" bIns="0" rtlCol="0"/>
          <a:lstStyle/>
          <a:p>
            <a:endParaRPr sz="1350"/>
          </a:p>
        </p:txBody>
      </p:sp>
      <p:sp>
        <p:nvSpPr>
          <p:cNvPr id="17" name="object 17"/>
          <p:cNvSpPr txBox="1"/>
          <p:nvPr/>
        </p:nvSpPr>
        <p:spPr>
          <a:xfrm>
            <a:off x="8073485" y="1300352"/>
            <a:ext cx="1791653" cy="471764"/>
          </a:xfrm>
          <a:prstGeom prst="rect">
            <a:avLst/>
          </a:prstGeom>
        </p:spPr>
        <p:txBody>
          <a:bodyPr vert="horz" wrap="square" lIns="0" tIns="10001" rIns="0" bIns="0" rtlCol="0">
            <a:spAutoFit/>
          </a:bodyPr>
          <a:lstStyle/>
          <a:p>
            <a:pPr marL="9525" marR="3810">
              <a:spcBef>
                <a:spcPts val="79"/>
              </a:spcBef>
            </a:pPr>
            <a:r>
              <a:rPr sz="1500" spc="-26" dirty="0">
                <a:solidFill>
                  <a:srgbClr val="8B1515"/>
                </a:solidFill>
                <a:latin typeface="Calibri"/>
                <a:cs typeface="Calibri"/>
              </a:rPr>
              <a:t>We </a:t>
            </a:r>
            <a:r>
              <a:rPr sz="1500" spc="-4" dirty="0">
                <a:solidFill>
                  <a:srgbClr val="8B1515"/>
                </a:solidFill>
                <a:latin typeface="Calibri"/>
                <a:cs typeface="Calibri"/>
              </a:rPr>
              <a:t>can </a:t>
            </a:r>
            <a:r>
              <a:rPr sz="1500" dirty="0">
                <a:solidFill>
                  <a:srgbClr val="8B1515"/>
                </a:solidFill>
                <a:latin typeface="Calibri"/>
                <a:cs typeface="Calibri"/>
              </a:rPr>
              <a:t>look </a:t>
            </a:r>
            <a:r>
              <a:rPr sz="1500" spc="-11" dirty="0">
                <a:solidFill>
                  <a:srgbClr val="8B1515"/>
                </a:solidFill>
                <a:latin typeface="Calibri"/>
                <a:cs typeface="Calibri"/>
              </a:rPr>
              <a:t>at </a:t>
            </a:r>
            <a:r>
              <a:rPr sz="1500" dirty="0">
                <a:solidFill>
                  <a:srgbClr val="8B1515"/>
                </a:solidFill>
                <a:latin typeface="Calibri"/>
                <a:cs typeface="Calibri"/>
              </a:rPr>
              <a:t>these </a:t>
            </a:r>
            <a:r>
              <a:rPr sz="1500" spc="4" dirty="0">
                <a:solidFill>
                  <a:srgbClr val="8B1515"/>
                </a:solidFill>
                <a:latin typeface="Calibri"/>
                <a:cs typeface="Calibri"/>
              </a:rPr>
              <a:t> </a:t>
            </a:r>
            <a:r>
              <a:rPr sz="1500" dirty="0">
                <a:solidFill>
                  <a:srgbClr val="8B1515"/>
                </a:solidFill>
                <a:latin typeface="Calibri"/>
                <a:cs typeface="Calibri"/>
              </a:rPr>
              <a:t>(not</a:t>
            </a:r>
            <a:r>
              <a:rPr sz="1500" spc="-26" dirty="0">
                <a:solidFill>
                  <a:srgbClr val="8B1515"/>
                </a:solidFill>
                <a:latin typeface="Calibri"/>
                <a:cs typeface="Calibri"/>
              </a:rPr>
              <a:t> </a:t>
            </a:r>
            <a:r>
              <a:rPr sz="1500" spc="-8" dirty="0">
                <a:solidFill>
                  <a:srgbClr val="8B1515"/>
                </a:solidFill>
                <a:latin typeface="Calibri"/>
                <a:cs typeface="Calibri"/>
              </a:rPr>
              <a:t>greyed</a:t>
            </a:r>
            <a:r>
              <a:rPr sz="1500" spc="-30" dirty="0">
                <a:solidFill>
                  <a:srgbClr val="8B1515"/>
                </a:solidFill>
                <a:latin typeface="Calibri"/>
                <a:cs typeface="Calibri"/>
              </a:rPr>
              <a:t> </a:t>
            </a:r>
            <a:r>
              <a:rPr sz="1500" spc="-4" dirty="0">
                <a:solidFill>
                  <a:srgbClr val="8B1515"/>
                </a:solidFill>
                <a:latin typeface="Calibri"/>
                <a:cs typeface="Calibri"/>
              </a:rPr>
              <a:t>out)</a:t>
            </a:r>
            <a:r>
              <a:rPr sz="1500" spc="-26" dirty="0">
                <a:solidFill>
                  <a:srgbClr val="8B1515"/>
                </a:solidFill>
                <a:latin typeface="Calibri"/>
                <a:cs typeface="Calibri"/>
              </a:rPr>
              <a:t> </a:t>
            </a:r>
            <a:r>
              <a:rPr sz="1500" spc="-11" dirty="0">
                <a:solidFill>
                  <a:srgbClr val="8B1515"/>
                </a:solidFill>
                <a:latin typeface="Calibri"/>
                <a:cs typeface="Calibri"/>
              </a:rPr>
              <a:t>words</a:t>
            </a:r>
            <a:endParaRPr sz="1500">
              <a:latin typeface="Calibri"/>
              <a:cs typeface="Calibri"/>
            </a:endParaRPr>
          </a:p>
        </p:txBody>
      </p:sp>
      <p:sp>
        <p:nvSpPr>
          <p:cNvPr id="18" name="object 18"/>
          <p:cNvSpPr txBox="1"/>
          <p:nvPr/>
        </p:nvSpPr>
        <p:spPr>
          <a:xfrm>
            <a:off x="5260563" y="5252162"/>
            <a:ext cx="72866" cy="194765"/>
          </a:xfrm>
          <a:prstGeom prst="rect">
            <a:avLst/>
          </a:prstGeom>
        </p:spPr>
        <p:txBody>
          <a:bodyPr vert="horz" wrap="square" lIns="0" tIns="10001" rIns="0" bIns="0" rtlCol="0">
            <a:spAutoFit/>
          </a:bodyPr>
          <a:lstStyle/>
          <a:p>
            <a:pPr marL="9525">
              <a:spcBef>
                <a:spcPts val="79"/>
              </a:spcBef>
            </a:pPr>
            <a:r>
              <a:rPr sz="1200" spc="131" dirty="0">
                <a:latin typeface="Cambria Math"/>
                <a:cs typeface="Cambria Math"/>
              </a:rPr>
              <a:t>𝑖</a:t>
            </a:r>
            <a:endParaRPr sz="1200">
              <a:latin typeface="Cambria Math"/>
              <a:cs typeface="Cambria Math"/>
            </a:endParaRPr>
          </a:p>
        </p:txBody>
      </p:sp>
      <p:sp>
        <p:nvSpPr>
          <p:cNvPr id="19" name="object 19"/>
          <p:cNvSpPr txBox="1"/>
          <p:nvPr/>
        </p:nvSpPr>
        <p:spPr>
          <a:xfrm>
            <a:off x="5132928" y="5144720"/>
            <a:ext cx="1092612" cy="263053"/>
          </a:xfrm>
          <a:prstGeom prst="rect">
            <a:avLst/>
          </a:prstGeom>
        </p:spPr>
        <p:txBody>
          <a:bodyPr vert="horz" wrap="square" lIns="0" tIns="9049" rIns="0" bIns="0" rtlCol="0">
            <a:spAutoFit/>
          </a:bodyPr>
          <a:lstStyle/>
          <a:p>
            <a:pPr marL="28575">
              <a:spcBef>
                <a:spcPts val="71"/>
              </a:spcBef>
            </a:pPr>
            <a:r>
              <a:rPr sz="1650" spc="53" dirty="0">
                <a:latin typeface="Cambria Math"/>
                <a:cs typeface="Cambria Math"/>
              </a:rPr>
              <a:t>𝑞</a:t>
            </a:r>
            <a:r>
              <a:rPr spc="788" baseline="31250" dirty="0">
                <a:latin typeface="Cambria Math"/>
                <a:cs typeface="Cambria Math"/>
              </a:rPr>
              <a:t>𝖳</a:t>
            </a:r>
            <a:r>
              <a:rPr sz="1650" spc="-150" dirty="0">
                <a:latin typeface="Cambria Math"/>
                <a:cs typeface="Cambria Math"/>
              </a:rPr>
              <a:t>𝑘</a:t>
            </a:r>
            <a:r>
              <a:rPr spc="720" baseline="-15625" dirty="0">
                <a:latin typeface="Cambria Math"/>
                <a:cs typeface="Cambria Math"/>
              </a:rPr>
              <a:t>𝑗</a:t>
            </a:r>
            <a:r>
              <a:rPr sz="1650" spc="-4" dirty="0">
                <a:latin typeface="Cambria Math"/>
                <a:cs typeface="Cambria Math"/>
              </a:rPr>
              <a:t>,</a:t>
            </a:r>
            <a:r>
              <a:rPr sz="1650" spc="-101" dirty="0">
                <a:latin typeface="Cambria Math"/>
                <a:cs typeface="Cambria Math"/>
              </a:rPr>
              <a:t> </a:t>
            </a:r>
            <a:r>
              <a:rPr sz="1650" spc="-4" dirty="0">
                <a:latin typeface="Cambria Math"/>
                <a:cs typeface="Cambria Math"/>
              </a:rPr>
              <a:t>𝑗</a:t>
            </a:r>
            <a:r>
              <a:rPr sz="1650" spc="124" dirty="0">
                <a:latin typeface="Cambria Math"/>
                <a:cs typeface="Cambria Math"/>
              </a:rPr>
              <a:t> </a:t>
            </a:r>
            <a:r>
              <a:rPr sz="1650" spc="-4" dirty="0">
                <a:latin typeface="Cambria Math"/>
                <a:cs typeface="Cambria Math"/>
              </a:rPr>
              <a:t>&lt;</a:t>
            </a:r>
            <a:r>
              <a:rPr sz="1650" spc="94" dirty="0">
                <a:latin typeface="Cambria Math"/>
                <a:cs typeface="Cambria Math"/>
              </a:rPr>
              <a:t> </a:t>
            </a:r>
            <a:r>
              <a:rPr sz="1650" spc="-4" dirty="0">
                <a:latin typeface="Cambria Math"/>
                <a:cs typeface="Cambria Math"/>
              </a:rPr>
              <a:t>𝑖</a:t>
            </a:r>
            <a:endParaRPr sz="1650" dirty="0">
              <a:latin typeface="Cambria Math"/>
              <a:cs typeface="Cambria Math"/>
            </a:endParaRPr>
          </a:p>
        </p:txBody>
      </p:sp>
      <p:sp>
        <p:nvSpPr>
          <p:cNvPr id="20" name="object 20"/>
          <p:cNvSpPr txBox="1"/>
          <p:nvPr/>
        </p:nvSpPr>
        <p:spPr>
          <a:xfrm>
            <a:off x="5194268" y="5421097"/>
            <a:ext cx="850583" cy="263053"/>
          </a:xfrm>
          <a:prstGeom prst="rect">
            <a:avLst/>
          </a:prstGeom>
        </p:spPr>
        <p:txBody>
          <a:bodyPr vert="horz" wrap="square" lIns="0" tIns="9049" rIns="0" bIns="0" rtlCol="0">
            <a:spAutoFit/>
          </a:bodyPr>
          <a:lstStyle/>
          <a:p>
            <a:pPr marL="9525">
              <a:spcBef>
                <a:spcPts val="71"/>
              </a:spcBef>
            </a:pPr>
            <a:r>
              <a:rPr sz="1650" spc="-4" dirty="0">
                <a:latin typeface="Cambria Math"/>
                <a:cs typeface="Cambria Math"/>
              </a:rPr>
              <a:t>−∞,</a:t>
            </a:r>
            <a:r>
              <a:rPr sz="1650" spc="-101" dirty="0">
                <a:latin typeface="Cambria Math"/>
                <a:cs typeface="Cambria Math"/>
              </a:rPr>
              <a:t> </a:t>
            </a:r>
            <a:r>
              <a:rPr sz="1650" spc="-4" dirty="0">
                <a:latin typeface="Cambria Math"/>
                <a:cs typeface="Cambria Math"/>
              </a:rPr>
              <a:t>𝑗</a:t>
            </a:r>
            <a:r>
              <a:rPr sz="1650" spc="124" dirty="0">
                <a:latin typeface="Cambria Math"/>
                <a:cs typeface="Cambria Math"/>
              </a:rPr>
              <a:t> </a:t>
            </a:r>
            <a:r>
              <a:rPr sz="1650" spc="-4" dirty="0">
                <a:latin typeface="Cambria Math"/>
                <a:cs typeface="Cambria Math"/>
              </a:rPr>
              <a:t>≥</a:t>
            </a:r>
            <a:r>
              <a:rPr sz="1650" spc="101" dirty="0">
                <a:latin typeface="Cambria Math"/>
                <a:cs typeface="Cambria Math"/>
              </a:rPr>
              <a:t> </a:t>
            </a:r>
            <a:r>
              <a:rPr sz="1650" spc="-4" dirty="0">
                <a:latin typeface="Cambria Math"/>
                <a:cs typeface="Cambria Math"/>
              </a:rPr>
              <a:t>𝑖</a:t>
            </a:r>
            <a:endParaRPr sz="1650">
              <a:latin typeface="Cambria Math"/>
              <a:cs typeface="Cambria Math"/>
            </a:endParaRPr>
          </a:p>
        </p:txBody>
      </p:sp>
      <p:sp>
        <p:nvSpPr>
          <p:cNvPr id="22" name="TextBox 21">
            <a:extLst>
              <a:ext uri="{FF2B5EF4-FFF2-40B4-BE49-F238E27FC236}">
                <a16:creationId xmlns:a16="http://schemas.microsoft.com/office/drawing/2014/main" id="{D4593733-A247-47A2-9694-40F16757EA9F}"/>
              </a:ext>
            </a:extLst>
          </p:cNvPr>
          <p:cNvSpPr txBox="1"/>
          <p:nvPr/>
        </p:nvSpPr>
        <p:spPr>
          <a:xfrm>
            <a:off x="1524001" y="6581002"/>
            <a:ext cx="930319" cy="276999"/>
          </a:xfrm>
          <a:prstGeom prst="rect">
            <a:avLst/>
          </a:prstGeom>
          <a:noFill/>
        </p:spPr>
        <p:txBody>
          <a:bodyPr wrap="none" rtlCol="0">
            <a:spAutoFit/>
          </a:bodyPr>
          <a:lstStyle/>
          <a:p>
            <a:pPr>
              <a:defRPr/>
            </a:pPr>
            <a:r>
              <a:rPr lang="en-US" sz="1200" dirty="0">
                <a:solidFill>
                  <a:prstClr val="black"/>
                </a:solidFill>
                <a:latin typeface="Calibri"/>
              </a:rPr>
              <a:t>John Hewitt</a:t>
            </a:r>
          </a:p>
        </p:txBody>
      </p:sp>
      <p:sp>
        <p:nvSpPr>
          <p:cNvPr id="21" name="Title 20">
            <a:extLst>
              <a:ext uri="{FF2B5EF4-FFF2-40B4-BE49-F238E27FC236}">
                <a16:creationId xmlns:a16="http://schemas.microsoft.com/office/drawing/2014/main" id="{957FD28A-2612-A40D-EBF2-F207434FBEC7}"/>
              </a:ext>
            </a:extLst>
          </p:cNvPr>
          <p:cNvSpPr>
            <a:spLocks noGrp="1"/>
          </p:cNvSpPr>
          <p:nvPr>
            <p:ph type="title"/>
          </p:nvPr>
        </p:nvSpPr>
        <p:spPr/>
        <p:txBody>
          <a:bodyPr/>
          <a:lstStyle/>
          <a:p>
            <a:r>
              <a:rPr lang="en-US" dirty="0"/>
              <a:t>Masking Attention to the Future</a:t>
            </a:r>
          </a:p>
        </p:txBody>
      </p:sp>
    </p:spTree>
    <p:extLst>
      <p:ext uri="{BB962C8B-B14F-4D97-AF65-F5344CB8AC3E}">
        <p14:creationId xmlns:p14="http://schemas.microsoft.com/office/powerpoint/2010/main" val="4464894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882065" y="1727168"/>
            <a:ext cx="3610451" cy="1966468"/>
          </a:xfrm>
          <a:prstGeom prst="rect">
            <a:avLst/>
          </a:prstGeom>
        </p:spPr>
        <p:txBody>
          <a:bodyPr vert="horz" wrap="square" lIns="0" tIns="10001" rIns="0" bIns="0" rtlCol="0">
            <a:spAutoFit/>
          </a:bodyPr>
          <a:lstStyle/>
          <a:p>
            <a:pPr marL="266700" marR="129540" indent="-257175">
              <a:spcBef>
                <a:spcPts val="79"/>
              </a:spcBef>
              <a:buClr>
                <a:srgbClr val="8B1515"/>
              </a:buClr>
              <a:buFont typeface="Times New Roman"/>
              <a:buChar char="•"/>
              <a:tabLst>
                <a:tab pos="266224" algn="l"/>
                <a:tab pos="266700" algn="l"/>
              </a:tabLst>
            </a:pPr>
            <a:r>
              <a:rPr sz="1725" dirty="0">
                <a:latin typeface="Calibri"/>
                <a:cs typeface="Calibri"/>
              </a:rPr>
              <a:t>Note that there are </a:t>
            </a:r>
            <a:r>
              <a:rPr sz="1725" spc="-4" dirty="0">
                <a:latin typeface="Calibri"/>
                <a:cs typeface="Calibri"/>
              </a:rPr>
              <a:t>no </a:t>
            </a:r>
            <a:r>
              <a:rPr sz="1725" dirty="0">
                <a:latin typeface="Calibri"/>
                <a:cs typeface="Calibri"/>
              </a:rPr>
              <a:t>elementwise </a:t>
            </a:r>
            <a:r>
              <a:rPr sz="1725" spc="-379" dirty="0">
                <a:latin typeface="Calibri"/>
                <a:cs typeface="Calibri"/>
              </a:rPr>
              <a:t> </a:t>
            </a:r>
            <a:r>
              <a:rPr sz="1725" spc="-4" dirty="0">
                <a:latin typeface="Calibri"/>
                <a:cs typeface="Calibri"/>
              </a:rPr>
              <a:t>nonlinearities in </a:t>
            </a:r>
            <a:r>
              <a:rPr sz="1725" dirty="0">
                <a:latin typeface="Calibri"/>
                <a:cs typeface="Calibri"/>
              </a:rPr>
              <a:t>self-attention; </a:t>
            </a:r>
            <a:r>
              <a:rPr sz="1725" spc="4" dirty="0">
                <a:latin typeface="Calibri"/>
                <a:cs typeface="Calibri"/>
              </a:rPr>
              <a:t> </a:t>
            </a:r>
            <a:r>
              <a:rPr sz="1725" spc="-4" dirty="0">
                <a:latin typeface="Calibri"/>
                <a:cs typeface="Calibri"/>
              </a:rPr>
              <a:t>stacking</a:t>
            </a:r>
            <a:r>
              <a:rPr sz="1725" spc="8" dirty="0">
                <a:latin typeface="Calibri"/>
                <a:cs typeface="Calibri"/>
              </a:rPr>
              <a:t> </a:t>
            </a:r>
            <a:r>
              <a:rPr sz="1725" spc="-4" dirty="0">
                <a:latin typeface="Calibri"/>
                <a:cs typeface="Calibri"/>
              </a:rPr>
              <a:t>more</a:t>
            </a:r>
            <a:r>
              <a:rPr sz="1725" spc="11" dirty="0">
                <a:latin typeface="Calibri"/>
                <a:cs typeface="Calibri"/>
              </a:rPr>
              <a:t> </a:t>
            </a:r>
            <a:r>
              <a:rPr sz="1725" spc="-4" dirty="0">
                <a:latin typeface="Calibri"/>
                <a:cs typeface="Calibri"/>
              </a:rPr>
              <a:t>self-attention</a:t>
            </a:r>
            <a:r>
              <a:rPr sz="1725" dirty="0">
                <a:latin typeface="Calibri"/>
                <a:cs typeface="Calibri"/>
              </a:rPr>
              <a:t> layers </a:t>
            </a:r>
            <a:r>
              <a:rPr sz="1725" spc="4" dirty="0">
                <a:latin typeface="Calibri"/>
                <a:cs typeface="Calibri"/>
              </a:rPr>
              <a:t> </a:t>
            </a:r>
            <a:r>
              <a:rPr sz="1725" spc="-4" dirty="0">
                <a:latin typeface="Calibri"/>
                <a:cs typeface="Calibri"/>
              </a:rPr>
              <a:t>just</a:t>
            </a:r>
            <a:r>
              <a:rPr sz="1725" spc="-8" dirty="0">
                <a:latin typeface="Calibri"/>
                <a:cs typeface="Calibri"/>
              </a:rPr>
              <a:t> </a:t>
            </a:r>
            <a:r>
              <a:rPr sz="1725" dirty="0">
                <a:latin typeface="Calibri"/>
                <a:cs typeface="Calibri"/>
              </a:rPr>
              <a:t>re-averages</a:t>
            </a:r>
            <a:r>
              <a:rPr sz="1725" spc="-19" dirty="0">
                <a:latin typeface="Calibri"/>
                <a:cs typeface="Calibri"/>
              </a:rPr>
              <a:t> </a:t>
            </a:r>
            <a:r>
              <a:rPr sz="1725" b="1" spc="-4" dirty="0">
                <a:latin typeface="Calibri"/>
                <a:cs typeface="Calibri"/>
              </a:rPr>
              <a:t>value</a:t>
            </a:r>
            <a:r>
              <a:rPr sz="1725" b="1" spc="4" dirty="0">
                <a:latin typeface="Calibri"/>
                <a:cs typeface="Calibri"/>
              </a:rPr>
              <a:t> </a:t>
            </a:r>
            <a:r>
              <a:rPr sz="1725" dirty="0">
                <a:latin typeface="Calibri"/>
                <a:cs typeface="Calibri"/>
              </a:rPr>
              <a:t>vectors</a:t>
            </a:r>
            <a:endParaRPr sz="1725">
              <a:latin typeface="Calibri"/>
              <a:cs typeface="Calibri"/>
            </a:endParaRPr>
          </a:p>
          <a:p>
            <a:pPr>
              <a:spcBef>
                <a:spcPts val="11"/>
              </a:spcBef>
              <a:buClr>
                <a:srgbClr val="8B1515"/>
              </a:buClr>
              <a:buFont typeface="Times New Roman"/>
              <a:buChar char="•"/>
            </a:pPr>
            <a:endParaRPr sz="2363">
              <a:latin typeface="Calibri"/>
              <a:cs typeface="Calibri"/>
            </a:endParaRPr>
          </a:p>
          <a:p>
            <a:pPr marL="266700" indent="-257175">
              <a:spcBef>
                <a:spcPts val="4"/>
              </a:spcBef>
              <a:buClr>
                <a:srgbClr val="8B1515"/>
              </a:buClr>
              <a:buFont typeface="Times New Roman"/>
              <a:buChar char="•"/>
              <a:tabLst>
                <a:tab pos="266224" algn="l"/>
                <a:tab pos="266700" algn="l"/>
              </a:tabLst>
            </a:pPr>
            <a:r>
              <a:rPr sz="1725" spc="-4" dirty="0">
                <a:latin typeface="Calibri"/>
                <a:cs typeface="Calibri"/>
              </a:rPr>
              <a:t>Easy</a:t>
            </a:r>
            <a:r>
              <a:rPr sz="1725" dirty="0">
                <a:latin typeface="Calibri"/>
                <a:cs typeface="Calibri"/>
              </a:rPr>
              <a:t> </a:t>
            </a:r>
            <a:r>
              <a:rPr sz="1725" spc="-4" dirty="0">
                <a:latin typeface="Calibri"/>
                <a:cs typeface="Calibri"/>
              </a:rPr>
              <a:t>fix:</a:t>
            </a:r>
            <a:r>
              <a:rPr sz="1725" spc="-8" dirty="0">
                <a:latin typeface="Calibri"/>
                <a:cs typeface="Calibri"/>
              </a:rPr>
              <a:t> </a:t>
            </a:r>
            <a:r>
              <a:rPr sz="1725" dirty="0">
                <a:latin typeface="Calibri"/>
                <a:cs typeface="Calibri"/>
              </a:rPr>
              <a:t>add</a:t>
            </a:r>
            <a:r>
              <a:rPr sz="1725" spc="-4" dirty="0">
                <a:latin typeface="Calibri"/>
                <a:cs typeface="Calibri"/>
              </a:rPr>
              <a:t> </a:t>
            </a:r>
            <a:r>
              <a:rPr sz="1725" dirty="0">
                <a:latin typeface="Calibri"/>
                <a:cs typeface="Calibri"/>
              </a:rPr>
              <a:t>a</a:t>
            </a:r>
            <a:r>
              <a:rPr sz="1725" spc="11" dirty="0">
                <a:latin typeface="Calibri"/>
                <a:cs typeface="Calibri"/>
              </a:rPr>
              <a:t> </a:t>
            </a:r>
            <a:r>
              <a:rPr sz="1725" b="1" spc="-4" dirty="0">
                <a:latin typeface="Calibri"/>
                <a:cs typeface="Calibri"/>
              </a:rPr>
              <a:t>feed-forward</a:t>
            </a:r>
            <a:r>
              <a:rPr sz="1725" b="1" spc="-23" dirty="0">
                <a:latin typeface="Calibri"/>
                <a:cs typeface="Calibri"/>
              </a:rPr>
              <a:t> </a:t>
            </a:r>
            <a:r>
              <a:rPr sz="1725" b="1" dirty="0">
                <a:latin typeface="Calibri"/>
                <a:cs typeface="Calibri"/>
              </a:rPr>
              <a:t>network</a:t>
            </a:r>
            <a:endParaRPr sz="1725">
              <a:latin typeface="Calibri"/>
              <a:cs typeface="Calibri"/>
            </a:endParaRPr>
          </a:p>
          <a:p>
            <a:pPr marL="266700"/>
            <a:r>
              <a:rPr sz="1725" dirty="0">
                <a:latin typeface="Calibri"/>
                <a:cs typeface="Calibri"/>
              </a:rPr>
              <a:t>to</a:t>
            </a:r>
            <a:r>
              <a:rPr sz="1725" spc="-8" dirty="0">
                <a:latin typeface="Calibri"/>
                <a:cs typeface="Calibri"/>
              </a:rPr>
              <a:t> </a:t>
            </a:r>
            <a:r>
              <a:rPr sz="1725" spc="-4" dirty="0">
                <a:latin typeface="Calibri"/>
                <a:cs typeface="Calibri"/>
              </a:rPr>
              <a:t>post-process </a:t>
            </a:r>
            <a:r>
              <a:rPr sz="1725" dirty="0">
                <a:latin typeface="Calibri"/>
                <a:cs typeface="Calibri"/>
              </a:rPr>
              <a:t>each</a:t>
            </a:r>
            <a:r>
              <a:rPr sz="1725" spc="4" dirty="0">
                <a:latin typeface="Calibri"/>
                <a:cs typeface="Calibri"/>
              </a:rPr>
              <a:t> </a:t>
            </a:r>
            <a:r>
              <a:rPr sz="1725" spc="-4" dirty="0">
                <a:latin typeface="Calibri"/>
                <a:cs typeface="Calibri"/>
              </a:rPr>
              <a:t>output</a:t>
            </a:r>
            <a:r>
              <a:rPr sz="1725" dirty="0">
                <a:latin typeface="Calibri"/>
                <a:cs typeface="Calibri"/>
              </a:rPr>
              <a:t> vector.</a:t>
            </a:r>
            <a:endParaRPr sz="1725">
              <a:latin typeface="Calibri"/>
              <a:cs typeface="Calibri"/>
            </a:endParaRPr>
          </a:p>
        </p:txBody>
      </p:sp>
      <p:sp>
        <p:nvSpPr>
          <p:cNvPr id="4" name="object 4"/>
          <p:cNvSpPr/>
          <p:nvPr/>
        </p:nvSpPr>
        <p:spPr>
          <a:xfrm>
            <a:off x="2807400" y="4104227"/>
            <a:ext cx="777239" cy="185738"/>
          </a:xfrm>
          <a:custGeom>
            <a:avLst/>
            <a:gdLst/>
            <a:ahLst/>
            <a:cxnLst/>
            <a:rect l="l" t="t" r="r" b="b"/>
            <a:pathLst>
              <a:path w="1036319" h="247650">
                <a:moveTo>
                  <a:pt x="957326" y="0"/>
                </a:moveTo>
                <a:lnTo>
                  <a:pt x="953769" y="10033"/>
                </a:lnTo>
                <a:lnTo>
                  <a:pt x="968103" y="16269"/>
                </a:lnTo>
                <a:lnTo>
                  <a:pt x="980424" y="24876"/>
                </a:lnTo>
                <a:lnTo>
                  <a:pt x="1005389" y="64650"/>
                </a:lnTo>
                <a:lnTo>
                  <a:pt x="1013587" y="122301"/>
                </a:lnTo>
                <a:lnTo>
                  <a:pt x="1012680" y="144085"/>
                </a:lnTo>
                <a:lnTo>
                  <a:pt x="1005389" y="181701"/>
                </a:lnTo>
                <a:lnTo>
                  <a:pt x="980439" y="222154"/>
                </a:lnTo>
                <a:lnTo>
                  <a:pt x="954277" y="237109"/>
                </a:lnTo>
                <a:lnTo>
                  <a:pt x="957326" y="247142"/>
                </a:lnTo>
                <a:lnTo>
                  <a:pt x="1004564" y="219084"/>
                </a:lnTo>
                <a:lnTo>
                  <a:pt x="1024727" y="186507"/>
                </a:lnTo>
                <a:lnTo>
                  <a:pt x="1034911" y="146311"/>
                </a:lnTo>
                <a:lnTo>
                  <a:pt x="1036193" y="123571"/>
                </a:lnTo>
                <a:lnTo>
                  <a:pt x="1034909" y="100974"/>
                </a:lnTo>
                <a:lnTo>
                  <a:pt x="1024673" y="60831"/>
                </a:lnTo>
                <a:lnTo>
                  <a:pt x="1004456" y="28164"/>
                </a:lnTo>
                <a:lnTo>
                  <a:pt x="975258" y="6498"/>
                </a:lnTo>
                <a:lnTo>
                  <a:pt x="957326" y="0"/>
                </a:lnTo>
                <a:close/>
              </a:path>
              <a:path w="1036319" h="247650">
                <a:moveTo>
                  <a:pt x="78739" y="0"/>
                </a:moveTo>
                <a:lnTo>
                  <a:pt x="31734" y="28164"/>
                </a:lnTo>
                <a:lnTo>
                  <a:pt x="11519" y="60831"/>
                </a:lnTo>
                <a:lnTo>
                  <a:pt x="1283" y="100974"/>
                </a:lnTo>
                <a:lnTo>
                  <a:pt x="0" y="123571"/>
                </a:lnTo>
                <a:lnTo>
                  <a:pt x="1264" y="146311"/>
                </a:lnTo>
                <a:lnTo>
                  <a:pt x="11412" y="186507"/>
                </a:lnTo>
                <a:lnTo>
                  <a:pt x="31609" y="219084"/>
                </a:lnTo>
                <a:lnTo>
                  <a:pt x="78739" y="247142"/>
                </a:lnTo>
                <a:lnTo>
                  <a:pt x="81914" y="237109"/>
                </a:lnTo>
                <a:lnTo>
                  <a:pt x="67839" y="230846"/>
                </a:lnTo>
                <a:lnTo>
                  <a:pt x="55705" y="222154"/>
                </a:lnTo>
                <a:lnTo>
                  <a:pt x="30783" y="181701"/>
                </a:lnTo>
                <a:lnTo>
                  <a:pt x="23405" y="144085"/>
                </a:lnTo>
                <a:lnTo>
                  <a:pt x="22478" y="122301"/>
                </a:lnTo>
                <a:lnTo>
                  <a:pt x="23405" y="101226"/>
                </a:lnTo>
                <a:lnTo>
                  <a:pt x="37210" y="49149"/>
                </a:lnTo>
                <a:lnTo>
                  <a:pt x="68054" y="16269"/>
                </a:lnTo>
                <a:lnTo>
                  <a:pt x="82295" y="10033"/>
                </a:lnTo>
                <a:lnTo>
                  <a:pt x="78739" y="0"/>
                </a:lnTo>
                <a:close/>
              </a:path>
            </a:pathLst>
          </a:custGeom>
          <a:solidFill>
            <a:srgbClr val="000000"/>
          </a:solidFill>
        </p:spPr>
        <p:txBody>
          <a:bodyPr wrap="square" lIns="0" tIns="0" rIns="0" bIns="0" rtlCol="0"/>
          <a:lstStyle/>
          <a:p>
            <a:endParaRPr sz="1350"/>
          </a:p>
        </p:txBody>
      </p:sp>
      <p:sp>
        <p:nvSpPr>
          <p:cNvPr id="5" name="object 5"/>
          <p:cNvSpPr/>
          <p:nvPr/>
        </p:nvSpPr>
        <p:spPr>
          <a:xfrm>
            <a:off x="3328608" y="4385405"/>
            <a:ext cx="1689259" cy="185738"/>
          </a:xfrm>
          <a:custGeom>
            <a:avLst/>
            <a:gdLst/>
            <a:ahLst/>
            <a:cxnLst/>
            <a:rect l="l" t="t" r="r" b="b"/>
            <a:pathLst>
              <a:path w="2252345" h="247650">
                <a:moveTo>
                  <a:pt x="2173478" y="0"/>
                </a:moveTo>
                <a:lnTo>
                  <a:pt x="2169922" y="10033"/>
                </a:lnTo>
                <a:lnTo>
                  <a:pt x="2184255" y="16269"/>
                </a:lnTo>
                <a:lnTo>
                  <a:pt x="2196576" y="24876"/>
                </a:lnTo>
                <a:lnTo>
                  <a:pt x="2221541" y="64650"/>
                </a:lnTo>
                <a:lnTo>
                  <a:pt x="2229738" y="122301"/>
                </a:lnTo>
                <a:lnTo>
                  <a:pt x="2228832" y="144085"/>
                </a:lnTo>
                <a:lnTo>
                  <a:pt x="2221541" y="181701"/>
                </a:lnTo>
                <a:lnTo>
                  <a:pt x="2196592" y="222154"/>
                </a:lnTo>
                <a:lnTo>
                  <a:pt x="2170430" y="237109"/>
                </a:lnTo>
                <a:lnTo>
                  <a:pt x="2173478" y="247142"/>
                </a:lnTo>
                <a:lnTo>
                  <a:pt x="2220716" y="219084"/>
                </a:lnTo>
                <a:lnTo>
                  <a:pt x="2240879" y="186507"/>
                </a:lnTo>
                <a:lnTo>
                  <a:pt x="2251063" y="146311"/>
                </a:lnTo>
                <a:lnTo>
                  <a:pt x="2252345" y="123571"/>
                </a:lnTo>
                <a:lnTo>
                  <a:pt x="2251061" y="100974"/>
                </a:lnTo>
                <a:lnTo>
                  <a:pt x="2240825" y="60831"/>
                </a:lnTo>
                <a:lnTo>
                  <a:pt x="2220608" y="28164"/>
                </a:lnTo>
                <a:lnTo>
                  <a:pt x="2191410" y="6498"/>
                </a:lnTo>
                <a:lnTo>
                  <a:pt x="2173478" y="0"/>
                </a:lnTo>
                <a:close/>
              </a:path>
              <a:path w="2252345" h="247650">
                <a:moveTo>
                  <a:pt x="78739" y="0"/>
                </a:moveTo>
                <a:lnTo>
                  <a:pt x="31734" y="28164"/>
                </a:lnTo>
                <a:lnTo>
                  <a:pt x="11519" y="60831"/>
                </a:lnTo>
                <a:lnTo>
                  <a:pt x="1283" y="100974"/>
                </a:lnTo>
                <a:lnTo>
                  <a:pt x="0" y="123571"/>
                </a:lnTo>
                <a:lnTo>
                  <a:pt x="1264" y="146311"/>
                </a:lnTo>
                <a:lnTo>
                  <a:pt x="11412" y="186507"/>
                </a:lnTo>
                <a:lnTo>
                  <a:pt x="31609" y="219084"/>
                </a:lnTo>
                <a:lnTo>
                  <a:pt x="78739" y="247142"/>
                </a:lnTo>
                <a:lnTo>
                  <a:pt x="81914" y="237109"/>
                </a:lnTo>
                <a:lnTo>
                  <a:pt x="67839" y="230846"/>
                </a:lnTo>
                <a:lnTo>
                  <a:pt x="55705" y="222154"/>
                </a:lnTo>
                <a:lnTo>
                  <a:pt x="30783" y="181701"/>
                </a:lnTo>
                <a:lnTo>
                  <a:pt x="23405" y="144085"/>
                </a:lnTo>
                <a:lnTo>
                  <a:pt x="22478" y="122301"/>
                </a:lnTo>
                <a:lnTo>
                  <a:pt x="23405" y="101226"/>
                </a:lnTo>
                <a:lnTo>
                  <a:pt x="37210" y="49149"/>
                </a:lnTo>
                <a:lnTo>
                  <a:pt x="68054" y="16269"/>
                </a:lnTo>
                <a:lnTo>
                  <a:pt x="82295" y="10033"/>
                </a:lnTo>
                <a:lnTo>
                  <a:pt x="78739" y="0"/>
                </a:lnTo>
                <a:close/>
              </a:path>
            </a:pathLst>
          </a:custGeom>
          <a:solidFill>
            <a:srgbClr val="000000"/>
          </a:solidFill>
        </p:spPr>
        <p:txBody>
          <a:bodyPr wrap="square" lIns="0" tIns="0" rIns="0" bIns="0" rtlCol="0"/>
          <a:lstStyle/>
          <a:p>
            <a:endParaRPr sz="1350"/>
          </a:p>
        </p:txBody>
      </p:sp>
      <p:sp>
        <p:nvSpPr>
          <p:cNvPr id="6" name="object 6"/>
          <p:cNvSpPr txBox="1"/>
          <p:nvPr/>
        </p:nvSpPr>
        <p:spPr>
          <a:xfrm>
            <a:off x="1863014" y="4004776"/>
            <a:ext cx="3109436" cy="574196"/>
          </a:xfrm>
          <a:prstGeom prst="rect">
            <a:avLst/>
          </a:prstGeom>
        </p:spPr>
        <p:txBody>
          <a:bodyPr vert="horz" wrap="square" lIns="0" tIns="50483" rIns="0" bIns="0" rtlCol="0">
            <a:spAutoFit/>
          </a:bodyPr>
          <a:lstStyle/>
          <a:p>
            <a:pPr marL="28575">
              <a:spcBef>
                <a:spcPts val="398"/>
              </a:spcBef>
            </a:pPr>
            <a:r>
              <a:rPr sz="1575" spc="23" dirty="0">
                <a:latin typeface="Cambria Math"/>
                <a:cs typeface="Cambria Math"/>
              </a:rPr>
              <a:t>𝑚</a:t>
            </a:r>
            <a:r>
              <a:rPr sz="1688" spc="33" baseline="-16666" dirty="0">
                <a:latin typeface="Cambria Math"/>
                <a:cs typeface="Cambria Math"/>
              </a:rPr>
              <a:t>𝑖</a:t>
            </a:r>
            <a:r>
              <a:rPr sz="1688" spc="410" baseline="-16666" dirty="0">
                <a:latin typeface="Cambria Math"/>
                <a:cs typeface="Cambria Math"/>
              </a:rPr>
              <a:t> </a:t>
            </a:r>
            <a:r>
              <a:rPr sz="1575" dirty="0">
                <a:latin typeface="Cambria Math"/>
                <a:cs typeface="Cambria Math"/>
              </a:rPr>
              <a:t>=</a:t>
            </a:r>
            <a:r>
              <a:rPr sz="1575" spc="83" dirty="0">
                <a:latin typeface="Cambria Math"/>
                <a:cs typeface="Cambria Math"/>
              </a:rPr>
              <a:t> </a:t>
            </a:r>
            <a:r>
              <a:rPr sz="1575" spc="-4" dirty="0">
                <a:latin typeface="Cambria Math"/>
                <a:cs typeface="Cambria Math"/>
              </a:rPr>
              <a:t>𝑀𝐿𝑃</a:t>
            </a:r>
            <a:r>
              <a:rPr sz="1575" spc="319" dirty="0">
                <a:latin typeface="Cambria Math"/>
                <a:cs typeface="Cambria Math"/>
              </a:rPr>
              <a:t> </a:t>
            </a:r>
            <a:r>
              <a:rPr sz="1575" spc="15" dirty="0">
                <a:latin typeface="Cambria Math"/>
                <a:cs typeface="Cambria Math"/>
              </a:rPr>
              <a:t>output</a:t>
            </a:r>
            <a:r>
              <a:rPr sz="1688" spc="23" baseline="-16666" dirty="0">
                <a:latin typeface="Cambria Math"/>
                <a:cs typeface="Cambria Math"/>
              </a:rPr>
              <a:t>𝑖</a:t>
            </a:r>
            <a:endParaRPr sz="1688" baseline="-16666">
              <a:latin typeface="Cambria Math"/>
              <a:cs typeface="Cambria Math"/>
            </a:endParaRPr>
          </a:p>
          <a:p>
            <a:pPr marL="298133">
              <a:spcBef>
                <a:spcPts val="323"/>
              </a:spcBef>
              <a:tabLst>
                <a:tab pos="547211" algn="l"/>
              </a:tabLst>
            </a:pPr>
            <a:r>
              <a:rPr sz="1575" dirty="0">
                <a:latin typeface="Cambria Math"/>
                <a:cs typeface="Cambria Math"/>
              </a:rPr>
              <a:t>=	</a:t>
            </a:r>
            <a:r>
              <a:rPr sz="1575" spc="-86" dirty="0">
                <a:latin typeface="Cambria Math"/>
                <a:cs typeface="Cambria Math"/>
              </a:rPr>
              <a:t>𝑊</a:t>
            </a:r>
            <a:r>
              <a:rPr sz="1688" spc="-129" baseline="-16666" dirty="0">
                <a:latin typeface="Cambria Math"/>
                <a:cs typeface="Cambria Math"/>
              </a:rPr>
              <a:t>2</a:t>
            </a:r>
            <a:r>
              <a:rPr sz="1688" baseline="-16666" dirty="0">
                <a:latin typeface="Cambria Math"/>
                <a:cs typeface="Cambria Math"/>
              </a:rPr>
              <a:t> </a:t>
            </a:r>
            <a:r>
              <a:rPr sz="1575" dirty="0">
                <a:latin typeface="Cambria Math"/>
                <a:cs typeface="Cambria Math"/>
              </a:rPr>
              <a:t>∗ </a:t>
            </a:r>
            <a:r>
              <a:rPr sz="1575" spc="-4" dirty="0">
                <a:latin typeface="Cambria Math"/>
                <a:cs typeface="Cambria Math"/>
              </a:rPr>
              <a:t>ReLU</a:t>
            </a:r>
            <a:r>
              <a:rPr sz="1575" spc="293" dirty="0">
                <a:latin typeface="Cambria Math"/>
                <a:cs typeface="Cambria Math"/>
              </a:rPr>
              <a:t> </a:t>
            </a:r>
            <a:r>
              <a:rPr sz="1575" spc="-101" dirty="0">
                <a:latin typeface="Cambria Math"/>
                <a:cs typeface="Cambria Math"/>
              </a:rPr>
              <a:t>𝑊</a:t>
            </a:r>
            <a:r>
              <a:rPr sz="1688" spc="-152" baseline="-16666" dirty="0">
                <a:latin typeface="Cambria Math"/>
                <a:cs typeface="Cambria Math"/>
              </a:rPr>
              <a:t>1</a:t>
            </a:r>
            <a:r>
              <a:rPr sz="1688" spc="236" baseline="-16666" dirty="0">
                <a:latin typeface="Cambria Math"/>
                <a:cs typeface="Cambria Math"/>
              </a:rPr>
              <a:t> </a:t>
            </a:r>
            <a:r>
              <a:rPr sz="1575" dirty="0">
                <a:latin typeface="Cambria Math"/>
                <a:cs typeface="Cambria Math"/>
              </a:rPr>
              <a:t>× </a:t>
            </a:r>
            <a:r>
              <a:rPr sz="1575" spc="15" dirty="0">
                <a:latin typeface="Cambria Math"/>
                <a:cs typeface="Cambria Math"/>
              </a:rPr>
              <a:t>output</a:t>
            </a:r>
            <a:r>
              <a:rPr sz="1688" spc="23" baseline="-16666" dirty="0">
                <a:latin typeface="Cambria Math"/>
                <a:cs typeface="Cambria Math"/>
              </a:rPr>
              <a:t>𝑖</a:t>
            </a:r>
            <a:r>
              <a:rPr sz="1688" spc="293" baseline="-16666" dirty="0">
                <a:latin typeface="Cambria Math"/>
                <a:cs typeface="Cambria Math"/>
              </a:rPr>
              <a:t> </a:t>
            </a:r>
            <a:r>
              <a:rPr sz="1575" dirty="0">
                <a:latin typeface="Cambria Math"/>
                <a:cs typeface="Cambria Math"/>
              </a:rPr>
              <a:t>+ </a:t>
            </a:r>
            <a:r>
              <a:rPr sz="1575" spc="-30" dirty="0">
                <a:latin typeface="Cambria Math"/>
                <a:cs typeface="Cambria Math"/>
              </a:rPr>
              <a:t>𝑏</a:t>
            </a:r>
            <a:r>
              <a:rPr sz="1688" spc="-45" baseline="-16666" dirty="0">
                <a:latin typeface="Cambria Math"/>
                <a:cs typeface="Cambria Math"/>
              </a:rPr>
              <a:t>1</a:t>
            </a:r>
            <a:endParaRPr sz="1688" baseline="-16666">
              <a:latin typeface="Cambria Math"/>
              <a:cs typeface="Cambria Math"/>
            </a:endParaRPr>
          </a:p>
        </p:txBody>
      </p:sp>
      <p:sp>
        <p:nvSpPr>
          <p:cNvPr id="7" name="object 7"/>
          <p:cNvSpPr txBox="1"/>
          <p:nvPr/>
        </p:nvSpPr>
        <p:spPr>
          <a:xfrm>
            <a:off x="5052252" y="4326598"/>
            <a:ext cx="436721" cy="251992"/>
          </a:xfrm>
          <a:prstGeom prst="rect">
            <a:avLst/>
          </a:prstGeom>
        </p:spPr>
        <p:txBody>
          <a:bodyPr vert="horz" wrap="square" lIns="0" tIns="9525" rIns="0" bIns="0" rtlCol="0">
            <a:spAutoFit/>
          </a:bodyPr>
          <a:lstStyle/>
          <a:p>
            <a:pPr marL="28575">
              <a:spcBef>
                <a:spcPts val="75"/>
              </a:spcBef>
            </a:pPr>
            <a:r>
              <a:rPr sz="1575" dirty="0">
                <a:latin typeface="Cambria Math"/>
                <a:cs typeface="Cambria Math"/>
              </a:rPr>
              <a:t>+</a:t>
            </a:r>
            <a:r>
              <a:rPr sz="1575" spc="-38" dirty="0">
                <a:latin typeface="Cambria Math"/>
                <a:cs typeface="Cambria Math"/>
              </a:rPr>
              <a:t> </a:t>
            </a:r>
            <a:r>
              <a:rPr sz="1575" spc="-11" dirty="0">
                <a:latin typeface="Cambria Math"/>
                <a:cs typeface="Cambria Math"/>
              </a:rPr>
              <a:t>𝑏</a:t>
            </a:r>
            <a:r>
              <a:rPr sz="1688" spc="-17" baseline="-16666" dirty="0">
                <a:latin typeface="Cambria Math"/>
                <a:cs typeface="Cambria Math"/>
              </a:rPr>
              <a:t>2</a:t>
            </a:r>
            <a:endParaRPr sz="1688" baseline="-16666">
              <a:latin typeface="Cambria Math"/>
              <a:cs typeface="Cambria Math"/>
            </a:endParaRPr>
          </a:p>
        </p:txBody>
      </p:sp>
      <p:sp>
        <p:nvSpPr>
          <p:cNvPr id="8" name="object 8"/>
          <p:cNvSpPr/>
          <p:nvPr/>
        </p:nvSpPr>
        <p:spPr>
          <a:xfrm>
            <a:off x="6011417" y="4351401"/>
            <a:ext cx="152400" cy="222885"/>
          </a:xfrm>
          <a:custGeom>
            <a:avLst/>
            <a:gdLst/>
            <a:ahLst/>
            <a:cxnLst/>
            <a:rect l="l" t="t" r="r" b="b"/>
            <a:pathLst>
              <a:path w="203200" h="297179">
                <a:moveTo>
                  <a:pt x="202691" y="0"/>
                </a:moveTo>
                <a:lnTo>
                  <a:pt x="0" y="0"/>
                </a:lnTo>
                <a:lnTo>
                  <a:pt x="0" y="297179"/>
                </a:lnTo>
                <a:lnTo>
                  <a:pt x="202691" y="297179"/>
                </a:lnTo>
                <a:lnTo>
                  <a:pt x="202691" y="0"/>
                </a:lnTo>
                <a:close/>
              </a:path>
            </a:pathLst>
          </a:custGeom>
          <a:solidFill>
            <a:srgbClr val="929A90"/>
          </a:solidFill>
        </p:spPr>
        <p:txBody>
          <a:bodyPr wrap="square" lIns="0" tIns="0" rIns="0" bIns="0" rtlCol="0"/>
          <a:lstStyle/>
          <a:p>
            <a:endParaRPr sz="1350"/>
          </a:p>
        </p:txBody>
      </p:sp>
      <p:sp>
        <p:nvSpPr>
          <p:cNvPr id="9" name="object 9"/>
          <p:cNvSpPr txBox="1"/>
          <p:nvPr/>
        </p:nvSpPr>
        <p:spPr>
          <a:xfrm>
            <a:off x="5934647" y="4578058"/>
            <a:ext cx="388619" cy="707726"/>
          </a:xfrm>
          <a:prstGeom prst="rect">
            <a:avLst/>
          </a:prstGeom>
        </p:spPr>
        <p:txBody>
          <a:bodyPr vert="horz" wrap="square" lIns="0" tIns="10001" rIns="0" bIns="0" rtlCol="0">
            <a:spAutoFit/>
          </a:bodyPr>
          <a:lstStyle/>
          <a:p>
            <a:pPr marL="28575">
              <a:spcBef>
                <a:spcPts val="79"/>
              </a:spcBef>
            </a:pPr>
            <a:r>
              <a:rPr sz="1725" spc="-23" dirty="0">
                <a:latin typeface="Cambria Math"/>
                <a:cs typeface="Cambria Math"/>
              </a:rPr>
              <a:t>𝑤</a:t>
            </a:r>
            <a:r>
              <a:rPr sz="1856" spc="-33" baseline="-15151" dirty="0">
                <a:latin typeface="Cambria Math"/>
                <a:cs typeface="Cambria Math"/>
              </a:rPr>
              <a:t>1</a:t>
            </a:r>
            <a:endParaRPr sz="1856" baseline="-15151">
              <a:latin typeface="Cambria Math"/>
              <a:cs typeface="Cambria Math"/>
            </a:endParaRPr>
          </a:p>
          <a:p>
            <a:pPr marL="34290">
              <a:spcBef>
                <a:spcPts val="1294"/>
              </a:spcBef>
            </a:pPr>
            <a:r>
              <a:rPr sz="1725" i="1" dirty="0">
                <a:latin typeface="Calibri"/>
                <a:cs typeface="Calibri"/>
              </a:rPr>
              <a:t>The</a:t>
            </a:r>
            <a:endParaRPr sz="1725">
              <a:latin typeface="Calibri"/>
              <a:cs typeface="Calibri"/>
            </a:endParaRPr>
          </a:p>
        </p:txBody>
      </p:sp>
      <p:sp>
        <p:nvSpPr>
          <p:cNvPr id="10" name="object 10"/>
          <p:cNvSpPr/>
          <p:nvPr/>
        </p:nvSpPr>
        <p:spPr>
          <a:xfrm>
            <a:off x="7069837" y="4361689"/>
            <a:ext cx="150971" cy="221933"/>
          </a:xfrm>
          <a:custGeom>
            <a:avLst/>
            <a:gdLst/>
            <a:ahLst/>
            <a:cxnLst/>
            <a:rect l="l" t="t" r="r" b="b"/>
            <a:pathLst>
              <a:path w="201295" h="295910">
                <a:moveTo>
                  <a:pt x="201168" y="0"/>
                </a:moveTo>
                <a:lnTo>
                  <a:pt x="0" y="0"/>
                </a:lnTo>
                <a:lnTo>
                  <a:pt x="0" y="295656"/>
                </a:lnTo>
                <a:lnTo>
                  <a:pt x="201168" y="295656"/>
                </a:lnTo>
                <a:lnTo>
                  <a:pt x="201168" y="0"/>
                </a:lnTo>
                <a:close/>
              </a:path>
            </a:pathLst>
          </a:custGeom>
          <a:solidFill>
            <a:srgbClr val="929A90"/>
          </a:solidFill>
        </p:spPr>
        <p:txBody>
          <a:bodyPr wrap="square" lIns="0" tIns="0" rIns="0" bIns="0" rtlCol="0"/>
          <a:lstStyle/>
          <a:p>
            <a:endParaRPr sz="1350"/>
          </a:p>
        </p:txBody>
      </p:sp>
      <p:sp>
        <p:nvSpPr>
          <p:cNvPr id="11" name="object 11"/>
          <p:cNvSpPr txBox="1"/>
          <p:nvPr/>
        </p:nvSpPr>
        <p:spPr>
          <a:xfrm>
            <a:off x="6966490" y="4473626"/>
            <a:ext cx="433864" cy="797654"/>
          </a:xfrm>
          <a:prstGeom prst="rect">
            <a:avLst/>
          </a:prstGeom>
        </p:spPr>
        <p:txBody>
          <a:bodyPr vert="horz" wrap="square" lIns="0" tIns="137160" rIns="0" bIns="0" rtlCol="0">
            <a:spAutoFit/>
          </a:bodyPr>
          <a:lstStyle/>
          <a:p>
            <a:pPr marL="50959">
              <a:spcBef>
                <a:spcPts val="1080"/>
              </a:spcBef>
            </a:pPr>
            <a:r>
              <a:rPr sz="1725" spc="-8" dirty="0">
                <a:latin typeface="Cambria Math"/>
                <a:cs typeface="Cambria Math"/>
              </a:rPr>
              <a:t>𝑤</a:t>
            </a:r>
            <a:r>
              <a:rPr sz="1856" spc="-11" baseline="-15151" dirty="0">
                <a:latin typeface="Cambria Math"/>
                <a:cs typeface="Cambria Math"/>
              </a:rPr>
              <a:t>2</a:t>
            </a:r>
            <a:endParaRPr sz="1856" baseline="-15151">
              <a:latin typeface="Cambria Math"/>
              <a:cs typeface="Cambria Math"/>
            </a:endParaRPr>
          </a:p>
          <a:p>
            <a:pPr marL="28575">
              <a:spcBef>
                <a:spcPts val="1009"/>
              </a:spcBef>
            </a:pPr>
            <a:r>
              <a:rPr sz="1725" i="1" dirty="0">
                <a:latin typeface="Calibri"/>
                <a:cs typeface="Calibri"/>
              </a:rPr>
              <a:t>chef</a:t>
            </a:r>
            <a:endParaRPr sz="1725">
              <a:latin typeface="Calibri"/>
              <a:cs typeface="Calibri"/>
            </a:endParaRPr>
          </a:p>
        </p:txBody>
      </p:sp>
      <p:sp>
        <p:nvSpPr>
          <p:cNvPr id="12" name="object 12"/>
          <p:cNvSpPr/>
          <p:nvPr/>
        </p:nvSpPr>
        <p:spPr>
          <a:xfrm>
            <a:off x="8187689" y="4365117"/>
            <a:ext cx="152400" cy="221933"/>
          </a:xfrm>
          <a:custGeom>
            <a:avLst/>
            <a:gdLst/>
            <a:ahLst/>
            <a:cxnLst/>
            <a:rect l="l" t="t" r="r" b="b"/>
            <a:pathLst>
              <a:path w="203200" h="295910">
                <a:moveTo>
                  <a:pt x="202692" y="0"/>
                </a:moveTo>
                <a:lnTo>
                  <a:pt x="0" y="0"/>
                </a:lnTo>
                <a:lnTo>
                  <a:pt x="0" y="295656"/>
                </a:lnTo>
                <a:lnTo>
                  <a:pt x="202692" y="295656"/>
                </a:lnTo>
                <a:lnTo>
                  <a:pt x="202692" y="0"/>
                </a:lnTo>
                <a:close/>
              </a:path>
            </a:pathLst>
          </a:custGeom>
          <a:solidFill>
            <a:srgbClr val="929A90"/>
          </a:solidFill>
        </p:spPr>
        <p:txBody>
          <a:bodyPr wrap="square" lIns="0" tIns="0" rIns="0" bIns="0" rtlCol="0"/>
          <a:lstStyle/>
          <a:p>
            <a:endParaRPr sz="1350"/>
          </a:p>
        </p:txBody>
      </p:sp>
      <p:sp>
        <p:nvSpPr>
          <p:cNvPr id="13" name="object 13"/>
          <p:cNvSpPr txBox="1"/>
          <p:nvPr/>
        </p:nvSpPr>
        <p:spPr>
          <a:xfrm>
            <a:off x="8085012" y="4476712"/>
            <a:ext cx="440055" cy="797654"/>
          </a:xfrm>
          <a:prstGeom prst="rect">
            <a:avLst/>
          </a:prstGeom>
        </p:spPr>
        <p:txBody>
          <a:bodyPr vert="horz" wrap="square" lIns="0" tIns="137160" rIns="0" bIns="0" rtlCol="0">
            <a:spAutoFit/>
          </a:bodyPr>
          <a:lstStyle/>
          <a:p>
            <a:pPr marL="50959">
              <a:spcBef>
                <a:spcPts val="1080"/>
              </a:spcBef>
            </a:pPr>
            <a:r>
              <a:rPr sz="1725" spc="-8" dirty="0">
                <a:latin typeface="Cambria Math"/>
                <a:cs typeface="Cambria Math"/>
              </a:rPr>
              <a:t>𝑤</a:t>
            </a:r>
            <a:r>
              <a:rPr sz="1856" spc="-11" baseline="-15151" dirty="0">
                <a:latin typeface="Cambria Math"/>
                <a:cs typeface="Cambria Math"/>
              </a:rPr>
              <a:t>3</a:t>
            </a:r>
            <a:endParaRPr sz="1856" baseline="-15151">
              <a:latin typeface="Cambria Math"/>
              <a:cs typeface="Cambria Math"/>
            </a:endParaRPr>
          </a:p>
          <a:p>
            <a:pPr marL="28575">
              <a:spcBef>
                <a:spcPts val="1009"/>
              </a:spcBef>
            </a:pPr>
            <a:r>
              <a:rPr sz="1725" i="1" dirty="0">
                <a:latin typeface="Calibri"/>
                <a:cs typeface="Calibri"/>
              </a:rPr>
              <a:t>who</a:t>
            </a:r>
            <a:endParaRPr sz="1725">
              <a:latin typeface="Calibri"/>
              <a:cs typeface="Calibri"/>
            </a:endParaRPr>
          </a:p>
        </p:txBody>
      </p:sp>
      <p:sp>
        <p:nvSpPr>
          <p:cNvPr id="14" name="object 14"/>
          <p:cNvSpPr/>
          <p:nvPr/>
        </p:nvSpPr>
        <p:spPr>
          <a:xfrm>
            <a:off x="9760457" y="4361689"/>
            <a:ext cx="152400" cy="221933"/>
          </a:xfrm>
          <a:custGeom>
            <a:avLst/>
            <a:gdLst/>
            <a:ahLst/>
            <a:cxnLst/>
            <a:rect l="l" t="t" r="r" b="b"/>
            <a:pathLst>
              <a:path w="203200" h="295910">
                <a:moveTo>
                  <a:pt x="202692" y="0"/>
                </a:moveTo>
                <a:lnTo>
                  <a:pt x="0" y="0"/>
                </a:lnTo>
                <a:lnTo>
                  <a:pt x="0" y="295656"/>
                </a:lnTo>
                <a:lnTo>
                  <a:pt x="202692" y="295656"/>
                </a:lnTo>
                <a:lnTo>
                  <a:pt x="202692" y="0"/>
                </a:lnTo>
                <a:close/>
              </a:path>
            </a:pathLst>
          </a:custGeom>
          <a:solidFill>
            <a:srgbClr val="929A90"/>
          </a:solidFill>
        </p:spPr>
        <p:txBody>
          <a:bodyPr wrap="square" lIns="0" tIns="0" rIns="0" bIns="0" rtlCol="0"/>
          <a:lstStyle/>
          <a:p>
            <a:endParaRPr sz="1350"/>
          </a:p>
        </p:txBody>
      </p:sp>
      <p:sp>
        <p:nvSpPr>
          <p:cNvPr id="15" name="object 15"/>
          <p:cNvSpPr txBox="1"/>
          <p:nvPr/>
        </p:nvSpPr>
        <p:spPr>
          <a:xfrm>
            <a:off x="9613011" y="4486199"/>
            <a:ext cx="464344" cy="797654"/>
          </a:xfrm>
          <a:prstGeom prst="rect">
            <a:avLst/>
          </a:prstGeom>
        </p:spPr>
        <p:txBody>
          <a:bodyPr vert="horz" wrap="square" lIns="0" tIns="137160" rIns="0" bIns="0" rtlCol="0">
            <a:spAutoFit/>
          </a:bodyPr>
          <a:lstStyle/>
          <a:p>
            <a:pPr marL="86678">
              <a:spcBef>
                <a:spcPts val="1080"/>
              </a:spcBef>
            </a:pPr>
            <a:r>
              <a:rPr sz="1725" spc="23" dirty="0">
                <a:latin typeface="Cambria Math"/>
                <a:cs typeface="Cambria Math"/>
              </a:rPr>
              <a:t>𝑤</a:t>
            </a:r>
            <a:r>
              <a:rPr sz="1856" spc="33" baseline="-15151" dirty="0">
                <a:latin typeface="Cambria Math"/>
                <a:cs typeface="Cambria Math"/>
              </a:rPr>
              <a:t>𝑇</a:t>
            </a:r>
            <a:endParaRPr sz="1856" baseline="-15151">
              <a:latin typeface="Cambria Math"/>
              <a:cs typeface="Cambria Math"/>
            </a:endParaRPr>
          </a:p>
          <a:p>
            <a:pPr marL="28575">
              <a:spcBef>
                <a:spcPts val="1009"/>
              </a:spcBef>
            </a:pPr>
            <a:r>
              <a:rPr sz="1725" i="1" dirty="0">
                <a:latin typeface="Calibri"/>
                <a:cs typeface="Calibri"/>
              </a:rPr>
              <a:t>food</a:t>
            </a:r>
            <a:endParaRPr sz="1725">
              <a:latin typeface="Calibri"/>
              <a:cs typeface="Calibri"/>
            </a:endParaRPr>
          </a:p>
        </p:txBody>
      </p:sp>
      <p:sp>
        <p:nvSpPr>
          <p:cNvPr id="16" name="object 16"/>
          <p:cNvSpPr txBox="1"/>
          <p:nvPr/>
        </p:nvSpPr>
        <p:spPr>
          <a:xfrm>
            <a:off x="8947880" y="4064605"/>
            <a:ext cx="348138" cy="586699"/>
          </a:xfrm>
          <a:prstGeom prst="rect">
            <a:avLst/>
          </a:prstGeom>
        </p:spPr>
        <p:txBody>
          <a:bodyPr vert="horz" wrap="square" lIns="0" tIns="9525" rIns="0" bIns="0" rtlCol="0">
            <a:spAutoFit/>
          </a:bodyPr>
          <a:lstStyle/>
          <a:p>
            <a:pPr marL="9525">
              <a:spcBef>
                <a:spcPts val="75"/>
              </a:spcBef>
            </a:pPr>
            <a:r>
              <a:rPr sz="3750" i="1" dirty="0">
                <a:latin typeface="Calibri"/>
                <a:cs typeface="Calibri"/>
              </a:rPr>
              <a:t>…</a:t>
            </a:r>
            <a:endParaRPr sz="3750">
              <a:latin typeface="Calibri"/>
              <a:cs typeface="Calibri"/>
            </a:endParaRPr>
          </a:p>
        </p:txBody>
      </p:sp>
      <p:grpSp>
        <p:nvGrpSpPr>
          <p:cNvPr id="17" name="object 17"/>
          <p:cNvGrpSpPr/>
          <p:nvPr/>
        </p:nvGrpSpPr>
        <p:grpSpPr>
          <a:xfrm>
            <a:off x="5637659" y="3048381"/>
            <a:ext cx="4722971" cy="1296353"/>
            <a:chOff x="5484876" y="2921507"/>
            <a:chExt cx="6297295" cy="1728470"/>
          </a:xfrm>
        </p:grpSpPr>
        <p:sp>
          <p:nvSpPr>
            <p:cNvPr id="18" name="object 18"/>
            <p:cNvSpPr/>
            <p:nvPr/>
          </p:nvSpPr>
          <p:spPr>
            <a:xfrm>
              <a:off x="5484876" y="4027931"/>
              <a:ext cx="6297295" cy="622300"/>
            </a:xfrm>
            <a:custGeom>
              <a:avLst/>
              <a:gdLst/>
              <a:ahLst/>
              <a:cxnLst/>
              <a:rect l="l" t="t" r="r" b="b"/>
              <a:pathLst>
                <a:path w="6297295" h="622300">
                  <a:moveTo>
                    <a:pt x="6193535" y="0"/>
                  </a:moveTo>
                  <a:lnTo>
                    <a:pt x="103632" y="0"/>
                  </a:lnTo>
                  <a:lnTo>
                    <a:pt x="63275" y="8137"/>
                  </a:lnTo>
                  <a:lnTo>
                    <a:pt x="30337" y="30337"/>
                  </a:lnTo>
                  <a:lnTo>
                    <a:pt x="8137" y="63275"/>
                  </a:lnTo>
                  <a:lnTo>
                    <a:pt x="0" y="103632"/>
                  </a:lnTo>
                  <a:lnTo>
                    <a:pt x="0" y="518160"/>
                  </a:lnTo>
                  <a:lnTo>
                    <a:pt x="8137" y="558516"/>
                  </a:lnTo>
                  <a:lnTo>
                    <a:pt x="30337" y="591454"/>
                  </a:lnTo>
                  <a:lnTo>
                    <a:pt x="63275" y="613654"/>
                  </a:lnTo>
                  <a:lnTo>
                    <a:pt x="103632" y="621792"/>
                  </a:lnTo>
                  <a:lnTo>
                    <a:pt x="6193535" y="621792"/>
                  </a:lnTo>
                  <a:lnTo>
                    <a:pt x="6233892" y="613654"/>
                  </a:lnTo>
                  <a:lnTo>
                    <a:pt x="6266830" y="591454"/>
                  </a:lnTo>
                  <a:lnTo>
                    <a:pt x="6289030" y="558516"/>
                  </a:lnTo>
                  <a:lnTo>
                    <a:pt x="6297168" y="518160"/>
                  </a:lnTo>
                  <a:lnTo>
                    <a:pt x="6297168" y="103632"/>
                  </a:lnTo>
                  <a:lnTo>
                    <a:pt x="6289030" y="63275"/>
                  </a:lnTo>
                  <a:lnTo>
                    <a:pt x="6266830" y="30337"/>
                  </a:lnTo>
                  <a:lnTo>
                    <a:pt x="6233892" y="8137"/>
                  </a:lnTo>
                  <a:lnTo>
                    <a:pt x="6193535" y="0"/>
                  </a:lnTo>
                  <a:close/>
                </a:path>
              </a:pathLst>
            </a:custGeom>
            <a:solidFill>
              <a:srgbClr val="C0EFE9"/>
            </a:solidFill>
          </p:spPr>
          <p:txBody>
            <a:bodyPr wrap="square" lIns="0" tIns="0" rIns="0" bIns="0" rtlCol="0"/>
            <a:lstStyle/>
            <a:p>
              <a:endParaRPr sz="1350"/>
            </a:p>
          </p:txBody>
        </p:sp>
        <p:sp>
          <p:nvSpPr>
            <p:cNvPr id="19" name="object 19"/>
            <p:cNvSpPr/>
            <p:nvPr/>
          </p:nvSpPr>
          <p:spPr>
            <a:xfrm>
              <a:off x="6048756" y="3855719"/>
              <a:ext cx="5073650" cy="342900"/>
            </a:xfrm>
            <a:custGeom>
              <a:avLst/>
              <a:gdLst/>
              <a:ahLst/>
              <a:cxnLst/>
              <a:rect l="l" t="t" r="r" b="b"/>
              <a:pathLst>
                <a:path w="5073650" h="342900">
                  <a:moveTo>
                    <a:pt x="76200" y="76200"/>
                  </a:moveTo>
                  <a:lnTo>
                    <a:pt x="69850" y="63500"/>
                  </a:lnTo>
                  <a:lnTo>
                    <a:pt x="38100" y="0"/>
                  </a:lnTo>
                  <a:lnTo>
                    <a:pt x="0" y="76200"/>
                  </a:lnTo>
                  <a:lnTo>
                    <a:pt x="31750" y="76200"/>
                  </a:lnTo>
                  <a:lnTo>
                    <a:pt x="31750" y="296672"/>
                  </a:lnTo>
                  <a:lnTo>
                    <a:pt x="44450" y="296672"/>
                  </a:lnTo>
                  <a:lnTo>
                    <a:pt x="44450" y="76200"/>
                  </a:lnTo>
                  <a:lnTo>
                    <a:pt x="76200" y="76200"/>
                  </a:lnTo>
                  <a:close/>
                </a:path>
                <a:path w="5073650" h="342900">
                  <a:moveTo>
                    <a:pt x="1484376" y="105156"/>
                  </a:moveTo>
                  <a:lnTo>
                    <a:pt x="1478026" y="92456"/>
                  </a:lnTo>
                  <a:lnTo>
                    <a:pt x="1446276" y="28956"/>
                  </a:lnTo>
                  <a:lnTo>
                    <a:pt x="1408176" y="105156"/>
                  </a:lnTo>
                  <a:lnTo>
                    <a:pt x="1439926" y="105156"/>
                  </a:lnTo>
                  <a:lnTo>
                    <a:pt x="1439926" y="325628"/>
                  </a:lnTo>
                  <a:lnTo>
                    <a:pt x="1452626" y="325628"/>
                  </a:lnTo>
                  <a:lnTo>
                    <a:pt x="1452626" y="105156"/>
                  </a:lnTo>
                  <a:lnTo>
                    <a:pt x="1484376" y="105156"/>
                  </a:lnTo>
                  <a:close/>
                </a:path>
                <a:path w="5073650" h="342900">
                  <a:moveTo>
                    <a:pt x="2976372" y="105156"/>
                  </a:moveTo>
                  <a:lnTo>
                    <a:pt x="2970022" y="92456"/>
                  </a:lnTo>
                  <a:lnTo>
                    <a:pt x="2938272" y="28956"/>
                  </a:lnTo>
                  <a:lnTo>
                    <a:pt x="2900172" y="105156"/>
                  </a:lnTo>
                  <a:lnTo>
                    <a:pt x="2931922" y="105156"/>
                  </a:lnTo>
                  <a:lnTo>
                    <a:pt x="2931922" y="325628"/>
                  </a:lnTo>
                  <a:lnTo>
                    <a:pt x="2944622" y="325628"/>
                  </a:lnTo>
                  <a:lnTo>
                    <a:pt x="2944622" y="105156"/>
                  </a:lnTo>
                  <a:lnTo>
                    <a:pt x="2976372" y="105156"/>
                  </a:lnTo>
                  <a:close/>
                </a:path>
                <a:path w="5073650" h="342900">
                  <a:moveTo>
                    <a:pt x="5073396" y="121920"/>
                  </a:moveTo>
                  <a:lnTo>
                    <a:pt x="5067046" y="109220"/>
                  </a:lnTo>
                  <a:lnTo>
                    <a:pt x="5035296" y="45720"/>
                  </a:lnTo>
                  <a:lnTo>
                    <a:pt x="4997196" y="121920"/>
                  </a:lnTo>
                  <a:lnTo>
                    <a:pt x="5028946" y="121920"/>
                  </a:lnTo>
                  <a:lnTo>
                    <a:pt x="5028946" y="342392"/>
                  </a:lnTo>
                  <a:lnTo>
                    <a:pt x="5041646" y="342392"/>
                  </a:lnTo>
                  <a:lnTo>
                    <a:pt x="5041646" y="121920"/>
                  </a:lnTo>
                  <a:lnTo>
                    <a:pt x="5073396" y="121920"/>
                  </a:lnTo>
                  <a:close/>
                </a:path>
              </a:pathLst>
            </a:custGeom>
            <a:solidFill>
              <a:srgbClr val="000000"/>
            </a:solidFill>
          </p:spPr>
          <p:txBody>
            <a:bodyPr wrap="square" lIns="0" tIns="0" rIns="0" bIns="0" rtlCol="0"/>
            <a:lstStyle/>
            <a:p>
              <a:endParaRPr sz="1350"/>
            </a:p>
          </p:txBody>
        </p:sp>
        <p:sp>
          <p:nvSpPr>
            <p:cNvPr id="20" name="object 20"/>
            <p:cNvSpPr/>
            <p:nvPr/>
          </p:nvSpPr>
          <p:spPr>
            <a:xfrm>
              <a:off x="5846064" y="3483863"/>
              <a:ext cx="528955" cy="384175"/>
            </a:xfrm>
            <a:custGeom>
              <a:avLst/>
              <a:gdLst/>
              <a:ahLst/>
              <a:cxnLst/>
              <a:rect l="l" t="t" r="r" b="b"/>
              <a:pathLst>
                <a:path w="528954" h="384175">
                  <a:moveTo>
                    <a:pt x="464820" y="0"/>
                  </a:moveTo>
                  <a:lnTo>
                    <a:pt x="64008" y="0"/>
                  </a:lnTo>
                  <a:lnTo>
                    <a:pt x="39112" y="5036"/>
                  </a:lnTo>
                  <a:lnTo>
                    <a:pt x="18764" y="18764"/>
                  </a:lnTo>
                  <a:lnTo>
                    <a:pt x="5036" y="39112"/>
                  </a:lnTo>
                  <a:lnTo>
                    <a:pt x="0" y="64008"/>
                  </a:lnTo>
                  <a:lnTo>
                    <a:pt x="0" y="320040"/>
                  </a:lnTo>
                  <a:lnTo>
                    <a:pt x="5036" y="344935"/>
                  </a:lnTo>
                  <a:lnTo>
                    <a:pt x="18764" y="365283"/>
                  </a:lnTo>
                  <a:lnTo>
                    <a:pt x="39112" y="379011"/>
                  </a:lnTo>
                  <a:lnTo>
                    <a:pt x="64008" y="384048"/>
                  </a:lnTo>
                  <a:lnTo>
                    <a:pt x="464820" y="384048"/>
                  </a:lnTo>
                  <a:lnTo>
                    <a:pt x="489715" y="379011"/>
                  </a:lnTo>
                  <a:lnTo>
                    <a:pt x="510063" y="365283"/>
                  </a:lnTo>
                  <a:lnTo>
                    <a:pt x="523791" y="344935"/>
                  </a:lnTo>
                  <a:lnTo>
                    <a:pt x="528827" y="320040"/>
                  </a:lnTo>
                  <a:lnTo>
                    <a:pt x="528827" y="64008"/>
                  </a:lnTo>
                  <a:lnTo>
                    <a:pt x="523791" y="39112"/>
                  </a:lnTo>
                  <a:lnTo>
                    <a:pt x="510063" y="18764"/>
                  </a:lnTo>
                  <a:lnTo>
                    <a:pt x="489715" y="5036"/>
                  </a:lnTo>
                  <a:lnTo>
                    <a:pt x="464820" y="0"/>
                  </a:lnTo>
                  <a:close/>
                </a:path>
              </a:pathLst>
            </a:custGeom>
            <a:solidFill>
              <a:srgbClr val="FFACF8"/>
            </a:solidFill>
          </p:spPr>
          <p:txBody>
            <a:bodyPr wrap="square" lIns="0" tIns="0" rIns="0" bIns="0" rtlCol="0"/>
            <a:lstStyle/>
            <a:p>
              <a:endParaRPr sz="1350"/>
            </a:p>
          </p:txBody>
        </p:sp>
        <p:sp>
          <p:nvSpPr>
            <p:cNvPr id="21" name="object 21"/>
            <p:cNvSpPr/>
            <p:nvPr/>
          </p:nvSpPr>
          <p:spPr>
            <a:xfrm>
              <a:off x="5984748" y="2921507"/>
              <a:ext cx="5200015" cy="344805"/>
            </a:xfrm>
            <a:custGeom>
              <a:avLst/>
              <a:gdLst/>
              <a:ahLst/>
              <a:cxnLst/>
              <a:rect l="l" t="t" r="r" b="b"/>
              <a:pathLst>
                <a:path w="5200015" h="344804">
                  <a:moveTo>
                    <a:pt x="202692" y="0"/>
                  </a:moveTo>
                  <a:lnTo>
                    <a:pt x="0" y="0"/>
                  </a:lnTo>
                  <a:lnTo>
                    <a:pt x="0" y="297180"/>
                  </a:lnTo>
                  <a:lnTo>
                    <a:pt x="202692" y="297180"/>
                  </a:lnTo>
                  <a:lnTo>
                    <a:pt x="202692" y="0"/>
                  </a:lnTo>
                  <a:close/>
                </a:path>
                <a:path w="5200015" h="344804">
                  <a:moveTo>
                    <a:pt x="1610868" y="30480"/>
                  </a:moveTo>
                  <a:lnTo>
                    <a:pt x="1409700" y="30480"/>
                  </a:lnTo>
                  <a:lnTo>
                    <a:pt x="1409700" y="327660"/>
                  </a:lnTo>
                  <a:lnTo>
                    <a:pt x="1610868" y="327660"/>
                  </a:lnTo>
                  <a:lnTo>
                    <a:pt x="1610868" y="30480"/>
                  </a:lnTo>
                  <a:close/>
                </a:path>
                <a:path w="5200015" h="344804">
                  <a:moveTo>
                    <a:pt x="3102864" y="35052"/>
                  </a:moveTo>
                  <a:lnTo>
                    <a:pt x="2900172" y="35052"/>
                  </a:lnTo>
                  <a:lnTo>
                    <a:pt x="2900172" y="330708"/>
                  </a:lnTo>
                  <a:lnTo>
                    <a:pt x="3102864" y="330708"/>
                  </a:lnTo>
                  <a:lnTo>
                    <a:pt x="3102864" y="35052"/>
                  </a:lnTo>
                  <a:close/>
                </a:path>
                <a:path w="5200015" h="344804">
                  <a:moveTo>
                    <a:pt x="5199888" y="47256"/>
                  </a:moveTo>
                  <a:lnTo>
                    <a:pt x="4997196" y="47256"/>
                  </a:lnTo>
                  <a:lnTo>
                    <a:pt x="4997196" y="344424"/>
                  </a:lnTo>
                  <a:lnTo>
                    <a:pt x="5199888" y="344424"/>
                  </a:lnTo>
                  <a:lnTo>
                    <a:pt x="5199888" y="47256"/>
                  </a:lnTo>
                  <a:close/>
                </a:path>
              </a:pathLst>
            </a:custGeom>
            <a:solidFill>
              <a:srgbClr val="929A90"/>
            </a:solidFill>
          </p:spPr>
          <p:txBody>
            <a:bodyPr wrap="square" lIns="0" tIns="0" rIns="0" bIns="0" rtlCol="0"/>
            <a:lstStyle/>
            <a:p>
              <a:endParaRPr sz="1350"/>
            </a:p>
          </p:txBody>
        </p:sp>
      </p:grpSp>
      <p:sp>
        <p:nvSpPr>
          <p:cNvPr id="22" name="object 22"/>
          <p:cNvSpPr txBox="1"/>
          <p:nvPr/>
        </p:nvSpPr>
        <p:spPr>
          <a:xfrm>
            <a:off x="5393055" y="5573267"/>
            <a:ext cx="5181600" cy="236090"/>
          </a:xfrm>
          <a:prstGeom prst="rect">
            <a:avLst/>
          </a:prstGeom>
          <a:ln w="9525">
            <a:solidFill>
              <a:srgbClr val="600058"/>
            </a:solidFill>
          </a:ln>
        </p:spPr>
        <p:txBody>
          <a:bodyPr vert="horz" wrap="square" lIns="0" tIns="0" rIns="0" bIns="0" rtlCol="0">
            <a:spAutoFit/>
          </a:bodyPr>
          <a:lstStyle/>
          <a:p>
            <a:pPr marL="231934">
              <a:lnSpc>
                <a:spcPts val="1868"/>
              </a:lnSpc>
            </a:pPr>
            <a:r>
              <a:rPr sz="1575" dirty="0">
                <a:solidFill>
                  <a:srgbClr val="600058"/>
                </a:solidFill>
                <a:latin typeface="Calibri"/>
                <a:cs typeface="Calibri"/>
              </a:rPr>
              <a:t>Intuition:</a:t>
            </a:r>
            <a:r>
              <a:rPr sz="1575" spc="-11" dirty="0">
                <a:solidFill>
                  <a:srgbClr val="600058"/>
                </a:solidFill>
                <a:latin typeface="Calibri"/>
                <a:cs typeface="Calibri"/>
              </a:rPr>
              <a:t> </a:t>
            </a:r>
            <a:r>
              <a:rPr sz="1575" dirty="0">
                <a:solidFill>
                  <a:srgbClr val="600058"/>
                </a:solidFill>
                <a:latin typeface="Calibri"/>
                <a:cs typeface="Calibri"/>
              </a:rPr>
              <a:t>the</a:t>
            </a:r>
            <a:r>
              <a:rPr sz="1575" spc="-4" dirty="0">
                <a:solidFill>
                  <a:srgbClr val="600058"/>
                </a:solidFill>
                <a:latin typeface="Calibri"/>
                <a:cs typeface="Calibri"/>
              </a:rPr>
              <a:t> FF</a:t>
            </a:r>
            <a:r>
              <a:rPr sz="1575" spc="-8" dirty="0">
                <a:solidFill>
                  <a:srgbClr val="600058"/>
                </a:solidFill>
                <a:latin typeface="Calibri"/>
                <a:cs typeface="Calibri"/>
              </a:rPr>
              <a:t> </a:t>
            </a:r>
            <a:r>
              <a:rPr sz="1575" spc="-4" dirty="0">
                <a:solidFill>
                  <a:srgbClr val="600058"/>
                </a:solidFill>
                <a:latin typeface="Calibri"/>
                <a:cs typeface="Calibri"/>
              </a:rPr>
              <a:t>network </a:t>
            </a:r>
            <a:r>
              <a:rPr sz="1575" spc="-8" dirty="0">
                <a:solidFill>
                  <a:srgbClr val="600058"/>
                </a:solidFill>
                <a:latin typeface="Calibri"/>
                <a:cs typeface="Calibri"/>
              </a:rPr>
              <a:t>processes</a:t>
            </a:r>
            <a:r>
              <a:rPr sz="1575" spc="30" dirty="0">
                <a:solidFill>
                  <a:srgbClr val="600058"/>
                </a:solidFill>
                <a:latin typeface="Calibri"/>
                <a:cs typeface="Calibri"/>
              </a:rPr>
              <a:t> </a:t>
            </a:r>
            <a:r>
              <a:rPr sz="1575" dirty="0">
                <a:solidFill>
                  <a:srgbClr val="600058"/>
                </a:solidFill>
                <a:latin typeface="Calibri"/>
                <a:cs typeface="Calibri"/>
              </a:rPr>
              <a:t>the</a:t>
            </a:r>
            <a:r>
              <a:rPr sz="1575" spc="-4" dirty="0">
                <a:solidFill>
                  <a:srgbClr val="600058"/>
                </a:solidFill>
                <a:latin typeface="Calibri"/>
                <a:cs typeface="Calibri"/>
              </a:rPr>
              <a:t> result</a:t>
            </a:r>
            <a:r>
              <a:rPr sz="1575" spc="8" dirty="0">
                <a:solidFill>
                  <a:srgbClr val="600058"/>
                </a:solidFill>
                <a:latin typeface="Calibri"/>
                <a:cs typeface="Calibri"/>
              </a:rPr>
              <a:t> </a:t>
            </a:r>
            <a:r>
              <a:rPr sz="1575" spc="-4" dirty="0">
                <a:solidFill>
                  <a:srgbClr val="600058"/>
                </a:solidFill>
                <a:latin typeface="Calibri"/>
                <a:cs typeface="Calibri"/>
              </a:rPr>
              <a:t>of</a:t>
            </a:r>
            <a:r>
              <a:rPr sz="1575" spc="-8" dirty="0">
                <a:solidFill>
                  <a:srgbClr val="600058"/>
                </a:solidFill>
                <a:latin typeface="Calibri"/>
                <a:cs typeface="Calibri"/>
              </a:rPr>
              <a:t> </a:t>
            </a:r>
            <a:r>
              <a:rPr sz="1575" dirty="0">
                <a:solidFill>
                  <a:srgbClr val="600058"/>
                </a:solidFill>
                <a:latin typeface="Calibri"/>
                <a:cs typeface="Calibri"/>
              </a:rPr>
              <a:t>attention</a:t>
            </a:r>
            <a:endParaRPr sz="1575">
              <a:latin typeface="Calibri"/>
              <a:cs typeface="Calibri"/>
            </a:endParaRPr>
          </a:p>
        </p:txBody>
      </p:sp>
      <p:sp>
        <p:nvSpPr>
          <p:cNvPr id="23" name="object 23"/>
          <p:cNvSpPr txBox="1"/>
          <p:nvPr/>
        </p:nvSpPr>
        <p:spPr>
          <a:xfrm>
            <a:off x="5981796" y="3454242"/>
            <a:ext cx="245745" cy="286617"/>
          </a:xfrm>
          <a:prstGeom prst="rect">
            <a:avLst/>
          </a:prstGeom>
        </p:spPr>
        <p:txBody>
          <a:bodyPr vert="horz" wrap="square" lIns="0" tIns="9525" rIns="0" bIns="0" rtlCol="0">
            <a:spAutoFit/>
          </a:bodyPr>
          <a:lstStyle/>
          <a:p>
            <a:pPr marL="9525">
              <a:spcBef>
                <a:spcPts val="75"/>
              </a:spcBef>
            </a:pPr>
            <a:r>
              <a:rPr spc="60" dirty="0">
                <a:latin typeface="Calibri"/>
                <a:cs typeface="Calibri"/>
              </a:rPr>
              <a:t>FF</a:t>
            </a:r>
            <a:endParaRPr>
              <a:latin typeface="Calibri"/>
              <a:cs typeface="Calibri"/>
            </a:endParaRPr>
          </a:p>
        </p:txBody>
      </p:sp>
      <p:sp>
        <p:nvSpPr>
          <p:cNvPr id="24" name="object 24"/>
          <p:cNvSpPr/>
          <p:nvPr/>
        </p:nvSpPr>
        <p:spPr>
          <a:xfrm>
            <a:off x="6976111" y="3467861"/>
            <a:ext cx="396716" cy="289560"/>
          </a:xfrm>
          <a:custGeom>
            <a:avLst/>
            <a:gdLst/>
            <a:ahLst/>
            <a:cxnLst/>
            <a:rect l="l" t="t" r="r" b="b"/>
            <a:pathLst>
              <a:path w="528954" h="386079">
                <a:moveTo>
                  <a:pt x="464566" y="0"/>
                </a:moveTo>
                <a:lnTo>
                  <a:pt x="64262" y="0"/>
                </a:lnTo>
                <a:lnTo>
                  <a:pt x="39272" y="5058"/>
                </a:lnTo>
                <a:lnTo>
                  <a:pt x="18843" y="18843"/>
                </a:lnTo>
                <a:lnTo>
                  <a:pt x="5058" y="39272"/>
                </a:lnTo>
                <a:lnTo>
                  <a:pt x="0" y="64262"/>
                </a:lnTo>
                <a:lnTo>
                  <a:pt x="0" y="321310"/>
                </a:lnTo>
                <a:lnTo>
                  <a:pt x="5058" y="346299"/>
                </a:lnTo>
                <a:lnTo>
                  <a:pt x="18843" y="366728"/>
                </a:lnTo>
                <a:lnTo>
                  <a:pt x="39272" y="380513"/>
                </a:lnTo>
                <a:lnTo>
                  <a:pt x="64262" y="385572"/>
                </a:lnTo>
                <a:lnTo>
                  <a:pt x="464566" y="385572"/>
                </a:lnTo>
                <a:lnTo>
                  <a:pt x="489555" y="380513"/>
                </a:lnTo>
                <a:lnTo>
                  <a:pt x="509984" y="366728"/>
                </a:lnTo>
                <a:lnTo>
                  <a:pt x="523769" y="346299"/>
                </a:lnTo>
                <a:lnTo>
                  <a:pt x="528827" y="321310"/>
                </a:lnTo>
                <a:lnTo>
                  <a:pt x="528827" y="64262"/>
                </a:lnTo>
                <a:lnTo>
                  <a:pt x="523769" y="39272"/>
                </a:lnTo>
                <a:lnTo>
                  <a:pt x="509984" y="18843"/>
                </a:lnTo>
                <a:lnTo>
                  <a:pt x="489555" y="5058"/>
                </a:lnTo>
                <a:lnTo>
                  <a:pt x="464566" y="0"/>
                </a:lnTo>
                <a:close/>
              </a:path>
            </a:pathLst>
          </a:custGeom>
          <a:solidFill>
            <a:srgbClr val="FFACF8"/>
          </a:solidFill>
        </p:spPr>
        <p:txBody>
          <a:bodyPr wrap="square" lIns="0" tIns="0" rIns="0" bIns="0" rtlCol="0"/>
          <a:lstStyle/>
          <a:p>
            <a:endParaRPr sz="1350"/>
          </a:p>
        </p:txBody>
      </p:sp>
      <p:sp>
        <p:nvSpPr>
          <p:cNvPr id="25" name="object 25"/>
          <p:cNvSpPr txBox="1"/>
          <p:nvPr/>
        </p:nvSpPr>
        <p:spPr>
          <a:xfrm>
            <a:off x="7050024" y="3452433"/>
            <a:ext cx="245745" cy="286617"/>
          </a:xfrm>
          <a:prstGeom prst="rect">
            <a:avLst/>
          </a:prstGeom>
        </p:spPr>
        <p:txBody>
          <a:bodyPr vert="horz" wrap="square" lIns="0" tIns="9525" rIns="0" bIns="0" rtlCol="0">
            <a:spAutoFit/>
          </a:bodyPr>
          <a:lstStyle/>
          <a:p>
            <a:pPr marL="9525">
              <a:spcBef>
                <a:spcPts val="75"/>
              </a:spcBef>
            </a:pPr>
            <a:r>
              <a:rPr spc="60" dirty="0">
                <a:latin typeface="Calibri"/>
                <a:cs typeface="Calibri"/>
              </a:rPr>
              <a:t>FF</a:t>
            </a:r>
            <a:endParaRPr>
              <a:latin typeface="Calibri"/>
              <a:cs typeface="Calibri"/>
            </a:endParaRPr>
          </a:p>
        </p:txBody>
      </p:sp>
      <p:sp>
        <p:nvSpPr>
          <p:cNvPr id="26" name="object 26"/>
          <p:cNvSpPr/>
          <p:nvPr/>
        </p:nvSpPr>
        <p:spPr>
          <a:xfrm>
            <a:off x="8065390" y="3467861"/>
            <a:ext cx="396716" cy="289560"/>
          </a:xfrm>
          <a:custGeom>
            <a:avLst/>
            <a:gdLst/>
            <a:ahLst/>
            <a:cxnLst/>
            <a:rect l="l" t="t" r="r" b="b"/>
            <a:pathLst>
              <a:path w="528954" h="386079">
                <a:moveTo>
                  <a:pt x="464566" y="0"/>
                </a:moveTo>
                <a:lnTo>
                  <a:pt x="64262" y="0"/>
                </a:lnTo>
                <a:lnTo>
                  <a:pt x="39272" y="5058"/>
                </a:lnTo>
                <a:lnTo>
                  <a:pt x="18843" y="18843"/>
                </a:lnTo>
                <a:lnTo>
                  <a:pt x="5058" y="39272"/>
                </a:lnTo>
                <a:lnTo>
                  <a:pt x="0" y="64262"/>
                </a:lnTo>
                <a:lnTo>
                  <a:pt x="0" y="321310"/>
                </a:lnTo>
                <a:lnTo>
                  <a:pt x="5058" y="346299"/>
                </a:lnTo>
                <a:lnTo>
                  <a:pt x="18843" y="366728"/>
                </a:lnTo>
                <a:lnTo>
                  <a:pt x="39272" y="380513"/>
                </a:lnTo>
                <a:lnTo>
                  <a:pt x="64262" y="385572"/>
                </a:lnTo>
                <a:lnTo>
                  <a:pt x="464566" y="385572"/>
                </a:lnTo>
                <a:lnTo>
                  <a:pt x="489555" y="380513"/>
                </a:lnTo>
                <a:lnTo>
                  <a:pt x="509984" y="366728"/>
                </a:lnTo>
                <a:lnTo>
                  <a:pt x="523769" y="346299"/>
                </a:lnTo>
                <a:lnTo>
                  <a:pt x="528827" y="321310"/>
                </a:lnTo>
                <a:lnTo>
                  <a:pt x="528827" y="64262"/>
                </a:lnTo>
                <a:lnTo>
                  <a:pt x="523769" y="39272"/>
                </a:lnTo>
                <a:lnTo>
                  <a:pt x="509984" y="18843"/>
                </a:lnTo>
                <a:lnTo>
                  <a:pt x="489555" y="5058"/>
                </a:lnTo>
                <a:lnTo>
                  <a:pt x="464566" y="0"/>
                </a:lnTo>
                <a:close/>
              </a:path>
            </a:pathLst>
          </a:custGeom>
          <a:solidFill>
            <a:srgbClr val="FFACF8"/>
          </a:solidFill>
        </p:spPr>
        <p:txBody>
          <a:bodyPr wrap="square" lIns="0" tIns="0" rIns="0" bIns="0" rtlCol="0"/>
          <a:lstStyle/>
          <a:p>
            <a:endParaRPr sz="1350"/>
          </a:p>
        </p:txBody>
      </p:sp>
      <p:sp>
        <p:nvSpPr>
          <p:cNvPr id="27" name="object 27"/>
          <p:cNvSpPr txBox="1"/>
          <p:nvPr/>
        </p:nvSpPr>
        <p:spPr>
          <a:xfrm>
            <a:off x="7342441" y="3452431"/>
            <a:ext cx="1314926" cy="794448"/>
          </a:xfrm>
          <a:prstGeom prst="rect">
            <a:avLst/>
          </a:prstGeom>
        </p:spPr>
        <p:txBody>
          <a:bodyPr vert="horz" wrap="square" lIns="0" tIns="9525" rIns="0" bIns="0" rtlCol="0">
            <a:spAutoFit/>
          </a:bodyPr>
          <a:lstStyle/>
          <a:p>
            <a:pPr marL="806291">
              <a:spcBef>
                <a:spcPts val="75"/>
              </a:spcBef>
            </a:pPr>
            <a:r>
              <a:rPr spc="60" dirty="0">
                <a:latin typeface="Calibri"/>
                <a:cs typeface="Calibri"/>
              </a:rPr>
              <a:t>FF</a:t>
            </a:r>
            <a:endParaRPr>
              <a:latin typeface="Calibri"/>
              <a:cs typeface="Calibri"/>
            </a:endParaRPr>
          </a:p>
          <a:p>
            <a:pPr marL="9525">
              <a:spcBef>
                <a:spcPts val="1766"/>
              </a:spcBef>
            </a:pPr>
            <a:r>
              <a:rPr spc="15" dirty="0">
                <a:latin typeface="Calibri"/>
                <a:cs typeface="Calibri"/>
              </a:rPr>
              <a:t>self-attention</a:t>
            </a:r>
            <a:endParaRPr>
              <a:latin typeface="Calibri"/>
              <a:cs typeface="Calibri"/>
            </a:endParaRPr>
          </a:p>
        </p:txBody>
      </p:sp>
      <p:sp>
        <p:nvSpPr>
          <p:cNvPr id="28" name="object 28"/>
          <p:cNvSpPr/>
          <p:nvPr/>
        </p:nvSpPr>
        <p:spPr>
          <a:xfrm>
            <a:off x="9626727" y="3474721"/>
            <a:ext cx="396716" cy="288131"/>
          </a:xfrm>
          <a:custGeom>
            <a:avLst/>
            <a:gdLst/>
            <a:ahLst/>
            <a:cxnLst/>
            <a:rect l="l" t="t" r="r" b="b"/>
            <a:pathLst>
              <a:path w="528954" h="384175">
                <a:moveTo>
                  <a:pt x="464820" y="0"/>
                </a:moveTo>
                <a:lnTo>
                  <a:pt x="64008" y="0"/>
                </a:lnTo>
                <a:lnTo>
                  <a:pt x="39112" y="5036"/>
                </a:lnTo>
                <a:lnTo>
                  <a:pt x="18764" y="18764"/>
                </a:lnTo>
                <a:lnTo>
                  <a:pt x="5036" y="39112"/>
                </a:lnTo>
                <a:lnTo>
                  <a:pt x="0" y="64007"/>
                </a:lnTo>
                <a:lnTo>
                  <a:pt x="0" y="320039"/>
                </a:lnTo>
                <a:lnTo>
                  <a:pt x="5036" y="344935"/>
                </a:lnTo>
                <a:lnTo>
                  <a:pt x="18764" y="365283"/>
                </a:lnTo>
                <a:lnTo>
                  <a:pt x="39112" y="379011"/>
                </a:lnTo>
                <a:lnTo>
                  <a:pt x="64008" y="384047"/>
                </a:lnTo>
                <a:lnTo>
                  <a:pt x="464820" y="384047"/>
                </a:lnTo>
                <a:lnTo>
                  <a:pt x="489715" y="379011"/>
                </a:lnTo>
                <a:lnTo>
                  <a:pt x="510063" y="365283"/>
                </a:lnTo>
                <a:lnTo>
                  <a:pt x="523791" y="344935"/>
                </a:lnTo>
                <a:lnTo>
                  <a:pt x="528828" y="320039"/>
                </a:lnTo>
                <a:lnTo>
                  <a:pt x="528828" y="64007"/>
                </a:lnTo>
                <a:lnTo>
                  <a:pt x="523791" y="39112"/>
                </a:lnTo>
                <a:lnTo>
                  <a:pt x="510063" y="18764"/>
                </a:lnTo>
                <a:lnTo>
                  <a:pt x="489715" y="5036"/>
                </a:lnTo>
                <a:lnTo>
                  <a:pt x="464820" y="0"/>
                </a:lnTo>
                <a:close/>
              </a:path>
            </a:pathLst>
          </a:custGeom>
          <a:solidFill>
            <a:srgbClr val="FFACF8"/>
          </a:solidFill>
        </p:spPr>
        <p:txBody>
          <a:bodyPr wrap="square" lIns="0" tIns="0" rIns="0" bIns="0" rtlCol="0"/>
          <a:lstStyle/>
          <a:p>
            <a:endParaRPr sz="1350"/>
          </a:p>
        </p:txBody>
      </p:sp>
      <p:sp>
        <p:nvSpPr>
          <p:cNvPr id="29" name="object 29"/>
          <p:cNvSpPr txBox="1"/>
          <p:nvPr/>
        </p:nvSpPr>
        <p:spPr>
          <a:xfrm>
            <a:off x="9700451" y="3459005"/>
            <a:ext cx="245745" cy="286617"/>
          </a:xfrm>
          <a:prstGeom prst="rect">
            <a:avLst/>
          </a:prstGeom>
        </p:spPr>
        <p:txBody>
          <a:bodyPr vert="horz" wrap="square" lIns="0" tIns="9525" rIns="0" bIns="0" rtlCol="0">
            <a:spAutoFit/>
          </a:bodyPr>
          <a:lstStyle/>
          <a:p>
            <a:pPr marL="9525">
              <a:spcBef>
                <a:spcPts val="75"/>
              </a:spcBef>
            </a:pPr>
            <a:r>
              <a:rPr spc="60" dirty="0">
                <a:latin typeface="Calibri"/>
                <a:cs typeface="Calibri"/>
              </a:rPr>
              <a:t>FF</a:t>
            </a:r>
            <a:endParaRPr>
              <a:latin typeface="Calibri"/>
              <a:cs typeface="Calibri"/>
            </a:endParaRPr>
          </a:p>
        </p:txBody>
      </p:sp>
      <p:sp>
        <p:nvSpPr>
          <p:cNvPr id="30" name="object 30"/>
          <p:cNvSpPr/>
          <p:nvPr/>
        </p:nvSpPr>
        <p:spPr>
          <a:xfrm>
            <a:off x="6060567" y="3271265"/>
            <a:ext cx="3805238" cy="258128"/>
          </a:xfrm>
          <a:custGeom>
            <a:avLst/>
            <a:gdLst/>
            <a:ahLst/>
            <a:cxnLst/>
            <a:rect l="l" t="t" r="r" b="b"/>
            <a:pathLst>
              <a:path w="5073650" h="344170">
                <a:moveTo>
                  <a:pt x="76200" y="76200"/>
                </a:moveTo>
                <a:lnTo>
                  <a:pt x="69850" y="63500"/>
                </a:lnTo>
                <a:lnTo>
                  <a:pt x="38100" y="0"/>
                </a:lnTo>
                <a:lnTo>
                  <a:pt x="0" y="76200"/>
                </a:lnTo>
                <a:lnTo>
                  <a:pt x="31750" y="76200"/>
                </a:lnTo>
                <a:lnTo>
                  <a:pt x="31750" y="296672"/>
                </a:lnTo>
                <a:lnTo>
                  <a:pt x="44450" y="296672"/>
                </a:lnTo>
                <a:lnTo>
                  <a:pt x="44450" y="76200"/>
                </a:lnTo>
                <a:lnTo>
                  <a:pt x="76200" y="76200"/>
                </a:lnTo>
                <a:close/>
              </a:path>
              <a:path w="5073650" h="344170">
                <a:moveTo>
                  <a:pt x="1484376" y="106680"/>
                </a:moveTo>
                <a:lnTo>
                  <a:pt x="1478026" y="93980"/>
                </a:lnTo>
                <a:lnTo>
                  <a:pt x="1446276" y="30480"/>
                </a:lnTo>
                <a:lnTo>
                  <a:pt x="1408176" y="106680"/>
                </a:lnTo>
                <a:lnTo>
                  <a:pt x="1439926" y="106680"/>
                </a:lnTo>
                <a:lnTo>
                  <a:pt x="1439926" y="327152"/>
                </a:lnTo>
                <a:lnTo>
                  <a:pt x="1452626" y="327152"/>
                </a:lnTo>
                <a:lnTo>
                  <a:pt x="1452626" y="106680"/>
                </a:lnTo>
                <a:lnTo>
                  <a:pt x="1484376" y="106680"/>
                </a:lnTo>
                <a:close/>
              </a:path>
              <a:path w="5073650" h="344170">
                <a:moveTo>
                  <a:pt x="2976372" y="106680"/>
                </a:moveTo>
                <a:lnTo>
                  <a:pt x="2970022" y="93980"/>
                </a:lnTo>
                <a:lnTo>
                  <a:pt x="2938272" y="30480"/>
                </a:lnTo>
                <a:lnTo>
                  <a:pt x="2900172" y="106680"/>
                </a:lnTo>
                <a:lnTo>
                  <a:pt x="2931922" y="106680"/>
                </a:lnTo>
                <a:lnTo>
                  <a:pt x="2931922" y="327152"/>
                </a:lnTo>
                <a:lnTo>
                  <a:pt x="2944622" y="327152"/>
                </a:lnTo>
                <a:lnTo>
                  <a:pt x="2944622" y="106680"/>
                </a:lnTo>
                <a:lnTo>
                  <a:pt x="2976372" y="106680"/>
                </a:lnTo>
                <a:close/>
              </a:path>
              <a:path w="5073650" h="344170">
                <a:moveTo>
                  <a:pt x="5073396" y="123444"/>
                </a:moveTo>
                <a:lnTo>
                  <a:pt x="5067046" y="110744"/>
                </a:lnTo>
                <a:lnTo>
                  <a:pt x="5035296" y="47244"/>
                </a:lnTo>
                <a:lnTo>
                  <a:pt x="4997196" y="123444"/>
                </a:lnTo>
                <a:lnTo>
                  <a:pt x="5028946" y="123444"/>
                </a:lnTo>
                <a:lnTo>
                  <a:pt x="5028946" y="343916"/>
                </a:lnTo>
                <a:lnTo>
                  <a:pt x="5041646" y="343916"/>
                </a:lnTo>
                <a:lnTo>
                  <a:pt x="5041646" y="123444"/>
                </a:lnTo>
                <a:lnTo>
                  <a:pt x="5073396" y="123444"/>
                </a:lnTo>
                <a:close/>
              </a:path>
            </a:pathLst>
          </a:custGeom>
          <a:solidFill>
            <a:srgbClr val="000000"/>
          </a:solidFill>
        </p:spPr>
        <p:txBody>
          <a:bodyPr wrap="square" lIns="0" tIns="0" rIns="0" bIns="0" rtlCol="0"/>
          <a:lstStyle/>
          <a:p>
            <a:endParaRPr sz="1350"/>
          </a:p>
        </p:txBody>
      </p:sp>
      <p:sp>
        <p:nvSpPr>
          <p:cNvPr id="31" name="object 31"/>
          <p:cNvSpPr txBox="1"/>
          <p:nvPr/>
        </p:nvSpPr>
        <p:spPr>
          <a:xfrm>
            <a:off x="8947880" y="2778727"/>
            <a:ext cx="348138" cy="587180"/>
          </a:xfrm>
          <a:prstGeom prst="rect">
            <a:avLst/>
          </a:prstGeom>
        </p:spPr>
        <p:txBody>
          <a:bodyPr vert="horz" wrap="square" lIns="0" tIns="10001" rIns="0" bIns="0" rtlCol="0">
            <a:spAutoFit/>
          </a:bodyPr>
          <a:lstStyle/>
          <a:p>
            <a:pPr marL="9525">
              <a:spcBef>
                <a:spcPts val="79"/>
              </a:spcBef>
            </a:pPr>
            <a:r>
              <a:rPr sz="3750" i="1" dirty="0">
                <a:latin typeface="Calibri"/>
                <a:cs typeface="Calibri"/>
              </a:rPr>
              <a:t>…</a:t>
            </a:r>
            <a:endParaRPr sz="3750">
              <a:latin typeface="Calibri"/>
              <a:cs typeface="Calibri"/>
            </a:endParaRPr>
          </a:p>
        </p:txBody>
      </p:sp>
      <p:grpSp>
        <p:nvGrpSpPr>
          <p:cNvPr id="32" name="object 32"/>
          <p:cNvGrpSpPr/>
          <p:nvPr/>
        </p:nvGrpSpPr>
        <p:grpSpPr>
          <a:xfrm>
            <a:off x="5637659" y="1762507"/>
            <a:ext cx="4722971" cy="1296353"/>
            <a:chOff x="5484876" y="1207008"/>
            <a:chExt cx="6297295" cy="1728470"/>
          </a:xfrm>
        </p:grpSpPr>
        <p:sp>
          <p:nvSpPr>
            <p:cNvPr id="33" name="object 33"/>
            <p:cNvSpPr/>
            <p:nvPr/>
          </p:nvSpPr>
          <p:spPr>
            <a:xfrm>
              <a:off x="5484876" y="2313432"/>
              <a:ext cx="6297295" cy="622300"/>
            </a:xfrm>
            <a:custGeom>
              <a:avLst/>
              <a:gdLst/>
              <a:ahLst/>
              <a:cxnLst/>
              <a:rect l="l" t="t" r="r" b="b"/>
              <a:pathLst>
                <a:path w="6297295" h="622300">
                  <a:moveTo>
                    <a:pt x="6193535" y="0"/>
                  </a:moveTo>
                  <a:lnTo>
                    <a:pt x="103632" y="0"/>
                  </a:lnTo>
                  <a:lnTo>
                    <a:pt x="63275" y="8137"/>
                  </a:lnTo>
                  <a:lnTo>
                    <a:pt x="30337" y="30337"/>
                  </a:lnTo>
                  <a:lnTo>
                    <a:pt x="8137" y="63275"/>
                  </a:lnTo>
                  <a:lnTo>
                    <a:pt x="0" y="103631"/>
                  </a:lnTo>
                  <a:lnTo>
                    <a:pt x="0" y="518159"/>
                  </a:lnTo>
                  <a:lnTo>
                    <a:pt x="8137" y="558516"/>
                  </a:lnTo>
                  <a:lnTo>
                    <a:pt x="30337" y="591454"/>
                  </a:lnTo>
                  <a:lnTo>
                    <a:pt x="63275" y="613654"/>
                  </a:lnTo>
                  <a:lnTo>
                    <a:pt x="103632" y="621791"/>
                  </a:lnTo>
                  <a:lnTo>
                    <a:pt x="6193535" y="621791"/>
                  </a:lnTo>
                  <a:lnTo>
                    <a:pt x="6233892" y="613654"/>
                  </a:lnTo>
                  <a:lnTo>
                    <a:pt x="6266830" y="591454"/>
                  </a:lnTo>
                  <a:lnTo>
                    <a:pt x="6289030" y="558516"/>
                  </a:lnTo>
                  <a:lnTo>
                    <a:pt x="6297168" y="518159"/>
                  </a:lnTo>
                  <a:lnTo>
                    <a:pt x="6297168" y="103631"/>
                  </a:lnTo>
                  <a:lnTo>
                    <a:pt x="6289030" y="63275"/>
                  </a:lnTo>
                  <a:lnTo>
                    <a:pt x="6266830" y="30337"/>
                  </a:lnTo>
                  <a:lnTo>
                    <a:pt x="6233892" y="8137"/>
                  </a:lnTo>
                  <a:lnTo>
                    <a:pt x="6193535" y="0"/>
                  </a:lnTo>
                  <a:close/>
                </a:path>
              </a:pathLst>
            </a:custGeom>
            <a:solidFill>
              <a:srgbClr val="C0EFE9"/>
            </a:solidFill>
          </p:spPr>
          <p:txBody>
            <a:bodyPr wrap="square" lIns="0" tIns="0" rIns="0" bIns="0" rtlCol="0"/>
            <a:lstStyle/>
            <a:p>
              <a:endParaRPr sz="1350"/>
            </a:p>
          </p:txBody>
        </p:sp>
        <p:sp>
          <p:nvSpPr>
            <p:cNvPr id="34" name="object 34"/>
            <p:cNvSpPr/>
            <p:nvPr/>
          </p:nvSpPr>
          <p:spPr>
            <a:xfrm>
              <a:off x="6048756" y="2141219"/>
              <a:ext cx="5073650" cy="344170"/>
            </a:xfrm>
            <a:custGeom>
              <a:avLst/>
              <a:gdLst/>
              <a:ahLst/>
              <a:cxnLst/>
              <a:rect l="l" t="t" r="r" b="b"/>
              <a:pathLst>
                <a:path w="5073650" h="344169">
                  <a:moveTo>
                    <a:pt x="76200" y="76200"/>
                  </a:moveTo>
                  <a:lnTo>
                    <a:pt x="69850" y="63500"/>
                  </a:lnTo>
                  <a:lnTo>
                    <a:pt x="38100" y="0"/>
                  </a:lnTo>
                  <a:lnTo>
                    <a:pt x="0" y="76200"/>
                  </a:lnTo>
                  <a:lnTo>
                    <a:pt x="31750" y="76200"/>
                  </a:lnTo>
                  <a:lnTo>
                    <a:pt x="31750" y="296672"/>
                  </a:lnTo>
                  <a:lnTo>
                    <a:pt x="44450" y="296672"/>
                  </a:lnTo>
                  <a:lnTo>
                    <a:pt x="44450" y="76200"/>
                  </a:lnTo>
                  <a:lnTo>
                    <a:pt x="76200" y="76200"/>
                  </a:lnTo>
                  <a:close/>
                </a:path>
                <a:path w="5073650" h="344169">
                  <a:moveTo>
                    <a:pt x="1484376" y="106680"/>
                  </a:moveTo>
                  <a:lnTo>
                    <a:pt x="1478026" y="93980"/>
                  </a:lnTo>
                  <a:lnTo>
                    <a:pt x="1446276" y="30480"/>
                  </a:lnTo>
                  <a:lnTo>
                    <a:pt x="1408176" y="106680"/>
                  </a:lnTo>
                  <a:lnTo>
                    <a:pt x="1439926" y="106680"/>
                  </a:lnTo>
                  <a:lnTo>
                    <a:pt x="1439926" y="327152"/>
                  </a:lnTo>
                  <a:lnTo>
                    <a:pt x="1452626" y="327152"/>
                  </a:lnTo>
                  <a:lnTo>
                    <a:pt x="1452626" y="106680"/>
                  </a:lnTo>
                  <a:lnTo>
                    <a:pt x="1484376" y="106680"/>
                  </a:lnTo>
                  <a:close/>
                </a:path>
                <a:path w="5073650" h="344169">
                  <a:moveTo>
                    <a:pt x="2976372" y="106680"/>
                  </a:moveTo>
                  <a:lnTo>
                    <a:pt x="2970022" y="93980"/>
                  </a:lnTo>
                  <a:lnTo>
                    <a:pt x="2938272" y="30480"/>
                  </a:lnTo>
                  <a:lnTo>
                    <a:pt x="2900172" y="106680"/>
                  </a:lnTo>
                  <a:lnTo>
                    <a:pt x="2931922" y="106680"/>
                  </a:lnTo>
                  <a:lnTo>
                    <a:pt x="2931922" y="327152"/>
                  </a:lnTo>
                  <a:lnTo>
                    <a:pt x="2944622" y="327152"/>
                  </a:lnTo>
                  <a:lnTo>
                    <a:pt x="2944622" y="106680"/>
                  </a:lnTo>
                  <a:lnTo>
                    <a:pt x="2976372" y="106680"/>
                  </a:lnTo>
                  <a:close/>
                </a:path>
                <a:path w="5073650" h="344169">
                  <a:moveTo>
                    <a:pt x="5073396" y="123444"/>
                  </a:moveTo>
                  <a:lnTo>
                    <a:pt x="5067046" y="110744"/>
                  </a:lnTo>
                  <a:lnTo>
                    <a:pt x="5035296" y="47244"/>
                  </a:lnTo>
                  <a:lnTo>
                    <a:pt x="4997196" y="123444"/>
                  </a:lnTo>
                  <a:lnTo>
                    <a:pt x="5028946" y="123444"/>
                  </a:lnTo>
                  <a:lnTo>
                    <a:pt x="5028946" y="343916"/>
                  </a:lnTo>
                  <a:lnTo>
                    <a:pt x="5041646" y="343916"/>
                  </a:lnTo>
                  <a:lnTo>
                    <a:pt x="5041646" y="123444"/>
                  </a:lnTo>
                  <a:lnTo>
                    <a:pt x="5073396" y="123444"/>
                  </a:lnTo>
                  <a:close/>
                </a:path>
              </a:pathLst>
            </a:custGeom>
            <a:solidFill>
              <a:srgbClr val="000000"/>
            </a:solidFill>
          </p:spPr>
          <p:txBody>
            <a:bodyPr wrap="square" lIns="0" tIns="0" rIns="0" bIns="0" rtlCol="0"/>
            <a:lstStyle/>
            <a:p>
              <a:endParaRPr sz="1350"/>
            </a:p>
          </p:txBody>
        </p:sp>
        <p:sp>
          <p:nvSpPr>
            <p:cNvPr id="35" name="object 35"/>
            <p:cNvSpPr/>
            <p:nvPr/>
          </p:nvSpPr>
          <p:spPr>
            <a:xfrm>
              <a:off x="5846064" y="1769363"/>
              <a:ext cx="528955" cy="384175"/>
            </a:xfrm>
            <a:custGeom>
              <a:avLst/>
              <a:gdLst/>
              <a:ahLst/>
              <a:cxnLst/>
              <a:rect l="l" t="t" r="r" b="b"/>
              <a:pathLst>
                <a:path w="528954" h="384175">
                  <a:moveTo>
                    <a:pt x="464820" y="0"/>
                  </a:moveTo>
                  <a:lnTo>
                    <a:pt x="64008" y="0"/>
                  </a:lnTo>
                  <a:lnTo>
                    <a:pt x="39112" y="5036"/>
                  </a:lnTo>
                  <a:lnTo>
                    <a:pt x="18764" y="18764"/>
                  </a:lnTo>
                  <a:lnTo>
                    <a:pt x="5036" y="39112"/>
                  </a:lnTo>
                  <a:lnTo>
                    <a:pt x="0" y="64008"/>
                  </a:lnTo>
                  <a:lnTo>
                    <a:pt x="0" y="320039"/>
                  </a:lnTo>
                  <a:lnTo>
                    <a:pt x="5036" y="344935"/>
                  </a:lnTo>
                  <a:lnTo>
                    <a:pt x="18764" y="365283"/>
                  </a:lnTo>
                  <a:lnTo>
                    <a:pt x="39112" y="379011"/>
                  </a:lnTo>
                  <a:lnTo>
                    <a:pt x="64008" y="384048"/>
                  </a:lnTo>
                  <a:lnTo>
                    <a:pt x="464820" y="384048"/>
                  </a:lnTo>
                  <a:lnTo>
                    <a:pt x="489715" y="379011"/>
                  </a:lnTo>
                  <a:lnTo>
                    <a:pt x="510063" y="365283"/>
                  </a:lnTo>
                  <a:lnTo>
                    <a:pt x="523791" y="344935"/>
                  </a:lnTo>
                  <a:lnTo>
                    <a:pt x="528827" y="320039"/>
                  </a:lnTo>
                  <a:lnTo>
                    <a:pt x="528827" y="64008"/>
                  </a:lnTo>
                  <a:lnTo>
                    <a:pt x="523791" y="39112"/>
                  </a:lnTo>
                  <a:lnTo>
                    <a:pt x="510063" y="18764"/>
                  </a:lnTo>
                  <a:lnTo>
                    <a:pt x="489715" y="5036"/>
                  </a:lnTo>
                  <a:lnTo>
                    <a:pt x="464820" y="0"/>
                  </a:lnTo>
                  <a:close/>
                </a:path>
              </a:pathLst>
            </a:custGeom>
            <a:solidFill>
              <a:srgbClr val="FFACF8"/>
            </a:solidFill>
          </p:spPr>
          <p:txBody>
            <a:bodyPr wrap="square" lIns="0" tIns="0" rIns="0" bIns="0" rtlCol="0"/>
            <a:lstStyle/>
            <a:p>
              <a:endParaRPr sz="1350"/>
            </a:p>
          </p:txBody>
        </p:sp>
        <p:sp>
          <p:nvSpPr>
            <p:cNvPr id="36" name="object 36"/>
            <p:cNvSpPr/>
            <p:nvPr/>
          </p:nvSpPr>
          <p:spPr>
            <a:xfrm>
              <a:off x="5984748" y="1207007"/>
              <a:ext cx="5200015" cy="344805"/>
            </a:xfrm>
            <a:custGeom>
              <a:avLst/>
              <a:gdLst/>
              <a:ahLst/>
              <a:cxnLst/>
              <a:rect l="l" t="t" r="r" b="b"/>
              <a:pathLst>
                <a:path w="5200015" h="344805">
                  <a:moveTo>
                    <a:pt x="202692" y="0"/>
                  </a:moveTo>
                  <a:lnTo>
                    <a:pt x="0" y="0"/>
                  </a:lnTo>
                  <a:lnTo>
                    <a:pt x="0" y="297180"/>
                  </a:lnTo>
                  <a:lnTo>
                    <a:pt x="202692" y="297180"/>
                  </a:lnTo>
                  <a:lnTo>
                    <a:pt x="202692" y="0"/>
                  </a:lnTo>
                  <a:close/>
                </a:path>
                <a:path w="5200015" h="344805">
                  <a:moveTo>
                    <a:pt x="1610868" y="30480"/>
                  </a:moveTo>
                  <a:lnTo>
                    <a:pt x="1409700" y="30480"/>
                  </a:lnTo>
                  <a:lnTo>
                    <a:pt x="1409700" y="327660"/>
                  </a:lnTo>
                  <a:lnTo>
                    <a:pt x="1610868" y="327660"/>
                  </a:lnTo>
                  <a:lnTo>
                    <a:pt x="1610868" y="30480"/>
                  </a:lnTo>
                  <a:close/>
                </a:path>
                <a:path w="5200015" h="344805">
                  <a:moveTo>
                    <a:pt x="3102864" y="35052"/>
                  </a:moveTo>
                  <a:lnTo>
                    <a:pt x="2900172" y="35052"/>
                  </a:lnTo>
                  <a:lnTo>
                    <a:pt x="2900172" y="332232"/>
                  </a:lnTo>
                  <a:lnTo>
                    <a:pt x="3102864" y="332232"/>
                  </a:lnTo>
                  <a:lnTo>
                    <a:pt x="3102864" y="35052"/>
                  </a:lnTo>
                  <a:close/>
                </a:path>
                <a:path w="5200015" h="344805">
                  <a:moveTo>
                    <a:pt x="5199888" y="47256"/>
                  </a:moveTo>
                  <a:lnTo>
                    <a:pt x="4997196" y="47256"/>
                  </a:lnTo>
                  <a:lnTo>
                    <a:pt x="4997196" y="344424"/>
                  </a:lnTo>
                  <a:lnTo>
                    <a:pt x="5199888" y="344424"/>
                  </a:lnTo>
                  <a:lnTo>
                    <a:pt x="5199888" y="47256"/>
                  </a:lnTo>
                  <a:close/>
                </a:path>
              </a:pathLst>
            </a:custGeom>
            <a:solidFill>
              <a:srgbClr val="929A90"/>
            </a:solidFill>
          </p:spPr>
          <p:txBody>
            <a:bodyPr wrap="square" lIns="0" tIns="0" rIns="0" bIns="0" rtlCol="0"/>
            <a:lstStyle/>
            <a:p>
              <a:endParaRPr sz="1350"/>
            </a:p>
          </p:txBody>
        </p:sp>
      </p:grpSp>
      <p:sp>
        <p:nvSpPr>
          <p:cNvPr id="37" name="object 37"/>
          <p:cNvSpPr txBox="1"/>
          <p:nvPr/>
        </p:nvSpPr>
        <p:spPr>
          <a:xfrm>
            <a:off x="5981796" y="2168367"/>
            <a:ext cx="245745" cy="286617"/>
          </a:xfrm>
          <a:prstGeom prst="rect">
            <a:avLst/>
          </a:prstGeom>
        </p:spPr>
        <p:txBody>
          <a:bodyPr vert="horz" wrap="square" lIns="0" tIns="9525" rIns="0" bIns="0" rtlCol="0">
            <a:spAutoFit/>
          </a:bodyPr>
          <a:lstStyle/>
          <a:p>
            <a:pPr marL="9525">
              <a:spcBef>
                <a:spcPts val="75"/>
              </a:spcBef>
            </a:pPr>
            <a:r>
              <a:rPr spc="60" dirty="0">
                <a:latin typeface="Calibri"/>
                <a:cs typeface="Calibri"/>
              </a:rPr>
              <a:t>FF</a:t>
            </a:r>
            <a:endParaRPr>
              <a:latin typeface="Calibri"/>
              <a:cs typeface="Calibri"/>
            </a:endParaRPr>
          </a:p>
        </p:txBody>
      </p:sp>
      <p:sp>
        <p:nvSpPr>
          <p:cNvPr id="38" name="object 38"/>
          <p:cNvSpPr/>
          <p:nvPr/>
        </p:nvSpPr>
        <p:spPr>
          <a:xfrm>
            <a:off x="6976111" y="2181987"/>
            <a:ext cx="396716" cy="289560"/>
          </a:xfrm>
          <a:custGeom>
            <a:avLst/>
            <a:gdLst/>
            <a:ahLst/>
            <a:cxnLst/>
            <a:rect l="l" t="t" r="r" b="b"/>
            <a:pathLst>
              <a:path w="528954" h="386080">
                <a:moveTo>
                  <a:pt x="464566" y="0"/>
                </a:moveTo>
                <a:lnTo>
                  <a:pt x="64262" y="0"/>
                </a:lnTo>
                <a:lnTo>
                  <a:pt x="39272" y="5058"/>
                </a:lnTo>
                <a:lnTo>
                  <a:pt x="18843" y="18843"/>
                </a:lnTo>
                <a:lnTo>
                  <a:pt x="5058" y="39272"/>
                </a:lnTo>
                <a:lnTo>
                  <a:pt x="0" y="64262"/>
                </a:lnTo>
                <a:lnTo>
                  <a:pt x="0" y="321310"/>
                </a:lnTo>
                <a:lnTo>
                  <a:pt x="5058" y="346299"/>
                </a:lnTo>
                <a:lnTo>
                  <a:pt x="18843" y="366728"/>
                </a:lnTo>
                <a:lnTo>
                  <a:pt x="39272" y="380513"/>
                </a:lnTo>
                <a:lnTo>
                  <a:pt x="64262" y="385572"/>
                </a:lnTo>
                <a:lnTo>
                  <a:pt x="464566" y="385572"/>
                </a:lnTo>
                <a:lnTo>
                  <a:pt x="489555" y="380513"/>
                </a:lnTo>
                <a:lnTo>
                  <a:pt x="509984" y="366728"/>
                </a:lnTo>
                <a:lnTo>
                  <a:pt x="523769" y="346299"/>
                </a:lnTo>
                <a:lnTo>
                  <a:pt x="528827" y="321310"/>
                </a:lnTo>
                <a:lnTo>
                  <a:pt x="528827" y="64262"/>
                </a:lnTo>
                <a:lnTo>
                  <a:pt x="523769" y="39272"/>
                </a:lnTo>
                <a:lnTo>
                  <a:pt x="509984" y="18843"/>
                </a:lnTo>
                <a:lnTo>
                  <a:pt x="489555" y="5058"/>
                </a:lnTo>
                <a:lnTo>
                  <a:pt x="464566" y="0"/>
                </a:lnTo>
                <a:close/>
              </a:path>
            </a:pathLst>
          </a:custGeom>
          <a:solidFill>
            <a:srgbClr val="FFACF8"/>
          </a:solidFill>
        </p:spPr>
        <p:txBody>
          <a:bodyPr wrap="square" lIns="0" tIns="0" rIns="0" bIns="0" rtlCol="0"/>
          <a:lstStyle/>
          <a:p>
            <a:endParaRPr sz="1350"/>
          </a:p>
        </p:txBody>
      </p:sp>
      <p:sp>
        <p:nvSpPr>
          <p:cNvPr id="39" name="object 39"/>
          <p:cNvSpPr txBox="1"/>
          <p:nvPr/>
        </p:nvSpPr>
        <p:spPr>
          <a:xfrm>
            <a:off x="7050024" y="2166329"/>
            <a:ext cx="245745" cy="286617"/>
          </a:xfrm>
          <a:prstGeom prst="rect">
            <a:avLst/>
          </a:prstGeom>
        </p:spPr>
        <p:txBody>
          <a:bodyPr vert="horz" wrap="square" lIns="0" tIns="9525" rIns="0" bIns="0" rtlCol="0">
            <a:spAutoFit/>
          </a:bodyPr>
          <a:lstStyle/>
          <a:p>
            <a:pPr marL="9525">
              <a:spcBef>
                <a:spcPts val="75"/>
              </a:spcBef>
            </a:pPr>
            <a:r>
              <a:rPr spc="60" dirty="0">
                <a:latin typeface="Calibri"/>
                <a:cs typeface="Calibri"/>
              </a:rPr>
              <a:t>FF</a:t>
            </a:r>
            <a:endParaRPr>
              <a:latin typeface="Calibri"/>
              <a:cs typeface="Calibri"/>
            </a:endParaRPr>
          </a:p>
        </p:txBody>
      </p:sp>
      <p:sp>
        <p:nvSpPr>
          <p:cNvPr id="40" name="object 40"/>
          <p:cNvSpPr/>
          <p:nvPr/>
        </p:nvSpPr>
        <p:spPr>
          <a:xfrm>
            <a:off x="8065390" y="2181987"/>
            <a:ext cx="396716" cy="289560"/>
          </a:xfrm>
          <a:custGeom>
            <a:avLst/>
            <a:gdLst/>
            <a:ahLst/>
            <a:cxnLst/>
            <a:rect l="l" t="t" r="r" b="b"/>
            <a:pathLst>
              <a:path w="528954" h="386080">
                <a:moveTo>
                  <a:pt x="464566" y="0"/>
                </a:moveTo>
                <a:lnTo>
                  <a:pt x="64262" y="0"/>
                </a:lnTo>
                <a:lnTo>
                  <a:pt x="39272" y="5058"/>
                </a:lnTo>
                <a:lnTo>
                  <a:pt x="18843" y="18843"/>
                </a:lnTo>
                <a:lnTo>
                  <a:pt x="5058" y="39272"/>
                </a:lnTo>
                <a:lnTo>
                  <a:pt x="0" y="64262"/>
                </a:lnTo>
                <a:lnTo>
                  <a:pt x="0" y="321310"/>
                </a:lnTo>
                <a:lnTo>
                  <a:pt x="5058" y="346299"/>
                </a:lnTo>
                <a:lnTo>
                  <a:pt x="18843" y="366728"/>
                </a:lnTo>
                <a:lnTo>
                  <a:pt x="39272" y="380513"/>
                </a:lnTo>
                <a:lnTo>
                  <a:pt x="64262" y="385572"/>
                </a:lnTo>
                <a:lnTo>
                  <a:pt x="464566" y="385572"/>
                </a:lnTo>
                <a:lnTo>
                  <a:pt x="489555" y="380513"/>
                </a:lnTo>
                <a:lnTo>
                  <a:pt x="509984" y="366728"/>
                </a:lnTo>
                <a:lnTo>
                  <a:pt x="523769" y="346299"/>
                </a:lnTo>
                <a:lnTo>
                  <a:pt x="528827" y="321310"/>
                </a:lnTo>
                <a:lnTo>
                  <a:pt x="528827" y="64262"/>
                </a:lnTo>
                <a:lnTo>
                  <a:pt x="523769" y="39272"/>
                </a:lnTo>
                <a:lnTo>
                  <a:pt x="509984" y="18843"/>
                </a:lnTo>
                <a:lnTo>
                  <a:pt x="489555" y="5058"/>
                </a:lnTo>
                <a:lnTo>
                  <a:pt x="464566" y="0"/>
                </a:lnTo>
                <a:close/>
              </a:path>
            </a:pathLst>
          </a:custGeom>
          <a:solidFill>
            <a:srgbClr val="FFACF8"/>
          </a:solidFill>
        </p:spPr>
        <p:txBody>
          <a:bodyPr wrap="square" lIns="0" tIns="0" rIns="0" bIns="0" rtlCol="0"/>
          <a:lstStyle/>
          <a:p>
            <a:endParaRPr sz="1350"/>
          </a:p>
        </p:txBody>
      </p:sp>
      <p:sp>
        <p:nvSpPr>
          <p:cNvPr id="41" name="object 41"/>
          <p:cNvSpPr txBox="1"/>
          <p:nvPr/>
        </p:nvSpPr>
        <p:spPr>
          <a:xfrm>
            <a:off x="7342442" y="2166328"/>
            <a:ext cx="1315403" cy="794448"/>
          </a:xfrm>
          <a:prstGeom prst="rect">
            <a:avLst/>
          </a:prstGeom>
        </p:spPr>
        <p:txBody>
          <a:bodyPr vert="horz" wrap="square" lIns="0" tIns="9525" rIns="0" bIns="0" rtlCol="0">
            <a:spAutoFit/>
          </a:bodyPr>
          <a:lstStyle/>
          <a:p>
            <a:pPr marL="806291">
              <a:spcBef>
                <a:spcPts val="75"/>
              </a:spcBef>
            </a:pPr>
            <a:r>
              <a:rPr spc="60" dirty="0">
                <a:latin typeface="Calibri"/>
                <a:cs typeface="Calibri"/>
              </a:rPr>
              <a:t>FF</a:t>
            </a:r>
            <a:endParaRPr>
              <a:latin typeface="Calibri"/>
              <a:cs typeface="Calibri"/>
            </a:endParaRPr>
          </a:p>
          <a:p>
            <a:pPr marL="9525">
              <a:spcBef>
                <a:spcPts val="1766"/>
              </a:spcBef>
            </a:pPr>
            <a:r>
              <a:rPr spc="49" dirty="0">
                <a:latin typeface="Calibri"/>
                <a:cs typeface="Calibri"/>
              </a:rPr>
              <a:t>s</a:t>
            </a:r>
            <a:r>
              <a:rPr spc="8" dirty="0">
                <a:latin typeface="Calibri"/>
                <a:cs typeface="Calibri"/>
              </a:rPr>
              <a:t>el</a:t>
            </a:r>
            <a:r>
              <a:rPr spc="-4" dirty="0">
                <a:latin typeface="Calibri"/>
                <a:cs typeface="Calibri"/>
              </a:rPr>
              <a:t>f</a:t>
            </a:r>
            <a:r>
              <a:rPr spc="4" dirty="0">
                <a:latin typeface="Calibri"/>
                <a:cs typeface="Calibri"/>
              </a:rPr>
              <a:t>-</a:t>
            </a:r>
            <a:r>
              <a:rPr spc="19" dirty="0">
                <a:latin typeface="Calibri"/>
                <a:cs typeface="Calibri"/>
              </a:rPr>
              <a:t>att</a:t>
            </a:r>
            <a:r>
              <a:rPr spc="15" dirty="0">
                <a:latin typeface="Calibri"/>
                <a:cs typeface="Calibri"/>
              </a:rPr>
              <a:t>e</a:t>
            </a:r>
            <a:r>
              <a:rPr spc="11" dirty="0">
                <a:latin typeface="Calibri"/>
                <a:cs typeface="Calibri"/>
              </a:rPr>
              <a:t>n</a:t>
            </a:r>
            <a:r>
              <a:rPr spc="23" dirty="0">
                <a:latin typeface="Calibri"/>
                <a:cs typeface="Calibri"/>
              </a:rPr>
              <a:t>tion</a:t>
            </a:r>
            <a:endParaRPr>
              <a:latin typeface="Calibri"/>
              <a:cs typeface="Calibri"/>
            </a:endParaRPr>
          </a:p>
        </p:txBody>
      </p:sp>
      <p:sp>
        <p:nvSpPr>
          <p:cNvPr id="42" name="object 42"/>
          <p:cNvSpPr/>
          <p:nvPr/>
        </p:nvSpPr>
        <p:spPr>
          <a:xfrm>
            <a:off x="9626727" y="2188845"/>
            <a:ext cx="396716" cy="289560"/>
          </a:xfrm>
          <a:custGeom>
            <a:avLst/>
            <a:gdLst/>
            <a:ahLst/>
            <a:cxnLst/>
            <a:rect l="l" t="t" r="r" b="b"/>
            <a:pathLst>
              <a:path w="528954" h="386080">
                <a:moveTo>
                  <a:pt x="464566" y="0"/>
                </a:moveTo>
                <a:lnTo>
                  <a:pt x="64262" y="0"/>
                </a:lnTo>
                <a:lnTo>
                  <a:pt x="39272" y="5058"/>
                </a:lnTo>
                <a:lnTo>
                  <a:pt x="18843" y="18843"/>
                </a:lnTo>
                <a:lnTo>
                  <a:pt x="5058" y="39272"/>
                </a:lnTo>
                <a:lnTo>
                  <a:pt x="0" y="64262"/>
                </a:lnTo>
                <a:lnTo>
                  <a:pt x="0" y="321310"/>
                </a:lnTo>
                <a:lnTo>
                  <a:pt x="5058" y="346299"/>
                </a:lnTo>
                <a:lnTo>
                  <a:pt x="18843" y="366728"/>
                </a:lnTo>
                <a:lnTo>
                  <a:pt x="39272" y="380513"/>
                </a:lnTo>
                <a:lnTo>
                  <a:pt x="64262" y="385572"/>
                </a:lnTo>
                <a:lnTo>
                  <a:pt x="464566" y="385572"/>
                </a:lnTo>
                <a:lnTo>
                  <a:pt x="489555" y="380513"/>
                </a:lnTo>
                <a:lnTo>
                  <a:pt x="509984" y="366728"/>
                </a:lnTo>
                <a:lnTo>
                  <a:pt x="523769" y="346299"/>
                </a:lnTo>
                <a:lnTo>
                  <a:pt x="528828" y="321310"/>
                </a:lnTo>
                <a:lnTo>
                  <a:pt x="528828" y="64262"/>
                </a:lnTo>
                <a:lnTo>
                  <a:pt x="523769" y="39272"/>
                </a:lnTo>
                <a:lnTo>
                  <a:pt x="509984" y="18843"/>
                </a:lnTo>
                <a:lnTo>
                  <a:pt x="489555" y="5058"/>
                </a:lnTo>
                <a:lnTo>
                  <a:pt x="464566" y="0"/>
                </a:lnTo>
                <a:close/>
              </a:path>
            </a:pathLst>
          </a:custGeom>
          <a:solidFill>
            <a:srgbClr val="FFACF8"/>
          </a:solidFill>
        </p:spPr>
        <p:txBody>
          <a:bodyPr wrap="square" lIns="0" tIns="0" rIns="0" bIns="0" rtlCol="0"/>
          <a:lstStyle/>
          <a:p>
            <a:endParaRPr sz="1350"/>
          </a:p>
        </p:txBody>
      </p:sp>
      <p:sp>
        <p:nvSpPr>
          <p:cNvPr id="43" name="object 43"/>
          <p:cNvSpPr txBox="1"/>
          <p:nvPr/>
        </p:nvSpPr>
        <p:spPr>
          <a:xfrm>
            <a:off x="9700451" y="2173130"/>
            <a:ext cx="245745" cy="286617"/>
          </a:xfrm>
          <a:prstGeom prst="rect">
            <a:avLst/>
          </a:prstGeom>
        </p:spPr>
        <p:txBody>
          <a:bodyPr vert="horz" wrap="square" lIns="0" tIns="9525" rIns="0" bIns="0" rtlCol="0">
            <a:spAutoFit/>
          </a:bodyPr>
          <a:lstStyle/>
          <a:p>
            <a:pPr marL="9525">
              <a:spcBef>
                <a:spcPts val="75"/>
              </a:spcBef>
            </a:pPr>
            <a:r>
              <a:rPr spc="60" dirty="0">
                <a:latin typeface="Calibri"/>
                <a:cs typeface="Calibri"/>
              </a:rPr>
              <a:t>FF</a:t>
            </a:r>
            <a:endParaRPr>
              <a:latin typeface="Calibri"/>
              <a:cs typeface="Calibri"/>
            </a:endParaRPr>
          </a:p>
        </p:txBody>
      </p:sp>
      <p:sp>
        <p:nvSpPr>
          <p:cNvPr id="44" name="object 44"/>
          <p:cNvSpPr/>
          <p:nvPr/>
        </p:nvSpPr>
        <p:spPr>
          <a:xfrm>
            <a:off x="6060567" y="1985390"/>
            <a:ext cx="3805238" cy="258128"/>
          </a:xfrm>
          <a:custGeom>
            <a:avLst/>
            <a:gdLst/>
            <a:ahLst/>
            <a:cxnLst/>
            <a:rect l="l" t="t" r="r" b="b"/>
            <a:pathLst>
              <a:path w="5073650" h="344169">
                <a:moveTo>
                  <a:pt x="76200" y="76200"/>
                </a:moveTo>
                <a:lnTo>
                  <a:pt x="69850" y="63500"/>
                </a:lnTo>
                <a:lnTo>
                  <a:pt x="38100" y="0"/>
                </a:lnTo>
                <a:lnTo>
                  <a:pt x="0" y="76200"/>
                </a:lnTo>
                <a:lnTo>
                  <a:pt x="31750" y="76200"/>
                </a:lnTo>
                <a:lnTo>
                  <a:pt x="31750" y="296672"/>
                </a:lnTo>
                <a:lnTo>
                  <a:pt x="44450" y="296672"/>
                </a:lnTo>
                <a:lnTo>
                  <a:pt x="44450" y="76200"/>
                </a:lnTo>
                <a:lnTo>
                  <a:pt x="76200" y="76200"/>
                </a:lnTo>
                <a:close/>
              </a:path>
              <a:path w="5073650" h="344169">
                <a:moveTo>
                  <a:pt x="1484376" y="106680"/>
                </a:moveTo>
                <a:lnTo>
                  <a:pt x="1478026" y="93980"/>
                </a:lnTo>
                <a:lnTo>
                  <a:pt x="1446276" y="30480"/>
                </a:lnTo>
                <a:lnTo>
                  <a:pt x="1408176" y="106680"/>
                </a:lnTo>
                <a:lnTo>
                  <a:pt x="1439926" y="106680"/>
                </a:lnTo>
                <a:lnTo>
                  <a:pt x="1439926" y="327152"/>
                </a:lnTo>
                <a:lnTo>
                  <a:pt x="1452626" y="327152"/>
                </a:lnTo>
                <a:lnTo>
                  <a:pt x="1452626" y="106680"/>
                </a:lnTo>
                <a:lnTo>
                  <a:pt x="1484376" y="106680"/>
                </a:lnTo>
                <a:close/>
              </a:path>
              <a:path w="5073650" h="344169">
                <a:moveTo>
                  <a:pt x="2976372" y="106680"/>
                </a:moveTo>
                <a:lnTo>
                  <a:pt x="2970022" y="93980"/>
                </a:lnTo>
                <a:lnTo>
                  <a:pt x="2938272" y="30480"/>
                </a:lnTo>
                <a:lnTo>
                  <a:pt x="2900172" y="106680"/>
                </a:lnTo>
                <a:lnTo>
                  <a:pt x="2931922" y="106680"/>
                </a:lnTo>
                <a:lnTo>
                  <a:pt x="2931922" y="327152"/>
                </a:lnTo>
                <a:lnTo>
                  <a:pt x="2944622" y="327152"/>
                </a:lnTo>
                <a:lnTo>
                  <a:pt x="2944622" y="106680"/>
                </a:lnTo>
                <a:lnTo>
                  <a:pt x="2976372" y="106680"/>
                </a:lnTo>
                <a:close/>
              </a:path>
              <a:path w="5073650" h="344169">
                <a:moveTo>
                  <a:pt x="5073396" y="123444"/>
                </a:moveTo>
                <a:lnTo>
                  <a:pt x="5067046" y="110744"/>
                </a:lnTo>
                <a:lnTo>
                  <a:pt x="5035296" y="47244"/>
                </a:lnTo>
                <a:lnTo>
                  <a:pt x="4997196" y="123444"/>
                </a:lnTo>
                <a:lnTo>
                  <a:pt x="5028946" y="123444"/>
                </a:lnTo>
                <a:lnTo>
                  <a:pt x="5028946" y="343916"/>
                </a:lnTo>
                <a:lnTo>
                  <a:pt x="5041646" y="343916"/>
                </a:lnTo>
                <a:lnTo>
                  <a:pt x="5041646" y="123444"/>
                </a:lnTo>
                <a:lnTo>
                  <a:pt x="5073396" y="123444"/>
                </a:lnTo>
                <a:close/>
              </a:path>
            </a:pathLst>
          </a:custGeom>
          <a:solidFill>
            <a:srgbClr val="000000"/>
          </a:solidFill>
        </p:spPr>
        <p:txBody>
          <a:bodyPr wrap="square" lIns="0" tIns="0" rIns="0" bIns="0" rtlCol="0"/>
          <a:lstStyle/>
          <a:p>
            <a:endParaRPr sz="1350"/>
          </a:p>
        </p:txBody>
      </p:sp>
      <p:sp>
        <p:nvSpPr>
          <p:cNvPr id="46" name="TextBox 45">
            <a:extLst>
              <a:ext uri="{FF2B5EF4-FFF2-40B4-BE49-F238E27FC236}">
                <a16:creationId xmlns:a16="http://schemas.microsoft.com/office/drawing/2014/main" id="{0CFFCBA5-2979-4A16-B5CB-8504EDCFAC4E}"/>
              </a:ext>
            </a:extLst>
          </p:cNvPr>
          <p:cNvSpPr txBox="1"/>
          <p:nvPr/>
        </p:nvSpPr>
        <p:spPr>
          <a:xfrm>
            <a:off x="1524001" y="6581002"/>
            <a:ext cx="930319" cy="276999"/>
          </a:xfrm>
          <a:prstGeom prst="rect">
            <a:avLst/>
          </a:prstGeom>
          <a:noFill/>
        </p:spPr>
        <p:txBody>
          <a:bodyPr wrap="none" rtlCol="0">
            <a:spAutoFit/>
          </a:bodyPr>
          <a:lstStyle/>
          <a:p>
            <a:pPr>
              <a:defRPr/>
            </a:pPr>
            <a:r>
              <a:rPr lang="en-US" sz="1200" dirty="0">
                <a:solidFill>
                  <a:prstClr val="black"/>
                </a:solidFill>
                <a:latin typeface="Calibri"/>
              </a:rPr>
              <a:t>John Hewitt</a:t>
            </a:r>
          </a:p>
        </p:txBody>
      </p:sp>
      <p:sp>
        <p:nvSpPr>
          <p:cNvPr id="45" name="Title 44">
            <a:extLst>
              <a:ext uri="{FF2B5EF4-FFF2-40B4-BE49-F238E27FC236}">
                <a16:creationId xmlns:a16="http://schemas.microsoft.com/office/drawing/2014/main" id="{9B1F5DE7-ECEC-E7B1-E310-0840A6789178}"/>
              </a:ext>
            </a:extLst>
          </p:cNvPr>
          <p:cNvSpPr>
            <a:spLocks noGrp="1"/>
          </p:cNvSpPr>
          <p:nvPr>
            <p:ph type="title"/>
          </p:nvPr>
        </p:nvSpPr>
        <p:spPr/>
        <p:txBody>
          <a:bodyPr/>
          <a:lstStyle/>
          <a:p>
            <a:r>
              <a:rPr lang="en-US" dirty="0"/>
              <a:t>Feed-Forward Modules</a:t>
            </a:r>
          </a:p>
        </p:txBody>
      </p:sp>
    </p:spTree>
    <p:extLst>
      <p:ext uri="{BB962C8B-B14F-4D97-AF65-F5344CB8AC3E}">
        <p14:creationId xmlns:p14="http://schemas.microsoft.com/office/powerpoint/2010/main" val="13521385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F050E0-79D5-4918-51AE-6274045C8782}"/>
              </a:ext>
            </a:extLst>
          </p:cNvPr>
          <p:cNvSpPr/>
          <p:nvPr/>
        </p:nvSpPr>
        <p:spPr>
          <a:xfrm>
            <a:off x="0" y="0"/>
            <a:ext cx="12209928" cy="6839744"/>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585975-3DD8-405D-526B-353FB487808A}"/>
              </a:ext>
            </a:extLst>
          </p:cNvPr>
          <p:cNvSpPr>
            <a:spLocks noGrp="1"/>
          </p:cNvSpPr>
          <p:nvPr>
            <p:ph type="title"/>
          </p:nvPr>
        </p:nvSpPr>
        <p:spPr/>
        <p:txBody>
          <a:bodyPr/>
          <a:lstStyle/>
          <a:p>
            <a:r>
              <a:rPr lang="en-US" dirty="0"/>
              <a:t>Let’s try training a transformer</a:t>
            </a:r>
          </a:p>
        </p:txBody>
      </p:sp>
      <p:sp>
        <p:nvSpPr>
          <p:cNvPr id="3" name="Content Placeholder 2">
            <a:extLst>
              <a:ext uri="{FF2B5EF4-FFF2-40B4-BE49-F238E27FC236}">
                <a16:creationId xmlns:a16="http://schemas.microsoft.com/office/drawing/2014/main" id="{964F0AE0-5946-6C0E-2E1D-DDBBC2FF8212}"/>
              </a:ext>
            </a:extLst>
          </p:cNvPr>
          <p:cNvSpPr>
            <a:spLocks noGrp="1"/>
          </p:cNvSpPr>
          <p:nvPr>
            <p:ph idx="1"/>
          </p:nvPr>
        </p:nvSpPr>
        <p:spPr>
          <a:xfrm>
            <a:off x="838200" y="2875547"/>
            <a:ext cx="10515600" cy="3601826"/>
          </a:xfrm>
        </p:spPr>
        <p:txBody>
          <a:bodyPr/>
          <a:lstStyle/>
          <a:p>
            <a:pPr marL="0" indent="0" algn="ctr">
              <a:buNone/>
            </a:pPr>
            <a:r>
              <a:rPr lang="en-US" dirty="0">
                <a:hlinkClick r:id="rId2"/>
              </a:rPr>
              <a:t>https://bit.ly/1htt</a:t>
            </a:r>
            <a:endParaRPr lang="en-US" dirty="0"/>
          </a:p>
          <a:p>
            <a:pPr marL="0" indent="0">
              <a:buNone/>
            </a:pPr>
            <a:endParaRPr lang="en-US" dirty="0"/>
          </a:p>
        </p:txBody>
      </p:sp>
    </p:spTree>
    <p:extLst>
      <p:ext uri="{BB962C8B-B14F-4D97-AF65-F5344CB8AC3E}">
        <p14:creationId xmlns:p14="http://schemas.microsoft.com/office/powerpoint/2010/main" val="2239484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Shape 88"/>
        <p:cNvGrpSpPr/>
        <p:nvPr/>
      </p:nvGrpSpPr>
      <p:grpSpPr>
        <a:xfrm>
          <a:off x="0" y="0"/>
          <a:ext cx="0" cy="0"/>
          <a:chOff x="0" y="0"/>
          <a:chExt cx="0" cy="0"/>
        </a:xfrm>
      </p:grpSpPr>
      <p:sp>
        <p:nvSpPr>
          <p:cNvPr id="89" name="Google Shape;89;p17"/>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One vector for every token, through a stack of layers</a:t>
            </a:r>
            <a:endParaRPr/>
          </a:p>
        </p:txBody>
      </p:sp>
      <p:sp>
        <p:nvSpPr>
          <p:cNvPr id="90" name="Google Shape;90;p17"/>
          <p:cNvSpPr txBox="1">
            <a:spLocks noGrp="1"/>
          </p:cNvSpPr>
          <p:nvPr>
            <p:ph type="body" idx="1"/>
          </p:nvPr>
        </p:nvSpPr>
        <p:spPr>
          <a:xfrm>
            <a:off x="415600" y="1536633"/>
            <a:ext cx="4728000" cy="4555200"/>
          </a:xfrm>
          <a:prstGeom prst="rect">
            <a:avLst/>
          </a:prstGeom>
        </p:spPr>
        <p:txBody>
          <a:bodyPr spcFirstLastPara="1" vert="horz" wrap="square" lIns="121900" tIns="121900" rIns="121900" bIns="121900" rtlCol="0" anchor="t" anchorCtr="0">
            <a:normAutofit fontScale="92500"/>
          </a:bodyPr>
          <a:lstStyle/>
          <a:p>
            <a:pPr marL="0" indent="0">
              <a:buNone/>
            </a:pPr>
            <a:r>
              <a:rPr lang="en"/>
              <a:t>Analogous to a convnet without any resolution change.</a:t>
            </a:r>
            <a:endParaRPr/>
          </a:p>
          <a:p>
            <a:pPr marL="0" indent="0">
              <a:spcBef>
                <a:spcPts val="1600"/>
              </a:spcBef>
              <a:buNone/>
            </a:pPr>
            <a:r>
              <a:rPr lang="en" b="1"/>
              <a:t>Input</a:t>
            </a:r>
            <a:r>
              <a:rPr lang="en"/>
              <a:t>: one vec for every token.</a:t>
            </a:r>
            <a:endParaRPr/>
          </a:p>
          <a:p>
            <a:pPr marL="0" indent="0">
              <a:spcBef>
                <a:spcPts val="1600"/>
              </a:spcBef>
              <a:buNone/>
            </a:pPr>
            <a:r>
              <a:rPr lang="en" b="1"/>
              <a:t>Output</a:t>
            </a:r>
            <a:r>
              <a:rPr lang="en"/>
              <a:t>: one vec for every token.</a:t>
            </a:r>
            <a:endParaRPr/>
          </a:p>
          <a:p>
            <a:pPr marL="0" indent="0">
              <a:spcBef>
                <a:spcPts val="1600"/>
              </a:spcBef>
              <a:buNone/>
            </a:pPr>
            <a:r>
              <a:rPr lang="en"/>
              <a:t>Computation: a stack of neural network layers.</a:t>
            </a:r>
            <a:endParaRPr/>
          </a:p>
          <a:p>
            <a:pPr marL="0" indent="0">
              <a:spcBef>
                <a:spcPts val="1600"/>
              </a:spcBef>
              <a:spcAft>
                <a:spcPts val="1600"/>
              </a:spcAft>
              <a:buNone/>
            </a:pPr>
            <a:r>
              <a:rPr lang="en" b="1"/>
              <a:t>Objective</a:t>
            </a:r>
            <a:r>
              <a:rPr lang="en"/>
              <a:t>: correctly predict the next word (or other similar obj.)</a:t>
            </a:r>
            <a:endParaRPr/>
          </a:p>
        </p:txBody>
      </p:sp>
      <p:pic>
        <p:nvPicPr>
          <p:cNvPr id="91" name="Google Shape;91;p17"/>
          <p:cNvPicPr preferRelativeResize="0"/>
          <p:nvPr/>
        </p:nvPicPr>
        <p:blipFill>
          <a:blip r:embed="rId3">
            <a:alphaModFix/>
          </a:blip>
          <a:stretch>
            <a:fillRect/>
          </a:stretch>
        </p:blipFill>
        <p:spPr>
          <a:xfrm>
            <a:off x="5047534" y="1625602"/>
            <a:ext cx="6867367" cy="4656633"/>
          </a:xfrm>
          <a:prstGeom prst="rect">
            <a:avLst/>
          </a:prstGeom>
          <a:noFill/>
          <a:ln>
            <a:noFill/>
          </a:ln>
        </p:spPr>
      </p:pic>
    </p:spTree>
    <p:extLst>
      <p:ext uri="{BB962C8B-B14F-4D97-AF65-F5344CB8AC3E}">
        <p14:creationId xmlns:p14="http://schemas.microsoft.com/office/powerpoint/2010/main" val="7412746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a:spLocks noGrp="1"/>
          </p:cNvSpPr>
          <p:nvPr>
            <p:ph type="title"/>
          </p:nvPr>
        </p:nvSpPr>
        <p:spPr>
          <a:xfrm>
            <a:off x="415600" y="288567"/>
            <a:ext cx="11360800" cy="763600"/>
          </a:xfrm>
          <a:prstGeom prst="rect">
            <a:avLst/>
          </a:prstGeom>
        </p:spPr>
        <p:txBody>
          <a:bodyPr spcFirstLastPara="1" vert="horz" wrap="square" lIns="121900" tIns="121900" rIns="121900" bIns="121900" rtlCol="0" anchor="t" anchorCtr="0">
            <a:normAutofit fontScale="90000"/>
          </a:bodyPr>
          <a:lstStyle/>
          <a:p>
            <a:pPr algn="l"/>
            <a:r>
              <a:rPr lang="en" dirty="0"/>
              <a:t>Attention is All You Need (Vaswani 2017 - Google)</a:t>
            </a:r>
            <a:endParaRPr dirty="0"/>
          </a:p>
        </p:txBody>
      </p:sp>
      <p:sp>
        <p:nvSpPr>
          <p:cNvPr id="82" name="Google Shape;82;p16"/>
          <p:cNvSpPr txBox="1">
            <a:spLocks noGrp="1"/>
          </p:cNvSpPr>
          <p:nvPr>
            <p:ph type="body" idx="1"/>
          </p:nvPr>
        </p:nvSpPr>
        <p:spPr>
          <a:xfrm>
            <a:off x="415600" y="1536633"/>
            <a:ext cx="4542400" cy="4555200"/>
          </a:xfrm>
          <a:prstGeom prst="rect">
            <a:avLst/>
          </a:prstGeom>
        </p:spPr>
        <p:txBody>
          <a:bodyPr spcFirstLastPara="1" vert="horz" wrap="square" lIns="121900" tIns="121900" rIns="121900" bIns="121900" rtlCol="0" anchor="t" anchorCtr="0">
            <a:normAutofit/>
          </a:bodyPr>
          <a:lstStyle/>
          <a:p>
            <a:pPr marL="0" indent="0">
              <a:buNone/>
            </a:pPr>
            <a:r>
              <a:rPr lang="en"/>
              <a:t>Natural Language Translation</a:t>
            </a:r>
            <a:endParaRPr/>
          </a:p>
          <a:p>
            <a:pPr marL="0" indent="0">
              <a:spcBef>
                <a:spcPts val="1600"/>
              </a:spcBef>
              <a:buNone/>
            </a:pPr>
            <a:r>
              <a:rPr lang="en"/>
              <a:t>Start with an independent encoding for each word.</a:t>
            </a:r>
            <a:endParaRPr/>
          </a:p>
          <a:p>
            <a:pPr marL="0" indent="0">
              <a:spcBef>
                <a:spcPts val="1600"/>
              </a:spcBef>
              <a:buNone/>
            </a:pPr>
            <a:r>
              <a:rPr lang="en"/>
              <a:t>Improve each word’s encoding by incorporating context, using a stack of six encoders.</a:t>
            </a:r>
            <a:endParaRPr/>
          </a:p>
          <a:p>
            <a:pPr marL="0" indent="0">
              <a:spcBef>
                <a:spcPts val="1600"/>
              </a:spcBef>
              <a:spcAft>
                <a:spcPts val="1600"/>
              </a:spcAft>
              <a:buNone/>
            </a:pPr>
            <a:r>
              <a:rPr lang="en"/>
              <a:t>Generate target sentence using a stack of six decoders.</a:t>
            </a:r>
            <a:endParaRPr/>
          </a:p>
        </p:txBody>
      </p:sp>
      <p:pic>
        <p:nvPicPr>
          <p:cNvPr id="83" name="Google Shape;83;p16"/>
          <p:cNvPicPr preferRelativeResize="0"/>
          <p:nvPr/>
        </p:nvPicPr>
        <p:blipFill>
          <a:blip r:embed="rId3">
            <a:alphaModFix/>
          </a:blip>
          <a:stretch>
            <a:fillRect/>
          </a:stretch>
        </p:blipFill>
        <p:spPr>
          <a:xfrm>
            <a:off x="4857236" y="1627800"/>
            <a:ext cx="7036168" cy="4714232"/>
          </a:xfrm>
          <a:prstGeom prst="rect">
            <a:avLst/>
          </a:prstGeom>
          <a:noFill/>
          <a:ln>
            <a:noFill/>
          </a:ln>
        </p:spPr>
      </p:pic>
      <p:sp>
        <p:nvSpPr>
          <p:cNvPr id="84" name="Google Shape;84;p16"/>
          <p:cNvSpPr txBox="1"/>
          <p:nvPr/>
        </p:nvSpPr>
        <p:spPr>
          <a:xfrm>
            <a:off x="7518000" y="5808434"/>
            <a:ext cx="4674000" cy="984845"/>
          </a:xfrm>
          <a:prstGeom prst="rect">
            <a:avLst/>
          </a:prstGeom>
          <a:noFill/>
          <a:ln>
            <a:noFill/>
          </a:ln>
        </p:spPr>
        <p:txBody>
          <a:bodyPr spcFirstLastPara="1" wrap="square" lIns="121900" tIns="121900" rIns="121900" bIns="121900" anchor="t" anchorCtr="0">
            <a:spAutoFit/>
          </a:bodyPr>
          <a:lstStyle/>
          <a:p>
            <a:r>
              <a:rPr lang="en" sz="2400">
                <a:solidFill>
                  <a:schemeClr val="dk1"/>
                </a:solidFill>
              </a:rPr>
              <a:t>Overview figure from Jay Alammar’s blog</a:t>
            </a:r>
            <a:endParaRPr sz="2400">
              <a:solidFill>
                <a:schemeClr val="dk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8"/>
          <p:cNvSpPr txBox="1">
            <a:spLocks noGrp="1"/>
          </p:cNvSpPr>
          <p:nvPr>
            <p:ph type="title"/>
          </p:nvPr>
        </p:nvSpPr>
        <p:spPr>
          <a:xfrm>
            <a:off x="415600" y="288567"/>
            <a:ext cx="11360800" cy="763600"/>
          </a:xfrm>
          <a:prstGeom prst="rect">
            <a:avLst/>
          </a:prstGeom>
        </p:spPr>
        <p:txBody>
          <a:bodyPr spcFirstLastPara="1" vert="horz" wrap="square" lIns="121900" tIns="121900" rIns="121900" bIns="121900" rtlCol="0" anchor="t" anchorCtr="0">
            <a:normAutofit fontScale="90000"/>
          </a:bodyPr>
          <a:lstStyle/>
          <a:p>
            <a:pPr algn="l"/>
            <a:r>
              <a:rPr lang="en"/>
              <a:t>The Two Steps Inside Each Layer</a:t>
            </a:r>
            <a:endParaRPr/>
          </a:p>
        </p:txBody>
      </p:sp>
      <p:pic>
        <p:nvPicPr>
          <p:cNvPr id="97" name="Google Shape;97;p18"/>
          <p:cNvPicPr preferRelativeResize="0"/>
          <p:nvPr/>
        </p:nvPicPr>
        <p:blipFill>
          <a:blip r:embed="rId3">
            <a:alphaModFix/>
          </a:blip>
          <a:stretch>
            <a:fillRect/>
          </a:stretch>
        </p:blipFill>
        <p:spPr>
          <a:xfrm>
            <a:off x="611034" y="1609667"/>
            <a:ext cx="5484967" cy="2863599"/>
          </a:xfrm>
          <a:prstGeom prst="rect">
            <a:avLst/>
          </a:prstGeom>
          <a:noFill/>
          <a:ln>
            <a:noFill/>
          </a:ln>
        </p:spPr>
      </p:pic>
      <p:sp>
        <p:nvSpPr>
          <p:cNvPr id="98" name="Google Shape;98;p18"/>
          <p:cNvSpPr txBox="1"/>
          <p:nvPr/>
        </p:nvSpPr>
        <p:spPr>
          <a:xfrm>
            <a:off x="887932" y="5395434"/>
            <a:ext cx="3642000" cy="1354176"/>
          </a:xfrm>
          <a:prstGeom prst="rect">
            <a:avLst/>
          </a:prstGeom>
          <a:noFill/>
          <a:ln>
            <a:noFill/>
          </a:ln>
        </p:spPr>
        <p:txBody>
          <a:bodyPr spcFirstLastPara="1" wrap="square" lIns="121900" tIns="121900" rIns="121900" bIns="121900" anchor="t" anchorCtr="0">
            <a:spAutoFit/>
          </a:bodyPr>
          <a:lstStyle/>
          <a:p>
            <a:r>
              <a:rPr lang="en" sz="2400">
                <a:solidFill>
                  <a:schemeClr val="dk1"/>
                </a:solidFill>
              </a:rPr>
              <a:t>Clean formula from:</a:t>
            </a:r>
            <a:br>
              <a:rPr lang="en" sz="2400">
                <a:solidFill>
                  <a:schemeClr val="dk1"/>
                </a:solidFill>
              </a:rPr>
            </a:br>
            <a:r>
              <a:rPr lang="en" sz="2400">
                <a:solidFill>
                  <a:schemeClr val="dk1"/>
                </a:solidFill>
              </a:rPr>
              <a:t>Katharopoulos 2020 “Transformers are RNNs”</a:t>
            </a:r>
            <a:endParaRPr sz="2400">
              <a:solidFill>
                <a:schemeClr val="dk1"/>
              </a:solidFill>
            </a:endParaRPr>
          </a:p>
        </p:txBody>
      </p:sp>
      <p:pic>
        <p:nvPicPr>
          <p:cNvPr id="99" name="Google Shape;99;p18"/>
          <p:cNvPicPr preferRelativeResize="0"/>
          <p:nvPr/>
        </p:nvPicPr>
        <p:blipFill>
          <a:blip r:embed="rId4">
            <a:alphaModFix/>
          </a:blip>
          <a:stretch>
            <a:fillRect/>
          </a:stretch>
        </p:blipFill>
        <p:spPr>
          <a:xfrm>
            <a:off x="7275268" y="1057001"/>
            <a:ext cx="3816801" cy="5472001"/>
          </a:xfrm>
          <a:prstGeom prst="rect">
            <a:avLst/>
          </a:prstGeom>
          <a:noFill/>
          <a:ln>
            <a:noFill/>
          </a:ln>
        </p:spPr>
      </p:pic>
      <p:cxnSp>
        <p:nvCxnSpPr>
          <p:cNvPr id="100" name="Google Shape;100;p18"/>
          <p:cNvCxnSpPr/>
          <p:nvPr/>
        </p:nvCxnSpPr>
        <p:spPr>
          <a:xfrm>
            <a:off x="6077833" y="4077033"/>
            <a:ext cx="1623200" cy="516000"/>
          </a:xfrm>
          <a:prstGeom prst="bentConnector3">
            <a:avLst>
              <a:gd name="adj1" fmla="val 50000"/>
            </a:avLst>
          </a:prstGeom>
          <a:noFill/>
          <a:ln w="9525" cap="flat" cmpd="sng">
            <a:solidFill>
              <a:srgbClr val="FF0000"/>
            </a:solidFill>
            <a:prstDash val="solid"/>
            <a:round/>
            <a:headEnd type="none" w="med" len="med"/>
            <a:tailEnd type="triangle" w="med" len="med"/>
          </a:ln>
        </p:spPr>
      </p:cxnSp>
      <p:cxnSp>
        <p:nvCxnSpPr>
          <p:cNvPr id="101" name="Google Shape;101;p18"/>
          <p:cNvCxnSpPr/>
          <p:nvPr/>
        </p:nvCxnSpPr>
        <p:spPr>
          <a:xfrm>
            <a:off x="6090400" y="3498200"/>
            <a:ext cx="1623200" cy="239200"/>
          </a:xfrm>
          <a:prstGeom prst="bentConnector3">
            <a:avLst>
              <a:gd name="adj1" fmla="val 50000"/>
            </a:avLst>
          </a:prstGeom>
          <a:noFill/>
          <a:ln w="9525" cap="flat" cmpd="sng">
            <a:solidFill>
              <a:srgbClr val="FF0000"/>
            </a:solidFill>
            <a:prstDash val="solid"/>
            <a:round/>
            <a:headEnd type="none" w="med" len="med"/>
            <a:tailEnd type="triangle" w="med" len="med"/>
          </a:ln>
        </p:spPr>
      </p:cxnSp>
      <p:sp>
        <p:nvSpPr>
          <p:cNvPr id="102" name="Google Shape;102;p18"/>
          <p:cNvSpPr txBox="1"/>
          <p:nvPr/>
        </p:nvSpPr>
        <p:spPr>
          <a:xfrm>
            <a:off x="7197767" y="3939667"/>
            <a:ext cx="503200" cy="738623"/>
          </a:xfrm>
          <a:prstGeom prst="rect">
            <a:avLst/>
          </a:prstGeom>
          <a:solidFill>
            <a:srgbClr val="FFFFFF"/>
          </a:solidFill>
          <a:ln>
            <a:noFill/>
          </a:ln>
        </p:spPr>
        <p:txBody>
          <a:bodyPr spcFirstLastPara="1" wrap="square" lIns="121900" tIns="121900" rIns="121900" bIns="121900" anchor="t" anchorCtr="0">
            <a:spAutoFit/>
          </a:bodyPr>
          <a:lstStyle/>
          <a:p>
            <a:pPr algn="ctr"/>
            <a:r>
              <a:rPr lang="en" sz="1600"/>
              <a:t>6</a:t>
            </a:r>
            <a:r>
              <a:rPr lang="en" sz="1600">
                <a:solidFill>
                  <a:schemeClr val="dk1"/>
                </a:solidFill>
              </a:rPr>
              <a:t>⨉</a:t>
            </a:r>
            <a:endParaRPr sz="1600"/>
          </a:p>
        </p:txBody>
      </p:sp>
      <p:sp>
        <p:nvSpPr>
          <p:cNvPr id="103" name="Google Shape;103;p18"/>
          <p:cNvSpPr txBox="1"/>
          <p:nvPr/>
        </p:nvSpPr>
        <p:spPr>
          <a:xfrm>
            <a:off x="10588867" y="3498200"/>
            <a:ext cx="503200" cy="738623"/>
          </a:xfrm>
          <a:prstGeom prst="rect">
            <a:avLst/>
          </a:prstGeom>
          <a:solidFill>
            <a:srgbClr val="FFFFFF"/>
          </a:solidFill>
          <a:ln>
            <a:noFill/>
          </a:ln>
        </p:spPr>
        <p:txBody>
          <a:bodyPr spcFirstLastPara="1" wrap="square" lIns="121900" tIns="121900" rIns="121900" bIns="121900" anchor="t" anchorCtr="0">
            <a:spAutoFit/>
          </a:bodyPr>
          <a:lstStyle/>
          <a:p>
            <a:pPr algn="ctr"/>
            <a:r>
              <a:rPr lang="en" sz="1600"/>
              <a:t>6</a:t>
            </a:r>
            <a:r>
              <a:rPr lang="en" sz="1600">
                <a:solidFill>
                  <a:schemeClr val="dk1"/>
                </a:solidFill>
              </a:rPr>
              <a:t>⨉</a:t>
            </a:r>
            <a:endParaRPr sz="1600"/>
          </a:p>
        </p:txBody>
      </p:sp>
      <p:sp>
        <p:nvSpPr>
          <p:cNvPr id="104" name="Google Shape;104;p18"/>
          <p:cNvSpPr txBox="1"/>
          <p:nvPr/>
        </p:nvSpPr>
        <p:spPr>
          <a:xfrm>
            <a:off x="6772067" y="3284401"/>
            <a:ext cx="503200" cy="492402"/>
          </a:xfrm>
          <a:prstGeom prst="rect">
            <a:avLst/>
          </a:prstGeom>
          <a:noFill/>
          <a:ln>
            <a:noFill/>
          </a:ln>
        </p:spPr>
        <p:txBody>
          <a:bodyPr spcFirstLastPara="1" wrap="square" lIns="121900" tIns="121900" rIns="121900" bIns="121900" anchor="t" anchorCtr="0">
            <a:spAutoFit/>
          </a:bodyPr>
          <a:lstStyle/>
          <a:p>
            <a:pPr algn="ctr"/>
            <a:r>
              <a:rPr lang="en" sz="1600"/>
              <a:t>f</a:t>
            </a:r>
            <a:endParaRPr sz="1600"/>
          </a:p>
        </p:txBody>
      </p:sp>
      <p:sp>
        <p:nvSpPr>
          <p:cNvPr id="105" name="Google Shape;105;p18"/>
          <p:cNvSpPr txBox="1"/>
          <p:nvPr/>
        </p:nvSpPr>
        <p:spPr>
          <a:xfrm>
            <a:off x="6395284" y="4088834"/>
            <a:ext cx="503200" cy="492402"/>
          </a:xfrm>
          <a:prstGeom prst="rect">
            <a:avLst/>
          </a:prstGeom>
          <a:noFill/>
          <a:ln>
            <a:noFill/>
          </a:ln>
        </p:spPr>
        <p:txBody>
          <a:bodyPr spcFirstLastPara="1" wrap="square" lIns="121900" tIns="121900" rIns="121900" bIns="121900" anchor="t" anchorCtr="0">
            <a:spAutoFit/>
          </a:bodyPr>
          <a:lstStyle/>
          <a:p>
            <a:pPr algn="ctr"/>
            <a:r>
              <a:rPr lang="en" sz="1600"/>
              <a:t>A</a:t>
            </a:r>
            <a:endParaRPr sz="1600"/>
          </a:p>
        </p:txBody>
      </p:sp>
      <p:sp>
        <p:nvSpPr>
          <p:cNvPr id="106" name="Google Shape;106;p18"/>
          <p:cNvSpPr txBox="1"/>
          <p:nvPr/>
        </p:nvSpPr>
        <p:spPr>
          <a:xfrm>
            <a:off x="8256649" y="6344984"/>
            <a:ext cx="576800" cy="492402"/>
          </a:xfrm>
          <a:prstGeom prst="rect">
            <a:avLst/>
          </a:prstGeom>
          <a:solidFill>
            <a:srgbClr val="FFFFFF"/>
          </a:solidFill>
          <a:ln>
            <a:noFill/>
          </a:ln>
        </p:spPr>
        <p:txBody>
          <a:bodyPr spcFirstLastPara="1" wrap="square" lIns="121900" tIns="121900" rIns="121900" bIns="121900" anchor="t" anchorCtr="0">
            <a:spAutoFit/>
          </a:bodyPr>
          <a:lstStyle/>
          <a:p>
            <a:pPr algn="ctr"/>
            <a:r>
              <a:rPr lang="en" sz="1600"/>
              <a:t>N⨉</a:t>
            </a:r>
            <a:endParaRPr sz="1600"/>
          </a:p>
        </p:txBody>
      </p:sp>
      <p:sp>
        <p:nvSpPr>
          <p:cNvPr id="107" name="Google Shape;107;p18"/>
          <p:cNvSpPr txBox="1"/>
          <p:nvPr/>
        </p:nvSpPr>
        <p:spPr>
          <a:xfrm>
            <a:off x="7529737" y="2064768"/>
            <a:ext cx="1623200" cy="984845"/>
          </a:xfrm>
          <a:prstGeom prst="rect">
            <a:avLst/>
          </a:prstGeom>
          <a:noFill/>
          <a:ln>
            <a:noFill/>
          </a:ln>
        </p:spPr>
        <p:txBody>
          <a:bodyPr spcFirstLastPara="1" wrap="square" lIns="121900" tIns="121900" rIns="121900" bIns="121900" anchor="t" anchorCtr="0">
            <a:spAutoFit/>
          </a:bodyPr>
          <a:lstStyle/>
          <a:p>
            <a:r>
              <a:rPr lang="en" sz="1600"/>
              <a:t>Each word:</a:t>
            </a:r>
            <a:br>
              <a:rPr lang="en" sz="1600"/>
            </a:br>
            <a:r>
              <a:rPr lang="en" sz="1600"/>
              <a:t>F-dimensional feature</a:t>
            </a:r>
            <a:endParaRPr sz="1600"/>
          </a:p>
        </p:txBody>
      </p:sp>
      <p:sp>
        <p:nvSpPr>
          <p:cNvPr id="108" name="Google Shape;108;p18"/>
          <p:cNvSpPr txBox="1"/>
          <p:nvPr/>
        </p:nvSpPr>
        <p:spPr>
          <a:xfrm>
            <a:off x="10019954" y="71529"/>
            <a:ext cx="2518800" cy="1354176"/>
          </a:xfrm>
          <a:prstGeom prst="rect">
            <a:avLst/>
          </a:prstGeom>
          <a:noFill/>
          <a:ln>
            <a:noFill/>
          </a:ln>
        </p:spPr>
        <p:txBody>
          <a:bodyPr spcFirstLastPara="1" wrap="square" lIns="121900" tIns="121900" rIns="121900" bIns="121900" anchor="t" anchorCtr="0">
            <a:spAutoFit/>
          </a:bodyPr>
          <a:lstStyle/>
          <a:p>
            <a:r>
              <a:rPr lang="en" sz="2400" dirty="0">
                <a:solidFill>
                  <a:schemeClr val="dk1"/>
                </a:solidFill>
              </a:rPr>
              <a:t>Figure from original Vaswani paper</a:t>
            </a:r>
            <a:endParaRPr sz="2400" dirty="0">
              <a:solidFill>
                <a:schemeClr val="dk1"/>
              </a:solidFill>
            </a:endParaRPr>
          </a:p>
        </p:txBody>
      </p:sp>
      <p:sp>
        <p:nvSpPr>
          <p:cNvPr id="109" name="Google Shape;109;p18"/>
          <p:cNvSpPr txBox="1"/>
          <p:nvPr/>
        </p:nvSpPr>
        <p:spPr>
          <a:xfrm>
            <a:off x="611032" y="984552"/>
            <a:ext cx="4888619" cy="615513"/>
          </a:xfrm>
          <a:prstGeom prst="rect">
            <a:avLst/>
          </a:prstGeom>
          <a:noFill/>
          <a:ln>
            <a:noFill/>
          </a:ln>
        </p:spPr>
        <p:txBody>
          <a:bodyPr spcFirstLastPara="1" wrap="square" lIns="121900" tIns="121900" rIns="121900" bIns="121900" anchor="t" anchorCtr="0">
            <a:spAutoFit/>
          </a:bodyPr>
          <a:lstStyle/>
          <a:p>
            <a:r>
              <a:rPr lang="en" sz="2400" b="1" dirty="0">
                <a:solidFill>
                  <a:schemeClr val="dk1"/>
                </a:solidFill>
              </a:rPr>
              <a:t>(1) Attend with A, then (2) Map w/ f.</a:t>
            </a:r>
            <a:endParaRPr sz="2400" b="1" dirty="0">
              <a:solidFill>
                <a:schemeClr val="dk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7E86F-4CB5-6CF3-EE49-111BD9B650BD}"/>
              </a:ext>
            </a:extLst>
          </p:cNvPr>
          <p:cNvSpPr>
            <a:spLocks noGrp="1"/>
          </p:cNvSpPr>
          <p:nvPr>
            <p:ph type="title"/>
          </p:nvPr>
        </p:nvSpPr>
        <p:spPr>
          <a:xfrm>
            <a:off x="415600" y="-259"/>
            <a:ext cx="11360800" cy="763600"/>
          </a:xfrm>
        </p:spPr>
        <p:txBody>
          <a:bodyPr>
            <a:normAutofit fontScale="90000"/>
          </a:bodyPr>
          <a:lstStyle/>
          <a:p>
            <a:r>
              <a:rPr lang="en-US" dirty="0"/>
              <a:t>Transformers attend over the grid of states</a:t>
            </a:r>
          </a:p>
        </p:txBody>
      </p:sp>
      <p:sp>
        <p:nvSpPr>
          <p:cNvPr id="4" name="TextBox 3">
            <a:extLst>
              <a:ext uri="{FF2B5EF4-FFF2-40B4-BE49-F238E27FC236}">
                <a16:creationId xmlns:a16="http://schemas.microsoft.com/office/drawing/2014/main" id="{1EB7668A-B865-685E-CF87-03A58D54ECD1}"/>
              </a:ext>
            </a:extLst>
          </p:cNvPr>
          <p:cNvSpPr txBox="1"/>
          <p:nvPr/>
        </p:nvSpPr>
        <p:spPr>
          <a:xfrm>
            <a:off x="9699084" y="5483578"/>
            <a:ext cx="2427268" cy="954107"/>
          </a:xfrm>
          <a:prstGeom prst="rect">
            <a:avLst/>
          </a:prstGeom>
          <a:noFill/>
        </p:spPr>
        <p:txBody>
          <a:bodyPr wrap="none" rtlCol="0">
            <a:spAutoFit/>
          </a:bodyPr>
          <a:lstStyle/>
          <a:p>
            <a:pPr algn="ctr"/>
            <a:r>
              <a:rPr lang="en-US" sz="2800" dirty="0">
                <a:latin typeface="Times New Roman" panose="02020603050405020304" pitchFamily="18" charset="0"/>
                <a:cs typeface="Times New Roman" panose="02020603050405020304" pitchFamily="18" charset="0"/>
              </a:rPr>
              <a:t>Seattle</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(correct output)</a:t>
            </a:r>
          </a:p>
        </p:txBody>
      </p:sp>
      <p:grpSp>
        <p:nvGrpSpPr>
          <p:cNvPr id="5" name="Group 4">
            <a:extLst>
              <a:ext uri="{FF2B5EF4-FFF2-40B4-BE49-F238E27FC236}">
                <a16:creationId xmlns:a16="http://schemas.microsoft.com/office/drawing/2014/main" id="{B10FAB0B-1B2E-94C9-5577-790868BF3FB4}"/>
              </a:ext>
            </a:extLst>
          </p:cNvPr>
          <p:cNvGrpSpPr/>
          <p:nvPr/>
        </p:nvGrpSpPr>
        <p:grpSpPr>
          <a:xfrm>
            <a:off x="378302" y="1484962"/>
            <a:ext cx="9946995" cy="4696707"/>
            <a:chOff x="2306467" y="4983018"/>
            <a:chExt cx="9946995" cy="4696707"/>
          </a:xfrm>
        </p:grpSpPr>
        <p:cxnSp>
          <p:nvCxnSpPr>
            <p:cNvPr id="6" name="Straight Connector 5">
              <a:extLst>
                <a:ext uri="{FF2B5EF4-FFF2-40B4-BE49-F238E27FC236}">
                  <a16:creationId xmlns:a16="http://schemas.microsoft.com/office/drawing/2014/main" id="{8848A14A-5D10-2FFD-86FB-BF3E0792C452}"/>
                </a:ext>
              </a:extLst>
            </p:cNvPr>
            <p:cNvCxnSpPr>
              <a:cxnSpLocks/>
            </p:cNvCxnSpPr>
            <p:nvPr/>
          </p:nvCxnSpPr>
          <p:spPr>
            <a:xfrm>
              <a:off x="8129209" y="540768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BB75754-44EA-02FF-6390-9B5CF019C0D5}"/>
                </a:ext>
              </a:extLst>
            </p:cNvPr>
            <p:cNvCxnSpPr>
              <a:cxnSpLocks/>
            </p:cNvCxnSpPr>
            <p:nvPr/>
          </p:nvCxnSpPr>
          <p:spPr>
            <a:xfrm>
              <a:off x="8129209" y="606510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D1754A8-3427-1842-36CF-05B79389AC65}"/>
                </a:ext>
              </a:extLst>
            </p:cNvPr>
            <p:cNvCxnSpPr>
              <a:cxnSpLocks/>
            </p:cNvCxnSpPr>
            <p:nvPr/>
          </p:nvCxnSpPr>
          <p:spPr>
            <a:xfrm>
              <a:off x="8129209" y="672253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174C046-DBBA-6A42-D3FE-D44CDFAF4D48}"/>
                </a:ext>
              </a:extLst>
            </p:cNvPr>
            <p:cNvCxnSpPr>
              <a:cxnSpLocks/>
            </p:cNvCxnSpPr>
            <p:nvPr/>
          </p:nvCxnSpPr>
          <p:spPr>
            <a:xfrm>
              <a:off x="8129209" y="7379961"/>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FBBBC88-8672-D375-1433-C35B23504AAA}"/>
                </a:ext>
              </a:extLst>
            </p:cNvPr>
            <p:cNvCxnSpPr>
              <a:cxnSpLocks/>
            </p:cNvCxnSpPr>
            <p:nvPr/>
          </p:nvCxnSpPr>
          <p:spPr>
            <a:xfrm>
              <a:off x="8129209" y="803738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C46AA23-E91D-A8BC-3225-3EDB657235D2}"/>
                </a:ext>
              </a:extLst>
            </p:cNvPr>
            <p:cNvCxnSpPr>
              <a:cxnSpLocks/>
            </p:cNvCxnSpPr>
            <p:nvPr/>
          </p:nvCxnSpPr>
          <p:spPr>
            <a:xfrm>
              <a:off x="8129209" y="8694812"/>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a:extLst>
                <a:ext uri="{FF2B5EF4-FFF2-40B4-BE49-F238E27FC236}">
                  <a16:creationId xmlns:a16="http://schemas.microsoft.com/office/drawing/2014/main" id="{D76A186E-E929-3440-7BAB-35716A03E3B7}"/>
                </a:ext>
              </a:extLst>
            </p:cNvPr>
            <p:cNvCxnSpPr>
              <a:cxnSpLocks/>
              <a:endCxn id="147" idx="1"/>
            </p:cNvCxnSpPr>
            <p:nvPr/>
          </p:nvCxnSpPr>
          <p:spPr>
            <a:xfrm rot="16200000" flipH="1">
              <a:off x="8187861" y="9293586"/>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03D4C14-1AEE-E321-94F9-11D0625BE330}"/>
                </a:ext>
              </a:extLst>
            </p:cNvPr>
            <p:cNvSpPr/>
            <p:nvPr/>
          </p:nvSpPr>
          <p:spPr>
            <a:xfrm flipV="1">
              <a:off x="10091135" y="542193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mond 13">
              <a:extLst>
                <a:ext uri="{FF2B5EF4-FFF2-40B4-BE49-F238E27FC236}">
                  <a16:creationId xmlns:a16="http://schemas.microsoft.com/office/drawing/2014/main" id="{EB8FCF22-B4F7-5558-8A1E-592E08146808}"/>
                </a:ext>
              </a:extLst>
            </p:cNvPr>
            <p:cNvSpPr/>
            <p:nvPr/>
          </p:nvSpPr>
          <p:spPr>
            <a:xfrm flipV="1">
              <a:off x="10756438" y="537190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F5339BE0-72D1-724C-BD3C-6C0C01F906B9}"/>
                </a:ext>
              </a:extLst>
            </p:cNvPr>
            <p:cNvCxnSpPr>
              <a:cxnSpLocks/>
            </p:cNvCxnSpPr>
            <p:nvPr/>
          </p:nvCxnSpPr>
          <p:spPr>
            <a:xfrm>
              <a:off x="9827979" y="540768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54B9370-85E2-FC07-5DE3-A2F5E8F167A9}"/>
                </a:ext>
              </a:extLst>
            </p:cNvPr>
            <p:cNvCxnSpPr>
              <a:cxnSpLocks/>
              <a:endCxn id="13" idx="1"/>
            </p:cNvCxnSpPr>
            <p:nvPr/>
          </p:nvCxnSpPr>
          <p:spPr>
            <a:xfrm flipV="1">
              <a:off x="9832506" y="5553536"/>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a:extLst>
                <a:ext uri="{FF2B5EF4-FFF2-40B4-BE49-F238E27FC236}">
                  <a16:creationId xmlns:a16="http://schemas.microsoft.com/office/drawing/2014/main" id="{97D3AE60-3D0F-74F1-C451-4AF073E22D19}"/>
                </a:ext>
              </a:extLst>
            </p:cNvPr>
            <p:cNvCxnSpPr>
              <a:cxnSpLocks/>
              <a:stCxn id="13" idx="3"/>
            </p:cNvCxnSpPr>
            <p:nvPr/>
          </p:nvCxnSpPr>
          <p:spPr>
            <a:xfrm flipV="1">
              <a:off x="10354329" y="526990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a:extLst>
                <a:ext uri="{FF2B5EF4-FFF2-40B4-BE49-F238E27FC236}">
                  <a16:creationId xmlns:a16="http://schemas.microsoft.com/office/drawing/2014/main" id="{D4932DD9-7A3B-9DE2-40FB-27023B36C7CC}"/>
                </a:ext>
              </a:extLst>
            </p:cNvPr>
            <p:cNvCxnSpPr>
              <a:cxnSpLocks/>
              <a:stCxn id="14" idx="3"/>
            </p:cNvCxnSpPr>
            <p:nvPr/>
          </p:nvCxnSpPr>
          <p:spPr>
            <a:xfrm flipV="1">
              <a:off x="11119704" y="5269909"/>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9" name="Elbow Connector 18">
              <a:extLst>
                <a:ext uri="{FF2B5EF4-FFF2-40B4-BE49-F238E27FC236}">
                  <a16:creationId xmlns:a16="http://schemas.microsoft.com/office/drawing/2014/main" id="{89300F30-596B-64AD-9031-645103558DFA}"/>
                </a:ext>
              </a:extLst>
            </p:cNvPr>
            <p:cNvCxnSpPr>
              <a:cxnSpLocks/>
              <a:endCxn id="14" idx="1"/>
            </p:cNvCxnSpPr>
            <p:nvPr/>
          </p:nvCxnSpPr>
          <p:spPr>
            <a:xfrm rot="16200000" flipH="1">
              <a:off x="10528957" y="532605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519CFAB-2524-1A3F-7327-17F128B76E6B}"/>
                </a:ext>
              </a:extLst>
            </p:cNvPr>
            <p:cNvCxnSpPr>
              <a:cxnSpLocks/>
              <a:endCxn id="21" idx="2"/>
            </p:cNvCxnSpPr>
            <p:nvPr/>
          </p:nvCxnSpPr>
          <p:spPr>
            <a:xfrm>
              <a:off x="9965755" y="5269907"/>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6AB7FB97-AE3F-6BA7-D042-273C8AB7AD69}"/>
                </a:ext>
              </a:extLst>
            </p:cNvPr>
            <p:cNvSpPr/>
            <p:nvPr/>
          </p:nvSpPr>
          <p:spPr>
            <a:xfrm flipV="1">
              <a:off x="11382145" y="5132132"/>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42C8980-BB53-ABDE-4B32-D3B77D6C5ECF}"/>
                </a:ext>
              </a:extLst>
            </p:cNvPr>
            <p:cNvSpPr/>
            <p:nvPr/>
          </p:nvSpPr>
          <p:spPr>
            <a:xfrm flipV="1">
              <a:off x="10091135" y="607936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iamond 22">
              <a:extLst>
                <a:ext uri="{FF2B5EF4-FFF2-40B4-BE49-F238E27FC236}">
                  <a16:creationId xmlns:a16="http://schemas.microsoft.com/office/drawing/2014/main" id="{772A36D9-19C5-A063-3123-D525C12A367D}"/>
                </a:ext>
              </a:extLst>
            </p:cNvPr>
            <p:cNvSpPr/>
            <p:nvPr/>
          </p:nvSpPr>
          <p:spPr>
            <a:xfrm flipV="1">
              <a:off x="10756438" y="602932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c 23">
              <a:extLst>
                <a:ext uri="{FF2B5EF4-FFF2-40B4-BE49-F238E27FC236}">
                  <a16:creationId xmlns:a16="http://schemas.microsoft.com/office/drawing/2014/main" id="{9136690D-38CB-20C0-6955-28338752B12E}"/>
                </a:ext>
              </a:extLst>
            </p:cNvPr>
            <p:cNvSpPr/>
            <p:nvPr/>
          </p:nvSpPr>
          <p:spPr>
            <a:xfrm flipV="1">
              <a:off x="9621571" y="571942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447BED39-153A-E39D-39AE-55B6E5735B33}"/>
                </a:ext>
              </a:extLst>
            </p:cNvPr>
            <p:cNvCxnSpPr>
              <a:cxnSpLocks/>
            </p:cNvCxnSpPr>
            <p:nvPr/>
          </p:nvCxnSpPr>
          <p:spPr>
            <a:xfrm>
              <a:off x="9827979" y="606510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6B7B0A4-D6DE-0006-D868-93B448E5D97C}"/>
                </a:ext>
              </a:extLst>
            </p:cNvPr>
            <p:cNvCxnSpPr>
              <a:cxnSpLocks/>
              <a:endCxn id="22" idx="1"/>
            </p:cNvCxnSpPr>
            <p:nvPr/>
          </p:nvCxnSpPr>
          <p:spPr>
            <a:xfrm flipV="1">
              <a:off x="9832506" y="621096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DF0F77C9-4BA6-9F59-2E2E-4F2DF565FB82}"/>
                </a:ext>
              </a:extLst>
            </p:cNvPr>
            <p:cNvCxnSpPr>
              <a:cxnSpLocks/>
              <a:stCxn id="22" idx="3"/>
            </p:cNvCxnSpPr>
            <p:nvPr/>
          </p:nvCxnSpPr>
          <p:spPr>
            <a:xfrm flipV="1">
              <a:off x="10354329" y="592733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Elbow Connector 27">
              <a:extLst>
                <a:ext uri="{FF2B5EF4-FFF2-40B4-BE49-F238E27FC236}">
                  <a16:creationId xmlns:a16="http://schemas.microsoft.com/office/drawing/2014/main" id="{DFF8158C-0AA4-C404-60E9-3B6CF7DB8405}"/>
                </a:ext>
              </a:extLst>
            </p:cNvPr>
            <p:cNvCxnSpPr>
              <a:cxnSpLocks/>
              <a:stCxn id="23" idx="3"/>
            </p:cNvCxnSpPr>
            <p:nvPr/>
          </p:nvCxnSpPr>
          <p:spPr>
            <a:xfrm flipV="1">
              <a:off x="11119704" y="592733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id="{CCE95C36-4057-6219-49DD-A01AA092ECD7}"/>
                </a:ext>
              </a:extLst>
            </p:cNvPr>
            <p:cNvCxnSpPr>
              <a:cxnSpLocks/>
              <a:endCxn id="23" idx="1"/>
            </p:cNvCxnSpPr>
            <p:nvPr/>
          </p:nvCxnSpPr>
          <p:spPr>
            <a:xfrm rot="16200000" flipH="1">
              <a:off x="10528957" y="598348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98A561C-9F56-E28A-5DB8-2C21360B6F65}"/>
                </a:ext>
              </a:extLst>
            </p:cNvPr>
            <p:cNvCxnSpPr>
              <a:cxnSpLocks/>
              <a:endCxn id="31" idx="2"/>
            </p:cNvCxnSpPr>
            <p:nvPr/>
          </p:nvCxnSpPr>
          <p:spPr>
            <a:xfrm>
              <a:off x="9965755" y="592733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53667030-7169-B406-0E9B-5484B5B4A7C6}"/>
                </a:ext>
              </a:extLst>
            </p:cNvPr>
            <p:cNvSpPr/>
            <p:nvPr/>
          </p:nvSpPr>
          <p:spPr>
            <a:xfrm flipV="1">
              <a:off x="11382145" y="578955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9549009-C4E1-308F-9DC0-367AF86D322E}"/>
                </a:ext>
              </a:extLst>
            </p:cNvPr>
            <p:cNvSpPr/>
            <p:nvPr/>
          </p:nvSpPr>
          <p:spPr>
            <a:xfrm flipV="1">
              <a:off x="10091135" y="673679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a:extLst>
                <a:ext uri="{FF2B5EF4-FFF2-40B4-BE49-F238E27FC236}">
                  <a16:creationId xmlns:a16="http://schemas.microsoft.com/office/drawing/2014/main" id="{3B3967EB-3008-DA0C-6CE5-9CC14D890F3D}"/>
                </a:ext>
              </a:extLst>
            </p:cNvPr>
            <p:cNvSpPr/>
            <p:nvPr/>
          </p:nvSpPr>
          <p:spPr>
            <a:xfrm flipV="1">
              <a:off x="10756438" y="6686755"/>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c 33">
              <a:extLst>
                <a:ext uri="{FF2B5EF4-FFF2-40B4-BE49-F238E27FC236}">
                  <a16:creationId xmlns:a16="http://schemas.microsoft.com/office/drawing/2014/main" id="{7CEE0512-FD52-FFC4-DF5A-E08A3C1486A6}"/>
                </a:ext>
              </a:extLst>
            </p:cNvPr>
            <p:cNvSpPr/>
            <p:nvPr/>
          </p:nvSpPr>
          <p:spPr>
            <a:xfrm flipV="1">
              <a:off x="9621571" y="637685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4E617E17-44A9-6719-5093-943E6C12E4FE}"/>
                </a:ext>
              </a:extLst>
            </p:cNvPr>
            <p:cNvCxnSpPr>
              <a:cxnSpLocks/>
            </p:cNvCxnSpPr>
            <p:nvPr/>
          </p:nvCxnSpPr>
          <p:spPr>
            <a:xfrm>
              <a:off x="9827979" y="672253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BA2E0E8-E8C0-18F1-7F3C-7083421B17DB}"/>
                </a:ext>
              </a:extLst>
            </p:cNvPr>
            <p:cNvCxnSpPr>
              <a:cxnSpLocks/>
              <a:endCxn id="32" idx="1"/>
            </p:cNvCxnSpPr>
            <p:nvPr/>
          </p:nvCxnSpPr>
          <p:spPr>
            <a:xfrm flipV="1">
              <a:off x="9832506" y="6868387"/>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Elbow Connector 36">
              <a:extLst>
                <a:ext uri="{FF2B5EF4-FFF2-40B4-BE49-F238E27FC236}">
                  <a16:creationId xmlns:a16="http://schemas.microsoft.com/office/drawing/2014/main" id="{11AF86B9-713F-7198-795A-BAE14A0FC58E}"/>
                </a:ext>
              </a:extLst>
            </p:cNvPr>
            <p:cNvCxnSpPr>
              <a:cxnSpLocks/>
              <a:stCxn id="32" idx="3"/>
            </p:cNvCxnSpPr>
            <p:nvPr/>
          </p:nvCxnSpPr>
          <p:spPr>
            <a:xfrm flipV="1">
              <a:off x="10354329" y="658475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Elbow Connector 37">
              <a:extLst>
                <a:ext uri="{FF2B5EF4-FFF2-40B4-BE49-F238E27FC236}">
                  <a16:creationId xmlns:a16="http://schemas.microsoft.com/office/drawing/2014/main" id="{53E0395C-42CE-ED1A-D1E7-C342E85FC228}"/>
                </a:ext>
              </a:extLst>
            </p:cNvPr>
            <p:cNvCxnSpPr>
              <a:cxnSpLocks/>
              <a:stCxn id="33" idx="3"/>
            </p:cNvCxnSpPr>
            <p:nvPr/>
          </p:nvCxnSpPr>
          <p:spPr>
            <a:xfrm flipV="1">
              <a:off x="11119704" y="658476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8">
              <a:extLst>
                <a:ext uri="{FF2B5EF4-FFF2-40B4-BE49-F238E27FC236}">
                  <a16:creationId xmlns:a16="http://schemas.microsoft.com/office/drawing/2014/main" id="{66BA2339-D6AD-8E1E-C2A1-9E54ECC0A148}"/>
                </a:ext>
              </a:extLst>
            </p:cNvPr>
            <p:cNvCxnSpPr>
              <a:cxnSpLocks/>
              <a:endCxn id="33" idx="1"/>
            </p:cNvCxnSpPr>
            <p:nvPr/>
          </p:nvCxnSpPr>
          <p:spPr>
            <a:xfrm rot="16200000" flipH="1">
              <a:off x="10528957" y="664090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2FBD0A9-8838-05B0-7E8E-3F90FFE607FA}"/>
                </a:ext>
              </a:extLst>
            </p:cNvPr>
            <p:cNvCxnSpPr>
              <a:cxnSpLocks/>
              <a:endCxn id="41" idx="2"/>
            </p:cNvCxnSpPr>
            <p:nvPr/>
          </p:nvCxnSpPr>
          <p:spPr>
            <a:xfrm>
              <a:off x="9965755" y="658475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C468BEB9-8102-F60E-7D9A-CD08A8F96A24}"/>
                </a:ext>
              </a:extLst>
            </p:cNvPr>
            <p:cNvSpPr/>
            <p:nvPr/>
          </p:nvSpPr>
          <p:spPr>
            <a:xfrm flipV="1">
              <a:off x="11382145" y="644698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89A661DE-732E-EB0E-62CE-A5A2F74AD4C0}"/>
                </a:ext>
              </a:extLst>
            </p:cNvPr>
            <p:cNvSpPr/>
            <p:nvPr/>
          </p:nvSpPr>
          <p:spPr>
            <a:xfrm flipV="1">
              <a:off x="10091135" y="7394216"/>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iamond 42">
              <a:extLst>
                <a:ext uri="{FF2B5EF4-FFF2-40B4-BE49-F238E27FC236}">
                  <a16:creationId xmlns:a16="http://schemas.microsoft.com/office/drawing/2014/main" id="{5CFCB943-8222-0A84-468B-DFF4330730DC}"/>
                </a:ext>
              </a:extLst>
            </p:cNvPr>
            <p:cNvSpPr/>
            <p:nvPr/>
          </p:nvSpPr>
          <p:spPr>
            <a:xfrm flipV="1">
              <a:off x="10756438" y="7344181"/>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c 43">
              <a:extLst>
                <a:ext uri="{FF2B5EF4-FFF2-40B4-BE49-F238E27FC236}">
                  <a16:creationId xmlns:a16="http://schemas.microsoft.com/office/drawing/2014/main" id="{F64D06E7-B734-59B6-6780-802D4D28B29D}"/>
                </a:ext>
              </a:extLst>
            </p:cNvPr>
            <p:cNvSpPr/>
            <p:nvPr/>
          </p:nvSpPr>
          <p:spPr>
            <a:xfrm flipV="1">
              <a:off x="9621571" y="7034280"/>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5" name="Straight Connector 44">
              <a:extLst>
                <a:ext uri="{FF2B5EF4-FFF2-40B4-BE49-F238E27FC236}">
                  <a16:creationId xmlns:a16="http://schemas.microsoft.com/office/drawing/2014/main" id="{D7939DE1-86D0-8159-A4BA-24BFF26990D6}"/>
                </a:ext>
              </a:extLst>
            </p:cNvPr>
            <p:cNvCxnSpPr>
              <a:cxnSpLocks/>
            </p:cNvCxnSpPr>
            <p:nvPr/>
          </p:nvCxnSpPr>
          <p:spPr>
            <a:xfrm>
              <a:off x="9827979" y="7379961"/>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522A0C2-F0DC-9A8A-1BB0-3ED1D8CBB584}"/>
                </a:ext>
              </a:extLst>
            </p:cNvPr>
            <p:cNvCxnSpPr>
              <a:cxnSpLocks/>
              <a:endCxn id="42" idx="1"/>
            </p:cNvCxnSpPr>
            <p:nvPr/>
          </p:nvCxnSpPr>
          <p:spPr>
            <a:xfrm flipV="1">
              <a:off x="9832506" y="7525813"/>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Elbow Connector 46">
              <a:extLst>
                <a:ext uri="{FF2B5EF4-FFF2-40B4-BE49-F238E27FC236}">
                  <a16:creationId xmlns:a16="http://schemas.microsoft.com/office/drawing/2014/main" id="{FE7F0B3B-314C-1244-6456-F624D39A6A31}"/>
                </a:ext>
              </a:extLst>
            </p:cNvPr>
            <p:cNvCxnSpPr>
              <a:cxnSpLocks/>
              <a:stCxn id="42" idx="3"/>
            </p:cNvCxnSpPr>
            <p:nvPr/>
          </p:nvCxnSpPr>
          <p:spPr>
            <a:xfrm flipV="1">
              <a:off x="10354329" y="7242184"/>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Elbow Connector 47">
              <a:extLst>
                <a:ext uri="{FF2B5EF4-FFF2-40B4-BE49-F238E27FC236}">
                  <a16:creationId xmlns:a16="http://schemas.microsoft.com/office/drawing/2014/main" id="{F7966AB5-C6A0-E386-F69D-5B34C83CC54F}"/>
                </a:ext>
              </a:extLst>
            </p:cNvPr>
            <p:cNvCxnSpPr>
              <a:cxnSpLocks/>
              <a:stCxn id="43" idx="3"/>
            </p:cNvCxnSpPr>
            <p:nvPr/>
          </p:nvCxnSpPr>
          <p:spPr>
            <a:xfrm flipV="1">
              <a:off x="11119704" y="7242186"/>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30F654AE-F182-F15C-B455-505AD387A1E3}"/>
                </a:ext>
              </a:extLst>
            </p:cNvPr>
            <p:cNvCxnSpPr>
              <a:cxnSpLocks/>
              <a:endCxn id="43" idx="1"/>
            </p:cNvCxnSpPr>
            <p:nvPr/>
          </p:nvCxnSpPr>
          <p:spPr>
            <a:xfrm rot="16200000" flipH="1">
              <a:off x="10528957" y="7298333"/>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16E62CE-EB02-0661-6584-09A92DBD1D31}"/>
                </a:ext>
              </a:extLst>
            </p:cNvPr>
            <p:cNvCxnSpPr>
              <a:cxnSpLocks/>
              <a:endCxn id="51" idx="2"/>
            </p:cNvCxnSpPr>
            <p:nvPr/>
          </p:nvCxnSpPr>
          <p:spPr>
            <a:xfrm>
              <a:off x="9965755" y="7242184"/>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6E6EBC60-ADC4-2FAB-10B7-A4930E75C9B3}"/>
                </a:ext>
              </a:extLst>
            </p:cNvPr>
            <p:cNvSpPr/>
            <p:nvPr/>
          </p:nvSpPr>
          <p:spPr>
            <a:xfrm flipV="1">
              <a:off x="11382145" y="710441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05067648-04D5-697E-FAE4-693D9654021A}"/>
                </a:ext>
              </a:extLst>
            </p:cNvPr>
            <p:cNvSpPr/>
            <p:nvPr/>
          </p:nvSpPr>
          <p:spPr>
            <a:xfrm flipV="1">
              <a:off x="10091135" y="805164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Diamond 52">
              <a:extLst>
                <a:ext uri="{FF2B5EF4-FFF2-40B4-BE49-F238E27FC236}">
                  <a16:creationId xmlns:a16="http://schemas.microsoft.com/office/drawing/2014/main" id="{1FC4CC69-0174-3A15-0DA6-EF2B550D36EF}"/>
                </a:ext>
              </a:extLst>
            </p:cNvPr>
            <p:cNvSpPr/>
            <p:nvPr/>
          </p:nvSpPr>
          <p:spPr>
            <a:xfrm flipV="1">
              <a:off x="10756438" y="8001607"/>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Arc 53">
              <a:extLst>
                <a:ext uri="{FF2B5EF4-FFF2-40B4-BE49-F238E27FC236}">
                  <a16:creationId xmlns:a16="http://schemas.microsoft.com/office/drawing/2014/main" id="{C2FA4686-21AA-3EC0-01DB-1D27BCD25D2E}"/>
                </a:ext>
              </a:extLst>
            </p:cNvPr>
            <p:cNvSpPr/>
            <p:nvPr/>
          </p:nvSpPr>
          <p:spPr>
            <a:xfrm flipV="1">
              <a:off x="9621571" y="7691706"/>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721B4391-12D1-519D-D7AE-294CCFE06668}"/>
                </a:ext>
              </a:extLst>
            </p:cNvPr>
            <p:cNvCxnSpPr>
              <a:cxnSpLocks/>
            </p:cNvCxnSpPr>
            <p:nvPr/>
          </p:nvCxnSpPr>
          <p:spPr>
            <a:xfrm>
              <a:off x="9827979" y="803738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FD665D9-69CB-EA69-5F7C-B98C429E322A}"/>
                </a:ext>
              </a:extLst>
            </p:cNvPr>
            <p:cNvCxnSpPr>
              <a:cxnSpLocks/>
              <a:endCxn id="52" idx="1"/>
            </p:cNvCxnSpPr>
            <p:nvPr/>
          </p:nvCxnSpPr>
          <p:spPr>
            <a:xfrm flipV="1">
              <a:off x="9832506" y="8183239"/>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56B4858D-F4F3-157B-02A5-B1E465152F1B}"/>
                </a:ext>
              </a:extLst>
            </p:cNvPr>
            <p:cNvCxnSpPr>
              <a:cxnSpLocks/>
              <a:stCxn id="52" idx="3"/>
            </p:cNvCxnSpPr>
            <p:nvPr/>
          </p:nvCxnSpPr>
          <p:spPr>
            <a:xfrm flipV="1">
              <a:off x="10354329" y="789961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Elbow Connector 57">
              <a:extLst>
                <a:ext uri="{FF2B5EF4-FFF2-40B4-BE49-F238E27FC236}">
                  <a16:creationId xmlns:a16="http://schemas.microsoft.com/office/drawing/2014/main" id="{3C6CFC51-1FAF-3985-5EF5-4FE5398ACAF8}"/>
                </a:ext>
              </a:extLst>
            </p:cNvPr>
            <p:cNvCxnSpPr>
              <a:cxnSpLocks/>
              <a:stCxn id="53" idx="3"/>
            </p:cNvCxnSpPr>
            <p:nvPr/>
          </p:nvCxnSpPr>
          <p:spPr>
            <a:xfrm flipV="1">
              <a:off x="11119704" y="789961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9" name="Elbow Connector 58">
              <a:extLst>
                <a:ext uri="{FF2B5EF4-FFF2-40B4-BE49-F238E27FC236}">
                  <a16:creationId xmlns:a16="http://schemas.microsoft.com/office/drawing/2014/main" id="{EC6326D7-5A66-FF71-84CD-AA9B66AA35E1}"/>
                </a:ext>
              </a:extLst>
            </p:cNvPr>
            <p:cNvCxnSpPr>
              <a:cxnSpLocks/>
              <a:endCxn id="53" idx="1"/>
            </p:cNvCxnSpPr>
            <p:nvPr/>
          </p:nvCxnSpPr>
          <p:spPr>
            <a:xfrm rot="16200000" flipH="1">
              <a:off x="10528957" y="795575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04CE4D1-D549-B293-0C5D-B01F1D2799B5}"/>
                </a:ext>
              </a:extLst>
            </p:cNvPr>
            <p:cNvCxnSpPr>
              <a:cxnSpLocks/>
              <a:endCxn id="61" idx="2"/>
            </p:cNvCxnSpPr>
            <p:nvPr/>
          </p:nvCxnSpPr>
          <p:spPr>
            <a:xfrm>
              <a:off x="9965755" y="789961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2319EDC3-44DD-6BC3-B75F-C72D194458A2}"/>
                </a:ext>
              </a:extLst>
            </p:cNvPr>
            <p:cNvSpPr/>
            <p:nvPr/>
          </p:nvSpPr>
          <p:spPr>
            <a:xfrm flipV="1">
              <a:off x="11382145" y="776183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8F4BA831-A601-A999-7A6E-584848DA069C}"/>
                </a:ext>
              </a:extLst>
            </p:cNvPr>
            <p:cNvSpPr/>
            <p:nvPr/>
          </p:nvSpPr>
          <p:spPr>
            <a:xfrm flipV="1">
              <a:off x="10091135" y="870906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mond 62">
              <a:extLst>
                <a:ext uri="{FF2B5EF4-FFF2-40B4-BE49-F238E27FC236}">
                  <a16:creationId xmlns:a16="http://schemas.microsoft.com/office/drawing/2014/main" id="{BB6827AD-A1F9-8657-30A4-11F3E2E69A78}"/>
                </a:ext>
              </a:extLst>
            </p:cNvPr>
            <p:cNvSpPr/>
            <p:nvPr/>
          </p:nvSpPr>
          <p:spPr>
            <a:xfrm flipV="1">
              <a:off x="10756438" y="865903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Arc 63">
              <a:extLst>
                <a:ext uri="{FF2B5EF4-FFF2-40B4-BE49-F238E27FC236}">
                  <a16:creationId xmlns:a16="http://schemas.microsoft.com/office/drawing/2014/main" id="{4E4C261A-3477-2E4E-2BF3-55660A5C86D7}"/>
                </a:ext>
              </a:extLst>
            </p:cNvPr>
            <p:cNvSpPr/>
            <p:nvPr/>
          </p:nvSpPr>
          <p:spPr>
            <a:xfrm flipV="1">
              <a:off x="9621571" y="8349132"/>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5" name="Straight Connector 64">
              <a:extLst>
                <a:ext uri="{FF2B5EF4-FFF2-40B4-BE49-F238E27FC236}">
                  <a16:creationId xmlns:a16="http://schemas.microsoft.com/office/drawing/2014/main" id="{B443D8B8-715C-4619-6868-A33AD63C218E}"/>
                </a:ext>
              </a:extLst>
            </p:cNvPr>
            <p:cNvCxnSpPr>
              <a:cxnSpLocks/>
            </p:cNvCxnSpPr>
            <p:nvPr/>
          </p:nvCxnSpPr>
          <p:spPr>
            <a:xfrm>
              <a:off x="9827979" y="869481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842034D-8E2B-E12F-26C4-DAF69C2D90A1}"/>
                </a:ext>
              </a:extLst>
            </p:cNvPr>
            <p:cNvCxnSpPr>
              <a:cxnSpLocks/>
              <a:endCxn id="62" idx="1"/>
            </p:cNvCxnSpPr>
            <p:nvPr/>
          </p:nvCxnSpPr>
          <p:spPr>
            <a:xfrm flipV="1">
              <a:off x="9832506" y="8840665"/>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Elbow Connector 66">
              <a:extLst>
                <a:ext uri="{FF2B5EF4-FFF2-40B4-BE49-F238E27FC236}">
                  <a16:creationId xmlns:a16="http://schemas.microsoft.com/office/drawing/2014/main" id="{89BA6AC4-C14E-AEC2-0C1E-3FAFF6EE23CB}"/>
                </a:ext>
              </a:extLst>
            </p:cNvPr>
            <p:cNvCxnSpPr>
              <a:cxnSpLocks/>
              <a:stCxn id="62" idx="3"/>
            </p:cNvCxnSpPr>
            <p:nvPr/>
          </p:nvCxnSpPr>
          <p:spPr>
            <a:xfrm flipV="1">
              <a:off x="10354329" y="855703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Elbow Connector 67">
              <a:extLst>
                <a:ext uri="{FF2B5EF4-FFF2-40B4-BE49-F238E27FC236}">
                  <a16:creationId xmlns:a16="http://schemas.microsoft.com/office/drawing/2014/main" id="{6E3314EF-A2E6-C0BB-D474-415C44AD0371}"/>
                </a:ext>
              </a:extLst>
            </p:cNvPr>
            <p:cNvCxnSpPr>
              <a:cxnSpLocks/>
              <a:stCxn id="63" idx="3"/>
            </p:cNvCxnSpPr>
            <p:nvPr/>
          </p:nvCxnSpPr>
          <p:spPr>
            <a:xfrm flipV="1">
              <a:off x="11119704" y="855703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9" name="Elbow Connector 68">
              <a:extLst>
                <a:ext uri="{FF2B5EF4-FFF2-40B4-BE49-F238E27FC236}">
                  <a16:creationId xmlns:a16="http://schemas.microsoft.com/office/drawing/2014/main" id="{BE982E58-FD87-3005-9BD6-17318BC8442B}"/>
                </a:ext>
              </a:extLst>
            </p:cNvPr>
            <p:cNvCxnSpPr>
              <a:cxnSpLocks/>
              <a:endCxn id="63" idx="1"/>
            </p:cNvCxnSpPr>
            <p:nvPr/>
          </p:nvCxnSpPr>
          <p:spPr>
            <a:xfrm rot="16200000" flipH="1">
              <a:off x="10528957" y="861318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258CF92-9BDE-652D-EB26-B01F876DFDA8}"/>
                </a:ext>
              </a:extLst>
            </p:cNvPr>
            <p:cNvCxnSpPr>
              <a:cxnSpLocks/>
              <a:endCxn id="71" idx="2"/>
            </p:cNvCxnSpPr>
            <p:nvPr/>
          </p:nvCxnSpPr>
          <p:spPr>
            <a:xfrm>
              <a:off x="9965755" y="855703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30F4B688-B45F-F640-9949-93B4D2101127}"/>
                </a:ext>
              </a:extLst>
            </p:cNvPr>
            <p:cNvSpPr/>
            <p:nvPr/>
          </p:nvSpPr>
          <p:spPr>
            <a:xfrm flipV="1">
              <a:off x="11382145" y="8419262"/>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Elbow Connector 71">
              <a:extLst>
                <a:ext uri="{FF2B5EF4-FFF2-40B4-BE49-F238E27FC236}">
                  <a16:creationId xmlns:a16="http://schemas.microsoft.com/office/drawing/2014/main" id="{5E158A8F-2F81-9565-98CB-746813A82AE8}"/>
                </a:ext>
              </a:extLst>
            </p:cNvPr>
            <p:cNvCxnSpPr>
              <a:cxnSpLocks/>
              <a:endCxn id="73" idx="1"/>
            </p:cNvCxnSpPr>
            <p:nvPr/>
          </p:nvCxnSpPr>
          <p:spPr>
            <a:xfrm rot="16200000" flipH="1">
              <a:off x="9886631" y="9293587"/>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6D12F9AE-1E6E-2E55-6D30-02773A096A86}"/>
                </a:ext>
              </a:extLst>
            </p:cNvPr>
            <p:cNvSpPr/>
            <p:nvPr/>
          </p:nvSpPr>
          <p:spPr>
            <a:xfrm flipV="1">
              <a:off x="10091135" y="936649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a:extLst>
                <a:ext uri="{FF2B5EF4-FFF2-40B4-BE49-F238E27FC236}">
                  <a16:creationId xmlns:a16="http://schemas.microsoft.com/office/drawing/2014/main" id="{B46E9420-BF58-9D98-8FDE-3614EF35F311}"/>
                </a:ext>
              </a:extLst>
            </p:cNvPr>
            <p:cNvSpPr/>
            <p:nvPr/>
          </p:nvSpPr>
          <p:spPr>
            <a:xfrm flipV="1">
              <a:off x="10756438" y="931645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Arc 74">
              <a:extLst>
                <a:ext uri="{FF2B5EF4-FFF2-40B4-BE49-F238E27FC236}">
                  <a16:creationId xmlns:a16="http://schemas.microsoft.com/office/drawing/2014/main" id="{CB734226-A144-3980-11C9-3F3335A02154}"/>
                </a:ext>
              </a:extLst>
            </p:cNvPr>
            <p:cNvSpPr/>
            <p:nvPr/>
          </p:nvSpPr>
          <p:spPr>
            <a:xfrm flipV="1">
              <a:off x="9621571" y="900655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6" name="Elbow Connector 75">
              <a:extLst>
                <a:ext uri="{FF2B5EF4-FFF2-40B4-BE49-F238E27FC236}">
                  <a16:creationId xmlns:a16="http://schemas.microsoft.com/office/drawing/2014/main" id="{E1EEF215-4A8D-46C0-50D0-BF5CED3A762B}"/>
                </a:ext>
              </a:extLst>
            </p:cNvPr>
            <p:cNvCxnSpPr>
              <a:cxnSpLocks/>
              <a:stCxn id="73" idx="3"/>
            </p:cNvCxnSpPr>
            <p:nvPr/>
          </p:nvCxnSpPr>
          <p:spPr>
            <a:xfrm flipV="1">
              <a:off x="10354329" y="921446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Elbow Connector 76">
              <a:extLst>
                <a:ext uri="{FF2B5EF4-FFF2-40B4-BE49-F238E27FC236}">
                  <a16:creationId xmlns:a16="http://schemas.microsoft.com/office/drawing/2014/main" id="{5ACFFC37-08B6-5D79-19CC-FE6AD427AE94}"/>
                </a:ext>
              </a:extLst>
            </p:cNvPr>
            <p:cNvCxnSpPr>
              <a:cxnSpLocks/>
              <a:stCxn id="74" idx="3"/>
            </p:cNvCxnSpPr>
            <p:nvPr/>
          </p:nvCxnSpPr>
          <p:spPr>
            <a:xfrm flipV="1">
              <a:off x="11119704" y="921446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8" name="Elbow Connector 77">
              <a:extLst>
                <a:ext uri="{FF2B5EF4-FFF2-40B4-BE49-F238E27FC236}">
                  <a16:creationId xmlns:a16="http://schemas.microsoft.com/office/drawing/2014/main" id="{AED150FF-50A5-021A-B695-A5B31F11F5DA}"/>
                </a:ext>
              </a:extLst>
            </p:cNvPr>
            <p:cNvCxnSpPr>
              <a:cxnSpLocks/>
              <a:endCxn id="74" idx="1"/>
            </p:cNvCxnSpPr>
            <p:nvPr/>
          </p:nvCxnSpPr>
          <p:spPr>
            <a:xfrm rot="16200000" flipH="1">
              <a:off x="10528957" y="927061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5A831C1-EF6D-6C56-ECDD-11FE735835E0}"/>
                </a:ext>
              </a:extLst>
            </p:cNvPr>
            <p:cNvCxnSpPr>
              <a:cxnSpLocks/>
              <a:endCxn id="80" idx="2"/>
            </p:cNvCxnSpPr>
            <p:nvPr/>
          </p:nvCxnSpPr>
          <p:spPr>
            <a:xfrm>
              <a:off x="9965755" y="921446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5A881FC5-1EEE-9CB8-F48C-EDA1E818BD5D}"/>
                </a:ext>
              </a:extLst>
            </p:cNvPr>
            <p:cNvSpPr/>
            <p:nvPr/>
          </p:nvSpPr>
          <p:spPr>
            <a:xfrm flipV="1">
              <a:off x="11382145" y="907668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03BA7470-D034-E1F8-338E-7AB98D686884}"/>
                </a:ext>
              </a:extLst>
            </p:cNvPr>
            <p:cNvSpPr/>
            <p:nvPr/>
          </p:nvSpPr>
          <p:spPr>
            <a:xfrm flipV="1">
              <a:off x="7984604" y="5132132"/>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A4CF90E4-7204-0BB5-F0B1-28FA4FE1D81B}"/>
                </a:ext>
              </a:extLst>
            </p:cNvPr>
            <p:cNvSpPr/>
            <p:nvPr/>
          </p:nvSpPr>
          <p:spPr>
            <a:xfrm flipV="1">
              <a:off x="7984604" y="578955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B442979E-1A92-015D-3AA6-4A8AF883015A}"/>
                </a:ext>
              </a:extLst>
            </p:cNvPr>
            <p:cNvSpPr/>
            <p:nvPr/>
          </p:nvSpPr>
          <p:spPr>
            <a:xfrm flipV="1">
              <a:off x="7984604" y="644698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0E8040DE-A588-C69B-0C38-983A2022C472}"/>
                </a:ext>
              </a:extLst>
            </p:cNvPr>
            <p:cNvSpPr/>
            <p:nvPr/>
          </p:nvSpPr>
          <p:spPr>
            <a:xfrm flipV="1">
              <a:off x="7984604" y="710441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192F5BE-BA72-62D5-69FE-6BFDDF7FA37C}"/>
                </a:ext>
              </a:extLst>
            </p:cNvPr>
            <p:cNvSpPr/>
            <p:nvPr/>
          </p:nvSpPr>
          <p:spPr>
            <a:xfrm flipV="1">
              <a:off x="7984604" y="776183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2B5E3A7F-E740-616C-A6E0-7370E1EA29E5}"/>
                </a:ext>
              </a:extLst>
            </p:cNvPr>
            <p:cNvSpPr/>
            <p:nvPr/>
          </p:nvSpPr>
          <p:spPr>
            <a:xfrm flipV="1">
              <a:off x="7984604" y="8419262"/>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56234669-A996-A56A-22A9-8A700261BFF3}"/>
                </a:ext>
              </a:extLst>
            </p:cNvPr>
            <p:cNvSpPr/>
            <p:nvPr/>
          </p:nvSpPr>
          <p:spPr>
            <a:xfrm flipV="1">
              <a:off x="7984604" y="907668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28F55791-7368-F59C-DBC0-9AA64CD1A364}"/>
                </a:ext>
              </a:extLst>
            </p:cNvPr>
            <p:cNvSpPr/>
            <p:nvPr/>
          </p:nvSpPr>
          <p:spPr>
            <a:xfrm flipV="1">
              <a:off x="8392365" y="542193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a:extLst>
                <a:ext uri="{FF2B5EF4-FFF2-40B4-BE49-F238E27FC236}">
                  <a16:creationId xmlns:a16="http://schemas.microsoft.com/office/drawing/2014/main" id="{B4940CA1-1E93-41BA-3041-F649292B4180}"/>
                </a:ext>
              </a:extLst>
            </p:cNvPr>
            <p:cNvCxnSpPr>
              <a:cxnSpLocks/>
              <a:endCxn id="88" idx="1"/>
            </p:cNvCxnSpPr>
            <p:nvPr/>
          </p:nvCxnSpPr>
          <p:spPr>
            <a:xfrm flipV="1">
              <a:off x="8133736" y="5553536"/>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90" name="Elbow Connector 89">
              <a:extLst>
                <a:ext uri="{FF2B5EF4-FFF2-40B4-BE49-F238E27FC236}">
                  <a16:creationId xmlns:a16="http://schemas.microsoft.com/office/drawing/2014/main" id="{CDD6638B-1EBD-4025-BF5E-63055F9AD063}"/>
                </a:ext>
              </a:extLst>
            </p:cNvPr>
            <p:cNvCxnSpPr>
              <a:cxnSpLocks/>
              <a:stCxn id="88" idx="3"/>
            </p:cNvCxnSpPr>
            <p:nvPr/>
          </p:nvCxnSpPr>
          <p:spPr>
            <a:xfrm flipV="1">
              <a:off x="8655559" y="526990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AE997B1C-B983-B1C7-F8BB-444DB8A55A94}"/>
                </a:ext>
              </a:extLst>
            </p:cNvPr>
            <p:cNvCxnSpPr>
              <a:cxnSpLocks/>
            </p:cNvCxnSpPr>
            <p:nvPr/>
          </p:nvCxnSpPr>
          <p:spPr>
            <a:xfrm>
              <a:off x="8266985" y="5269907"/>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92" name="Oval 91">
              <a:extLst>
                <a:ext uri="{FF2B5EF4-FFF2-40B4-BE49-F238E27FC236}">
                  <a16:creationId xmlns:a16="http://schemas.microsoft.com/office/drawing/2014/main" id="{2BBBD305-73D9-D759-98EF-030A1AEFAD58}"/>
                </a:ext>
              </a:extLst>
            </p:cNvPr>
            <p:cNvSpPr/>
            <p:nvPr/>
          </p:nvSpPr>
          <p:spPr>
            <a:xfrm flipV="1">
              <a:off x="9683375" y="5132132"/>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3" name="Straight Connector 92">
              <a:extLst>
                <a:ext uri="{FF2B5EF4-FFF2-40B4-BE49-F238E27FC236}">
                  <a16:creationId xmlns:a16="http://schemas.microsoft.com/office/drawing/2014/main" id="{1AB661E1-6EFD-FC30-F407-FF84E0B11819}"/>
                </a:ext>
              </a:extLst>
            </p:cNvPr>
            <p:cNvCxnSpPr>
              <a:cxnSpLocks/>
            </p:cNvCxnSpPr>
            <p:nvPr/>
          </p:nvCxnSpPr>
          <p:spPr>
            <a:xfrm>
              <a:off x="9525650" y="5269908"/>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644512B1-AA8C-082A-FD17-9E87C4144F52}"/>
                </a:ext>
              </a:extLst>
            </p:cNvPr>
            <p:cNvSpPr/>
            <p:nvPr/>
          </p:nvSpPr>
          <p:spPr>
            <a:xfrm>
              <a:off x="9055134" y="5236280"/>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Oval 94">
              <a:extLst>
                <a:ext uri="{FF2B5EF4-FFF2-40B4-BE49-F238E27FC236}">
                  <a16:creationId xmlns:a16="http://schemas.microsoft.com/office/drawing/2014/main" id="{BA1A1E1D-4F75-3517-A4D2-0744FC3ED5C4}"/>
                </a:ext>
              </a:extLst>
            </p:cNvPr>
            <p:cNvSpPr/>
            <p:nvPr/>
          </p:nvSpPr>
          <p:spPr>
            <a:xfrm>
              <a:off x="9214804" y="5236280"/>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009F8ECA-FC4C-2325-99F6-25DE041AD7AC}"/>
                </a:ext>
              </a:extLst>
            </p:cNvPr>
            <p:cNvSpPr/>
            <p:nvPr/>
          </p:nvSpPr>
          <p:spPr>
            <a:xfrm>
              <a:off x="9372458" y="5236280"/>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A477649B-79B3-5F0C-2A64-0CB204A24AC2}"/>
                </a:ext>
              </a:extLst>
            </p:cNvPr>
            <p:cNvSpPr/>
            <p:nvPr/>
          </p:nvSpPr>
          <p:spPr>
            <a:xfrm flipV="1">
              <a:off x="8392365" y="607936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Arc 97">
              <a:extLst>
                <a:ext uri="{FF2B5EF4-FFF2-40B4-BE49-F238E27FC236}">
                  <a16:creationId xmlns:a16="http://schemas.microsoft.com/office/drawing/2014/main" id="{B6A9A93D-6A43-CB27-5F3B-44C32D5FA849}"/>
                </a:ext>
              </a:extLst>
            </p:cNvPr>
            <p:cNvSpPr/>
            <p:nvPr/>
          </p:nvSpPr>
          <p:spPr>
            <a:xfrm flipV="1">
              <a:off x="7922801" y="571942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9" name="Straight Connector 98">
              <a:extLst>
                <a:ext uri="{FF2B5EF4-FFF2-40B4-BE49-F238E27FC236}">
                  <a16:creationId xmlns:a16="http://schemas.microsoft.com/office/drawing/2014/main" id="{8AE7C6E6-D45E-BA40-5BC8-2F7AB7B3455F}"/>
                </a:ext>
              </a:extLst>
            </p:cNvPr>
            <p:cNvCxnSpPr>
              <a:cxnSpLocks/>
              <a:endCxn id="97" idx="1"/>
            </p:cNvCxnSpPr>
            <p:nvPr/>
          </p:nvCxnSpPr>
          <p:spPr>
            <a:xfrm flipV="1">
              <a:off x="8133736" y="621096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Elbow Connector 99">
              <a:extLst>
                <a:ext uri="{FF2B5EF4-FFF2-40B4-BE49-F238E27FC236}">
                  <a16:creationId xmlns:a16="http://schemas.microsoft.com/office/drawing/2014/main" id="{5C2187AF-C3E0-B91D-134F-4EABDC9BFECB}"/>
                </a:ext>
              </a:extLst>
            </p:cNvPr>
            <p:cNvCxnSpPr>
              <a:cxnSpLocks/>
              <a:stCxn id="97" idx="3"/>
            </p:cNvCxnSpPr>
            <p:nvPr/>
          </p:nvCxnSpPr>
          <p:spPr>
            <a:xfrm flipV="1">
              <a:off x="8655559" y="592733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315DED1-5E96-3AF4-91EB-40ECB50A1652}"/>
                </a:ext>
              </a:extLst>
            </p:cNvPr>
            <p:cNvCxnSpPr>
              <a:cxnSpLocks/>
            </p:cNvCxnSpPr>
            <p:nvPr/>
          </p:nvCxnSpPr>
          <p:spPr>
            <a:xfrm>
              <a:off x="8266985" y="5927332"/>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02" name="Oval 101">
              <a:extLst>
                <a:ext uri="{FF2B5EF4-FFF2-40B4-BE49-F238E27FC236}">
                  <a16:creationId xmlns:a16="http://schemas.microsoft.com/office/drawing/2014/main" id="{FD3EA162-C00D-1F89-820E-240F2D0ED856}"/>
                </a:ext>
              </a:extLst>
            </p:cNvPr>
            <p:cNvSpPr/>
            <p:nvPr/>
          </p:nvSpPr>
          <p:spPr>
            <a:xfrm flipV="1">
              <a:off x="9683375" y="578955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 name="Straight Connector 102">
              <a:extLst>
                <a:ext uri="{FF2B5EF4-FFF2-40B4-BE49-F238E27FC236}">
                  <a16:creationId xmlns:a16="http://schemas.microsoft.com/office/drawing/2014/main" id="{ABAB6D6C-E5E1-1B3F-E940-4D820EAFC12F}"/>
                </a:ext>
              </a:extLst>
            </p:cNvPr>
            <p:cNvCxnSpPr>
              <a:cxnSpLocks/>
            </p:cNvCxnSpPr>
            <p:nvPr/>
          </p:nvCxnSpPr>
          <p:spPr>
            <a:xfrm>
              <a:off x="9525650" y="5927333"/>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04" name="Oval 103">
              <a:extLst>
                <a:ext uri="{FF2B5EF4-FFF2-40B4-BE49-F238E27FC236}">
                  <a16:creationId xmlns:a16="http://schemas.microsoft.com/office/drawing/2014/main" id="{F717784F-C844-384A-E8D0-13B1DF08929C}"/>
                </a:ext>
              </a:extLst>
            </p:cNvPr>
            <p:cNvSpPr/>
            <p:nvPr/>
          </p:nvSpPr>
          <p:spPr>
            <a:xfrm>
              <a:off x="9055134" y="589370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Oval 104">
              <a:extLst>
                <a:ext uri="{FF2B5EF4-FFF2-40B4-BE49-F238E27FC236}">
                  <a16:creationId xmlns:a16="http://schemas.microsoft.com/office/drawing/2014/main" id="{40802CD8-08A2-D972-B3DB-339601765CBE}"/>
                </a:ext>
              </a:extLst>
            </p:cNvPr>
            <p:cNvSpPr/>
            <p:nvPr/>
          </p:nvSpPr>
          <p:spPr>
            <a:xfrm>
              <a:off x="9214804" y="589370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6B6848B5-7A46-5C96-857F-6EAB11225399}"/>
                </a:ext>
              </a:extLst>
            </p:cNvPr>
            <p:cNvSpPr/>
            <p:nvPr/>
          </p:nvSpPr>
          <p:spPr>
            <a:xfrm>
              <a:off x="9372458" y="589370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8E80914A-CE68-8D65-1252-ACC9EC2A0C47}"/>
                </a:ext>
              </a:extLst>
            </p:cNvPr>
            <p:cNvSpPr/>
            <p:nvPr/>
          </p:nvSpPr>
          <p:spPr>
            <a:xfrm flipV="1">
              <a:off x="8392365" y="673679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Arc 107">
              <a:extLst>
                <a:ext uri="{FF2B5EF4-FFF2-40B4-BE49-F238E27FC236}">
                  <a16:creationId xmlns:a16="http://schemas.microsoft.com/office/drawing/2014/main" id="{1F648DCB-5723-C6D3-A73B-8E7E8DA234B8}"/>
                </a:ext>
              </a:extLst>
            </p:cNvPr>
            <p:cNvSpPr/>
            <p:nvPr/>
          </p:nvSpPr>
          <p:spPr>
            <a:xfrm flipV="1">
              <a:off x="7922801" y="637685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09" name="Straight Connector 108">
              <a:extLst>
                <a:ext uri="{FF2B5EF4-FFF2-40B4-BE49-F238E27FC236}">
                  <a16:creationId xmlns:a16="http://schemas.microsoft.com/office/drawing/2014/main" id="{867D769A-4B32-8D2F-C4CD-0DB8F357ADFB}"/>
                </a:ext>
              </a:extLst>
            </p:cNvPr>
            <p:cNvCxnSpPr>
              <a:cxnSpLocks/>
              <a:endCxn id="107" idx="1"/>
            </p:cNvCxnSpPr>
            <p:nvPr/>
          </p:nvCxnSpPr>
          <p:spPr>
            <a:xfrm flipV="1">
              <a:off x="8133736" y="6868387"/>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Elbow Connector 109">
              <a:extLst>
                <a:ext uri="{FF2B5EF4-FFF2-40B4-BE49-F238E27FC236}">
                  <a16:creationId xmlns:a16="http://schemas.microsoft.com/office/drawing/2014/main" id="{0A9D9B2D-2684-CA87-ACE8-2278F5C3B473}"/>
                </a:ext>
              </a:extLst>
            </p:cNvPr>
            <p:cNvCxnSpPr>
              <a:cxnSpLocks/>
              <a:stCxn id="107" idx="3"/>
            </p:cNvCxnSpPr>
            <p:nvPr/>
          </p:nvCxnSpPr>
          <p:spPr>
            <a:xfrm flipV="1">
              <a:off x="8655559" y="658475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7086ACFF-F210-2673-0881-BFE136EF3122}"/>
                </a:ext>
              </a:extLst>
            </p:cNvPr>
            <p:cNvCxnSpPr>
              <a:cxnSpLocks/>
            </p:cNvCxnSpPr>
            <p:nvPr/>
          </p:nvCxnSpPr>
          <p:spPr>
            <a:xfrm>
              <a:off x="8266985" y="6584758"/>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id="{C3B61D7F-15AF-071B-BDB4-1DF10080107F}"/>
                </a:ext>
              </a:extLst>
            </p:cNvPr>
            <p:cNvSpPr/>
            <p:nvPr/>
          </p:nvSpPr>
          <p:spPr>
            <a:xfrm flipV="1">
              <a:off x="9683375" y="644698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3" name="Straight Connector 112">
              <a:extLst>
                <a:ext uri="{FF2B5EF4-FFF2-40B4-BE49-F238E27FC236}">
                  <a16:creationId xmlns:a16="http://schemas.microsoft.com/office/drawing/2014/main" id="{B2F564B1-87C4-2B77-D7B9-D99AC3BB7C19}"/>
                </a:ext>
              </a:extLst>
            </p:cNvPr>
            <p:cNvCxnSpPr>
              <a:cxnSpLocks/>
            </p:cNvCxnSpPr>
            <p:nvPr/>
          </p:nvCxnSpPr>
          <p:spPr>
            <a:xfrm>
              <a:off x="9525650" y="6584759"/>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14" name="Oval 113">
              <a:extLst>
                <a:ext uri="{FF2B5EF4-FFF2-40B4-BE49-F238E27FC236}">
                  <a16:creationId xmlns:a16="http://schemas.microsoft.com/office/drawing/2014/main" id="{C9E35970-C393-DBE7-0173-4D92A92B8510}"/>
                </a:ext>
              </a:extLst>
            </p:cNvPr>
            <p:cNvSpPr/>
            <p:nvPr/>
          </p:nvSpPr>
          <p:spPr>
            <a:xfrm>
              <a:off x="9055134" y="6551131"/>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Oval 114">
              <a:extLst>
                <a:ext uri="{FF2B5EF4-FFF2-40B4-BE49-F238E27FC236}">
                  <a16:creationId xmlns:a16="http://schemas.microsoft.com/office/drawing/2014/main" id="{66234CB2-E08F-A75E-3656-F858CF3DE585}"/>
                </a:ext>
              </a:extLst>
            </p:cNvPr>
            <p:cNvSpPr/>
            <p:nvPr/>
          </p:nvSpPr>
          <p:spPr>
            <a:xfrm>
              <a:off x="9214804" y="6551131"/>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9C546936-781E-632E-DE22-505FF09BBE2E}"/>
                </a:ext>
              </a:extLst>
            </p:cNvPr>
            <p:cNvSpPr/>
            <p:nvPr/>
          </p:nvSpPr>
          <p:spPr>
            <a:xfrm>
              <a:off x="9372458" y="6551131"/>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388ECFFE-98BD-C81C-67F3-EF8648EFDBA1}"/>
                </a:ext>
              </a:extLst>
            </p:cNvPr>
            <p:cNvSpPr/>
            <p:nvPr/>
          </p:nvSpPr>
          <p:spPr>
            <a:xfrm flipV="1">
              <a:off x="8392365" y="7394216"/>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Arc 117">
              <a:extLst>
                <a:ext uri="{FF2B5EF4-FFF2-40B4-BE49-F238E27FC236}">
                  <a16:creationId xmlns:a16="http://schemas.microsoft.com/office/drawing/2014/main" id="{8B3AE5F7-C872-73DD-E2C2-AA37B430C97E}"/>
                </a:ext>
              </a:extLst>
            </p:cNvPr>
            <p:cNvSpPr/>
            <p:nvPr/>
          </p:nvSpPr>
          <p:spPr>
            <a:xfrm flipV="1">
              <a:off x="7922801" y="7034280"/>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9" name="Straight Connector 118">
              <a:extLst>
                <a:ext uri="{FF2B5EF4-FFF2-40B4-BE49-F238E27FC236}">
                  <a16:creationId xmlns:a16="http://schemas.microsoft.com/office/drawing/2014/main" id="{E13E0554-BE76-9FC3-07FF-FBA09BBAD48A}"/>
                </a:ext>
              </a:extLst>
            </p:cNvPr>
            <p:cNvCxnSpPr>
              <a:cxnSpLocks/>
              <a:endCxn id="117" idx="1"/>
            </p:cNvCxnSpPr>
            <p:nvPr/>
          </p:nvCxnSpPr>
          <p:spPr>
            <a:xfrm flipV="1">
              <a:off x="8133736" y="7525813"/>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Elbow Connector 119">
              <a:extLst>
                <a:ext uri="{FF2B5EF4-FFF2-40B4-BE49-F238E27FC236}">
                  <a16:creationId xmlns:a16="http://schemas.microsoft.com/office/drawing/2014/main" id="{794430A1-3052-D6F4-2E22-ACC71B0C2163}"/>
                </a:ext>
              </a:extLst>
            </p:cNvPr>
            <p:cNvCxnSpPr>
              <a:cxnSpLocks/>
              <a:stCxn id="117" idx="3"/>
            </p:cNvCxnSpPr>
            <p:nvPr/>
          </p:nvCxnSpPr>
          <p:spPr>
            <a:xfrm flipV="1">
              <a:off x="8655559" y="7242184"/>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B66BC812-FFF8-363C-8CCC-186444DBBE30}"/>
                </a:ext>
              </a:extLst>
            </p:cNvPr>
            <p:cNvCxnSpPr>
              <a:cxnSpLocks/>
            </p:cNvCxnSpPr>
            <p:nvPr/>
          </p:nvCxnSpPr>
          <p:spPr>
            <a:xfrm>
              <a:off x="8266985" y="7242184"/>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22" name="Oval 121">
              <a:extLst>
                <a:ext uri="{FF2B5EF4-FFF2-40B4-BE49-F238E27FC236}">
                  <a16:creationId xmlns:a16="http://schemas.microsoft.com/office/drawing/2014/main" id="{D448CB3A-15A2-8A0D-769B-A6D13C54877A}"/>
                </a:ext>
              </a:extLst>
            </p:cNvPr>
            <p:cNvSpPr/>
            <p:nvPr/>
          </p:nvSpPr>
          <p:spPr>
            <a:xfrm flipV="1">
              <a:off x="9683375" y="710441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3" name="Straight Connector 122">
              <a:extLst>
                <a:ext uri="{FF2B5EF4-FFF2-40B4-BE49-F238E27FC236}">
                  <a16:creationId xmlns:a16="http://schemas.microsoft.com/office/drawing/2014/main" id="{3B3C5327-D52E-F8A3-3360-62263491B15C}"/>
                </a:ext>
              </a:extLst>
            </p:cNvPr>
            <p:cNvCxnSpPr>
              <a:cxnSpLocks/>
            </p:cNvCxnSpPr>
            <p:nvPr/>
          </p:nvCxnSpPr>
          <p:spPr>
            <a:xfrm>
              <a:off x="9525650" y="7242185"/>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24" name="Oval 123">
              <a:extLst>
                <a:ext uri="{FF2B5EF4-FFF2-40B4-BE49-F238E27FC236}">
                  <a16:creationId xmlns:a16="http://schemas.microsoft.com/office/drawing/2014/main" id="{0BAF4B3D-87F9-4971-292A-D5D9EC601F49}"/>
                </a:ext>
              </a:extLst>
            </p:cNvPr>
            <p:cNvSpPr/>
            <p:nvPr/>
          </p:nvSpPr>
          <p:spPr>
            <a:xfrm>
              <a:off x="9055134" y="7208557"/>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Oval 124">
              <a:extLst>
                <a:ext uri="{FF2B5EF4-FFF2-40B4-BE49-F238E27FC236}">
                  <a16:creationId xmlns:a16="http://schemas.microsoft.com/office/drawing/2014/main" id="{F80B7FC3-AAB6-171E-3A8A-C07C37F0F4E4}"/>
                </a:ext>
              </a:extLst>
            </p:cNvPr>
            <p:cNvSpPr/>
            <p:nvPr/>
          </p:nvSpPr>
          <p:spPr>
            <a:xfrm>
              <a:off x="9214804" y="7208557"/>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4D1C3F29-C45C-55A7-1287-5E5C6D667FE2}"/>
                </a:ext>
              </a:extLst>
            </p:cNvPr>
            <p:cNvSpPr/>
            <p:nvPr/>
          </p:nvSpPr>
          <p:spPr>
            <a:xfrm>
              <a:off x="9372458" y="7208557"/>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09430EE1-A1DC-FC65-09EB-79E395F6F5CF}"/>
                </a:ext>
              </a:extLst>
            </p:cNvPr>
            <p:cNvSpPr/>
            <p:nvPr/>
          </p:nvSpPr>
          <p:spPr>
            <a:xfrm flipV="1">
              <a:off x="8392365" y="805164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Arc 127">
              <a:extLst>
                <a:ext uri="{FF2B5EF4-FFF2-40B4-BE49-F238E27FC236}">
                  <a16:creationId xmlns:a16="http://schemas.microsoft.com/office/drawing/2014/main" id="{F664006F-9CF9-5827-BC42-EE62D6FEA1C0}"/>
                </a:ext>
              </a:extLst>
            </p:cNvPr>
            <p:cNvSpPr/>
            <p:nvPr/>
          </p:nvSpPr>
          <p:spPr>
            <a:xfrm flipV="1">
              <a:off x="7922801" y="7691706"/>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9" name="Straight Connector 128">
              <a:extLst>
                <a:ext uri="{FF2B5EF4-FFF2-40B4-BE49-F238E27FC236}">
                  <a16:creationId xmlns:a16="http://schemas.microsoft.com/office/drawing/2014/main" id="{EFF18729-DFEB-7904-2394-5A84EC313B3C}"/>
                </a:ext>
              </a:extLst>
            </p:cNvPr>
            <p:cNvCxnSpPr>
              <a:cxnSpLocks/>
              <a:endCxn id="127" idx="1"/>
            </p:cNvCxnSpPr>
            <p:nvPr/>
          </p:nvCxnSpPr>
          <p:spPr>
            <a:xfrm flipV="1">
              <a:off x="8133736" y="8183239"/>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Elbow Connector 129">
              <a:extLst>
                <a:ext uri="{FF2B5EF4-FFF2-40B4-BE49-F238E27FC236}">
                  <a16:creationId xmlns:a16="http://schemas.microsoft.com/office/drawing/2014/main" id="{21C81FD2-2B45-BB80-3368-C4D6195871D2}"/>
                </a:ext>
              </a:extLst>
            </p:cNvPr>
            <p:cNvCxnSpPr>
              <a:cxnSpLocks/>
              <a:stCxn id="127" idx="3"/>
            </p:cNvCxnSpPr>
            <p:nvPr/>
          </p:nvCxnSpPr>
          <p:spPr>
            <a:xfrm flipV="1">
              <a:off x="8655559" y="789961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0A77AFE-6038-3681-24E2-5FE1BE976EDF}"/>
                </a:ext>
              </a:extLst>
            </p:cNvPr>
            <p:cNvCxnSpPr>
              <a:cxnSpLocks/>
            </p:cNvCxnSpPr>
            <p:nvPr/>
          </p:nvCxnSpPr>
          <p:spPr>
            <a:xfrm>
              <a:off x="8266985" y="7899610"/>
              <a:ext cx="733828"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2" name="Oval 131">
              <a:extLst>
                <a:ext uri="{FF2B5EF4-FFF2-40B4-BE49-F238E27FC236}">
                  <a16:creationId xmlns:a16="http://schemas.microsoft.com/office/drawing/2014/main" id="{BD4FBD7E-FE8E-8390-7E00-879FA1307174}"/>
                </a:ext>
              </a:extLst>
            </p:cNvPr>
            <p:cNvSpPr/>
            <p:nvPr/>
          </p:nvSpPr>
          <p:spPr>
            <a:xfrm flipV="1">
              <a:off x="9683375" y="776183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3" name="Straight Connector 132">
              <a:extLst>
                <a:ext uri="{FF2B5EF4-FFF2-40B4-BE49-F238E27FC236}">
                  <a16:creationId xmlns:a16="http://schemas.microsoft.com/office/drawing/2014/main" id="{B4D28DF9-8B54-7AB9-E361-9FF0409EA3C6}"/>
                </a:ext>
              </a:extLst>
            </p:cNvPr>
            <p:cNvCxnSpPr>
              <a:cxnSpLocks/>
            </p:cNvCxnSpPr>
            <p:nvPr/>
          </p:nvCxnSpPr>
          <p:spPr>
            <a:xfrm>
              <a:off x="9525650" y="7899611"/>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4" name="Oval 133">
              <a:extLst>
                <a:ext uri="{FF2B5EF4-FFF2-40B4-BE49-F238E27FC236}">
                  <a16:creationId xmlns:a16="http://schemas.microsoft.com/office/drawing/2014/main" id="{74F23FBF-4416-478A-2C41-5F76BBC0DDBE}"/>
                </a:ext>
              </a:extLst>
            </p:cNvPr>
            <p:cNvSpPr/>
            <p:nvPr/>
          </p:nvSpPr>
          <p:spPr>
            <a:xfrm>
              <a:off x="9055134" y="786598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Oval 134">
              <a:extLst>
                <a:ext uri="{FF2B5EF4-FFF2-40B4-BE49-F238E27FC236}">
                  <a16:creationId xmlns:a16="http://schemas.microsoft.com/office/drawing/2014/main" id="{FE239CBA-48FA-49C9-5282-DD9086E03724}"/>
                </a:ext>
              </a:extLst>
            </p:cNvPr>
            <p:cNvSpPr/>
            <p:nvPr/>
          </p:nvSpPr>
          <p:spPr>
            <a:xfrm>
              <a:off x="9214804" y="786598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2A429899-D2D9-1C7F-9795-25F437430C7D}"/>
                </a:ext>
              </a:extLst>
            </p:cNvPr>
            <p:cNvSpPr/>
            <p:nvPr/>
          </p:nvSpPr>
          <p:spPr>
            <a:xfrm>
              <a:off x="9372458" y="786598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55926432-F9E2-2309-DA71-E6162DC41B84}"/>
                </a:ext>
              </a:extLst>
            </p:cNvPr>
            <p:cNvSpPr/>
            <p:nvPr/>
          </p:nvSpPr>
          <p:spPr>
            <a:xfrm flipV="1">
              <a:off x="8392365" y="8709067"/>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Arc 137">
              <a:extLst>
                <a:ext uri="{FF2B5EF4-FFF2-40B4-BE49-F238E27FC236}">
                  <a16:creationId xmlns:a16="http://schemas.microsoft.com/office/drawing/2014/main" id="{213E10A0-5CBB-56E1-0D98-A395951E9333}"/>
                </a:ext>
              </a:extLst>
            </p:cNvPr>
            <p:cNvSpPr/>
            <p:nvPr/>
          </p:nvSpPr>
          <p:spPr>
            <a:xfrm flipV="1">
              <a:off x="7922801" y="834913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39" name="Straight Connector 138">
              <a:extLst>
                <a:ext uri="{FF2B5EF4-FFF2-40B4-BE49-F238E27FC236}">
                  <a16:creationId xmlns:a16="http://schemas.microsoft.com/office/drawing/2014/main" id="{7A85F819-BBBF-0FBC-FF2C-93FCF6A27BED}"/>
                </a:ext>
              </a:extLst>
            </p:cNvPr>
            <p:cNvCxnSpPr>
              <a:cxnSpLocks/>
              <a:endCxn id="137" idx="1"/>
            </p:cNvCxnSpPr>
            <p:nvPr/>
          </p:nvCxnSpPr>
          <p:spPr>
            <a:xfrm flipV="1">
              <a:off x="8133736" y="8840664"/>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Elbow Connector 139">
              <a:extLst>
                <a:ext uri="{FF2B5EF4-FFF2-40B4-BE49-F238E27FC236}">
                  <a16:creationId xmlns:a16="http://schemas.microsoft.com/office/drawing/2014/main" id="{8F46F5E4-D3EE-2BA3-1A5C-19A61DB0E535}"/>
                </a:ext>
              </a:extLst>
            </p:cNvPr>
            <p:cNvCxnSpPr>
              <a:cxnSpLocks/>
              <a:stCxn id="137" idx="3"/>
            </p:cNvCxnSpPr>
            <p:nvPr/>
          </p:nvCxnSpPr>
          <p:spPr>
            <a:xfrm flipV="1">
              <a:off x="8655559" y="8557035"/>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0AB05176-B431-EFA0-0A8B-7BA4BE1A3621}"/>
                </a:ext>
              </a:extLst>
            </p:cNvPr>
            <p:cNvCxnSpPr>
              <a:cxnSpLocks/>
            </p:cNvCxnSpPr>
            <p:nvPr/>
          </p:nvCxnSpPr>
          <p:spPr>
            <a:xfrm>
              <a:off x="8266985" y="8557035"/>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42" name="Oval 141">
              <a:extLst>
                <a:ext uri="{FF2B5EF4-FFF2-40B4-BE49-F238E27FC236}">
                  <a16:creationId xmlns:a16="http://schemas.microsoft.com/office/drawing/2014/main" id="{F89948AB-69B9-05DF-6704-4EA694016C83}"/>
                </a:ext>
              </a:extLst>
            </p:cNvPr>
            <p:cNvSpPr/>
            <p:nvPr/>
          </p:nvSpPr>
          <p:spPr>
            <a:xfrm flipV="1">
              <a:off x="9683375" y="841926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3" name="Straight Connector 142">
              <a:extLst>
                <a:ext uri="{FF2B5EF4-FFF2-40B4-BE49-F238E27FC236}">
                  <a16:creationId xmlns:a16="http://schemas.microsoft.com/office/drawing/2014/main" id="{C3DDE83E-BB37-4E46-79AF-D132AEB31A6B}"/>
                </a:ext>
              </a:extLst>
            </p:cNvPr>
            <p:cNvCxnSpPr>
              <a:cxnSpLocks/>
            </p:cNvCxnSpPr>
            <p:nvPr/>
          </p:nvCxnSpPr>
          <p:spPr>
            <a:xfrm>
              <a:off x="9525650" y="8557036"/>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44" name="Oval 143">
              <a:extLst>
                <a:ext uri="{FF2B5EF4-FFF2-40B4-BE49-F238E27FC236}">
                  <a16:creationId xmlns:a16="http://schemas.microsoft.com/office/drawing/2014/main" id="{08688A8F-322B-7C03-FD60-6C9E599F6619}"/>
                </a:ext>
              </a:extLst>
            </p:cNvPr>
            <p:cNvSpPr/>
            <p:nvPr/>
          </p:nvSpPr>
          <p:spPr>
            <a:xfrm>
              <a:off x="9055134" y="8523408"/>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Oval 144">
              <a:extLst>
                <a:ext uri="{FF2B5EF4-FFF2-40B4-BE49-F238E27FC236}">
                  <a16:creationId xmlns:a16="http://schemas.microsoft.com/office/drawing/2014/main" id="{1331A2B3-D433-7082-288C-F6BC188B468E}"/>
                </a:ext>
              </a:extLst>
            </p:cNvPr>
            <p:cNvSpPr/>
            <p:nvPr/>
          </p:nvSpPr>
          <p:spPr>
            <a:xfrm>
              <a:off x="9214804" y="8523408"/>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B5A3F51E-5E3E-B6D6-846D-D0064ADDDC45}"/>
                </a:ext>
              </a:extLst>
            </p:cNvPr>
            <p:cNvSpPr/>
            <p:nvPr/>
          </p:nvSpPr>
          <p:spPr>
            <a:xfrm>
              <a:off x="9372458" y="8523408"/>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825858AB-6463-C809-1EA4-4E712477F3A1}"/>
                </a:ext>
              </a:extLst>
            </p:cNvPr>
            <p:cNvSpPr/>
            <p:nvPr/>
          </p:nvSpPr>
          <p:spPr>
            <a:xfrm flipV="1">
              <a:off x="8392365" y="936649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Arc 147">
              <a:extLst>
                <a:ext uri="{FF2B5EF4-FFF2-40B4-BE49-F238E27FC236}">
                  <a16:creationId xmlns:a16="http://schemas.microsoft.com/office/drawing/2014/main" id="{4B6ED9C9-1EF8-CC27-C6E2-2D56416BAD11}"/>
                </a:ext>
              </a:extLst>
            </p:cNvPr>
            <p:cNvSpPr/>
            <p:nvPr/>
          </p:nvSpPr>
          <p:spPr>
            <a:xfrm flipV="1">
              <a:off x="7922801" y="900655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9" name="Elbow Connector 148">
              <a:extLst>
                <a:ext uri="{FF2B5EF4-FFF2-40B4-BE49-F238E27FC236}">
                  <a16:creationId xmlns:a16="http://schemas.microsoft.com/office/drawing/2014/main" id="{7508CE6C-E9DB-1B61-4D4B-0A8FBF2BC30A}"/>
                </a:ext>
              </a:extLst>
            </p:cNvPr>
            <p:cNvCxnSpPr>
              <a:cxnSpLocks/>
              <a:stCxn id="147" idx="3"/>
            </p:cNvCxnSpPr>
            <p:nvPr/>
          </p:nvCxnSpPr>
          <p:spPr>
            <a:xfrm flipV="1">
              <a:off x="8655559" y="921446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E4071991-A1A2-B676-4CF7-B95BC39F40F1}"/>
                </a:ext>
              </a:extLst>
            </p:cNvPr>
            <p:cNvCxnSpPr>
              <a:cxnSpLocks/>
            </p:cNvCxnSpPr>
            <p:nvPr/>
          </p:nvCxnSpPr>
          <p:spPr>
            <a:xfrm>
              <a:off x="8266985" y="9214462"/>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51" name="Oval 150">
              <a:extLst>
                <a:ext uri="{FF2B5EF4-FFF2-40B4-BE49-F238E27FC236}">
                  <a16:creationId xmlns:a16="http://schemas.microsoft.com/office/drawing/2014/main" id="{432F59EA-26F7-8B8B-FD5A-77EA2C42B4FA}"/>
                </a:ext>
              </a:extLst>
            </p:cNvPr>
            <p:cNvSpPr/>
            <p:nvPr/>
          </p:nvSpPr>
          <p:spPr>
            <a:xfrm flipV="1">
              <a:off x="9683375" y="907668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2" name="Straight Connector 151">
              <a:extLst>
                <a:ext uri="{FF2B5EF4-FFF2-40B4-BE49-F238E27FC236}">
                  <a16:creationId xmlns:a16="http://schemas.microsoft.com/office/drawing/2014/main" id="{DBF9842F-0484-CDB5-4CE7-2BA4B9CA0F5E}"/>
                </a:ext>
              </a:extLst>
            </p:cNvPr>
            <p:cNvCxnSpPr>
              <a:cxnSpLocks/>
            </p:cNvCxnSpPr>
            <p:nvPr/>
          </p:nvCxnSpPr>
          <p:spPr>
            <a:xfrm>
              <a:off x="9525650" y="9214463"/>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53" name="Oval 152">
              <a:extLst>
                <a:ext uri="{FF2B5EF4-FFF2-40B4-BE49-F238E27FC236}">
                  <a16:creationId xmlns:a16="http://schemas.microsoft.com/office/drawing/2014/main" id="{92833A19-6D4E-6413-8309-4AADC4C33B92}"/>
                </a:ext>
              </a:extLst>
            </p:cNvPr>
            <p:cNvSpPr/>
            <p:nvPr/>
          </p:nvSpPr>
          <p:spPr>
            <a:xfrm>
              <a:off x="9055134" y="9180834"/>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Oval 153">
              <a:extLst>
                <a:ext uri="{FF2B5EF4-FFF2-40B4-BE49-F238E27FC236}">
                  <a16:creationId xmlns:a16="http://schemas.microsoft.com/office/drawing/2014/main" id="{1C0919F6-789F-C035-CCE1-D7021332F937}"/>
                </a:ext>
              </a:extLst>
            </p:cNvPr>
            <p:cNvSpPr/>
            <p:nvPr/>
          </p:nvSpPr>
          <p:spPr>
            <a:xfrm>
              <a:off x="9214804" y="9180834"/>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8C779237-2015-AD4D-1D19-64A393F47EEA}"/>
                </a:ext>
              </a:extLst>
            </p:cNvPr>
            <p:cNvSpPr/>
            <p:nvPr/>
          </p:nvSpPr>
          <p:spPr>
            <a:xfrm>
              <a:off x="9372458" y="9180834"/>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Google Shape;399;p3">
              <a:extLst>
                <a:ext uri="{FF2B5EF4-FFF2-40B4-BE49-F238E27FC236}">
                  <a16:creationId xmlns:a16="http://schemas.microsoft.com/office/drawing/2014/main" id="{1CA5A31F-04E1-F159-D4BB-027E7BBF1FCD}"/>
                </a:ext>
              </a:extLst>
            </p:cNvPr>
            <p:cNvSpPr/>
            <p:nvPr/>
          </p:nvSpPr>
          <p:spPr>
            <a:xfrm rot="5400000" flipH="1">
              <a:off x="11941966" y="9063494"/>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157" name="Straight Connector 156">
              <a:extLst>
                <a:ext uri="{FF2B5EF4-FFF2-40B4-BE49-F238E27FC236}">
                  <a16:creationId xmlns:a16="http://schemas.microsoft.com/office/drawing/2014/main" id="{438BF514-C7BC-4674-1E5E-D8864946FE99}"/>
                </a:ext>
              </a:extLst>
            </p:cNvPr>
            <p:cNvCxnSpPr>
              <a:cxnSpLocks/>
            </p:cNvCxnSpPr>
            <p:nvPr/>
          </p:nvCxnSpPr>
          <p:spPr>
            <a:xfrm>
              <a:off x="11675203" y="9217503"/>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8" name="Rectangle 157">
              <a:extLst>
                <a:ext uri="{FF2B5EF4-FFF2-40B4-BE49-F238E27FC236}">
                  <a16:creationId xmlns:a16="http://schemas.microsoft.com/office/drawing/2014/main" id="{14E76ADB-37D9-BA18-9B27-826911B2180A}"/>
                </a:ext>
              </a:extLst>
            </p:cNvPr>
            <p:cNvSpPr/>
            <p:nvPr/>
          </p:nvSpPr>
          <p:spPr>
            <a:xfrm flipV="1">
              <a:off x="6685075" y="542193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Diamond 158">
              <a:extLst>
                <a:ext uri="{FF2B5EF4-FFF2-40B4-BE49-F238E27FC236}">
                  <a16:creationId xmlns:a16="http://schemas.microsoft.com/office/drawing/2014/main" id="{2C6A9EA6-1067-DFE6-0BBE-6CF60BF21B45}"/>
                </a:ext>
              </a:extLst>
            </p:cNvPr>
            <p:cNvSpPr/>
            <p:nvPr/>
          </p:nvSpPr>
          <p:spPr>
            <a:xfrm flipV="1">
              <a:off x="7350378" y="537190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0" name="Straight Connector 159">
              <a:extLst>
                <a:ext uri="{FF2B5EF4-FFF2-40B4-BE49-F238E27FC236}">
                  <a16:creationId xmlns:a16="http://schemas.microsoft.com/office/drawing/2014/main" id="{02BF727C-D79B-73FE-3979-5EF1EAA8181C}"/>
                </a:ext>
              </a:extLst>
            </p:cNvPr>
            <p:cNvCxnSpPr>
              <a:cxnSpLocks/>
            </p:cNvCxnSpPr>
            <p:nvPr/>
          </p:nvCxnSpPr>
          <p:spPr>
            <a:xfrm>
              <a:off x="6421919" y="540768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8E1CEED5-B0AA-62A0-3A1D-B89665BF9CC5}"/>
                </a:ext>
              </a:extLst>
            </p:cNvPr>
            <p:cNvCxnSpPr>
              <a:cxnSpLocks/>
              <a:endCxn id="158" idx="1"/>
            </p:cNvCxnSpPr>
            <p:nvPr/>
          </p:nvCxnSpPr>
          <p:spPr>
            <a:xfrm flipV="1">
              <a:off x="6426446" y="5553536"/>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Elbow Connector 161">
              <a:extLst>
                <a:ext uri="{FF2B5EF4-FFF2-40B4-BE49-F238E27FC236}">
                  <a16:creationId xmlns:a16="http://schemas.microsoft.com/office/drawing/2014/main" id="{51ECDA1C-D052-C7AE-AAB4-9FF2AFE6FA90}"/>
                </a:ext>
              </a:extLst>
            </p:cNvPr>
            <p:cNvCxnSpPr>
              <a:cxnSpLocks/>
              <a:stCxn id="158" idx="3"/>
            </p:cNvCxnSpPr>
            <p:nvPr/>
          </p:nvCxnSpPr>
          <p:spPr>
            <a:xfrm flipV="1">
              <a:off x="6948269" y="526990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Elbow Connector 162">
              <a:extLst>
                <a:ext uri="{FF2B5EF4-FFF2-40B4-BE49-F238E27FC236}">
                  <a16:creationId xmlns:a16="http://schemas.microsoft.com/office/drawing/2014/main" id="{1836363B-53E1-7C8F-7BFD-6753C8843E26}"/>
                </a:ext>
              </a:extLst>
            </p:cNvPr>
            <p:cNvCxnSpPr>
              <a:cxnSpLocks/>
              <a:stCxn id="159" idx="3"/>
            </p:cNvCxnSpPr>
            <p:nvPr/>
          </p:nvCxnSpPr>
          <p:spPr>
            <a:xfrm flipV="1">
              <a:off x="7713644" y="5269909"/>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Elbow Connector 163">
              <a:extLst>
                <a:ext uri="{FF2B5EF4-FFF2-40B4-BE49-F238E27FC236}">
                  <a16:creationId xmlns:a16="http://schemas.microsoft.com/office/drawing/2014/main" id="{261C8FAE-57C0-F35D-4980-D1E506260E82}"/>
                </a:ext>
              </a:extLst>
            </p:cNvPr>
            <p:cNvCxnSpPr>
              <a:cxnSpLocks/>
              <a:endCxn id="159" idx="1"/>
            </p:cNvCxnSpPr>
            <p:nvPr/>
          </p:nvCxnSpPr>
          <p:spPr>
            <a:xfrm rot="16200000" flipH="1">
              <a:off x="7122897" y="532605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68A86F2C-880D-0880-78C8-D502FB90B0F5}"/>
                </a:ext>
              </a:extLst>
            </p:cNvPr>
            <p:cNvCxnSpPr>
              <a:cxnSpLocks/>
            </p:cNvCxnSpPr>
            <p:nvPr/>
          </p:nvCxnSpPr>
          <p:spPr>
            <a:xfrm>
              <a:off x="6559695" y="5269907"/>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66" name="Rectangle 165">
              <a:extLst>
                <a:ext uri="{FF2B5EF4-FFF2-40B4-BE49-F238E27FC236}">
                  <a16:creationId xmlns:a16="http://schemas.microsoft.com/office/drawing/2014/main" id="{F6CB84FA-CE50-A2EB-6F85-B7CB1E999AD4}"/>
                </a:ext>
              </a:extLst>
            </p:cNvPr>
            <p:cNvSpPr/>
            <p:nvPr/>
          </p:nvSpPr>
          <p:spPr>
            <a:xfrm flipV="1">
              <a:off x="6685075" y="607936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Diamond 166">
              <a:extLst>
                <a:ext uri="{FF2B5EF4-FFF2-40B4-BE49-F238E27FC236}">
                  <a16:creationId xmlns:a16="http://schemas.microsoft.com/office/drawing/2014/main" id="{2508A59E-ED9C-1F4D-6AD1-703D55CF43BF}"/>
                </a:ext>
              </a:extLst>
            </p:cNvPr>
            <p:cNvSpPr/>
            <p:nvPr/>
          </p:nvSpPr>
          <p:spPr>
            <a:xfrm flipV="1">
              <a:off x="7350378" y="602932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Arc 167">
              <a:extLst>
                <a:ext uri="{FF2B5EF4-FFF2-40B4-BE49-F238E27FC236}">
                  <a16:creationId xmlns:a16="http://schemas.microsoft.com/office/drawing/2014/main" id="{C3FCBA16-CD5F-FEDF-2053-2E4C75CBC824}"/>
                </a:ext>
              </a:extLst>
            </p:cNvPr>
            <p:cNvSpPr/>
            <p:nvPr/>
          </p:nvSpPr>
          <p:spPr>
            <a:xfrm flipV="1">
              <a:off x="6215511" y="571942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9" name="Straight Connector 168">
              <a:extLst>
                <a:ext uri="{FF2B5EF4-FFF2-40B4-BE49-F238E27FC236}">
                  <a16:creationId xmlns:a16="http://schemas.microsoft.com/office/drawing/2014/main" id="{3536513F-EF1A-B167-F9E3-81258F9C6F90}"/>
                </a:ext>
              </a:extLst>
            </p:cNvPr>
            <p:cNvCxnSpPr>
              <a:cxnSpLocks/>
            </p:cNvCxnSpPr>
            <p:nvPr/>
          </p:nvCxnSpPr>
          <p:spPr>
            <a:xfrm>
              <a:off x="6421919" y="606510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5FE80A23-034C-4174-D8A9-1E12C5720895}"/>
                </a:ext>
              </a:extLst>
            </p:cNvPr>
            <p:cNvCxnSpPr>
              <a:cxnSpLocks/>
              <a:endCxn id="166" idx="1"/>
            </p:cNvCxnSpPr>
            <p:nvPr/>
          </p:nvCxnSpPr>
          <p:spPr>
            <a:xfrm flipV="1">
              <a:off x="6426446" y="621096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71" name="Elbow Connector 170">
              <a:extLst>
                <a:ext uri="{FF2B5EF4-FFF2-40B4-BE49-F238E27FC236}">
                  <a16:creationId xmlns:a16="http://schemas.microsoft.com/office/drawing/2014/main" id="{6F0BF5D3-8D39-4EE1-AB99-7BF62A4A9F7E}"/>
                </a:ext>
              </a:extLst>
            </p:cNvPr>
            <p:cNvCxnSpPr>
              <a:cxnSpLocks/>
              <a:stCxn id="166" idx="3"/>
            </p:cNvCxnSpPr>
            <p:nvPr/>
          </p:nvCxnSpPr>
          <p:spPr>
            <a:xfrm flipV="1">
              <a:off x="6948269" y="592733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Elbow Connector 171">
              <a:extLst>
                <a:ext uri="{FF2B5EF4-FFF2-40B4-BE49-F238E27FC236}">
                  <a16:creationId xmlns:a16="http://schemas.microsoft.com/office/drawing/2014/main" id="{84669744-37FE-5021-64AB-F08968E32574}"/>
                </a:ext>
              </a:extLst>
            </p:cNvPr>
            <p:cNvCxnSpPr>
              <a:cxnSpLocks/>
              <a:stCxn id="167" idx="3"/>
            </p:cNvCxnSpPr>
            <p:nvPr/>
          </p:nvCxnSpPr>
          <p:spPr>
            <a:xfrm flipV="1">
              <a:off x="7713644" y="592733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Elbow Connector 172">
              <a:extLst>
                <a:ext uri="{FF2B5EF4-FFF2-40B4-BE49-F238E27FC236}">
                  <a16:creationId xmlns:a16="http://schemas.microsoft.com/office/drawing/2014/main" id="{01F33366-B976-B269-342E-BD479494318A}"/>
                </a:ext>
              </a:extLst>
            </p:cNvPr>
            <p:cNvCxnSpPr>
              <a:cxnSpLocks/>
              <a:endCxn id="167" idx="1"/>
            </p:cNvCxnSpPr>
            <p:nvPr/>
          </p:nvCxnSpPr>
          <p:spPr>
            <a:xfrm rot="16200000" flipH="1">
              <a:off x="7122897" y="598348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435FFB06-0992-51A1-9892-899A16379835}"/>
                </a:ext>
              </a:extLst>
            </p:cNvPr>
            <p:cNvCxnSpPr>
              <a:cxnSpLocks/>
            </p:cNvCxnSpPr>
            <p:nvPr/>
          </p:nvCxnSpPr>
          <p:spPr>
            <a:xfrm>
              <a:off x="6559695" y="592733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75" name="Rectangle 174">
              <a:extLst>
                <a:ext uri="{FF2B5EF4-FFF2-40B4-BE49-F238E27FC236}">
                  <a16:creationId xmlns:a16="http://schemas.microsoft.com/office/drawing/2014/main" id="{1CF1B73E-10F8-03BA-59CB-F15C1EDD6ABE}"/>
                </a:ext>
              </a:extLst>
            </p:cNvPr>
            <p:cNvSpPr/>
            <p:nvPr/>
          </p:nvSpPr>
          <p:spPr>
            <a:xfrm flipV="1">
              <a:off x="6685075" y="673679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Diamond 175">
              <a:extLst>
                <a:ext uri="{FF2B5EF4-FFF2-40B4-BE49-F238E27FC236}">
                  <a16:creationId xmlns:a16="http://schemas.microsoft.com/office/drawing/2014/main" id="{1DBBA9F7-378F-CA5B-8472-21F261CC5BFC}"/>
                </a:ext>
              </a:extLst>
            </p:cNvPr>
            <p:cNvSpPr/>
            <p:nvPr/>
          </p:nvSpPr>
          <p:spPr>
            <a:xfrm flipV="1">
              <a:off x="7350378" y="6686755"/>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Arc 176">
              <a:extLst>
                <a:ext uri="{FF2B5EF4-FFF2-40B4-BE49-F238E27FC236}">
                  <a16:creationId xmlns:a16="http://schemas.microsoft.com/office/drawing/2014/main" id="{39E13263-7C4B-82C0-03BA-B92C0184DF2F}"/>
                </a:ext>
              </a:extLst>
            </p:cNvPr>
            <p:cNvSpPr/>
            <p:nvPr/>
          </p:nvSpPr>
          <p:spPr>
            <a:xfrm flipV="1">
              <a:off x="6215511" y="637685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8" name="Straight Connector 177">
              <a:extLst>
                <a:ext uri="{FF2B5EF4-FFF2-40B4-BE49-F238E27FC236}">
                  <a16:creationId xmlns:a16="http://schemas.microsoft.com/office/drawing/2014/main" id="{0504A5D7-9D93-BB1C-14F4-00446B3F4C1B}"/>
                </a:ext>
              </a:extLst>
            </p:cNvPr>
            <p:cNvCxnSpPr>
              <a:cxnSpLocks/>
            </p:cNvCxnSpPr>
            <p:nvPr/>
          </p:nvCxnSpPr>
          <p:spPr>
            <a:xfrm>
              <a:off x="6421919" y="672253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7035743E-7113-21BC-CBAD-6D6AB5CCEF67}"/>
                </a:ext>
              </a:extLst>
            </p:cNvPr>
            <p:cNvCxnSpPr>
              <a:cxnSpLocks/>
              <a:endCxn id="175" idx="1"/>
            </p:cNvCxnSpPr>
            <p:nvPr/>
          </p:nvCxnSpPr>
          <p:spPr>
            <a:xfrm flipV="1">
              <a:off x="6426446" y="6868387"/>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Elbow Connector 179">
              <a:extLst>
                <a:ext uri="{FF2B5EF4-FFF2-40B4-BE49-F238E27FC236}">
                  <a16:creationId xmlns:a16="http://schemas.microsoft.com/office/drawing/2014/main" id="{F64C2DE5-D506-B700-E806-ACCE96EA887F}"/>
                </a:ext>
              </a:extLst>
            </p:cNvPr>
            <p:cNvCxnSpPr>
              <a:cxnSpLocks/>
              <a:stCxn id="175" idx="3"/>
            </p:cNvCxnSpPr>
            <p:nvPr/>
          </p:nvCxnSpPr>
          <p:spPr>
            <a:xfrm flipV="1">
              <a:off x="6948269" y="658475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Elbow Connector 180">
              <a:extLst>
                <a:ext uri="{FF2B5EF4-FFF2-40B4-BE49-F238E27FC236}">
                  <a16:creationId xmlns:a16="http://schemas.microsoft.com/office/drawing/2014/main" id="{07C8D6AC-9027-A70D-01FE-FE19841EAF6D}"/>
                </a:ext>
              </a:extLst>
            </p:cNvPr>
            <p:cNvCxnSpPr>
              <a:cxnSpLocks/>
              <a:stCxn id="176" idx="3"/>
            </p:cNvCxnSpPr>
            <p:nvPr/>
          </p:nvCxnSpPr>
          <p:spPr>
            <a:xfrm flipV="1">
              <a:off x="7713644" y="658476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82" name="Elbow Connector 181">
              <a:extLst>
                <a:ext uri="{FF2B5EF4-FFF2-40B4-BE49-F238E27FC236}">
                  <a16:creationId xmlns:a16="http://schemas.microsoft.com/office/drawing/2014/main" id="{A57ACA84-85D7-BF68-B543-6865D234A718}"/>
                </a:ext>
              </a:extLst>
            </p:cNvPr>
            <p:cNvCxnSpPr>
              <a:cxnSpLocks/>
              <a:endCxn id="176" idx="1"/>
            </p:cNvCxnSpPr>
            <p:nvPr/>
          </p:nvCxnSpPr>
          <p:spPr>
            <a:xfrm rot="16200000" flipH="1">
              <a:off x="7122897" y="664090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BCE80A2B-8D64-3A99-D3AE-0A5A260B7687}"/>
                </a:ext>
              </a:extLst>
            </p:cNvPr>
            <p:cNvCxnSpPr>
              <a:cxnSpLocks/>
            </p:cNvCxnSpPr>
            <p:nvPr/>
          </p:nvCxnSpPr>
          <p:spPr>
            <a:xfrm>
              <a:off x="6559695" y="658475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84" name="Rectangle 183">
              <a:extLst>
                <a:ext uri="{FF2B5EF4-FFF2-40B4-BE49-F238E27FC236}">
                  <a16:creationId xmlns:a16="http://schemas.microsoft.com/office/drawing/2014/main" id="{B2B3A7EC-766E-2467-6E4C-A2B2BCCFB6A1}"/>
                </a:ext>
              </a:extLst>
            </p:cNvPr>
            <p:cNvSpPr/>
            <p:nvPr/>
          </p:nvSpPr>
          <p:spPr>
            <a:xfrm flipV="1">
              <a:off x="6685075" y="7394216"/>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Diamond 184">
              <a:extLst>
                <a:ext uri="{FF2B5EF4-FFF2-40B4-BE49-F238E27FC236}">
                  <a16:creationId xmlns:a16="http://schemas.microsoft.com/office/drawing/2014/main" id="{64401657-3292-EB65-C602-82D74C15D734}"/>
                </a:ext>
              </a:extLst>
            </p:cNvPr>
            <p:cNvSpPr/>
            <p:nvPr/>
          </p:nvSpPr>
          <p:spPr>
            <a:xfrm flipV="1">
              <a:off x="7350378" y="7344181"/>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Arc 185">
              <a:extLst>
                <a:ext uri="{FF2B5EF4-FFF2-40B4-BE49-F238E27FC236}">
                  <a16:creationId xmlns:a16="http://schemas.microsoft.com/office/drawing/2014/main" id="{E015B15F-0B63-DC02-06DC-671655033FAE}"/>
                </a:ext>
              </a:extLst>
            </p:cNvPr>
            <p:cNvSpPr/>
            <p:nvPr/>
          </p:nvSpPr>
          <p:spPr>
            <a:xfrm flipV="1">
              <a:off x="6215511" y="7034280"/>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7" name="Straight Connector 186">
              <a:extLst>
                <a:ext uri="{FF2B5EF4-FFF2-40B4-BE49-F238E27FC236}">
                  <a16:creationId xmlns:a16="http://schemas.microsoft.com/office/drawing/2014/main" id="{7394BBA9-9C00-5242-43A3-CB11F1A1D7AB}"/>
                </a:ext>
              </a:extLst>
            </p:cNvPr>
            <p:cNvCxnSpPr>
              <a:cxnSpLocks/>
            </p:cNvCxnSpPr>
            <p:nvPr/>
          </p:nvCxnSpPr>
          <p:spPr>
            <a:xfrm>
              <a:off x="6421919" y="7379961"/>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D2564048-8D32-357F-3FFD-C71B628D48FC}"/>
                </a:ext>
              </a:extLst>
            </p:cNvPr>
            <p:cNvCxnSpPr>
              <a:cxnSpLocks/>
              <a:endCxn id="184" idx="1"/>
            </p:cNvCxnSpPr>
            <p:nvPr/>
          </p:nvCxnSpPr>
          <p:spPr>
            <a:xfrm flipV="1">
              <a:off x="6426446" y="7525813"/>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Elbow Connector 188">
              <a:extLst>
                <a:ext uri="{FF2B5EF4-FFF2-40B4-BE49-F238E27FC236}">
                  <a16:creationId xmlns:a16="http://schemas.microsoft.com/office/drawing/2014/main" id="{A1A627F9-6ACA-ECAE-46A1-48ADDEF94C9D}"/>
                </a:ext>
              </a:extLst>
            </p:cNvPr>
            <p:cNvCxnSpPr>
              <a:cxnSpLocks/>
              <a:stCxn id="184" idx="3"/>
            </p:cNvCxnSpPr>
            <p:nvPr/>
          </p:nvCxnSpPr>
          <p:spPr>
            <a:xfrm flipV="1">
              <a:off x="6948269" y="7242184"/>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Elbow Connector 189">
              <a:extLst>
                <a:ext uri="{FF2B5EF4-FFF2-40B4-BE49-F238E27FC236}">
                  <a16:creationId xmlns:a16="http://schemas.microsoft.com/office/drawing/2014/main" id="{8939D4AE-F023-CDDB-50CD-3360243E7ACB}"/>
                </a:ext>
              </a:extLst>
            </p:cNvPr>
            <p:cNvCxnSpPr>
              <a:cxnSpLocks/>
              <a:stCxn id="185" idx="3"/>
            </p:cNvCxnSpPr>
            <p:nvPr/>
          </p:nvCxnSpPr>
          <p:spPr>
            <a:xfrm flipV="1">
              <a:off x="7713644" y="7242186"/>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Elbow Connector 190">
              <a:extLst>
                <a:ext uri="{FF2B5EF4-FFF2-40B4-BE49-F238E27FC236}">
                  <a16:creationId xmlns:a16="http://schemas.microsoft.com/office/drawing/2014/main" id="{231D4A5B-2047-EEB8-EBB1-CC4AC15A89B5}"/>
                </a:ext>
              </a:extLst>
            </p:cNvPr>
            <p:cNvCxnSpPr>
              <a:cxnSpLocks/>
              <a:endCxn id="185" idx="1"/>
            </p:cNvCxnSpPr>
            <p:nvPr/>
          </p:nvCxnSpPr>
          <p:spPr>
            <a:xfrm rot="16200000" flipH="1">
              <a:off x="7122897" y="7298333"/>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8060DF5A-D523-DE2D-80FA-27FEB55CD107}"/>
                </a:ext>
              </a:extLst>
            </p:cNvPr>
            <p:cNvCxnSpPr>
              <a:cxnSpLocks/>
            </p:cNvCxnSpPr>
            <p:nvPr/>
          </p:nvCxnSpPr>
          <p:spPr>
            <a:xfrm>
              <a:off x="6559695" y="7242184"/>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3" name="Rectangle 192">
              <a:extLst>
                <a:ext uri="{FF2B5EF4-FFF2-40B4-BE49-F238E27FC236}">
                  <a16:creationId xmlns:a16="http://schemas.microsoft.com/office/drawing/2014/main" id="{96E4614A-9C6F-6D86-9E2E-00202051D7F7}"/>
                </a:ext>
              </a:extLst>
            </p:cNvPr>
            <p:cNvSpPr/>
            <p:nvPr/>
          </p:nvSpPr>
          <p:spPr>
            <a:xfrm flipV="1">
              <a:off x="6685075" y="805164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Diamond 193">
              <a:extLst>
                <a:ext uri="{FF2B5EF4-FFF2-40B4-BE49-F238E27FC236}">
                  <a16:creationId xmlns:a16="http://schemas.microsoft.com/office/drawing/2014/main" id="{4BD772DD-8B8C-D5EF-0C25-059303EDD36D}"/>
                </a:ext>
              </a:extLst>
            </p:cNvPr>
            <p:cNvSpPr/>
            <p:nvPr/>
          </p:nvSpPr>
          <p:spPr>
            <a:xfrm flipV="1">
              <a:off x="7350378" y="8001607"/>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Arc 194">
              <a:extLst>
                <a:ext uri="{FF2B5EF4-FFF2-40B4-BE49-F238E27FC236}">
                  <a16:creationId xmlns:a16="http://schemas.microsoft.com/office/drawing/2014/main" id="{1F5F7316-BF17-ECD1-915E-F5E67ABAA555}"/>
                </a:ext>
              </a:extLst>
            </p:cNvPr>
            <p:cNvSpPr/>
            <p:nvPr/>
          </p:nvSpPr>
          <p:spPr>
            <a:xfrm flipV="1">
              <a:off x="6215511" y="7691706"/>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96" name="Straight Connector 195">
              <a:extLst>
                <a:ext uri="{FF2B5EF4-FFF2-40B4-BE49-F238E27FC236}">
                  <a16:creationId xmlns:a16="http://schemas.microsoft.com/office/drawing/2014/main" id="{AA1DCFC6-754B-4A3B-5E5C-9122A991CCD6}"/>
                </a:ext>
              </a:extLst>
            </p:cNvPr>
            <p:cNvCxnSpPr>
              <a:cxnSpLocks/>
            </p:cNvCxnSpPr>
            <p:nvPr/>
          </p:nvCxnSpPr>
          <p:spPr>
            <a:xfrm>
              <a:off x="6421919" y="803738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9132C1D7-6870-4F7F-8759-2688C794FEBC}"/>
                </a:ext>
              </a:extLst>
            </p:cNvPr>
            <p:cNvCxnSpPr>
              <a:cxnSpLocks/>
              <a:endCxn id="193" idx="1"/>
            </p:cNvCxnSpPr>
            <p:nvPr/>
          </p:nvCxnSpPr>
          <p:spPr>
            <a:xfrm flipV="1">
              <a:off x="6426446" y="8183239"/>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98" name="Elbow Connector 197">
              <a:extLst>
                <a:ext uri="{FF2B5EF4-FFF2-40B4-BE49-F238E27FC236}">
                  <a16:creationId xmlns:a16="http://schemas.microsoft.com/office/drawing/2014/main" id="{FA3153CB-22D6-185C-0689-39BDF8FE476E}"/>
                </a:ext>
              </a:extLst>
            </p:cNvPr>
            <p:cNvCxnSpPr>
              <a:cxnSpLocks/>
              <a:stCxn id="193" idx="3"/>
            </p:cNvCxnSpPr>
            <p:nvPr/>
          </p:nvCxnSpPr>
          <p:spPr>
            <a:xfrm flipV="1">
              <a:off x="6948269" y="789961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99" name="Elbow Connector 198">
              <a:extLst>
                <a:ext uri="{FF2B5EF4-FFF2-40B4-BE49-F238E27FC236}">
                  <a16:creationId xmlns:a16="http://schemas.microsoft.com/office/drawing/2014/main" id="{717D8069-0D14-4694-1A43-1699ECD10B1F}"/>
                </a:ext>
              </a:extLst>
            </p:cNvPr>
            <p:cNvCxnSpPr>
              <a:cxnSpLocks/>
              <a:stCxn id="194" idx="3"/>
            </p:cNvCxnSpPr>
            <p:nvPr/>
          </p:nvCxnSpPr>
          <p:spPr>
            <a:xfrm flipV="1">
              <a:off x="7713644" y="789961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00" name="Elbow Connector 199">
              <a:extLst>
                <a:ext uri="{FF2B5EF4-FFF2-40B4-BE49-F238E27FC236}">
                  <a16:creationId xmlns:a16="http://schemas.microsoft.com/office/drawing/2014/main" id="{9478EFFE-B4DE-A3A0-CAE6-C61A01DCB4D2}"/>
                </a:ext>
              </a:extLst>
            </p:cNvPr>
            <p:cNvCxnSpPr>
              <a:cxnSpLocks/>
              <a:endCxn id="194" idx="1"/>
            </p:cNvCxnSpPr>
            <p:nvPr/>
          </p:nvCxnSpPr>
          <p:spPr>
            <a:xfrm rot="16200000" flipH="1">
              <a:off x="7122897" y="795575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9955AE33-F29A-4412-3901-7717C5B87DBF}"/>
                </a:ext>
              </a:extLst>
            </p:cNvPr>
            <p:cNvCxnSpPr>
              <a:cxnSpLocks/>
            </p:cNvCxnSpPr>
            <p:nvPr/>
          </p:nvCxnSpPr>
          <p:spPr>
            <a:xfrm>
              <a:off x="6559695" y="789961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02" name="Rectangle 201">
              <a:extLst>
                <a:ext uri="{FF2B5EF4-FFF2-40B4-BE49-F238E27FC236}">
                  <a16:creationId xmlns:a16="http://schemas.microsoft.com/office/drawing/2014/main" id="{0BBE9227-485A-51F5-098D-A9B61D8602E9}"/>
                </a:ext>
              </a:extLst>
            </p:cNvPr>
            <p:cNvSpPr/>
            <p:nvPr/>
          </p:nvSpPr>
          <p:spPr>
            <a:xfrm flipV="1">
              <a:off x="6685075" y="870906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Diamond 202">
              <a:extLst>
                <a:ext uri="{FF2B5EF4-FFF2-40B4-BE49-F238E27FC236}">
                  <a16:creationId xmlns:a16="http://schemas.microsoft.com/office/drawing/2014/main" id="{BB38835F-6B89-81E9-88F3-ED27BCBA61AC}"/>
                </a:ext>
              </a:extLst>
            </p:cNvPr>
            <p:cNvSpPr/>
            <p:nvPr/>
          </p:nvSpPr>
          <p:spPr>
            <a:xfrm flipV="1">
              <a:off x="7350378" y="865903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Arc 203">
              <a:extLst>
                <a:ext uri="{FF2B5EF4-FFF2-40B4-BE49-F238E27FC236}">
                  <a16:creationId xmlns:a16="http://schemas.microsoft.com/office/drawing/2014/main" id="{F16B85C2-120F-A35C-FE16-A1AA4CFE1D52}"/>
                </a:ext>
              </a:extLst>
            </p:cNvPr>
            <p:cNvSpPr/>
            <p:nvPr/>
          </p:nvSpPr>
          <p:spPr>
            <a:xfrm flipV="1">
              <a:off x="6215511" y="8349132"/>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5" name="Straight Connector 204">
              <a:extLst>
                <a:ext uri="{FF2B5EF4-FFF2-40B4-BE49-F238E27FC236}">
                  <a16:creationId xmlns:a16="http://schemas.microsoft.com/office/drawing/2014/main" id="{FBF531BD-5A55-9FDD-262B-B42014FCAEB3}"/>
                </a:ext>
              </a:extLst>
            </p:cNvPr>
            <p:cNvCxnSpPr>
              <a:cxnSpLocks/>
            </p:cNvCxnSpPr>
            <p:nvPr/>
          </p:nvCxnSpPr>
          <p:spPr>
            <a:xfrm>
              <a:off x="6421919" y="869481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3D0EB2F8-C7E1-96FF-35E9-E967CEDF877C}"/>
                </a:ext>
              </a:extLst>
            </p:cNvPr>
            <p:cNvCxnSpPr>
              <a:cxnSpLocks/>
              <a:endCxn id="202" idx="1"/>
            </p:cNvCxnSpPr>
            <p:nvPr/>
          </p:nvCxnSpPr>
          <p:spPr>
            <a:xfrm flipV="1">
              <a:off x="6426446" y="8840665"/>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07" name="Elbow Connector 206">
              <a:extLst>
                <a:ext uri="{FF2B5EF4-FFF2-40B4-BE49-F238E27FC236}">
                  <a16:creationId xmlns:a16="http://schemas.microsoft.com/office/drawing/2014/main" id="{92212AEB-098C-05E9-7125-3F4B237AFB89}"/>
                </a:ext>
              </a:extLst>
            </p:cNvPr>
            <p:cNvCxnSpPr>
              <a:cxnSpLocks/>
              <a:stCxn id="202" idx="3"/>
            </p:cNvCxnSpPr>
            <p:nvPr/>
          </p:nvCxnSpPr>
          <p:spPr>
            <a:xfrm flipV="1">
              <a:off x="6948269" y="855703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08" name="Elbow Connector 207">
              <a:extLst>
                <a:ext uri="{FF2B5EF4-FFF2-40B4-BE49-F238E27FC236}">
                  <a16:creationId xmlns:a16="http://schemas.microsoft.com/office/drawing/2014/main" id="{FCC9E0DF-5F13-9F08-BD85-013D6A7A6EE4}"/>
                </a:ext>
              </a:extLst>
            </p:cNvPr>
            <p:cNvCxnSpPr>
              <a:cxnSpLocks/>
              <a:stCxn id="203" idx="3"/>
            </p:cNvCxnSpPr>
            <p:nvPr/>
          </p:nvCxnSpPr>
          <p:spPr>
            <a:xfrm flipV="1">
              <a:off x="7713644" y="855703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09" name="Elbow Connector 208">
              <a:extLst>
                <a:ext uri="{FF2B5EF4-FFF2-40B4-BE49-F238E27FC236}">
                  <a16:creationId xmlns:a16="http://schemas.microsoft.com/office/drawing/2014/main" id="{4FD912AC-652A-8132-7AA2-B57DA2BD96C2}"/>
                </a:ext>
              </a:extLst>
            </p:cNvPr>
            <p:cNvCxnSpPr>
              <a:cxnSpLocks/>
              <a:endCxn id="203" idx="1"/>
            </p:cNvCxnSpPr>
            <p:nvPr/>
          </p:nvCxnSpPr>
          <p:spPr>
            <a:xfrm rot="16200000" flipH="1">
              <a:off x="7122897" y="861318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15989303-BC1E-EFF5-4821-8FB11A73D280}"/>
                </a:ext>
              </a:extLst>
            </p:cNvPr>
            <p:cNvCxnSpPr>
              <a:cxnSpLocks/>
            </p:cNvCxnSpPr>
            <p:nvPr/>
          </p:nvCxnSpPr>
          <p:spPr>
            <a:xfrm>
              <a:off x="6559695" y="855703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11" name="Elbow Connector 210">
              <a:extLst>
                <a:ext uri="{FF2B5EF4-FFF2-40B4-BE49-F238E27FC236}">
                  <a16:creationId xmlns:a16="http://schemas.microsoft.com/office/drawing/2014/main" id="{9588EB6E-26A4-AE11-4C0A-A15C3B71C0FE}"/>
                </a:ext>
              </a:extLst>
            </p:cNvPr>
            <p:cNvCxnSpPr>
              <a:cxnSpLocks/>
              <a:endCxn id="212" idx="1"/>
            </p:cNvCxnSpPr>
            <p:nvPr/>
          </p:nvCxnSpPr>
          <p:spPr>
            <a:xfrm rot="16200000" flipH="1">
              <a:off x="6480571" y="9293587"/>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12" name="Rectangle 211">
              <a:extLst>
                <a:ext uri="{FF2B5EF4-FFF2-40B4-BE49-F238E27FC236}">
                  <a16:creationId xmlns:a16="http://schemas.microsoft.com/office/drawing/2014/main" id="{29B1C419-3918-28DF-0D4B-0B97A8751FF9}"/>
                </a:ext>
              </a:extLst>
            </p:cNvPr>
            <p:cNvSpPr/>
            <p:nvPr/>
          </p:nvSpPr>
          <p:spPr>
            <a:xfrm flipV="1">
              <a:off x="6685075" y="936649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Diamond 212">
              <a:extLst>
                <a:ext uri="{FF2B5EF4-FFF2-40B4-BE49-F238E27FC236}">
                  <a16:creationId xmlns:a16="http://schemas.microsoft.com/office/drawing/2014/main" id="{8AA62E34-E6F3-A818-D7D5-D409AA090602}"/>
                </a:ext>
              </a:extLst>
            </p:cNvPr>
            <p:cNvSpPr/>
            <p:nvPr/>
          </p:nvSpPr>
          <p:spPr>
            <a:xfrm flipV="1">
              <a:off x="7350378" y="931645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Arc 213">
              <a:extLst>
                <a:ext uri="{FF2B5EF4-FFF2-40B4-BE49-F238E27FC236}">
                  <a16:creationId xmlns:a16="http://schemas.microsoft.com/office/drawing/2014/main" id="{4C196EA5-E5D2-A146-7A00-E7DE6D59B29A}"/>
                </a:ext>
              </a:extLst>
            </p:cNvPr>
            <p:cNvSpPr/>
            <p:nvPr/>
          </p:nvSpPr>
          <p:spPr>
            <a:xfrm flipV="1">
              <a:off x="6215511" y="900655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15" name="Elbow Connector 214">
              <a:extLst>
                <a:ext uri="{FF2B5EF4-FFF2-40B4-BE49-F238E27FC236}">
                  <a16:creationId xmlns:a16="http://schemas.microsoft.com/office/drawing/2014/main" id="{B739069A-1D67-CF2E-357F-041DE048F783}"/>
                </a:ext>
              </a:extLst>
            </p:cNvPr>
            <p:cNvCxnSpPr>
              <a:cxnSpLocks/>
              <a:stCxn id="212" idx="3"/>
            </p:cNvCxnSpPr>
            <p:nvPr/>
          </p:nvCxnSpPr>
          <p:spPr>
            <a:xfrm flipV="1">
              <a:off x="6948269" y="921446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16" name="Elbow Connector 215">
              <a:extLst>
                <a:ext uri="{FF2B5EF4-FFF2-40B4-BE49-F238E27FC236}">
                  <a16:creationId xmlns:a16="http://schemas.microsoft.com/office/drawing/2014/main" id="{9F2AFFBC-E75B-3F2F-A366-B74EFBE87D38}"/>
                </a:ext>
              </a:extLst>
            </p:cNvPr>
            <p:cNvCxnSpPr>
              <a:cxnSpLocks/>
              <a:stCxn id="213" idx="3"/>
            </p:cNvCxnSpPr>
            <p:nvPr/>
          </p:nvCxnSpPr>
          <p:spPr>
            <a:xfrm flipV="1">
              <a:off x="7713644" y="921446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17" name="Elbow Connector 216">
              <a:extLst>
                <a:ext uri="{FF2B5EF4-FFF2-40B4-BE49-F238E27FC236}">
                  <a16:creationId xmlns:a16="http://schemas.microsoft.com/office/drawing/2014/main" id="{BC3DB893-69F7-FE0E-56B6-707BD9444BD8}"/>
                </a:ext>
              </a:extLst>
            </p:cNvPr>
            <p:cNvCxnSpPr>
              <a:cxnSpLocks/>
              <a:endCxn id="213" idx="1"/>
            </p:cNvCxnSpPr>
            <p:nvPr/>
          </p:nvCxnSpPr>
          <p:spPr>
            <a:xfrm rot="16200000" flipH="1">
              <a:off x="7122897" y="927061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C26CA905-3163-04F2-2EED-4603A8D757F5}"/>
                </a:ext>
              </a:extLst>
            </p:cNvPr>
            <p:cNvCxnSpPr>
              <a:cxnSpLocks/>
            </p:cNvCxnSpPr>
            <p:nvPr/>
          </p:nvCxnSpPr>
          <p:spPr>
            <a:xfrm>
              <a:off x="6559695" y="921446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19" name="Rectangle 218">
              <a:extLst>
                <a:ext uri="{FF2B5EF4-FFF2-40B4-BE49-F238E27FC236}">
                  <a16:creationId xmlns:a16="http://schemas.microsoft.com/office/drawing/2014/main" id="{4C0FE336-F342-93DD-0907-93B458E43FD4}"/>
                </a:ext>
              </a:extLst>
            </p:cNvPr>
            <p:cNvSpPr/>
            <p:nvPr/>
          </p:nvSpPr>
          <p:spPr>
            <a:xfrm flipV="1">
              <a:off x="4986304" y="542194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Diamond 219">
              <a:extLst>
                <a:ext uri="{FF2B5EF4-FFF2-40B4-BE49-F238E27FC236}">
                  <a16:creationId xmlns:a16="http://schemas.microsoft.com/office/drawing/2014/main" id="{499FCC12-B9D5-1FDF-AD72-28F895B3B6D8}"/>
                </a:ext>
              </a:extLst>
            </p:cNvPr>
            <p:cNvSpPr/>
            <p:nvPr/>
          </p:nvSpPr>
          <p:spPr>
            <a:xfrm flipV="1">
              <a:off x="5651607" y="5371904"/>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1" name="Straight Connector 220">
              <a:extLst>
                <a:ext uri="{FF2B5EF4-FFF2-40B4-BE49-F238E27FC236}">
                  <a16:creationId xmlns:a16="http://schemas.microsoft.com/office/drawing/2014/main" id="{D38B9498-5536-FF55-519E-A228BCF666C5}"/>
                </a:ext>
              </a:extLst>
            </p:cNvPr>
            <p:cNvCxnSpPr>
              <a:cxnSpLocks/>
              <a:stCxn id="223" idx="0"/>
            </p:cNvCxnSpPr>
            <p:nvPr/>
          </p:nvCxnSpPr>
          <p:spPr>
            <a:xfrm>
              <a:off x="4723148" y="540768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5618C9C9-85FA-B7A6-CED2-9F9191122705}"/>
                </a:ext>
              </a:extLst>
            </p:cNvPr>
            <p:cNvCxnSpPr>
              <a:cxnSpLocks/>
              <a:endCxn id="219" idx="1"/>
            </p:cNvCxnSpPr>
            <p:nvPr/>
          </p:nvCxnSpPr>
          <p:spPr>
            <a:xfrm flipV="1">
              <a:off x="4727675" y="5553537"/>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23" name="Oval 222">
              <a:extLst>
                <a:ext uri="{FF2B5EF4-FFF2-40B4-BE49-F238E27FC236}">
                  <a16:creationId xmlns:a16="http://schemas.microsoft.com/office/drawing/2014/main" id="{F0477044-D2D2-466D-7428-5AD5DCDC1409}"/>
                </a:ext>
              </a:extLst>
            </p:cNvPr>
            <p:cNvSpPr/>
            <p:nvPr/>
          </p:nvSpPr>
          <p:spPr>
            <a:xfrm flipV="1">
              <a:off x="4585372" y="5132132"/>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4" name="Elbow Connector 223">
              <a:extLst>
                <a:ext uri="{FF2B5EF4-FFF2-40B4-BE49-F238E27FC236}">
                  <a16:creationId xmlns:a16="http://schemas.microsoft.com/office/drawing/2014/main" id="{8E30811F-DE26-AFA5-6969-26A77F84F058}"/>
                </a:ext>
              </a:extLst>
            </p:cNvPr>
            <p:cNvCxnSpPr>
              <a:cxnSpLocks/>
              <a:stCxn id="219" idx="3"/>
            </p:cNvCxnSpPr>
            <p:nvPr/>
          </p:nvCxnSpPr>
          <p:spPr>
            <a:xfrm flipV="1">
              <a:off x="5249499" y="526990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25" name="Elbow Connector 224">
              <a:extLst>
                <a:ext uri="{FF2B5EF4-FFF2-40B4-BE49-F238E27FC236}">
                  <a16:creationId xmlns:a16="http://schemas.microsoft.com/office/drawing/2014/main" id="{C3010B61-7ED2-E794-2A7E-92DF7EEE917F}"/>
                </a:ext>
              </a:extLst>
            </p:cNvPr>
            <p:cNvCxnSpPr>
              <a:cxnSpLocks/>
              <a:stCxn id="220" idx="3"/>
            </p:cNvCxnSpPr>
            <p:nvPr/>
          </p:nvCxnSpPr>
          <p:spPr>
            <a:xfrm flipV="1">
              <a:off x="6014873" y="526991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26" name="Elbow Connector 225">
              <a:extLst>
                <a:ext uri="{FF2B5EF4-FFF2-40B4-BE49-F238E27FC236}">
                  <a16:creationId xmlns:a16="http://schemas.microsoft.com/office/drawing/2014/main" id="{3F1BC64C-304C-F3AE-879A-F392CB167A89}"/>
                </a:ext>
              </a:extLst>
            </p:cNvPr>
            <p:cNvCxnSpPr>
              <a:cxnSpLocks/>
              <a:endCxn id="220" idx="1"/>
            </p:cNvCxnSpPr>
            <p:nvPr/>
          </p:nvCxnSpPr>
          <p:spPr>
            <a:xfrm rot="16200000" flipH="1">
              <a:off x="5424126" y="5326056"/>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F00DF113-3395-60A3-7FEB-8BB410EFADD1}"/>
                </a:ext>
              </a:extLst>
            </p:cNvPr>
            <p:cNvCxnSpPr>
              <a:cxnSpLocks/>
              <a:stCxn id="223" idx="6"/>
              <a:endCxn id="228" idx="2"/>
            </p:cNvCxnSpPr>
            <p:nvPr/>
          </p:nvCxnSpPr>
          <p:spPr>
            <a:xfrm>
              <a:off x="4860924" y="5269908"/>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28" name="Oval 227">
              <a:extLst>
                <a:ext uri="{FF2B5EF4-FFF2-40B4-BE49-F238E27FC236}">
                  <a16:creationId xmlns:a16="http://schemas.microsoft.com/office/drawing/2014/main" id="{AE694EDB-27CF-3C42-B82E-EA855EBEAC82}"/>
                </a:ext>
              </a:extLst>
            </p:cNvPr>
            <p:cNvSpPr/>
            <p:nvPr/>
          </p:nvSpPr>
          <p:spPr>
            <a:xfrm flipV="1">
              <a:off x="6277314" y="513213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a:extLst>
                <a:ext uri="{FF2B5EF4-FFF2-40B4-BE49-F238E27FC236}">
                  <a16:creationId xmlns:a16="http://schemas.microsoft.com/office/drawing/2014/main" id="{DC1E8F6C-BDB6-574D-9106-3BFAFE391FC8}"/>
                </a:ext>
              </a:extLst>
            </p:cNvPr>
            <p:cNvSpPr/>
            <p:nvPr/>
          </p:nvSpPr>
          <p:spPr>
            <a:xfrm flipV="1">
              <a:off x="4986304" y="607936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Diamond 229">
              <a:extLst>
                <a:ext uri="{FF2B5EF4-FFF2-40B4-BE49-F238E27FC236}">
                  <a16:creationId xmlns:a16="http://schemas.microsoft.com/office/drawing/2014/main" id="{382C8E4C-A711-65FD-8EC7-8B7C1B925A5F}"/>
                </a:ext>
              </a:extLst>
            </p:cNvPr>
            <p:cNvSpPr/>
            <p:nvPr/>
          </p:nvSpPr>
          <p:spPr>
            <a:xfrm flipV="1">
              <a:off x="5651607" y="602933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Arc 230">
              <a:extLst>
                <a:ext uri="{FF2B5EF4-FFF2-40B4-BE49-F238E27FC236}">
                  <a16:creationId xmlns:a16="http://schemas.microsoft.com/office/drawing/2014/main" id="{22BB4D95-658E-8E02-37FA-6EB6C5F2C7DD}"/>
                </a:ext>
              </a:extLst>
            </p:cNvPr>
            <p:cNvSpPr/>
            <p:nvPr/>
          </p:nvSpPr>
          <p:spPr>
            <a:xfrm flipV="1">
              <a:off x="4516740" y="5719429"/>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2" name="Straight Connector 231">
              <a:extLst>
                <a:ext uri="{FF2B5EF4-FFF2-40B4-BE49-F238E27FC236}">
                  <a16:creationId xmlns:a16="http://schemas.microsoft.com/office/drawing/2014/main" id="{565A8326-F910-6CC0-1B82-92F5ED66370C}"/>
                </a:ext>
              </a:extLst>
            </p:cNvPr>
            <p:cNvCxnSpPr>
              <a:cxnSpLocks/>
              <a:stCxn id="234" idx="0"/>
            </p:cNvCxnSpPr>
            <p:nvPr/>
          </p:nvCxnSpPr>
          <p:spPr>
            <a:xfrm>
              <a:off x="4723148" y="6065110"/>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7F7301D1-86C6-48C4-0A86-D36786F5B2E2}"/>
                </a:ext>
              </a:extLst>
            </p:cNvPr>
            <p:cNvCxnSpPr>
              <a:cxnSpLocks/>
              <a:endCxn id="229" idx="1"/>
            </p:cNvCxnSpPr>
            <p:nvPr/>
          </p:nvCxnSpPr>
          <p:spPr>
            <a:xfrm flipV="1">
              <a:off x="4727675" y="6210962"/>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34" name="Oval 233">
              <a:extLst>
                <a:ext uri="{FF2B5EF4-FFF2-40B4-BE49-F238E27FC236}">
                  <a16:creationId xmlns:a16="http://schemas.microsoft.com/office/drawing/2014/main" id="{8F3B3233-EEA9-E6AF-A815-C51DC1070C88}"/>
                </a:ext>
              </a:extLst>
            </p:cNvPr>
            <p:cNvSpPr/>
            <p:nvPr/>
          </p:nvSpPr>
          <p:spPr>
            <a:xfrm flipV="1">
              <a:off x="4585372" y="578955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5" name="Elbow Connector 234">
              <a:extLst>
                <a:ext uri="{FF2B5EF4-FFF2-40B4-BE49-F238E27FC236}">
                  <a16:creationId xmlns:a16="http://schemas.microsoft.com/office/drawing/2014/main" id="{FBBFC2E2-4124-3F74-8A05-C1C97987CD61}"/>
                </a:ext>
              </a:extLst>
            </p:cNvPr>
            <p:cNvCxnSpPr>
              <a:cxnSpLocks/>
              <a:stCxn id="229" idx="3"/>
            </p:cNvCxnSpPr>
            <p:nvPr/>
          </p:nvCxnSpPr>
          <p:spPr>
            <a:xfrm flipV="1">
              <a:off x="5249498" y="592733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36" name="Elbow Connector 235">
              <a:extLst>
                <a:ext uri="{FF2B5EF4-FFF2-40B4-BE49-F238E27FC236}">
                  <a16:creationId xmlns:a16="http://schemas.microsoft.com/office/drawing/2014/main" id="{FB43ABFB-134C-F1BF-1808-7984514C610C}"/>
                </a:ext>
              </a:extLst>
            </p:cNvPr>
            <p:cNvCxnSpPr>
              <a:cxnSpLocks/>
              <a:stCxn id="230" idx="3"/>
            </p:cNvCxnSpPr>
            <p:nvPr/>
          </p:nvCxnSpPr>
          <p:spPr>
            <a:xfrm flipV="1">
              <a:off x="6014873" y="592733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37" name="Elbow Connector 236">
              <a:extLst>
                <a:ext uri="{FF2B5EF4-FFF2-40B4-BE49-F238E27FC236}">
                  <a16:creationId xmlns:a16="http://schemas.microsoft.com/office/drawing/2014/main" id="{D11EECD4-5C3B-EE8E-A4BC-7298BC8CD2B3}"/>
                </a:ext>
              </a:extLst>
            </p:cNvPr>
            <p:cNvCxnSpPr>
              <a:cxnSpLocks/>
              <a:endCxn id="230" idx="1"/>
            </p:cNvCxnSpPr>
            <p:nvPr/>
          </p:nvCxnSpPr>
          <p:spPr>
            <a:xfrm rot="16200000" flipH="1">
              <a:off x="5424126" y="598348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D647B5BB-A9B9-936A-176D-0A6A01D8D27F}"/>
                </a:ext>
              </a:extLst>
            </p:cNvPr>
            <p:cNvCxnSpPr>
              <a:cxnSpLocks/>
              <a:stCxn id="234" idx="6"/>
              <a:endCxn id="239" idx="2"/>
            </p:cNvCxnSpPr>
            <p:nvPr/>
          </p:nvCxnSpPr>
          <p:spPr>
            <a:xfrm>
              <a:off x="4860924" y="592733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39" name="Oval 238">
              <a:extLst>
                <a:ext uri="{FF2B5EF4-FFF2-40B4-BE49-F238E27FC236}">
                  <a16:creationId xmlns:a16="http://schemas.microsoft.com/office/drawing/2014/main" id="{E8C5E5B8-963E-379E-BD46-EEFB8B7DBC8A}"/>
                </a:ext>
              </a:extLst>
            </p:cNvPr>
            <p:cNvSpPr/>
            <p:nvPr/>
          </p:nvSpPr>
          <p:spPr>
            <a:xfrm flipV="1">
              <a:off x="6277314" y="578955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44728DA4-1073-91CE-392C-A4C5526B16E3}"/>
                </a:ext>
              </a:extLst>
            </p:cNvPr>
            <p:cNvSpPr/>
            <p:nvPr/>
          </p:nvSpPr>
          <p:spPr>
            <a:xfrm flipV="1">
              <a:off x="4986304" y="6736791"/>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Diamond 240">
              <a:extLst>
                <a:ext uri="{FF2B5EF4-FFF2-40B4-BE49-F238E27FC236}">
                  <a16:creationId xmlns:a16="http://schemas.microsoft.com/office/drawing/2014/main" id="{8CA1BE1C-5F92-6F95-3173-DFF864EB7A46}"/>
                </a:ext>
              </a:extLst>
            </p:cNvPr>
            <p:cNvSpPr/>
            <p:nvPr/>
          </p:nvSpPr>
          <p:spPr>
            <a:xfrm flipV="1">
              <a:off x="5651607" y="668675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Arc 241">
              <a:extLst>
                <a:ext uri="{FF2B5EF4-FFF2-40B4-BE49-F238E27FC236}">
                  <a16:creationId xmlns:a16="http://schemas.microsoft.com/office/drawing/2014/main" id="{8312936C-9411-2863-9D32-9BD066A84371}"/>
                </a:ext>
              </a:extLst>
            </p:cNvPr>
            <p:cNvSpPr/>
            <p:nvPr/>
          </p:nvSpPr>
          <p:spPr>
            <a:xfrm flipV="1">
              <a:off x="4516740" y="6376855"/>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43" name="Straight Connector 242">
              <a:extLst>
                <a:ext uri="{FF2B5EF4-FFF2-40B4-BE49-F238E27FC236}">
                  <a16:creationId xmlns:a16="http://schemas.microsoft.com/office/drawing/2014/main" id="{8773FF58-78B3-46CF-CCF2-4A463F06DE05}"/>
                </a:ext>
              </a:extLst>
            </p:cNvPr>
            <p:cNvCxnSpPr>
              <a:cxnSpLocks/>
              <a:stCxn id="245" idx="0"/>
            </p:cNvCxnSpPr>
            <p:nvPr/>
          </p:nvCxnSpPr>
          <p:spPr>
            <a:xfrm>
              <a:off x="4723148" y="6722536"/>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27C2DB31-3853-9DBD-8C52-77DC3ABEC2C4}"/>
                </a:ext>
              </a:extLst>
            </p:cNvPr>
            <p:cNvCxnSpPr>
              <a:cxnSpLocks/>
              <a:endCxn id="240" idx="1"/>
            </p:cNvCxnSpPr>
            <p:nvPr/>
          </p:nvCxnSpPr>
          <p:spPr>
            <a:xfrm flipV="1">
              <a:off x="4727675" y="6868388"/>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45" name="Oval 244">
              <a:extLst>
                <a:ext uri="{FF2B5EF4-FFF2-40B4-BE49-F238E27FC236}">
                  <a16:creationId xmlns:a16="http://schemas.microsoft.com/office/drawing/2014/main" id="{96CE8D5A-B7F8-8271-FE27-CE6FE7BB697C}"/>
                </a:ext>
              </a:extLst>
            </p:cNvPr>
            <p:cNvSpPr/>
            <p:nvPr/>
          </p:nvSpPr>
          <p:spPr>
            <a:xfrm flipV="1">
              <a:off x="4585372" y="644698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6" name="Elbow Connector 245">
              <a:extLst>
                <a:ext uri="{FF2B5EF4-FFF2-40B4-BE49-F238E27FC236}">
                  <a16:creationId xmlns:a16="http://schemas.microsoft.com/office/drawing/2014/main" id="{2D53BD8A-60CF-6EF8-B6B5-357EED3AEB94}"/>
                </a:ext>
              </a:extLst>
            </p:cNvPr>
            <p:cNvCxnSpPr>
              <a:cxnSpLocks/>
              <a:stCxn id="240" idx="3"/>
            </p:cNvCxnSpPr>
            <p:nvPr/>
          </p:nvCxnSpPr>
          <p:spPr>
            <a:xfrm flipV="1">
              <a:off x="5249498" y="658475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47" name="Elbow Connector 246">
              <a:extLst>
                <a:ext uri="{FF2B5EF4-FFF2-40B4-BE49-F238E27FC236}">
                  <a16:creationId xmlns:a16="http://schemas.microsoft.com/office/drawing/2014/main" id="{B5BC7401-FB9D-AB51-441F-CEAF3450F05A}"/>
                </a:ext>
              </a:extLst>
            </p:cNvPr>
            <p:cNvCxnSpPr>
              <a:cxnSpLocks/>
              <a:stCxn id="241" idx="3"/>
            </p:cNvCxnSpPr>
            <p:nvPr/>
          </p:nvCxnSpPr>
          <p:spPr>
            <a:xfrm flipV="1">
              <a:off x="6014873" y="6584761"/>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48" name="Elbow Connector 247">
              <a:extLst>
                <a:ext uri="{FF2B5EF4-FFF2-40B4-BE49-F238E27FC236}">
                  <a16:creationId xmlns:a16="http://schemas.microsoft.com/office/drawing/2014/main" id="{DCD4F761-DD0D-E6F7-1020-6BF138670236}"/>
                </a:ext>
              </a:extLst>
            </p:cNvPr>
            <p:cNvCxnSpPr>
              <a:cxnSpLocks/>
              <a:endCxn id="241" idx="1"/>
            </p:cNvCxnSpPr>
            <p:nvPr/>
          </p:nvCxnSpPr>
          <p:spPr>
            <a:xfrm rot="16200000" flipH="1">
              <a:off x="5424126" y="664090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C6321AC8-CE40-1396-85F0-487D937889BF}"/>
                </a:ext>
              </a:extLst>
            </p:cNvPr>
            <p:cNvCxnSpPr>
              <a:cxnSpLocks/>
              <a:stCxn id="245" idx="6"/>
              <a:endCxn id="250" idx="2"/>
            </p:cNvCxnSpPr>
            <p:nvPr/>
          </p:nvCxnSpPr>
          <p:spPr>
            <a:xfrm>
              <a:off x="4860924" y="6584759"/>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50" name="Oval 249">
              <a:extLst>
                <a:ext uri="{FF2B5EF4-FFF2-40B4-BE49-F238E27FC236}">
                  <a16:creationId xmlns:a16="http://schemas.microsoft.com/office/drawing/2014/main" id="{ADF52B7E-D66F-A60A-DB27-98FDAF93073C}"/>
                </a:ext>
              </a:extLst>
            </p:cNvPr>
            <p:cNvSpPr/>
            <p:nvPr/>
          </p:nvSpPr>
          <p:spPr>
            <a:xfrm flipV="1">
              <a:off x="6277314" y="644698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ectangle 250">
              <a:extLst>
                <a:ext uri="{FF2B5EF4-FFF2-40B4-BE49-F238E27FC236}">
                  <a16:creationId xmlns:a16="http://schemas.microsoft.com/office/drawing/2014/main" id="{395CAF96-3AA9-0418-10FB-165C9983729E}"/>
                </a:ext>
              </a:extLst>
            </p:cNvPr>
            <p:cNvSpPr/>
            <p:nvPr/>
          </p:nvSpPr>
          <p:spPr>
            <a:xfrm flipV="1">
              <a:off x="4986304" y="7394217"/>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Diamond 251">
              <a:extLst>
                <a:ext uri="{FF2B5EF4-FFF2-40B4-BE49-F238E27FC236}">
                  <a16:creationId xmlns:a16="http://schemas.microsoft.com/office/drawing/2014/main" id="{6B7C79FA-2CC5-D6B3-0479-0968232E1360}"/>
                </a:ext>
              </a:extLst>
            </p:cNvPr>
            <p:cNvSpPr/>
            <p:nvPr/>
          </p:nvSpPr>
          <p:spPr>
            <a:xfrm flipV="1">
              <a:off x="5651607" y="7344182"/>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Arc 252">
              <a:extLst>
                <a:ext uri="{FF2B5EF4-FFF2-40B4-BE49-F238E27FC236}">
                  <a16:creationId xmlns:a16="http://schemas.microsoft.com/office/drawing/2014/main" id="{281CCE62-D4D1-9D4F-98A4-2DF08CFC7F0D}"/>
                </a:ext>
              </a:extLst>
            </p:cNvPr>
            <p:cNvSpPr/>
            <p:nvPr/>
          </p:nvSpPr>
          <p:spPr>
            <a:xfrm flipV="1">
              <a:off x="4516740" y="703428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4" name="Straight Connector 253">
              <a:extLst>
                <a:ext uri="{FF2B5EF4-FFF2-40B4-BE49-F238E27FC236}">
                  <a16:creationId xmlns:a16="http://schemas.microsoft.com/office/drawing/2014/main" id="{D8498789-C3FB-3DCF-76AD-E304F747CAD2}"/>
                </a:ext>
              </a:extLst>
            </p:cNvPr>
            <p:cNvCxnSpPr>
              <a:cxnSpLocks/>
              <a:stCxn id="256" idx="0"/>
            </p:cNvCxnSpPr>
            <p:nvPr/>
          </p:nvCxnSpPr>
          <p:spPr>
            <a:xfrm>
              <a:off x="4723148" y="7379962"/>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B19B28CA-D9C6-59C4-5319-26E00255CC37}"/>
                </a:ext>
              </a:extLst>
            </p:cNvPr>
            <p:cNvCxnSpPr>
              <a:cxnSpLocks/>
              <a:endCxn id="251" idx="1"/>
            </p:cNvCxnSpPr>
            <p:nvPr/>
          </p:nvCxnSpPr>
          <p:spPr>
            <a:xfrm flipV="1">
              <a:off x="4727675" y="7525814"/>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56" name="Oval 255">
              <a:extLst>
                <a:ext uri="{FF2B5EF4-FFF2-40B4-BE49-F238E27FC236}">
                  <a16:creationId xmlns:a16="http://schemas.microsoft.com/office/drawing/2014/main" id="{80671AC8-A143-E2D1-878F-2A2B525103F7}"/>
                </a:ext>
              </a:extLst>
            </p:cNvPr>
            <p:cNvSpPr/>
            <p:nvPr/>
          </p:nvSpPr>
          <p:spPr>
            <a:xfrm flipV="1">
              <a:off x="4585372" y="710441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7" name="Elbow Connector 256">
              <a:extLst>
                <a:ext uri="{FF2B5EF4-FFF2-40B4-BE49-F238E27FC236}">
                  <a16:creationId xmlns:a16="http://schemas.microsoft.com/office/drawing/2014/main" id="{9080692B-2FF2-D6D5-2332-A86D828F51AE}"/>
                </a:ext>
              </a:extLst>
            </p:cNvPr>
            <p:cNvCxnSpPr>
              <a:cxnSpLocks/>
              <a:stCxn id="251" idx="3"/>
            </p:cNvCxnSpPr>
            <p:nvPr/>
          </p:nvCxnSpPr>
          <p:spPr>
            <a:xfrm flipV="1">
              <a:off x="5249498" y="7242185"/>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58" name="Elbow Connector 257">
              <a:extLst>
                <a:ext uri="{FF2B5EF4-FFF2-40B4-BE49-F238E27FC236}">
                  <a16:creationId xmlns:a16="http://schemas.microsoft.com/office/drawing/2014/main" id="{7EE0C86F-9D5C-FF72-CB61-B7132F1EEB31}"/>
                </a:ext>
              </a:extLst>
            </p:cNvPr>
            <p:cNvCxnSpPr>
              <a:cxnSpLocks/>
              <a:stCxn id="252" idx="3"/>
            </p:cNvCxnSpPr>
            <p:nvPr/>
          </p:nvCxnSpPr>
          <p:spPr>
            <a:xfrm flipV="1">
              <a:off x="6014873" y="7242187"/>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59" name="Elbow Connector 258">
              <a:extLst>
                <a:ext uri="{FF2B5EF4-FFF2-40B4-BE49-F238E27FC236}">
                  <a16:creationId xmlns:a16="http://schemas.microsoft.com/office/drawing/2014/main" id="{42839924-EFF2-6D05-AA17-BE4C256C5405}"/>
                </a:ext>
              </a:extLst>
            </p:cNvPr>
            <p:cNvCxnSpPr>
              <a:cxnSpLocks/>
              <a:endCxn id="252" idx="1"/>
            </p:cNvCxnSpPr>
            <p:nvPr/>
          </p:nvCxnSpPr>
          <p:spPr>
            <a:xfrm rot="16200000" flipH="1">
              <a:off x="5424126" y="7298334"/>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0B393AA0-5F1D-14A2-76CB-FF72E96B1FEE}"/>
                </a:ext>
              </a:extLst>
            </p:cNvPr>
            <p:cNvCxnSpPr>
              <a:cxnSpLocks/>
              <a:stCxn id="256" idx="6"/>
              <a:endCxn id="261" idx="2"/>
            </p:cNvCxnSpPr>
            <p:nvPr/>
          </p:nvCxnSpPr>
          <p:spPr>
            <a:xfrm>
              <a:off x="4860924" y="7242185"/>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61" name="Oval 260">
              <a:extLst>
                <a:ext uri="{FF2B5EF4-FFF2-40B4-BE49-F238E27FC236}">
                  <a16:creationId xmlns:a16="http://schemas.microsoft.com/office/drawing/2014/main" id="{3858FD6E-EC1F-F941-5F6B-9252E49E4CC0}"/>
                </a:ext>
              </a:extLst>
            </p:cNvPr>
            <p:cNvSpPr/>
            <p:nvPr/>
          </p:nvSpPr>
          <p:spPr>
            <a:xfrm flipV="1">
              <a:off x="6277314" y="710441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a:extLst>
                <a:ext uri="{FF2B5EF4-FFF2-40B4-BE49-F238E27FC236}">
                  <a16:creationId xmlns:a16="http://schemas.microsoft.com/office/drawing/2014/main" id="{A253FE78-F5E2-7388-1105-27945E71D822}"/>
                </a:ext>
              </a:extLst>
            </p:cNvPr>
            <p:cNvSpPr/>
            <p:nvPr/>
          </p:nvSpPr>
          <p:spPr>
            <a:xfrm flipV="1">
              <a:off x="4986304" y="805164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Diamond 262">
              <a:extLst>
                <a:ext uri="{FF2B5EF4-FFF2-40B4-BE49-F238E27FC236}">
                  <a16:creationId xmlns:a16="http://schemas.microsoft.com/office/drawing/2014/main" id="{84E320F9-0F78-A765-DDB7-2F08743ADFA7}"/>
                </a:ext>
              </a:extLst>
            </p:cNvPr>
            <p:cNvSpPr/>
            <p:nvPr/>
          </p:nvSpPr>
          <p:spPr>
            <a:xfrm flipV="1">
              <a:off x="5651607" y="8001607"/>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Arc 263">
              <a:extLst>
                <a:ext uri="{FF2B5EF4-FFF2-40B4-BE49-F238E27FC236}">
                  <a16:creationId xmlns:a16="http://schemas.microsoft.com/office/drawing/2014/main" id="{EE16AB05-3801-4E9C-99DD-8EA380B366AA}"/>
                </a:ext>
              </a:extLst>
            </p:cNvPr>
            <p:cNvSpPr/>
            <p:nvPr/>
          </p:nvSpPr>
          <p:spPr>
            <a:xfrm flipV="1">
              <a:off x="4516740" y="7691706"/>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65" name="Straight Connector 264">
              <a:extLst>
                <a:ext uri="{FF2B5EF4-FFF2-40B4-BE49-F238E27FC236}">
                  <a16:creationId xmlns:a16="http://schemas.microsoft.com/office/drawing/2014/main" id="{996B068B-01F1-A424-3E41-8B7F2495C029}"/>
                </a:ext>
              </a:extLst>
            </p:cNvPr>
            <p:cNvCxnSpPr>
              <a:cxnSpLocks/>
              <a:stCxn id="267" idx="0"/>
            </p:cNvCxnSpPr>
            <p:nvPr/>
          </p:nvCxnSpPr>
          <p:spPr>
            <a:xfrm>
              <a:off x="4723148" y="803738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440EC2FE-89EA-C4C3-CB39-B6698B2E5DBA}"/>
                </a:ext>
              </a:extLst>
            </p:cNvPr>
            <p:cNvCxnSpPr>
              <a:cxnSpLocks/>
              <a:endCxn id="262" idx="1"/>
            </p:cNvCxnSpPr>
            <p:nvPr/>
          </p:nvCxnSpPr>
          <p:spPr>
            <a:xfrm flipV="1">
              <a:off x="4727675" y="8183239"/>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67" name="Oval 266">
              <a:extLst>
                <a:ext uri="{FF2B5EF4-FFF2-40B4-BE49-F238E27FC236}">
                  <a16:creationId xmlns:a16="http://schemas.microsoft.com/office/drawing/2014/main" id="{0B8B3D2F-882B-AEF6-178C-6DB6240B8CD2}"/>
                </a:ext>
              </a:extLst>
            </p:cNvPr>
            <p:cNvSpPr/>
            <p:nvPr/>
          </p:nvSpPr>
          <p:spPr>
            <a:xfrm flipV="1">
              <a:off x="4585372" y="776183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8" name="Elbow Connector 267">
              <a:extLst>
                <a:ext uri="{FF2B5EF4-FFF2-40B4-BE49-F238E27FC236}">
                  <a16:creationId xmlns:a16="http://schemas.microsoft.com/office/drawing/2014/main" id="{011FEC74-A45C-E5C1-9EF0-5C9E09F0F0AD}"/>
                </a:ext>
              </a:extLst>
            </p:cNvPr>
            <p:cNvCxnSpPr>
              <a:cxnSpLocks/>
              <a:stCxn id="262" idx="3"/>
            </p:cNvCxnSpPr>
            <p:nvPr/>
          </p:nvCxnSpPr>
          <p:spPr>
            <a:xfrm flipV="1">
              <a:off x="5249498" y="789961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69" name="Elbow Connector 268">
              <a:extLst>
                <a:ext uri="{FF2B5EF4-FFF2-40B4-BE49-F238E27FC236}">
                  <a16:creationId xmlns:a16="http://schemas.microsoft.com/office/drawing/2014/main" id="{8BB85196-4676-A1C6-6B9A-80ECC4824DE0}"/>
                </a:ext>
              </a:extLst>
            </p:cNvPr>
            <p:cNvCxnSpPr>
              <a:cxnSpLocks/>
              <a:stCxn id="263" idx="3"/>
            </p:cNvCxnSpPr>
            <p:nvPr/>
          </p:nvCxnSpPr>
          <p:spPr>
            <a:xfrm flipV="1">
              <a:off x="6014873" y="789961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70" name="Elbow Connector 269">
              <a:extLst>
                <a:ext uri="{FF2B5EF4-FFF2-40B4-BE49-F238E27FC236}">
                  <a16:creationId xmlns:a16="http://schemas.microsoft.com/office/drawing/2014/main" id="{0D701653-F480-05A9-9192-1017AFA4F151}"/>
                </a:ext>
              </a:extLst>
            </p:cNvPr>
            <p:cNvCxnSpPr>
              <a:cxnSpLocks/>
              <a:endCxn id="263" idx="1"/>
            </p:cNvCxnSpPr>
            <p:nvPr/>
          </p:nvCxnSpPr>
          <p:spPr>
            <a:xfrm rot="16200000" flipH="1">
              <a:off x="5424126" y="795575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7BAB48E3-9D66-3B91-B645-46D852A5509B}"/>
                </a:ext>
              </a:extLst>
            </p:cNvPr>
            <p:cNvCxnSpPr>
              <a:cxnSpLocks/>
              <a:stCxn id="267" idx="6"/>
              <a:endCxn id="272" idx="2"/>
            </p:cNvCxnSpPr>
            <p:nvPr/>
          </p:nvCxnSpPr>
          <p:spPr>
            <a:xfrm>
              <a:off x="4860924" y="789961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72" name="Oval 271">
              <a:extLst>
                <a:ext uri="{FF2B5EF4-FFF2-40B4-BE49-F238E27FC236}">
                  <a16:creationId xmlns:a16="http://schemas.microsoft.com/office/drawing/2014/main" id="{FA0A9300-E508-06A9-DBA8-2FCDBCA3ED97}"/>
                </a:ext>
              </a:extLst>
            </p:cNvPr>
            <p:cNvSpPr/>
            <p:nvPr/>
          </p:nvSpPr>
          <p:spPr>
            <a:xfrm flipV="1">
              <a:off x="6277314" y="776183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ectangle 272">
              <a:extLst>
                <a:ext uri="{FF2B5EF4-FFF2-40B4-BE49-F238E27FC236}">
                  <a16:creationId xmlns:a16="http://schemas.microsoft.com/office/drawing/2014/main" id="{1B83DC33-4CA3-ACCD-99CC-AE10417B324B}"/>
                </a:ext>
              </a:extLst>
            </p:cNvPr>
            <p:cNvSpPr/>
            <p:nvPr/>
          </p:nvSpPr>
          <p:spPr>
            <a:xfrm flipV="1">
              <a:off x="4986304" y="870906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Diamond 273">
              <a:extLst>
                <a:ext uri="{FF2B5EF4-FFF2-40B4-BE49-F238E27FC236}">
                  <a16:creationId xmlns:a16="http://schemas.microsoft.com/office/drawing/2014/main" id="{5B1BA93D-D3BA-C8E1-A81B-2A24A787EC09}"/>
                </a:ext>
              </a:extLst>
            </p:cNvPr>
            <p:cNvSpPr/>
            <p:nvPr/>
          </p:nvSpPr>
          <p:spPr>
            <a:xfrm flipV="1">
              <a:off x="5651607" y="865903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Arc 274">
              <a:extLst>
                <a:ext uri="{FF2B5EF4-FFF2-40B4-BE49-F238E27FC236}">
                  <a16:creationId xmlns:a16="http://schemas.microsoft.com/office/drawing/2014/main" id="{6F5410B1-FDC7-6BFE-3DF7-E36F3E153B2F}"/>
                </a:ext>
              </a:extLst>
            </p:cNvPr>
            <p:cNvSpPr/>
            <p:nvPr/>
          </p:nvSpPr>
          <p:spPr>
            <a:xfrm flipV="1">
              <a:off x="4516740" y="8349132"/>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76" name="Straight Connector 275">
              <a:extLst>
                <a:ext uri="{FF2B5EF4-FFF2-40B4-BE49-F238E27FC236}">
                  <a16:creationId xmlns:a16="http://schemas.microsoft.com/office/drawing/2014/main" id="{EE8138D0-68FD-064A-6C3F-85EDF2522D84}"/>
                </a:ext>
              </a:extLst>
            </p:cNvPr>
            <p:cNvCxnSpPr>
              <a:cxnSpLocks/>
              <a:stCxn id="278" idx="0"/>
            </p:cNvCxnSpPr>
            <p:nvPr/>
          </p:nvCxnSpPr>
          <p:spPr>
            <a:xfrm>
              <a:off x="4723148" y="869481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C1B03930-3FA7-792E-6D06-9F6956C23844}"/>
                </a:ext>
              </a:extLst>
            </p:cNvPr>
            <p:cNvCxnSpPr>
              <a:cxnSpLocks/>
              <a:endCxn id="273" idx="1"/>
            </p:cNvCxnSpPr>
            <p:nvPr/>
          </p:nvCxnSpPr>
          <p:spPr>
            <a:xfrm flipV="1">
              <a:off x="4727675" y="8840665"/>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78" name="Oval 277">
              <a:extLst>
                <a:ext uri="{FF2B5EF4-FFF2-40B4-BE49-F238E27FC236}">
                  <a16:creationId xmlns:a16="http://schemas.microsoft.com/office/drawing/2014/main" id="{E9156710-83EA-6D1F-8373-B210F0E16AF3}"/>
                </a:ext>
              </a:extLst>
            </p:cNvPr>
            <p:cNvSpPr/>
            <p:nvPr/>
          </p:nvSpPr>
          <p:spPr>
            <a:xfrm flipV="1">
              <a:off x="4585372" y="841926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9" name="Elbow Connector 278">
              <a:extLst>
                <a:ext uri="{FF2B5EF4-FFF2-40B4-BE49-F238E27FC236}">
                  <a16:creationId xmlns:a16="http://schemas.microsoft.com/office/drawing/2014/main" id="{DDFFA53C-2B21-8D9F-6EFE-682A50E224FD}"/>
                </a:ext>
              </a:extLst>
            </p:cNvPr>
            <p:cNvCxnSpPr>
              <a:cxnSpLocks/>
              <a:stCxn id="273" idx="3"/>
            </p:cNvCxnSpPr>
            <p:nvPr/>
          </p:nvCxnSpPr>
          <p:spPr>
            <a:xfrm flipV="1">
              <a:off x="5249498" y="855703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80" name="Elbow Connector 279">
              <a:extLst>
                <a:ext uri="{FF2B5EF4-FFF2-40B4-BE49-F238E27FC236}">
                  <a16:creationId xmlns:a16="http://schemas.microsoft.com/office/drawing/2014/main" id="{DB236789-0B2D-0F0C-6478-49CE65029443}"/>
                </a:ext>
              </a:extLst>
            </p:cNvPr>
            <p:cNvCxnSpPr>
              <a:cxnSpLocks/>
              <a:stCxn id="274" idx="3"/>
            </p:cNvCxnSpPr>
            <p:nvPr/>
          </p:nvCxnSpPr>
          <p:spPr>
            <a:xfrm flipV="1">
              <a:off x="6014873" y="855703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81" name="Elbow Connector 280">
              <a:extLst>
                <a:ext uri="{FF2B5EF4-FFF2-40B4-BE49-F238E27FC236}">
                  <a16:creationId xmlns:a16="http://schemas.microsoft.com/office/drawing/2014/main" id="{E8F48A08-FCE1-7AAA-A474-BECEE42A6429}"/>
                </a:ext>
              </a:extLst>
            </p:cNvPr>
            <p:cNvCxnSpPr>
              <a:cxnSpLocks/>
              <a:endCxn id="274" idx="1"/>
            </p:cNvCxnSpPr>
            <p:nvPr/>
          </p:nvCxnSpPr>
          <p:spPr>
            <a:xfrm rot="16200000" flipH="1">
              <a:off x="5424126" y="861318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B0F52B53-076E-A4DC-D072-E1768591430D}"/>
                </a:ext>
              </a:extLst>
            </p:cNvPr>
            <p:cNvCxnSpPr>
              <a:cxnSpLocks/>
              <a:stCxn id="278" idx="6"/>
              <a:endCxn id="283" idx="2"/>
            </p:cNvCxnSpPr>
            <p:nvPr/>
          </p:nvCxnSpPr>
          <p:spPr>
            <a:xfrm>
              <a:off x="4860924" y="855703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83" name="Oval 282">
              <a:extLst>
                <a:ext uri="{FF2B5EF4-FFF2-40B4-BE49-F238E27FC236}">
                  <a16:creationId xmlns:a16="http://schemas.microsoft.com/office/drawing/2014/main" id="{DC66742D-2339-EFC8-4A84-96C6DBF8C815}"/>
                </a:ext>
              </a:extLst>
            </p:cNvPr>
            <p:cNvSpPr/>
            <p:nvPr/>
          </p:nvSpPr>
          <p:spPr>
            <a:xfrm flipV="1">
              <a:off x="6277314" y="8419262"/>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4" name="Elbow Connector 283">
              <a:extLst>
                <a:ext uri="{FF2B5EF4-FFF2-40B4-BE49-F238E27FC236}">
                  <a16:creationId xmlns:a16="http://schemas.microsoft.com/office/drawing/2014/main" id="{94B3E59F-2A9B-A5AE-9EA9-612CAE5A492F}"/>
                </a:ext>
              </a:extLst>
            </p:cNvPr>
            <p:cNvCxnSpPr>
              <a:cxnSpLocks/>
              <a:stCxn id="288" idx="0"/>
              <a:endCxn id="285" idx="1"/>
            </p:cNvCxnSpPr>
            <p:nvPr/>
          </p:nvCxnSpPr>
          <p:spPr>
            <a:xfrm rot="16200000" flipH="1">
              <a:off x="4781800" y="9293587"/>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85" name="Rectangle 284">
              <a:extLst>
                <a:ext uri="{FF2B5EF4-FFF2-40B4-BE49-F238E27FC236}">
                  <a16:creationId xmlns:a16="http://schemas.microsoft.com/office/drawing/2014/main" id="{2C8DC3EC-5FBC-7112-97BC-30D3AA7F96D3}"/>
                </a:ext>
              </a:extLst>
            </p:cNvPr>
            <p:cNvSpPr/>
            <p:nvPr/>
          </p:nvSpPr>
          <p:spPr>
            <a:xfrm flipV="1">
              <a:off x="4986304" y="936649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Diamond 285">
              <a:extLst>
                <a:ext uri="{FF2B5EF4-FFF2-40B4-BE49-F238E27FC236}">
                  <a16:creationId xmlns:a16="http://schemas.microsoft.com/office/drawing/2014/main" id="{0D6FDC04-D8F2-A121-95B7-CA2FBB9D7EC8}"/>
                </a:ext>
              </a:extLst>
            </p:cNvPr>
            <p:cNvSpPr/>
            <p:nvPr/>
          </p:nvSpPr>
          <p:spPr>
            <a:xfrm flipV="1">
              <a:off x="5651607" y="931645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Arc 286">
              <a:extLst>
                <a:ext uri="{FF2B5EF4-FFF2-40B4-BE49-F238E27FC236}">
                  <a16:creationId xmlns:a16="http://schemas.microsoft.com/office/drawing/2014/main" id="{D98B35BF-A5FF-85D1-43E3-815219769E95}"/>
                </a:ext>
              </a:extLst>
            </p:cNvPr>
            <p:cNvSpPr/>
            <p:nvPr/>
          </p:nvSpPr>
          <p:spPr>
            <a:xfrm flipV="1">
              <a:off x="4516740" y="900655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8" name="Oval 287">
              <a:extLst>
                <a:ext uri="{FF2B5EF4-FFF2-40B4-BE49-F238E27FC236}">
                  <a16:creationId xmlns:a16="http://schemas.microsoft.com/office/drawing/2014/main" id="{6EE07197-FD40-E4B5-FEBF-E323ACC6BB7A}"/>
                </a:ext>
              </a:extLst>
            </p:cNvPr>
            <p:cNvSpPr/>
            <p:nvPr/>
          </p:nvSpPr>
          <p:spPr>
            <a:xfrm flipV="1">
              <a:off x="4585372" y="907668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9" name="Elbow Connector 288">
              <a:extLst>
                <a:ext uri="{FF2B5EF4-FFF2-40B4-BE49-F238E27FC236}">
                  <a16:creationId xmlns:a16="http://schemas.microsoft.com/office/drawing/2014/main" id="{7180B31E-9C4A-CFF1-EF80-908AE5CCD01A}"/>
                </a:ext>
              </a:extLst>
            </p:cNvPr>
            <p:cNvCxnSpPr>
              <a:cxnSpLocks/>
              <a:stCxn id="285" idx="3"/>
            </p:cNvCxnSpPr>
            <p:nvPr/>
          </p:nvCxnSpPr>
          <p:spPr>
            <a:xfrm flipV="1">
              <a:off x="5249498" y="921446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90" name="Elbow Connector 289">
              <a:extLst>
                <a:ext uri="{FF2B5EF4-FFF2-40B4-BE49-F238E27FC236}">
                  <a16:creationId xmlns:a16="http://schemas.microsoft.com/office/drawing/2014/main" id="{173B3F51-3667-1B0F-E26D-059FA4F69ED6}"/>
                </a:ext>
              </a:extLst>
            </p:cNvPr>
            <p:cNvCxnSpPr>
              <a:cxnSpLocks/>
              <a:stCxn id="286" idx="3"/>
            </p:cNvCxnSpPr>
            <p:nvPr/>
          </p:nvCxnSpPr>
          <p:spPr>
            <a:xfrm flipV="1">
              <a:off x="6014873" y="921446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91" name="Elbow Connector 290">
              <a:extLst>
                <a:ext uri="{FF2B5EF4-FFF2-40B4-BE49-F238E27FC236}">
                  <a16:creationId xmlns:a16="http://schemas.microsoft.com/office/drawing/2014/main" id="{1EF6793F-FE94-EF9B-337D-E5A1E20265CD}"/>
                </a:ext>
              </a:extLst>
            </p:cNvPr>
            <p:cNvCxnSpPr>
              <a:cxnSpLocks/>
              <a:endCxn id="286" idx="1"/>
            </p:cNvCxnSpPr>
            <p:nvPr/>
          </p:nvCxnSpPr>
          <p:spPr>
            <a:xfrm rot="16200000" flipH="1">
              <a:off x="5424126" y="927061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6A62D10F-D97C-8472-FA12-E4C702BF5CDC}"/>
                </a:ext>
              </a:extLst>
            </p:cNvPr>
            <p:cNvCxnSpPr>
              <a:cxnSpLocks/>
              <a:stCxn id="288" idx="6"/>
              <a:endCxn id="293" idx="2"/>
            </p:cNvCxnSpPr>
            <p:nvPr/>
          </p:nvCxnSpPr>
          <p:spPr>
            <a:xfrm>
              <a:off x="4860924" y="921446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93" name="Oval 292">
              <a:extLst>
                <a:ext uri="{FF2B5EF4-FFF2-40B4-BE49-F238E27FC236}">
                  <a16:creationId xmlns:a16="http://schemas.microsoft.com/office/drawing/2014/main" id="{72FE4E40-E129-CACA-D7F5-F276A60E88FD}"/>
                </a:ext>
              </a:extLst>
            </p:cNvPr>
            <p:cNvSpPr/>
            <p:nvPr/>
          </p:nvSpPr>
          <p:spPr>
            <a:xfrm flipV="1">
              <a:off x="6277314" y="907668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Google Shape;399;p3">
              <a:extLst>
                <a:ext uri="{FF2B5EF4-FFF2-40B4-BE49-F238E27FC236}">
                  <a16:creationId xmlns:a16="http://schemas.microsoft.com/office/drawing/2014/main" id="{09E304DE-103C-23A9-23EF-5301C5CD7C4E}"/>
                </a:ext>
              </a:extLst>
            </p:cNvPr>
            <p:cNvSpPr/>
            <p:nvPr/>
          </p:nvSpPr>
          <p:spPr>
            <a:xfrm rot="16200000">
              <a:off x="4003632" y="5115898"/>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295" name="Straight Connector 294">
              <a:extLst>
                <a:ext uri="{FF2B5EF4-FFF2-40B4-BE49-F238E27FC236}">
                  <a16:creationId xmlns:a16="http://schemas.microsoft.com/office/drawing/2014/main" id="{BD34E274-0CCE-C3E3-8B06-D5B5D3FA6934}"/>
                </a:ext>
              </a:extLst>
            </p:cNvPr>
            <p:cNvCxnSpPr>
              <a:cxnSpLocks/>
              <a:stCxn id="294" idx="2"/>
              <a:endCxn id="223" idx="2"/>
            </p:cNvCxnSpPr>
            <p:nvPr/>
          </p:nvCxnSpPr>
          <p:spPr>
            <a:xfrm>
              <a:off x="4315128" y="5269907"/>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6" name="Google Shape;399;p3">
              <a:extLst>
                <a:ext uri="{FF2B5EF4-FFF2-40B4-BE49-F238E27FC236}">
                  <a16:creationId xmlns:a16="http://schemas.microsoft.com/office/drawing/2014/main" id="{9B89DDAE-CB2D-AE8D-CD5B-DFD76EDB7024}"/>
                </a:ext>
              </a:extLst>
            </p:cNvPr>
            <p:cNvSpPr/>
            <p:nvPr/>
          </p:nvSpPr>
          <p:spPr>
            <a:xfrm rot="16200000">
              <a:off x="4003632" y="5773324"/>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297" name="Straight Connector 296">
              <a:extLst>
                <a:ext uri="{FF2B5EF4-FFF2-40B4-BE49-F238E27FC236}">
                  <a16:creationId xmlns:a16="http://schemas.microsoft.com/office/drawing/2014/main" id="{4AACE435-C82F-F712-F46F-56A223E74257}"/>
                </a:ext>
              </a:extLst>
            </p:cNvPr>
            <p:cNvCxnSpPr>
              <a:cxnSpLocks/>
              <a:stCxn id="296" idx="2"/>
            </p:cNvCxnSpPr>
            <p:nvPr/>
          </p:nvCxnSpPr>
          <p:spPr>
            <a:xfrm>
              <a:off x="4315128" y="5927333"/>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8" name="Google Shape;399;p3">
              <a:extLst>
                <a:ext uri="{FF2B5EF4-FFF2-40B4-BE49-F238E27FC236}">
                  <a16:creationId xmlns:a16="http://schemas.microsoft.com/office/drawing/2014/main" id="{D2BE8003-67B9-47A0-8D4C-6F54F7E1AB5A}"/>
                </a:ext>
              </a:extLst>
            </p:cNvPr>
            <p:cNvSpPr/>
            <p:nvPr/>
          </p:nvSpPr>
          <p:spPr>
            <a:xfrm rot="16200000">
              <a:off x="4003632" y="6437707"/>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299" name="Straight Connector 298">
              <a:extLst>
                <a:ext uri="{FF2B5EF4-FFF2-40B4-BE49-F238E27FC236}">
                  <a16:creationId xmlns:a16="http://schemas.microsoft.com/office/drawing/2014/main" id="{0631A45E-2E4D-4C11-2EE2-F133824E23D7}"/>
                </a:ext>
              </a:extLst>
            </p:cNvPr>
            <p:cNvCxnSpPr>
              <a:cxnSpLocks/>
              <a:stCxn id="298" idx="2"/>
            </p:cNvCxnSpPr>
            <p:nvPr/>
          </p:nvCxnSpPr>
          <p:spPr>
            <a:xfrm>
              <a:off x="4315128" y="6591716"/>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0" name="Google Shape;399;p3">
              <a:extLst>
                <a:ext uri="{FF2B5EF4-FFF2-40B4-BE49-F238E27FC236}">
                  <a16:creationId xmlns:a16="http://schemas.microsoft.com/office/drawing/2014/main" id="{0B07CBE9-AE0B-5553-8D3D-8CE2E813A2A5}"/>
                </a:ext>
              </a:extLst>
            </p:cNvPr>
            <p:cNvSpPr/>
            <p:nvPr/>
          </p:nvSpPr>
          <p:spPr>
            <a:xfrm rot="16200000">
              <a:off x="4003632" y="7086699"/>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301" name="Straight Connector 300">
              <a:extLst>
                <a:ext uri="{FF2B5EF4-FFF2-40B4-BE49-F238E27FC236}">
                  <a16:creationId xmlns:a16="http://schemas.microsoft.com/office/drawing/2014/main" id="{E1CF35C9-53D1-00A7-DCBA-E98F745CF23E}"/>
                </a:ext>
              </a:extLst>
            </p:cNvPr>
            <p:cNvCxnSpPr>
              <a:cxnSpLocks/>
              <a:stCxn id="300" idx="2"/>
            </p:cNvCxnSpPr>
            <p:nvPr/>
          </p:nvCxnSpPr>
          <p:spPr>
            <a:xfrm>
              <a:off x="4315128" y="7240708"/>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2" name="Google Shape;399;p3">
              <a:extLst>
                <a:ext uri="{FF2B5EF4-FFF2-40B4-BE49-F238E27FC236}">
                  <a16:creationId xmlns:a16="http://schemas.microsoft.com/office/drawing/2014/main" id="{9DE5713C-A47A-80EB-A73A-42B0E0627684}"/>
                </a:ext>
              </a:extLst>
            </p:cNvPr>
            <p:cNvSpPr/>
            <p:nvPr/>
          </p:nvSpPr>
          <p:spPr>
            <a:xfrm rot="16200000">
              <a:off x="4003632" y="7745602"/>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303" name="Straight Connector 302">
              <a:extLst>
                <a:ext uri="{FF2B5EF4-FFF2-40B4-BE49-F238E27FC236}">
                  <a16:creationId xmlns:a16="http://schemas.microsoft.com/office/drawing/2014/main" id="{67BE5566-03A0-D822-1E8E-5E9E15FEDA32}"/>
                </a:ext>
              </a:extLst>
            </p:cNvPr>
            <p:cNvCxnSpPr>
              <a:cxnSpLocks/>
              <a:stCxn id="302" idx="2"/>
            </p:cNvCxnSpPr>
            <p:nvPr/>
          </p:nvCxnSpPr>
          <p:spPr>
            <a:xfrm>
              <a:off x="4315128" y="7899611"/>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4" name="Google Shape;399;p3">
              <a:extLst>
                <a:ext uri="{FF2B5EF4-FFF2-40B4-BE49-F238E27FC236}">
                  <a16:creationId xmlns:a16="http://schemas.microsoft.com/office/drawing/2014/main" id="{577E9B55-E0AB-EF2B-215D-7CF11CE1FB7F}"/>
                </a:ext>
              </a:extLst>
            </p:cNvPr>
            <p:cNvSpPr/>
            <p:nvPr/>
          </p:nvSpPr>
          <p:spPr>
            <a:xfrm rot="16200000">
              <a:off x="4003632" y="8404446"/>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305" name="Straight Connector 304">
              <a:extLst>
                <a:ext uri="{FF2B5EF4-FFF2-40B4-BE49-F238E27FC236}">
                  <a16:creationId xmlns:a16="http://schemas.microsoft.com/office/drawing/2014/main" id="{66BC7C1A-2477-D750-43DC-46447FF8CFF2}"/>
                </a:ext>
              </a:extLst>
            </p:cNvPr>
            <p:cNvCxnSpPr>
              <a:cxnSpLocks/>
              <a:stCxn id="304" idx="2"/>
            </p:cNvCxnSpPr>
            <p:nvPr/>
          </p:nvCxnSpPr>
          <p:spPr>
            <a:xfrm>
              <a:off x="4315128" y="8558455"/>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6" name="Google Shape;399;p3">
              <a:extLst>
                <a:ext uri="{FF2B5EF4-FFF2-40B4-BE49-F238E27FC236}">
                  <a16:creationId xmlns:a16="http://schemas.microsoft.com/office/drawing/2014/main" id="{EF3C657F-14E6-8AB9-F43D-7C992D276445}"/>
                </a:ext>
              </a:extLst>
            </p:cNvPr>
            <p:cNvSpPr/>
            <p:nvPr/>
          </p:nvSpPr>
          <p:spPr>
            <a:xfrm rot="16200000">
              <a:off x="4003632" y="9061873"/>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307" name="Straight Connector 306">
              <a:extLst>
                <a:ext uri="{FF2B5EF4-FFF2-40B4-BE49-F238E27FC236}">
                  <a16:creationId xmlns:a16="http://schemas.microsoft.com/office/drawing/2014/main" id="{68559E32-2A19-9504-EB69-E4A0B95DDFF4}"/>
                </a:ext>
              </a:extLst>
            </p:cNvPr>
            <p:cNvCxnSpPr>
              <a:cxnSpLocks/>
              <a:stCxn id="306" idx="2"/>
            </p:cNvCxnSpPr>
            <p:nvPr/>
          </p:nvCxnSpPr>
          <p:spPr>
            <a:xfrm>
              <a:off x="4315128" y="9215882"/>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08" name="Group 307">
              <a:extLst>
                <a:ext uri="{FF2B5EF4-FFF2-40B4-BE49-F238E27FC236}">
                  <a16:creationId xmlns:a16="http://schemas.microsoft.com/office/drawing/2014/main" id="{D3F202A8-2503-5B7C-5B95-AD8929E6316E}"/>
                </a:ext>
              </a:extLst>
            </p:cNvPr>
            <p:cNvGrpSpPr/>
            <p:nvPr/>
          </p:nvGrpSpPr>
          <p:grpSpPr>
            <a:xfrm>
              <a:off x="2306467" y="4983018"/>
              <a:ext cx="1701107" cy="4510807"/>
              <a:chOff x="672131" y="15156845"/>
              <a:chExt cx="1701107" cy="4510807"/>
            </a:xfrm>
          </p:grpSpPr>
          <p:sp>
            <p:nvSpPr>
              <p:cNvPr id="309" name="TextBox 308">
                <a:extLst>
                  <a:ext uri="{FF2B5EF4-FFF2-40B4-BE49-F238E27FC236}">
                    <a16:creationId xmlns:a16="http://schemas.microsoft.com/office/drawing/2014/main" id="{B6BE1A64-A1EB-4E1F-E0C5-DD82C85B383C}"/>
                  </a:ext>
                </a:extLst>
              </p:cNvPr>
              <p:cNvSpPr txBox="1"/>
              <p:nvPr/>
            </p:nvSpPr>
            <p:spPr>
              <a:xfrm>
                <a:off x="672131" y="19144432"/>
                <a:ext cx="1701107" cy="523220"/>
              </a:xfrm>
              <a:prstGeom prst="rect">
                <a:avLst/>
              </a:prstGeom>
              <a:noFill/>
            </p:spPr>
            <p:txBody>
              <a:bodyPr wrap="none" rtlCol="0">
                <a:spAutoFit/>
              </a:bodyPr>
              <a:lstStyle/>
              <a:p>
                <a:pPr algn="r"/>
                <a:r>
                  <a:rPr lang="en-US" sz="2800" dirty="0">
                    <a:latin typeface="Times New Roman" panose="02020603050405020304" pitchFamily="18" charset="0"/>
                    <a:cs typeface="Times New Roman" panose="02020603050405020304" pitchFamily="18" charset="0"/>
                  </a:rPr>
                  <a:t>downtown</a:t>
                </a:r>
              </a:p>
            </p:txBody>
          </p:sp>
          <p:sp>
            <p:nvSpPr>
              <p:cNvPr id="310" name="TextBox 309">
                <a:extLst>
                  <a:ext uri="{FF2B5EF4-FFF2-40B4-BE49-F238E27FC236}">
                    <a16:creationId xmlns:a16="http://schemas.microsoft.com/office/drawing/2014/main" id="{56B81967-4EF0-A81E-2806-2B62D8CBC842}"/>
                  </a:ext>
                </a:extLst>
              </p:cNvPr>
              <p:cNvSpPr txBox="1"/>
              <p:nvPr/>
            </p:nvSpPr>
            <p:spPr>
              <a:xfrm>
                <a:off x="1909650" y="18486543"/>
                <a:ext cx="463588" cy="523220"/>
              </a:xfrm>
              <a:prstGeom prst="rect">
                <a:avLst/>
              </a:prstGeom>
              <a:noFill/>
            </p:spPr>
            <p:txBody>
              <a:bodyPr wrap="none" rtlCol="0">
                <a:spAutoFit/>
              </a:bodyPr>
              <a:lstStyle/>
              <a:p>
                <a:pPr algn="r"/>
                <a:r>
                  <a:rPr lang="en-US" sz="2800" dirty="0">
                    <a:latin typeface="Times New Roman" panose="02020603050405020304" pitchFamily="18" charset="0"/>
                    <a:cs typeface="Times New Roman" panose="02020603050405020304" pitchFamily="18" charset="0"/>
                  </a:rPr>
                  <a:t>in</a:t>
                </a:r>
              </a:p>
            </p:txBody>
          </p:sp>
          <p:sp>
            <p:nvSpPr>
              <p:cNvPr id="311" name="TextBox 310">
                <a:extLst>
                  <a:ext uri="{FF2B5EF4-FFF2-40B4-BE49-F238E27FC236}">
                    <a16:creationId xmlns:a16="http://schemas.microsoft.com/office/drawing/2014/main" id="{0B1F6A17-73B5-F0F8-0054-C094F5C85CE2}"/>
                  </a:ext>
                </a:extLst>
              </p:cNvPr>
              <p:cNvSpPr txBox="1"/>
              <p:nvPr/>
            </p:nvSpPr>
            <p:spPr>
              <a:xfrm>
                <a:off x="1949724" y="17827585"/>
                <a:ext cx="423514" cy="523220"/>
              </a:xfrm>
              <a:prstGeom prst="rect">
                <a:avLst/>
              </a:prstGeom>
              <a:noFill/>
            </p:spPr>
            <p:txBody>
              <a:bodyPr wrap="none" rtlCol="0">
                <a:spAutoFit/>
              </a:bodyPr>
              <a:lstStyle/>
              <a:p>
                <a:pPr algn="r"/>
                <a:r>
                  <a:rPr lang="en-US" sz="2800" dirty="0">
                    <a:latin typeface="Times New Roman" panose="02020603050405020304" pitchFamily="18" charset="0"/>
                    <a:cs typeface="Times New Roman" panose="02020603050405020304" pitchFamily="18" charset="0"/>
                  </a:rPr>
                  <a:t>is</a:t>
                </a:r>
              </a:p>
            </p:txBody>
          </p:sp>
          <p:sp>
            <p:nvSpPr>
              <p:cNvPr id="312" name="TextBox 311">
                <a:extLst>
                  <a:ext uri="{FF2B5EF4-FFF2-40B4-BE49-F238E27FC236}">
                    <a16:creationId xmlns:a16="http://schemas.microsoft.com/office/drawing/2014/main" id="{05108E63-DF42-4F20-0AB2-80D47D358A5E}"/>
                  </a:ext>
                </a:extLst>
              </p:cNvPr>
              <p:cNvSpPr txBox="1"/>
              <p:nvPr/>
            </p:nvSpPr>
            <p:spPr>
              <a:xfrm>
                <a:off x="1930488" y="17168627"/>
                <a:ext cx="442750" cy="523220"/>
              </a:xfrm>
              <a:prstGeom prst="rect">
                <a:avLst/>
              </a:prstGeom>
              <a:noFill/>
            </p:spPr>
            <p:txBody>
              <a:bodyPr wrap="none" rtlCol="0">
                <a:spAutoFit/>
              </a:bodyPr>
              <a:lstStyle/>
              <a:p>
                <a:pPr algn="r"/>
                <a:r>
                  <a:rPr lang="en-US" sz="2800" dirty="0">
                    <a:latin typeface="Times New Roman" panose="02020603050405020304" pitchFamily="18" charset="0"/>
                    <a:cs typeface="Times New Roman" panose="02020603050405020304" pitchFamily="18" charset="0"/>
                  </a:rPr>
                  <a:t>le</a:t>
                </a:r>
              </a:p>
            </p:txBody>
          </p:sp>
          <p:sp>
            <p:nvSpPr>
              <p:cNvPr id="313" name="TextBox 312">
                <a:extLst>
                  <a:ext uri="{FF2B5EF4-FFF2-40B4-BE49-F238E27FC236}">
                    <a16:creationId xmlns:a16="http://schemas.microsoft.com/office/drawing/2014/main" id="{40DB22F1-3B61-280F-F682-00359FF29505}"/>
                  </a:ext>
                </a:extLst>
              </p:cNvPr>
              <p:cNvSpPr txBox="1"/>
              <p:nvPr/>
            </p:nvSpPr>
            <p:spPr>
              <a:xfrm>
                <a:off x="1431955" y="16509669"/>
                <a:ext cx="941283" cy="523220"/>
              </a:xfrm>
              <a:prstGeom prst="rect">
                <a:avLst/>
              </a:prstGeom>
              <a:noFill/>
            </p:spPr>
            <p:txBody>
              <a:bodyPr wrap="none" rtlCol="0">
                <a:spAutoFit/>
              </a:bodyPr>
              <a:lstStyle/>
              <a:p>
                <a:pPr algn="r"/>
                <a:r>
                  <a:rPr lang="en-US" sz="2800" dirty="0">
                    <a:latin typeface="Times New Roman" panose="02020603050405020304" pitchFamily="18" charset="0"/>
                    <a:cs typeface="Times New Roman" panose="02020603050405020304" pitchFamily="18" charset="0"/>
                  </a:rPr>
                  <a:t>Need</a:t>
                </a:r>
              </a:p>
            </p:txBody>
          </p:sp>
          <p:sp>
            <p:nvSpPr>
              <p:cNvPr id="314" name="TextBox 313">
                <a:extLst>
                  <a:ext uri="{FF2B5EF4-FFF2-40B4-BE49-F238E27FC236}">
                    <a16:creationId xmlns:a16="http://schemas.microsoft.com/office/drawing/2014/main" id="{43058570-0DAB-9FCA-D1D9-888709AB9E2F}"/>
                  </a:ext>
                </a:extLst>
              </p:cNvPr>
              <p:cNvSpPr txBox="1"/>
              <p:nvPr/>
            </p:nvSpPr>
            <p:spPr>
              <a:xfrm>
                <a:off x="1332568" y="15850711"/>
                <a:ext cx="1040670" cy="523220"/>
              </a:xfrm>
              <a:prstGeom prst="rect">
                <a:avLst/>
              </a:prstGeom>
              <a:noFill/>
            </p:spPr>
            <p:txBody>
              <a:bodyPr wrap="none" rtlCol="0">
                <a:spAutoFit/>
              </a:bodyPr>
              <a:lstStyle/>
              <a:p>
                <a:pPr algn="r"/>
                <a:r>
                  <a:rPr lang="en-US" sz="2800" dirty="0">
                    <a:latin typeface="Times New Roman" panose="02020603050405020304" pitchFamily="18" charset="0"/>
                    <a:cs typeface="Times New Roman" panose="02020603050405020304" pitchFamily="18" charset="0"/>
                  </a:rPr>
                  <a:t>Space</a:t>
                </a:r>
              </a:p>
            </p:txBody>
          </p:sp>
          <p:sp>
            <p:nvSpPr>
              <p:cNvPr id="315" name="TextBox 314">
                <a:extLst>
                  <a:ext uri="{FF2B5EF4-FFF2-40B4-BE49-F238E27FC236}">
                    <a16:creationId xmlns:a16="http://schemas.microsoft.com/office/drawing/2014/main" id="{FAE6D66D-ADF5-38AF-7B18-A0806D7DA77B}"/>
                  </a:ext>
                </a:extLst>
              </p:cNvPr>
              <p:cNvSpPr txBox="1"/>
              <p:nvPr/>
            </p:nvSpPr>
            <p:spPr>
              <a:xfrm>
                <a:off x="1630727" y="15156845"/>
                <a:ext cx="742511" cy="523220"/>
              </a:xfrm>
              <a:prstGeom prst="rect">
                <a:avLst/>
              </a:prstGeom>
              <a:noFill/>
            </p:spPr>
            <p:txBody>
              <a:bodyPr wrap="none" rtlCol="0">
                <a:spAutoFit/>
              </a:bodyPr>
              <a:lstStyle/>
              <a:p>
                <a:pPr algn="r"/>
                <a:r>
                  <a:rPr lang="en-US" sz="2800" dirty="0">
                    <a:latin typeface="Times New Roman" panose="02020603050405020304" pitchFamily="18" charset="0"/>
                    <a:cs typeface="Times New Roman" panose="02020603050405020304" pitchFamily="18" charset="0"/>
                  </a:rPr>
                  <a:t>The</a:t>
                </a:r>
              </a:p>
            </p:txBody>
          </p:sp>
        </p:grpSp>
      </p:grpSp>
      <p:sp>
        <p:nvSpPr>
          <p:cNvPr id="325" name="Oval 324">
            <a:extLst>
              <a:ext uri="{FF2B5EF4-FFF2-40B4-BE49-F238E27FC236}">
                <a16:creationId xmlns:a16="http://schemas.microsoft.com/office/drawing/2014/main" id="{99D0716E-1792-AB1D-7D2B-54A05A04E068}"/>
              </a:ext>
            </a:extLst>
          </p:cNvPr>
          <p:cNvSpPr/>
          <p:nvPr/>
        </p:nvSpPr>
        <p:spPr>
          <a:xfrm flipV="1">
            <a:off x="10450960" y="128378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ectangle 325">
            <a:extLst>
              <a:ext uri="{FF2B5EF4-FFF2-40B4-BE49-F238E27FC236}">
                <a16:creationId xmlns:a16="http://schemas.microsoft.com/office/drawing/2014/main" id="{52CDC680-5250-0018-214E-FB24FACA36D5}"/>
              </a:ext>
            </a:extLst>
          </p:cNvPr>
          <p:cNvSpPr/>
          <p:nvPr/>
        </p:nvSpPr>
        <p:spPr>
          <a:xfrm flipV="1">
            <a:off x="10457139" y="1726156"/>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Diamond 326">
            <a:extLst>
              <a:ext uri="{FF2B5EF4-FFF2-40B4-BE49-F238E27FC236}">
                <a16:creationId xmlns:a16="http://schemas.microsoft.com/office/drawing/2014/main" id="{C355A2BA-C792-E758-0AFF-8EF1E0415B01}"/>
              </a:ext>
            </a:extLst>
          </p:cNvPr>
          <p:cNvSpPr/>
          <p:nvPr/>
        </p:nvSpPr>
        <p:spPr>
          <a:xfrm flipV="1">
            <a:off x="10407103" y="2156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TextBox 327">
            <a:extLst>
              <a:ext uri="{FF2B5EF4-FFF2-40B4-BE49-F238E27FC236}">
                <a16:creationId xmlns:a16="http://schemas.microsoft.com/office/drawing/2014/main" id="{11D62702-0AE8-A885-3DAB-8086571F9C8F}"/>
              </a:ext>
            </a:extLst>
          </p:cNvPr>
          <p:cNvSpPr txBox="1"/>
          <p:nvPr/>
        </p:nvSpPr>
        <p:spPr>
          <a:xfrm>
            <a:off x="10753786" y="1157151"/>
            <a:ext cx="1305165" cy="523220"/>
          </a:xfrm>
          <a:prstGeom prst="rect">
            <a:avLst/>
          </a:prstGeom>
          <a:noFill/>
        </p:spPr>
        <p:txBody>
          <a:bodyPr wrap="none" rtlCol="0">
            <a:spAutoFit/>
          </a:bodyPr>
          <a:lstStyle/>
          <a:p>
            <a:r>
              <a:rPr lang="en-US" sz="2800" i="1" dirty="0">
                <a:latin typeface="Times New Roman" panose="02020603050405020304" pitchFamily="18" charset="0"/>
                <a:cs typeface="Times New Roman" panose="02020603050405020304" pitchFamily="18" charset="0"/>
              </a:rPr>
              <a:t>h</a:t>
            </a:r>
            <a:r>
              <a:rPr lang="en-US" sz="2800" i="1" spc="-800" baseline="-25000" dirty="0">
                <a:latin typeface="Times New Roman" panose="02020603050405020304" pitchFamily="18" charset="0"/>
                <a:cs typeface="Times New Roman" panose="02020603050405020304" pitchFamily="18" charset="0"/>
              </a:rPr>
              <a:t>i</a:t>
            </a:r>
            <a:r>
              <a:rPr lang="en-US" sz="2800" i="1" baseline="50000" dirty="0">
                <a:latin typeface="Times New Roman" panose="02020603050405020304" pitchFamily="18" charset="0"/>
                <a:cs typeface="Times New Roman" panose="02020603050405020304" pitchFamily="18" charset="0"/>
              </a:rPr>
              <a:t>(l)</a:t>
            </a:r>
            <a:r>
              <a:rPr lang="en-US" sz="2800" baseline="500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state</a:t>
            </a:r>
          </a:p>
        </p:txBody>
      </p:sp>
      <p:sp>
        <p:nvSpPr>
          <p:cNvPr id="329" name="TextBox 328">
            <a:extLst>
              <a:ext uri="{FF2B5EF4-FFF2-40B4-BE49-F238E27FC236}">
                <a16:creationId xmlns:a16="http://schemas.microsoft.com/office/drawing/2014/main" id="{AF4CA85F-2E89-8627-E6E2-4646220688EE}"/>
              </a:ext>
            </a:extLst>
          </p:cNvPr>
          <p:cNvSpPr txBox="1"/>
          <p:nvPr/>
        </p:nvSpPr>
        <p:spPr>
          <a:xfrm>
            <a:off x="10753786" y="1621313"/>
            <a:ext cx="1438214"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attention</a:t>
            </a:r>
          </a:p>
        </p:txBody>
      </p:sp>
      <p:sp>
        <p:nvSpPr>
          <p:cNvPr id="330" name="TextBox 329">
            <a:extLst>
              <a:ext uri="{FF2B5EF4-FFF2-40B4-BE49-F238E27FC236}">
                <a16:creationId xmlns:a16="http://schemas.microsoft.com/office/drawing/2014/main" id="{6074A04A-9130-6C25-C520-96D54206F971}"/>
              </a:ext>
            </a:extLst>
          </p:cNvPr>
          <p:cNvSpPr txBox="1"/>
          <p:nvPr/>
        </p:nvSpPr>
        <p:spPr>
          <a:xfrm>
            <a:off x="10753786" y="2085475"/>
            <a:ext cx="923651"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MLP</a:t>
            </a:r>
          </a:p>
        </p:txBody>
      </p:sp>
    </p:spTree>
    <p:extLst>
      <p:ext uri="{BB962C8B-B14F-4D97-AF65-F5344CB8AC3E}">
        <p14:creationId xmlns:p14="http://schemas.microsoft.com/office/powerpoint/2010/main" val="24402312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16753" y="0"/>
            <a:ext cx="4626863" cy="6824472"/>
          </a:xfrm>
          <a:prstGeom prst="rect">
            <a:avLst/>
          </a:prstGeom>
          <a:blipFill>
            <a:blip r:embed="rId2" cstate="print"/>
            <a:stretch>
              <a:fillRect/>
            </a:stretch>
          </a:blipFill>
        </p:spPr>
        <p:txBody>
          <a:bodyPr wrap="square" lIns="0" tIns="0" rIns="0" bIns="0" rtlCol="0"/>
          <a:lstStyle/>
          <a:p>
            <a:pPr>
              <a:defRPr/>
            </a:pPr>
            <a:endParaRPr>
              <a:solidFill>
                <a:prstClr val="black"/>
              </a:solidFill>
              <a:latin typeface="Calibri"/>
            </a:endParaRPr>
          </a:p>
        </p:txBody>
      </p:sp>
      <p:sp>
        <p:nvSpPr>
          <p:cNvPr id="4" name="object 4"/>
          <p:cNvSpPr txBox="1"/>
          <p:nvPr/>
        </p:nvSpPr>
        <p:spPr>
          <a:xfrm>
            <a:off x="1907540" y="1611098"/>
            <a:ext cx="4188460" cy="4258538"/>
          </a:xfrm>
          <a:prstGeom prst="rect">
            <a:avLst/>
          </a:prstGeom>
        </p:spPr>
        <p:txBody>
          <a:bodyPr vert="horz" wrap="square" lIns="0" tIns="10160" rIns="0" bIns="0" rtlCol="0">
            <a:spAutoFit/>
          </a:bodyPr>
          <a:lstStyle/>
          <a:p>
            <a:pPr marL="12700" marR="5080">
              <a:lnSpc>
                <a:spcPct val="100600"/>
              </a:lnSpc>
              <a:spcBef>
                <a:spcPts val="80"/>
              </a:spcBef>
              <a:defRPr/>
            </a:pPr>
            <a:r>
              <a:rPr dirty="0">
                <a:solidFill>
                  <a:prstClr val="black"/>
                </a:solidFill>
                <a:latin typeface="Arial"/>
                <a:cs typeface="Arial"/>
              </a:rPr>
              <a:t>Attention is all you need. 2017.  Aswani, Shazeer, Parmar, Uszkoreit,  Jones, Gomez, Kaiser, Polosukhin  </a:t>
            </a:r>
            <a:r>
              <a:rPr dirty="0">
                <a:solidFill>
                  <a:prstClr val="black"/>
                </a:solidFill>
                <a:latin typeface="Arial"/>
                <a:cs typeface="Arial"/>
                <a:hlinkClick r:id="rId3"/>
              </a:rPr>
              <a:t>https://arxiv.org/pdf/1706.03762.pdf</a:t>
            </a:r>
            <a:r>
              <a:rPr lang="en-US" dirty="0">
                <a:solidFill>
                  <a:prstClr val="black"/>
                </a:solidFill>
                <a:latin typeface="Arial"/>
                <a:cs typeface="Arial"/>
              </a:rPr>
              <a:t> </a:t>
            </a:r>
            <a:endParaRPr dirty="0">
              <a:solidFill>
                <a:prstClr val="black"/>
              </a:solidFill>
              <a:latin typeface="Arial"/>
              <a:cs typeface="Arial"/>
            </a:endParaRPr>
          </a:p>
          <a:p>
            <a:pPr marL="355600" marR="57785" indent="-342900">
              <a:lnSpc>
                <a:spcPct val="100800"/>
              </a:lnSpc>
              <a:spcBef>
                <a:spcPts val="505"/>
              </a:spcBef>
              <a:buClr>
                <a:srgbClr val="CC0000"/>
              </a:buClr>
              <a:buFont typeface="Times New Roman"/>
              <a:buChar char="•"/>
              <a:tabLst>
                <a:tab pos="354965" algn="l"/>
                <a:tab pos="355600" algn="l"/>
              </a:tabLst>
              <a:defRPr/>
            </a:pPr>
            <a:r>
              <a:rPr dirty="0">
                <a:solidFill>
                  <a:prstClr val="black"/>
                </a:solidFill>
                <a:latin typeface="Arial"/>
                <a:cs typeface="Arial"/>
              </a:rPr>
              <a:t>Non-recurrent sequence-to-  sequence encoder-decoder model</a:t>
            </a:r>
          </a:p>
          <a:p>
            <a:pPr marL="355600" marR="1129030" indent="-342900">
              <a:lnSpc>
                <a:spcPct val="100800"/>
              </a:lnSpc>
              <a:spcBef>
                <a:spcPts val="600"/>
              </a:spcBef>
              <a:buClr>
                <a:srgbClr val="CC0000"/>
              </a:buClr>
              <a:buFont typeface="Times New Roman"/>
              <a:buChar char="•"/>
              <a:tabLst>
                <a:tab pos="354965" algn="l"/>
                <a:tab pos="355600" algn="l"/>
              </a:tabLst>
              <a:defRPr/>
            </a:pPr>
            <a:r>
              <a:rPr dirty="0">
                <a:solidFill>
                  <a:prstClr val="black"/>
                </a:solidFill>
                <a:latin typeface="Arial"/>
                <a:cs typeface="Arial"/>
              </a:rPr>
              <a:t>Task: machine translation  with parallel corpus</a:t>
            </a:r>
          </a:p>
          <a:p>
            <a:pPr marL="355600" indent="-342900">
              <a:spcBef>
                <a:spcPts val="505"/>
              </a:spcBef>
              <a:buClr>
                <a:srgbClr val="CC0000"/>
              </a:buClr>
              <a:buFont typeface="Times New Roman"/>
              <a:buChar char="•"/>
              <a:tabLst>
                <a:tab pos="354965" algn="l"/>
                <a:tab pos="355600" algn="l"/>
              </a:tabLst>
              <a:defRPr/>
            </a:pPr>
            <a:r>
              <a:rPr dirty="0">
                <a:solidFill>
                  <a:prstClr val="black"/>
                </a:solidFill>
                <a:latin typeface="Arial"/>
                <a:cs typeface="Arial"/>
              </a:rPr>
              <a:t>Predict each translated word</a:t>
            </a:r>
          </a:p>
          <a:p>
            <a:pPr marL="355600" marR="725805" indent="-342900">
              <a:lnSpc>
                <a:spcPct val="99200"/>
              </a:lnSpc>
              <a:spcBef>
                <a:spcPts val="650"/>
              </a:spcBef>
              <a:buClr>
                <a:srgbClr val="CC0000"/>
              </a:buClr>
              <a:buFont typeface="Times New Roman"/>
              <a:buChar char="•"/>
              <a:tabLst>
                <a:tab pos="354965" algn="l"/>
                <a:tab pos="355600" algn="l"/>
              </a:tabLst>
              <a:defRPr/>
            </a:pPr>
            <a:r>
              <a:rPr dirty="0">
                <a:solidFill>
                  <a:prstClr val="black"/>
                </a:solidFill>
                <a:latin typeface="Arial"/>
                <a:cs typeface="Arial"/>
              </a:rPr>
              <a:t>Final cost/error function is  standard cross-entropy error on top of a softmax classifier</a:t>
            </a:r>
          </a:p>
          <a:p>
            <a:pPr>
              <a:spcBef>
                <a:spcPts val="20"/>
              </a:spcBef>
              <a:defRPr/>
            </a:pPr>
            <a:endParaRPr sz="2000" dirty="0">
              <a:solidFill>
                <a:prstClr val="black"/>
              </a:solidFill>
              <a:latin typeface="Arial"/>
              <a:cs typeface="Arial"/>
            </a:endParaRPr>
          </a:p>
          <a:p>
            <a:pPr marL="1013460">
              <a:spcBef>
                <a:spcPts val="5"/>
              </a:spcBef>
              <a:defRPr/>
            </a:pPr>
            <a:r>
              <a:rPr sz="1400" dirty="0">
                <a:solidFill>
                  <a:prstClr val="black"/>
                </a:solidFill>
                <a:latin typeface="Arial"/>
                <a:cs typeface="Arial"/>
              </a:rPr>
              <a:t>This and related figures from paper </a:t>
            </a:r>
            <a:r>
              <a:rPr sz="1400" dirty="0">
                <a:solidFill>
                  <a:prstClr val="black"/>
                </a:solidFill>
                <a:latin typeface="DejaVu Sans"/>
                <a:cs typeface="DejaVu Sans"/>
              </a:rPr>
              <a:t>⇑</a:t>
            </a:r>
          </a:p>
        </p:txBody>
      </p:sp>
      <p:sp>
        <p:nvSpPr>
          <p:cNvPr id="6" name="TextBox 5">
            <a:extLst>
              <a:ext uri="{FF2B5EF4-FFF2-40B4-BE49-F238E27FC236}">
                <a16:creationId xmlns:a16="http://schemas.microsoft.com/office/drawing/2014/main" id="{E3CFA523-29A8-4AD3-A31B-9A85DCACBC11}"/>
              </a:ext>
            </a:extLst>
          </p:cNvPr>
          <p:cNvSpPr txBox="1"/>
          <p:nvPr/>
        </p:nvSpPr>
        <p:spPr>
          <a:xfrm>
            <a:off x="1524000" y="6581002"/>
            <a:ext cx="1503938" cy="276999"/>
          </a:xfrm>
          <a:prstGeom prst="rect">
            <a:avLst/>
          </a:prstGeom>
          <a:noFill/>
        </p:spPr>
        <p:txBody>
          <a:bodyPr wrap="none" rtlCol="0">
            <a:spAutoFit/>
          </a:bodyPr>
          <a:lstStyle/>
          <a:p>
            <a:pPr>
              <a:defRPr/>
            </a:pPr>
            <a:r>
              <a:rPr lang="en-US" sz="1200" dirty="0">
                <a:solidFill>
                  <a:prstClr val="black"/>
                </a:solidFill>
                <a:latin typeface="Calibri"/>
              </a:rPr>
              <a:t>Christopher Manning</a:t>
            </a:r>
          </a:p>
        </p:txBody>
      </p:sp>
      <p:sp>
        <p:nvSpPr>
          <p:cNvPr id="7" name="Title 6">
            <a:extLst>
              <a:ext uri="{FF2B5EF4-FFF2-40B4-BE49-F238E27FC236}">
                <a16:creationId xmlns:a16="http://schemas.microsoft.com/office/drawing/2014/main" id="{6656C08D-DB4F-3F5F-DB24-FC7BB9FB3136}"/>
              </a:ext>
            </a:extLst>
          </p:cNvPr>
          <p:cNvSpPr>
            <a:spLocks noGrp="1"/>
          </p:cNvSpPr>
          <p:nvPr>
            <p:ph type="title"/>
          </p:nvPr>
        </p:nvSpPr>
        <p:spPr>
          <a:xfrm>
            <a:off x="17929" y="18256"/>
            <a:ext cx="8102814" cy="1165086"/>
          </a:xfrm>
        </p:spPr>
        <p:txBody>
          <a:bodyPr/>
          <a:lstStyle/>
          <a:p>
            <a:r>
              <a:rPr lang="en-US" dirty="0"/>
              <a:t>Transformer Overview</a:t>
            </a:r>
          </a:p>
        </p:txBody>
      </p:sp>
    </p:spTree>
    <p:extLst>
      <p:ext uri="{BB962C8B-B14F-4D97-AF65-F5344CB8AC3E}">
        <p14:creationId xmlns:p14="http://schemas.microsoft.com/office/powerpoint/2010/main" val="40871391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842227" y="1546135"/>
            <a:ext cx="4493260" cy="2047099"/>
          </a:xfrm>
          <a:prstGeom prst="rect">
            <a:avLst/>
          </a:prstGeom>
        </p:spPr>
        <p:txBody>
          <a:bodyPr vert="horz" wrap="square" lIns="0" tIns="9525" rIns="0" bIns="0" rtlCol="0">
            <a:spAutoFit/>
          </a:bodyPr>
          <a:lstStyle/>
          <a:p>
            <a:pPr marL="355600" marR="5080" indent="-342900">
              <a:lnSpc>
                <a:spcPct val="100800"/>
              </a:lnSpc>
              <a:spcBef>
                <a:spcPts val="75"/>
              </a:spcBef>
              <a:buClr>
                <a:srgbClr val="CC0000"/>
              </a:buClr>
              <a:buFont typeface="Times New Roman"/>
              <a:buChar char="•"/>
              <a:tabLst>
                <a:tab pos="354965" algn="l"/>
                <a:tab pos="355600" algn="l"/>
              </a:tabLst>
              <a:defRPr/>
            </a:pPr>
            <a:r>
              <a:rPr sz="2000" dirty="0">
                <a:solidFill>
                  <a:prstClr val="black"/>
                </a:solidFill>
                <a:latin typeface="Arial"/>
                <a:cs typeface="Arial"/>
              </a:rPr>
              <a:t>For encoder, at each block, we </a:t>
            </a:r>
            <a:r>
              <a:rPr lang="en-US" sz="2000" dirty="0">
                <a:solidFill>
                  <a:prstClr val="black"/>
                </a:solidFill>
                <a:latin typeface="Arial"/>
                <a:cs typeface="Arial"/>
              </a:rPr>
              <a:t>apply</a:t>
            </a:r>
            <a:r>
              <a:rPr sz="2000" dirty="0">
                <a:solidFill>
                  <a:prstClr val="black"/>
                </a:solidFill>
                <a:latin typeface="Arial"/>
                <a:cs typeface="Arial"/>
              </a:rPr>
              <a:t> the Q, K and V</a:t>
            </a:r>
          </a:p>
          <a:p>
            <a:pPr marL="355600">
              <a:spcBef>
                <a:spcPts val="25"/>
              </a:spcBef>
              <a:defRPr/>
            </a:pPr>
            <a:r>
              <a:rPr lang="en-US" sz="2000" dirty="0">
                <a:solidFill>
                  <a:prstClr val="black"/>
                </a:solidFill>
                <a:latin typeface="Arial"/>
                <a:cs typeface="Arial"/>
              </a:rPr>
              <a:t>on states from</a:t>
            </a:r>
            <a:r>
              <a:rPr sz="2000" dirty="0">
                <a:solidFill>
                  <a:prstClr val="black"/>
                </a:solidFill>
                <a:latin typeface="Arial"/>
                <a:cs typeface="Arial"/>
              </a:rPr>
              <a:t> the previous layer</a:t>
            </a:r>
          </a:p>
          <a:p>
            <a:pPr>
              <a:spcBef>
                <a:spcPts val="40"/>
              </a:spcBef>
              <a:defRPr/>
            </a:pPr>
            <a:endParaRPr sz="3200" dirty="0">
              <a:solidFill>
                <a:prstClr val="black"/>
              </a:solidFill>
              <a:latin typeface="Arial"/>
              <a:cs typeface="Arial"/>
            </a:endParaRPr>
          </a:p>
          <a:p>
            <a:pPr marL="355600" indent="-342900">
              <a:buClr>
                <a:srgbClr val="CC0000"/>
              </a:buClr>
              <a:buFont typeface="Times New Roman"/>
              <a:buChar char="•"/>
              <a:tabLst>
                <a:tab pos="354965" algn="l"/>
                <a:tab pos="355600" algn="l"/>
              </a:tabLst>
              <a:defRPr/>
            </a:pPr>
            <a:r>
              <a:rPr sz="2000" dirty="0">
                <a:solidFill>
                  <a:prstClr val="black"/>
                </a:solidFill>
                <a:latin typeface="Arial"/>
                <a:cs typeface="Arial"/>
              </a:rPr>
              <a:t>Blocks are repeated 6 times</a:t>
            </a:r>
            <a:r>
              <a:rPr lang="en-US" sz="2000" dirty="0">
                <a:solidFill>
                  <a:prstClr val="black"/>
                </a:solidFill>
                <a:latin typeface="Arial"/>
                <a:cs typeface="Arial"/>
              </a:rPr>
              <a:t> </a:t>
            </a:r>
            <a:r>
              <a:rPr sz="2000" dirty="0">
                <a:solidFill>
                  <a:prstClr val="black"/>
                </a:solidFill>
                <a:latin typeface="Arial"/>
                <a:cs typeface="Arial"/>
              </a:rPr>
              <a:t>(in vertical stack)</a:t>
            </a:r>
          </a:p>
        </p:txBody>
      </p:sp>
      <p:sp>
        <p:nvSpPr>
          <p:cNvPr id="4" name="object 4"/>
          <p:cNvSpPr/>
          <p:nvPr/>
        </p:nvSpPr>
        <p:spPr>
          <a:xfrm>
            <a:off x="7056120" y="591312"/>
            <a:ext cx="2904744" cy="5657088"/>
          </a:xfrm>
          <a:prstGeom prst="rect">
            <a:avLst/>
          </a:prstGeom>
          <a:blipFill>
            <a:blip r:embed="rId2" cstate="print"/>
            <a:stretch>
              <a:fillRect/>
            </a:stretch>
          </a:blipFill>
        </p:spPr>
        <p:txBody>
          <a:bodyPr wrap="square" lIns="0" tIns="0" rIns="0" bIns="0" rtlCol="0"/>
          <a:lstStyle/>
          <a:p>
            <a:pPr>
              <a:defRPr/>
            </a:pPr>
            <a:endParaRPr>
              <a:solidFill>
                <a:prstClr val="black"/>
              </a:solidFill>
              <a:latin typeface="Calibri"/>
            </a:endParaRPr>
          </a:p>
        </p:txBody>
      </p:sp>
      <p:sp>
        <p:nvSpPr>
          <p:cNvPr id="6" name="TextBox 5">
            <a:extLst>
              <a:ext uri="{FF2B5EF4-FFF2-40B4-BE49-F238E27FC236}">
                <a16:creationId xmlns:a16="http://schemas.microsoft.com/office/drawing/2014/main" id="{20E6C8B2-B640-4887-9B7A-5F0380425933}"/>
              </a:ext>
            </a:extLst>
          </p:cNvPr>
          <p:cNvSpPr txBox="1"/>
          <p:nvPr/>
        </p:nvSpPr>
        <p:spPr>
          <a:xfrm>
            <a:off x="1524000" y="6581002"/>
            <a:ext cx="1503938" cy="276999"/>
          </a:xfrm>
          <a:prstGeom prst="rect">
            <a:avLst/>
          </a:prstGeom>
          <a:noFill/>
        </p:spPr>
        <p:txBody>
          <a:bodyPr wrap="none" rtlCol="0">
            <a:spAutoFit/>
          </a:bodyPr>
          <a:lstStyle/>
          <a:p>
            <a:pPr>
              <a:defRPr/>
            </a:pPr>
            <a:r>
              <a:rPr lang="en-US" sz="1200" dirty="0">
                <a:solidFill>
                  <a:prstClr val="black"/>
                </a:solidFill>
                <a:latin typeface="Calibri"/>
              </a:rPr>
              <a:t>Christopher Manning</a:t>
            </a:r>
          </a:p>
        </p:txBody>
      </p:sp>
      <p:sp>
        <p:nvSpPr>
          <p:cNvPr id="7" name="Title 6">
            <a:extLst>
              <a:ext uri="{FF2B5EF4-FFF2-40B4-BE49-F238E27FC236}">
                <a16:creationId xmlns:a16="http://schemas.microsoft.com/office/drawing/2014/main" id="{7ABCC5EF-0D0D-803F-5FCD-207857D283FD}"/>
              </a:ext>
            </a:extLst>
          </p:cNvPr>
          <p:cNvSpPr>
            <a:spLocks noGrp="1"/>
          </p:cNvSpPr>
          <p:nvPr>
            <p:ph type="title"/>
          </p:nvPr>
        </p:nvSpPr>
        <p:spPr>
          <a:xfrm>
            <a:off x="17929" y="18256"/>
            <a:ext cx="7591185" cy="1165086"/>
          </a:xfrm>
        </p:spPr>
        <p:txBody>
          <a:bodyPr/>
          <a:lstStyle/>
          <a:p>
            <a:r>
              <a:rPr lang="en-US" dirty="0"/>
              <a:t>Transformer Encoder</a:t>
            </a:r>
          </a:p>
        </p:txBody>
      </p:sp>
    </p:spTree>
    <p:extLst>
      <p:ext uri="{BB962C8B-B14F-4D97-AF65-F5344CB8AC3E}">
        <p14:creationId xmlns:p14="http://schemas.microsoft.com/office/powerpoint/2010/main" val="25484189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907541" y="1046988"/>
            <a:ext cx="3804285" cy="1068070"/>
          </a:xfrm>
          <a:prstGeom prst="rect">
            <a:avLst/>
          </a:prstGeom>
        </p:spPr>
        <p:txBody>
          <a:bodyPr vert="horz" wrap="square" lIns="0" tIns="76200" rIns="0" bIns="0" rtlCol="0">
            <a:spAutoFit/>
          </a:bodyPr>
          <a:lstStyle/>
          <a:p>
            <a:pPr marL="355600" indent="-342900">
              <a:spcBef>
                <a:spcPts val="600"/>
              </a:spcBef>
              <a:buClr>
                <a:srgbClr val="CC0000"/>
              </a:buClr>
              <a:buFont typeface="Times New Roman"/>
              <a:buChar char="•"/>
              <a:tabLst>
                <a:tab pos="354965" algn="l"/>
                <a:tab pos="355600" algn="l"/>
              </a:tabLst>
              <a:defRPr/>
            </a:pPr>
            <a:r>
              <a:rPr sz="2000" spc="-100" dirty="0">
                <a:solidFill>
                  <a:prstClr val="black"/>
                </a:solidFill>
                <a:latin typeface="Arial"/>
                <a:cs typeface="Arial"/>
              </a:rPr>
              <a:t>2 </a:t>
            </a:r>
            <a:r>
              <a:rPr sz="2000" spc="-85" dirty="0">
                <a:solidFill>
                  <a:prstClr val="black"/>
                </a:solidFill>
                <a:latin typeface="Arial"/>
                <a:cs typeface="Arial"/>
              </a:rPr>
              <a:t>sublayer </a:t>
            </a:r>
            <a:r>
              <a:rPr sz="2000" spc="-140" dirty="0">
                <a:solidFill>
                  <a:prstClr val="black"/>
                </a:solidFill>
                <a:latin typeface="Arial"/>
                <a:cs typeface="Arial"/>
              </a:rPr>
              <a:t>changes </a:t>
            </a:r>
            <a:r>
              <a:rPr sz="2000" spc="-25" dirty="0">
                <a:solidFill>
                  <a:prstClr val="black"/>
                </a:solidFill>
                <a:latin typeface="Arial"/>
                <a:cs typeface="Arial"/>
              </a:rPr>
              <a:t>in</a:t>
            </a:r>
            <a:r>
              <a:rPr sz="2000" spc="-130" dirty="0">
                <a:solidFill>
                  <a:prstClr val="black"/>
                </a:solidFill>
                <a:latin typeface="Arial"/>
                <a:cs typeface="Arial"/>
              </a:rPr>
              <a:t> </a:t>
            </a:r>
            <a:r>
              <a:rPr sz="2000" spc="-80" dirty="0">
                <a:solidFill>
                  <a:prstClr val="black"/>
                </a:solidFill>
                <a:latin typeface="Arial"/>
                <a:cs typeface="Arial"/>
              </a:rPr>
              <a:t>decoder</a:t>
            </a:r>
            <a:endParaRPr sz="2000">
              <a:solidFill>
                <a:prstClr val="black"/>
              </a:solidFill>
              <a:latin typeface="Arial"/>
              <a:cs typeface="Arial"/>
            </a:endParaRPr>
          </a:p>
          <a:p>
            <a:pPr marL="355600" marR="5080" indent="-342900">
              <a:spcBef>
                <a:spcPts val="505"/>
              </a:spcBef>
              <a:buClr>
                <a:srgbClr val="CC0000"/>
              </a:buClr>
              <a:buFont typeface="Times New Roman"/>
              <a:buChar char="•"/>
              <a:tabLst>
                <a:tab pos="354965" algn="l"/>
                <a:tab pos="355600" algn="l"/>
              </a:tabLst>
              <a:defRPr/>
            </a:pPr>
            <a:r>
              <a:rPr sz="2000" spc="-100" dirty="0">
                <a:solidFill>
                  <a:prstClr val="black"/>
                </a:solidFill>
                <a:latin typeface="Arial"/>
                <a:cs typeface="Arial"/>
              </a:rPr>
              <a:t>Masked </a:t>
            </a:r>
            <a:r>
              <a:rPr sz="2000" spc="-80" dirty="0">
                <a:solidFill>
                  <a:prstClr val="black"/>
                </a:solidFill>
                <a:latin typeface="Arial"/>
                <a:cs typeface="Arial"/>
              </a:rPr>
              <a:t>decoder </a:t>
            </a:r>
            <a:r>
              <a:rPr sz="2000" spc="-30" dirty="0">
                <a:solidFill>
                  <a:prstClr val="black"/>
                </a:solidFill>
                <a:latin typeface="Arial"/>
                <a:cs typeface="Arial"/>
              </a:rPr>
              <a:t>self-attention  </a:t>
            </a:r>
            <a:r>
              <a:rPr sz="2000" spc="-65" dirty="0">
                <a:solidFill>
                  <a:prstClr val="black"/>
                </a:solidFill>
                <a:latin typeface="Arial"/>
                <a:cs typeface="Arial"/>
              </a:rPr>
              <a:t>on </a:t>
            </a:r>
            <a:r>
              <a:rPr sz="2000" spc="-70" dirty="0">
                <a:solidFill>
                  <a:prstClr val="black"/>
                </a:solidFill>
                <a:latin typeface="Arial"/>
                <a:cs typeface="Arial"/>
              </a:rPr>
              <a:t>previously </a:t>
            </a:r>
            <a:r>
              <a:rPr sz="2000" spc="-75" dirty="0">
                <a:solidFill>
                  <a:prstClr val="black"/>
                </a:solidFill>
                <a:latin typeface="Arial"/>
                <a:cs typeface="Arial"/>
              </a:rPr>
              <a:t>generated</a:t>
            </a:r>
            <a:r>
              <a:rPr sz="2000" spc="-229" dirty="0">
                <a:solidFill>
                  <a:prstClr val="black"/>
                </a:solidFill>
                <a:latin typeface="Arial"/>
                <a:cs typeface="Arial"/>
              </a:rPr>
              <a:t> </a:t>
            </a:r>
            <a:r>
              <a:rPr sz="2000" spc="-35" dirty="0">
                <a:solidFill>
                  <a:prstClr val="black"/>
                </a:solidFill>
                <a:latin typeface="Arial"/>
                <a:cs typeface="Arial"/>
              </a:rPr>
              <a:t>outputs:</a:t>
            </a:r>
            <a:endParaRPr sz="2000">
              <a:solidFill>
                <a:prstClr val="black"/>
              </a:solidFill>
              <a:latin typeface="Arial"/>
              <a:cs typeface="Arial"/>
            </a:endParaRPr>
          </a:p>
        </p:txBody>
      </p:sp>
      <p:sp>
        <p:nvSpPr>
          <p:cNvPr id="4" name="object 4"/>
          <p:cNvSpPr txBox="1"/>
          <p:nvPr/>
        </p:nvSpPr>
        <p:spPr>
          <a:xfrm>
            <a:off x="1907540" y="3244596"/>
            <a:ext cx="3277870" cy="1549400"/>
          </a:xfrm>
          <a:prstGeom prst="rect">
            <a:avLst/>
          </a:prstGeom>
        </p:spPr>
        <p:txBody>
          <a:bodyPr vert="horz" wrap="square" lIns="0" tIns="12700" rIns="0" bIns="0" rtlCol="0">
            <a:spAutoFit/>
          </a:bodyPr>
          <a:lstStyle/>
          <a:p>
            <a:pPr marL="355600" marR="5080" indent="-342900">
              <a:spcBef>
                <a:spcPts val="100"/>
              </a:spcBef>
              <a:buClr>
                <a:srgbClr val="CC0000"/>
              </a:buClr>
              <a:buFont typeface="Times New Roman"/>
              <a:buChar char="•"/>
              <a:tabLst>
                <a:tab pos="354965" algn="l"/>
                <a:tab pos="355600" algn="l"/>
              </a:tabLst>
              <a:defRPr/>
            </a:pPr>
            <a:r>
              <a:rPr sz="2000" spc="-105" dirty="0">
                <a:solidFill>
                  <a:prstClr val="black"/>
                </a:solidFill>
                <a:latin typeface="Arial"/>
                <a:cs typeface="Arial"/>
              </a:rPr>
              <a:t>Encoder-Decoder </a:t>
            </a:r>
            <a:r>
              <a:rPr sz="2000" spc="-20" dirty="0">
                <a:solidFill>
                  <a:prstClr val="black"/>
                </a:solidFill>
                <a:latin typeface="Arial"/>
                <a:cs typeface="Arial"/>
              </a:rPr>
              <a:t>Attention,  </a:t>
            </a:r>
            <a:r>
              <a:rPr sz="2000" spc="-60" dirty="0">
                <a:solidFill>
                  <a:prstClr val="black"/>
                </a:solidFill>
                <a:latin typeface="Arial"/>
                <a:cs typeface="Arial"/>
              </a:rPr>
              <a:t>where </a:t>
            </a:r>
            <a:r>
              <a:rPr sz="2000" spc="-80" dirty="0">
                <a:solidFill>
                  <a:prstClr val="black"/>
                </a:solidFill>
                <a:latin typeface="Arial"/>
                <a:cs typeface="Arial"/>
              </a:rPr>
              <a:t>queries </a:t>
            </a:r>
            <a:r>
              <a:rPr sz="2000" spc="-105" dirty="0">
                <a:solidFill>
                  <a:prstClr val="black"/>
                </a:solidFill>
                <a:latin typeface="Arial"/>
                <a:cs typeface="Arial"/>
              </a:rPr>
              <a:t>come </a:t>
            </a:r>
            <a:r>
              <a:rPr sz="2000" spc="-15" dirty="0">
                <a:solidFill>
                  <a:prstClr val="black"/>
                </a:solidFill>
                <a:latin typeface="Arial"/>
                <a:cs typeface="Arial"/>
              </a:rPr>
              <a:t>from  </a:t>
            </a:r>
            <a:r>
              <a:rPr sz="2000" spc="-75" dirty="0">
                <a:solidFill>
                  <a:prstClr val="black"/>
                </a:solidFill>
                <a:latin typeface="Arial"/>
                <a:cs typeface="Arial"/>
              </a:rPr>
              <a:t>previous </a:t>
            </a:r>
            <a:r>
              <a:rPr sz="2000" spc="-80" dirty="0">
                <a:solidFill>
                  <a:prstClr val="black"/>
                </a:solidFill>
                <a:latin typeface="Arial"/>
                <a:cs typeface="Arial"/>
              </a:rPr>
              <a:t>decoder </a:t>
            </a:r>
            <a:r>
              <a:rPr sz="2000" spc="-70" dirty="0">
                <a:solidFill>
                  <a:prstClr val="black"/>
                </a:solidFill>
                <a:latin typeface="Arial"/>
                <a:cs typeface="Arial"/>
              </a:rPr>
              <a:t>layer </a:t>
            </a:r>
            <a:r>
              <a:rPr sz="2000" spc="-100" dirty="0">
                <a:solidFill>
                  <a:prstClr val="black"/>
                </a:solidFill>
                <a:latin typeface="Arial"/>
                <a:cs typeface="Arial"/>
              </a:rPr>
              <a:t>and  </a:t>
            </a:r>
            <a:r>
              <a:rPr sz="2000" spc="-135" dirty="0">
                <a:solidFill>
                  <a:prstClr val="black"/>
                </a:solidFill>
                <a:latin typeface="Arial"/>
                <a:cs typeface="Arial"/>
              </a:rPr>
              <a:t>keys </a:t>
            </a:r>
            <a:r>
              <a:rPr sz="2000" spc="-95" dirty="0">
                <a:solidFill>
                  <a:prstClr val="black"/>
                </a:solidFill>
                <a:latin typeface="Arial"/>
                <a:cs typeface="Arial"/>
              </a:rPr>
              <a:t>and </a:t>
            </a:r>
            <a:r>
              <a:rPr sz="2000" spc="-110" dirty="0">
                <a:solidFill>
                  <a:prstClr val="black"/>
                </a:solidFill>
                <a:latin typeface="Arial"/>
                <a:cs typeface="Arial"/>
              </a:rPr>
              <a:t>values </a:t>
            </a:r>
            <a:r>
              <a:rPr sz="2000" spc="-105" dirty="0">
                <a:solidFill>
                  <a:prstClr val="black"/>
                </a:solidFill>
                <a:latin typeface="Arial"/>
                <a:cs typeface="Arial"/>
              </a:rPr>
              <a:t>come </a:t>
            </a:r>
            <a:r>
              <a:rPr sz="2000" spc="-15" dirty="0">
                <a:solidFill>
                  <a:prstClr val="black"/>
                </a:solidFill>
                <a:latin typeface="Arial"/>
                <a:cs typeface="Arial"/>
              </a:rPr>
              <a:t>from  </a:t>
            </a:r>
            <a:r>
              <a:rPr sz="2000" spc="-10" dirty="0">
                <a:solidFill>
                  <a:prstClr val="black"/>
                </a:solidFill>
                <a:latin typeface="Arial"/>
                <a:cs typeface="Arial"/>
              </a:rPr>
              <a:t>output </a:t>
            </a:r>
            <a:r>
              <a:rPr sz="2000" spc="-5" dirty="0">
                <a:solidFill>
                  <a:prstClr val="black"/>
                </a:solidFill>
                <a:latin typeface="Arial"/>
                <a:cs typeface="Arial"/>
              </a:rPr>
              <a:t>of</a:t>
            </a:r>
            <a:r>
              <a:rPr sz="2000" spc="-210" dirty="0">
                <a:solidFill>
                  <a:prstClr val="black"/>
                </a:solidFill>
                <a:latin typeface="Arial"/>
                <a:cs typeface="Arial"/>
              </a:rPr>
              <a:t> </a:t>
            </a:r>
            <a:r>
              <a:rPr sz="2000" spc="-80" dirty="0">
                <a:solidFill>
                  <a:prstClr val="black"/>
                </a:solidFill>
                <a:latin typeface="Arial"/>
                <a:cs typeface="Arial"/>
              </a:rPr>
              <a:t>encoder</a:t>
            </a:r>
            <a:endParaRPr sz="2000">
              <a:solidFill>
                <a:prstClr val="black"/>
              </a:solidFill>
              <a:latin typeface="Arial"/>
              <a:cs typeface="Arial"/>
            </a:endParaRPr>
          </a:p>
        </p:txBody>
      </p:sp>
      <p:sp>
        <p:nvSpPr>
          <p:cNvPr id="6" name="object 6"/>
          <p:cNvSpPr txBox="1"/>
          <p:nvPr/>
        </p:nvSpPr>
        <p:spPr>
          <a:xfrm>
            <a:off x="2250440" y="6292596"/>
            <a:ext cx="2970530" cy="330200"/>
          </a:xfrm>
          <a:prstGeom prst="rect">
            <a:avLst/>
          </a:prstGeom>
        </p:spPr>
        <p:txBody>
          <a:bodyPr vert="horz" wrap="square" lIns="0" tIns="12700" rIns="0" bIns="0" rtlCol="0">
            <a:spAutoFit/>
          </a:bodyPr>
          <a:lstStyle/>
          <a:p>
            <a:pPr marL="12700">
              <a:spcBef>
                <a:spcPts val="100"/>
              </a:spcBef>
              <a:defRPr/>
            </a:pPr>
            <a:r>
              <a:rPr sz="2000" spc="-130" dirty="0">
                <a:solidFill>
                  <a:prstClr val="black"/>
                </a:solidFill>
                <a:latin typeface="Arial"/>
                <a:cs typeface="Arial"/>
              </a:rPr>
              <a:t>Blocks </a:t>
            </a:r>
            <a:r>
              <a:rPr sz="2000" spc="-65" dirty="0">
                <a:solidFill>
                  <a:prstClr val="black"/>
                </a:solidFill>
                <a:latin typeface="Arial"/>
                <a:cs typeface="Arial"/>
              </a:rPr>
              <a:t>repeated </a:t>
            </a:r>
            <a:r>
              <a:rPr sz="2000" spc="-100" dirty="0">
                <a:solidFill>
                  <a:prstClr val="black"/>
                </a:solidFill>
                <a:latin typeface="Arial"/>
                <a:cs typeface="Arial"/>
              </a:rPr>
              <a:t>6 </a:t>
            </a:r>
            <a:r>
              <a:rPr sz="2000" spc="-55" dirty="0">
                <a:solidFill>
                  <a:prstClr val="black"/>
                </a:solidFill>
                <a:latin typeface="Arial"/>
                <a:cs typeface="Arial"/>
              </a:rPr>
              <a:t>times</a:t>
            </a:r>
            <a:r>
              <a:rPr sz="2000" spc="-165" dirty="0">
                <a:solidFill>
                  <a:prstClr val="black"/>
                </a:solidFill>
                <a:latin typeface="Arial"/>
                <a:cs typeface="Arial"/>
              </a:rPr>
              <a:t> </a:t>
            </a:r>
            <a:r>
              <a:rPr sz="2000" spc="-105" dirty="0">
                <a:solidFill>
                  <a:prstClr val="black"/>
                </a:solidFill>
                <a:latin typeface="Arial"/>
                <a:cs typeface="Arial"/>
              </a:rPr>
              <a:t>also</a:t>
            </a:r>
            <a:endParaRPr sz="2000">
              <a:solidFill>
                <a:prstClr val="black"/>
              </a:solidFill>
              <a:latin typeface="Arial"/>
              <a:cs typeface="Arial"/>
            </a:endParaRPr>
          </a:p>
        </p:txBody>
      </p:sp>
      <p:sp>
        <p:nvSpPr>
          <p:cNvPr id="7" name="object 7"/>
          <p:cNvSpPr/>
          <p:nvPr/>
        </p:nvSpPr>
        <p:spPr>
          <a:xfrm>
            <a:off x="6016753" y="0"/>
            <a:ext cx="4626863" cy="6858000"/>
          </a:xfrm>
          <a:prstGeom prst="rect">
            <a:avLst/>
          </a:prstGeom>
          <a:blipFill>
            <a:blip r:embed="rId2" cstate="print"/>
            <a:stretch>
              <a:fillRect/>
            </a:stretch>
          </a:blipFill>
        </p:spPr>
        <p:txBody>
          <a:bodyPr wrap="square" lIns="0" tIns="0" rIns="0" bIns="0" rtlCol="0"/>
          <a:lstStyle/>
          <a:p>
            <a:pPr>
              <a:defRPr/>
            </a:pPr>
            <a:endParaRPr>
              <a:solidFill>
                <a:prstClr val="black"/>
              </a:solidFill>
              <a:latin typeface="Calibri"/>
            </a:endParaRPr>
          </a:p>
        </p:txBody>
      </p:sp>
      <p:sp>
        <p:nvSpPr>
          <p:cNvPr id="8" name="object 8"/>
          <p:cNvSpPr/>
          <p:nvPr/>
        </p:nvSpPr>
        <p:spPr>
          <a:xfrm>
            <a:off x="2301240" y="2209800"/>
            <a:ext cx="2554224" cy="941832"/>
          </a:xfrm>
          <a:prstGeom prst="rect">
            <a:avLst/>
          </a:prstGeom>
          <a:blipFill>
            <a:blip r:embed="rId3" cstate="print"/>
            <a:stretch>
              <a:fillRect/>
            </a:stretch>
          </a:blipFill>
        </p:spPr>
        <p:txBody>
          <a:bodyPr wrap="square" lIns="0" tIns="0" rIns="0" bIns="0" rtlCol="0"/>
          <a:lstStyle/>
          <a:p>
            <a:pPr>
              <a:defRPr/>
            </a:pPr>
            <a:endParaRPr>
              <a:solidFill>
                <a:prstClr val="black"/>
              </a:solidFill>
              <a:latin typeface="Calibri"/>
            </a:endParaRPr>
          </a:p>
        </p:txBody>
      </p:sp>
      <p:sp>
        <p:nvSpPr>
          <p:cNvPr id="9" name="object 9"/>
          <p:cNvSpPr/>
          <p:nvPr/>
        </p:nvSpPr>
        <p:spPr>
          <a:xfrm>
            <a:off x="2170176" y="5053584"/>
            <a:ext cx="3169920" cy="1115568"/>
          </a:xfrm>
          <a:prstGeom prst="rect">
            <a:avLst/>
          </a:prstGeom>
          <a:blipFill>
            <a:blip r:embed="rId4" cstate="print"/>
            <a:stretch>
              <a:fillRect/>
            </a:stretch>
          </a:blipFill>
        </p:spPr>
        <p:txBody>
          <a:bodyPr wrap="square" lIns="0" tIns="0" rIns="0" bIns="0" rtlCol="0"/>
          <a:lstStyle/>
          <a:p>
            <a:pPr>
              <a:defRPr/>
            </a:pPr>
            <a:endParaRPr>
              <a:solidFill>
                <a:prstClr val="black"/>
              </a:solidFill>
              <a:latin typeface="Calibri"/>
            </a:endParaRPr>
          </a:p>
        </p:txBody>
      </p:sp>
      <p:sp>
        <p:nvSpPr>
          <p:cNvPr id="10" name="TextBox 9">
            <a:extLst>
              <a:ext uri="{FF2B5EF4-FFF2-40B4-BE49-F238E27FC236}">
                <a16:creationId xmlns:a16="http://schemas.microsoft.com/office/drawing/2014/main" id="{830B8BD5-C8A6-4F14-977E-F6F4C2A5422B}"/>
              </a:ext>
            </a:extLst>
          </p:cNvPr>
          <p:cNvSpPr txBox="1"/>
          <p:nvPr/>
        </p:nvSpPr>
        <p:spPr>
          <a:xfrm>
            <a:off x="1524000" y="6581002"/>
            <a:ext cx="1503938" cy="276999"/>
          </a:xfrm>
          <a:prstGeom prst="rect">
            <a:avLst/>
          </a:prstGeom>
          <a:noFill/>
        </p:spPr>
        <p:txBody>
          <a:bodyPr wrap="none" rtlCol="0">
            <a:spAutoFit/>
          </a:bodyPr>
          <a:lstStyle/>
          <a:p>
            <a:pPr>
              <a:defRPr/>
            </a:pPr>
            <a:r>
              <a:rPr lang="en-US" sz="1200" dirty="0">
                <a:solidFill>
                  <a:prstClr val="black"/>
                </a:solidFill>
                <a:latin typeface="Calibri"/>
              </a:rPr>
              <a:t>Christopher Manning</a:t>
            </a:r>
          </a:p>
        </p:txBody>
      </p:sp>
      <p:sp>
        <p:nvSpPr>
          <p:cNvPr id="11" name="Title 10">
            <a:extLst>
              <a:ext uri="{FF2B5EF4-FFF2-40B4-BE49-F238E27FC236}">
                <a16:creationId xmlns:a16="http://schemas.microsoft.com/office/drawing/2014/main" id="{1671D975-8551-A76D-4B1F-8B97F74B9EA5}"/>
              </a:ext>
            </a:extLst>
          </p:cNvPr>
          <p:cNvSpPr>
            <a:spLocks noGrp="1"/>
          </p:cNvSpPr>
          <p:nvPr>
            <p:ph type="title"/>
          </p:nvPr>
        </p:nvSpPr>
        <p:spPr>
          <a:xfrm>
            <a:off x="17929" y="18256"/>
            <a:ext cx="7569414" cy="1165086"/>
          </a:xfrm>
        </p:spPr>
        <p:txBody>
          <a:bodyPr/>
          <a:lstStyle/>
          <a:p>
            <a:r>
              <a:rPr lang="en-US" dirty="0"/>
              <a:t>Transformer Decoder</a:t>
            </a:r>
          </a:p>
        </p:txBody>
      </p:sp>
    </p:spTree>
    <p:extLst>
      <p:ext uri="{BB962C8B-B14F-4D97-AF65-F5344CB8AC3E}">
        <p14:creationId xmlns:p14="http://schemas.microsoft.com/office/powerpoint/2010/main" val="3881936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CEC6D-46C7-F15D-C691-9D9BD8D19E17}"/>
              </a:ext>
            </a:extLst>
          </p:cNvPr>
          <p:cNvSpPr>
            <a:spLocks noGrp="1"/>
          </p:cNvSpPr>
          <p:nvPr>
            <p:ph type="title"/>
          </p:nvPr>
        </p:nvSpPr>
        <p:spPr/>
        <p:txBody>
          <a:bodyPr/>
          <a:lstStyle/>
          <a:p>
            <a:r>
              <a:rPr lang="en-US" dirty="0"/>
              <a:t>Training a Transformer</a:t>
            </a:r>
          </a:p>
        </p:txBody>
      </p:sp>
      <p:sp>
        <p:nvSpPr>
          <p:cNvPr id="3" name="Content Placeholder 2">
            <a:extLst>
              <a:ext uri="{FF2B5EF4-FFF2-40B4-BE49-F238E27FC236}">
                <a16:creationId xmlns:a16="http://schemas.microsoft.com/office/drawing/2014/main" id="{50157E74-C56B-801C-0C2B-E4FA7B042F02}"/>
              </a:ext>
            </a:extLst>
          </p:cNvPr>
          <p:cNvSpPr>
            <a:spLocks noGrp="1"/>
          </p:cNvSpPr>
          <p:nvPr>
            <p:ph idx="1"/>
          </p:nvPr>
        </p:nvSpPr>
        <p:spPr>
          <a:xfrm>
            <a:off x="1709056" y="1420299"/>
            <a:ext cx="8273143" cy="4996916"/>
          </a:xfrm>
        </p:spPr>
        <p:txBody>
          <a:bodyPr>
            <a:normAutofit/>
          </a:bodyPr>
          <a:lstStyle/>
          <a:p>
            <a:pPr marL="0" indent="0">
              <a:buNone/>
            </a:pPr>
            <a:r>
              <a:rPr lang="en-US" dirty="0"/>
              <a:t>Attention in detail</a:t>
            </a:r>
          </a:p>
          <a:p>
            <a:pPr lvl="1"/>
            <a:r>
              <a:rPr lang="en-US" dirty="0"/>
              <a:t>Learnable neural connections: Queries, Keys and Values</a:t>
            </a:r>
          </a:p>
          <a:p>
            <a:pPr lvl="1"/>
            <a:r>
              <a:rPr lang="en-US" dirty="0"/>
              <a:t>Position encoding</a:t>
            </a:r>
          </a:p>
          <a:p>
            <a:pPr lvl="1"/>
            <a:r>
              <a:rPr lang="en-US" dirty="0"/>
              <a:t>Masks for “causal attention”</a:t>
            </a:r>
          </a:p>
          <a:p>
            <a:pPr lvl="1"/>
            <a:r>
              <a:rPr lang="en-US" dirty="0"/>
              <a:t>Multi-headed attention</a:t>
            </a:r>
          </a:p>
          <a:p>
            <a:pPr marL="0" indent="0">
              <a:buNone/>
            </a:pPr>
            <a:r>
              <a:rPr lang="en-US" dirty="0"/>
              <a:t>The rest of the pieces</a:t>
            </a:r>
          </a:p>
          <a:p>
            <a:pPr lvl="1"/>
            <a:r>
              <a:rPr lang="en-US" dirty="0"/>
              <a:t>Tokenizing text</a:t>
            </a:r>
          </a:p>
          <a:p>
            <a:pPr lvl="1"/>
            <a:r>
              <a:rPr lang="en-US" dirty="0"/>
              <a:t>Forming the classification loss</a:t>
            </a:r>
          </a:p>
          <a:p>
            <a:pPr lvl="1"/>
            <a:r>
              <a:rPr lang="en-US" dirty="0"/>
              <a:t>Running generation</a:t>
            </a:r>
          </a:p>
          <a:p>
            <a:endParaRPr lang="en-US" dirty="0"/>
          </a:p>
        </p:txBody>
      </p:sp>
    </p:spTree>
    <p:extLst>
      <p:ext uri="{BB962C8B-B14F-4D97-AF65-F5344CB8AC3E}">
        <p14:creationId xmlns:p14="http://schemas.microsoft.com/office/powerpoint/2010/main" val="32018644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4577240" y="2115503"/>
            <a:ext cx="48101" cy="203835"/>
          </a:xfrm>
          <a:custGeom>
            <a:avLst/>
            <a:gdLst/>
            <a:ahLst/>
            <a:cxnLst/>
            <a:rect l="l" t="t" r="r" b="b"/>
            <a:pathLst>
              <a:path w="64135" h="271780">
                <a:moveTo>
                  <a:pt x="63754" y="0"/>
                </a:moveTo>
                <a:lnTo>
                  <a:pt x="0" y="0"/>
                </a:lnTo>
                <a:lnTo>
                  <a:pt x="0" y="10160"/>
                </a:lnTo>
                <a:lnTo>
                  <a:pt x="40005" y="10160"/>
                </a:lnTo>
                <a:lnTo>
                  <a:pt x="40005" y="260350"/>
                </a:lnTo>
                <a:lnTo>
                  <a:pt x="0" y="260350"/>
                </a:lnTo>
                <a:lnTo>
                  <a:pt x="0" y="271780"/>
                </a:lnTo>
                <a:lnTo>
                  <a:pt x="63754" y="271780"/>
                </a:lnTo>
                <a:lnTo>
                  <a:pt x="63754" y="260350"/>
                </a:lnTo>
                <a:lnTo>
                  <a:pt x="63754" y="10160"/>
                </a:lnTo>
                <a:lnTo>
                  <a:pt x="63754" y="0"/>
                </a:lnTo>
                <a:close/>
              </a:path>
            </a:pathLst>
          </a:custGeom>
          <a:solidFill>
            <a:srgbClr val="000000"/>
          </a:solidFill>
        </p:spPr>
        <p:txBody>
          <a:bodyPr wrap="square" lIns="0" tIns="0" rIns="0" bIns="0" rtlCol="0"/>
          <a:lstStyle/>
          <a:p>
            <a:endParaRPr sz="1350"/>
          </a:p>
        </p:txBody>
      </p:sp>
      <p:sp>
        <p:nvSpPr>
          <p:cNvPr id="4" name="object 4"/>
          <p:cNvSpPr/>
          <p:nvPr/>
        </p:nvSpPr>
        <p:spPr>
          <a:xfrm>
            <a:off x="3646076" y="2115503"/>
            <a:ext cx="48101" cy="203835"/>
          </a:xfrm>
          <a:custGeom>
            <a:avLst/>
            <a:gdLst/>
            <a:ahLst/>
            <a:cxnLst/>
            <a:rect l="l" t="t" r="r" b="b"/>
            <a:pathLst>
              <a:path w="64135" h="271780">
                <a:moveTo>
                  <a:pt x="63754" y="0"/>
                </a:moveTo>
                <a:lnTo>
                  <a:pt x="0" y="0"/>
                </a:lnTo>
                <a:lnTo>
                  <a:pt x="0" y="10160"/>
                </a:lnTo>
                <a:lnTo>
                  <a:pt x="0" y="260350"/>
                </a:lnTo>
                <a:lnTo>
                  <a:pt x="0" y="271780"/>
                </a:lnTo>
                <a:lnTo>
                  <a:pt x="63754" y="271780"/>
                </a:lnTo>
                <a:lnTo>
                  <a:pt x="63754" y="260350"/>
                </a:lnTo>
                <a:lnTo>
                  <a:pt x="23749" y="260350"/>
                </a:lnTo>
                <a:lnTo>
                  <a:pt x="23749" y="10160"/>
                </a:lnTo>
                <a:lnTo>
                  <a:pt x="63754" y="10160"/>
                </a:lnTo>
                <a:lnTo>
                  <a:pt x="63754" y="0"/>
                </a:lnTo>
                <a:close/>
              </a:path>
            </a:pathLst>
          </a:custGeom>
          <a:solidFill>
            <a:srgbClr val="000000"/>
          </a:solidFill>
        </p:spPr>
        <p:txBody>
          <a:bodyPr wrap="square" lIns="0" tIns="0" rIns="0" bIns="0" rtlCol="0"/>
          <a:lstStyle/>
          <a:p>
            <a:endParaRPr sz="1350"/>
          </a:p>
        </p:txBody>
      </p:sp>
      <p:sp>
        <p:nvSpPr>
          <p:cNvPr id="5" name="object 5"/>
          <p:cNvSpPr txBox="1"/>
          <p:nvPr/>
        </p:nvSpPr>
        <p:spPr>
          <a:xfrm>
            <a:off x="2331796" y="1666857"/>
            <a:ext cx="6557486" cy="995305"/>
          </a:xfrm>
          <a:prstGeom prst="rect">
            <a:avLst/>
          </a:prstGeom>
        </p:spPr>
        <p:txBody>
          <a:bodyPr vert="horz" wrap="square" lIns="0" tIns="70009" rIns="0" bIns="0" rtlCol="0">
            <a:spAutoFit/>
          </a:bodyPr>
          <a:lstStyle/>
          <a:p>
            <a:pPr marL="276225" indent="-257651">
              <a:spcBef>
                <a:spcPts val="551"/>
              </a:spcBef>
              <a:buClr>
                <a:srgbClr val="8B1515"/>
              </a:buClr>
              <a:buFont typeface="Times New Roman"/>
              <a:buChar char="•"/>
              <a:tabLst>
                <a:tab pos="275749" algn="l"/>
                <a:tab pos="276701" algn="l"/>
              </a:tabLst>
            </a:pPr>
            <a:r>
              <a:rPr sz="1725" dirty="0">
                <a:latin typeface="Calibri"/>
                <a:cs typeface="Calibri"/>
              </a:rPr>
              <a:t>Let’s</a:t>
            </a:r>
            <a:r>
              <a:rPr sz="1725" spc="-8" dirty="0">
                <a:latin typeface="Calibri"/>
                <a:cs typeface="Calibri"/>
              </a:rPr>
              <a:t> </a:t>
            </a:r>
            <a:r>
              <a:rPr sz="1725" dirty="0">
                <a:latin typeface="Calibri"/>
                <a:cs typeface="Calibri"/>
              </a:rPr>
              <a:t>look at </a:t>
            </a:r>
            <a:r>
              <a:rPr sz="1725" spc="-4" dirty="0">
                <a:latin typeface="Calibri"/>
                <a:cs typeface="Calibri"/>
              </a:rPr>
              <a:t>how</a:t>
            </a:r>
            <a:r>
              <a:rPr sz="1725" spc="15" dirty="0">
                <a:latin typeface="Calibri"/>
                <a:cs typeface="Calibri"/>
              </a:rPr>
              <a:t> </a:t>
            </a:r>
            <a:r>
              <a:rPr sz="1725" dirty="0">
                <a:latin typeface="Calibri"/>
                <a:cs typeface="Calibri"/>
              </a:rPr>
              <a:t>key-query-value</a:t>
            </a:r>
            <a:r>
              <a:rPr sz="1725" spc="-11" dirty="0">
                <a:latin typeface="Calibri"/>
                <a:cs typeface="Calibri"/>
              </a:rPr>
              <a:t> </a:t>
            </a:r>
            <a:r>
              <a:rPr sz="1725" dirty="0">
                <a:latin typeface="Calibri"/>
                <a:cs typeface="Calibri"/>
              </a:rPr>
              <a:t>attention</a:t>
            </a:r>
            <a:r>
              <a:rPr sz="1725" spc="11" dirty="0">
                <a:latin typeface="Calibri"/>
                <a:cs typeface="Calibri"/>
              </a:rPr>
              <a:t> </a:t>
            </a:r>
            <a:r>
              <a:rPr sz="1725" dirty="0">
                <a:latin typeface="Calibri"/>
                <a:cs typeface="Calibri"/>
              </a:rPr>
              <a:t>is </a:t>
            </a:r>
            <a:r>
              <a:rPr sz="1725" spc="-4" dirty="0">
                <a:latin typeface="Calibri"/>
                <a:cs typeface="Calibri"/>
              </a:rPr>
              <a:t>computed,</a:t>
            </a:r>
            <a:r>
              <a:rPr sz="1725" spc="15" dirty="0">
                <a:latin typeface="Calibri"/>
                <a:cs typeface="Calibri"/>
              </a:rPr>
              <a:t> </a:t>
            </a:r>
            <a:r>
              <a:rPr sz="1725" dirty="0">
                <a:latin typeface="Calibri"/>
                <a:cs typeface="Calibri"/>
              </a:rPr>
              <a:t>in </a:t>
            </a:r>
            <a:r>
              <a:rPr sz="1725" spc="-4" dirty="0">
                <a:latin typeface="Calibri"/>
                <a:cs typeface="Calibri"/>
              </a:rPr>
              <a:t>matrices.</a:t>
            </a:r>
            <a:endParaRPr sz="1725">
              <a:latin typeface="Calibri"/>
              <a:cs typeface="Calibri"/>
            </a:endParaRPr>
          </a:p>
          <a:p>
            <a:pPr marL="533400" lvl="1" indent="-171926">
              <a:spcBef>
                <a:spcPts val="480"/>
              </a:spcBef>
              <a:buClr>
                <a:srgbClr val="007B92"/>
              </a:buClr>
              <a:buFont typeface="Times New Roman"/>
              <a:buChar char="•"/>
              <a:tabLst>
                <a:tab pos="533876" algn="l"/>
                <a:tab pos="1366361" algn="l"/>
                <a:tab pos="2377916" algn="l"/>
              </a:tabLst>
            </a:pPr>
            <a:r>
              <a:rPr sz="1725" dirty="0">
                <a:latin typeface="Calibri"/>
                <a:cs typeface="Calibri"/>
              </a:rPr>
              <a:t>Let</a:t>
            </a:r>
            <a:r>
              <a:rPr sz="1725" spc="-4" dirty="0">
                <a:latin typeface="Calibri"/>
                <a:cs typeface="Calibri"/>
              </a:rPr>
              <a:t> </a:t>
            </a:r>
            <a:r>
              <a:rPr sz="1725" dirty="0">
                <a:latin typeface="Cambria Math"/>
                <a:cs typeface="Cambria Math"/>
              </a:rPr>
              <a:t>𝑋</a:t>
            </a:r>
            <a:r>
              <a:rPr sz="1725" spc="150" dirty="0">
                <a:latin typeface="Cambria Math"/>
                <a:cs typeface="Cambria Math"/>
              </a:rPr>
              <a:t> </a:t>
            </a:r>
            <a:r>
              <a:rPr sz="1725" dirty="0">
                <a:latin typeface="Cambria Math"/>
                <a:cs typeface="Cambria Math"/>
              </a:rPr>
              <a:t>=	</a:t>
            </a:r>
            <a:r>
              <a:rPr sz="1725" spc="19" dirty="0">
                <a:latin typeface="Cambria Math"/>
                <a:cs typeface="Cambria Math"/>
              </a:rPr>
              <a:t>𝑥</a:t>
            </a:r>
            <a:r>
              <a:rPr sz="1856" spc="28" baseline="-15151" dirty="0">
                <a:latin typeface="Cambria Math"/>
                <a:cs typeface="Cambria Math"/>
              </a:rPr>
              <a:t>1</a:t>
            </a:r>
            <a:r>
              <a:rPr sz="1725" spc="19" dirty="0">
                <a:latin typeface="Cambria Math"/>
                <a:cs typeface="Cambria Math"/>
              </a:rPr>
              <a:t>;</a:t>
            </a:r>
            <a:r>
              <a:rPr sz="1725" spc="-90" dirty="0">
                <a:latin typeface="Cambria Math"/>
                <a:cs typeface="Cambria Math"/>
              </a:rPr>
              <a:t> </a:t>
            </a:r>
            <a:r>
              <a:rPr sz="1725" dirty="0">
                <a:latin typeface="Cambria Math"/>
                <a:cs typeface="Cambria Math"/>
              </a:rPr>
              <a:t>…</a:t>
            </a:r>
            <a:r>
              <a:rPr sz="1725" spc="-90" dirty="0">
                <a:latin typeface="Cambria Math"/>
                <a:cs typeface="Cambria Math"/>
              </a:rPr>
              <a:t> </a:t>
            </a:r>
            <a:r>
              <a:rPr sz="1725" dirty="0">
                <a:latin typeface="Cambria Math"/>
                <a:cs typeface="Cambria Math"/>
              </a:rPr>
              <a:t>;</a:t>
            </a:r>
            <a:r>
              <a:rPr sz="1725" spc="-90" dirty="0">
                <a:latin typeface="Cambria Math"/>
                <a:cs typeface="Cambria Math"/>
              </a:rPr>
              <a:t> </a:t>
            </a:r>
            <a:r>
              <a:rPr sz="1725" spc="38" dirty="0">
                <a:latin typeface="Cambria Math"/>
                <a:cs typeface="Cambria Math"/>
              </a:rPr>
              <a:t>𝑥</a:t>
            </a:r>
            <a:r>
              <a:rPr sz="1856" spc="56" baseline="-15151" dirty="0">
                <a:latin typeface="Cambria Math"/>
                <a:cs typeface="Cambria Math"/>
              </a:rPr>
              <a:t>𝑇	</a:t>
            </a:r>
            <a:r>
              <a:rPr sz="1725" dirty="0">
                <a:latin typeface="Cambria Math"/>
                <a:cs typeface="Cambria Math"/>
              </a:rPr>
              <a:t>∈</a:t>
            </a:r>
            <a:r>
              <a:rPr sz="1725" spc="94" dirty="0">
                <a:latin typeface="Cambria Math"/>
                <a:cs typeface="Cambria Math"/>
              </a:rPr>
              <a:t> </a:t>
            </a:r>
            <a:r>
              <a:rPr sz="1725" spc="41" dirty="0">
                <a:latin typeface="Cambria Math"/>
                <a:cs typeface="Cambria Math"/>
              </a:rPr>
              <a:t>ℝ</a:t>
            </a:r>
            <a:r>
              <a:rPr sz="1856" spc="62" baseline="28619" dirty="0">
                <a:latin typeface="Cambria Math"/>
                <a:cs typeface="Cambria Math"/>
              </a:rPr>
              <a:t>𝑇×𝑑</a:t>
            </a:r>
            <a:r>
              <a:rPr sz="1856" spc="349" baseline="28619" dirty="0">
                <a:latin typeface="Cambria Math"/>
                <a:cs typeface="Cambria Math"/>
              </a:rPr>
              <a:t> </a:t>
            </a:r>
            <a:r>
              <a:rPr sz="1725" spc="-4" dirty="0">
                <a:latin typeface="Calibri"/>
                <a:cs typeface="Calibri"/>
              </a:rPr>
              <a:t>be</a:t>
            </a:r>
            <a:r>
              <a:rPr sz="1725" dirty="0">
                <a:latin typeface="Calibri"/>
                <a:cs typeface="Calibri"/>
              </a:rPr>
              <a:t> the</a:t>
            </a:r>
            <a:r>
              <a:rPr sz="1725" spc="4" dirty="0">
                <a:latin typeface="Calibri"/>
                <a:cs typeface="Calibri"/>
              </a:rPr>
              <a:t> </a:t>
            </a:r>
            <a:r>
              <a:rPr sz="1725" dirty="0">
                <a:latin typeface="Calibri"/>
                <a:cs typeface="Calibri"/>
              </a:rPr>
              <a:t>concatenation</a:t>
            </a:r>
            <a:r>
              <a:rPr sz="1725" spc="8" dirty="0">
                <a:latin typeface="Calibri"/>
                <a:cs typeface="Calibri"/>
              </a:rPr>
              <a:t> </a:t>
            </a:r>
            <a:r>
              <a:rPr sz="1725" spc="-4" dirty="0">
                <a:latin typeface="Calibri"/>
                <a:cs typeface="Calibri"/>
              </a:rPr>
              <a:t>of</a:t>
            </a:r>
            <a:r>
              <a:rPr sz="1725" spc="-8" dirty="0">
                <a:latin typeface="Calibri"/>
                <a:cs typeface="Calibri"/>
              </a:rPr>
              <a:t> </a:t>
            </a:r>
            <a:r>
              <a:rPr sz="1725" dirty="0">
                <a:latin typeface="Calibri"/>
                <a:cs typeface="Calibri"/>
              </a:rPr>
              <a:t>input vectors.</a:t>
            </a:r>
            <a:endParaRPr sz="1725">
              <a:latin typeface="Calibri"/>
              <a:cs typeface="Calibri"/>
            </a:endParaRPr>
          </a:p>
          <a:p>
            <a:pPr marL="533400" lvl="1" indent="-171926">
              <a:spcBef>
                <a:spcPts val="458"/>
              </a:spcBef>
              <a:buClr>
                <a:srgbClr val="007B92"/>
              </a:buClr>
              <a:buFont typeface="Times New Roman"/>
              <a:buChar char="•"/>
              <a:tabLst>
                <a:tab pos="533876" algn="l"/>
              </a:tabLst>
            </a:pPr>
            <a:r>
              <a:rPr sz="1725" spc="-4" dirty="0">
                <a:latin typeface="Calibri"/>
                <a:cs typeface="Calibri"/>
              </a:rPr>
              <a:t>First,</a:t>
            </a:r>
            <a:r>
              <a:rPr sz="1725" dirty="0">
                <a:latin typeface="Calibri"/>
                <a:cs typeface="Calibri"/>
              </a:rPr>
              <a:t> </a:t>
            </a:r>
            <a:r>
              <a:rPr sz="1725" spc="-4" dirty="0">
                <a:latin typeface="Calibri"/>
                <a:cs typeface="Calibri"/>
              </a:rPr>
              <a:t>note</a:t>
            </a:r>
            <a:r>
              <a:rPr sz="1725" spc="4" dirty="0">
                <a:latin typeface="Calibri"/>
                <a:cs typeface="Calibri"/>
              </a:rPr>
              <a:t> </a:t>
            </a:r>
            <a:r>
              <a:rPr sz="1725" dirty="0">
                <a:latin typeface="Calibri"/>
                <a:cs typeface="Calibri"/>
              </a:rPr>
              <a:t>that</a:t>
            </a:r>
            <a:r>
              <a:rPr sz="1725" spc="23" dirty="0">
                <a:latin typeface="Calibri"/>
                <a:cs typeface="Calibri"/>
              </a:rPr>
              <a:t> </a:t>
            </a:r>
            <a:r>
              <a:rPr sz="1725" dirty="0">
                <a:latin typeface="Cambria Math"/>
                <a:cs typeface="Cambria Math"/>
              </a:rPr>
              <a:t>𝑋𝐾</a:t>
            </a:r>
            <a:r>
              <a:rPr sz="1725" spc="139" dirty="0">
                <a:latin typeface="Cambria Math"/>
                <a:cs typeface="Cambria Math"/>
              </a:rPr>
              <a:t> </a:t>
            </a:r>
            <a:r>
              <a:rPr sz="1725" dirty="0">
                <a:latin typeface="Cambria Math"/>
                <a:cs typeface="Cambria Math"/>
              </a:rPr>
              <a:t>∈</a:t>
            </a:r>
            <a:r>
              <a:rPr sz="1725" spc="98" dirty="0">
                <a:latin typeface="Cambria Math"/>
                <a:cs typeface="Cambria Math"/>
              </a:rPr>
              <a:t> </a:t>
            </a:r>
            <a:r>
              <a:rPr sz="1725" spc="56" dirty="0">
                <a:latin typeface="Cambria Math"/>
                <a:cs typeface="Cambria Math"/>
              </a:rPr>
              <a:t>ℝ</a:t>
            </a:r>
            <a:r>
              <a:rPr sz="1856" spc="84" baseline="28619" dirty="0">
                <a:latin typeface="Cambria Math"/>
                <a:cs typeface="Cambria Math"/>
              </a:rPr>
              <a:t>𝑇×𝑑</a:t>
            </a:r>
            <a:r>
              <a:rPr sz="1725" spc="56" dirty="0">
                <a:latin typeface="Calibri"/>
                <a:cs typeface="Calibri"/>
              </a:rPr>
              <a:t>,</a:t>
            </a:r>
            <a:r>
              <a:rPr sz="1725" spc="4" dirty="0">
                <a:latin typeface="Calibri"/>
                <a:cs typeface="Calibri"/>
              </a:rPr>
              <a:t> </a:t>
            </a:r>
            <a:r>
              <a:rPr sz="1725" dirty="0">
                <a:latin typeface="Cambria Math"/>
                <a:cs typeface="Cambria Math"/>
              </a:rPr>
              <a:t>𝑋𝑄</a:t>
            </a:r>
            <a:r>
              <a:rPr sz="1725" spc="143" dirty="0">
                <a:latin typeface="Cambria Math"/>
                <a:cs typeface="Cambria Math"/>
              </a:rPr>
              <a:t> </a:t>
            </a:r>
            <a:r>
              <a:rPr sz="1725" dirty="0">
                <a:latin typeface="Cambria Math"/>
                <a:cs typeface="Cambria Math"/>
              </a:rPr>
              <a:t>∈</a:t>
            </a:r>
            <a:r>
              <a:rPr sz="1725" spc="109" dirty="0">
                <a:latin typeface="Cambria Math"/>
                <a:cs typeface="Cambria Math"/>
              </a:rPr>
              <a:t> </a:t>
            </a:r>
            <a:r>
              <a:rPr sz="1725" spc="53" dirty="0">
                <a:latin typeface="Cambria Math"/>
                <a:cs typeface="Cambria Math"/>
              </a:rPr>
              <a:t>ℝ</a:t>
            </a:r>
            <a:r>
              <a:rPr sz="1856" spc="78" baseline="28619" dirty="0">
                <a:latin typeface="Cambria Math"/>
                <a:cs typeface="Cambria Math"/>
              </a:rPr>
              <a:t>𝑇×𝑑</a:t>
            </a:r>
            <a:r>
              <a:rPr sz="1725" spc="53" dirty="0">
                <a:latin typeface="Calibri"/>
                <a:cs typeface="Calibri"/>
              </a:rPr>
              <a:t>,</a:t>
            </a:r>
            <a:r>
              <a:rPr sz="1725" spc="-4" dirty="0">
                <a:latin typeface="Calibri"/>
                <a:cs typeface="Calibri"/>
              </a:rPr>
              <a:t> </a:t>
            </a:r>
            <a:r>
              <a:rPr sz="1725" dirty="0">
                <a:latin typeface="Cambria Math"/>
                <a:cs typeface="Cambria Math"/>
              </a:rPr>
              <a:t>𝑋𝑉</a:t>
            </a:r>
            <a:r>
              <a:rPr sz="1725" spc="146" dirty="0">
                <a:latin typeface="Cambria Math"/>
                <a:cs typeface="Cambria Math"/>
              </a:rPr>
              <a:t> </a:t>
            </a:r>
            <a:r>
              <a:rPr sz="1725" dirty="0">
                <a:latin typeface="Cambria Math"/>
                <a:cs typeface="Cambria Math"/>
              </a:rPr>
              <a:t>∈</a:t>
            </a:r>
            <a:r>
              <a:rPr sz="1725" spc="98" dirty="0">
                <a:latin typeface="Cambria Math"/>
                <a:cs typeface="Cambria Math"/>
              </a:rPr>
              <a:t> </a:t>
            </a:r>
            <a:r>
              <a:rPr sz="1725" spc="56" dirty="0">
                <a:latin typeface="Cambria Math"/>
                <a:cs typeface="Cambria Math"/>
              </a:rPr>
              <a:t>ℝ</a:t>
            </a:r>
            <a:r>
              <a:rPr sz="1856" spc="84" baseline="28619" dirty="0">
                <a:latin typeface="Cambria Math"/>
                <a:cs typeface="Cambria Math"/>
              </a:rPr>
              <a:t>𝑇×𝑑</a:t>
            </a:r>
            <a:r>
              <a:rPr sz="1725" spc="56" dirty="0">
                <a:latin typeface="Calibri"/>
                <a:cs typeface="Calibri"/>
              </a:rPr>
              <a:t>.</a:t>
            </a:r>
            <a:endParaRPr sz="1725">
              <a:latin typeface="Calibri"/>
              <a:cs typeface="Calibri"/>
            </a:endParaRPr>
          </a:p>
        </p:txBody>
      </p:sp>
      <p:sp>
        <p:nvSpPr>
          <p:cNvPr id="6" name="object 6"/>
          <p:cNvSpPr/>
          <p:nvPr/>
        </p:nvSpPr>
        <p:spPr>
          <a:xfrm>
            <a:off x="6794468" y="2752059"/>
            <a:ext cx="1043940" cy="203359"/>
          </a:xfrm>
          <a:custGeom>
            <a:avLst/>
            <a:gdLst/>
            <a:ahLst/>
            <a:cxnLst/>
            <a:rect l="l" t="t" r="r" b="b"/>
            <a:pathLst>
              <a:path w="1391920" h="271144">
                <a:moveTo>
                  <a:pt x="90297" y="11049"/>
                </a:moveTo>
                <a:lnTo>
                  <a:pt x="86487" y="0"/>
                </a:lnTo>
                <a:lnTo>
                  <a:pt x="66827" y="7124"/>
                </a:lnTo>
                <a:lnTo>
                  <a:pt x="49606" y="17437"/>
                </a:lnTo>
                <a:lnTo>
                  <a:pt x="22352" y="47625"/>
                </a:lnTo>
                <a:lnTo>
                  <a:pt x="5600" y="87820"/>
                </a:lnTo>
                <a:lnTo>
                  <a:pt x="0" y="135636"/>
                </a:lnTo>
                <a:lnTo>
                  <a:pt x="1397" y="160578"/>
                </a:lnTo>
                <a:lnTo>
                  <a:pt x="12585" y="204635"/>
                </a:lnTo>
                <a:lnTo>
                  <a:pt x="34709" y="240385"/>
                </a:lnTo>
                <a:lnTo>
                  <a:pt x="66763" y="264058"/>
                </a:lnTo>
                <a:lnTo>
                  <a:pt x="86487" y="271145"/>
                </a:lnTo>
                <a:lnTo>
                  <a:pt x="89916" y="260096"/>
                </a:lnTo>
                <a:lnTo>
                  <a:pt x="74485" y="253238"/>
                </a:lnTo>
                <a:lnTo>
                  <a:pt x="61163" y="243713"/>
                </a:lnTo>
                <a:lnTo>
                  <a:pt x="33807" y="199364"/>
                </a:lnTo>
                <a:lnTo>
                  <a:pt x="25755" y="158127"/>
                </a:lnTo>
                <a:lnTo>
                  <a:pt x="24765" y="134239"/>
                </a:lnTo>
                <a:lnTo>
                  <a:pt x="25755" y="111099"/>
                </a:lnTo>
                <a:lnTo>
                  <a:pt x="33807" y="70993"/>
                </a:lnTo>
                <a:lnTo>
                  <a:pt x="61252" y="27330"/>
                </a:lnTo>
                <a:lnTo>
                  <a:pt x="74701" y="17881"/>
                </a:lnTo>
                <a:lnTo>
                  <a:pt x="90297" y="11049"/>
                </a:lnTo>
                <a:close/>
              </a:path>
              <a:path w="1391920" h="271144">
                <a:moveTo>
                  <a:pt x="603885" y="11049"/>
                </a:moveTo>
                <a:lnTo>
                  <a:pt x="600075" y="0"/>
                </a:lnTo>
                <a:lnTo>
                  <a:pt x="580415" y="7124"/>
                </a:lnTo>
                <a:lnTo>
                  <a:pt x="563194" y="17437"/>
                </a:lnTo>
                <a:lnTo>
                  <a:pt x="535940" y="47625"/>
                </a:lnTo>
                <a:lnTo>
                  <a:pt x="519188" y="87820"/>
                </a:lnTo>
                <a:lnTo>
                  <a:pt x="513588" y="135636"/>
                </a:lnTo>
                <a:lnTo>
                  <a:pt x="514985" y="160578"/>
                </a:lnTo>
                <a:lnTo>
                  <a:pt x="526173" y="204635"/>
                </a:lnTo>
                <a:lnTo>
                  <a:pt x="548297" y="240385"/>
                </a:lnTo>
                <a:lnTo>
                  <a:pt x="580351" y="264058"/>
                </a:lnTo>
                <a:lnTo>
                  <a:pt x="600075" y="271145"/>
                </a:lnTo>
                <a:lnTo>
                  <a:pt x="603504" y="260096"/>
                </a:lnTo>
                <a:lnTo>
                  <a:pt x="588073" y="253238"/>
                </a:lnTo>
                <a:lnTo>
                  <a:pt x="574751" y="243713"/>
                </a:lnTo>
                <a:lnTo>
                  <a:pt x="547395" y="199364"/>
                </a:lnTo>
                <a:lnTo>
                  <a:pt x="539343" y="158127"/>
                </a:lnTo>
                <a:lnTo>
                  <a:pt x="538353" y="134239"/>
                </a:lnTo>
                <a:lnTo>
                  <a:pt x="539343" y="111099"/>
                </a:lnTo>
                <a:lnTo>
                  <a:pt x="547395" y="70993"/>
                </a:lnTo>
                <a:lnTo>
                  <a:pt x="574840" y="27330"/>
                </a:lnTo>
                <a:lnTo>
                  <a:pt x="588289" y="17881"/>
                </a:lnTo>
                <a:lnTo>
                  <a:pt x="603885" y="11049"/>
                </a:lnTo>
                <a:close/>
              </a:path>
              <a:path w="1391920" h="271144">
                <a:moveTo>
                  <a:pt x="1107948" y="135636"/>
                </a:moveTo>
                <a:lnTo>
                  <a:pt x="1102334" y="87820"/>
                </a:lnTo>
                <a:lnTo>
                  <a:pt x="1085596" y="47625"/>
                </a:lnTo>
                <a:lnTo>
                  <a:pt x="1058329" y="17437"/>
                </a:lnTo>
                <a:lnTo>
                  <a:pt x="1021461" y="0"/>
                </a:lnTo>
                <a:lnTo>
                  <a:pt x="1017651" y="11049"/>
                </a:lnTo>
                <a:lnTo>
                  <a:pt x="1033310" y="17881"/>
                </a:lnTo>
                <a:lnTo>
                  <a:pt x="1046797" y="27330"/>
                </a:lnTo>
                <a:lnTo>
                  <a:pt x="1074178" y="70993"/>
                </a:lnTo>
                <a:lnTo>
                  <a:pt x="1082179" y="111099"/>
                </a:lnTo>
                <a:lnTo>
                  <a:pt x="1083183" y="134239"/>
                </a:lnTo>
                <a:lnTo>
                  <a:pt x="1082179" y="158127"/>
                </a:lnTo>
                <a:lnTo>
                  <a:pt x="1074127" y="199364"/>
                </a:lnTo>
                <a:lnTo>
                  <a:pt x="1046772" y="243713"/>
                </a:lnTo>
                <a:lnTo>
                  <a:pt x="1018032" y="260096"/>
                </a:lnTo>
                <a:lnTo>
                  <a:pt x="1021461" y="271145"/>
                </a:lnTo>
                <a:lnTo>
                  <a:pt x="1058430" y="253796"/>
                </a:lnTo>
                <a:lnTo>
                  <a:pt x="1085596" y="223774"/>
                </a:lnTo>
                <a:lnTo>
                  <a:pt x="1102334" y="183565"/>
                </a:lnTo>
                <a:lnTo>
                  <a:pt x="1106538" y="160578"/>
                </a:lnTo>
                <a:lnTo>
                  <a:pt x="1107948" y="135636"/>
                </a:lnTo>
                <a:close/>
              </a:path>
              <a:path w="1391920" h="271144">
                <a:moveTo>
                  <a:pt x="1391412" y="135636"/>
                </a:moveTo>
                <a:lnTo>
                  <a:pt x="1385798" y="87820"/>
                </a:lnTo>
                <a:lnTo>
                  <a:pt x="1369060" y="47625"/>
                </a:lnTo>
                <a:lnTo>
                  <a:pt x="1341793" y="17437"/>
                </a:lnTo>
                <a:lnTo>
                  <a:pt x="1304925" y="0"/>
                </a:lnTo>
                <a:lnTo>
                  <a:pt x="1301115" y="11049"/>
                </a:lnTo>
                <a:lnTo>
                  <a:pt x="1316774" y="17881"/>
                </a:lnTo>
                <a:lnTo>
                  <a:pt x="1330261" y="27330"/>
                </a:lnTo>
                <a:lnTo>
                  <a:pt x="1357642" y="70993"/>
                </a:lnTo>
                <a:lnTo>
                  <a:pt x="1365643" y="111099"/>
                </a:lnTo>
                <a:lnTo>
                  <a:pt x="1366647" y="134239"/>
                </a:lnTo>
                <a:lnTo>
                  <a:pt x="1365643" y="158127"/>
                </a:lnTo>
                <a:lnTo>
                  <a:pt x="1357591" y="199364"/>
                </a:lnTo>
                <a:lnTo>
                  <a:pt x="1330236" y="243713"/>
                </a:lnTo>
                <a:lnTo>
                  <a:pt x="1301496" y="260096"/>
                </a:lnTo>
                <a:lnTo>
                  <a:pt x="1304925" y="271145"/>
                </a:lnTo>
                <a:lnTo>
                  <a:pt x="1341894" y="253796"/>
                </a:lnTo>
                <a:lnTo>
                  <a:pt x="1369060" y="223774"/>
                </a:lnTo>
                <a:lnTo>
                  <a:pt x="1385798" y="183565"/>
                </a:lnTo>
                <a:lnTo>
                  <a:pt x="1390002" y="160578"/>
                </a:lnTo>
                <a:lnTo>
                  <a:pt x="1391412" y="135636"/>
                </a:lnTo>
                <a:close/>
              </a:path>
            </a:pathLst>
          </a:custGeom>
          <a:solidFill>
            <a:srgbClr val="000000"/>
          </a:solidFill>
        </p:spPr>
        <p:txBody>
          <a:bodyPr wrap="square" lIns="0" tIns="0" rIns="0" bIns="0" rtlCol="0"/>
          <a:lstStyle/>
          <a:p>
            <a:endParaRPr sz="1350"/>
          </a:p>
        </p:txBody>
      </p:sp>
      <p:sp>
        <p:nvSpPr>
          <p:cNvPr id="7" name="object 7"/>
          <p:cNvSpPr txBox="1"/>
          <p:nvPr/>
        </p:nvSpPr>
        <p:spPr>
          <a:xfrm>
            <a:off x="7636194" y="2666906"/>
            <a:ext cx="131921" cy="203005"/>
          </a:xfrm>
          <a:prstGeom prst="rect">
            <a:avLst/>
          </a:prstGeom>
        </p:spPr>
        <p:txBody>
          <a:bodyPr vert="horz" wrap="square" lIns="0" tIns="12383" rIns="0" bIns="0" rtlCol="0">
            <a:spAutoFit/>
          </a:bodyPr>
          <a:lstStyle/>
          <a:p>
            <a:pPr marL="9525">
              <a:spcBef>
                <a:spcPts val="98"/>
              </a:spcBef>
            </a:pPr>
            <a:r>
              <a:rPr sz="1238" spc="495" dirty="0">
                <a:latin typeface="Cambria Math"/>
                <a:cs typeface="Cambria Math"/>
              </a:rPr>
              <a:t>𝖳</a:t>
            </a:r>
            <a:endParaRPr sz="1238">
              <a:latin typeface="Cambria Math"/>
              <a:cs typeface="Cambria Math"/>
            </a:endParaRPr>
          </a:p>
        </p:txBody>
      </p:sp>
      <p:sp>
        <p:nvSpPr>
          <p:cNvPr id="8" name="object 8"/>
          <p:cNvSpPr txBox="1"/>
          <p:nvPr/>
        </p:nvSpPr>
        <p:spPr>
          <a:xfrm>
            <a:off x="2684240" y="2687479"/>
            <a:ext cx="5776436" cy="275556"/>
          </a:xfrm>
          <a:prstGeom prst="rect">
            <a:avLst/>
          </a:prstGeom>
        </p:spPr>
        <p:txBody>
          <a:bodyPr vert="horz" wrap="square" lIns="0" tIns="10001" rIns="0" bIns="0" rtlCol="0">
            <a:spAutoFit/>
          </a:bodyPr>
          <a:lstStyle/>
          <a:p>
            <a:pPr marL="180975" indent="-171450">
              <a:spcBef>
                <a:spcPts val="79"/>
              </a:spcBef>
              <a:buClr>
                <a:srgbClr val="007B92"/>
              </a:buClr>
              <a:buFont typeface="Times New Roman"/>
              <a:buChar char="•"/>
              <a:tabLst>
                <a:tab pos="180975" algn="l"/>
                <a:tab pos="3343751" algn="l"/>
                <a:tab pos="5221605" algn="l"/>
              </a:tabLst>
            </a:pPr>
            <a:r>
              <a:rPr sz="1725" dirty="0">
                <a:latin typeface="Calibri"/>
                <a:cs typeface="Calibri"/>
              </a:rPr>
              <a:t>The</a:t>
            </a:r>
            <a:r>
              <a:rPr sz="1725" spc="4" dirty="0">
                <a:latin typeface="Calibri"/>
                <a:cs typeface="Calibri"/>
              </a:rPr>
              <a:t> </a:t>
            </a:r>
            <a:r>
              <a:rPr sz="1725" spc="-4" dirty="0">
                <a:latin typeface="Calibri"/>
                <a:cs typeface="Calibri"/>
              </a:rPr>
              <a:t>output</a:t>
            </a:r>
            <a:r>
              <a:rPr sz="1725" spc="11" dirty="0">
                <a:latin typeface="Calibri"/>
                <a:cs typeface="Calibri"/>
              </a:rPr>
              <a:t> </a:t>
            </a:r>
            <a:r>
              <a:rPr sz="1725" dirty="0">
                <a:latin typeface="Calibri"/>
                <a:cs typeface="Calibri"/>
              </a:rPr>
              <a:t>is</a:t>
            </a:r>
            <a:r>
              <a:rPr sz="1725" spc="8" dirty="0">
                <a:latin typeface="Calibri"/>
                <a:cs typeface="Calibri"/>
              </a:rPr>
              <a:t> </a:t>
            </a:r>
            <a:r>
              <a:rPr sz="1725" dirty="0">
                <a:latin typeface="Calibri"/>
                <a:cs typeface="Calibri"/>
              </a:rPr>
              <a:t>defined</a:t>
            </a:r>
            <a:r>
              <a:rPr sz="1725" spc="8" dirty="0">
                <a:latin typeface="Calibri"/>
                <a:cs typeface="Calibri"/>
              </a:rPr>
              <a:t> </a:t>
            </a:r>
            <a:r>
              <a:rPr sz="1725" dirty="0">
                <a:latin typeface="Calibri"/>
                <a:cs typeface="Calibri"/>
              </a:rPr>
              <a:t>as</a:t>
            </a:r>
            <a:r>
              <a:rPr sz="1725" spc="8" dirty="0">
                <a:latin typeface="Calibri"/>
                <a:cs typeface="Calibri"/>
              </a:rPr>
              <a:t> </a:t>
            </a:r>
            <a:r>
              <a:rPr sz="1725" dirty="0">
                <a:latin typeface="Cambria Math"/>
                <a:cs typeface="Cambria Math"/>
              </a:rPr>
              <a:t>output</a:t>
            </a:r>
            <a:r>
              <a:rPr sz="1725" spc="90" dirty="0">
                <a:latin typeface="Cambria Math"/>
                <a:cs typeface="Cambria Math"/>
              </a:rPr>
              <a:t> </a:t>
            </a:r>
            <a:r>
              <a:rPr sz="1725" dirty="0">
                <a:latin typeface="Cambria Math"/>
                <a:cs typeface="Cambria Math"/>
              </a:rPr>
              <a:t>=	softmax</a:t>
            </a:r>
            <a:r>
              <a:rPr sz="1725" spc="341" dirty="0">
                <a:latin typeface="Cambria Math"/>
                <a:cs typeface="Cambria Math"/>
              </a:rPr>
              <a:t> </a:t>
            </a:r>
            <a:r>
              <a:rPr sz="1725" dirty="0">
                <a:latin typeface="Cambria Math"/>
                <a:cs typeface="Cambria Math"/>
              </a:rPr>
              <a:t>𝑋𝑄</a:t>
            </a:r>
            <a:r>
              <a:rPr sz="1725" spc="368" dirty="0">
                <a:latin typeface="Cambria Math"/>
                <a:cs typeface="Cambria Math"/>
              </a:rPr>
              <a:t> </a:t>
            </a:r>
            <a:r>
              <a:rPr sz="1725" dirty="0">
                <a:latin typeface="Cambria Math"/>
                <a:cs typeface="Cambria Math"/>
              </a:rPr>
              <a:t>𝑋𝐾</a:t>
            </a:r>
            <a:r>
              <a:rPr lang="en-US" sz="1725" dirty="0">
                <a:latin typeface="Cambria Math"/>
                <a:cs typeface="Cambria Math"/>
              </a:rPr>
              <a:t>  </a:t>
            </a:r>
            <a:r>
              <a:rPr lang="en-US" sz="1725" baseline="30000" dirty="0">
                <a:latin typeface="Cambria Math"/>
                <a:cs typeface="Cambria Math"/>
              </a:rPr>
              <a:t>T</a:t>
            </a:r>
            <a:r>
              <a:rPr sz="1725" dirty="0">
                <a:latin typeface="Cambria Math"/>
                <a:cs typeface="Cambria Math"/>
              </a:rPr>
              <a:t>	×</a:t>
            </a:r>
            <a:r>
              <a:rPr sz="1725" spc="-60" dirty="0">
                <a:latin typeface="Cambria Math"/>
                <a:cs typeface="Cambria Math"/>
              </a:rPr>
              <a:t> </a:t>
            </a:r>
            <a:r>
              <a:rPr sz="1725" spc="15" dirty="0">
                <a:latin typeface="Cambria Math"/>
                <a:cs typeface="Cambria Math"/>
              </a:rPr>
              <a:t>𝑋𝑉</a:t>
            </a:r>
            <a:r>
              <a:rPr sz="1725" spc="15" dirty="0">
                <a:latin typeface="Calibri"/>
                <a:cs typeface="Calibri"/>
              </a:rPr>
              <a:t>.</a:t>
            </a:r>
            <a:endParaRPr sz="1725" dirty="0">
              <a:latin typeface="Calibri"/>
              <a:cs typeface="Calibri"/>
            </a:endParaRPr>
          </a:p>
        </p:txBody>
      </p:sp>
      <p:sp>
        <p:nvSpPr>
          <p:cNvPr id="9" name="object 9"/>
          <p:cNvSpPr/>
          <p:nvPr/>
        </p:nvSpPr>
        <p:spPr>
          <a:xfrm>
            <a:off x="7142988" y="3316986"/>
            <a:ext cx="991076" cy="910114"/>
          </a:xfrm>
          <a:custGeom>
            <a:avLst/>
            <a:gdLst/>
            <a:ahLst/>
            <a:cxnLst/>
            <a:rect l="l" t="t" r="r" b="b"/>
            <a:pathLst>
              <a:path w="1321434" h="1213485">
                <a:moveTo>
                  <a:pt x="1119124" y="0"/>
                </a:moveTo>
                <a:lnTo>
                  <a:pt x="202184" y="0"/>
                </a:lnTo>
                <a:lnTo>
                  <a:pt x="155834" y="5341"/>
                </a:lnTo>
                <a:lnTo>
                  <a:pt x="113281" y="20555"/>
                </a:lnTo>
                <a:lnTo>
                  <a:pt x="75740" y="44427"/>
                </a:lnTo>
                <a:lnTo>
                  <a:pt x="44427" y="75740"/>
                </a:lnTo>
                <a:lnTo>
                  <a:pt x="20555" y="113281"/>
                </a:lnTo>
                <a:lnTo>
                  <a:pt x="5341" y="155834"/>
                </a:lnTo>
                <a:lnTo>
                  <a:pt x="0" y="202184"/>
                </a:lnTo>
                <a:lnTo>
                  <a:pt x="0" y="1010919"/>
                </a:lnTo>
                <a:lnTo>
                  <a:pt x="5341" y="1057269"/>
                </a:lnTo>
                <a:lnTo>
                  <a:pt x="20555" y="1099822"/>
                </a:lnTo>
                <a:lnTo>
                  <a:pt x="44427" y="1137363"/>
                </a:lnTo>
                <a:lnTo>
                  <a:pt x="75740" y="1168676"/>
                </a:lnTo>
                <a:lnTo>
                  <a:pt x="113281" y="1192548"/>
                </a:lnTo>
                <a:lnTo>
                  <a:pt x="155834" y="1207762"/>
                </a:lnTo>
                <a:lnTo>
                  <a:pt x="202184" y="1213103"/>
                </a:lnTo>
                <a:lnTo>
                  <a:pt x="1119124" y="1213103"/>
                </a:lnTo>
                <a:lnTo>
                  <a:pt x="1165473" y="1207762"/>
                </a:lnTo>
                <a:lnTo>
                  <a:pt x="1208026" y="1192548"/>
                </a:lnTo>
                <a:lnTo>
                  <a:pt x="1245567" y="1168676"/>
                </a:lnTo>
                <a:lnTo>
                  <a:pt x="1276880" y="1137363"/>
                </a:lnTo>
                <a:lnTo>
                  <a:pt x="1300752" y="1099822"/>
                </a:lnTo>
                <a:lnTo>
                  <a:pt x="1315966" y="1057269"/>
                </a:lnTo>
                <a:lnTo>
                  <a:pt x="1321308" y="1010919"/>
                </a:lnTo>
                <a:lnTo>
                  <a:pt x="1321308" y="202184"/>
                </a:lnTo>
                <a:lnTo>
                  <a:pt x="1315966" y="155834"/>
                </a:lnTo>
                <a:lnTo>
                  <a:pt x="1300752" y="113281"/>
                </a:lnTo>
                <a:lnTo>
                  <a:pt x="1276880" y="75740"/>
                </a:lnTo>
                <a:lnTo>
                  <a:pt x="1245567" y="44427"/>
                </a:lnTo>
                <a:lnTo>
                  <a:pt x="1208026" y="20555"/>
                </a:lnTo>
                <a:lnTo>
                  <a:pt x="1165473" y="5341"/>
                </a:lnTo>
                <a:lnTo>
                  <a:pt x="1119124" y="0"/>
                </a:lnTo>
                <a:close/>
              </a:path>
            </a:pathLst>
          </a:custGeom>
          <a:solidFill>
            <a:srgbClr val="FFACF8"/>
          </a:solidFill>
        </p:spPr>
        <p:txBody>
          <a:bodyPr wrap="square" lIns="0" tIns="0" rIns="0" bIns="0" rtlCol="0"/>
          <a:lstStyle/>
          <a:p>
            <a:endParaRPr sz="1350"/>
          </a:p>
        </p:txBody>
      </p:sp>
      <p:sp>
        <p:nvSpPr>
          <p:cNvPr id="10" name="object 10"/>
          <p:cNvSpPr txBox="1"/>
          <p:nvPr/>
        </p:nvSpPr>
        <p:spPr>
          <a:xfrm>
            <a:off x="6873718" y="3494437"/>
            <a:ext cx="1202531" cy="414055"/>
          </a:xfrm>
          <a:prstGeom prst="rect">
            <a:avLst/>
          </a:prstGeom>
        </p:spPr>
        <p:txBody>
          <a:bodyPr vert="horz" wrap="square" lIns="0" tIns="10001" rIns="0" bIns="0" rtlCol="0">
            <a:spAutoFit/>
          </a:bodyPr>
          <a:lstStyle/>
          <a:p>
            <a:pPr marL="28575">
              <a:spcBef>
                <a:spcPts val="79"/>
              </a:spcBef>
              <a:tabLst>
                <a:tab pos="385286" algn="l"/>
              </a:tabLst>
            </a:pPr>
            <a:r>
              <a:rPr sz="2625" b="1" dirty="0">
                <a:latin typeface="Calibri"/>
                <a:cs typeface="Calibri"/>
              </a:rPr>
              <a:t>=	</a:t>
            </a:r>
            <a:r>
              <a:rPr sz="1500" spc="83" dirty="0">
                <a:latin typeface="Cambria Math"/>
                <a:cs typeface="Cambria Math"/>
              </a:rPr>
              <a:t>𝑋𝑄𝐾</a:t>
            </a:r>
            <a:r>
              <a:rPr sz="1631" spc="124" baseline="28735" dirty="0">
                <a:latin typeface="Cambria Math"/>
                <a:cs typeface="Cambria Math"/>
              </a:rPr>
              <a:t>𝖳</a:t>
            </a:r>
            <a:r>
              <a:rPr sz="1631" spc="163" baseline="28735" dirty="0">
                <a:latin typeface="Cambria Math"/>
                <a:cs typeface="Cambria Math"/>
              </a:rPr>
              <a:t> </a:t>
            </a:r>
            <a:r>
              <a:rPr sz="1500" spc="139" dirty="0">
                <a:latin typeface="Cambria Math"/>
                <a:cs typeface="Cambria Math"/>
              </a:rPr>
              <a:t>𝑋</a:t>
            </a:r>
            <a:r>
              <a:rPr sz="1631" spc="208" baseline="28735" dirty="0">
                <a:latin typeface="Cambria Math"/>
                <a:cs typeface="Cambria Math"/>
              </a:rPr>
              <a:t>𝖳</a:t>
            </a:r>
            <a:endParaRPr sz="1631" baseline="28735">
              <a:latin typeface="Cambria Math"/>
              <a:cs typeface="Cambria Math"/>
            </a:endParaRPr>
          </a:p>
        </p:txBody>
      </p:sp>
      <p:sp>
        <p:nvSpPr>
          <p:cNvPr id="11" name="object 11"/>
          <p:cNvSpPr txBox="1"/>
          <p:nvPr/>
        </p:nvSpPr>
        <p:spPr>
          <a:xfrm>
            <a:off x="8193977" y="3950971"/>
            <a:ext cx="396240" cy="286617"/>
          </a:xfrm>
          <a:prstGeom prst="rect">
            <a:avLst/>
          </a:prstGeom>
        </p:spPr>
        <p:txBody>
          <a:bodyPr vert="horz" wrap="square" lIns="0" tIns="9525" rIns="0" bIns="0" rtlCol="0">
            <a:spAutoFit/>
          </a:bodyPr>
          <a:lstStyle/>
          <a:p>
            <a:pPr marL="9525">
              <a:spcBef>
                <a:spcPts val="75"/>
              </a:spcBef>
            </a:pPr>
            <a:r>
              <a:rPr dirty="0">
                <a:latin typeface="Cambria Math"/>
                <a:cs typeface="Cambria Math"/>
              </a:rPr>
              <a:t>∈</a:t>
            </a:r>
            <a:r>
              <a:rPr spc="41" dirty="0">
                <a:latin typeface="Cambria Math"/>
                <a:cs typeface="Cambria Math"/>
              </a:rPr>
              <a:t> </a:t>
            </a:r>
            <a:r>
              <a:rPr dirty="0">
                <a:latin typeface="Cambria Math"/>
                <a:cs typeface="Cambria Math"/>
              </a:rPr>
              <a:t>ℝ</a:t>
            </a:r>
            <a:endParaRPr>
              <a:latin typeface="Cambria Math"/>
              <a:cs typeface="Cambria Math"/>
            </a:endParaRPr>
          </a:p>
        </p:txBody>
      </p:sp>
      <p:sp>
        <p:nvSpPr>
          <p:cNvPr id="12" name="object 12"/>
          <p:cNvSpPr txBox="1"/>
          <p:nvPr/>
        </p:nvSpPr>
        <p:spPr>
          <a:xfrm>
            <a:off x="8571357" y="3929254"/>
            <a:ext cx="348138" cy="413703"/>
          </a:xfrm>
          <a:prstGeom prst="rect">
            <a:avLst/>
          </a:prstGeom>
        </p:spPr>
        <p:txBody>
          <a:bodyPr vert="horz" wrap="square" lIns="0" tIns="9525" rIns="0" bIns="0" rtlCol="0">
            <a:spAutoFit/>
          </a:bodyPr>
          <a:lstStyle/>
          <a:p>
            <a:pPr marL="9525">
              <a:spcBef>
                <a:spcPts val="75"/>
              </a:spcBef>
            </a:pPr>
            <a:r>
              <a:rPr sz="1313" spc="79" dirty="0">
                <a:latin typeface="Cambria Math"/>
                <a:cs typeface="Cambria Math"/>
              </a:rPr>
              <a:t>𝑇</a:t>
            </a:r>
            <a:r>
              <a:rPr sz="1313" spc="-4" dirty="0">
                <a:latin typeface="Cambria Math"/>
                <a:cs typeface="Cambria Math"/>
              </a:rPr>
              <a:t>×</a:t>
            </a:r>
            <a:r>
              <a:rPr sz="1313" spc="41" dirty="0">
                <a:latin typeface="Cambria Math"/>
                <a:cs typeface="Cambria Math"/>
              </a:rPr>
              <a:t>𝑇</a:t>
            </a:r>
            <a:endParaRPr sz="1313">
              <a:latin typeface="Cambria Math"/>
              <a:cs typeface="Cambria Math"/>
            </a:endParaRPr>
          </a:p>
        </p:txBody>
      </p:sp>
      <p:sp>
        <p:nvSpPr>
          <p:cNvPr id="13" name="object 13"/>
          <p:cNvSpPr txBox="1"/>
          <p:nvPr/>
        </p:nvSpPr>
        <p:spPr>
          <a:xfrm>
            <a:off x="8843391" y="3359372"/>
            <a:ext cx="1195864" cy="425116"/>
          </a:xfrm>
          <a:prstGeom prst="rect">
            <a:avLst/>
          </a:prstGeom>
        </p:spPr>
        <p:txBody>
          <a:bodyPr vert="horz" wrap="square" lIns="0" tIns="9525" rIns="0" bIns="0" rtlCol="0">
            <a:spAutoFit/>
          </a:bodyPr>
          <a:lstStyle/>
          <a:p>
            <a:pPr marL="9525" marR="3810">
              <a:spcBef>
                <a:spcPts val="75"/>
              </a:spcBef>
            </a:pPr>
            <a:r>
              <a:rPr sz="1350" dirty="0">
                <a:solidFill>
                  <a:srgbClr val="007B92"/>
                </a:solidFill>
                <a:latin typeface="Calibri"/>
                <a:cs typeface="Calibri"/>
              </a:rPr>
              <a:t>All</a:t>
            </a:r>
            <a:r>
              <a:rPr sz="1350" spc="-8" dirty="0">
                <a:solidFill>
                  <a:srgbClr val="007B92"/>
                </a:solidFill>
                <a:latin typeface="Calibri"/>
                <a:cs typeface="Calibri"/>
              </a:rPr>
              <a:t> </a:t>
            </a:r>
            <a:r>
              <a:rPr sz="1350" spc="-11" dirty="0">
                <a:solidFill>
                  <a:srgbClr val="007B92"/>
                </a:solidFill>
                <a:latin typeface="Calibri"/>
                <a:cs typeface="Calibri"/>
              </a:rPr>
              <a:t>pairs</a:t>
            </a:r>
            <a:r>
              <a:rPr sz="1350" spc="-4" dirty="0">
                <a:solidFill>
                  <a:srgbClr val="007B92"/>
                </a:solidFill>
                <a:latin typeface="Calibri"/>
                <a:cs typeface="Calibri"/>
              </a:rPr>
              <a:t> of </a:t>
            </a:r>
            <a:r>
              <a:rPr sz="1350" dirty="0">
                <a:solidFill>
                  <a:srgbClr val="007B92"/>
                </a:solidFill>
                <a:latin typeface="Calibri"/>
                <a:cs typeface="Calibri"/>
              </a:rPr>
              <a:t> </a:t>
            </a:r>
            <a:r>
              <a:rPr sz="1350" spc="-11" dirty="0">
                <a:solidFill>
                  <a:srgbClr val="007B92"/>
                </a:solidFill>
                <a:latin typeface="Calibri"/>
                <a:cs typeface="Calibri"/>
              </a:rPr>
              <a:t>attention</a:t>
            </a:r>
            <a:r>
              <a:rPr sz="1350" spc="-23" dirty="0">
                <a:solidFill>
                  <a:srgbClr val="007B92"/>
                </a:solidFill>
                <a:latin typeface="Calibri"/>
                <a:cs typeface="Calibri"/>
              </a:rPr>
              <a:t> </a:t>
            </a:r>
            <a:r>
              <a:rPr sz="1350" spc="-8" dirty="0">
                <a:solidFill>
                  <a:srgbClr val="007B92"/>
                </a:solidFill>
                <a:latin typeface="Calibri"/>
                <a:cs typeface="Calibri"/>
              </a:rPr>
              <a:t>scores!</a:t>
            </a:r>
            <a:endParaRPr sz="1350">
              <a:latin typeface="Calibri"/>
              <a:cs typeface="Calibri"/>
            </a:endParaRPr>
          </a:p>
        </p:txBody>
      </p:sp>
      <p:sp>
        <p:nvSpPr>
          <p:cNvPr id="14" name="object 14"/>
          <p:cNvSpPr/>
          <p:nvPr/>
        </p:nvSpPr>
        <p:spPr>
          <a:xfrm>
            <a:off x="7850505" y="4724019"/>
            <a:ext cx="400050" cy="910114"/>
          </a:xfrm>
          <a:custGeom>
            <a:avLst/>
            <a:gdLst/>
            <a:ahLst/>
            <a:cxnLst/>
            <a:rect l="l" t="t" r="r" b="b"/>
            <a:pathLst>
              <a:path w="533400" h="1213485">
                <a:moveTo>
                  <a:pt x="444500" y="0"/>
                </a:moveTo>
                <a:lnTo>
                  <a:pt x="88900" y="0"/>
                </a:lnTo>
                <a:lnTo>
                  <a:pt x="54274" y="6979"/>
                </a:lnTo>
                <a:lnTo>
                  <a:pt x="26019" y="26019"/>
                </a:lnTo>
                <a:lnTo>
                  <a:pt x="6979" y="54274"/>
                </a:lnTo>
                <a:lnTo>
                  <a:pt x="0" y="88899"/>
                </a:lnTo>
                <a:lnTo>
                  <a:pt x="0" y="1124203"/>
                </a:lnTo>
                <a:lnTo>
                  <a:pt x="6979" y="1158807"/>
                </a:lnTo>
                <a:lnTo>
                  <a:pt x="26019" y="1187065"/>
                </a:lnTo>
                <a:lnTo>
                  <a:pt x="54274" y="1206117"/>
                </a:lnTo>
                <a:lnTo>
                  <a:pt x="88900" y="1213103"/>
                </a:lnTo>
                <a:lnTo>
                  <a:pt x="444500" y="1213103"/>
                </a:lnTo>
                <a:lnTo>
                  <a:pt x="479125" y="1206117"/>
                </a:lnTo>
                <a:lnTo>
                  <a:pt x="507380" y="1187065"/>
                </a:lnTo>
                <a:lnTo>
                  <a:pt x="526420" y="1158807"/>
                </a:lnTo>
                <a:lnTo>
                  <a:pt x="533400" y="1124203"/>
                </a:lnTo>
                <a:lnTo>
                  <a:pt x="533400" y="88899"/>
                </a:lnTo>
                <a:lnTo>
                  <a:pt x="526420" y="54274"/>
                </a:lnTo>
                <a:lnTo>
                  <a:pt x="507380" y="26019"/>
                </a:lnTo>
                <a:lnTo>
                  <a:pt x="479125" y="6979"/>
                </a:lnTo>
                <a:lnTo>
                  <a:pt x="444500" y="0"/>
                </a:lnTo>
                <a:close/>
              </a:path>
            </a:pathLst>
          </a:custGeom>
          <a:solidFill>
            <a:srgbClr val="FFACF8"/>
          </a:solidFill>
        </p:spPr>
        <p:txBody>
          <a:bodyPr wrap="square" lIns="0" tIns="0" rIns="0" bIns="0" rtlCol="0"/>
          <a:lstStyle/>
          <a:p>
            <a:endParaRPr sz="1350"/>
          </a:p>
        </p:txBody>
      </p:sp>
      <p:sp>
        <p:nvSpPr>
          <p:cNvPr id="15" name="object 15"/>
          <p:cNvSpPr txBox="1"/>
          <p:nvPr/>
        </p:nvSpPr>
        <p:spPr>
          <a:xfrm>
            <a:off x="8319325" y="5356403"/>
            <a:ext cx="1247298" cy="240931"/>
          </a:xfrm>
          <a:prstGeom prst="rect">
            <a:avLst/>
          </a:prstGeom>
        </p:spPr>
        <p:txBody>
          <a:bodyPr vert="horz" wrap="square" lIns="0" tIns="10001" rIns="0" bIns="0" rtlCol="0">
            <a:spAutoFit/>
          </a:bodyPr>
          <a:lstStyle/>
          <a:p>
            <a:pPr marL="28575">
              <a:spcBef>
                <a:spcPts val="79"/>
              </a:spcBef>
            </a:pPr>
            <a:r>
              <a:rPr sz="1500" spc="-4" dirty="0">
                <a:latin typeface="Cambria Math"/>
                <a:cs typeface="Cambria Math"/>
              </a:rPr>
              <a:t>output</a:t>
            </a:r>
            <a:r>
              <a:rPr sz="1500" spc="49" dirty="0">
                <a:latin typeface="Cambria Math"/>
                <a:cs typeface="Cambria Math"/>
              </a:rPr>
              <a:t> </a:t>
            </a:r>
            <a:r>
              <a:rPr sz="1500" dirty="0">
                <a:latin typeface="Cambria Math"/>
                <a:cs typeface="Cambria Math"/>
              </a:rPr>
              <a:t>∈</a:t>
            </a:r>
            <a:r>
              <a:rPr sz="1500" spc="56" dirty="0">
                <a:latin typeface="Cambria Math"/>
                <a:cs typeface="Cambria Math"/>
              </a:rPr>
              <a:t> </a:t>
            </a:r>
            <a:r>
              <a:rPr sz="1500" spc="34" dirty="0">
                <a:latin typeface="Cambria Math"/>
                <a:cs typeface="Cambria Math"/>
              </a:rPr>
              <a:t>ℝ</a:t>
            </a:r>
            <a:r>
              <a:rPr sz="1631" spc="50" baseline="28735" dirty="0">
                <a:latin typeface="Cambria Math"/>
                <a:cs typeface="Cambria Math"/>
              </a:rPr>
              <a:t>𝑇×𝑑</a:t>
            </a:r>
            <a:endParaRPr sz="1631" baseline="28735">
              <a:latin typeface="Cambria Math"/>
              <a:cs typeface="Cambria Math"/>
            </a:endParaRPr>
          </a:p>
        </p:txBody>
      </p:sp>
      <p:sp>
        <p:nvSpPr>
          <p:cNvPr id="16" name="object 16"/>
          <p:cNvSpPr txBox="1"/>
          <p:nvPr/>
        </p:nvSpPr>
        <p:spPr>
          <a:xfrm>
            <a:off x="7470838" y="4928008"/>
            <a:ext cx="185738" cy="413575"/>
          </a:xfrm>
          <a:prstGeom prst="rect">
            <a:avLst/>
          </a:prstGeom>
        </p:spPr>
        <p:txBody>
          <a:bodyPr vert="horz" wrap="square" lIns="0" tIns="9525" rIns="0" bIns="0" rtlCol="0">
            <a:spAutoFit/>
          </a:bodyPr>
          <a:lstStyle/>
          <a:p>
            <a:pPr marL="9525">
              <a:spcBef>
                <a:spcPts val="75"/>
              </a:spcBef>
            </a:pPr>
            <a:r>
              <a:rPr sz="2625" b="1" dirty="0">
                <a:latin typeface="Calibri"/>
                <a:cs typeface="Calibri"/>
              </a:rPr>
              <a:t>=</a:t>
            </a:r>
            <a:endParaRPr sz="2625">
              <a:latin typeface="Calibri"/>
              <a:cs typeface="Calibri"/>
            </a:endParaRPr>
          </a:p>
        </p:txBody>
      </p:sp>
      <p:sp>
        <p:nvSpPr>
          <p:cNvPr id="17" name="object 17"/>
          <p:cNvSpPr/>
          <p:nvPr/>
        </p:nvSpPr>
        <p:spPr>
          <a:xfrm>
            <a:off x="5861685" y="3826764"/>
            <a:ext cx="910114" cy="400050"/>
          </a:xfrm>
          <a:custGeom>
            <a:avLst/>
            <a:gdLst/>
            <a:ahLst/>
            <a:cxnLst/>
            <a:rect l="l" t="t" r="r" b="b"/>
            <a:pathLst>
              <a:path w="1213484" h="533400">
                <a:moveTo>
                  <a:pt x="1124203" y="0"/>
                </a:moveTo>
                <a:lnTo>
                  <a:pt x="88900" y="0"/>
                </a:lnTo>
                <a:lnTo>
                  <a:pt x="54274" y="6979"/>
                </a:lnTo>
                <a:lnTo>
                  <a:pt x="26019" y="26019"/>
                </a:lnTo>
                <a:lnTo>
                  <a:pt x="6979" y="54274"/>
                </a:lnTo>
                <a:lnTo>
                  <a:pt x="0" y="88900"/>
                </a:lnTo>
                <a:lnTo>
                  <a:pt x="0" y="444500"/>
                </a:lnTo>
                <a:lnTo>
                  <a:pt x="6979" y="479125"/>
                </a:lnTo>
                <a:lnTo>
                  <a:pt x="26019" y="507380"/>
                </a:lnTo>
                <a:lnTo>
                  <a:pt x="54274" y="526420"/>
                </a:lnTo>
                <a:lnTo>
                  <a:pt x="88900" y="533400"/>
                </a:lnTo>
                <a:lnTo>
                  <a:pt x="1124203" y="533400"/>
                </a:lnTo>
                <a:lnTo>
                  <a:pt x="1158829" y="526420"/>
                </a:lnTo>
                <a:lnTo>
                  <a:pt x="1187084" y="507380"/>
                </a:lnTo>
                <a:lnTo>
                  <a:pt x="1206124" y="479125"/>
                </a:lnTo>
                <a:lnTo>
                  <a:pt x="1213103" y="444500"/>
                </a:lnTo>
                <a:lnTo>
                  <a:pt x="1213103" y="88900"/>
                </a:lnTo>
                <a:lnTo>
                  <a:pt x="1206124" y="54274"/>
                </a:lnTo>
                <a:lnTo>
                  <a:pt x="1187084" y="26019"/>
                </a:lnTo>
                <a:lnTo>
                  <a:pt x="1158829" y="6979"/>
                </a:lnTo>
                <a:lnTo>
                  <a:pt x="1124203" y="0"/>
                </a:lnTo>
                <a:close/>
              </a:path>
            </a:pathLst>
          </a:custGeom>
          <a:solidFill>
            <a:srgbClr val="FFACF8"/>
          </a:solidFill>
        </p:spPr>
        <p:txBody>
          <a:bodyPr wrap="square" lIns="0" tIns="0" rIns="0" bIns="0" rtlCol="0"/>
          <a:lstStyle/>
          <a:p>
            <a:endParaRPr sz="1350"/>
          </a:p>
        </p:txBody>
      </p:sp>
      <p:sp>
        <p:nvSpPr>
          <p:cNvPr id="18" name="object 18"/>
          <p:cNvSpPr txBox="1"/>
          <p:nvPr/>
        </p:nvSpPr>
        <p:spPr>
          <a:xfrm>
            <a:off x="6005703" y="3824097"/>
            <a:ext cx="578644" cy="240450"/>
          </a:xfrm>
          <a:prstGeom prst="rect">
            <a:avLst/>
          </a:prstGeom>
        </p:spPr>
        <p:txBody>
          <a:bodyPr vert="horz" wrap="square" lIns="0" tIns="9525" rIns="0" bIns="0" rtlCol="0">
            <a:spAutoFit/>
          </a:bodyPr>
          <a:lstStyle/>
          <a:p>
            <a:pPr marL="28575">
              <a:spcBef>
                <a:spcPts val="75"/>
              </a:spcBef>
            </a:pPr>
            <a:r>
              <a:rPr sz="2250" spc="225" baseline="-20833" dirty="0">
                <a:latin typeface="Cambria Math"/>
                <a:cs typeface="Cambria Math"/>
              </a:rPr>
              <a:t>𝐾</a:t>
            </a:r>
            <a:r>
              <a:rPr sz="1088" spc="150" dirty="0">
                <a:latin typeface="Cambria Math"/>
                <a:cs typeface="Cambria Math"/>
              </a:rPr>
              <a:t>𝖳</a:t>
            </a:r>
            <a:r>
              <a:rPr sz="1088" spc="101" dirty="0">
                <a:latin typeface="Cambria Math"/>
                <a:cs typeface="Cambria Math"/>
              </a:rPr>
              <a:t> </a:t>
            </a:r>
            <a:r>
              <a:rPr sz="2250" spc="208" baseline="-20833" dirty="0">
                <a:latin typeface="Cambria Math"/>
                <a:cs typeface="Cambria Math"/>
              </a:rPr>
              <a:t>𝑋</a:t>
            </a:r>
            <a:r>
              <a:rPr sz="1088" spc="139" dirty="0">
                <a:latin typeface="Cambria Math"/>
                <a:cs typeface="Cambria Math"/>
              </a:rPr>
              <a:t>𝖳</a:t>
            </a:r>
            <a:endParaRPr sz="1088">
              <a:latin typeface="Cambria Math"/>
              <a:cs typeface="Cambria Math"/>
            </a:endParaRPr>
          </a:p>
        </p:txBody>
      </p:sp>
      <p:sp>
        <p:nvSpPr>
          <p:cNvPr id="19" name="object 19"/>
          <p:cNvSpPr/>
          <p:nvPr/>
        </p:nvSpPr>
        <p:spPr>
          <a:xfrm>
            <a:off x="5350764" y="3316986"/>
            <a:ext cx="400050" cy="910114"/>
          </a:xfrm>
          <a:custGeom>
            <a:avLst/>
            <a:gdLst/>
            <a:ahLst/>
            <a:cxnLst/>
            <a:rect l="l" t="t" r="r" b="b"/>
            <a:pathLst>
              <a:path w="533400" h="1213485">
                <a:moveTo>
                  <a:pt x="444500" y="0"/>
                </a:moveTo>
                <a:lnTo>
                  <a:pt x="88900" y="0"/>
                </a:lnTo>
                <a:lnTo>
                  <a:pt x="54274" y="6979"/>
                </a:lnTo>
                <a:lnTo>
                  <a:pt x="26019" y="26019"/>
                </a:lnTo>
                <a:lnTo>
                  <a:pt x="6979" y="54274"/>
                </a:lnTo>
                <a:lnTo>
                  <a:pt x="0" y="88900"/>
                </a:lnTo>
                <a:lnTo>
                  <a:pt x="0" y="1124203"/>
                </a:lnTo>
                <a:lnTo>
                  <a:pt x="6979" y="1158829"/>
                </a:lnTo>
                <a:lnTo>
                  <a:pt x="26019" y="1187084"/>
                </a:lnTo>
                <a:lnTo>
                  <a:pt x="54274" y="1206124"/>
                </a:lnTo>
                <a:lnTo>
                  <a:pt x="88900" y="1213103"/>
                </a:lnTo>
                <a:lnTo>
                  <a:pt x="444500" y="1213103"/>
                </a:lnTo>
                <a:lnTo>
                  <a:pt x="479125" y="1206124"/>
                </a:lnTo>
                <a:lnTo>
                  <a:pt x="507380" y="1187084"/>
                </a:lnTo>
                <a:lnTo>
                  <a:pt x="526420" y="1158829"/>
                </a:lnTo>
                <a:lnTo>
                  <a:pt x="533400" y="1124203"/>
                </a:lnTo>
                <a:lnTo>
                  <a:pt x="533400" y="88900"/>
                </a:lnTo>
                <a:lnTo>
                  <a:pt x="526420" y="54274"/>
                </a:lnTo>
                <a:lnTo>
                  <a:pt x="507380" y="26019"/>
                </a:lnTo>
                <a:lnTo>
                  <a:pt x="479125" y="6979"/>
                </a:lnTo>
                <a:lnTo>
                  <a:pt x="444500" y="0"/>
                </a:lnTo>
                <a:close/>
              </a:path>
            </a:pathLst>
          </a:custGeom>
          <a:solidFill>
            <a:srgbClr val="FFACF8"/>
          </a:solidFill>
        </p:spPr>
        <p:txBody>
          <a:bodyPr wrap="square" lIns="0" tIns="0" rIns="0" bIns="0" rtlCol="0"/>
          <a:lstStyle/>
          <a:p>
            <a:endParaRPr sz="1350"/>
          </a:p>
        </p:txBody>
      </p:sp>
      <p:sp>
        <p:nvSpPr>
          <p:cNvPr id="20" name="object 20"/>
          <p:cNvSpPr txBox="1"/>
          <p:nvPr/>
        </p:nvSpPr>
        <p:spPr>
          <a:xfrm>
            <a:off x="5418298" y="3636169"/>
            <a:ext cx="271939" cy="240450"/>
          </a:xfrm>
          <a:prstGeom prst="rect">
            <a:avLst/>
          </a:prstGeom>
        </p:spPr>
        <p:txBody>
          <a:bodyPr vert="horz" wrap="square" lIns="0" tIns="9525" rIns="0" bIns="0" rtlCol="0">
            <a:spAutoFit/>
          </a:bodyPr>
          <a:lstStyle/>
          <a:p>
            <a:pPr marL="9525">
              <a:spcBef>
                <a:spcPts val="75"/>
              </a:spcBef>
            </a:pPr>
            <a:r>
              <a:rPr sz="1500" dirty="0">
                <a:latin typeface="Cambria Math"/>
                <a:cs typeface="Cambria Math"/>
              </a:rPr>
              <a:t>𝑋𝑄</a:t>
            </a:r>
            <a:endParaRPr sz="1500">
              <a:latin typeface="Cambria Math"/>
              <a:cs typeface="Cambria Math"/>
            </a:endParaRPr>
          </a:p>
        </p:txBody>
      </p:sp>
      <p:sp>
        <p:nvSpPr>
          <p:cNvPr id="21" name="object 21"/>
          <p:cNvSpPr txBox="1"/>
          <p:nvPr/>
        </p:nvSpPr>
        <p:spPr>
          <a:xfrm>
            <a:off x="2267714" y="3268791"/>
            <a:ext cx="2543651" cy="541013"/>
          </a:xfrm>
          <a:prstGeom prst="rect">
            <a:avLst/>
          </a:prstGeom>
        </p:spPr>
        <p:txBody>
          <a:bodyPr vert="horz" wrap="square" lIns="0" tIns="10001" rIns="0" bIns="0" rtlCol="0">
            <a:spAutoFit/>
          </a:bodyPr>
          <a:lstStyle/>
          <a:p>
            <a:pPr marL="9525" marR="3810">
              <a:spcBef>
                <a:spcPts val="79"/>
              </a:spcBef>
            </a:pPr>
            <a:r>
              <a:rPr sz="1725" spc="-4" dirty="0">
                <a:latin typeface="Calibri"/>
                <a:cs typeface="Calibri"/>
              </a:rPr>
              <a:t>First, take </a:t>
            </a:r>
            <a:r>
              <a:rPr sz="1725" dirty="0">
                <a:latin typeface="Calibri"/>
                <a:cs typeface="Calibri"/>
              </a:rPr>
              <a:t>the query-key </a:t>
            </a:r>
            <a:r>
              <a:rPr sz="1725" spc="-4" dirty="0">
                <a:latin typeface="Calibri"/>
                <a:cs typeface="Calibri"/>
              </a:rPr>
              <a:t>dot </a:t>
            </a:r>
            <a:r>
              <a:rPr sz="1725" spc="-379" dirty="0">
                <a:latin typeface="Calibri"/>
                <a:cs typeface="Calibri"/>
              </a:rPr>
              <a:t> </a:t>
            </a:r>
            <a:r>
              <a:rPr sz="1725" spc="-4" dirty="0">
                <a:latin typeface="Calibri"/>
                <a:cs typeface="Calibri"/>
              </a:rPr>
              <a:t>products</a:t>
            </a:r>
            <a:r>
              <a:rPr sz="1725" spc="-8" dirty="0">
                <a:latin typeface="Calibri"/>
                <a:cs typeface="Calibri"/>
              </a:rPr>
              <a:t> </a:t>
            </a:r>
            <a:r>
              <a:rPr sz="1725" dirty="0">
                <a:latin typeface="Calibri"/>
                <a:cs typeface="Calibri"/>
              </a:rPr>
              <a:t>in</a:t>
            </a:r>
            <a:r>
              <a:rPr sz="1725" spc="4" dirty="0">
                <a:latin typeface="Calibri"/>
                <a:cs typeface="Calibri"/>
              </a:rPr>
              <a:t> </a:t>
            </a:r>
            <a:r>
              <a:rPr sz="1725" spc="-4" dirty="0">
                <a:latin typeface="Calibri"/>
                <a:cs typeface="Calibri"/>
              </a:rPr>
              <a:t>one</a:t>
            </a:r>
            <a:r>
              <a:rPr sz="1725" dirty="0">
                <a:latin typeface="Calibri"/>
                <a:cs typeface="Calibri"/>
              </a:rPr>
              <a:t> matrix</a:t>
            </a:r>
            <a:endParaRPr sz="1725">
              <a:latin typeface="Calibri"/>
              <a:cs typeface="Calibri"/>
            </a:endParaRPr>
          </a:p>
        </p:txBody>
      </p:sp>
      <p:sp>
        <p:nvSpPr>
          <p:cNvPr id="22" name="object 22"/>
          <p:cNvSpPr/>
          <p:nvPr/>
        </p:nvSpPr>
        <p:spPr>
          <a:xfrm>
            <a:off x="3933253" y="3861341"/>
            <a:ext cx="444818" cy="203359"/>
          </a:xfrm>
          <a:custGeom>
            <a:avLst/>
            <a:gdLst/>
            <a:ahLst/>
            <a:cxnLst/>
            <a:rect l="l" t="t" r="r" b="b"/>
            <a:pathLst>
              <a:path w="593089" h="271145">
                <a:moveTo>
                  <a:pt x="506349" y="0"/>
                </a:moveTo>
                <a:lnTo>
                  <a:pt x="502412" y="11049"/>
                </a:lnTo>
                <a:lnTo>
                  <a:pt x="518100" y="17809"/>
                </a:lnTo>
                <a:lnTo>
                  <a:pt x="531621" y="27225"/>
                </a:lnTo>
                <a:lnTo>
                  <a:pt x="559069" y="70925"/>
                </a:lnTo>
                <a:lnTo>
                  <a:pt x="567070" y="111017"/>
                </a:lnTo>
                <a:lnTo>
                  <a:pt x="568071" y="134112"/>
                </a:lnTo>
                <a:lnTo>
                  <a:pt x="567051" y="158047"/>
                </a:lnTo>
                <a:lnTo>
                  <a:pt x="558962" y="199298"/>
                </a:lnTo>
                <a:lnTo>
                  <a:pt x="531669" y="243713"/>
                </a:lnTo>
                <a:lnTo>
                  <a:pt x="502920" y="260096"/>
                </a:lnTo>
                <a:lnTo>
                  <a:pt x="506349" y="271018"/>
                </a:lnTo>
                <a:lnTo>
                  <a:pt x="543274" y="253666"/>
                </a:lnTo>
                <a:lnTo>
                  <a:pt x="570484" y="223647"/>
                </a:lnTo>
                <a:lnTo>
                  <a:pt x="587168" y="183451"/>
                </a:lnTo>
                <a:lnTo>
                  <a:pt x="592709" y="135636"/>
                </a:lnTo>
                <a:lnTo>
                  <a:pt x="591323" y="110773"/>
                </a:lnTo>
                <a:lnTo>
                  <a:pt x="580171" y="66716"/>
                </a:lnTo>
                <a:lnTo>
                  <a:pt x="557998" y="30825"/>
                </a:lnTo>
                <a:lnTo>
                  <a:pt x="525994" y="7100"/>
                </a:lnTo>
                <a:lnTo>
                  <a:pt x="506349" y="0"/>
                </a:lnTo>
                <a:close/>
              </a:path>
              <a:path w="593089" h="271145">
                <a:moveTo>
                  <a:pt x="86487" y="0"/>
                </a:moveTo>
                <a:lnTo>
                  <a:pt x="49561" y="17367"/>
                </a:lnTo>
                <a:lnTo>
                  <a:pt x="22351" y="47498"/>
                </a:lnTo>
                <a:lnTo>
                  <a:pt x="5603" y="87804"/>
                </a:lnTo>
                <a:lnTo>
                  <a:pt x="0" y="135636"/>
                </a:lnTo>
                <a:lnTo>
                  <a:pt x="1383" y="160496"/>
                </a:lnTo>
                <a:lnTo>
                  <a:pt x="12483" y="204501"/>
                </a:lnTo>
                <a:lnTo>
                  <a:pt x="34605" y="240246"/>
                </a:lnTo>
                <a:lnTo>
                  <a:pt x="66748" y="263919"/>
                </a:lnTo>
                <a:lnTo>
                  <a:pt x="86487" y="271018"/>
                </a:lnTo>
                <a:lnTo>
                  <a:pt x="89915" y="260096"/>
                </a:lnTo>
                <a:lnTo>
                  <a:pt x="74431" y="253238"/>
                </a:lnTo>
                <a:lnTo>
                  <a:pt x="61102" y="243713"/>
                </a:lnTo>
                <a:lnTo>
                  <a:pt x="33766" y="199298"/>
                </a:lnTo>
                <a:lnTo>
                  <a:pt x="25765" y="158047"/>
                </a:lnTo>
                <a:lnTo>
                  <a:pt x="24764" y="134112"/>
                </a:lnTo>
                <a:lnTo>
                  <a:pt x="25765" y="111017"/>
                </a:lnTo>
                <a:lnTo>
                  <a:pt x="33766" y="70925"/>
                </a:lnTo>
                <a:lnTo>
                  <a:pt x="61198" y="27225"/>
                </a:lnTo>
                <a:lnTo>
                  <a:pt x="90297" y="11049"/>
                </a:lnTo>
                <a:lnTo>
                  <a:pt x="86487" y="0"/>
                </a:lnTo>
                <a:close/>
              </a:path>
            </a:pathLst>
          </a:custGeom>
          <a:solidFill>
            <a:srgbClr val="000000"/>
          </a:solidFill>
        </p:spPr>
        <p:txBody>
          <a:bodyPr wrap="square" lIns="0" tIns="0" rIns="0" bIns="0" rtlCol="0"/>
          <a:lstStyle/>
          <a:p>
            <a:endParaRPr sz="1350"/>
          </a:p>
        </p:txBody>
      </p:sp>
      <p:sp>
        <p:nvSpPr>
          <p:cNvPr id="23" name="object 23"/>
          <p:cNvSpPr txBox="1"/>
          <p:nvPr/>
        </p:nvSpPr>
        <p:spPr>
          <a:xfrm>
            <a:off x="2267713" y="3796627"/>
            <a:ext cx="2042636" cy="275556"/>
          </a:xfrm>
          <a:prstGeom prst="rect">
            <a:avLst/>
          </a:prstGeom>
        </p:spPr>
        <p:txBody>
          <a:bodyPr vert="horz" wrap="square" lIns="0" tIns="10001" rIns="0" bIns="0" rtlCol="0">
            <a:spAutoFit/>
          </a:bodyPr>
          <a:lstStyle/>
          <a:p>
            <a:pPr marL="9525">
              <a:spcBef>
                <a:spcPts val="79"/>
              </a:spcBef>
              <a:tabLst>
                <a:tab pos="1737836" algn="l"/>
              </a:tabLst>
            </a:pPr>
            <a:r>
              <a:rPr sz="1725" dirty="0">
                <a:latin typeface="Calibri"/>
                <a:cs typeface="Calibri"/>
              </a:rPr>
              <a:t>mu</a:t>
            </a:r>
            <a:r>
              <a:rPr sz="1725" spc="-8" dirty="0">
                <a:latin typeface="Calibri"/>
                <a:cs typeface="Calibri"/>
              </a:rPr>
              <a:t>l</a:t>
            </a:r>
            <a:r>
              <a:rPr sz="1725" dirty="0">
                <a:latin typeface="Calibri"/>
                <a:cs typeface="Calibri"/>
              </a:rPr>
              <a:t>t</a:t>
            </a:r>
            <a:r>
              <a:rPr sz="1725" spc="-8" dirty="0">
                <a:latin typeface="Calibri"/>
                <a:cs typeface="Calibri"/>
              </a:rPr>
              <a:t>i</a:t>
            </a:r>
            <a:r>
              <a:rPr sz="1725" spc="-4" dirty="0">
                <a:latin typeface="Calibri"/>
                <a:cs typeface="Calibri"/>
              </a:rPr>
              <a:t>pli</a:t>
            </a:r>
            <a:r>
              <a:rPr sz="1725" spc="-8" dirty="0">
                <a:latin typeface="Calibri"/>
                <a:cs typeface="Calibri"/>
              </a:rPr>
              <a:t>c</a:t>
            </a:r>
            <a:r>
              <a:rPr sz="1725" dirty="0">
                <a:latin typeface="Calibri"/>
                <a:cs typeface="Calibri"/>
              </a:rPr>
              <a:t>at</a:t>
            </a:r>
            <a:r>
              <a:rPr sz="1725" spc="-8" dirty="0">
                <a:latin typeface="Calibri"/>
                <a:cs typeface="Calibri"/>
              </a:rPr>
              <a:t>i</a:t>
            </a:r>
            <a:r>
              <a:rPr sz="1725" spc="-4" dirty="0">
                <a:latin typeface="Calibri"/>
                <a:cs typeface="Calibri"/>
              </a:rPr>
              <a:t>on</a:t>
            </a:r>
            <a:r>
              <a:rPr sz="1725" dirty="0">
                <a:latin typeface="Calibri"/>
                <a:cs typeface="Calibri"/>
              </a:rPr>
              <a:t>:</a:t>
            </a:r>
            <a:r>
              <a:rPr sz="1725" spc="4" dirty="0">
                <a:latin typeface="Calibri"/>
                <a:cs typeface="Calibri"/>
              </a:rPr>
              <a:t> </a:t>
            </a:r>
            <a:r>
              <a:rPr sz="1725" spc="4" dirty="0">
                <a:latin typeface="Cambria Math"/>
                <a:cs typeface="Cambria Math"/>
              </a:rPr>
              <a:t>𝑋𝑄</a:t>
            </a:r>
            <a:r>
              <a:rPr sz="1725" dirty="0">
                <a:latin typeface="Cambria Math"/>
                <a:cs typeface="Cambria Math"/>
              </a:rPr>
              <a:t>	</a:t>
            </a:r>
            <a:r>
              <a:rPr sz="1725" spc="4" dirty="0">
                <a:latin typeface="Cambria Math"/>
                <a:cs typeface="Cambria Math"/>
              </a:rPr>
              <a:t>𝑋𝐾</a:t>
            </a:r>
            <a:endParaRPr sz="1725">
              <a:latin typeface="Cambria Math"/>
              <a:cs typeface="Cambria Math"/>
            </a:endParaRPr>
          </a:p>
        </p:txBody>
      </p:sp>
      <p:sp>
        <p:nvSpPr>
          <p:cNvPr id="24" name="object 24"/>
          <p:cNvSpPr txBox="1"/>
          <p:nvPr/>
        </p:nvSpPr>
        <p:spPr>
          <a:xfrm>
            <a:off x="4388169" y="3776282"/>
            <a:ext cx="131921" cy="203005"/>
          </a:xfrm>
          <a:prstGeom prst="rect">
            <a:avLst/>
          </a:prstGeom>
        </p:spPr>
        <p:txBody>
          <a:bodyPr vert="horz" wrap="square" lIns="0" tIns="12383" rIns="0" bIns="0" rtlCol="0">
            <a:spAutoFit/>
          </a:bodyPr>
          <a:lstStyle/>
          <a:p>
            <a:pPr marL="9525">
              <a:spcBef>
                <a:spcPts val="98"/>
              </a:spcBef>
            </a:pPr>
            <a:r>
              <a:rPr sz="1238" spc="495" dirty="0">
                <a:latin typeface="Cambria Math"/>
                <a:cs typeface="Cambria Math"/>
              </a:rPr>
              <a:t>𝖳</a:t>
            </a:r>
            <a:endParaRPr sz="1238">
              <a:latin typeface="Cambria Math"/>
              <a:cs typeface="Cambria Math"/>
            </a:endParaRPr>
          </a:p>
        </p:txBody>
      </p:sp>
      <p:sp>
        <p:nvSpPr>
          <p:cNvPr id="25" name="object 25"/>
          <p:cNvSpPr txBox="1"/>
          <p:nvPr/>
        </p:nvSpPr>
        <p:spPr>
          <a:xfrm>
            <a:off x="2320062" y="4636580"/>
            <a:ext cx="2047875" cy="1071447"/>
          </a:xfrm>
          <a:prstGeom prst="rect">
            <a:avLst/>
          </a:prstGeom>
        </p:spPr>
        <p:txBody>
          <a:bodyPr vert="horz" wrap="square" lIns="0" tIns="9525" rIns="0" bIns="0" rtlCol="0">
            <a:spAutoFit/>
          </a:bodyPr>
          <a:lstStyle/>
          <a:p>
            <a:pPr marL="9525" marR="3810">
              <a:spcBef>
                <a:spcPts val="75"/>
              </a:spcBef>
            </a:pPr>
            <a:r>
              <a:rPr sz="1725" dirty="0">
                <a:latin typeface="Calibri"/>
                <a:cs typeface="Calibri"/>
              </a:rPr>
              <a:t>Next, </a:t>
            </a:r>
            <a:r>
              <a:rPr sz="1725" spc="-4" dirty="0">
                <a:latin typeface="Calibri"/>
                <a:cs typeface="Calibri"/>
              </a:rPr>
              <a:t>softmax, </a:t>
            </a:r>
            <a:r>
              <a:rPr sz="1725" dirty="0">
                <a:latin typeface="Calibri"/>
                <a:cs typeface="Calibri"/>
              </a:rPr>
              <a:t>and </a:t>
            </a:r>
            <a:r>
              <a:rPr sz="1725" spc="4" dirty="0">
                <a:latin typeface="Calibri"/>
                <a:cs typeface="Calibri"/>
              </a:rPr>
              <a:t> </a:t>
            </a:r>
            <a:r>
              <a:rPr sz="1725" spc="-4" dirty="0">
                <a:latin typeface="Calibri"/>
                <a:cs typeface="Calibri"/>
              </a:rPr>
              <a:t>compute</a:t>
            </a:r>
            <a:r>
              <a:rPr sz="1725" spc="-11" dirty="0">
                <a:latin typeface="Calibri"/>
                <a:cs typeface="Calibri"/>
              </a:rPr>
              <a:t> </a:t>
            </a:r>
            <a:r>
              <a:rPr sz="1725" dirty="0">
                <a:latin typeface="Calibri"/>
                <a:cs typeface="Calibri"/>
              </a:rPr>
              <a:t>the</a:t>
            </a:r>
            <a:r>
              <a:rPr sz="1725" spc="-15" dirty="0">
                <a:latin typeface="Calibri"/>
                <a:cs typeface="Calibri"/>
              </a:rPr>
              <a:t> </a:t>
            </a:r>
            <a:r>
              <a:rPr sz="1725" dirty="0">
                <a:latin typeface="Calibri"/>
                <a:cs typeface="Calibri"/>
              </a:rPr>
              <a:t>weighted </a:t>
            </a:r>
            <a:r>
              <a:rPr sz="1725" spc="-379" dirty="0">
                <a:latin typeface="Calibri"/>
                <a:cs typeface="Calibri"/>
              </a:rPr>
              <a:t> </a:t>
            </a:r>
            <a:r>
              <a:rPr sz="1725" dirty="0">
                <a:latin typeface="Calibri"/>
                <a:cs typeface="Calibri"/>
              </a:rPr>
              <a:t>average </a:t>
            </a:r>
            <a:r>
              <a:rPr sz="1725" spc="-4" dirty="0">
                <a:latin typeface="Calibri"/>
                <a:cs typeface="Calibri"/>
              </a:rPr>
              <a:t>with </a:t>
            </a:r>
            <a:r>
              <a:rPr sz="1725" dirty="0">
                <a:latin typeface="Calibri"/>
                <a:cs typeface="Calibri"/>
              </a:rPr>
              <a:t>another </a:t>
            </a:r>
            <a:r>
              <a:rPr sz="1725" spc="4" dirty="0">
                <a:latin typeface="Calibri"/>
                <a:cs typeface="Calibri"/>
              </a:rPr>
              <a:t> </a:t>
            </a:r>
            <a:r>
              <a:rPr sz="1725" spc="-4" dirty="0">
                <a:latin typeface="Calibri"/>
                <a:cs typeface="Calibri"/>
              </a:rPr>
              <a:t>matrix multiplication.</a:t>
            </a:r>
            <a:endParaRPr sz="1725">
              <a:latin typeface="Calibri"/>
              <a:cs typeface="Calibri"/>
            </a:endParaRPr>
          </a:p>
        </p:txBody>
      </p:sp>
      <p:sp>
        <p:nvSpPr>
          <p:cNvPr id="26" name="object 26"/>
          <p:cNvSpPr/>
          <p:nvPr/>
        </p:nvSpPr>
        <p:spPr>
          <a:xfrm>
            <a:off x="5702809" y="4705731"/>
            <a:ext cx="992505" cy="910114"/>
          </a:xfrm>
          <a:custGeom>
            <a:avLst/>
            <a:gdLst/>
            <a:ahLst/>
            <a:cxnLst/>
            <a:rect l="l" t="t" r="r" b="b"/>
            <a:pathLst>
              <a:path w="1323340" h="1213485">
                <a:moveTo>
                  <a:pt x="1120648" y="0"/>
                </a:moveTo>
                <a:lnTo>
                  <a:pt x="202183" y="0"/>
                </a:lnTo>
                <a:lnTo>
                  <a:pt x="155834" y="5341"/>
                </a:lnTo>
                <a:lnTo>
                  <a:pt x="113281" y="20555"/>
                </a:lnTo>
                <a:lnTo>
                  <a:pt x="75740" y="44427"/>
                </a:lnTo>
                <a:lnTo>
                  <a:pt x="44427" y="75740"/>
                </a:lnTo>
                <a:lnTo>
                  <a:pt x="20555" y="113281"/>
                </a:lnTo>
                <a:lnTo>
                  <a:pt x="5341" y="155834"/>
                </a:lnTo>
                <a:lnTo>
                  <a:pt x="0" y="202184"/>
                </a:lnTo>
                <a:lnTo>
                  <a:pt x="0" y="1010920"/>
                </a:lnTo>
                <a:lnTo>
                  <a:pt x="5341" y="1057277"/>
                </a:lnTo>
                <a:lnTo>
                  <a:pt x="20555" y="1099833"/>
                </a:lnTo>
                <a:lnTo>
                  <a:pt x="44427" y="1137373"/>
                </a:lnTo>
                <a:lnTo>
                  <a:pt x="75740" y="1168684"/>
                </a:lnTo>
                <a:lnTo>
                  <a:pt x="113281" y="1192552"/>
                </a:lnTo>
                <a:lnTo>
                  <a:pt x="155834" y="1207763"/>
                </a:lnTo>
                <a:lnTo>
                  <a:pt x="202183" y="1213104"/>
                </a:lnTo>
                <a:lnTo>
                  <a:pt x="1120648" y="1213104"/>
                </a:lnTo>
                <a:lnTo>
                  <a:pt x="1166997" y="1207763"/>
                </a:lnTo>
                <a:lnTo>
                  <a:pt x="1209550" y="1192552"/>
                </a:lnTo>
                <a:lnTo>
                  <a:pt x="1247091" y="1168684"/>
                </a:lnTo>
                <a:lnTo>
                  <a:pt x="1278404" y="1137373"/>
                </a:lnTo>
                <a:lnTo>
                  <a:pt x="1302276" y="1099833"/>
                </a:lnTo>
                <a:lnTo>
                  <a:pt x="1317490" y="1057277"/>
                </a:lnTo>
                <a:lnTo>
                  <a:pt x="1322831" y="1010920"/>
                </a:lnTo>
                <a:lnTo>
                  <a:pt x="1322831" y="202184"/>
                </a:lnTo>
                <a:lnTo>
                  <a:pt x="1317490" y="155834"/>
                </a:lnTo>
                <a:lnTo>
                  <a:pt x="1302276" y="113281"/>
                </a:lnTo>
                <a:lnTo>
                  <a:pt x="1278404" y="75740"/>
                </a:lnTo>
                <a:lnTo>
                  <a:pt x="1247091" y="44427"/>
                </a:lnTo>
                <a:lnTo>
                  <a:pt x="1209550" y="20555"/>
                </a:lnTo>
                <a:lnTo>
                  <a:pt x="1166997" y="5341"/>
                </a:lnTo>
                <a:lnTo>
                  <a:pt x="1120648" y="0"/>
                </a:lnTo>
                <a:close/>
              </a:path>
            </a:pathLst>
          </a:custGeom>
          <a:solidFill>
            <a:srgbClr val="FFACF8"/>
          </a:solidFill>
        </p:spPr>
        <p:txBody>
          <a:bodyPr wrap="square" lIns="0" tIns="0" rIns="0" bIns="0" rtlCol="0"/>
          <a:lstStyle/>
          <a:p>
            <a:endParaRPr sz="1350"/>
          </a:p>
        </p:txBody>
      </p:sp>
      <p:sp>
        <p:nvSpPr>
          <p:cNvPr id="27" name="object 27"/>
          <p:cNvSpPr txBox="1"/>
          <p:nvPr/>
        </p:nvSpPr>
        <p:spPr>
          <a:xfrm>
            <a:off x="5791011" y="5026076"/>
            <a:ext cx="835819" cy="240450"/>
          </a:xfrm>
          <a:prstGeom prst="rect">
            <a:avLst/>
          </a:prstGeom>
        </p:spPr>
        <p:txBody>
          <a:bodyPr vert="horz" wrap="square" lIns="0" tIns="9525" rIns="0" bIns="0" rtlCol="0">
            <a:spAutoFit/>
          </a:bodyPr>
          <a:lstStyle/>
          <a:p>
            <a:pPr marL="28575">
              <a:spcBef>
                <a:spcPts val="75"/>
              </a:spcBef>
            </a:pPr>
            <a:r>
              <a:rPr sz="1500" spc="83" dirty="0">
                <a:latin typeface="Cambria Math"/>
                <a:cs typeface="Cambria Math"/>
              </a:rPr>
              <a:t>𝑋𝑄𝐾</a:t>
            </a:r>
            <a:r>
              <a:rPr sz="1631" spc="124" baseline="28735" dirty="0">
                <a:latin typeface="Cambria Math"/>
                <a:cs typeface="Cambria Math"/>
              </a:rPr>
              <a:t>𝖳</a:t>
            </a:r>
            <a:r>
              <a:rPr sz="1631" spc="157" baseline="28735" dirty="0">
                <a:latin typeface="Cambria Math"/>
                <a:cs typeface="Cambria Math"/>
              </a:rPr>
              <a:t> </a:t>
            </a:r>
            <a:r>
              <a:rPr sz="1500" spc="139" dirty="0">
                <a:latin typeface="Cambria Math"/>
                <a:cs typeface="Cambria Math"/>
              </a:rPr>
              <a:t>𝑋</a:t>
            </a:r>
            <a:r>
              <a:rPr sz="1631" spc="208" baseline="28735" dirty="0">
                <a:latin typeface="Cambria Math"/>
                <a:cs typeface="Cambria Math"/>
              </a:rPr>
              <a:t>𝖳</a:t>
            </a:r>
            <a:endParaRPr sz="1631" baseline="28735">
              <a:latin typeface="Cambria Math"/>
              <a:cs typeface="Cambria Math"/>
            </a:endParaRPr>
          </a:p>
        </p:txBody>
      </p:sp>
      <p:sp>
        <p:nvSpPr>
          <p:cNvPr id="28" name="object 28"/>
          <p:cNvSpPr txBox="1"/>
          <p:nvPr/>
        </p:nvSpPr>
        <p:spPr>
          <a:xfrm>
            <a:off x="4889087" y="4973498"/>
            <a:ext cx="731996" cy="263053"/>
          </a:xfrm>
          <a:prstGeom prst="rect">
            <a:avLst/>
          </a:prstGeom>
        </p:spPr>
        <p:txBody>
          <a:bodyPr vert="horz" wrap="square" lIns="0" tIns="9049" rIns="0" bIns="0" rtlCol="0">
            <a:spAutoFit/>
          </a:bodyPr>
          <a:lstStyle/>
          <a:p>
            <a:pPr marL="9525">
              <a:spcBef>
                <a:spcPts val="71"/>
              </a:spcBef>
            </a:pPr>
            <a:r>
              <a:rPr sz="1650" spc="-4" dirty="0">
                <a:latin typeface="Cambria Math"/>
                <a:cs typeface="Cambria Math"/>
              </a:rPr>
              <a:t>softmax</a:t>
            </a:r>
            <a:endParaRPr sz="1650">
              <a:latin typeface="Cambria Math"/>
              <a:cs typeface="Cambria Math"/>
            </a:endParaRPr>
          </a:p>
        </p:txBody>
      </p:sp>
      <p:grpSp>
        <p:nvGrpSpPr>
          <p:cNvPr id="29" name="object 29"/>
          <p:cNvGrpSpPr/>
          <p:nvPr/>
        </p:nvGrpSpPr>
        <p:grpSpPr>
          <a:xfrm>
            <a:off x="5609082" y="4681727"/>
            <a:ext cx="1638300" cy="1005840"/>
            <a:chOff x="5446776" y="5099303"/>
            <a:chExt cx="2184400" cy="1341120"/>
          </a:xfrm>
        </p:grpSpPr>
        <p:pic>
          <p:nvPicPr>
            <p:cNvPr id="30" name="object 30"/>
            <p:cNvPicPr/>
            <p:nvPr/>
          </p:nvPicPr>
          <p:blipFill>
            <a:blip r:embed="rId2" cstate="print"/>
            <a:stretch>
              <a:fillRect/>
            </a:stretch>
          </p:blipFill>
          <p:spPr>
            <a:xfrm>
              <a:off x="5446776" y="5099303"/>
              <a:ext cx="198081" cy="1319784"/>
            </a:xfrm>
            <a:prstGeom prst="rect">
              <a:avLst/>
            </a:prstGeom>
          </p:spPr>
        </p:pic>
        <p:sp>
          <p:nvSpPr>
            <p:cNvPr id="31" name="object 31"/>
            <p:cNvSpPr/>
            <p:nvPr/>
          </p:nvSpPr>
          <p:spPr>
            <a:xfrm>
              <a:off x="5502402" y="5135117"/>
              <a:ext cx="105410" cy="1213485"/>
            </a:xfrm>
            <a:custGeom>
              <a:avLst/>
              <a:gdLst/>
              <a:ahLst/>
              <a:cxnLst/>
              <a:rect l="l" t="t" r="r" b="b"/>
              <a:pathLst>
                <a:path w="105410" h="1213485">
                  <a:moveTo>
                    <a:pt x="105156" y="1213103"/>
                  </a:moveTo>
                  <a:lnTo>
                    <a:pt x="43068" y="1175766"/>
                  </a:lnTo>
                  <a:lnTo>
                    <a:pt x="20299" y="1133874"/>
                  </a:lnTo>
                  <a:lnTo>
                    <a:pt x="5364" y="1080750"/>
                  </a:lnTo>
                  <a:lnTo>
                    <a:pt x="0" y="1019581"/>
                  </a:lnTo>
                  <a:lnTo>
                    <a:pt x="0" y="193547"/>
                  </a:lnTo>
                  <a:lnTo>
                    <a:pt x="5364" y="132356"/>
                  </a:lnTo>
                  <a:lnTo>
                    <a:pt x="20299" y="79223"/>
                  </a:lnTo>
                  <a:lnTo>
                    <a:pt x="43068" y="37331"/>
                  </a:lnTo>
                  <a:lnTo>
                    <a:pt x="71932" y="9863"/>
                  </a:lnTo>
                  <a:lnTo>
                    <a:pt x="105156" y="0"/>
                  </a:lnTo>
                </a:path>
              </a:pathLst>
            </a:custGeom>
            <a:ln w="25400">
              <a:solidFill>
                <a:srgbClr val="000000"/>
              </a:solidFill>
            </a:ln>
          </p:spPr>
          <p:txBody>
            <a:bodyPr wrap="square" lIns="0" tIns="0" rIns="0" bIns="0" rtlCol="0"/>
            <a:lstStyle/>
            <a:p>
              <a:endParaRPr sz="1350"/>
            </a:p>
          </p:txBody>
        </p:sp>
        <p:pic>
          <p:nvPicPr>
            <p:cNvPr id="32" name="object 32"/>
            <p:cNvPicPr/>
            <p:nvPr/>
          </p:nvPicPr>
          <p:blipFill>
            <a:blip r:embed="rId3" cstate="print"/>
            <a:stretch>
              <a:fillRect/>
            </a:stretch>
          </p:blipFill>
          <p:spPr>
            <a:xfrm>
              <a:off x="6812280" y="5120639"/>
              <a:ext cx="198081" cy="1319784"/>
            </a:xfrm>
            <a:prstGeom prst="rect">
              <a:avLst/>
            </a:prstGeom>
          </p:spPr>
        </p:pic>
        <p:sp>
          <p:nvSpPr>
            <p:cNvPr id="33" name="object 33"/>
            <p:cNvSpPr/>
            <p:nvPr/>
          </p:nvSpPr>
          <p:spPr>
            <a:xfrm>
              <a:off x="6854190" y="5156453"/>
              <a:ext cx="105410" cy="1213485"/>
            </a:xfrm>
            <a:custGeom>
              <a:avLst/>
              <a:gdLst/>
              <a:ahLst/>
              <a:cxnLst/>
              <a:rect l="l" t="t" r="r" b="b"/>
              <a:pathLst>
                <a:path w="105409" h="1213485">
                  <a:moveTo>
                    <a:pt x="0" y="0"/>
                  </a:moveTo>
                  <a:lnTo>
                    <a:pt x="62087" y="37331"/>
                  </a:lnTo>
                  <a:lnTo>
                    <a:pt x="84856" y="79223"/>
                  </a:lnTo>
                  <a:lnTo>
                    <a:pt x="99791" y="132356"/>
                  </a:lnTo>
                  <a:lnTo>
                    <a:pt x="105155" y="193548"/>
                  </a:lnTo>
                  <a:lnTo>
                    <a:pt x="105155" y="1019581"/>
                  </a:lnTo>
                  <a:lnTo>
                    <a:pt x="99791" y="1080750"/>
                  </a:lnTo>
                  <a:lnTo>
                    <a:pt x="84856" y="1133874"/>
                  </a:lnTo>
                  <a:lnTo>
                    <a:pt x="62087" y="1175766"/>
                  </a:lnTo>
                  <a:lnTo>
                    <a:pt x="33223" y="1203238"/>
                  </a:lnTo>
                  <a:lnTo>
                    <a:pt x="0" y="1213104"/>
                  </a:lnTo>
                </a:path>
              </a:pathLst>
            </a:custGeom>
            <a:ln w="25399">
              <a:solidFill>
                <a:srgbClr val="000000"/>
              </a:solidFill>
            </a:ln>
          </p:spPr>
          <p:txBody>
            <a:bodyPr wrap="square" lIns="0" tIns="0" rIns="0" bIns="0" rtlCol="0"/>
            <a:lstStyle/>
            <a:p>
              <a:endParaRPr sz="1350"/>
            </a:p>
          </p:txBody>
        </p:sp>
        <p:sp>
          <p:nvSpPr>
            <p:cNvPr id="34" name="object 34"/>
            <p:cNvSpPr/>
            <p:nvPr/>
          </p:nvSpPr>
          <p:spPr>
            <a:xfrm>
              <a:off x="7097268" y="5155691"/>
              <a:ext cx="533400" cy="1213485"/>
            </a:xfrm>
            <a:custGeom>
              <a:avLst/>
              <a:gdLst/>
              <a:ahLst/>
              <a:cxnLst/>
              <a:rect l="l" t="t" r="r" b="b"/>
              <a:pathLst>
                <a:path w="533400" h="1213485">
                  <a:moveTo>
                    <a:pt x="444500" y="0"/>
                  </a:moveTo>
                  <a:lnTo>
                    <a:pt x="88900" y="0"/>
                  </a:lnTo>
                  <a:lnTo>
                    <a:pt x="54274" y="6979"/>
                  </a:lnTo>
                  <a:lnTo>
                    <a:pt x="26019" y="26019"/>
                  </a:lnTo>
                  <a:lnTo>
                    <a:pt x="6979" y="54274"/>
                  </a:lnTo>
                  <a:lnTo>
                    <a:pt x="0" y="88899"/>
                  </a:lnTo>
                  <a:lnTo>
                    <a:pt x="0" y="1124203"/>
                  </a:lnTo>
                  <a:lnTo>
                    <a:pt x="6979" y="1158807"/>
                  </a:lnTo>
                  <a:lnTo>
                    <a:pt x="26019" y="1187065"/>
                  </a:lnTo>
                  <a:lnTo>
                    <a:pt x="54274" y="1206117"/>
                  </a:lnTo>
                  <a:lnTo>
                    <a:pt x="88900" y="1213103"/>
                  </a:lnTo>
                  <a:lnTo>
                    <a:pt x="444500" y="1213103"/>
                  </a:lnTo>
                  <a:lnTo>
                    <a:pt x="479125" y="1206117"/>
                  </a:lnTo>
                  <a:lnTo>
                    <a:pt x="507380" y="1187065"/>
                  </a:lnTo>
                  <a:lnTo>
                    <a:pt x="526420" y="1158807"/>
                  </a:lnTo>
                  <a:lnTo>
                    <a:pt x="533400" y="1124203"/>
                  </a:lnTo>
                  <a:lnTo>
                    <a:pt x="533400" y="88899"/>
                  </a:lnTo>
                  <a:lnTo>
                    <a:pt x="526420" y="54274"/>
                  </a:lnTo>
                  <a:lnTo>
                    <a:pt x="507380" y="26019"/>
                  </a:lnTo>
                  <a:lnTo>
                    <a:pt x="479125" y="6979"/>
                  </a:lnTo>
                  <a:lnTo>
                    <a:pt x="444500" y="0"/>
                  </a:lnTo>
                  <a:close/>
                </a:path>
              </a:pathLst>
            </a:custGeom>
            <a:solidFill>
              <a:srgbClr val="FFACF8"/>
            </a:solidFill>
          </p:spPr>
          <p:txBody>
            <a:bodyPr wrap="square" lIns="0" tIns="0" rIns="0" bIns="0" rtlCol="0"/>
            <a:lstStyle/>
            <a:p>
              <a:endParaRPr sz="1350"/>
            </a:p>
          </p:txBody>
        </p:sp>
      </p:grpSp>
      <p:sp>
        <p:nvSpPr>
          <p:cNvPr id="35" name="object 35"/>
          <p:cNvSpPr txBox="1"/>
          <p:nvPr/>
        </p:nvSpPr>
        <p:spPr>
          <a:xfrm>
            <a:off x="6918579" y="5042763"/>
            <a:ext cx="262414" cy="240450"/>
          </a:xfrm>
          <a:prstGeom prst="rect">
            <a:avLst/>
          </a:prstGeom>
        </p:spPr>
        <p:txBody>
          <a:bodyPr vert="horz" wrap="square" lIns="0" tIns="9525" rIns="0" bIns="0" rtlCol="0">
            <a:spAutoFit/>
          </a:bodyPr>
          <a:lstStyle/>
          <a:p>
            <a:pPr marL="9525">
              <a:spcBef>
                <a:spcPts val="75"/>
              </a:spcBef>
            </a:pPr>
            <a:r>
              <a:rPr sz="1500" dirty="0">
                <a:latin typeface="Cambria Math"/>
                <a:cs typeface="Cambria Math"/>
              </a:rPr>
              <a:t>𝑋𝑉</a:t>
            </a:r>
            <a:endParaRPr sz="1500">
              <a:latin typeface="Cambria Math"/>
              <a:cs typeface="Cambria Math"/>
            </a:endParaRPr>
          </a:p>
        </p:txBody>
      </p:sp>
      <p:sp>
        <p:nvSpPr>
          <p:cNvPr id="36" name="object 36"/>
          <p:cNvSpPr/>
          <p:nvPr/>
        </p:nvSpPr>
        <p:spPr>
          <a:xfrm>
            <a:off x="6195060" y="4226530"/>
            <a:ext cx="1448276" cy="478631"/>
          </a:xfrm>
          <a:custGeom>
            <a:avLst/>
            <a:gdLst/>
            <a:ahLst/>
            <a:cxnLst/>
            <a:rect l="l" t="t" r="r" b="b"/>
            <a:pathLst>
              <a:path w="1931034" h="638175">
                <a:moveTo>
                  <a:pt x="0" y="553084"/>
                </a:moveTo>
                <a:lnTo>
                  <a:pt x="5080" y="638174"/>
                </a:lnTo>
                <a:lnTo>
                  <a:pt x="69977" y="583056"/>
                </a:lnTo>
                <a:lnTo>
                  <a:pt x="69383" y="582802"/>
                </a:lnTo>
                <a:lnTo>
                  <a:pt x="35560" y="582802"/>
                </a:lnTo>
                <a:lnTo>
                  <a:pt x="24384" y="576706"/>
                </a:lnTo>
                <a:lnTo>
                  <a:pt x="30118" y="565985"/>
                </a:lnTo>
                <a:lnTo>
                  <a:pt x="0" y="553084"/>
                </a:lnTo>
                <a:close/>
              </a:path>
              <a:path w="1931034" h="638175">
                <a:moveTo>
                  <a:pt x="30118" y="565985"/>
                </a:moveTo>
                <a:lnTo>
                  <a:pt x="24384" y="576706"/>
                </a:lnTo>
                <a:lnTo>
                  <a:pt x="35560" y="582802"/>
                </a:lnTo>
                <a:lnTo>
                  <a:pt x="41916" y="571038"/>
                </a:lnTo>
                <a:lnTo>
                  <a:pt x="30118" y="565985"/>
                </a:lnTo>
                <a:close/>
              </a:path>
              <a:path w="1931034" h="638175">
                <a:moveTo>
                  <a:pt x="41916" y="571038"/>
                </a:moveTo>
                <a:lnTo>
                  <a:pt x="35560" y="582802"/>
                </a:lnTo>
                <a:lnTo>
                  <a:pt x="69383" y="582802"/>
                </a:lnTo>
                <a:lnTo>
                  <a:pt x="41916" y="571038"/>
                </a:lnTo>
                <a:close/>
              </a:path>
              <a:path w="1931034" h="638175">
                <a:moveTo>
                  <a:pt x="1187323" y="301751"/>
                </a:moveTo>
                <a:lnTo>
                  <a:pt x="1143253" y="305688"/>
                </a:lnTo>
                <a:lnTo>
                  <a:pt x="1098803" y="308863"/>
                </a:lnTo>
                <a:lnTo>
                  <a:pt x="1099058" y="308863"/>
                </a:lnTo>
                <a:lnTo>
                  <a:pt x="1054353" y="311022"/>
                </a:lnTo>
                <a:lnTo>
                  <a:pt x="1009523" y="312419"/>
                </a:lnTo>
                <a:lnTo>
                  <a:pt x="919861" y="313435"/>
                </a:lnTo>
                <a:lnTo>
                  <a:pt x="874776" y="314705"/>
                </a:lnTo>
                <a:lnTo>
                  <a:pt x="829945" y="316991"/>
                </a:lnTo>
                <a:lnTo>
                  <a:pt x="785495" y="320039"/>
                </a:lnTo>
                <a:lnTo>
                  <a:pt x="741172" y="323976"/>
                </a:lnTo>
                <a:lnTo>
                  <a:pt x="697356" y="328802"/>
                </a:lnTo>
                <a:lnTo>
                  <a:pt x="654176" y="334263"/>
                </a:lnTo>
                <a:lnTo>
                  <a:pt x="611504" y="340486"/>
                </a:lnTo>
                <a:lnTo>
                  <a:pt x="569595" y="347344"/>
                </a:lnTo>
                <a:lnTo>
                  <a:pt x="528447" y="354837"/>
                </a:lnTo>
                <a:lnTo>
                  <a:pt x="488188" y="363092"/>
                </a:lnTo>
                <a:lnTo>
                  <a:pt x="448945" y="371982"/>
                </a:lnTo>
                <a:lnTo>
                  <a:pt x="410591" y="381380"/>
                </a:lnTo>
                <a:lnTo>
                  <a:pt x="373506" y="391413"/>
                </a:lnTo>
                <a:lnTo>
                  <a:pt x="303022" y="412876"/>
                </a:lnTo>
                <a:lnTo>
                  <a:pt x="238125" y="436371"/>
                </a:lnTo>
                <a:lnTo>
                  <a:pt x="179578" y="461390"/>
                </a:lnTo>
                <a:lnTo>
                  <a:pt x="127889" y="488060"/>
                </a:lnTo>
                <a:lnTo>
                  <a:pt x="83820" y="516000"/>
                </a:lnTo>
                <a:lnTo>
                  <a:pt x="48260" y="544829"/>
                </a:lnTo>
                <a:lnTo>
                  <a:pt x="30118" y="565985"/>
                </a:lnTo>
                <a:lnTo>
                  <a:pt x="41916" y="571038"/>
                </a:lnTo>
                <a:lnTo>
                  <a:pt x="43382" y="568324"/>
                </a:lnTo>
                <a:lnTo>
                  <a:pt x="43053" y="568324"/>
                </a:lnTo>
                <a:lnTo>
                  <a:pt x="44069" y="567054"/>
                </a:lnTo>
                <a:lnTo>
                  <a:pt x="44256" y="567054"/>
                </a:lnTo>
                <a:lnTo>
                  <a:pt x="49790" y="561212"/>
                </a:lnTo>
                <a:lnTo>
                  <a:pt x="49657" y="561212"/>
                </a:lnTo>
                <a:lnTo>
                  <a:pt x="57023" y="553973"/>
                </a:lnTo>
                <a:lnTo>
                  <a:pt x="72859" y="540257"/>
                </a:lnTo>
                <a:lnTo>
                  <a:pt x="91103" y="526414"/>
                </a:lnTo>
                <a:lnTo>
                  <a:pt x="111887" y="512444"/>
                </a:lnTo>
                <a:lnTo>
                  <a:pt x="112051" y="512444"/>
                </a:lnTo>
                <a:lnTo>
                  <a:pt x="134239" y="498982"/>
                </a:lnTo>
                <a:lnTo>
                  <a:pt x="134456" y="498982"/>
                </a:lnTo>
                <a:lnTo>
                  <a:pt x="158750" y="485901"/>
                </a:lnTo>
                <a:lnTo>
                  <a:pt x="185039" y="472947"/>
                </a:lnTo>
                <a:lnTo>
                  <a:pt x="184785" y="472947"/>
                </a:lnTo>
                <a:lnTo>
                  <a:pt x="213106" y="460374"/>
                </a:lnTo>
                <a:lnTo>
                  <a:pt x="242824" y="448055"/>
                </a:lnTo>
                <a:lnTo>
                  <a:pt x="243032" y="448055"/>
                </a:lnTo>
                <a:lnTo>
                  <a:pt x="274193" y="436244"/>
                </a:lnTo>
                <a:lnTo>
                  <a:pt x="274432" y="436244"/>
                </a:lnTo>
                <a:lnTo>
                  <a:pt x="307086" y="424941"/>
                </a:lnTo>
                <a:lnTo>
                  <a:pt x="341375" y="414019"/>
                </a:lnTo>
                <a:lnTo>
                  <a:pt x="377063" y="403605"/>
                </a:lnTo>
                <a:lnTo>
                  <a:pt x="376809" y="403605"/>
                </a:lnTo>
                <a:lnTo>
                  <a:pt x="413766" y="393699"/>
                </a:lnTo>
                <a:lnTo>
                  <a:pt x="451866" y="384301"/>
                </a:lnTo>
                <a:lnTo>
                  <a:pt x="490981" y="375538"/>
                </a:lnTo>
                <a:lnTo>
                  <a:pt x="530860" y="367283"/>
                </a:lnTo>
                <a:lnTo>
                  <a:pt x="571880" y="359790"/>
                </a:lnTo>
                <a:lnTo>
                  <a:pt x="613537" y="352932"/>
                </a:lnTo>
                <a:lnTo>
                  <a:pt x="655827" y="346836"/>
                </a:lnTo>
                <a:lnTo>
                  <a:pt x="698880" y="341375"/>
                </a:lnTo>
                <a:lnTo>
                  <a:pt x="742569" y="336676"/>
                </a:lnTo>
                <a:lnTo>
                  <a:pt x="786511" y="332739"/>
                </a:lnTo>
                <a:lnTo>
                  <a:pt x="830706" y="329691"/>
                </a:lnTo>
                <a:lnTo>
                  <a:pt x="875411" y="327405"/>
                </a:lnTo>
                <a:lnTo>
                  <a:pt x="920115" y="326135"/>
                </a:lnTo>
                <a:lnTo>
                  <a:pt x="1009776" y="325119"/>
                </a:lnTo>
                <a:lnTo>
                  <a:pt x="1054862" y="323722"/>
                </a:lnTo>
                <a:lnTo>
                  <a:pt x="1099693" y="321563"/>
                </a:lnTo>
                <a:lnTo>
                  <a:pt x="1144270" y="318388"/>
                </a:lnTo>
                <a:lnTo>
                  <a:pt x="1188466" y="314451"/>
                </a:lnTo>
                <a:lnTo>
                  <a:pt x="1232408" y="309752"/>
                </a:lnTo>
                <a:lnTo>
                  <a:pt x="1275588" y="304291"/>
                </a:lnTo>
                <a:lnTo>
                  <a:pt x="1292134" y="301878"/>
                </a:lnTo>
                <a:lnTo>
                  <a:pt x="1187196" y="301878"/>
                </a:lnTo>
                <a:close/>
              </a:path>
              <a:path w="1931034" h="638175">
                <a:moveTo>
                  <a:pt x="44069" y="567054"/>
                </a:moveTo>
                <a:lnTo>
                  <a:pt x="43053" y="568324"/>
                </a:lnTo>
                <a:lnTo>
                  <a:pt x="43820" y="567514"/>
                </a:lnTo>
                <a:lnTo>
                  <a:pt x="44069" y="567054"/>
                </a:lnTo>
                <a:close/>
              </a:path>
              <a:path w="1931034" h="638175">
                <a:moveTo>
                  <a:pt x="43820" y="567514"/>
                </a:moveTo>
                <a:lnTo>
                  <a:pt x="43053" y="568324"/>
                </a:lnTo>
                <a:lnTo>
                  <a:pt x="43382" y="568324"/>
                </a:lnTo>
                <a:lnTo>
                  <a:pt x="43820" y="567514"/>
                </a:lnTo>
                <a:close/>
              </a:path>
              <a:path w="1931034" h="638175">
                <a:moveTo>
                  <a:pt x="44256" y="567054"/>
                </a:moveTo>
                <a:lnTo>
                  <a:pt x="44069" y="567054"/>
                </a:lnTo>
                <a:lnTo>
                  <a:pt x="43820" y="567514"/>
                </a:lnTo>
                <a:lnTo>
                  <a:pt x="44256" y="567054"/>
                </a:lnTo>
                <a:close/>
              </a:path>
              <a:path w="1931034" h="638175">
                <a:moveTo>
                  <a:pt x="49911" y="561085"/>
                </a:moveTo>
                <a:lnTo>
                  <a:pt x="49657" y="561212"/>
                </a:lnTo>
                <a:lnTo>
                  <a:pt x="49790" y="561212"/>
                </a:lnTo>
                <a:close/>
              </a:path>
              <a:path w="1931034" h="638175">
                <a:moveTo>
                  <a:pt x="57080" y="553973"/>
                </a:moveTo>
                <a:lnTo>
                  <a:pt x="56642" y="554354"/>
                </a:lnTo>
                <a:lnTo>
                  <a:pt x="57080" y="553973"/>
                </a:lnTo>
                <a:close/>
              </a:path>
              <a:path w="1931034" h="638175">
                <a:moveTo>
                  <a:pt x="73152" y="540003"/>
                </a:moveTo>
                <a:lnTo>
                  <a:pt x="72771" y="540257"/>
                </a:lnTo>
                <a:lnTo>
                  <a:pt x="73152" y="540003"/>
                </a:lnTo>
                <a:close/>
              </a:path>
              <a:path w="1931034" h="638175">
                <a:moveTo>
                  <a:pt x="91440" y="526160"/>
                </a:moveTo>
                <a:lnTo>
                  <a:pt x="91059" y="526414"/>
                </a:lnTo>
                <a:lnTo>
                  <a:pt x="91440" y="526160"/>
                </a:lnTo>
                <a:close/>
              </a:path>
              <a:path w="1931034" h="638175">
                <a:moveTo>
                  <a:pt x="112051" y="512444"/>
                </a:moveTo>
                <a:lnTo>
                  <a:pt x="111887" y="512444"/>
                </a:lnTo>
                <a:lnTo>
                  <a:pt x="111633" y="512698"/>
                </a:lnTo>
                <a:lnTo>
                  <a:pt x="112051" y="512444"/>
                </a:lnTo>
                <a:close/>
              </a:path>
              <a:path w="1931034" h="638175">
                <a:moveTo>
                  <a:pt x="134456" y="498982"/>
                </a:moveTo>
                <a:lnTo>
                  <a:pt x="134239" y="498982"/>
                </a:lnTo>
                <a:lnTo>
                  <a:pt x="133985" y="499236"/>
                </a:lnTo>
                <a:lnTo>
                  <a:pt x="134456" y="498982"/>
                </a:lnTo>
                <a:close/>
              </a:path>
              <a:path w="1931034" h="638175">
                <a:moveTo>
                  <a:pt x="243032" y="448055"/>
                </a:moveTo>
                <a:lnTo>
                  <a:pt x="242824" y="448055"/>
                </a:lnTo>
                <a:lnTo>
                  <a:pt x="242697" y="448182"/>
                </a:lnTo>
                <a:lnTo>
                  <a:pt x="243032" y="448055"/>
                </a:lnTo>
                <a:close/>
              </a:path>
              <a:path w="1931034" h="638175">
                <a:moveTo>
                  <a:pt x="274432" y="436244"/>
                </a:moveTo>
                <a:lnTo>
                  <a:pt x="274193" y="436244"/>
                </a:lnTo>
                <a:lnTo>
                  <a:pt x="274432" y="436244"/>
                </a:lnTo>
                <a:close/>
              </a:path>
              <a:path w="1931034" h="638175">
                <a:moveTo>
                  <a:pt x="1798010" y="152653"/>
                </a:moveTo>
                <a:lnTo>
                  <a:pt x="1771396" y="152653"/>
                </a:lnTo>
                <a:lnTo>
                  <a:pt x="1744726" y="165607"/>
                </a:lnTo>
                <a:lnTo>
                  <a:pt x="1744979" y="165607"/>
                </a:lnTo>
                <a:lnTo>
                  <a:pt x="1716659" y="178180"/>
                </a:lnTo>
                <a:lnTo>
                  <a:pt x="1716913" y="178180"/>
                </a:lnTo>
                <a:lnTo>
                  <a:pt x="1686941" y="190499"/>
                </a:lnTo>
                <a:lnTo>
                  <a:pt x="1655572" y="202310"/>
                </a:lnTo>
                <a:lnTo>
                  <a:pt x="1622678" y="213613"/>
                </a:lnTo>
                <a:lnTo>
                  <a:pt x="1622933" y="213613"/>
                </a:lnTo>
                <a:lnTo>
                  <a:pt x="1588389" y="224535"/>
                </a:lnTo>
                <a:lnTo>
                  <a:pt x="1552828" y="234949"/>
                </a:lnTo>
                <a:lnTo>
                  <a:pt x="1515999" y="244855"/>
                </a:lnTo>
                <a:lnTo>
                  <a:pt x="1477899" y="254253"/>
                </a:lnTo>
                <a:lnTo>
                  <a:pt x="1438910" y="263016"/>
                </a:lnTo>
                <a:lnTo>
                  <a:pt x="1398904" y="271144"/>
                </a:lnTo>
                <a:lnTo>
                  <a:pt x="1357884" y="278764"/>
                </a:lnTo>
                <a:lnTo>
                  <a:pt x="1316227" y="285622"/>
                </a:lnTo>
                <a:lnTo>
                  <a:pt x="1273810" y="291718"/>
                </a:lnTo>
                <a:lnTo>
                  <a:pt x="1230884" y="297179"/>
                </a:lnTo>
                <a:lnTo>
                  <a:pt x="1187196" y="301878"/>
                </a:lnTo>
                <a:lnTo>
                  <a:pt x="1292134" y="301878"/>
                </a:lnTo>
                <a:lnTo>
                  <a:pt x="1360170" y="291210"/>
                </a:lnTo>
                <a:lnTo>
                  <a:pt x="1401318" y="283590"/>
                </a:lnTo>
                <a:lnTo>
                  <a:pt x="1441577" y="275335"/>
                </a:lnTo>
                <a:lnTo>
                  <a:pt x="1480947" y="266572"/>
                </a:lnTo>
                <a:lnTo>
                  <a:pt x="1519174" y="257174"/>
                </a:lnTo>
                <a:lnTo>
                  <a:pt x="1556385" y="247141"/>
                </a:lnTo>
                <a:lnTo>
                  <a:pt x="1626870" y="225678"/>
                </a:lnTo>
                <a:lnTo>
                  <a:pt x="1691767" y="202183"/>
                </a:lnTo>
                <a:lnTo>
                  <a:pt x="1750314" y="177164"/>
                </a:lnTo>
                <a:lnTo>
                  <a:pt x="1777111" y="163956"/>
                </a:lnTo>
                <a:lnTo>
                  <a:pt x="1798010" y="152653"/>
                </a:lnTo>
                <a:close/>
              </a:path>
              <a:path w="1931034" h="638175">
                <a:moveTo>
                  <a:pt x="1655826" y="202183"/>
                </a:moveTo>
                <a:lnTo>
                  <a:pt x="1655457" y="202310"/>
                </a:lnTo>
                <a:lnTo>
                  <a:pt x="1655826" y="202183"/>
                </a:lnTo>
                <a:close/>
              </a:path>
              <a:path w="1931034" h="638175">
                <a:moveTo>
                  <a:pt x="1687195" y="190372"/>
                </a:moveTo>
                <a:lnTo>
                  <a:pt x="1686858" y="190499"/>
                </a:lnTo>
                <a:lnTo>
                  <a:pt x="1687195" y="190372"/>
                </a:lnTo>
                <a:close/>
              </a:path>
              <a:path w="1931034" h="638175">
                <a:moveTo>
                  <a:pt x="1820249" y="139445"/>
                </a:moveTo>
                <a:lnTo>
                  <a:pt x="1795779" y="139445"/>
                </a:lnTo>
                <a:lnTo>
                  <a:pt x="1771207" y="152745"/>
                </a:lnTo>
                <a:lnTo>
                  <a:pt x="1771396" y="152653"/>
                </a:lnTo>
                <a:lnTo>
                  <a:pt x="1798010" y="152653"/>
                </a:lnTo>
                <a:lnTo>
                  <a:pt x="1802002" y="150494"/>
                </a:lnTo>
                <a:lnTo>
                  <a:pt x="1820249" y="139445"/>
                </a:lnTo>
                <a:close/>
              </a:path>
              <a:path w="1931034" h="638175">
                <a:moveTo>
                  <a:pt x="1818259" y="125856"/>
                </a:moveTo>
                <a:lnTo>
                  <a:pt x="1795526" y="139572"/>
                </a:lnTo>
                <a:lnTo>
                  <a:pt x="1795779" y="139445"/>
                </a:lnTo>
                <a:lnTo>
                  <a:pt x="1820249" y="139445"/>
                </a:lnTo>
                <a:lnTo>
                  <a:pt x="1824863" y="136651"/>
                </a:lnTo>
                <a:lnTo>
                  <a:pt x="1840627" y="126110"/>
                </a:lnTo>
                <a:lnTo>
                  <a:pt x="1818004" y="126110"/>
                </a:lnTo>
                <a:lnTo>
                  <a:pt x="1818259" y="125856"/>
                </a:lnTo>
                <a:close/>
              </a:path>
              <a:path w="1931034" h="638175">
                <a:moveTo>
                  <a:pt x="1873123" y="84200"/>
                </a:moveTo>
                <a:lnTo>
                  <a:pt x="1856740" y="98551"/>
                </a:lnTo>
                <a:lnTo>
                  <a:pt x="1838452" y="112394"/>
                </a:lnTo>
                <a:lnTo>
                  <a:pt x="1818004" y="126110"/>
                </a:lnTo>
                <a:lnTo>
                  <a:pt x="1840627" y="126110"/>
                </a:lnTo>
                <a:lnTo>
                  <a:pt x="1881631" y="93725"/>
                </a:lnTo>
                <a:lnTo>
                  <a:pt x="1890763" y="84581"/>
                </a:lnTo>
                <a:lnTo>
                  <a:pt x="1872869" y="84581"/>
                </a:lnTo>
                <a:lnTo>
                  <a:pt x="1873123" y="84200"/>
                </a:lnTo>
                <a:close/>
              </a:path>
              <a:path w="1931034" h="638175">
                <a:moveTo>
                  <a:pt x="1838705" y="112140"/>
                </a:moveTo>
                <a:lnTo>
                  <a:pt x="1838329" y="112394"/>
                </a:lnTo>
                <a:lnTo>
                  <a:pt x="1838705" y="112140"/>
                </a:lnTo>
                <a:close/>
              </a:path>
              <a:path w="1931034" h="638175">
                <a:moveTo>
                  <a:pt x="1856994" y="98297"/>
                </a:moveTo>
                <a:lnTo>
                  <a:pt x="1856659" y="98551"/>
                </a:lnTo>
                <a:lnTo>
                  <a:pt x="1856994" y="98297"/>
                </a:lnTo>
                <a:close/>
              </a:path>
              <a:path w="1931034" h="638175">
                <a:moveTo>
                  <a:pt x="1897317" y="77342"/>
                </a:moveTo>
                <a:lnTo>
                  <a:pt x="1880235" y="77342"/>
                </a:lnTo>
                <a:lnTo>
                  <a:pt x="1872869" y="84581"/>
                </a:lnTo>
                <a:lnTo>
                  <a:pt x="1890763" y="84581"/>
                </a:lnTo>
                <a:lnTo>
                  <a:pt x="1896110" y="78739"/>
                </a:lnTo>
                <a:lnTo>
                  <a:pt x="1897317" y="77342"/>
                </a:lnTo>
                <a:close/>
              </a:path>
              <a:path w="1931034" h="638175">
                <a:moveTo>
                  <a:pt x="1903353" y="70230"/>
                </a:moveTo>
                <a:lnTo>
                  <a:pt x="1886712" y="70230"/>
                </a:lnTo>
                <a:lnTo>
                  <a:pt x="1879980" y="77469"/>
                </a:lnTo>
                <a:lnTo>
                  <a:pt x="1880235" y="77342"/>
                </a:lnTo>
                <a:lnTo>
                  <a:pt x="1897317" y="77342"/>
                </a:lnTo>
                <a:lnTo>
                  <a:pt x="1902587" y="71246"/>
                </a:lnTo>
                <a:lnTo>
                  <a:pt x="1903353" y="70230"/>
                </a:lnTo>
                <a:close/>
              </a:path>
              <a:path w="1931034" h="638175">
                <a:moveTo>
                  <a:pt x="1908682" y="63118"/>
                </a:moveTo>
                <a:lnTo>
                  <a:pt x="1892808" y="63118"/>
                </a:lnTo>
                <a:lnTo>
                  <a:pt x="1886585" y="70357"/>
                </a:lnTo>
                <a:lnTo>
                  <a:pt x="1886712" y="70230"/>
                </a:lnTo>
                <a:lnTo>
                  <a:pt x="1903353" y="70230"/>
                </a:lnTo>
                <a:lnTo>
                  <a:pt x="1908513" y="63372"/>
                </a:lnTo>
                <a:lnTo>
                  <a:pt x="1908682" y="63118"/>
                </a:lnTo>
                <a:close/>
              </a:path>
              <a:path w="1931034" h="638175">
                <a:moveTo>
                  <a:pt x="1917631" y="48894"/>
                </a:moveTo>
                <a:lnTo>
                  <a:pt x="1902968" y="48894"/>
                </a:lnTo>
                <a:lnTo>
                  <a:pt x="1898015" y="56260"/>
                </a:lnTo>
                <a:lnTo>
                  <a:pt x="1892553" y="63372"/>
                </a:lnTo>
                <a:lnTo>
                  <a:pt x="1892808" y="63118"/>
                </a:lnTo>
                <a:lnTo>
                  <a:pt x="1908682" y="63118"/>
                </a:lnTo>
                <a:lnTo>
                  <a:pt x="1913509" y="55879"/>
                </a:lnTo>
                <a:lnTo>
                  <a:pt x="1917631" y="48894"/>
                </a:lnTo>
                <a:close/>
              </a:path>
              <a:path w="1931034" h="638175">
                <a:moveTo>
                  <a:pt x="1898142" y="56006"/>
                </a:moveTo>
                <a:lnTo>
                  <a:pt x="1897949" y="56260"/>
                </a:lnTo>
                <a:lnTo>
                  <a:pt x="1898142" y="56006"/>
                </a:lnTo>
                <a:close/>
              </a:path>
              <a:path w="1931034" h="638175">
                <a:moveTo>
                  <a:pt x="1926667" y="27812"/>
                </a:moveTo>
                <a:lnTo>
                  <a:pt x="1913381" y="27812"/>
                </a:lnTo>
                <a:lnTo>
                  <a:pt x="1910334" y="35305"/>
                </a:lnTo>
                <a:lnTo>
                  <a:pt x="1906777" y="42163"/>
                </a:lnTo>
                <a:lnTo>
                  <a:pt x="1902726" y="49254"/>
                </a:lnTo>
                <a:lnTo>
                  <a:pt x="1902968" y="48894"/>
                </a:lnTo>
                <a:lnTo>
                  <a:pt x="1917631" y="48894"/>
                </a:lnTo>
                <a:lnTo>
                  <a:pt x="1918080" y="48132"/>
                </a:lnTo>
                <a:lnTo>
                  <a:pt x="1922018" y="40385"/>
                </a:lnTo>
                <a:lnTo>
                  <a:pt x="1925193" y="32384"/>
                </a:lnTo>
                <a:lnTo>
                  <a:pt x="1926667" y="27812"/>
                </a:lnTo>
                <a:close/>
              </a:path>
              <a:path w="1931034" h="638175">
                <a:moveTo>
                  <a:pt x="1906904" y="41909"/>
                </a:moveTo>
                <a:lnTo>
                  <a:pt x="1906760" y="42163"/>
                </a:lnTo>
                <a:lnTo>
                  <a:pt x="1906904" y="41909"/>
                </a:lnTo>
                <a:close/>
              </a:path>
              <a:path w="1931034" h="638175">
                <a:moveTo>
                  <a:pt x="1910461" y="34797"/>
                </a:moveTo>
                <a:lnTo>
                  <a:pt x="1910207" y="35305"/>
                </a:lnTo>
                <a:lnTo>
                  <a:pt x="1910461" y="34797"/>
                </a:lnTo>
                <a:close/>
              </a:path>
              <a:path w="1931034" h="638175">
                <a:moveTo>
                  <a:pt x="1928551" y="20827"/>
                </a:moveTo>
                <a:lnTo>
                  <a:pt x="1915541" y="20827"/>
                </a:lnTo>
                <a:lnTo>
                  <a:pt x="1915414" y="21335"/>
                </a:lnTo>
                <a:lnTo>
                  <a:pt x="1913127" y="28193"/>
                </a:lnTo>
                <a:lnTo>
                  <a:pt x="1913381" y="27812"/>
                </a:lnTo>
                <a:lnTo>
                  <a:pt x="1926667" y="27812"/>
                </a:lnTo>
                <a:lnTo>
                  <a:pt x="1927733" y="24510"/>
                </a:lnTo>
                <a:lnTo>
                  <a:pt x="1928551" y="20827"/>
                </a:lnTo>
                <a:close/>
              </a:path>
              <a:path w="1931034" h="638175">
                <a:moveTo>
                  <a:pt x="1915524" y="20878"/>
                </a:moveTo>
                <a:lnTo>
                  <a:pt x="1915374" y="21335"/>
                </a:lnTo>
                <a:lnTo>
                  <a:pt x="1915524" y="20878"/>
                </a:lnTo>
                <a:close/>
              </a:path>
              <a:path w="1931034" h="638175">
                <a:moveTo>
                  <a:pt x="1929868" y="13969"/>
                </a:moveTo>
                <a:lnTo>
                  <a:pt x="1917192" y="13969"/>
                </a:lnTo>
                <a:lnTo>
                  <a:pt x="1915524" y="20878"/>
                </a:lnTo>
                <a:lnTo>
                  <a:pt x="1928551" y="20827"/>
                </a:lnTo>
                <a:lnTo>
                  <a:pt x="1929511" y="16509"/>
                </a:lnTo>
                <a:lnTo>
                  <a:pt x="1929868" y="13969"/>
                </a:lnTo>
                <a:close/>
              </a:path>
              <a:path w="1931034" h="638175">
                <a:moveTo>
                  <a:pt x="1918462" y="0"/>
                </a:moveTo>
                <a:lnTo>
                  <a:pt x="1918080" y="7492"/>
                </a:lnTo>
                <a:lnTo>
                  <a:pt x="1917065" y="14477"/>
                </a:lnTo>
                <a:lnTo>
                  <a:pt x="1917192" y="13969"/>
                </a:lnTo>
                <a:lnTo>
                  <a:pt x="1929868" y="13969"/>
                </a:lnTo>
                <a:lnTo>
                  <a:pt x="1930653" y="8381"/>
                </a:lnTo>
                <a:lnTo>
                  <a:pt x="1931035" y="761"/>
                </a:lnTo>
                <a:lnTo>
                  <a:pt x="1918462" y="0"/>
                </a:lnTo>
                <a:close/>
              </a:path>
              <a:path w="1931034" h="638175">
                <a:moveTo>
                  <a:pt x="1918080" y="6984"/>
                </a:moveTo>
                <a:lnTo>
                  <a:pt x="1918012" y="7492"/>
                </a:lnTo>
                <a:lnTo>
                  <a:pt x="1918080" y="6984"/>
                </a:lnTo>
                <a:close/>
              </a:path>
            </a:pathLst>
          </a:custGeom>
          <a:solidFill>
            <a:srgbClr val="000000"/>
          </a:solidFill>
        </p:spPr>
        <p:txBody>
          <a:bodyPr wrap="square" lIns="0" tIns="0" rIns="0" bIns="0" rtlCol="0"/>
          <a:lstStyle/>
          <a:p>
            <a:endParaRPr sz="1350"/>
          </a:p>
        </p:txBody>
      </p:sp>
      <p:sp>
        <p:nvSpPr>
          <p:cNvPr id="38" name="TextBox 37">
            <a:extLst>
              <a:ext uri="{FF2B5EF4-FFF2-40B4-BE49-F238E27FC236}">
                <a16:creationId xmlns:a16="http://schemas.microsoft.com/office/drawing/2014/main" id="{8A198899-0E0F-4E3E-AB34-F85023B13BCB}"/>
              </a:ext>
            </a:extLst>
          </p:cNvPr>
          <p:cNvSpPr txBox="1"/>
          <p:nvPr/>
        </p:nvSpPr>
        <p:spPr>
          <a:xfrm>
            <a:off x="1524001" y="6581002"/>
            <a:ext cx="930319" cy="276999"/>
          </a:xfrm>
          <a:prstGeom prst="rect">
            <a:avLst/>
          </a:prstGeom>
          <a:noFill/>
        </p:spPr>
        <p:txBody>
          <a:bodyPr wrap="none" rtlCol="0">
            <a:spAutoFit/>
          </a:bodyPr>
          <a:lstStyle/>
          <a:p>
            <a:pPr>
              <a:defRPr/>
            </a:pPr>
            <a:r>
              <a:rPr lang="en-US" sz="1200" dirty="0">
                <a:solidFill>
                  <a:prstClr val="black"/>
                </a:solidFill>
                <a:latin typeface="Calibri"/>
              </a:rPr>
              <a:t>John Hewitt</a:t>
            </a:r>
          </a:p>
        </p:txBody>
      </p:sp>
      <p:sp>
        <p:nvSpPr>
          <p:cNvPr id="37" name="Title 36">
            <a:extLst>
              <a:ext uri="{FF2B5EF4-FFF2-40B4-BE49-F238E27FC236}">
                <a16:creationId xmlns:a16="http://schemas.microsoft.com/office/drawing/2014/main" id="{E34A01C5-FE63-D9A7-EEB8-FEC8F96D2C68}"/>
              </a:ext>
            </a:extLst>
          </p:cNvPr>
          <p:cNvSpPr>
            <a:spLocks noGrp="1"/>
          </p:cNvSpPr>
          <p:nvPr>
            <p:ph type="title"/>
          </p:nvPr>
        </p:nvSpPr>
        <p:spPr/>
        <p:txBody>
          <a:bodyPr/>
          <a:lstStyle/>
          <a:p>
            <a:r>
              <a:rPr lang="en-US" dirty="0"/>
              <a:t>Parallelizing Attention over All Tokens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339836" y="1680301"/>
            <a:ext cx="6269831" cy="275556"/>
          </a:xfrm>
          <a:prstGeom prst="rect">
            <a:avLst/>
          </a:prstGeom>
        </p:spPr>
        <p:txBody>
          <a:bodyPr vert="horz" wrap="square" lIns="0" tIns="10001" rIns="0" bIns="0" rtlCol="0">
            <a:spAutoFit/>
          </a:bodyPr>
          <a:lstStyle/>
          <a:p>
            <a:pPr marL="266700" indent="-257651">
              <a:spcBef>
                <a:spcPts val="79"/>
              </a:spcBef>
              <a:buClr>
                <a:srgbClr val="8B1515"/>
              </a:buClr>
              <a:buFont typeface="Times New Roman"/>
              <a:buChar char="•"/>
              <a:tabLst>
                <a:tab pos="266224" algn="l"/>
                <a:tab pos="267176" algn="l"/>
              </a:tabLst>
            </a:pPr>
            <a:r>
              <a:rPr sz="1725" dirty="0">
                <a:latin typeface="Calibri"/>
                <a:cs typeface="Calibri"/>
              </a:rPr>
              <a:t>What</a:t>
            </a:r>
            <a:r>
              <a:rPr sz="1725" spc="4" dirty="0">
                <a:latin typeface="Calibri"/>
                <a:cs typeface="Calibri"/>
              </a:rPr>
              <a:t> </a:t>
            </a:r>
            <a:r>
              <a:rPr sz="1725" dirty="0">
                <a:latin typeface="Calibri"/>
                <a:cs typeface="Calibri"/>
              </a:rPr>
              <a:t>if we</a:t>
            </a:r>
            <a:r>
              <a:rPr sz="1725" spc="4" dirty="0">
                <a:latin typeface="Calibri"/>
                <a:cs typeface="Calibri"/>
              </a:rPr>
              <a:t> </a:t>
            </a:r>
            <a:r>
              <a:rPr sz="1725" dirty="0">
                <a:latin typeface="Calibri"/>
                <a:cs typeface="Calibri"/>
              </a:rPr>
              <a:t>want to</a:t>
            </a:r>
            <a:r>
              <a:rPr sz="1725" spc="8" dirty="0">
                <a:latin typeface="Calibri"/>
                <a:cs typeface="Calibri"/>
              </a:rPr>
              <a:t> </a:t>
            </a:r>
            <a:r>
              <a:rPr sz="1725" dirty="0">
                <a:latin typeface="Calibri"/>
                <a:cs typeface="Calibri"/>
              </a:rPr>
              <a:t>look in </a:t>
            </a:r>
            <a:r>
              <a:rPr sz="1725" spc="-4" dirty="0">
                <a:latin typeface="Calibri"/>
                <a:cs typeface="Calibri"/>
              </a:rPr>
              <a:t>multiple</a:t>
            </a:r>
            <a:r>
              <a:rPr sz="1725" dirty="0">
                <a:latin typeface="Calibri"/>
                <a:cs typeface="Calibri"/>
              </a:rPr>
              <a:t> </a:t>
            </a:r>
            <a:r>
              <a:rPr sz="1725" spc="-4" dirty="0">
                <a:latin typeface="Calibri"/>
                <a:cs typeface="Calibri"/>
              </a:rPr>
              <a:t>places </a:t>
            </a:r>
            <a:r>
              <a:rPr sz="1725" dirty="0">
                <a:latin typeface="Calibri"/>
                <a:cs typeface="Calibri"/>
              </a:rPr>
              <a:t>in the</a:t>
            </a:r>
            <a:r>
              <a:rPr sz="1725" spc="11" dirty="0">
                <a:latin typeface="Calibri"/>
                <a:cs typeface="Calibri"/>
              </a:rPr>
              <a:t> </a:t>
            </a:r>
            <a:r>
              <a:rPr sz="1725" spc="-4" dirty="0">
                <a:latin typeface="Calibri"/>
                <a:cs typeface="Calibri"/>
              </a:rPr>
              <a:t>sentence</a:t>
            </a:r>
            <a:r>
              <a:rPr sz="1725" spc="4" dirty="0">
                <a:latin typeface="Calibri"/>
                <a:cs typeface="Calibri"/>
              </a:rPr>
              <a:t> </a:t>
            </a:r>
            <a:r>
              <a:rPr sz="1725" dirty="0">
                <a:latin typeface="Calibri"/>
                <a:cs typeface="Calibri"/>
              </a:rPr>
              <a:t>at </a:t>
            </a:r>
            <a:r>
              <a:rPr sz="1725" spc="-4" dirty="0">
                <a:latin typeface="Calibri"/>
                <a:cs typeface="Calibri"/>
              </a:rPr>
              <a:t>once?</a:t>
            </a:r>
            <a:endParaRPr sz="1725" dirty="0">
              <a:latin typeface="Calibri"/>
              <a:cs typeface="Calibri"/>
            </a:endParaRPr>
          </a:p>
        </p:txBody>
      </p:sp>
      <p:sp>
        <p:nvSpPr>
          <p:cNvPr id="4" name="object 4"/>
          <p:cNvSpPr txBox="1"/>
          <p:nvPr/>
        </p:nvSpPr>
        <p:spPr>
          <a:xfrm>
            <a:off x="5586575" y="2133121"/>
            <a:ext cx="75248" cy="203005"/>
          </a:xfrm>
          <a:prstGeom prst="rect">
            <a:avLst/>
          </a:prstGeom>
        </p:spPr>
        <p:txBody>
          <a:bodyPr vert="horz" wrap="square" lIns="0" tIns="12383" rIns="0" bIns="0" rtlCol="0">
            <a:spAutoFit/>
          </a:bodyPr>
          <a:lstStyle/>
          <a:p>
            <a:pPr marL="9525">
              <a:spcBef>
                <a:spcPts val="98"/>
              </a:spcBef>
            </a:pPr>
            <a:r>
              <a:rPr sz="1238" spc="153" dirty="0">
                <a:latin typeface="Cambria Math"/>
                <a:cs typeface="Cambria Math"/>
              </a:rPr>
              <a:t>𝑖</a:t>
            </a:r>
            <a:endParaRPr sz="1238">
              <a:latin typeface="Cambria Math"/>
              <a:cs typeface="Cambria Math"/>
            </a:endParaRPr>
          </a:p>
        </p:txBody>
      </p:sp>
      <p:sp>
        <p:nvSpPr>
          <p:cNvPr id="5" name="object 5"/>
          <p:cNvSpPr txBox="1"/>
          <p:nvPr/>
        </p:nvSpPr>
        <p:spPr>
          <a:xfrm>
            <a:off x="1663705" y="2019963"/>
            <a:ext cx="7218045" cy="275556"/>
          </a:xfrm>
          <a:prstGeom prst="rect">
            <a:avLst/>
          </a:prstGeom>
        </p:spPr>
        <p:txBody>
          <a:bodyPr vert="horz" wrap="square" lIns="0" tIns="10001" rIns="0" bIns="0" rtlCol="0">
            <a:spAutoFit/>
          </a:bodyPr>
          <a:lstStyle/>
          <a:p>
            <a:pPr marL="200025" indent="-171450">
              <a:spcBef>
                <a:spcPts val="79"/>
              </a:spcBef>
              <a:buClr>
                <a:srgbClr val="007B92"/>
              </a:buClr>
              <a:buFont typeface="Times New Roman"/>
              <a:buChar char="•"/>
              <a:tabLst>
                <a:tab pos="200025" algn="l"/>
              </a:tabLst>
            </a:pPr>
            <a:r>
              <a:rPr sz="1725" spc="-4" dirty="0">
                <a:latin typeface="Calibri"/>
                <a:cs typeface="Calibri"/>
              </a:rPr>
              <a:t>For </a:t>
            </a:r>
            <a:r>
              <a:rPr sz="1725" dirty="0">
                <a:latin typeface="Calibri"/>
                <a:cs typeface="Calibri"/>
              </a:rPr>
              <a:t>word</a:t>
            </a:r>
            <a:r>
              <a:rPr sz="1725" spc="8" dirty="0">
                <a:latin typeface="Calibri"/>
                <a:cs typeface="Calibri"/>
              </a:rPr>
              <a:t> </a:t>
            </a:r>
            <a:r>
              <a:rPr sz="1725" spc="26" dirty="0">
                <a:latin typeface="Cambria Math"/>
                <a:cs typeface="Cambria Math"/>
              </a:rPr>
              <a:t>𝑖</a:t>
            </a:r>
            <a:r>
              <a:rPr sz="1725" spc="26" dirty="0">
                <a:latin typeface="Calibri"/>
                <a:cs typeface="Calibri"/>
              </a:rPr>
              <a:t>,</a:t>
            </a:r>
            <a:r>
              <a:rPr sz="1725" spc="4" dirty="0">
                <a:latin typeface="Calibri"/>
                <a:cs typeface="Calibri"/>
              </a:rPr>
              <a:t> </a:t>
            </a:r>
            <a:r>
              <a:rPr sz="1725" dirty="0">
                <a:latin typeface="Calibri"/>
                <a:cs typeface="Calibri"/>
              </a:rPr>
              <a:t>self-attention</a:t>
            </a:r>
            <a:r>
              <a:rPr sz="1725" spc="-4" dirty="0">
                <a:latin typeface="Calibri"/>
                <a:cs typeface="Calibri"/>
              </a:rPr>
              <a:t> “looks”</a:t>
            </a:r>
            <a:r>
              <a:rPr sz="1725" spc="4" dirty="0">
                <a:latin typeface="Calibri"/>
                <a:cs typeface="Calibri"/>
              </a:rPr>
              <a:t> </a:t>
            </a:r>
            <a:r>
              <a:rPr sz="1725" dirty="0">
                <a:latin typeface="Calibri"/>
                <a:cs typeface="Calibri"/>
              </a:rPr>
              <a:t>where</a:t>
            </a:r>
            <a:r>
              <a:rPr sz="1725" spc="15" dirty="0">
                <a:latin typeface="Calibri"/>
                <a:cs typeface="Calibri"/>
              </a:rPr>
              <a:t> </a:t>
            </a:r>
            <a:r>
              <a:rPr sz="1725" spc="113" dirty="0">
                <a:latin typeface="Cambria Math"/>
                <a:cs typeface="Cambria Math"/>
              </a:rPr>
              <a:t>𝑥</a:t>
            </a:r>
            <a:r>
              <a:rPr sz="1856" spc="169" baseline="31986" dirty="0">
                <a:latin typeface="Cambria Math"/>
                <a:cs typeface="Cambria Math"/>
              </a:rPr>
              <a:t>𝖳</a:t>
            </a:r>
            <a:r>
              <a:rPr sz="1725" spc="113" dirty="0">
                <a:latin typeface="Cambria Math"/>
                <a:cs typeface="Cambria Math"/>
              </a:rPr>
              <a:t>𝑄</a:t>
            </a:r>
            <a:r>
              <a:rPr sz="1856" spc="169" baseline="28619" dirty="0">
                <a:latin typeface="Cambria Math"/>
                <a:cs typeface="Cambria Math"/>
              </a:rPr>
              <a:t>𝖳</a:t>
            </a:r>
            <a:r>
              <a:rPr sz="1725" spc="113" dirty="0">
                <a:latin typeface="Cambria Math"/>
                <a:cs typeface="Cambria Math"/>
              </a:rPr>
              <a:t>𝐾𝑥</a:t>
            </a:r>
            <a:r>
              <a:rPr sz="1856" spc="169" baseline="-15151" dirty="0">
                <a:latin typeface="Cambria Math"/>
                <a:cs typeface="Cambria Math"/>
              </a:rPr>
              <a:t>𝑗</a:t>
            </a:r>
            <a:r>
              <a:rPr sz="1856" spc="349" baseline="-15151" dirty="0">
                <a:latin typeface="Cambria Math"/>
                <a:cs typeface="Cambria Math"/>
              </a:rPr>
              <a:t> </a:t>
            </a:r>
            <a:r>
              <a:rPr sz="1725" dirty="0">
                <a:latin typeface="Calibri"/>
                <a:cs typeface="Calibri"/>
              </a:rPr>
              <a:t>is</a:t>
            </a:r>
            <a:r>
              <a:rPr sz="1725" spc="-4" dirty="0">
                <a:latin typeface="Calibri"/>
                <a:cs typeface="Calibri"/>
              </a:rPr>
              <a:t> high, </a:t>
            </a:r>
            <a:r>
              <a:rPr sz="1725" dirty="0">
                <a:latin typeface="Calibri"/>
                <a:cs typeface="Calibri"/>
              </a:rPr>
              <a:t>but</a:t>
            </a:r>
            <a:r>
              <a:rPr sz="1725" spc="15" dirty="0">
                <a:latin typeface="Calibri"/>
                <a:cs typeface="Calibri"/>
              </a:rPr>
              <a:t> </a:t>
            </a:r>
            <a:r>
              <a:rPr sz="1725" dirty="0">
                <a:latin typeface="Calibri"/>
                <a:cs typeface="Calibri"/>
              </a:rPr>
              <a:t>maybe we want</a:t>
            </a:r>
          </a:p>
        </p:txBody>
      </p:sp>
      <p:sp>
        <p:nvSpPr>
          <p:cNvPr id="6" name="object 6"/>
          <p:cNvSpPr txBox="1"/>
          <p:nvPr/>
        </p:nvSpPr>
        <p:spPr>
          <a:xfrm>
            <a:off x="3200849" y="3020088"/>
            <a:ext cx="240030" cy="393506"/>
          </a:xfrm>
          <a:prstGeom prst="rect">
            <a:avLst/>
          </a:prstGeom>
        </p:spPr>
        <p:txBody>
          <a:bodyPr vert="horz" wrap="square" lIns="0" tIns="12383" rIns="0" bIns="0" rtlCol="0">
            <a:spAutoFit/>
          </a:bodyPr>
          <a:lstStyle/>
          <a:p>
            <a:pPr marL="9525">
              <a:spcBef>
                <a:spcPts val="98"/>
              </a:spcBef>
            </a:pPr>
            <a:r>
              <a:rPr sz="1238" spc="180" dirty="0">
                <a:latin typeface="Cambria Math"/>
                <a:cs typeface="Cambria Math"/>
              </a:rPr>
              <a:t>𝑑</a:t>
            </a:r>
            <a:r>
              <a:rPr sz="1238" spc="15" dirty="0">
                <a:latin typeface="Cambria Math"/>
                <a:cs typeface="Cambria Math"/>
              </a:rPr>
              <a:t>×</a:t>
            </a:r>
            <a:endParaRPr sz="1238">
              <a:latin typeface="Cambria Math"/>
              <a:cs typeface="Cambria Math"/>
            </a:endParaRPr>
          </a:p>
        </p:txBody>
      </p:sp>
      <p:sp>
        <p:nvSpPr>
          <p:cNvPr id="7" name="object 7"/>
          <p:cNvSpPr/>
          <p:nvPr/>
        </p:nvSpPr>
        <p:spPr>
          <a:xfrm>
            <a:off x="3430592" y="3138960"/>
            <a:ext cx="89535" cy="10478"/>
          </a:xfrm>
          <a:custGeom>
            <a:avLst/>
            <a:gdLst/>
            <a:ahLst/>
            <a:cxnLst/>
            <a:rect l="l" t="t" r="r" b="b"/>
            <a:pathLst>
              <a:path w="119379" h="13969">
                <a:moveTo>
                  <a:pt x="118872" y="0"/>
                </a:moveTo>
                <a:lnTo>
                  <a:pt x="0" y="0"/>
                </a:lnTo>
                <a:lnTo>
                  <a:pt x="0" y="13715"/>
                </a:lnTo>
                <a:lnTo>
                  <a:pt x="118872" y="13715"/>
                </a:lnTo>
                <a:lnTo>
                  <a:pt x="118872" y="0"/>
                </a:lnTo>
                <a:close/>
              </a:path>
            </a:pathLst>
          </a:custGeom>
          <a:solidFill>
            <a:srgbClr val="000000"/>
          </a:solidFill>
        </p:spPr>
        <p:txBody>
          <a:bodyPr wrap="square" lIns="0" tIns="0" rIns="0" bIns="0" rtlCol="0"/>
          <a:lstStyle/>
          <a:p>
            <a:endParaRPr sz="1350"/>
          </a:p>
        </p:txBody>
      </p:sp>
      <p:sp>
        <p:nvSpPr>
          <p:cNvPr id="8" name="object 8"/>
          <p:cNvSpPr txBox="1"/>
          <p:nvPr/>
        </p:nvSpPr>
        <p:spPr>
          <a:xfrm>
            <a:off x="1311260" y="2249020"/>
            <a:ext cx="7352824" cy="1679627"/>
          </a:xfrm>
          <a:prstGeom prst="rect">
            <a:avLst/>
          </a:prstGeom>
        </p:spPr>
        <p:txBody>
          <a:bodyPr vert="horz" wrap="square" lIns="0" tIns="61913" rIns="0" bIns="0" rtlCol="0">
            <a:spAutoFit/>
          </a:bodyPr>
          <a:lstStyle/>
          <a:p>
            <a:pPr marL="552450">
              <a:spcBef>
                <a:spcPts val="488"/>
              </a:spcBef>
            </a:pPr>
            <a:r>
              <a:rPr sz="1725" dirty="0">
                <a:latin typeface="Calibri"/>
                <a:cs typeface="Calibri"/>
              </a:rPr>
              <a:t>to</a:t>
            </a:r>
            <a:r>
              <a:rPr sz="1725" spc="-4" dirty="0">
                <a:latin typeface="Calibri"/>
                <a:cs typeface="Calibri"/>
              </a:rPr>
              <a:t> focus</a:t>
            </a:r>
            <a:r>
              <a:rPr sz="1725" dirty="0">
                <a:latin typeface="Calibri"/>
                <a:cs typeface="Calibri"/>
              </a:rPr>
              <a:t> </a:t>
            </a:r>
            <a:r>
              <a:rPr sz="1725" spc="-4" dirty="0">
                <a:latin typeface="Calibri"/>
                <a:cs typeface="Calibri"/>
              </a:rPr>
              <a:t>on </a:t>
            </a:r>
            <a:r>
              <a:rPr sz="1725" dirty="0">
                <a:latin typeface="Calibri"/>
                <a:cs typeface="Calibri"/>
              </a:rPr>
              <a:t>different</a:t>
            </a:r>
            <a:r>
              <a:rPr sz="1725" spc="-8" dirty="0">
                <a:latin typeface="Calibri"/>
                <a:cs typeface="Calibri"/>
              </a:rPr>
              <a:t> </a:t>
            </a:r>
            <a:r>
              <a:rPr sz="1725" dirty="0">
                <a:latin typeface="Cambria Math"/>
                <a:cs typeface="Cambria Math"/>
              </a:rPr>
              <a:t>𝑗</a:t>
            </a:r>
            <a:r>
              <a:rPr sz="1725" spc="38" dirty="0">
                <a:latin typeface="Cambria Math"/>
                <a:cs typeface="Cambria Math"/>
              </a:rPr>
              <a:t> </a:t>
            </a:r>
            <a:r>
              <a:rPr sz="1725" spc="-4" dirty="0">
                <a:latin typeface="Calibri"/>
                <a:cs typeface="Calibri"/>
              </a:rPr>
              <a:t>for</a:t>
            </a:r>
            <a:r>
              <a:rPr sz="1725" spc="-15" dirty="0">
                <a:latin typeface="Calibri"/>
                <a:cs typeface="Calibri"/>
              </a:rPr>
              <a:t> </a:t>
            </a:r>
            <a:r>
              <a:rPr sz="1725" dirty="0">
                <a:latin typeface="Calibri"/>
                <a:cs typeface="Calibri"/>
              </a:rPr>
              <a:t>different</a:t>
            </a:r>
            <a:r>
              <a:rPr sz="1725" spc="-8" dirty="0">
                <a:latin typeface="Calibri"/>
                <a:cs typeface="Calibri"/>
              </a:rPr>
              <a:t> </a:t>
            </a:r>
            <a:r>
              <a:rPr sz="1725" dirty="0">
                <a:latin typeface="Calibri"/>
                <a:cs typeface="Calibri"/>
              </a:rPr>
              <a:t>reasons?</a:t>
            </a:r>
          </a:p>
          <a:p>
            <a:pPr marL="295275" indent="-257651">
              <a:spcBef>
                <a:spcPts val="413"/>
              </a:spcBef>
              <a:buClr>
                <a:srgbClr val="8B1515"/>
              </a:buClr>
              <a:buFont typeface="Times New Roman"/>
              <a:buChar char="•"/>
              <a:tabLst>
                <a:tab pos="294799" algn="l"/>
                <a:tab pos="295751" algn="l"/>
              </a:tabLst>
            </a:pPr>
            <a:r>
              <a:rPr sz="1725" dirty="0">
                <a:latin typeface="Calibri"/>
                <a:cs typeface="Calibri"/>
              </a:rPr>
              <a:t>We’ll define</a:t>
            </a:r>
            <a:r>
              <a:rPr sz="1725" spc="-8" dirty="0">
                <a:latin typeface="Calibri"/>
                <a:cs typeface="Calibri"/>
              </a:rPr>
              <a:t> </a:t>
            </a:r>
            <a:r>
              <a:rPr sz="1725" b="1" spc="-4" dirty="0">
                <a:latin typeface="Calibri"/>
                <a:cs typeface="Calibri"/>
              </a:rPr>
              <a:t>multiple</a:t>
            </a:r>
            <a:r>
              <a:rPr sz="1725" b="1" spc="8" dirty="0">
                <a:latin typeface="Calibri"/>
                <a:cs typeface="Calibri"/>
              </a:rPr>
              <a:t> </a:t>
            </a:r>
            <a:r>
              <a:rPr sz="1725" b="1" dirty="0">
                <a:latin typeface="Calibri"/>
                <a:cs typeface="Calibri"/>
              </a:rPr>
              <a:t>attention</a:t>
            </a:r>
            <a:r>
              <a:rPr sz="1725" b="1" spc="-4" dirty="0">
                <a:latin typeface="Calibri"/>
                <a:cs typeface="Calibri"/>
              </a:rPr>
              <a:t> “heads”</a:t>
            </a:r>
            <a:r>
              <a:rPr sz="1725" b="1" spc="4" dirty="0">
                <a:latin typeface="Calibri"/>
                <a:cs typeface="Calibri"/>
              </a:rPr>
              <a:t> </a:t>
            </a:r>
            <a:r>
              <a:rPr sz="1725" dirty="0">
                <a:latin typeface="Calibri"/>
                <a:cs typeface="Calibri"/>
              </a:rPr>
              <a:t>through</a:t>
            </a:r>
            <a:r>
              <a:rPr sz="1725" spc="11" dirty="0">
                <a:latin typeface="Calibri"/>
                <a:cs typeface="Calibri"/>
              </a:rPr>
              <a:t> </a:t>
            </a:r>
            <a:r>
              <a:rPr sz="1725" dirty="0">
                <a:latin typeface="Calibri"/>
                <a:cs typeface="Calibri"/>
              </a:rPr>
              <a:t>multiple</a:t>
            </a:r>
            <a:r>
              <a:rPr sz="1725" spc="4" dirty="0">
                <a:latin typeface="Calibri"/>
                <a:cs typeface="Calibri"/>
              </a:rPr>
              <a:t> </a:t>
            </a:r>
            <a:r>
              <a:rPr sz="1725" dirty="0">
                <a:latin typeface="Calibri"/>
                <a:cs typeface="Calibri"/>
              </a:rPr>
              <a:t>Q,K,V</a:t>
            </a:r>
            <a:r>
              <a:rPr sz="1725" spc="4" dirty="0">
                <a:latin typeface="Calibri"/>
                <a:cs typeface="Calibri"/>
              </a:rPr>
              <a:t> </a:t>
            </a:r>
            <a:r>
              <a:rPr sz="1725" spc="-4" dirty="0">
                <a:latin typeface="Calibri"/>
                <a:cs typeface="Calibri"/>
              </a:rPr>
              <a:t>matrices</a:t>
            </a:r>
            <a:endParaRPr sz="1725" dirty="0">
              <a:latin typeface="Calibri"/>
              <a:cs typeface="Calibri"/>
            </a:endParaRPr>
          </a:p>
          <a:p>
            <a:pPr marL="2119313">
              <a:lnSpc>
                <a:spcPts val="1039"/>
              </a:lnSpc>
              <a:spcBef>
                <a:spcPts val="614"/>
              </a:spcBef>
            </a:pPr>
            <a:r>
              <a:rPr sz="1013" spc="116" dirty="0">
                <a:latin typeface="Cambria Math"/>
                <a:cs typeface="Cambria Math"/>
              </a:rPr>
              <a:t>𝑑</a:t>
            </a:r>
            <a:endParaRPr sz="1013" dirty="0">
              <a:latin typeface="Cambria Math"/>
              <a:cs typeface="Cambria Math"/>
            </a:endParaRPr>
          </a:p>
          <a:p>
            <a:pPr marL="295275" indent="-257651">
              <a:lnSpc>
                <a:spcPts val="1890"/>
              </a:lnSpc>
              <a:buClr>
                <a:srgbClr val="8B1515"/>
              </a:buClr>
              <a:buFont typeface="Times New Roman"/>
              <a:buChar char="•"/>
              <a:tabLst>
                <a:tab pos="294799" algn="l"/>
                <a:tab pos="295751" algn="l"/>
                <a:tab pos="2119313" algn="l"/>
              </a:tabLst>
            </a:pPr>
            <a:r>
              <a:rPr sz="1725" dirty="0">
                <a:latin typeface="Calibri"/>
                <a:cs typeface="Calibri"/>
              </a:rPr>
              <a:t>Le</a:t>
            </a:r>
            <a:r>
              <a:rPr sz="1725" spc="-4" dirty="0">
                <a:latin typeface="Calibri"/>
                <a:cs typeface="Calibri"/>
              </a:rPr>
              <a:t>t</a:t>
            </a:r>
            <a:r>
              <a:rPr sz="1725" dirty="0">
                <a:latin typeface="Cambria Math"/>
                <a:cs typeface="Cambria Math"/>
              </a:rPr>
              <a:t>,</a:t>
            </a:r>
            <a:r>
              <a:rPr sz="1725" spc="-98" dirty="0">
                <a:latin typeface="Cambria Math"/>
                <a:cs typeface="Cambria Math"/>
              </a:rPr>
              <a:t> </a:t>
            </a:r>
            <a:r>
              <a:rPr sz="1725" spc="-53" dirty="0">
                <a:latin typeface="Cambria Math"/>
                <a:cs typeface="Cambria Math"/>
              </a:rPr>
              <a:t>𝑄</a:t>
            </a:r>
            <a:r>
              <a:rPr sz="1856" spc="-163" baseline="-15151" dirty="0">
                <a:latin typeface="Cambria Math"/>
                <a:cs typeface="Cambria Math"/>
              </a:rPr>
              <a:t>𝑃</a:t>
            </a:r>
            <a:r>
              <a:rPr sz="1725" dirty="0">
                <a:latin typeface="Cambria Math"/>
                <a:cs typeface="Cambria Math"/>
              </a:rPr>
              <a:t>,</a:t>
            </a:r>
            <a:r>
              <a:rPr sz="1725" spc="-98" dirty="0">
                <a:latin typeface="Cambria Math"/>
                <a:cs typeface="Cambria Math"/>
              </a:rPr>
              <a:t> </a:t>
            </a:r>
            <a:r>
              <a:rPr sz="1725" spc="-135" dirty="0">
                <a:latin typeface="Cambria Math"/>
                <a:cs typeface="Cambria Math"/>
              </a:rPr>
              <a:t>𝐾</a:t>
            </a:r>
            <a:r>
              <a:rPr sz="1856" spc="-163" baseline="-15151" dirty="0">
                <a:latin typeface="Cambria Math"/>
                <a:cs typeface="Cambria Math"/>
              </a:rPr>
              <a:t>𝑃</a:t>
            </a:r>
            <a:r>
              <a:rPr sz="1725" dirty="0">
                <a:latin typeface="Cambria Math"/>
                <a:cs typeface="Cambria Math"/>
              </a:rPr>
              <a:t>,</a:t>
            </a:r>
            <a:r>
              <a:rPr sz="1725" spc="-105" dirty="0">
                <a:latin typeface="Cambria Math"/>
                <a:cs typeface="Cambria Math"/>
              </a:rPr>
              <a:t> </a:t>
            </a:r>
            <a:r>
              <a:rPr sz="1725" spc="-225" dirty="0">
                <a:latin typeface="Cambria Math"/>
                <a:cs typeface="Cambria Math"/>
              </a:rPr>
              <a:t>𝑉</a:t>
            </a:r>
            <a:r>
              <a:rPr sz="1856" spc="-275" baseline="-15151" dirty="0">
                <a:latin typeface="Cambria Math"/>
                <a:cs typeface="Cambria Math"/>
              </a:rPr>
              <a:t>𝑃</a:t>
            </a:r>
            <a:r>
              <a:rPr sz="1856" baseline="-15151" dirty="0">
                <a:latin typeface="Cambria Math"/>
                <a:cs typeface="Cambria Math"/>
              </a:rPr>
              <a:t> </a:t>
            </a:r>
            <a:r>
              <a:rPr sz="1856" spc="5" baseline="-15151" dirty="0">
                <a:latin typeface="Cambria Math"/>
                <a:cs typeface="Cambria Math"/>
              </a:rPr>
              <a:t> </a:t>
            </a:r>
            <a:r>
              <a:rPr sz="1725" dirty="0">
                <a:latin typeface="Cambria Math"/>
                <a:cs typeface="Cambria Math"/>
              </a:rPr>
              <a:t>∈</a:t>
            </a:r>
            <a:r>
              <a:rPr sz="1725" spc="98" dirty="0">
                <a:latin typeface="Cambria Math"/>
                <a:cs typeface="Cambria Math"/>
              </a:rPr>
              <a:t> </a:t>
            </a:r>
            <a:r>
              <a:rPr sz="1725" dirty="0">
                <a:latin typeface="Cambria Math"/>
                <a:cs typeface="Cambria Math"/>
              </a:rPr>
              <a:t>ℝ	</a:t>
            </a:r>
            <a:r>
              <a:rPr sz="1519" spc="326" baseline="12345" dirty="0">
                <a:latin typeface="Cambria Math"/>
                <a:cs typeface="Cambria Math"/>
              </a:rPr>
              <a:t>ℎ</a:t>
            </a:r>
            <a:r>
              <a:rPr sz="1725" dirty="0">
                <a:latin typeface="Calibri"/>
                <a:cs typeface="Calibri"/>
              </a:rPr>
              <a:t>, </a:t>
            </a:r>
            <a:r>
              <a:rPr sz="1725" spc="-11" dirty="0">
                <a:latin typeface="Calibri"/>
                <a:cs typeface="Calibri"/>
              </a:rPr>
              <a:t>w</a:t>
            </a:r>
            <a:r>
              <a:rPr sz="1725" spc="-4" dirty="0">
                <a:latin typeface="Calibri"/>
                <a:cs typeface="Calibri"/>
              </a:rPr>
              <a:t>her</a:t>
            </a:r>
            <a:r>
              <a:rPr sz="1725" dirty="0">
                <a:latin typeface="Calibri"/>
                <a:cs typeface="Calibri"/>
              </a:rPr>
              <a:t>e</a:t>
            </a:r>
            <a:r>
              <a:rPr sz="1725" spc="11" dirty="0">
                <a:latin typeface="Calibri"/>
                <a:cs typeface="Calibri"/>
              </a:rPr>
              <a:t> </a:t>
            </a:r>
            <a:r>
              <a:rPr sz="1725" dirty="0">
                <a:latin typeface="Cambria Math"/>
                <a:cs typeface="Cambria Math"/>
              </a:rPr>
              <a:t>ℎ</a:t>
            </a:r>
            <a:r>
              <a:rPr sz="1725" spc="45" dirty="0">
                <a:latin typeface="Cambria Math"/>
                <a:cs typeface="Cambria Math"/>
              </a:rPr>
              <a:t> </a:t>
            </a:r>
            <a:r>
              <a:rPr sz="1725" dirty="0">
                <a:latin typeface="Calibri"/>
                <a:cs typeface="Calibri"/>
              </a:rPr>
              <a:t>is</a:t>
            </a:r>
            <a:r>
              <a:rPr sz="1725" spc="-8" dirty="0">
                <a:latin typeface="Calibri"/>
                <a:cs typeface="Calibri"/>
              </a:rPr>
              <a:t> </a:t>
            </a:r>
            <a:r>
              <a:rPr sz="1725" dirty="0">
                <a:latin typeface="Calibri"/>
                <a:cs typeface="Calibri"/>
              </a:rPr>
              <a:t>the n</a:t>
            </a:r>
            <a:r>
              <a:rPr sz="1725" spc="-4" dirty="0">
                <a:latin typeface="Calibri"/>
                <a:cs typeface="Calibri"/>
              </a:rPr>
              <a:t>umbe</a:t>
            </a:r>
            <a:r>
              <a:rPr sz="1725" dirty="0">
                <a:latin typeface="Calibri"/>
                <a:cs typeface="Calibri"/>
              </a:rPr>
              <a:t>r</a:t>
            </a:r>
            <a:r>
              <a:rPr sz="1725" spc="-4" dirty="0">
                <a:latin typeface="Calibri"/>
                <a:cs typeface="Calibri"/>
              </a:rPr>
              <a:t> o</a:t>
            </a:r>
            <a:r>
              <a:rPr sz="1725" dirty="0">
                <a:latin typeface="Calibri"/>
                <a:cs typeface="Calibri"/>
              </a:rPr>
              <a:t>f</a:t>
            </a:r>
            <a:r>
              <a:rPr sz="1725" spc="-4" dirty="0">
                <a:latin typeface="Calibri"/>
                <a:cs typeface="Calibri"/>
              </a:rPr>
              <a:t> </a:t>
            </a:r>
            <a:r>
              <a:rPr sz="1725" dirty="0">
                <a:latin typeface="Calibri"/>
                <a:cs typeface="Calibri"/>
              </a:rPr>
              <a:t>at</a:t>
            </a:r>
            <a:r>
              <a:rPr sz="1725" spc="-8" dirty="0">
                <a:latin typeface="Calibri"/>
                <a:cs typeface="Calibri"/>
              </a:rPr>
              <a:t>t</a:t>
            </a:r>
            <a:r>
              <a:rPr sz="1725" dirty="0">
                <a:latin typeface="Calibri"/>
                <a:cs typeface="Calibri"/>
              </a:rPr>
              <a:t>ention</a:t>
            </a:r>
            <a:r>
              <a:rPr sz="1725" spc="8" dirty="0">
                <a:latin typeface="Calibri"/>
                <a:cs typeface="Calibri"/>
              </a:rPr>
              <a:t> </a:t>
            </a:r>
            <a:r>
              <a:rPr sz="1725" spc="-4" dirty="0">
                <a:latin typeface="Calibri"/>
                <a:cs typeface="Calibri"/>
              </a:rPr>
              <a:t>heads</a:t>
            </a:r>
            <a:r>
              <a:rPr sz="1725" dirty="0">
                <a:latin typeface="Calibri"/>
                <a:cs typeface="Calibri"/>
              </a:rPr>
              <a:t>,</a:t>
            </a:r>
            <a:r>
              <a:rPr sz="1725" spc="-4" dirty="0">
                <a:latin typeface="Calibri"/>
                <a:cs typeface="Calibri"/>
              </a:rPr>
              <a:t> </a:t>
            </a:r>
            <a:r>
              <a:rPr sz="1725" dirty="0">
                <a:latin typeface="Calibri"/>
                <a:cs typeface="Calibri"/>
              </a:rPr>
              <a:t>and</a:t>
            </a:r>
            <a:r>
              <a:rPr sz="1725" spc="15" dirty="0">
                <a:latin typeface="Calibri"/>
                <a:cs typeface="Calibri"/>
              </a:rPr>
              <a:t> </a:t>
            </a:r>
            <a:r>
              <a:rPr sz="1725" spc="-281" dirty="0">
                <a:latin typeface="Cambria Math"/>
                <a:cs typeface="Cambria Math"/>
              </a:rPr>
              <a:t>𝑃</a:t>
            </a:r>
            <a:r>
              <a:rPr sz="1725" dirty="0">
                <a:latin typeface="Cambria Math"/>
                <a:cs typeface="Cambria Math"/>
              </a:rPr>
              <a:t> </a:t>
            </a:r>
            <a:r>
              <a:rPr lang="en-US" sz="1725" dirty="0">
                <a:latin typeface="Cambria Math"/>
                <a:cs typeface="Cambria Math"/>
              </a:rPr>
              <a:t> </a:t>
            </a:r>
            <a:r>
              <a:rPr sz="1725" dirty="0">
                <a:latin typeface="Calibri"/>
                <a:cs typeface="Calibri"/>
              </a:rPr>
              <a:t>ranges</a:t>
            </a:r>
          </a:p>
          <a:p>
            <a:pPr marL="295275">
              <a:lnSpc>
                <a:spcPts val="2066"/>
              </a:lnSpc>
            </a:pPr>
            <a:r>
              <a:rPr sz="1725" spc="-4" dirty="0">
                <a:latin typeface="Calibri"/>
                <a:cs typeface="Calibri"/>
              </a:rPr>
              <a:t>from</a:t>
            </a:r>
            <a:r>
              <a:rPr sz="1725" spc="-19" dirty="0">
                <a:latin typeface="Calibri"/>
                <a:cs typeface="Calibri"/>
              </a:rPr>
              <a:t> </a:t>
            </a:r>
            <a:r>
              <a:rPr sz="1725" dirty="0">
                <a:latin typeface="Calibri"/>
                <a:cs typeface="Calibri"/>
              </a:rPr>
              <a:t>1</a:t>
            </a:r>
            <a:r>
              <a:rPr sz="1725" spc="-19" dirty="0">
                <a:latin typeface="Calibri"/>
                <a:cs typeface="Calibri"/>
              </a:rPr>
              <a:t> </a:t>
            </a:r>
            <a:r>
              <a:rPr sz="1725" dirty="0">
                <a:latin typeface="Calibri"/>
                <a:cs typeface="Calibri"/>
              </a:rPr>
              <a:t>to</a:t>
            </a:r>
            <a:r>
              <a:rPr sz="1725" spc="-11" dirty="0">
                <a:latin typeface="Calibri"/>
                <a:cs typeface="Calibri"/>
              </a:rPr>
              <a:t> </a:t>
            </a:r>
            <a:r>
              <a:rPr sz="1725" spc="15" dirty="0">
                <a:latin typeface="Cambria Math"/>
                <a:cs typeface="Cambria Math"/>
              </a:rPr>
              <a:t>ℎ</a:t>
            </a:r>
            <a:r>
              <a:rPr sz="1725" spc="15" dirty="0">
                <a:latin typeface="Calibri"/>
                <a:cs typeface="Calibri"/>
              </a:rPr>
              <a:t>.</a:t>
            </a:r>
            <a:endParaRPr sz="1725" dirty="0">
              <a:latin typeface="Calibri"/>
              <a:cs typeface="Calibri"/>
            </a:endParaRPr>
          </a:p>
          <a:p>
            <a:pPr marL="295275" indent="-257651">
              <a:spcBef>
                <a:spcPts val="413"/>
              </a:spcBef>
              <a:buClr>
                <a:srgbClr val="8B1515"/>
              </a:buClr>
              <a:buFont typeface="Times New Roman"/>
              <a:buChar char="•"/>
              <a:tabLst>
                <a:tab pos="294799" algn="l"/>
                <a:tab pos="295751" algn="l"/>
              </a:tabLst>
            </a:pPr>
            <a:r>
              <a:rPr sz="1725" spc="-4" dirty="0">
                <a:latin typeface="Calibri"/>
                <a:cs typeface="Calibri"/>
              </a:rPr>
              <a:t>Each</a:t>
            </a:r>
            <a:r>
              <a:rPr sz="1725" spc="-8" dirty="0">
                <a:latin typeface="Calibri"/>
                <a:cs typeface="Calibri"/>
              </a:rPr>
              <a:t> </a:t>
            </a:r>
            <a:r>
              <a:rPr sz="1725" dirty="0">
                <a:latin typeface="Calibri"/>
                <a:cs typeface="Calibri"/>
              </a:rPr>
              <a:t>attention</a:t>
            </a:r>
            <a:r>
              <a:rPr sz="1725" spc="11" dirty="0">
                <a:latin typeface="Calibri"/>
                <a:cs typeface="Calibri"/>
              </a:rPr>
              <a:t> </a:t>
            </a:r>
            <a:r>
              <a:rPr sz="1725" dirty="0">
                <a:latin typeface="Calibri"/>
                <a:cs typeface="Calibri"/>
              </a:rPr>
              <a:t>head</a:t>
            </a:r>
            <a:r>
              <a:rPr sz="1725" spc="4" dirty="0">
                <a:latin typeface="Calibri"/>
                <a:cs typeface="Calibri"/>
              </a:rPr>
              <a:t> </a:t>
            </a:r>
            <a:r>
              <a:rPr sz="1725" dirty="0">
                <a:latin typeface="Calibri"/>
                <a:cs typeface="Calibri"/>
              </a:rPr>
              <a:t>performs</a:t>
            </a:r>
            <a:r>
              <a:rPr sz="1725" spc="-19" dirty="0">
                <a:latin typeface="Calibri"/>
                <a:cs typeface="Calibri"/>
              </a:rPr>
              <a:t> </a:t>
            </a:r>
            <a:r>
              <a:rPr sz="1725" dirty="0">
                <a:latin typeface="Calibri"/>
                <a:cs typeface="Calibri"/>
              </a:rPr>
              <a:t>attention</a:t>
            </a:r>
            <a:r>
              <a:rPr sz="1725" spc="11" dirty="0">
                <a:latin typeface="Calibri"/>
                <a:cs typeface="Calibri"/>
              </a:rPr>
              <a:t> </a:t>
            </a:r>
            <a:r>
              <a:rPr sz="1725" spc="-4" dirty="0">
                <a:latin typeface="Calibri"/>
                <a:cs typeface="Calibri"/>
              </a:rPr>
              <a:t>independently:</a:t>
            </a:r>
            <a:endParaRPr sz="1725" dirty="0">
              <a:latin typeface="Calibri"/>
              <a:cs typeface="Calibri"/>
            </a:endParaRPr>
          </a:p>
        </p:txBody>
      </p:sp>
      <p:sp>
        <p:nvSpPr>
          <p:cNvPr id="12" name="object 12"/>
          <p:cNvSpPr txBox="1"/>
          <p:nvPr/>
        </p:nvSpPr>
        <p:spPr>
          <a:xfrm>
            <a:off x="1320786" y="4255462"/>
            <a:ext cx="5263991" cy="336150"/>
          </a:xfrm>
          <a:prstGeom prst="rect">
            <a:avLst/>
          </a:prstGeom>
        </p:spPr>
        <p:txBody>
          <a:bodyPr vert="horz" wrap="square" lIns="0" tIns="70009" rIns="0" bIns="0" rtlCol="0">
            <a:spAutoFit/>
          </a:bodyPr>
          <a:lstStyle/>
          <a:p>
            <a:pPr marL="285750" indent="-257651">
              <a:spcBef>
                <a:spcPts val="551"/>
              </a:spcBef>
              <a:buClr>
                <a:srgbClr val="8B1515"/>
              </a:buClr>
              <a:buFont typeface="Times New Roman"/>
              <a:buChar char="•"/>
              <a:tabLst>
                <a:tab pos="285274" algn="l"/>
                <a:tab pos="286226" algn="l"/>
              </a:tabLst>
            </a:pPr>
            <a:r>
              <a:rPr sz="1725" dirty="0">
                <a:latin typeface="Calibri"/>
                <a:cs typeface="Calibri"/>
              </a:rPr>
              <a:t>Then </a:t>
            </a:r>
            <a:r>
              <a:rPr sz="1725" spc="-4" dirty="0">
                <a:latin typeface="Calibri"/>
                <a:cs typeface="Calibri"/>
              </a:rPr>
              <a:t>the</a:t>
            </a:r>
            <a:r>
              <a:rPr sz="1725" spc="11" dirty="0">
                <a:latin typeface="Calibri"/>
                <a:cs typeface="Calibri"/>
              </a:rPr>
              <a:t> </a:t>
            </a:r>
            <a:r>
              <a:rPr sz="1725" spc="-4" dirty="0">
                <a:latin typeface="Calibri"/>
                <a:cs typeface="Calibri"/>
              </a:rPr>
              <a:t>outputs</a:t>
            </a:r>
            <a:r>
              <a:rPr sz="1725" spc="4" dirty="0">
                <a:latin typeface="Calibri"/>
                <a:cs typeface="Calibri"/>
              </a:rPr>
              <a:t> </a:t>
            </a:r>
            <a:r>
              <a:rPr sz="1725" spc="-4" dirty="0">
                <a:latin typeface="Calibri"/>
                <a:cs typeface="Calibri"/>
              </a:rPr>
              <a:t>of </a:t>
            </a:r>
            <a:r>
              <a:rPr sz="1725" dirty="0">
                <a:latin typeface="Calibri"/>
                <a:cs typeface="Calibri"/>
              </a:rPr>
              <a:t>all</a:t>
            </a:r>
            <a:r>
              <a:rPr sz="1725" spc="-11" dirty="0">
                <a:latin typeface="Calibri"/>
                <a:cs typeface="Calibri"/>
              </a:rPr>
              <a:t> </a:t>
            </a:r>
            <a:r>
              <a:rPr sz="1725" dirty="0">
                <a:latin typeface="Calibri"/>
                <a:cs typeface="Calibri"/>
              </a:rPr>
              <a:t>the</a:t>
            </a:r>
            <a:r>
              <a:rPr sz="1725" spc="4" dirty="0">
                <a:latin typeface="Calibri"/>
                <a:cs typeface="Calibri"/>
              </a:rPr>
              <a:t> </a:t>
            </a:r>
            <a:r>
              <a:rPr sz="1725" dirty="0">
                <a:latin typeface="Calibri"/>
                <a:cs typeface="Calibri"/>
              </a:rPr>
              <a:t>heads are</a:t>
            </a:r>
            <a:r>
              <a:rPr sz="1725" spc="-4" dirty="0">
                <a:latin typeface="Calibri"/>
                <a:cs typeface="Calibri"/>
              </a:rPr>
              <a:t> </a:t>
            </a:r>
            <a:r>
              <a:rPr sz="1725" dirty="0">
                <a:latin typeface="Calibri"/>
                <a:cs typeface="Calibri"/>
              </a:rPr>
              <a:t>combined!</a:t>
            </a:r>
          </a:p>
        </p:txBody>
      </p:sp>
      <p:sp>
        <p:nvSpPr>
          <p:cNvPr id="13" name="object 13"/>
          <p:cNvSpPr txBox="1"/>
          <p:nvPr/>
        </p:nvSpPr>
        <p:spPr>
          <a:xfrm>
            <a:off x="1339836" y="5267474"/>
            <a:ext cx="6687979" cy="541013"/>
          </a:xfrm>
          <a:prstGeom prst="rect">
            <a:avLst/>
          </a:prstGeom>
        </p:spPr>
        <p:txBody>
          <a:bodyPr vert="horz" wrap="square" lIns="0" tIns="10001" rIns="0" bIns="0" rtlCol="0">
            <a:spAutoFit/>
          </a:bodyPr>
          <a:lstStyle/>
          <a:p>
            <a:pPr marL="266700" indent="-257651">
              <a:spcBef>
                <a:spcPts val="79"/>
              </a:spcBef>
              <a:buClr>
                <a:srgbClr val="8B1515"/>
              </a:buClr>
              <a:buFont typeface="Times New Roman"/>
              <a:buChar char="•"/>
              <a:tabLst>
                <a:tab pos="266224" algn="l"/>
                <a:tab pos="267176" algn="l"/>
              </a:tabLst>
            </a:pPr>
            <a:r>
              <a:rPr sz="1725" spc="-4" dirty="0">
                <a:latin typeface="Calibri"/>
                <a:cs typeface="Calibri"/>
              </a:rPr>
              <a:t>Each</a:t>
            </a:r>
            <a:r>
              <a:rPr sz="1725" dirty="0">
                <a:latin typeface="Calibri"/>
                <a:cs typeface="Calibri"/>
              </a:rPr>
              <a:t> </a:t>
            </a:r>
            <a:r>
              <a:rPr sz="1725" spc="-4" dirty="0">
                <a:latin typeface="Calibri"/>
                <a:cs typeface="Calibri"/>
              </a:rPr>
              <a:t>head </a:t>
            </a:r>
            <a:r>
              <a:rPr sz="1725" dirty="0">
                <a:latin typeface="Calibri"/>
                <a:cs typeface="Calibri"/>
              </a:rPr>
              <a:t>gets</a:t>
            </a:r>
            <a:r>
              <a:rPr sz="1725" spc="15" dirty="0">
                <a:latin typeface="Calibri"/>
                <a:cs typeface="Calibri"/>
              </a:rPr>
              <a:t> </a:t>
            </a:r>
            <a:r>
              <a:rPr sz="1725" dirty="0">
                <a:latin typeface="Calibri"/>
                <a:cs typeface="Calibri"/>
              </a:rPr>
              <a:t>to</a:t>
            </a:r>
            <a:r>
              <a:rPr sz="1725" spc="-8" dirty="0">
                <a:latin typeface="Calibri"/>
                <a:cs typeface="Calibri"/>
              </a:rPr>
              <a:t> </a:t>
            </a:r>
            <a:r>
              <a:rPr sz="1725" spc="-4" dirty="0">
                <a:latin typeface="Calibri"/>
                <a:cs typeface="Calibri"/>
              </a:rPr>
              <a:t>“look”</a:t>
            </a:r>
            <a:r>
              <a:rPr sz="1725" dirty="0">
                <a:latin typeface="Calibri"/>
                <a:cs typeface="Calibri"/>
              </a:rPr>
              <a:t> at different</a:t>
            </a:r>
            <a:r>
              <a:rPr sz="1725" spc="4" dirty="0">
                <a:latin typeface="Calibri"/>
                <a:cs typeface="Calibri"/>
              </a:rPr>
              <a:t> </a:t>
            </a:r>
            <a:r>
              <a:rPr sz="1725" spc="-4" dirty="0">
                <a:latin typeface="Calibri"/>
                <a:cs typeface="Calibri"/>
              </a:rPr>
              <a:t>things,</a:t>
            </a:r>
            <a:r>
              <a:rPr sz="1725" dirty="0">
                <a:latin typeface="Calibri"/>
                <a:cs typeface="Calibri"/>
              </a:rPr>
              <a:t> and</a:t>
            </a:r>
            <a:r>
              <a:rPr sz="1725" spc="8" dirty="0">
                <a:latin typeface="Calibri"/>
                <a:cs typeface="Calibri"/>
              </a:rPr>
              <a:t> </a:t>
            </a:r>
            <a:r>
              <a:rPr sz="1725" dirty="0">
                <a:latin typeface="Calibri"/>
                <a:cs typeface="Calibri"/>
              </a:rPr>
              <a:t>construct</a:t>
            </a:r>
            <a:r>
              <a:rPr sz="1725" spc="8" dirty="0">
                <a:latin typeface="Calibri"/>
                <a:cs typeface="Calibri"/>
              </a:rPr>
              <a:t> </a:t>
            </a:r>
            <a:r>
              <a:rPr sz="1725" dirty="0">
                <a:latin typeface="Calibri"/>
                <a:cs typeface="Calibri"/>
              </a:rPr>
              <a:t>value vectors</a:t>
            </a:r>
            <a:endParaRPr sz="1725">
              <a:latin typeface="Calibri"/>
              <a:cs typeface="Calibri"/>
            </a:endParaRPr>
          </a:p>
          <a:p>
            <a:pPr marL="266700"/>
            <a:r>
              <a:rPr sz="1725" spc="-4" dirty="0">
                <a:latin typeface="Calibri"/>
                <a:cs typeface="Calibri"/>
              </a:rPr>
              <a:t>differently.</a:t>
            </a:r>
            <a:endParaRPr sz="1725">
              <a:latin typeface="Calibri"/>
              <a:cs typeface="Calibri"/>
            </a:endParaRPr>
          </a:p>
        </p:txBody>
      </p:sp>
      <p:sp>
        <p:nvSpPr>
          <p:cNvPr id="15" name="TextBox 14">
            <a:extLst>
              <a:ext uri="{FF2B5EF4-FFF2-40B4-BE49-F238E27FC236}">
                <a16:creationId xmlns:a16="http://schemas.microsoft.com/office/drawing/2014/main" id="{F0113AFE-F30B-4A66-8335-5E2660D3248A}"/>
              </a:ext>
            </a:extLst>
          </p:cNvPr>
          <p:cNvSpPr txBox="1"/>
          <p:nvPr/>
        </p:nvSpPr>
        <p:spPr>
          <a:xfrm>
            <a:off x="1524001" y="6581002"/>
            <a:ext cx="930319" cy="276999"/>
          </a:xfrm>
          <a:prstGeom prst="rect">
            <a:avLst/>
          </a:prstGeom>
          <a:noFill/>
        </p:spPr>
        <p:txBody>
          <a:bodyPr wrap="none" rtlCol="0">
            <a:spAutoFit/>
          </a:bodyPr>
          <a:lstStyle/>
          <a:p>
            <a:pPr>
              <a:defRPr/>
            </a:pPr>
            <a:r>
              <a:rPr lang="en-US" sz="1200" dirty="0">
                <a:solidFill>
                  <a:prstClr val="black"/>
                </a:solidFill>
                <a:latin typeface="Calibri"/>
              </a:rPr>
              <a:t>John Hewitt</a:t>
            </a:r>
          </a:p>
        </p:txBody>
      </p:sp>
      <p:sp>
        <p:nvSpPr>
          <p:cNvPr id="14" name="Title 13">
            <a:extLst>
              <a:ext uri="{FF2B5EF4-FFF2-40B4-BE49-F238E27FC236}">
                <a16:creationId xmlns:a16="http://schemas.microsoft.com/office/drawing/2014/main" id="{785BE321-4E97-5BCA-276E-3B699306792E}"/>
              </a:ext>
            </a:extLst>
          </p:cNvPr>
          <p:cNvSpPr>
            <a:spLocks noGrp="1"/>
          </p:cNvSpPr>
          <p:nvPr>
            <p:ph type="title"/>
          </p:nvPr>
        </p:nvSpPr>
        <p:spPr/>
        <p:txBody>
          <a:bodyPr/>
          <a:lstStyle/>
          <a:p>
            <a:r>
              <a:rPr lang="en-US" dirty="0"/>
              <a:t>Parallelizing Multiple Attention Heads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116996" y="1096262"/>
            <a:ext cx="5019397" cy="541013"/>
          </a:xfrm>
          <a:prstGeom prst="rect">
            <a:avLst/>
          </a:prstGeom>
        </p:spPr>
        <p:txBody>
          <a:bodyPr vert="horz" wrap="square" lIns="0" tIns="10001" rIns="0" bIns="0" rtlCol="0">
            <a:spAutoFit/>
          </a:bodyPr>
          <a:lstStyle/>
          <a:p>
            <a:pPr marL="266700" indent="-257651">
              <a:spcBef>
                <a:spcPts val="79"/>
              </a:spcBef>
              <a:buClr>
                <a:srgbClr val="8B1515"/>
              </a:buClr>
              <a:buFont typeface="Times New Roman"/>
              <a:buChar char="•"/>
              <a:tabLst>
                <a:tab pos="266224" algn="l"/>
                <a:tab pos="267176" algn="l"/>
              </a:tabLst>
            </a:pPr>
            <a:r>
              <a:rPr sz="1725" dirty="0">
                <a:latin typeface="Calibri"/>
                <a:cs typeface="Calibri"/>
              </a:rPr>
              <a:t>What</a:t>
            </a:r>
            <a:r>
              <a:rPr sz="1725" spc="4" dirty="0">
                <a:latin typeface="Calibri"/>
                <a:cs typeface="Calibri"/>
              </a:rPr>
              <a:t> </a:t>
            </a:r>
            <a:r>
              <a:rPr sz="1725" dirty="0">
                <a:latin typeface="Calibri"/>
                <a:cs typeface="Calibri"/>
              </a:rPr>
              <a:t>if we</a:t>
            </a:r>
            <a:r>
              <a:rPr sz="1725" spc="4" dirty="0">
                <a:latin typeface="Calibri"/>
                <a:cs typeface="Calibri"/>
              </a:rPr>
              <a:t> </a:t>
            </a:r>
            <a:r>
              <a:rPr sz="1725" dirty="0">
                <a:latin typeface="Calibri"/>
                <a:cs typeface="Calibri"/>
              </a:rPr>
              <a:t>want to</a:t>
            </a:r>
            <a:r>
              <a:rPr sz="1725" spc="8" dirty="0">
                <a:latin typeface="Calibri"/>
                <a:cs typeface="Calibri"/>
              </a:rPr>
              <a:t> </a:t>
            </a:r>
            <a:r>
              <a:rPr sz="1725" dirty="0">
                <a:latin typeface="Calibri"/>
                <a:cs typeface="Calibri"/>
              </a:rPr>
              <a:t>look in </a:t>
            </a:r>
            <a:r>
              <a:rPr sz="1725" spc="-4" dirty="0">
                <a:latin typeface="Calibri"/>
                <a:cs typeface="Calibri"/>
              </a:rPr>
              <a:t>multiple</a:t>
            </a:r>
            <a:r>
              <a:rPr sz="1725" dirty="0">
                <a:latin typeface="Calibri"/>
                <a:cs typeface="Calibri"/>
              </a:rPr>
              <a:t> </a:t>
            </a:r>
            <a:r>
              <a:rPr sz="1725" spc="-4" dirty="0">
                <a:latin typeface="Calibri"/>
                <a:cs typeface="Calibri"/>
              </a:rPr>
              <a:t>places </a:t>
            </a:r>
            <a:r>
              <a:rPr sz="1725" dirty="0">
                <a:latin typeface="Calibri"/>
                <a:cs typeface="Calibri"/>
              </a:rPr>
              <a:t>in the</a:t>
            </a:r>
            <a:r>
              <a:rPr sz="1725" spc="11" dirty="0">
                <a:latin typeface="Calibri"/>
                <a:cs typeface="Calibri"/>
              </a:rPr>
              <a:t> </a:t>
            </a:r>
            <a:r>
              <a:rPr sz="1725" spc="-4" dirty="0">
                <a:latin typeface="Calibri"/>
                <a:cs typeface="Calibri"/>
              </a:rPr>
              <a:t>sentence</a:t>
            </a:r>
            <a:r>
              <a:rPr sz="1725" spc="4" dirty="0">
                <a:latin typeface="Calibri"/>
                <a:cs typeface="Calibri"/>
              </a:rPr>
              <a:t> </a:t>
            </a:r>
            <a:r>
              <a:rPr sz="1725" dirty="0">
                <a:latin typeface="Calibri"/>
                <a:cs typeface="Calibri"/>
              </a:rPr>
              <a:t>at </a:t>
            </a:r>
            <a:r>
              <a:rPr sz="1725" spc="-4" dirty="0">
                <a:latin typeface="Calibri"/>
                <a:cs typeface="Calibri"/>
              </a:rPr>
              <a:t>once?</a:t>
            </a:r>
            <a:endParaRPr sz="1725" dirty="0">
              <a:latin typeface="Calibri"/>
              <a:cs typeface="Calibri"/>
            </a:endParaRPr>
          </a:p>
        </p:txBody>
      </p:sp>
      <p:sp>
        <p:nvSpPr>
          <p:cNvPr id="4" name="object 4"/>
          <p:cNvSpPr txBox="1"/>
          <p:nvPr/>
        </p:nvSpPr>
        <p:spPr>
          <a:xfrm>
            <a:off x="6588061" y="2179988"/>
            <a:ext cx="75248" cy="203005"/>
          </a:xfrm>
          <a:prstGeom prst="rect">
            <a:avLst/>
          </a:prstGeom>
        </p:spPr>
        <p:txBody>
          <a:bodyPr vert="horz" wrap="square" lIns="0" tIns="12383" rIns="0" bIns="0" rtlCol="0">
            <a:spAutoFit/>
          </a:bodyPr>
          <a:lstStyle/>
          <a:p>
            <a:pPr marL="9525">
              <a:spcBef>
                <a:spcPts val="98"/>
              </a:spcBef>
            </a:pPr>
            <a:r>
              <a:rPr sz="1238" spc="153" dirty="0">
                <a:latin typeface="Cambria Math"/>
                <a:cs typeface="Cambria Math"/>
              </a:rPr>
              <a:t>𝑖</a:t>
            </a:r>
            <a:endParaRPr sz="1238">
              <a:latin typeface="Cambria Math"/>
              <a:cs typeface="Cambria Math"/>
            </a:endParaRPr>
          </a:p>
        </p:txBody>
      </p:sp>
      <p:sp>
        <p:nvSpPr>
          <p:cNvPr id="5" name="object 5"/>
          <p:cNvSpPr txBox="1"/>
          <p:nvPr/>
        </p:nvSpPr>
        <p:spPr>
          <a:xfrm>
            <a:off x="1403519" y="1682114"/>
            <a:ext cx="5441336" cy="1084752"/>
          </a:xfrm>
          <a:prstGeom prst="rect">
            <a:avLst/>
          </a:prstGeom>
        </p:spPr>
        <p:txBody>
          <a:bodyPr vert="horz" wrap="square" lIns="0" tIns="10001" rIns="0" bIns="0" rtlCol="0">
            <a:spAutoFit/>
          </a:bodyPr>
          <a:lstStyle/>
          <a:p>
            <a:pPr marL="200025" indent="-171450">
              <a:spcBef>
                <a:spcPts val="79"/>
              </a:spcBef>
              <a:buClr>
                <a:srgbClr val="007B92"/>
              </a:buClr>
              <a:buFont typeface="Times New Roman"/>
              <a:buChar char="•"/>
              <a:tabLst>
                <a:tab pos="200025" algn="l"/>
              </a:tabLst>
            </a:pPr>
            <a:r>
              <a:rPr sz="1725" spc="-4" dirty="0">
                <a:latin typeface="Calibri"/>
                <a:cs typeface="Calibri"/>
              </a:rPr>
              <a:t>For </a:t>
            </a:r>
            <a:r>
              <a:rPr sz="1725" dirty="0">
                <a:latin typeface="Calibri"/>
                <a:cs typeface="Calibri"/>
              </a:rPr>
              <a:t>word</a:t>
            </a:r>
            <a:r>
              <a:rPr sz="1725" spc="8" dirty="0">
                <a:latin typeface="Calibri"/>
                <a:cs typeface="Calibri"/>
              </a:rPr>
              <a:t> </a:t>
            </a:r>
            <a:r>
              <a:rPr sz="1725" spc="26" dirty="0">
                <a:latin typeface="Cambria Math"/>
                <a:cs typeface="Cambria Math"/>
              </a:rPr>
              <a:t>𝑖</a:t>
            </a:r>
            <a:r>
              <a:rPr sz="1725" spc="26" dirty="0">
                <a:latin typeface="Calibri"/>
                <a:cs typeface="Calibri"/>
              </a:rPr>
              <a:t>,</a:t>
            </a:r>
            <a:r>
              <a:rPr sz="1725" spc="4" dirty="0">
                <a:latin typeface="Calibri"/>
                <a:cs typeface="Calibri"/>
              </a:rPr>
              <a:t> </a:t>
            </a:r>
            <a:r>
              <a:rPr sz="1725" dirty="0">
                <a:latin typeface="Calibri"/>
                <a:cs typeface="Calibri"/>
              </a:rPr>
              <a:t>self-attention</a:t>
            </a:r>
            <a:r>
              <a:rPr sz="1725" spc="-4" dirty="0">
                <a:latin typeface="Calibri"/>
                <a:cs typeface="Calibri"/>
              </a:rPr>
              <a:t> “looks”</a:t>
            </a:r>
            <a:r>
              <a:rPr sz="1725" spc="4" dirty="0">
                <a:latin typeface="Calibri"/>
                <a:cs typeface="Calibri"/>
              </a:rPr>
              <a:t> </a:t>
            </a:r>
            <a:r>
              <a:rPr sz="1725" dirty="0">
                <a:latin typeface="Calibri"/>
                <a:cs typeface="Calibri"/>
              </a:rPr>
              <a:t>where</a:t>
            </a:r>
            <a:r>
              <a:rPr sz="1725" spc="15" dirty="0">
                <a:latin typeface="Calibri"/>
                <a:cs typeface="Calibri"/>
              </a:rPr>
              <a:t> </a:t>
            </a:r>
            <a:r>
              <a:rPr sz="1725" spc="113" dirty="0">
                <a:latin typeface="Cambria Math"/>
                <a:cs typeface="Cambria Math"/>
              </a:rPr>
              <a:t>𝑥</a:t>
            </a:r>
            <a:r>
              <a:rPr sz="1856" spc="169" baseline="31986" dirty="0">
                <a:latin typeface="Cambria Math"/>
                <a:cs typeface="Cambria Math"/>
              </a:rPr>
              <a:t>𝖳</a:t>
            </a:r>
            <a:r>
              <a:rPr sz="1725" spc="113" dirty="0">
                <a:latin typeface="Cambria Math"/>
                <a:cs typeface="Cambria Math"/>
              </a:rPr>
              <a:t>𝑄</a:t>
            </a:r>
            <a:r>
              <a:rPr sz="1856" spc="169" baseline="28619" dirty="0">
                <a:latin typeface="Cambria Math"/>
                <a:cs typeface="Cambria Math"/>
              </a:rPr>
              <a:t>𝖳</a:t>
            </a:r>
            <a:r>
              <a:rPr sz="1725" spc="113" dirty="0">
                <a:latin typeface="Cambria Math"/>
                <a:cs typeface="Cambria Math"/>
              </a:rPr>
              <a:t>𝐾𝑥</a:t>
            </a:r>
            <a:r>
              <a:rPr sz="1856" spc="169" baseline="-15151" dirty="0">
                <a:latin typeface="Cambria Math"/>
                <a:cs typeface="Cambria Math"/>
              </a:rPr>
              <a:t>𝑗</a:t>
            </a:r>
            <a:r>
              <a:rPr sz="1856" spc="349" baseline="-15151" dirty="0">
                <a:latin typeface="Cambria Math"/>
                <a:cs typeface="Cambria Math"/>
              </a:rPr>
              <a:t> </a:t>
            </a:r>
            <a:r>
              <a:rPr sz="1725" dirty="0">
                <a:latin typeface="Calibri"/>
                <a:cs typeface="Calibri"/>
              </a:rPr>
              <a:t>is</a:t>
            </a:r>
            <a:r>
              <a:rPr sz="1725" spc="-4" dirty="0">
                <a:latin typeface="Calibri"/>
                <a:cs typeface="Calibri"/>
              </a:rPr>
              <a:t> high, </a:t>
            </a:r>
            <a:r>
              <a:rPr sz="1725" dirty="0">
                <a:latin typeface="Calibri"/>
                <a:cs typeface="Calibri"/>
              </a:rPr>
              <a:t>but</a:t>
            </a:r>
            <a:r>
              <a:rPr sz="1725" spc="15" dirty="0">
                <a:latin typeface="Calibri"/>
                <a:cs typeface="Calibri"/>
              </a:rPr>
              <a:t> </a:t>
            </a:r>
            <a:r>
              <a:rPr sz="1725" dirty="0">
                <a:latin typeface="Calibri"/>
                <a:cs typeface="Calibri"/>
              </a:rPr>
              <a:t>maybe we want</a:t>
            </a:r>
            <a:r>
              <a:rPr lang="en-US" sz="1725" dirty="0">
                <a:latin typeface="Calibri"/>
                <a:cs typeface="Calibri"/>
              </a:rPr>
              <a:t> to</a:t>
            </a:r>
            <a:r>
              <a:rPr lang="en-US" sz="1725" spc="-4" dirty="0">
                <a:latin typeface="Calibri"/>
                <a:cs typeface="Calibri"/>
              </a:rPr>
              <a:t> focus</a:t>
            </a:r>
            <a:r>
              <a:rPr lang="en-US" sz="1725" dirty="0">
                <a:latin typeface="Calibri"/>
                <a:cs typeface="Calibri"/>
              </a:rPr>
              <a:t> </a:t>
            </a:r>
            <a:r>
              <a:rPr lang="en-US" sz="1725" spc="-4" dirty="0">
                <a:latin typeface="Calibri"/>
                <a:cs typeface="Calibri"/>
              </a:rPr>
              <a:t>on </a:t>
            </a:r>
            <a:r>
              <a:rPr lang="en-US" sz="1725" dirty="0">
                <a:latin typeface="Calibri"/>
                <a:cs typeface="Calibri"/>
              </a:rPr>
              <a:t>different</a:t>
            </a:r>
            <a:r>
              <a:rPr lang="en-US" sz="1725" spc="-8" dirty="0">
                <a:latin typeface="Calibri"/>
                <a:cs typeface="Calibri"/>
              </a:rPr>
              <a:t> </a:t>
            </a:r>
            <a:r>
              <a:rPr lang="en-US" sz="1725" dirty="0">
                <a:latin typeface="Cambria Math"/>
                <a:cs typeface="Cambria Math"/>
              </a:rPr>
              <a:t>𝑗</a:t>
            </a:r>
            <a:r>
              <a:rPr lang="en-US" sz="1725" spc="38" dirty="0">
                <a:latin typeface="Cambria Math"/>
                <a:cs typeface="Cambria Math"/>
              </a:rPr>
              <a:t> </a:t>
            </a:r>
            <a:r>
              <a:rPr lang="en-US" sz="1725" spc="-4" dirty="0">
                <a:latin typeface="Calibri"/>
                <a:cs typeface="Calibri"/>
              </a:rPr>
              <a:t>for</a:t>
            </a:r>
            <a:r>
              <a:rPr lang="en-US" sz="1725" spc="-15" dirty="0">
                <a:latin typeface="Calibri"/>
                <a:cs typeface="Calibri"/>
              </a:rPr>
              <a:t> </a:t>
            </a:r>
            <a:r>
              <a:rPr lang="en-US" sz="1725" dirty="0">
                <a:latin typeface="Calibri"/>
                <a:cs typeface="Calibri"/>
              </a:rPr>
              <a:t>different</a:t>
            </a:r>
            <a:r>
              <a:rPr lang="en-US" sz="1725" spc="-8" dirty="0">
                <a:latin typeface="Calibri"/>
                <a:cs typeface="Calibri"/>
              </a:rPr>
              <a:t> </a:t>
            </a:r>
            <a:r>
              <a:rPr lang="en-US" sz="1725" dirty="0">
                <a:latin typeface="Calibri"/>
                <a:cs typeface="Calibri"/>
              </a:rPr>
              <a:t>reasons?</a:t>
            </a:r>
          </a:p>
          <a:p>
            <a:pPr marL="200025" indent="-171450">
              <a:spcBef>
                <a:spcPts val="79"/>
              </a:spcBef>
              <a:buClr>
                <a:srgbClr val="007B92"/>
              </a:buClr>
              <a:buFont typeface="Times New Roman"/>
              <a:buChar char="•"/>
              <a:tabLst>
                <a:tab pos="200025" algn="l"/>
              </a:tabLst>
            </a:pPr>
            <a:endParaRPr sz="1725" dirty="0">
              <a:latin typeface="Calibri"/>
              <a:cs typeface="Calibri"/>
            </a:endParaRPr>
          </a:p>
        </p:txBody>
      </p:sp>
      <p:sp>
        <p:nvSpPr>
          <p:cNvPr id="8" name="object 8"/>
          <p:cNvSpPr txBox="1"/>
          <p:nvPr/>
        </p:nvSpPr>
        <p:spPr>
          <a:xfrm>
            <a:off x="1107711" y="2504181"/>
            <a:ext cx="5374482" cy="593432"/>
          </a:xfrm>
          <a:prstGeom prst="rect">
            <a:avLst/>
          </a:prstGeom>
        </p:spPr>
        <p:txBody>
          <a:bodyPr vert="horz" wrap="square" lIns="0" tIns="61913" rIns="0" bIns="0" rtlCol="0">
            <a:spAutoFit/>
          </a:bodyPr>
          <a:lstStyle/>
          <a:p>
            <a:pPr marL="285750" indent="-257651">
              <a:spcBef>
                <a:spcPts val="413"/>
              </a:spcBef>
              <a:buClr>
                <a:srgbClr val="8B1515"/>
              </a:buClr>
              <a:buFont typeface="Times New Roman"/>
              <a:buChar char="•"/>
              <a:tabLst>
                <a:tab pos="285274" algn="l"/>
                <a:tab pos="286226" algn="l"/>
              </a:tabLst>
            </a:pPr>
            <a:r>
              <a:rPr sz="1725" dirty="0">
                <a:latin typeface="Calibri"/>
                <a:cs typeface="Calibri"/>
              </a:rPr>
              <a:t>We’ll define</a:t>
            </a:r>
            <a:r>
              <a:rPr sz="1725" spc="-8" dirty="0">
                <a:latin typeface="Calibri"/>
                <a:cs typeface="Calibri"/>
              </a:rPr>
              <a:t> </a:t>
            </a:r>
            <a:r>
              <a:rPr sz="1725" b="1" spc="-4" dirty="0">
                <a:latin typeface="Calibri"/>
                <a:cs typeface="Calibri"/>
              </a:rPr>
              <a:t>multiple</a:t>
            </a:r>
            <a:r>
              <a:rPr sz="1725" b="1" spc="8" dirty="0">
                <a:latin typeface="Calibri"/>
                <a:cs typeface="Calibri"/>
              </a:rPr>
              <a:t> </a:t>
            </a:r>
            <a:r>
              <a:rPr sz="1725" b="1" dirty="0">
                <a:latin typeface="Calibri"/>
                <a:cs typeface="Calibri"/>
              </a:rPr>
              <a:t>attention</a:t>
            </a:r>
            <a:r>
              <a:rPr sz="1725" b="1" spc="-4" dirty="0">
                <a:latin typeface="Calibri"/>
                <a:cs typeface="Calibri"/>
              </a:rPr>
              <a:t> “heads”</a:t>
            </a:r>
            <a:r>
              <a:rPr sz="1725" b="1" spc="4" dirty="0">
                <a:latin typeface="Calibri"/>
                <a:cs typeface="Calibri"/>
              </a:rPr>
              <a:t> </a:t>
            </a:r>
            <a:r>
              <a:rPr sz="1725" dirty="0">
                <a:latin typeface="Calibri"/>
                <a:cs typeface="Calibri"/>
              </a:rPr>
              <a:t>through</a:t>
            </a:r>
            <a:r>
              <a:rPr sz="1725" spc="11" dirty="0">
                <a:latin typeface="Calibri"/>
                <a:cs typeface="Calibri"/>
              </a:rPr>
              <a:t> </a:t>
            </a:r>
            <a:r>
              <a:rPr sz="1725" dirty="0">
                <a:latin typeface="Calibri"/>
                <a:cs typeface="Calibri"/>
              </a:rPr>
              <a:t>multiple</a:t>
            </a:r>
            <a:r>
              <a:rPr sz="1725" spc="4" dirty="0">
                <a:latin typeface="Calibri"/>
                <a:cs typeface="Calibri"/>
              </a:rPr>
              <a:t> </a:t>
            </a:r>
            <a:r>
              <a:rPr sz="1725" dirty="0">
                <a:latin typeface="Calibri"/>
                <a:cs typeface="Calibri"/>
              </a:rPr>
              <a:t>Q,K,V</a:t>
            </a:r>
            <a:r>
              <a:rPr sz="1725" spc="4" dirty="0">
                <a:latin typeface="Calibri"/>
                <a:cs typeface="Calibri"/>
              </a:rPr>
              <a:t> </a:t>
            </a:r>
            <a:r>
              <a:rPr sz="1725" spc="-4" dirty="0">
                <a:latin typeface="Calibri"/>
                <a:cs typeface="Calibri"/>
              </a:rPr>
              <a:t>matrices</a:t>
            </a:r>
            <a:endParaRPr sz="1725" dirty="0">
              <a:latin typeface="Calibri"/>
              <a:cs typeface="Calibri"/>
            </a:endParaRPr>
          </a:p>
        </p:txBody>
      </p:sp>
      <p:sp>
        <p:nvSpPr>
          <p:cNvPr id="9" name="object 9"/>
          <p:cNvSpPr/>
          <p:nvPr/>
        </p:nvSpPr>
        <p:spPr>
          <a:xfrm>
            <a:off x="3008757" y="4686300"/>
            <a:ext cx="400050" cy="910114"/>
          </a:xfrm>
          <a:custGeom>
            <a:avLst/>
            <a:gdLst/>
            <a:ahLst/>
            <a:cxnLst/>
            <a:rect l="l" t="t" r="r" b="b"/>
            <a:pathLst>
              <a:path w="533400" h="1213485">
                <a:moveTo>
                  <a:pt x="444500" y="0"/>
                </a:moveTo>
                <a:lnTo>
                  <a:pt x="88900" y="0"/>
                </a:lnTo>
                <a:lnTo>
                  <a:pt x="54274" y="6979"/>
                </a:lnTo>
                <a:lnTo>
                  <a:pt x="26019" y="26019"/>
                </a:lnTo>
                <a:lnTo>
                  <a:pt x="6979" y="54274"/>
                </a:lnTo>
                <a:lnTo>
                  <a:pt x="0" y="88900"/>
                </a:lnTo>
                <a:lnTo>
                  <a:pt x="0" y="1124204"/>
                </a:lnTo>
                <a:lnTo>
                  <a:pt x="6979" y="1158807"/>
                </a:lnTo>
                <a:lnTo>
                  <a:pt x="26019" y="1187065"/>
                </a:lnTo>
                <a:lnTo>
                  <a:pt x="54274" y="1206117"/>
                </a:lnTo>
                <a:lnTo>
                  <a:pt x="88900" y="1213104"/>
                </a:lnTo>
                <a:lnTo>
                  <a:pt x="444500" y="1213104"/>
                </a:lnTo>
                <a:lnTo>
                  <a:pt x="479125" y="1206117"/>
                </a:lnTo>
                <a:lnTo>
                  <a:pt x="507380" y="1187065"/>
                </a:lnTo>
                <a:lnTo>
                  <a:pt x="526420" y="1158807"/>
                </a:lnTo>
                <a:lnTo>
                  <a:pt x="533400" y="1124204"/>
                </a:lnTo>
                <a:lnTo>
                  <a:pt x="533400" y="88900"/>
                </a:lnTo>
                <a:lnTo>
                  <a:pt x="526420" y="54274"/>
                </a:lnTo>
                <a:lnTo>
                  <a:pt x="507380" y="26019"/>
                </a:lnTo>
                <a:lnTo>
                  <a:pt x="479125" y="6979"/>
                </a:lnTo>
                <a:lnTo>
                  <a:pt x="444500" y="0"/>
                </a:lnTo>
                <a:close/>
              </a:path>
            </a:pathLst>
          </a:custGeom>
          <a:solidFill>
            <a:srgbClr val="FFACF8"/>
          </a:solidFill>
        </p:spPr>
        <p:txBody>
          <a:bodyPr wrap="square" lIns="0" tIns="0" rIns="0" bIns="0" rtlCol="0"/>
          <a:lstStyle/>
          <a:p>
            <a:endParaRPr sz="1350"/>
          </a:p>
        </p:txBody>
      </p:sp>
      <p:sp>
        <p:nvSpPr>
          <p:cNvPr id="10" name="object 10"/>
          <p:cNvSpPr txBox="1"/>
          <p:nvPr/>
        </p:nvSpPr>
        <p:spPr>
          <a:xfrm>
            <a:off x="3150299" y="5005044"/>
            <a:ext cx="132874" cy="240450"/>
          </a:xfrm>
          <a:prstGeom prst="rect">
            <a:avLst/>
          </a:prstGeom>
        </p:spPr>
        <p:txBody>
          <a:bodyPr vert="horz" wrap="square" lIns="0" tIns="9525" rIns="0" bIns="0" rtlCol="0">
            <a:spAutoFit/>
          </a:bodyPr>
          <a:lstStyle/>
          <a:p>
            <a:pPr>
              <a:spcBef>
                <a:spcPts val="75"/>
              </a:spcBef>
            </a:pPr>
            <a:r>
              <a:rPr sz="1500" dirty="0">
                <a:latin typeface="Cambria Math"/>
                <a:cs typeface="Cambria Math"/>
              </a:rPr>
              <a:t>𝑋</a:t>
            </a:r>
            <a:endParaRPr sz="1500">
              <a:latin typeface="Cambria Math"/>
              <a:cs typeface="Cambria Math"/>
            </a:endParaRPr>
          </a:p>
        </p:txBody>
      </p:sp>
      <p:sp>
        <p:nvSpPr>
          <p:cNvPr id="11" name="object 11"/>
          <p:cNvSpPr/>
          <p:nvPr/>
        </p:nvSpPr>
        <p:spPr>
          <a:xfrm>
            <a:off x="3533394" y="5200650"/>
            <a:ext cx="400050" cy="395764"/>
          </a:xfrm>
          <a:custGeom>
            <a:avLst/>
            <a:gdLst/>
            <a:ahLst/>
            <a:cxnLst/>
            <a:rect l="l" t="t" r="r" b="b"/>
            <a:pathLst>
              <a:path w="533400" h="527685">
                <a:moveTo>
                  <a:pt x="445515" y="0"/>
                </a:moveTo>
                <a:lnTo>
                  <a:pt x="87883" y="0"/>
                </a:lnTo>
                <a:lnTo>
                  <a:pt x="53685" y="6906"/>
                </a:lnTo>
                <a:lnTo>
                  <a:pt x="25749" y="25739"/>
                </a:lnTo>
                <a:lnTo>
                  <a:pt x="6909" y="53674"/>
                </a:lnTo>
                <a:lnTo>
                  <a:pt x="0" y="87884"/>
                </a:lnTo>
                <a:lnTo>
                  <a:pt x="0" y="439420"/>
                </a:lnTo>
                <a:lnTo>
                  <a:pt x="6909" y="473629"/>
                </a:lnTo>
                <a:lnTo>
                  <a:pt x="25749" y="501564"/>
                </a:lnTo>
                <a:lnTo>
                  <a:pt x="53685" y="520397"/>
                </a:lnTo>
                <a:lnTo>
                  <a:pt x="87883" y="527304"/>
                </a:lnTo>
                <a:lnTo>
                  <a:pt x="445515" y="527304"/>
                </a:lnTo>
                <a:lnTo>
                  <a:pt x="479714" y="520397"/>
                </a:lnTo>
                <a:lnTo>
                  <a:pt x="507650" y="501564"/>
                </a:lnTo>
                <a:lnTo>
                  <a:pt x="526490" y="473629"/>
                </a:lnTo>
                <a:lnTo>
                  <a:pt x="533400" y="439420"/>
                </a:lnTo>
                <a:lnTo>
                  <a:pt x="533400" y="87884"/>
                </a:lnTo>
                <a:lnTo>
                  <a:pt x="526490" y="53674"/>
                </a:lnTo>
                <a:lnTo>
                  <a:pt x="507650" y="25739"/>
                </a:lnTo>
                <a:lnTo>
                  <a:pt x="479714" y="6906"/>
                </a:lnTo>
                <a:lnTo>
                  <a:pt x="445515" y="0"/>
                </a:lnTo>
                <a:close/>
              </a:path>
            </a:pathLst>
          </a:custGeom>
          <a:solidFill>
            <a:srgbClr val="81DFD2"/>
          </a:solidFill>
        </p:spPr>
        <p:txBody>
          <a:bodyPr wrap="square" lIns="0" tIns="0" rIns="0" bIns="0" rtlCol="0"/>
          <a:lstStyle/>
          <a:p>
            <a:endParaRPr sz="1350"/>
          </a:p>
        </p:txBody>
      </p:sp>
      <p:sp>
        <p:nvSpPr>
          <p:cNvPr id="12" name="object 12"/>
          <p:cNvSpPr txBox="1"/>
          <p:nvPr/>
        </p:nvSpPr>
        <p:spPr>
          <a:xfrm>
            <a:off x="3655887" y="5261992"/>
            <a:ext cx="139065" cy="240931"/>
          </a:xfrm>
          <a:prstGeom prst="rect">
            <a:avLst/>
          </a:prstGeom>
        </p:spPr>
        <p:txBody>
          <a:bodyPr vert="horz" wrap="square" lIns="0" tIns="10001" rIns="0" bIns="0" rtlCol="0">
            <a:spAutoFit/>
          </a:bodyPr>
          <a:lstStyle/>
          <a:p>
            <a:pPr>
              <a:spcBef>
                <a:spcPts val="79"/>
              </a:spcBef>
            </a:pPr>
            <a:r>
              <a:rPr sz="1500" spc="4" dirty="0">
                <a:latin typeface="Cambria Math"/>
                <a:cs typeface="Cambria Math"/>
              </a:rPr>
              <a:t>𝑄</a:t>
            </a:r>
            <a:endParaRPr sz="1500">
              <a:latin typeface="Cambria Math"/>
              <a:cs typeface="Cambria Math"/>
            </a:endParaRPr>
          </a:p>
        </p:txBody>
      </p:sp>
      <p:sp>
        <p:nvSpPr>
          <p:cNvPr id="13" name="object 13"/>
          <p:cNvSpPr txBox="1"/>
          <p:nvPr/>
        </p:nvSpPr>
        <p:spPr>
          <a:xfrm>
            <a:off x="3992881" y="5136034"/>
            <a:ext cx="176213" cy="413575"/>
          </a:xfrm>
          <a:prstGeom prst="rect">
            <a:avLst/>
          </a:prstGeom>
        </p:spPr>
        <p:txBody>
          <a:bodyPr vert="horz" wrap="square" lIns="0" tIns="9525" rIns="0" bIns="0" rtlCol="0">
            <a:spAutoFit/>
          </a:bodyPr>
          <a:lstStyle/>
          <a:p>
            <a:pPr>
              <a:spcBef>
                <a:spcPts val="75"/>
              </a:spcBef>
            </a:pPr>
            <a:r>
              <a:rPr sz="2625" b="1" dirty="0">
                <a:latin typeface="Calibri"/>
                <a:cs typeface="Calibri"/>
              </a:rPr>
              <a:t>=</a:t>
            </a:r>
            <a:endParaRPr sz="2625">
              <a:latin typeface="Calibri"/>
              <a:cs typeface="Calibri"/>
            </a:endParaRPr>
          </a:p>
        </p:txBody>
      </p:sp>
      <p:sp>
        <p:nvSpPr>
          <p:cNvPr id="14" name="object 14"/>
          <p:cNvSpPr/>
          <p:nvPr/>
        </p:nvSpPr>
        <p:spPr>
          <a:xfrm>
            <a:off x="4232909" y="4695444"/>
            <a:ext cx="400050" cy="911066"/>
          </a:xfrm>
          <a:custGeom>
            <a:avLst/>
            <a:gdLst/>
            <a:ahLst/>
            <a:cxnLst/>
            <a:rect l="l" t="t" r="r" b="b"/>
            <a:pathLst>
              <a:path w="533400" h="1214754">
                <a:moveTo>
                  <a:pt x="444500" y="0"/>
                </a:moveTo>
                <a:lnTo>
                  <a:pt x="88900" y="0"/>
                </a:lnTo>
                <a:lnTo>
                  <a:pt x="54274" y="6979"/>
                </a:lnTo>
                <a:lnTo>
                  <a:pt x="26019" y="26019"/>
                </a:lnTo>
                <a:lnTo>
                  <a:pt x="6979" y="54274"/>
                </a:lnTo>
                <a:lnTo>
                  <a:pt x="0" y="88899"/>
                </a:lnTo>
                <a:lnTo>
                  <a:pt x="0" y="1125727"/>
                </a:lnTo>
                <a:lnTo>
                  <a:pt x="6979" y="1160331"/>
                </a:lnTo>
                <a:lnTo>
                  <a:pt x="26019" y="1188589"/>
                </a:lnTo>
                <a:lnTo>
                  <a:pt x="54274" y="1207641"/>
                </a:lnTo>
                <a:lnTo>
                  <a:pt x="88900" y="1214627"/>
                </a:lnTo>
                <a:lnTo>
                  <a:pt x="444500" y="1214627"/>
                </a:lnTo>
                <a:lnTo>
                  <a:pt x="479125" y="1207641"/>
                </a:lnTo>
                <a:lnTo>
                  <a:pt x="507380" y="1188589"/>
                </a:lnTo>
                <a:lnTo>
                  <a:pt x="526420" y="1160331"/>
                </a:lnTo>
                <a:lnTo>
                  <a:pt x="533400" y="1125727"/>
                </a:lnTo>
                <a:lnTo>
                  <a:pt x="533400" y="88899"/>
                </a:lnTo>
                <a:lnTo>
                  <a:pt x="526420" y="54274"/>
                </a:lnTo>
                <a:lnTo>
                  <a:pt x="507380" y="26019"/>
                </a:lnTo>
                <a:lnTo>
                  <a:pt x="479125" y="6979"/>
                </a:lnTo>
                <a:lnTo>
                  <a:pt x="444500" y="0"/>
                </a:lnTo>
                <a:close/>
              </a:path>
            </a:pathLst>
          </a:custGeom>
          <a:solidFill>
            <a:srgbClr val="FFACF8"/>
          </a:solidFill>
        </p:spPr>
        <p:txBody>
          <a:bodyPr wrap="square" lIns="0" tIns="0" rIns="0" bIns="0" rtlCol="0"/>
          <a:lstStyle/>
          <a:p>
            <a:endParaRPr sz="1350"/>
          </a:p>
        </p:txBody>
      </p:sp>
      <p:sp>
        <p:nvSpPr>
          <p:cNvPr id="15" name="object 15"/>
          <p:cNvSpPr txBox="1"/>
          <p:nvPr/>
        </p:nvSpPr>
        <p:spPr>
          <a:xfrm>
            <a:off x="4309491" y="5015102"/>
            <a:ext cx="262414" cy="240450"/>
          </a:xfrm>
          <a:prstGeom prst="rect">
            <a:avLst/>
          </a:prstGeom>
        </p:spPr>
        <p:txBody>
          <a:bodyPr vert="horz" wrap="square" lIns="0" tIns="9525" rIns="0" bIns="0" rtlCol="0">
            <a:spAutoFit/>
          </a:bodyPr>
          <a:lstStyle/>
          <a:p>
            <a:pPr>
              <a:spcBef>
                <a:spcPts val="75"/>
              </a:spcBef>
            </a:pPr>
            <a:r>
              <a:rPr sz="1500" dirty="0">
                <a:latin typeface="Cambria Math"/>
                <a:cs typeface="Cambria Math"/>
              </a:rPr>
              <a:t>𝑋𝑄</a:t>
            </a:r>
            <a:endParaRPr sz="1500">
              <a:latin typeface="Cambria Math"/>
              <a:cs typeface="Cambria Math"/>
            </a:endParaRPr>
          </a:p>
        </p:txBody>
      </p:sp>
      <p:sp>
        <p:nvSpPr>
          <p:cNvPr id="16" name="object 16"/>
          <p:cNvSpPr txBox="1"/>
          <p:nvPr/>
        </p:nvSpPr>
        <p:spPr>
          <a:xfrm>
            <a:off x="2822448" y="4011739"/>
            <a:ext cx="1981200" cy="482824"/>
          </a:xfrm>
          <a:prstGeom prst="rect">
            <a:avLst/>
          </a:prstGeom>
        </p:spPr>
        <p:txBody>
          <a:bodyPr vert="horz" wrap="square" lIns="0" tIns="9525" rIns="0" bIns="0" rtlCol="0">
            <a:spAutoFit/>
          </a:bodyPr>
          <a:lstStyle/>
          <a:p>
            <a:pPr marR="3810" algn="ctr">
              <a:spcBef>
                <a:spcPts val="75"/>
              </a:spcBef>
            </a:pPr>
            <a:r>
              <a:rPr sz="1725" b="1" dirty="0">
                <a:latin typeface="Calibri"/>
                <a:cs typeface="Calibri"/>
              </a:rPr>
              <a:t>Single-head</a:t>
            </a:r>
            <a:r>
              <a:rPr sz="1725" b="1" spc="-26" dirty="0">
                <a:latin typeface="Calibri"/>
                <a:cs typeface="Calibri"/>
              </a:rPr>
              <a:t> </a:t>
            </a:r>
            <a:r>
              <a:rPr sz="1725" b="1" dirty="0">
                <a:latin typeface="Calibri"/>
                <a:cs typeface="Calibri"/>
              </a:rPr>
              <a:t>attention</a:t>
            </a:r>
            <a:endParaRPr sz="1725">
              <a:latin typeface="Calibri"/>
              <a:cs typeface="Calibri"/>
            </a:endParaRPr>
          </a:p>
          <a:p>
            <a:pPr marR="2858" algn="ctr">
              <a:spcBef>
                <a:spcPts val="26"/>
              </a:spcBef>
            </a:pPr>
            <a:r>
              <a:rPr sz="1350" spc="-4" dirty="0">
                <a:latin typeface="Calibri"/>
                <a:cs typeface="Calibri"/>
              </a:rPr>
              <a:t>(just</a:t>
            </a:r>
            <a:r>
              <a:rPr sz="1350" spc="-15" dirty="0">
                <a:latin typeface="Calibri"/>
                <a:cs typeface="Calibri"/>
              </a:rPr>
              <a:t> </a:t>
            </a:r>
            <a:r>
              <a:rPr sz="1350" dirty="0">
                <a:latin typeface="Calibri"/>
                <a:cs typeface="Calibri"/>
              </a:rPr>
              <a:t>the </a:t>
            </a:r>
            <a:r>
              <a:rPr sz="1350" spc="-4" dirty="0">
                <a:latin typeface="Calibri"/>
                <a:cs typeface="Calibri"/>
              </a:rPr>
              <a:t>query</a:t>
            </a:r>
            <a:r>
              <a:rPr sz="1350" spc="-11" dirty="0">
                <a:latin typeface="Calibri"/>
                <a:cs typeface="Calibri"/>
              </a:rPr>
              <a:t> </a:t>
            </a:r>
            <a:r>
              <a:rPr sz="1350" spc="-4" dirty="0">
                <a:latin typeface="Calibri"/>
                <a:cs typeface="Calibri"/>
              </a:rPr>
              <a:t>matrix)</a:t>
            </a:r>
            <a:endParaRPr sz="1350">
              <a:latin typeface="Calibri"/>
              <a:cs typeface="Calibri"/>
            </a:endParaRPr>
          </a:p>
        </p:txBody>
      </p:sp>
      <p:sp>
        <p:nvSpPr>
          <p:cNvPr id="17" name="object 17"/>
          <p:cNvSpPr/>
          <p:nvPr/>
        </p:nvSpPr>
        <p:spPr>
          <a:xfrm>
            <a:off x="2494406" y="3829050"/>
            <a:ext cx="2628900" cy="2000250"/>
          </a:xfrm>
          <a:custGeom>
            <a:avLst/>
            <a:gdLst/>
            <a:ahLst/>
            <a:cxnLst/>
            <a:rect l="l" t="t" r="r" b="b"/>
            <a:pathLst>
              <a:path w="3505200" h="2667000">
                <a:moveTo>
                  <a:pt x="0" y="2667000"/>
                </a:moveTo>
                <a:lnTo>
                  <a:pt x="3505200" y="2667000"/>
                </a:lnTo>
                <a:lnTo>
                  <a:pt x="3505200" y="0"/>
                </a:lnTo>
                <a:lnTo>
                  <a:pt x="0" y="0"/>
                </a:lnTo>
                <a:lnTo>
                  <a:pt x="0" y="2667000"/>
                </a:lnTo>
                <a:close/>
              </a:path>
            </a:pathLst>
          </a:custGeom>
          <a:ln w="9525">
            <a:solidFill>
              <a:srgbClr val="175E53"/>
            </a:solidFill>
          </a:ln>
        </p:spPr>
        <p:txBody>
          <a:bodyPr wrap="square" lIns="0" tIns="0" rIns="0" bIns="0" rtlCol="0"/>
          <a:lstStyle/>
          <a:p>
            <a:endParaRPr sz="1350"/>
          </a:p>
        </p:txBody>
      </p:sp>
      <p:sp>
        <p:nvSpPr>
          <p:cNvPr id="18" name="object 18"/>
          <p:cNvSpPr/>
          <p:nvPr/>
        </p:nvSpPr>
        <p:spPr>
          <a:xfrm>
            <a:off x="7005828" y="4686300"/>
            <a:ext cx="400050" cy="910114"/>
          </a:xfrm>
          <a:custGeom>
            <a:avLst/>
            <a:gdLst/>
            <a:ahLst/>
            <a:cxnLst/>
            <a:rect l="l" t="t" r="r" b="b"/>
            <a:pathLst>
              <a:path w="533400" h="1213485">
                <a:moveTo>
                  <a:pt x="444500" y="0"/>
                </a:moveTo>
                <a:lnTo>
                  <a:pt x="88900" y="0"/>
                </a:lnTo>
                <a:lnTo>
                  <a:pt x="54274" y="6979"/>
                </a:lnTo>
                <a:lnTo>
                  <a:pt x="26019" y="26019"/>
                </a:lnTo>
                <a:lnTo>
                  <a:pt x="6979" y="54274"/>
                </a:lnTo>
                <a:lnTo>
                  <a:pt x="0" y="88900"/>
                </a:lnTo>
                <a:lnTo>
                  <a:pt x="0" y="1124204"/>
                </a:lnTo>
                <a:lnTo>
                  <a:pt x="6979" y="1158807"/>
                </a:lnTo>
                <a:lnTo>
                  <a:pt x="26019" y="1187065"/>
                </a:lnTo>
                <a:lnTo>
                  <a:pt x="54274" y="1206117"/>
                </a:lnTo>
                <a:lnTo>
                  <a:pt x="88900" y="1213104"/>
                </a:lnTo>
                <a:lnTo>
                  <a:pt x="444500" y="1213104"/>
                </a:lnTo>
                <a:lnTo>
                  <a:pt x="479125" y="1206117"/>
                </a:lnTo>
                <a:lnTo>
                  <a:pt x="507380" y="1187065"/>
                </a:lnTo>
                <a:lnTo>
                  <a:pt x="526420" y="1158807"/>
                </a:lnTo>
                <a:lnTo>
                  <a:pt x="533400" y="1124204"/>
                </a:lnTo>
                <a:lnTo>
                  <a:pt x="533400" y="88900"/>
                </a:lnTo>
                <a:lnTo>
                  <a:pt x="526420" y="54274"/>
                </a:lnTo>
                <a:lnTo>
                  <a:pt x="507380" y="26019"/>
                </a:lnTo>
                <a:lnTo>
                  <a:pt x="479125" y="6979"/>
                </a:lnTo>
                <a:lnTo>
                  <a:pt x="444500" y="0"/>
                </a:lnTo>
                <a:close/>
              </a:path>
            </a:pathLst>
          </a:custGeom>
          <a:solidFill>
            <a:srgbClr val="FFACF8"/>
          </a:solidFill>
        </p:spPr>
        <p:txBody>
          <a:bodyPr wrap="square" lIns="0" tIns="0" rIns="0" bIns="0" rtlCol="0"/>
          <a:lstStyle/>
          <a:p>
            <a:endParaRPr sz="1350"/>
          </a:p>
        </p:txBody>
      </p:sp>
      <p:sp>
        <p:nvSpPr>
          <p:cNvPr id="19" name="object 19"/>
          <p:cNvSpPr txBox="1"/>
          <p:nvPr/>
        </p:nvSpPr>
        <p:spPr>
          <a:xfrm>
            <a:off x="7147370" y="5005044"/>
            <a:ext cx="132874" cy="240450"/>
          </a:xfrm>
          <a:prstGeom prst="rect">
            <a:avLst/>
          </a:prstGeom>
        </p:spPr>
        <p:txBody>
          <a:bodyPr vert="horz" wrap="square" lIns="0" tIns="9525" rIns="0" bIns="0" rtlCol="0">
            <a:spAutoFit/>
          </a:bodyPr>
          <a:lstStyle/>
          <a:p>
            <a:pPr>
              <a:spcBef>
                <a:spcPts val="75"/>
              </a:spcBef>
            </a:pPr>
            <a:r>
              <a:rPr sz="1500" dirty="0">
                <a:latin typeface="Cambria Math"/>
                <a:cs typeface="Cambria Math"/>
              </a:rPr>
              <a:t>𝑋</a:t>
            </a:r>
            <a:endParaRPr sz="1500">
              <a:latin typeface="Cambria Math"/>
              <a:cs typeface="Cambria Math"/>
            </a:endParaRPr>
          </a:p>
        </p:txBody>
      </p:sp>
      <p:grpSp>
        <p:nvGrpSpPr>
          <p:cNvPr id="20" name="object 20"/>
          <p:cNvGrpSpPr/>
          <p:nvPr/>
        </p:nvGrpSpPr>
        <p:grpSpPr>
          <a:xfrm>
            <a:off x="7752208" y="4695444"/>
            <a:ext cx="878205" cy="911066"/>
            <a:chOff x="8304276" y="5117591"/>
            <a:chExt cx="1170940" cy="1214755"/>
          </a:xfrm>
        </p:grpSpPr>
        <p:sp>
          <p:nvSpPr>
            <p:cNvPr id="21" name="object 21"/>
            <p:cNvSpPr/>
            <p:nvPr/>
          </p:nvSpPr>
          <p:spPr>
            <a:xfrm>
              <a:off x="8304276" y="5791199"/>
              <a:ext cx="236220" cy="527685"/>
            </a:xfrm>
            <a:custGeom>
              <a:avLst/>
              <a:gdLst/>
              <a:ahLst/>
              <a:cxnLst/>
              <a:rect l="l" t="t" r="r" b="b"/>
              <a:pathLst>
                <a:path w="236220" h="527685">
                  <a:moveTo>
                    <a:pt x="196850" y="0"/>
                  </a:moveTo>
                  <a:lnTo>
                    <a:pt x="39370" y="0"/>
                  </a:lnTo>
                  <a:lnTo>
                    <a:pt x="24056" y="3094"/>
                  </a:lnTo>
                  <a:lnTo>
                    <a:pt x="11541" y="11531"/>
                  </a:lnTo>
                  <a:lnTo>
                    <a:pt x="3097" y="24045"/>
                  </a:lnTo>
                  <a:lnTo>
                    <a:pt x="0" y="39369"/>
                  </a:lnTo>
                  <a:lnTo>
                    <a:pt x="0" y="487934"/>
                  </a:lnTo>
                  <a:lnTo>
                    <a:pt x="3097" y="503258"/>
                  </a:lnTo>
                  <a:lnTo>
                    <a:pt x="11541" y="515772"/>
                  </a:lnTo>
                  <a:lnTo>
                    <a:pt x="24056" y="524209"/>
                  </a:lnTo>
                  <a:lnTo>
                    <a:pt x="39370" y="527304"/>
                  </a:lnTo>
                  <a:lnTo>
                    <a:pt x="196850" y="527304"/>
                  </a:lnTo>
                  <a:lnTo>
                    <a:pt x="212163" y="524209"/>
                  </a:lnTo>
                  <a:lnTo>
                    <a:pt x="224678" y="515772"/>
                  </a:lnTo>
                  <a:lnTo>
                    <a:pt x="233122" y="503258"/>
                  </a:lnTo>
                  <a:lnTo>
                    <a:pt x="236220" y="487934"/>
                  </a:lnTo>
                  <a:lnTo>
                    <a:pt x="236220" y="39369"/>
                  </a:lnTo>
                  <a:lnTo>
                    <a:pt x="233122" y="24045"/>
                  </a:lnTo>
                  <a:lnTo>
                    <a:pt x="224678" y="11531"/>
                  </a:lnTo>
                  <a:lnTo>
                    <a:pt x="212163" y="3094"/>
                  </a:lnTo>
                  <a:lnTo>
                    <a:pt x="196850" y="0"/>
                  </a:lnTo>
                  <a:close/>
                </a:path>
              </a:pathLst>
            </a:custGeom>
            <a:solidFill>
              <a:srgbClr val="81DFD2"/>
            </a:solidFill>
          </p:spPr>
          <p:txBody>
            <a:bodyPr wrap="square" lIns="0" tIns="0" rIns="0" bIns="0" rtlCol="0"/>
            <a:lstStyle/>
            <a:p>
              <a:endParaRPr sz="1350"/>
            </a:p>
          </p:txBody>
        </p:sp>
        <p:sp>
          <p:nvSpPr>
            <p:cNvPr id="22" name="object 22"/>
            <p:cNvSpPr/>
            <p:nvPr/>
          </p:nvSpPr>
          <p:spPr>
            <a:xfrm>
              <a:off x="9236964" y="5117591"/>
              <a:ext cx="238125" cy="1214755"/>
            </a:xfrm>
            <a:custGeom>
              <a:avLst/>
              <a:gdLst/>
              <a:ahLst/>
              <a:cxnLst/>
              <a:rect l="l" t="t" r="r" b="b"/>
              <a:pathLst>
                <a:path w="238125" h="1214754">
                  <a:moveTo>
                    <a:pt x="198119" y="0"/>
                  </a:moveTo>
                  <a:lnTo>
                    <a:pt x="39624" y="0"/>
                  </a:lnTo>
                  <a:lnTo>
                    <a:pt x="24217" y="3119"/>
                  </a:lnTo>
                  <a:lnTo>
                    <a:pt x="11620" y="11620"/>
                  </a:lnTo>
                  <a:lnTo>
                    <a:pt x="3119" y="24217"/>
                  </a:lnTo>
                  <a:lnTo>
                    <a:pt x="0" y="39623"/>
                  </a:lnTo>
                  <a:lnTo>
                    <a:pt x="0" y="1175003"/>
                  </a:lnTo>
                  <a:lnTo>
                    <a:pt x="3119" y="1190426"/>
                  </a:lnTo>
                  <a:lnTo>
                    <a:pt x="11620" y="1203021"/>
                  </a:lnTo>
                  <a:lnTo>
                    <a:pt x="24217" y="1211513"/>
                  </a:lnTo>
                  <a:lnTo>
                    <a:pt x="39624" y="1214627"/>
                  </a:lnTo>
                  <a:lnTo>
                    <a:pt x="198119" y="1214627"/>
                  </a:lnTo>
                  <a:lnTo>
                    <a:pt x="213526" y="1211513"/>
                  </a:lnTo>
                  <a:lnTo>
                    <a:pt x="226123" y="1203021"/>
                  </a:lnTo>
                  <a:lnTo>
                    <a:pt x="234624" y="1190426"/>
                  </a:lnTo>
                  <a:lnTo>
                    <a:pt x="237743" y="1175003"/>
                  </a:lnTo>
                  <a:lnTo>
                    <a:pt x="237743" y="39623"/>
                  </a:lnTo>
                  <a:lnTo>
                    <a:pt x="234624" y="24217"/>
                  </a:lnTo>
                  <a:lnTo>
                    <a:pt x="226123" y="11620"/>
                  </a:lnTo>
                  <a:lnTo>
                    <a:pt x="213526" y="3119"/>
                  </a:lnTo>
                  <a:lnTo>
                    <a:pt x="198119" y="0"/>
                  </a:lnTo>
                  <a:close/>
                </a:path>
              </a:pathLst>
            </a:custGeom>
            <a:solidFill>
              <a:srgbClr val="FFACF8"/>
            </a:solidFill>
          </p:spPr>
          <p:txBody>
            <a:bodyPr wrap="square" lIns="0" tIns="0" rIns="0" bIns="0" rtlCol="0"/>
            <a:lstStyle/>
            <a:p>
              <a:endParaRPr sz="1350"/>
            </a:p>
          </p:txBody>
        </p:sp>
      </p:grpSp>
      <p:sp>
        <p:nvSpPr>
          <p:cNvPr id="23" name="object 23"/>
          <p:cNvSpPr txBox="1"/>
          <p:nvPr/>
        </p:nvSpPr>
        <p:spPr>
          <a:xfrm>
            <a:off x="6844855" y="4011739"/>
            <a:ext cx="1930718" cy="482824"/>
          </a:xfrm>
          <a:prstGeom prst="rect">
            <a:avLst/>
          </a:prstGeom>
        </p:spPr>
        <p:txBody>
          <a:bodyPr vert="horz" wrap="square" lIns="0" tIns="9525" rIns="0" bIns="0" rtlCol="0">
            <a:spAutoFit/>
          </a:bodyPr>
          <a:lstStyle/>
          <a:p>
            <a:pPr marR="3810" algn="ctr">
              <a:spcBef>
                <a:spcPts val="75"/>
              </a:spcBef>
            </a:pPr>
            <a:r>
              <a:rPr sz="1725" b="1" spc="-4" dirty="0">
                <a:latin typeface="Calibri"/>
                <a:cs typeface="Calibri"/>
              </a:rPr>
              <a:t>Multi-head</a:t>
            </a:r>
            <a:r>
              <a:rPr sz="1725" b="1" dirty="0">
                <a:latin typeface="Calibri"/>
                <a:cs typeface="Calibri"/>
              </a:rPr>
              <a:t> attention</a:t>
            </a:r>
            <a:endParaRPr sz="1725">
              <a:latin typeface="Calibri"/>
              <a:cs typeface="Calibri"/>
            </a:endParaRPr>
          </a:p>
          <a:p>
            <a:pPr marR="4763" algn="ctr">
              <a:spcBef>
                <a:spcPts val="26"/>
              </a:spcBef>
            </a:pPr>
            <a:r>
              <a:rPr sz="1350" spc="-4" dirty="0">
                <a:latin typeface="Calibri"/>
                <a:cs typeface="Calibri"/>
              </a:rPr>
              <a:t>(just</a:t>
            </a:r>
            <a:r>
              <a:rPr sz="1350" spc="-15" dirty="0">
                <a:latin typeface="Calibri"/>
                <a:cs typeface="Calibri"/>
              </a:rPr>
              <a:t> </a:t>
            </a:r>
            <a:r>
              <a:rPr sz="1350" dirty="0">
                <a:latin typeface="Calibri"/>
                <a:cs typeface="Calibri"/>
              </a:rPr>
              <a:t>two</a:t>
            </a:r>
            <a:r>
              <a:rPr sz="1350" spc="-4" dirty="0">
                <a:latin typeface="Calibri"/>
                <a:cs typeface="Calibri"/>
              </a:rPr>
              <a:t> heads</a:t>
            </a:r>
            <a:r>
              <a:rPr sz="1350" spc="-8" dirty="0">
                <a:latin typeface="Calibri"/>
                <a:cs typeface="Calibri"/>
              </a:rPr>
              <a:t> </a:t>
            </a:r>
            <a:r>
              <a:rPr sz="1350" spc="-4" dirty="0">
                <a:latin typeface="Calibri"/>
                <a:cs typeface="Calibri"/>
              </a:rPr>
              <a:t>here)</a:t>
            </a:r>
            <a:endParaRPr sz="1350">
              <a:latin typeface="Calibri"/>
              <a:cs typeface="Calibri"/>
            </a:endParaRPr>
          </a:p>
        </p:txBody>
      </p:sp>
      <p:grpSp>
        <p:nvGrpSpPr>
          <p:cNvPr id="24" name="object 24"/>
          <p:cNvGrpSpPr/>
          <p:nvPr/>
        </p:nvGrpSpPr>
        <p:grpSpPr>
          <a:xfrm>
            <a:off x="6487906" y="3825478"/>
            <a:ext cx="2636044" cy="2007394"/>
            <a:chOff x="6618541" y="3957637"/>
            <a:chExt cx="3514725" cy="2676525"/>
          </a:xfrm>
        </p:grpSpPr>
        <p:sp>
          <p:nvSpPr>
            <p:cNvPr id="25" name="object 25"/>
            <p:cNvSpPr/>
            <p:nvPr/>
          </p:nvSpPr>
          <p:spPr>
            <a:xfrm>
              <a:off x="6623304" y="3962400"/>
              <a:ext cx="3505200" cy="2667000"/>
            </a:xfrm>
            <a:custGeom>
              <a:avLst/>
              <a:gdLst/>
              <a:ahLst/>
              <a:cxnLst/>
              <a:rect l="l" t="t" r="r" b="b"/>
              <a:pathLst>
                <a:path w="3505200" h="2667000">
                  <a:moveTo>
                    <a:pt x="0" y="2667000"/>
                  </a:moveTo>
                  <a:lnTo>
                    <a:pt x="3505200" y="2667000"/>
                  </a:lnTo>
                  <a:lnTo>
                    <a:pt x="3505200" y="0"/>
                  </a:lnTo>
                  <a:lnTo>
                    <a:pt x="0" y="0"/>
                  </a:lnTo>
                  <a:lnTo>
                    <a:pt x="0" y="2667000"/>
                  </a:lnTo>
                  <a:close/>
                </a:path>
              </a:pathLst>
            </a:custGeom>
            <a:ln w="9525">
              <a:solidFill>
                <a:srgbClr val="175E53"/>
              </a:solidFill>
            </a:ln>
          </p:spPr>
          <p:txBody>
            <a:bodyPr wrap="square" lIns="0" tIns="0" rIns="0" bIns="0" rtlCol="0"/>
            <a:lstStyle/>
            <a:p>
              <a:endParaRPr sz="1350"/>
            </a:p>
          </p:txBody>
        </p:sp>
        <p:sp>
          <p:nvSpPr>
            <p:cNvPr id="26" name="object 26"/>
            <p:cNvSpPr/>
            <p:nvPr/>
          </p:nvSpPr>
          <p:spPr>
            <a:xfrm>
              <a:off x="8002524" y="5791200"/>
              <a:ext cx="238125" cy="527685"/>
            </a:xfrm>
            <a:custGeom>
              <a:avLst/>
              <a:gdLst/>
              <a:ahLst/>
              <a:cxnLst/>
              <a:rect l="l" t="t" r="r" b="b"/>
              <a:pathLst>
                <a:path w="238125" h="527685">
                  <a:moveTo>
                    <a:pt x="198120" y="0"/>
                  </a:moveTo>
                  <a:lnTo>
                    <a:pt x="39624" y="0"/>
                  </a:lnTo>
                  <a:lnTo>
                    <a:pt x="24217" y="3114"/>
                  </a:lnTo>
                  <a:lnTo>
                    <a:pt x="11620" y="11606"/>
                  </a:lnTo>
                  <a:lnTo>
                    <a:pt x="3119" y="24201"/>
                  </a:lnTo>
                  <a:lnTo>
                    <a:pt x="0" y="39624"/>
                  </a:lnTo>
                  <a:lnTo>
                    <a:pt x="0" y="487680"/>
                  </a:lnTo>
                  <a:lnTo>
                    <a:pt x="3119" y="503102"/>
                  </a:lnTo>
                  <a:lnTo>
                    <a:pt x="11620" y="515697"/>
                  </a:lnTo>
                  <a:lnTo>
                    <a:pt x="24217" y="524189"/>
                  </a:lnTo>
                  <a:lnTo>
                    <a:pt x="39624" y="527304"/>
                  </a:lnTo>
                  <a:lnTo>
                    <a:pt x="198120" y="527304"/>
                  </a:lnTo>
                  <a:lnTo>
                    <a:pt x="213526" y="524189"/>
                  </a:lnTo>
                  <a:lnTo>
                    <a:pt x="226123" y="515697"/>
                  </a:lnTo>
                  <a:lnTo>
                    <a:pt x="234624" y="503102"/>
                  </a:lnTo>
                  <a:lnTo>
                    <a:pt x="237744" y="487680"/>
                  </a:lnTo>
                  <a:lnTo>
                    <a:pt x="237744" y="39624"/>
                  </a:lnTo>
                  <a:lnTo>
                    <a:pt x="234624" y="24201"/>
                  </a:lnTo>
                  <a:lnTo>
                    <a:pt x="226123" y="11606"/>
                  </a:lnTo>
                  <a:lnTo>
                    <a:pt x="213526" y="3114"/>
                  </a:lnTo>
                  <a:lnTo>
                    <a:pt x="198120" y="0"/>
                  </a:lnTo>
                  <a:close/>
                </a:path>
              </a:pathLst>
            </a:custGeom>
            <a:solidFill>
              <a:srgbClr val="81DFD2"/>
            </a:solidFill>
          </p:spPr>
          <p:txBody>
            <a:bodyPr wrap="square" lIns="0" tIns="0" rIns="0" bIns="0" rtlCol="0"/>
            <a:lstStyle/>
            <a:p>
              <a:endParaRPr sz="1350"/>
            </a:p>
          </p:txBody>
        </p:sp>
      </p:grpSp>
      <p:sp>
        <p:nvSpPr>
          <p:cNvPr id="27" name="object 27"/>
          <p:cNvSpPr txBox="1"/>
          <p:nvPr/>
        </p:nvSpPr>
        <p:spPr>
          <a:xfrm>
            <a:off x="7491793" y="5119345"/>
            <a:ext cx="693420" cy="413639"/>
          </a:xfrm>
          <a:prstGeom prst="rect">
            <a:avLst/>
          </a:prstGeom>
        </p:spPr>
        <p:txBody>
          <a:bodyPr vert="horz" wrap="square" lIns="0" tIns="9525" rIns="0" bIns="0" rtlCol="0">
            <a:spAutoFit/>
          </a:bodyPr>
          <a:lstStyle/>
          <a:p>
            <a:pPr marL="19050">
              <a:spcBef>
                <a:spcPts val="75"/>
              </a:spcBef>
            </a:pPr>
            <a:r>
              <a:rPr sz="1500" spc="-79" dirty="0">
                <a:latin typeface="Cambria Math"/>
                <a:cs typeface="Cambria Math"/>
              </a:rPr>
              <a:t>𝑄</a:t>
            </a:r>
            <a:r>
              <a:rPr sz="1631" spc="45" baseline="-15325" dirty="0">
                <a:latin typeface="Cambria Math"/>
                <a:cs typeface="Cambria Math"/>
              </a:rPr>
              <a:t>1</a:t>
            </a:r>
            <a:r>
              <a:rPr sz="1631" spc="-67" baseline="-15325" dirty="0">
                <a:latin typeface="Cambria Math"/>
                <a:cs typeface="Cambria Math"/>
              </a:rPr>
              <a:t> </a:t>
            </a:r>
            <a:r>
              <a:rPr sz="1500" spc="-45" dirty="0">
                <a:latin typeface="Cambria Math"/>
                <a:cs typeface="Cambria Math"/>
              </a:rPr>
              <a:t>𝑄</a:t>
            </a:r>
            <a:r>
              <a:rPr sz="1631" spc="45" baseline="-15325" dirty="0">
                <a:latin typeface="Cambria Math"/>
                <a:cs typeface="Cambria Math"/>
              </a:rPr>
              <a:t>2</a:t>
            </a:r>
            <a:r>
              <a:rPr sz="1631" baseline="-15325" dirty="0">
                <a:latin typeface="Cambria Math"/>
                <a:cs typeface="Cambria Math"/>
              </a:rPr>
              <a:t> </a:t>
            </a:r>
            <a:r>
              <a:rPr sz="1631" spc="-129" baseline="-15325" dirty="0">
                <a:latin typeface="Cambria Math"/>
                <a:cs typeface="Cambria Math"/>
              </a:rPr>
              <a:t> </a:t>
            </a:r>
            <a:r>
              <a:rPr sz="3938" b="1" baseline="-3174" dirty="0">
                <a:latin typeface="Calibri"/>
                <a:cs typeface="Calibri"/>
              </a:rPr>
              <a:t>=</a:t>
            </a:r>
            <a:endParaRPr sz="3938" baseline="-3174">
              <a:latin typeface="Calibri"/>
              <a:cs typeface="Calibri"/>
            </a:endParaRPr>
          </a:p>
        </p:txBody>
      </p:sp>
      <p:sp>
        <p:nvSpPr>
          <p:cNvPr id="28" name="object 28"/>
          <p:cNvSpPr/>
          <p:nvPr/>
        </p:nvSpPr>
        <p:spPr>
          <a:xfrm>
            <a:off x="8243697" y="4695444"/>
            <a:ext cx="177165" cy="911066"/>
          </a:xfrm>
          <a:custGeom>
            <a:avLst/>
            <a:gdLst/>
            <a:ahLst/>
            <a:cxnLst/>
            <a:rect l="l" t="t" r="r" b="b"/>
            <a:pathLst>
              <a:path w="236220" h="1214754">
                <a:moveTo>
                  <a:pt x="196850" y="0"/>
                </a:moveTo>
                <a:lnTo>
                  <a:pt x="39370" y="0"/>
                </a:lnTo>
                <a:lnTo>
                  <a:pt x="24056" y="3097"/>
                </a:lnTo>
                <a:lnTo>
                  <a:pt x="11541" y="11541"/>
                </a:lnTo>
                <a:lnTo>
                  <a:pt x="3097" y="24056"/>
                </a:lnTo>
                <a:lnTo>
                  <a:pt x="0" y="39369"/>
                </a:lnTo>
                <a:lnTo>
                  <a:pt x="0" y="1175257"/>
                </a:lnTo>
                <a:lnTo>
                  <a:pt x="3097" y="1190582"/>
                </a:lnTo>
                <a:lnTo>
                  <a:pt x="11541" y="1203096"/>
                </a:lnTo>
                <a:lnTo>
                  <a:pt x="24056" y="1211533"/>
                </a:lnTo>
                <a:lnTo>
                  <a:pt x="39370" y="1214627"/>
                </a:lnTo>
                <a:lnTo>
                  <a:pt x="196850" y="1214627"/>
                </a:lnTo>
                <a:lnTo>
                  <a:pt x="212163" y="1211533"/>
                </a:lnTo>
                <a:lnTo>
                  <a:pt x="224678" y="1203096"/>
                </a:lnTo>
                <a:lnTo>
                  <a:pt x="233122" y="1190582"/>
                </a:lnTo>
                <a:lnTo>
                  <a:pt x="236220" y="1175257"/>
                </a:lnTo>
                <a:lnTo>
                  <a:pt x="236220" y="39369"/>
                </a:lnTo>
                <a:lnTo>
                  <a:pt x="233122" y="24056"/>
                </a:lnTo>
                <a:lnTo>
                  <a:pt x="224678" y="11541"/>
                </a:lnTo>
                <a:lnTo>
                  <a:pt x="212163" y="3097"/>
                </a:lnTo>
                <a:lnTo>
                  <a:pt x="196850" y="0"/>
                </a:lnTo>
                <a:close/>
              </a:path>
            </a:pathLst>
          </a:custGeom>
          <a:solidFill>
            <a:srgbClr val="FFACF8"/>
          </a:solidFill>
        </p:spPr>
        <p:txBody>
          <a:bodyPr wrap="square" lIns="0" tIns="0" rIns="0" bIns="0" rtlCol="0"/>
          <a:lstStyle/>
          <a:p>
            <a:endParaRPr sz="1350"/>
          </a:p>
        </p:txBody>
      </p:sp>
      <p:sp>
        <p:nvSpPr>
          <p:cNvPr id="29" name="object 29"/>
          <p:cNvSpPr txBox="1"/>
          <p:nvPr/>
        </p:nvSpPr>
        <p:spPr>
          <a:xfrm>
            <a:off x="8153972" y="5030420"/>
            <a:ext cx="626745" cy="193803"/>
          </a:xfrm>
          <a:prstGeom prst="rect">
            <a:avLst/>
          </a:prstGeom>
        </p:spPr>
        <p:txBody>
          <a:bodyPr vert="horz" wrap="square" lIns="0" tIns="9049" rIns="0" bIns="0" rtlCol="0">
            <a:spAutoFit/>
          </a:bodyPr>
          <a:lstStyle/>
          <a:p>
            <a:pPr marL="19050">
              <a:spcBef>
                <a:spcPts val="71"/>
              </a:spcBef>
            </a:pPr>
            <a:r>
              <a:rPr sz="1200" spc="-4" dirty="0">
                <a:latin typeface="Cambria Math"/>
                <a:cs typeface="Cambria Math"/>
              </a:rPr>
              <a:t>𝑋𝑄</a:t>
            </a:r>
            <a:r>
              <a:rPr sz="1294" spc="-5" baseline="-14492" dirty="0">
                <a:latin typeface="Cambria Math"/>
                <a:cs typeface="Cambria Math"/>
              </a:rPr>
              <a:t>1</a:t>
            </a:r>
            <a:r>
              <a:rPr sz="1294" spc="259" baseline="-14492" dirty="0">
                <a:latin typeface="Cambria Math"/>
                <a:cs typeface="Cambria Math"/>
              </a:rPr>
              <a:t> </a:t>
            </a:r>
            <a:r>
              <a:rPr sz="1200" spc="8" dirty="0">
                <a:latin typeface="Cambria Math"/>
                <a:cs typeface="Cambria Math"/>
              </a:rPr>
              <a:t>𝑋𝑄</a:t>
            </a:r>
            <a:r>
              <a:rPr sz="1294" spc="11" baseline="-14492" dirty="0">
                <a:latin typeface="Cambria Math"/>
                <a:cs typeface="Cambria Math"/>
              </a:rPr>
              <a:t>2</a:t>
            </a:r>
            <a:endParaRPr sz="1294" baseline="-14492">
              <a:latin typeface="Cambria Math"/>
              <a:cs typeface="Cambria Math"/>
            </a:endParaRPr>
          </a:p>
        </p:txBody>
      </p:sp>
      <p:sp>
        <p:nvSpPr>
          <p:cNvPr id="30" name="object 30"/>
          <p:cNvSpPr txBox="1"/>
          <p:nvPr/>
        </p:nvSpPr>
        <p:spPr>
          <a:xfrm>
            <a:off x="9264681" y="4286060"/>
            <a:ext cx="1169670" cy="840615"/>
          </a:xfrm>
          <a:prstGeom prst="rect">
            <a:avLst/>
          </a:prstGeom>
        </p:spPr>
        <p:txBody>
          <a:bodyPr vert="horz" wrap="square" lIns="0" tIns="9525" rIns="0" bIns="0" rtlCol="0">
            <a:spAutoFit/>
          </a:bodyPr>
          <a:lstStyle/>
          <a:p>
            <a:pPr marL="9525" marR="3810">
              <a:spcBef>
                <a:spcPts val="75"/>
              </a:spcBef>
            </a:pPr>
            <a:r>
              <a:rPr sz="1350" spc="-4" dirty="0">
                <a:solidFill>
                  <a:srgbClr val="007B92"/>
                </a:solidFill>
                <a:latin typeface="Calibri"/>
                <a:cs typeface="Calibri"/>
              </a:rPr>
              <a:t>Same</a:t>
            </a:r>
            <a:r>
              <a:rPr sz="1350" spc="-34" dirty="0">
                <a:solidFill>
                  <a:srgbClr val="007B92"/>
                </a:solidFill>
                <a:latin typeface="Calibri"/>
                <a:cs typeface="Calibri"/>
              </a:rPr>
              <a:t> </a:t>
            </a:r>
            <a:r>
              <a:rPr sz="1350" dirty="0">
                <a:solidFill>
                  <a:srgbClr val="007B92"/>
                </a:solidFill>
                <a:latin typeface="Calibri"/>
                <a:cs typeface="Calibri"/>
              </a:rPr>
              <a:t>amount</a:t>
            </a:r>
            <a:r>
              <a:rPr sz="1350" spc="-38" dirty="0">
                <a:solidFill>
                  <a:srgbClr val="007B92"/>
                </a:solidFill>
                <a:latin typeface="Calibri"/>
                <a:cs typeface="Calibri"/>
              </a:rPr>
              <a:t> </a:t>
            </a:r>
            <a:r>
              <a:rPr sz="1350" spc="-4" dirty="0">
                <a:solidFill>
                  <a:srgbClr val="007B92"/>
                </a:solidFill>
                <a:latin typeface="Calibri"/>
                <a:cs typeface="Calibri"/>
              </a:rPr>
              <a:t>of </a:t>
            </a:r>
            <a:r>
              <a:rPr sz="1350" spc="-293" dirty="0">
                <a:solidFill>
                  <a:srgbClr val="007B92"/>
                </a:solidFill>
                <a:latin typeface="Calibri"/>
                <a:cs typeface="Calibri"/>
              </a:rPr>
              <a:t> </a:t>
            </a:r>
            <a:r>
              <a:rPr sz="1350" spc="-8" dirty="0">
                <a:solidFill>
                  <a:srgbClr val="007B92"/>
                </a:solidFill>
                <a:latin typeface="Calibri"/>
                <a:cs typeface="Calibri"/>
              </a:rPr>
              <a:t>computation </a:t>
            </a:r>
            <a:r>
              <a:rPr sz="1350" dirty="0">
                <a:solidFill>
                  <a:srgbClr val="007B92"/>
                </a:solidFill>
                <a:latin typeface="Calibri"/>
                <a:cs typeface="Calibri"/>
              </a:rPr>
              <a:t>as </a:t>
            </a:r>
            <a:r>
              <a:rPr sz="1350" spc="4" dirty="0">
                <a:solidFill>
                  <a:srgbClr val="007B92"/>
                </a:solidFill>
                <a:latin typeface="Calibri"/>
                <a:cs typeface="Calibri"/>
              </a:rPr>
              <a:t> </a:t>
            </a:r>
            <a:r>
              <a:rPr sz="1350" spc="-4" dirty="0">
                <a:solidFill>
                  <a:srgbClr val="007B92"/>
                </a:solidFill>
                <a:latin typeface="Calibri"/>
                <a:cs typeface="Calibri"/>
              </a:rPr>
              <a:t>single-head </a:t>
            </a:r>
            <a:r>
              <a:rPr sz="1350" dirty="0">
                <a:solidFill>
                  <a:srgbClr val="007B92"/>
                </a:solidFill>
                <a:latin typeface="Calibri"/>
                <a:cs typeface="Calibri"/>
              </a:rPr>
              <a:t>self- </a:t>
            </a:r>
            <a:r>
              <a:rPr sz="1350" spc="-296" dirty="0">
                <a:solidFill>
                  <a:srgbClr val="007B92"/>
                </a:solidFill>
                <a:latin typeface="Calibri"/>
                <a:cs typeface="Calibri"/>
              </a:rPr>
              <a:t> </a:t>
            </a:r>
            <a:r>
              <a:rPr sz="1350" spc="-11" dirty="0">
                <a:solidFill>
                  <a:srgbClr val="007B92"/>
                </a:solidFill>
                <a:latin typeface="Calibri"/>
                <a:cs typeface="Calibri"/>
              </a:rPr>
              <a:t>attention!</a:t>
            </a:r>
            <a:endParaRPr sz="1350">
              <a:latin typeface="Calibri"/>
              <a:cs typeface="Calibri"/>
            </a:endParaRPr>
          </a:p>
        </p:txBody>
      </p:sp>
      <p:sp>
        <p:nvSpPr>
          <p:cNvPr id="32" name="TextBox 31">
            <a:extLst>
              <a:ext uri="{FF2B5EF4-FFF2-40B4-BE49-F238E27FC236}">
                <a16:creationId xmlns:a16="http://schemas.microsoft.com/office/drawing/2014/main" id="{40CB6FD3-DC28-42D8-9067-A0C5A3B4CC9C}"/>
              </a:ext>
            </a:extLst>
          </p:cNvPr>
          <p:cNvSpPr txBox="1"/>
          <p:nvPr/>
        </p:nvSpPr>
        <p:spPr>
          <a:xfrm>
            <a:off x="1524001" y="6581002"/>
            <a:ext cx="930319" cy="276999"/>
          </a:xfrm>
          <a:prstGeom prst="rect">
            <a:avLst/>
          </a:prstGeom>
          <a:noFill/>
        </p:spPr>
        <p:txBody>
          <a:bodyPr wrap="none" rtlCol="0">
            <a:spAutoFit/>
          </a:bodyPr>
          <a:lstStyle/>
          <a:p>
            <a:pPr>
              <a:defRPr/>
            </a:pPr>
            <a:r>
              <a:rPr lang="en-US" sz="1200" dirty="0">
                <a:solidFill>
                  <a:prstClr val="black"/>
                </a:solidFill>
                <a:latin typeface="Calibri"/>
              </a:rPr>
              <a:t>John Hewitt</a:t>
            </a:r>
          </a:p>
        </p:txBody>
      </p:sp>
      <p:sp>
        <p:nvSpPr>
          <p:cNvPr id="31" name="Title 30">
            <a:extLst>
              <a:ext uri="{FF2B5EF4-FFF2-40B4-BE49-F238E27FC236}">
                <a16:creationId xmlns:a16="http://schemas.microsoft.com/office/drawing/2014/main" id="{7D36CAC6-CCB3-9D62-1DE7-C123339E2EA6}"/>
              </a:ext>
            </a:extLst>
          </p:cNvPr>
          <p:cNvSpPr>
            <a:spLocks noGrp="1"/>
          </p:cNvSpPr>
          <p:nvPr>
            <p:ph type="title"/>
          </p:nvPr>
        </p:nvSpPr>
        <p:spPr/>
        <p:txBody>
          <a:bodyPr/>
          <a:lstStyle/>
          <a:p>
            <a:r>
              <a:rPr lang="en-US" dirty="0"/>
              <a:t>Parallelizing Multiple Attention Heads</a:t>
            </a:r>
          </a:p>
        </p:txBody>
      </p:sp>
      <p:pic>
        <p:nvPicPr>
          <p:cNvPr id="34" name="Google Shape;70;p15">
            <a:extLst>
              <a:ext uri="{FF2B5EF4-FFF2-40B4-BE49-F238E27FC236}">
                <a16:creationId xmlns:a16="http://schemas.microsoft.com/office/drawing/2014/main" id="{B3B605C8-EA35-2542-EDF4-79536337E0F6}"/>
              </a:ext>
            </a:extLst>
          </p:cNvPr>
          <p:cNvPicPr preferRelativeResize="0"/>
          <p:nvPr/>
        </p:nvPicPr>
        <p:blipFill>
          <a:blip r:embed="rId2">
            <a:alphaModFix/>
          </a:blip>
          <a:stretch>
            <a:fillRect/>
          </a:stretch>
        </p:blipFill>
        <p:spPr>
          <a:xfrm>
            <a:off x="6901253" y="1402247"/>
            <a:ext cx="5019397" cy="207363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5239321" y="2095691"/>
            <a:ext cx="374332" cy="148590"/>
          </a:xfrm>
          <a:custGeom>
            <a:avLst/>
            <a:gdLst/>
            <a:ahLst/>
            <a:cxnLst/>
            <a:rect l="l" t="t" r="r" b="b"/>
            <a:pathLst>
              <a:path w="499110" h="198119">
                <a:moveTo>
                  <a:pt x="436117" y="0"/>
                </a:moveTo>
                <a:lnTo>
                  <a:pt x="433324" y="8000"/>
                </a:lnTo>
                <a:lnTo>
                  <a:pt x="444783" y="12953"/>
                </a:lnTo>
                <a:lnTo>
                  <a:pt x="454612" y="19812"/>
                </a:lnTo>
                <a:lnTo>
                  <a:pt x="478266" y="65563"/>
                </a:lnTo>
                <a:lnTo>
                  <a:pt x="481202" y="97790"/>
                </a:lnTo>
                <a:lnTo>
                  <a:pt x="480464" y="115194"/>
                </a:lnTo>
                <a:lnTo>
                  <a:pt x="469391" y="157861"/>
                </a:lnTo>
                <a:lnTo>
                  <a:pt x="433577" y="189611"/>
                </a:lnTo>
                <a:lnTo>
                  <a:pt x="436117" y="197612"/>
                </a:lnTo>
                <a:lnTo>
                  <a:pt x="473854" y="175162"/>
                </a:lnTo>
                <a:lnTo>
                  <a:pt x="495077" y="133746"/>
                </a:lnTo>
                <a:lnTo>
                  <a:pt x="499110" y="98806"/>
                </a:lnTo>
                <a:lnTo>
                  <a:pt x="498105" y="80710"/>
                </a:lnTo>
                <a:lnTo>
                  <a:pt x="482853" y="34544"/>
                </a:lnTo>
                <a:lnTo>
                  <a:pt x="450457" y="5165"/>
                </a:lnTo>
                <a:lnTo>
                  <a:pt x="436117" y="0"/>
                </a:lnTo>
                <a:close/>
              </a:path>
              <a:path w="499110" h="198119">
                <a:moveTo>
                  <a:pt x="63118" y="0"/>
                </a:moveTo>
                <a:lnTo>
                  <a:pt x="25382" y="22449"/>
                </a:lnTo>
                <a:lnTo>
                  <a:pt x="4095" y="63960"/>
                </a:lnTo>
                <a:lnTo>
                  <a:pt x="0" y="98806"/>
                </a:lnTo>
                <a:lnTo>
                  <a:pt x="1021" y="116972"/>
                </a:lnTo>
                <a:lnTo>
                  <a:pt x="16255" y="163068"/>
                </a:lnTo>
                <a:lnTo>
                  <a:pt x="48760" y="192446"/>
                </a:lnTo>
                <a:lnTo>
                  <a:pt x="63118" y="197612"/>
                </a:lnTo>
                <a:lnTo>
                  <a:pt x="65532" y="189611"/>
                </a:lnTo>
                <a:lnTo>
                  <a:pt x="54294" y="184614"/>
                </a:lnTo>
                <a:lnTo>
                  <a:pt x="44592" y="177641"/>
                </a:lnTo>
                <a:lnTo>
                  <a:pt x="20986" y="131016"/>
                </a:lnTo>
                <a:lnTo>
                  <a:pt x="18034" y="97790"/>
                </a:lnTo>
                <a:lnTo>
                  <a:pt x="18772" y="80926"/>
                </a:lnTo>
                <a:lnTo>
                  <a:pt x="29845" y="39243"/>
                </a:lnTo>
                <a:lnTo>
                  <a:pt x="65912" y="8000"/>
                </a:lnTo>
                <a:lnTo>
                  <a:pt x="63118" y="0"/>
                </a:lnTo>
                <a:close/>
              </a:path>
            </a:pathLst>
          </a:custGeom>
          <a:solidFill>
            <a:srgbClr val="000000"/>
          </a:solidFill>
        </p:spPr>
        <p:txBody>
          <a:bodyPr wrap="square" lIns="0" tIns="0" rIns="0" bIns="0" rtlCol="0"/>
          <a:lstStyle/>
          <a:p>
            <a:endParaRPr sz="1350"/>
          </a:p>
        </p:txBody>
      </p:sp>
      <p:sp>
        <p:nvSpPr>
          <p:cNvPr id="4" name="object 4"/>
          <p:cNvSpPr txBox="1"/>
          <p:nvPr/>
        </p:nvSpPr>
        <p:spPr>
          <a:xfrm>
            <a:off x="2331796" y="1650854"/>
            <a:ext cx="6139338" cy="694902"/>
          </a:xfrm>
          <a:prstGeom prst="rect">
            <a:avLst/>
          </a:prstGeom>
        </p:spPr>
        <p:txBody>
          <a:bodyPr vert="horz" wrap="square" lIns="0" tIns="86201" rIns="0" bIns="0" rtlCol="0">
            <a:spAutoFit/>
          </a:bodyPr>
          <a:lstStyle/>
          <a:p>
            <a:pPr marL="276225" indent="-257651">
              <a:spcBef>
                <a:spcPts val="679"/>
              </a:spcBef>
              <a:buClr>
                <a:srgbClr val="8B1515"/>
              </a:buClr>
              <a:buFont typeface="Times New Roman"/>
              <a:buChar char="•"/>
              <a:tabLst>
                <a:tab pos="275749" algn="l"/>
                <a:tab pos="276701" algn="l"/>
              </a:tabLst>
            </a:pPr>
            <a:r>
              <a:rPr sz="1725" b="1" dirty="0">
                <a:latin typeface="Calibri"/>
                <a:cs typeface="Calibri"/>
              </a:rPr>
              <a:t>Residual</a:t>
            </a:r>
            <a:r>
              <a:rPr sz="1725" b="1" spc="-11" dirty="0">
                <a:latin typeface="Calibri"/>
                <a:cs typeface="Calibri"/>
              </a:rPr>
              <a:t> </a:t>
            </a:r>
            <a:r>
              <a:rPr sz="1725" b="1" dirty="0">
                <a:latin typeface="Calibri"/>
                <a:cs typeface="Calibri"/>
              </a:rPr>
              <a:t>connections</a:t>
            </a:r>
            <a:r>
              <a:rPr sz="1725" b="1" spc="-8" dirty="0">
                <a:latin typeface="Calibri"/>
                <a:cs typeface="Calibri"/>
              </a:rPr>
              <a:t> </a:t>
            </a:r>
            <a:r>
              <a:rPr sz="1725" dirty="0">
                <a:latin typeface="Calibri"/>
                <a:cs typeface="Calibri"/>
              </a:rPr>
              <a:t>are a </a:t>
            </a:r>
            <a:r>
              <a:rPr sz="1725" spc="-4" dirty="0">
                <a:latin typeface="Calibri"/>
                <a:cs typeface="Calibri"/>
              </a:rPr>
              <a:t>trick</a:t>
            </a:r>
            <a:r>
              <a:rPr sz="1725" spc="4" dirty="0">
                <a:latin typeface="Calibri"/>
                <a:cs typeface="Calibri"/>
              </a:rPr>
              <a:t> </a:t>
            </a:r>
            <a:r>
              <a:rPr sz="1725" dirty="0">
                <a:latin typeface="Calibri"/>
                <a:cs typeface="Calibri"/>
              </a:rPr>
              <a:t>to help</a:t>
            </a:r>
            <a:r>
              <a:rPr sz="1725" spc="4" dirty="0">
                <a:latin typeface="Calibri"/>
                <a:cs typeface="Calibri"/>
              </a:rPr>
              <a:t> </a:t>
            </a:r>
            <a:r>
              <a:rPr sz="1725" spc="-4" dirty="0">
                <a:latin typeface="Calibri"/>
                <a:cs typeface="Calibri"/>
              </a:rPr>
              <a:t>models </a:t>
            </a:r>
            <a:r>
              <a:rPr sz="1725" dirty="0">
                <a:latin typeface="Calibri"/>
                <a:cs typeface="Calibri"/>
              </a:rPr>
              <a:t>train better.</a:t>
            </a:r>
          </a:p>
          <a:p>
            <a:pPr marL="533400" lvl="1" indent="-171926">
              <a:spcBef>
                <a:spcPts val="604"/>
              </a:spcBef>
              <a:buClr>
                <a:srgbClr val="007B92"/>
              </a:buClr>
              <a:buFont typeface="Times New Roman"/>
              <a:buChar char="•"/>
              <a:tabLst>
                <a:tab pos="533876" algn="l"/>
              </a:tabLst>
            </a:pPr>
            <a:r>
              <a:rPr sz="1725" dirty="0">
                <a:latin typeface="Calibri"/>
                <a:cs typeface="Calibri"/>
              </a:rPr>
              <a:t>Instead</a:t>
            </a:r>
            <a:r>
              <a:rPr sz="1725" spc="4" dirty="0">
                <a:latin typeface="Calibri"/>
                <a:cs typeface="Calibri"/>
              </a:rPr>
              <a:t> </a:t>
            </a:r>
            <a:r>
              <a:rPr sz="1725" spc="-4" dirty="0">
                <a:latin typeface="Calibri"/>
                <a:cs typeface="Calibri"/>
              </a:rPr>
              <a:t>of</a:t>
            </a:r>
            <a:r>
              <a:rPr sz="1725" dirty="0">
                <a:latin typeface="Calibri"/>
                <a:cs typeface="Calibri"/>
              </a:rPr>
              <a:t> </a:t>
            </a:r>
            <a:r>
              <a:rPr sz="1725" spc="45" dirty="0">
                <a:latin typeface="Cambria Math"/>
                <a:cs typeface="Cambria Math"/>
              </a:rPr>
              <a:t>𝑋</a:t>
            </a:r>
            <a:r>
              <a:rPr sz="1856" spc="67" baseline="28619" dirty="0">
                <a:latin typeface="Cambria Math"/>
                <a:cs typeface="Cambria Math"/>
              </a:rPr>
              <a:t>(𝑖)</a:t>
            </a:r>
            <a:r>
              <a:rPr sz="1856" spc="427" baseline="28619" dirty="0">
                <a:latin typeface="Cambria Math"/>
                <a:cs typeface="Cambria Math"/>
              </a:rPr>
              <a:t> </a:t>
            </a:r>
            <a:r>
              <a:rPr sz="1725" dirty="0">
                <a:latin typeface="Cambria Math"/>
                <a:cs typeface="Cambria Math"/>
              </a:rPr>
              <a:t>=</a:t>
            </a:r>
            <a:r>
              <a:rPr sz="1725" spc="90" dirty="0">
                <a:latin typeface="Cambria Math"/>
                <a:cs typeface="Cambria Math"/>
              </a:rPr>
              <a:t> </a:t>
            </a:r>
            <a:r>
              <a:rPr sz="1725" dirty="0">
                <a:latin typeface="Cambria Math"/>
                <a:cs typeface="Cambria Math"/>
              </a:rPr>
              <a:t>Layer(𝑋</a:t>
            </a:r>
            <a:r>
              <a:rPr sz="1725" spc="221" dirty="0">
                <a:latin typeface="Cambria Math"/>
                <a:cs typeface="Cambria Math"/>
              </a:rPr>
              <a:t> </a:t>
            </a:r>
            <a:r>
              <a:rPr sz="1856" spc="56" baseline="28619" dirty="0">
                <a:latin typeface="Cambria Math"/>
                <a:cs typeface="Cambria Math"/>
              </a:rPr>
              <a:t>𝑖−1</a:t>
            </a:r>
            <a:r>
              <a:rPr sz="1856" spc="478" baseline="28619" dirty="0">
                <a:latin typeface="Cambria Math"/>
                <a:cs typeface="Cambria Math"/>
              </a:rPr>
              <a:t> </a:t>
            </a:r>
            <a:r>
              <a:rPr sz="1725" dirty="0">
                <a:latin typeface="Cambria Math"/>
                <a:cs typeface="Cambria Math"/>
              </a:rPr>
              <a:t>)</a:t>
            </a:r>
            <a:r>
              <a:rPr sz="1725" spc="8" dirty="0">
                <a:latin typeface="Cambria Math"/>
                <a:cs typeface="Cambria Math"/>
              </a:rPr>
              <a:t> </a:t>
            </a:r>
            <a:r>
              <a:rPr sz="1725" spc="-4" dirty="0">
                <a:latin typeface="Calibri"/>
                <a:cs typeface="Calibri"/>
              </a:rPr>
              <a:t>(where</a:t>
            </a:r>
            <a:r>
              <a:rPr sz="1725" spc="15" dirty="0">
                <a:latin typeface="Calibri"/>
                <a:cs typeface="Calibri"/>
              </a:rPr>
              <a:t> </a:t>
            </a:r>
            <a:r>
              <a:rPr sz="1725" dirty="0">
                <a:latin typeface="Cambria Math"/>
                <a:cs typeface="Cambria Math"/>
              </a:rPr>
              <a:t>𝑖</a:t>
            </a:r>
            <a:r>
              <a:rPr sz="1725" spc="64" dirty="0">
                <a:latin typeface="Cambria Math"/>
                <a:cs typeface="Cambria Math"/>
              </a:rPr>
              <a:t> </a:t>
            </a:r>
            <a:r>
              <a:rPr sz="1725" dirty="0">
                <a:latin typeface="Calibri"/>
                <a:cs typeface="Calibri"/>
              </a:rPr>
              <a:t>represents</a:t>
            </a:r>
            <a:r>
              <a:rPr sz="1725" spc="-4" dirty="0">
                <a:latin typeface="Calibri"/>
                <a:cs typeface="Calibri"/>
              </a:rPr>
              <a:t> </a:t>
            </a:r>
            <a:r>
              <a:rPr sz="1725" dirty="0">
                <a:latin typeface="Calibri"/>
                <a:cs typeface="Calibri"/>
              </a:rPr>
              <a:t>the</a:t>
            </a:r>
            <a:r>
              <a:rPr sz="1725" spc="8" dirty="0">
                <a:latin typeface="Calibri"/>
                <a:cs typeface="Calibri"/>
              </a:rPr>
              <a:t> </a:t>
            </a:r>
            <a:r>
              <a:rPr sz="1725" dirty="0">
                <a:latin typeface="Calibri"/>
                <a:cs typeface="Calibri"/>
              </a:rPr>
              <a:t>layer)</a:t>
            </a:r>
          </a:p>
        </p:txBody>
      </p:sp>
      <p:sp>
        <p:nvSpPr>
          <p:cNvPr id="5" name="object 5"/>
          <p:cNvSpPr/>
          <p:nvPr/>
        </p:nvSpPr>
        <p:spPr>
          <a:xfrm>
            <a:off x="5809679" y="3062668"/>
            <a:ext cx="374332" cy="148590"/>
          </a:xfrm>
          <a:custGeom>
            <a:avLst/>
            <a:gdLst/>
            <a:ahLst/>
            <a:cxnLst/>
            <a:rect l="l" t="t" r="r" b="b"/>
            <a:pathLst>
              <a:path w="499110" h="198119">
                <a:moveTo>
                  <a:pt x="436117" y="0"/>
                </a:moveTo>
                <a:lnTo>
                  <a:pt x="433324" y="8000"/>
                </a:lnTo>
                <a:lnTo>
                  <a:pt x="444783" y="12953"/>
                </a:lnTo>
                <a:lnTo>
                  <a:pt x="454612" y="19812"/>
                </a:lnTo>
                <a:lnTo>
                  <a:pt x="478266" y="65563"/>
                </a:lnTo>
                <a:lnTo>
                  <a:pt x="481202" y="97789"/>
                </a:lnTo>
                <a:lnTo>
                  <a:pt x="480464" y="115194"/>
                </a:lnTo>
                <a:lnTo>
                  <a:pt x="469391" y="157861"/>
                </a:lnTo>
                <a:lnTo>
                  <a:pt x="433577" y="189611"/>
                </a:lnTo>
                <a:lnTo>
                  <a:pt x="436117" y="197612"/>
                </a:lnTo>
                <a:lnTo>
                  <a:pt x="473854" y="175162"/>
                </a:lnTo>
                <a:lnTo>
                  <a:pt x="495077" y="133746"/>
                </a:lnTo>
                <a:lnTo>
                  <a:pt x="499110" y="98805"/>
                </a:lnTo>
                <a:lnTo>
                  <a:pt x="498105" y="80710"/>
                </a:lnTo>
                <a:lnTo>
                  <a:pt x="482853" y="34543"/>
                </a:lnTo>
                <a:lnTo>
                  <a:pt x="450457" y="5165"/>
                </a:lnTo>
                <a:lnTo>
                  <a:pt x="436117" y="0"/>
                </a:lnTo>
                <a:close/>
              </a:path>
              <a:path w="499110" h="198119">
                <a:moveTo>
                  <a:pt x="63119" y="0"/>
                </a:moveTo>
                <a:lnTo>
                  <a:pt x="25382" y="22449"/>
                </a:lnTo>
                <a:lnTo>
                  <a:pt x="4095" y="63960"/>
                </a:lnTo>
                <a:lnTo>
                  <a:pt x="0" y="98805"/>
                </a:lnTo>
                <a:lnTo>
                  <a:pt x="1021" y="116972"/>
                </a:lnTo>
                <a:lnTo>
                  <a:pt x="16256" y="163067"/>
                </a:lnTo>
                <a:lnTo>
                  <a:pt x="48760" y="192446"/>
                </a:lnTo>
                <a:lnTo>
                  <a:pt x="63119" y="197612"/>
                </a:lnTo>
                <a:lnTo>
                  <a:pt x="65532" y="189611"/>
                </a:lnTo>
                <a:lnTo>
                  <a:pt x="54294" y="184614"/>
                </a:lnTo>
                <a:lnTo>
                  <a:pt x="44592" y="177641"/>
                </a:lnTo>
                <a:lnTo>
                  <a:pt x="20986" y="131016"/>
                </a:lnTo>
                <a:lnTo>
                  <a:pt x="18034" y="97789"/>
                </a:lnTo>
                <a:lnTo>
                  <a:pt x="18772" y="80926"/>
                </a:lnTo>
                <a:lnTo>
                  <a:pt x="29845" y="39242"/>
                </a:lnTo>
                <a:lnTo>
                  <a:pt x="65912" y="8000"/>
                </a:lnTo>
                <a:lnTo>
                  <a:pt x="63119" y="0"/>
                </a:lnTo>
                <a:close/>
              </a:path>
            </a:pathLst>
          </a:custGeom>
          <a:solidFill>
            <a:srgbClr val="000000"/>
          </a:solidFill>
        </p:spPr>
        <p:txBody>
          <a:bodyPr wrap="square" lIns="0" tIns="0" rIns="0" bIns="0" rtlCol="0"/>
          <a:lstStyle/>
          <a:p>
            <a:endParaRPr sz="1350"/>
          </a:p>
        </p:txBody>
      </p:sp>
      <p:sp>
        <p:nvSpPr>
          <p:cNvPr id="6" name="object 6"/>
          <p:cNvSpPr txBox="1"/>
          <p:nvPr/>
        </p:nvSpPr>
        <p:spPr>
          <a:xfrm>
            <a:off x="2665191" y="3033580"/>
            <a:ext cx="7244715" cy="539795"/>
          </a:xfrm>
          <a:prstGeom prst="rect">
            <a:avLst/>
          </a:prstGeom>
        </p:spPr>
        <p:txBody>
          <a:bodyPr vert="horz" wrap="square" lIns="0" tIns="10001" rIns="0" bIns="0" rtlCol="0">
            <a:spAutoFit/>
          </a:bodyPr>
          <a:lstStyle/>
          <a:p>
            <a:pPr marL="200025" indent="-171450">
              <a:lnSpc>
                <a:spcPts val="2066"/>
              </a:lnSpc>
              <a:spcBef>
                <a:spcPts val="79"/>
              </a:spcBef>
              <a:buClr>
                <a:srgbClr val="007B92"/>
              </a:buClr>
              <a:buFont typeface="Times New Roman"/>
              <a:buChar char="•"/>
              <a:tabLst>
                <a:tab pos="200025" algn="l"/>
                <a:tab pos="2353151" algn="l"/>
              </a:tabLst>
            </a:pPr>
            <a:r>
              <a:rPr sz="1725" dirty="0">
                <a:latin typeface="Calibri"/>
                <a:cs typeface="Calibri"/>
              </a:rPr>
              <a:t>We</a:t>
            </a:r>
            <a:r>
              <a:rPr sz="1725" spc="4" dirty="0">
                <a:latin typeface="Calibri"/>
                <a:cs typeface="Calibri"/>
              </a:rPr>
              <a:t> </a:t>
            </a:r>
            <a:r>
              <a:rPr sz="1725" dirty="0">
                <a:latin typeface="Calibri"/>
                <a:cs typeface="Calibri"/>
              </a:rPr>
              <a:t>let </a:t>
            </a:r>
            <a:r>
              <a:rPr sz="1725" spc="49" dirty="0">
                <a:latin typeface="Cambria Math"/>
                <a:cs typeface="Cambria Math"/>
              </a:rPr>
              <a:t>𝑋</a:t>
            </a:r>
            <a:r>
              <a:rPr sz="1856" spc="73" baseline="28619" dirty="0">
                <a:latin typeface="Cambria Math"/>
                <a:cs typeface="Cambria Math"/>
              </a:rPr>
              <a:t>(𝑖)</a:t>
            </a:r>
            <a:r>
              <a:rPr sz="1856" spc="416" baseline="28619" dirty="0">
                <a:latin typeface="Cambria Math"/>
                <a:cs typeface="Cambria Math"/>
              </a:rPr>
              <a:t> </a:t>
            </a:r>
            <a:r>
              <a:rPr sz="1725" dirty="0">
                <a:latin typeface="Cambria Math"/>
                <a:cs typeface="Cambria Math"/>
              </a:rPr>
              <a:t>=</a:t>
            </a:r>
            <a:r>
              <a:rPr sz="1725" spc="94" dirty="0">
                <a:latin typeface="Cambria Math"/>
                <a:cs typeface="Cambria Math"/>
              </a:rPr>
              <a:t> </a:t>
            </a:r>
            <a:r>
              <a:rPr sz="1725" spc="38" dirty="0">
                <a:latin typeface="Cambria Math"/>
                <a:cs typeface="Cambria Math"/>
              </a:rPr>
              <a:t>𝑋</a:t>
            </a:r>
            <a:r>
              <a:rPr sz="1856" spc="56" baseline="28619" dirty="0">
                <a:latin typeface="Cambria Math"/>
                <a:cs typeface="Cambria Math"/>
              </a:rPr>
              <a:t>(𝑖−1)</a:t>
            </a:r>
            <a:r>
              <a:rPr sz="1856" spc="269" baseline="28619" dirty="0">
                <a:latin typeface="Cambria Math"/>
                <a:cs typeface="Cambria Math"/>
              </a:rPr>
              <a:t> </a:t>
            </a:r>
            <a:r>
              <a:rPr sz="1725" dirty="0">
                <a:latin typeface="Cambria Math"/>
                <a:cs typeface="Cambria Math"/>
              </a:rPr>
              <a:t>+	Layer(𝑋</a:t>
            </a:r>
            <a:r>
              <a:rPr sz="1725" spc="229" dirty="0">
                <a:latin typeface="Cambria Math"/>
                <a:cs typeface="Cambria Math"/>
              </a:rPr>
              <a:t> </a:t>
            </a:r>
            <a:r>
              <a:rPr sz="1856" spc="56" baseline="28619" dirty="0">
                <a:latin typeface="Cambria Math"/>
                <a:cs typeface="Cambria Math"/>
              </a:rPr>
              <a:t>𝑖−1</a:t>
            </a:r>
            <a:r>
              <a:rPr sz="1856" spc="500" baseline="28619" dirty="0">
                <a:latin typeface="Cambria Math"/>
                <a:cs typeface="Cambria Math"/>
              </a:rPr>
              <a:t> </a:t>
            </a:r>
            <a:r>
              <a:rPr sz="1725" dirty="0">
                <a:latin typeface="Cambria Math"/>
                <a:cs typeface="Cambria Math"/>
              </a:rPr>
              <a:t>)</a:t>
            </a:r>
            <a:r>
              <a:rPr sz="1725" spc="4" dirty="0">
                <a:latin typeface="Cambria Math"/>
                <a:cs typeface="Cambria Math"/>
              </a:rPr>
              <a:t> </a:t>
            </a:r>
            <a:r>
              <a:rPr sz="1725" spc="-4" dirty="0">
                <a:latin typeface="Calibri"/>
                <a:cs typeface="Calibri"/>
              </a:rPr>
              <a:t>(so </a:t>
            </a:r>
            <a:r>
              <a:rPr sz="1725" dirty="0">
                <a:latin typeface="Calibri"/>
                <a:cs typeface="Calibri"/>
              </a:rPr>
              <a:t>we</a:t>
            </a:r>
            <a:r>
              <a:rPr sz="1725" spc="11" dirty="0">
                <a:latin typeface="Calibri"/>
                <a:cs typeface="Calibri"/>
              </a:rPr>
              <a:t> </a:t>
            </a:r>
            <a:r>
              <a:rPr sz="1725" spc="-4" dirty="0">
                <a:latin typeface="Calibri"/>
                <a:cs typeface="Calibri"/>
              </a:rPr>
              <a:t>only have</a:t>
            </a:r>
            <a:r>
              <a:rPr sz="1725" dirty="0">
                <a:latin typeface="Calibri"/>
                <a:cs typeface="Calibri"/>
              </a:rPr>
              <a:t> to</a:t>
            </a:r>
            <a:r>
              <a:rPr sz="1725" spc="8" dirty="0">
                <a:latin typeface="Calibri"/>
                <a:cs typeface="Calibri"/>
              </a:rPr>
              <a:t> </a:t>
            </a:r>
            <a:r>
              <a:rPr sz="1725" dirty="0">
                <a:latin typeface="Calibri"/>
                <a:cs typeface="Calibri"/>
              </a:rPr>
              <a:t>learn </a:t>
            </a:r>
            <a:r>
              <a:rPr sz="1725" spc="-4" dirty="0">
                <a:latin typeface="Calibri"/>
                <a:cs typeface="Calibri"/>
              </a:rPr>
              <a:t>“the</a:t>
            </a:r>
            <a:r>
              <a:rPr sz="1725" spc="15" dirty="0">
                <a:latin typeface="Calibri"/>
                <a:cs typeface="Calibri"/>
              </a:rPr>
              <a:t> </a:t>
            </a:r>
            <a:r>
              <a:rPr sz="1725" dirty="0">
                <a:latin typeface="Calibri"/>
                <a:cs typeface="Calibri"/>
              </a:rPr>
              <a:t>residual”</a:t>
            </a:r>
            <a:endParaRPr sz="1725">
              <a:latin typeface="Calibri"/>
              <a:cs typeface="Calibri"/>
            </a:endParaRPr>
          </a:p>
          <a:p>
            <a:pPr marL="200025">
              <a:lnSpc>
                <a:spcPts val="2066"/>
              </a:lnSpc>
            </a:pPr>
            <a:r>
              <a:rPr sz="1725" spc="-4" dirty="0">
                <a:latin typeface="Calibri"/>
                <a:cs typeface="Calibri"/>
              </a:rPr>
              <a:t>from</a:t>
            </a:r>
            <a:r>
              <a:rPr sz="1725" spc="-19" dirty="0">
                <a:latin typeface="Calibri"/>
                <a:cs typeface="Calibri"/>
              </a:rPr>
              <a:t> </a:t>
            </a:r>
            <a:r>
              <a:rPr sz="1725" spc="-4" dirty="0">
                <a:latin typeface="Calibri"/>
                <a:cs typeface="Calibri"/>
              </a:rPr>
              <a:t>the</a:t>
            </a:r>
            <a:r>
              <a:rPr sz="1725" spc="-8" dirty="0">
                <a:latin typeface="Calibri"/>
                <a:cs typeface="Calibri"/>
              </a:rPr>
              <a:t> </a:t>
            </a:r>
            <a:r>
              <a:rPr sz="1725" dirty="0">
                <a:latin typeface="Calibri"/>
                <a:cs typeface="Calibri"/>
              </a:rPr>
              <a:t>previous</a:t>
            </a:r>
            <a:r>
              <a:rPr sz="1725" spc="-11" dirty="0">
                <a:latin typeface="Calibri"/>
                <a:cs typeface="Calibri"/>
              </a:rPr>
              <a:t> </a:t>
            </a:r>
            <a:r>
              <a:rPr sz="1725" dirty="0">
                <a:latin typeface="Calibri"/>
                <a:cs typeface="Calibri"/>
              </a:rPr>
              <a:t>layer)</a:t>
            </a:r>
            <a:endParaRPr sz="1725">
              <a:latin typeface="Calibri"/>
              <a:cs typeface="Calibri"/>
            </a:endParaRPr>
          </a:p>
        </p:txBody>
      </p:sp>
      <p:sp>
        <p:nvSpPr>
          <p:cNvPr id="7" name="object 7"/>
          <p:cNvSpPr txBox="1"/>
          <p:nvPr/>
        </p:nvSpPr>
        <p:spPr>
          <a:xfrm>
            <a:off x="2684240" y="4557903"/>
            <a:ext cx="3954304" cy="805990"/>
          </a:xfrm>
          <a:prstGeom prst="rect">
            <a:avLst/>
          </a:prstGeom>
        </p:spPr>
        <p:txBody>
          <a:bodyPr vert="horz" wrap="square" lIns="0" tIns="9525" rIns="0" bIns="0" rtlCol="0">
            <a:spAutoFit/>
          </a:bodyPr>
          <a:lstStyle/>
          <a:p>
            <a:pPr marL="180975" marR="3810" indent="-171450" algn="just">
              <a:spcBef>
                <a:spcPts val="75"/>
              </a:spcBef>
              <a:buClr>
                <a:srgbClr val="007B92"/>
              </a:buClr>
              <a:buFont typeface="Times New Roman"/>
              <a:buChar char="•"/>
              <a:tabLst>
                <a:tab pos="180975" algn="l"/>
              </a:tabLst>
            </a:pPr>
            <a:r>
              <a:rPr sz="1725" dirty="0">
                <a:latin typeface="Calibri"/>
                <a:cs typeface="Calibri"/>
              </a:rPr>
              <a:t>Residual </a:t>
            </a:r>
            <a:r>
              <a:rPr sz="1725" spc="-4" dirty="0">
                <a:latin typeface="Calibri"/>
                <a:cs typeface="Calibri"/>
              </a:rPr>
              <a:t>connections </a:t>
            </a:r>
            <a:r>
              <a:rPr sz="1725" dirty="0">
                <a:latin typeface="Calibri"/>
                <a:cs typeface="Calibri"/>
              </a:rPr>
              <a:t>are thought to </a:t>
            </a:r>
            <a:r>
              <a:rPr sz="1725" spc="-4" dirty="0">
                <a:latin typeface="Calibri"/>
                <a:cs typeface="Calibri"/>
              </a:rPr>
              <a:t>make </a:t>
            </a:r>
            <a:r>
              <a:rPr sz="1725" spc="-379" dirty="0">
                <a:latin typeface="Calibri"/>
                <a:cs typeface="Calibri"/>
              </a:rPr>
              <a:t> </a:t>
            </a:r>
            <a:r>
              <a:rPr sz="1725" dirty="0">
                <a:latin typeface="Calibri"/>
                <a:cs typeface="Calibri"/>
              </a:rPr>
              <a:t>the loss landscape </a:t>
            </a:r>
            <a:r>
              <a:rPr sz="1725" spc="-4" dirty="0">
                <a:latin typeface="Calibri"/>
                <a:cs typeface="Calibri"/>
              </a:rPr>
              <a:t>considerably smoother </a:t>
            </a:r>
            <a:r>
              <a:rPr sz="1725" spc="-379" dirty="0">
                <a:latin typeface="Calibri"/>
                <a:cs typeface="Calibri"/>
              </a:rPr>
              <a:t> </a:t>
            </a:r>
            <a:r>
              <a:rPr sz="1725" dirty="0">
                <a:latin typeface="Calibri"/>
                <a:cs typeface="Calibri"/>
              </a:rPr>
              <a:t>(thus</a:t>
            </a:r>
            <a:r>
              <a:rPr sz="1725" spc="8" dirty="0">
                <a:latin typeface="Calibri"/>
                <a:cs typeface="Calibri"/>
              </a:rPr>
              <a:t> </a:t>
            </a:r>
            <a:r>
              <a:rPr sz="1725" dirty="0">
                <a:latin typeface="Calibri"/>
                <a:cs typeface="Calibri"/>
              </a:rPr>
              <a:t>easier</a:t>
            </a:r>
            <a:r>
              <a:rPr sz="1725" spc="-8" dirty="0">
                <a:latin typeface="Calibri"/>
                <a:cs typeface="Calibri"/>
              </a:rPr>
              <a:t> </a:t>
            </a:r>
            <a:r>
              <a:rPr sz="1725" dirty="0">
                <a:latin typeface="Calibri"/>
                <a:cs typeface="Calibri"/>
              </a:rPr>
              <a:t>training!)</a:t>
            </a:r>
            <a:endParaRPr sz="1725">
              <a:latin typeface="Calibri"/>
              <a:cs typeface="Calibri"/>
            </a:endParaRPr>
          </a:p>
        </p:txBody>
      </p:sp>
      <p:grpSp>
        <p:nvGrpSpPr>
          <p:cNvPr id="8" name="object 8"/>
          <p:cNvGrpSpPr/>
          <p:nvPr/>
        </p:nvGrpSpPr>
        <p:grpSpPr>
          <a:xfrm>
            <a:off x="3808857" y="2505456"/>
            <a:ext cx="1943100" cy="409575"/>
            <a:chOff x="3046476" y="2197607"/>
            <a:chExt cx="2590800" cy="546100"/>
          </a:xfrm>
        </p:grpSpPr>
        <p:sp>
          <p:nvSpPr>
            <p:cNvPr id="9" name="object 9"/>
            <p:cNvSpPr/>
            <p:nvPr/>
          </p:nvSpPr>
          <p:spPr>
            <a:xfrm>
              <a:off x="3046476" y="2400299"/>
              <a:ext cx="2590800" cy="76200"/>
            </a:xfrm>
            <a:custGeom>
              <a:avLst/>
              <a:gdLst/>
              <a:ahLst/>
              <a:cxnLst/>
              <a:rect l="l" t="t" r="r" b="b"/>
              <a:pathLst>
                <a:path w="2590800" h="76200">
                  <a:moveTo>
                    <a:pt x="2514600" y="0"/>
                  </a:moveTo>
                  <a:lnTo>
                    <a:pt x="2514600" y="76200"/>
                  </a:lnTo>
                  <a:lnTo>
                    <a:pt x="2578100" y="44450"/>
                  </a:lnTo>
                  <a:lnTo>
                    <a:pt x="2527300" y="44450"/>
                  </a:lnTo>
                  <a:lnTo>
                    <a:pt x="2527300" y="31750"/>
                  </a:lnTo>
                  <a:lnTo>
                    <a:pt x="2578100" y="31750"/>
                  </a:lnTo>
                  <a:lnTo>
                    <a:pt x="2514600" y="0"/>
                  </a:lnTo>
                  <a:close/>
                </a:path>
                <a:path w="2590800" h="76200">
                  <a:moveTo>
                    <a:pt x="2514600" y="31750"/>
                  </a:moveTo>
                  <a:lnTo>
                    <a:pt x="0" y="31750"/>
                  </a:lnTo>
                  <a:lnTo>
                    <a:pt x="0" y="44450"/>
                  </a:lnTo>
                  <a:lnTo>
                    <a:pt x="2514600" y="44450"/>
                  </a:lnTo>
                  <a:lnTo>
                    <a:pt x="2514600" y="31750"/>
                  </a:lnTo>
                  <a:close/>
                </a:path>
                <a:path w="2590800" h="76200">
                  <a:moveTo>
                    <a:pt x="2578100" y="31750"/>
                  </a:moveTo>
                  <a:lnTo>
                    <a:pt x="2527300" y="31750"/>
                  </a:lnTo>
                  <a:lnTo>
                    <a:pt x="2527300" y="44450"/>
                  </a:lnTo>
                  <a:lnTo>
                    <a:pt x="2578100" y="44450"/>
                  </a:lnTo>
                  <a:lnTo>
                    <a:pt x="2590800" y="38100"/>
                  </a:lnTo>
                  <a:lnTo>
                    <a:pt x="2578100" y="31750"/>
                  </a:lnTo>
                  <a:close/>
                </a:path>
              </a:pathLst>
            </a:custGeom>
            <a:solidFill>
              <a:srgbClr val="000000"/>
            </a:solidFill>
          </p:spPr>
          <p:txBody>
            <a:bodyPr wrap="square" lIns="0" tIns="0" rIns="0" bIns="0" rtlCol="0"/>
            <a:lstStyle/>
            <a:p>
              <a:endParaRPr sz="1350"/>
            </a:p>
          </p:txBody>
        </p:sp>
        <p:sp>
          <p:nvSpPr>
            <p:cNvPr id="10" name="object 10"/>
            <p:cNvSpPr/>
            <p:nvPr/>
          </p:nvSpPr>
          <p:spPr>
            <a:xfrm>
              <a:off x="3553968" y="2197607"/>
              <a:ext cx="1295400" cy="546100"/>
            </a:xfrm>
            <a:custGeom>
              <a:avLst/>
              <a:gdLst/>
              <a:ahLst/>
              <a:cxnLst/>
              <a:rect l="l" t="t" r="r" b="b"/>
              <a:pathLst>
                <a:path w="1295400" h="546100">
                  <a:moveTo>
                    <a:pt x="1204468" y="0"/>
                  </a:moveTo>
                  <a:lnTo>
                    <a:pt x="90932" y="0"/>
                  </a:lnTo>
                  <a:lnTo>
                    <a:pt x="55560" y="7153"/>
                  </a:lnTo>
                  <a:lnTo>
                    <a:pt x="26654" y="26654"/>
                  </a:lnTo>
                  <a:lnTo>
                    <a:pt x="7153" y="55560"/>
                  </a:lnTo>
                  <a:lnTo>
                    <a:pt x="0" y="90931"/>
                  </a:lnTo>
                  <a:lnTo>
                    <a:pt x="0" y="454659"/>
                  </a:lnTo>
                  <a:lnTo>
                    <a:pt x="7153" y="490031"/>
                  </a:lnTo>
                  <a:lnTo>
                    <a:pt x="26654" y="518937"/>
                  </a:lnTo>
                  <a:lnTo>
                    <a:pt x="55560" y="538438"/>
                  </a:lnTo>
                  <a:lnTo>
                    <a:pt x="90932" y="545591"/>
                  </a:lnTo>
                  <a:lnTo>
                    <a:pt x="1204468" y="545591"/>
                  </a:lnTo>
                  <a:lnTo>
                    <a:pt x="1239839" y="538438"/>
                  </a:lnTo>
                  <a:lnTo>
                    <a:pt x="1268745" y="518937"/>
                  </a:lnTo>
                  <a:lnTo>
                    <a:pt x="1288246" y="490031"/>
                  </a:lnTo>
                  <a:lnTo>
                    <a:pt x="1295400" y="454659"/>
                  </a:lnTo>
                  <a:lnTo>
                    <a:pt x="1295400" y="90931"/>
                  </a:lnTo>
                  <a:lnTo>
                    <a:pt x="1288246" y="55560"/>
                  </a:lnTo>
                  <a:lnTo>
                    <a:pt x="1268745" y="26654"/>
                  </a:lnTo>
                  <a:lnTo>
                    <a:pt x="1239839" y="7153"/>
                  </a:lnTo>
                  <a:lnTo>
                    <a:pt x="1204468" y="0"/>
                  </a:lnTo>
                  <a:close/>
                </a:path>
              </a:pathLst>
            </a:custGeom>
            <a:solidFill>
              <a:srgbClr val="FFACF8"/>
            </a:solidFill>
          </p:spPr>
          <p:txBody>
            <a:bodyPr wrap="square" lIns="0" tIns="0" rIns="0" bIns="0" rtlCol="0"/>
            <a:lstStyle/>
            <a:p>
              <a:endParaRPr sz="1350"/>
            </a:p>
          </p:txBody>
        </p:sp>
      </p:grpSp>
      <p:sp>
        <p:nvSpPr>
          <p:cNvPr id="11" name="object 11"/>
          <p:cNvSpPr txBox="1"/>
          <p:nvPr/>
        </p:nvSpPr>
        <p:spPr>
          <a:xfrm>
            <a:off x="4404456" y="2550320"/>
            <a:ext cx="544354" cy="286617"/>
          </a:xfrm>
          <a:prstGeom prst="rect">
            <a:avLst/>
          </a:prstGeom>
        </p:spPr>
        <p:txBody>
          <a:bodyPr vert="horz" wrap="square" lIns="0" tIns="9525" rIns="0" bIns="0" rtlCol="0">
            <a:spAutoFit/>
          </a:bodyPr>
          <a:lstStyle/>
          <a:p>
            <a:pPr marL="9525">
              <a:spcBef>
                <a:spcPts val="75"/>
              </a:spcBef>
            </a:pPr>
            <a:r>
              <a:rPr spc="45" dirty="0">
                <a:latin typeface="Calibri"/>
                <a:cs typeface="Calibri"/>
              </a:rPr>
              <a:t>Lay</a:t>
            </a:r>
            <a:r>
              <a:rPr spc="41" dirty="0">
                <a:latin typeface="Calibri"/>
                <a:cs typeface="Calibri"/>
              </a:rPr>
              <a:t>e</a:t>
            </a:r>
            <a:r>
              <a:rPr spc="-4" dirty="0">
                <a:latin typeface="Calibri"/>
                <a:cs typeface="Calibri"/>
              </a:rPr>
              <a:t>r</a:t>
            </a:r>
            <a:endParaRPr>
              <a:latin typeface="Calibri"/>
              <a:cs typeface="Calibri"/>
            </a:endParaRPr>
          </a:p>
        </p:txBody>
      </p:sp>
      <p:sp>
        <p:nvSpPr>
          <p:cNvPr id="12" name="object 12"/>
          <p:cNvSpPr txBox="1"/>
          <p:nvPr/>
        </p:nvSpPr>
        <p:spPr>
          <a:xfrm>
            <a:off x="3145346" y="2452936"/>
            <a:ext cx="3075622" cy="263053"/>
          </a:xfrm>
          <a:prstGeom prst="rect">
            <a:avLst/>
          </a:prstGeom>
        </p:spPr>
        <p:txBody>
          <a:bodyPr vert="horz" wrap="square" lIns="0" tIns="9049" rIns="0" bIns="0" rtlCol="0">
            <a:spAutoFit/>
          </a:bodyPr>
          <a:lstStyle/>
          <a:p>
            <a:pPr marL="38100">
              <a:spcBef>
                <a:spcPts val="71"/>
              </a:spcBef>
              <a:tabLst>
                <a:tab pos="2706053" algn="l"/>
              </a:tabLst>
            </a:pPr>
            <a:r>
              <a:rPr sz="2475" spc="39" baseline="-20202" dirty="0">
                <a:latin typeface="Cambria Math"/>
                <a:cs typeface="Cambria Math"/>
              </a:rPr>
              <a:t>𝑋</a:t>
            </a:r>
            <a:r>
              <a:rPr sz="1200" spc="26" dirty="0">
                <a:latin typeface="Cambria Math"/>
                <a:cs typeface="Cambria Math"/>
              </a:rPr>
              <a:t>(𝑖−1)	</a:t>
            </a:r>
            <a:r>
              <a:rPr sz="2475" spc="56" baseline="-20202" dirty="0">
                <a:latin typeface="Cambria Math"/>
                <a:cs typeface="Cambria Math"/>
              </a:rPr>
              <a:t>𝑋</a:t>
            </a:r>
            <a:r>
              <a:rPr sz="1200" spc="38" dirty="0">
                <a:latin typeface="Cambria Math"/>
                <a:cs typeface="Cambria Math"/>
              </a:rPr>
              <a:t>(𝑖)</a:t>
            </a:r>
            <a:endParaRPr sz="1200">
              <a:latin typeface="Cambria Math"/>
              <a:cs typeface="Cambria Math"/>
            </a:endParaRPr>
          </a:p>
        </p:txBody>
      </p:sp>
      <p:grpSp>
        <p:nvGrpSpPr>
          <p:cNvPr id="13" name="object 13"/>
          <p:cNvGrpSpPr/>
          <p:nvPr/>
        </p:nvGrpSpPr>
        <p:grpSpPr>
          <a:xfrm>
            <a:off x="3808857" y="3702177"/>
            <a:ext cx="1943100" cy="409575"/>
            <a:chOff x="3046476" y="3793235"/>
            <a:chExt cx="2590800" cy="546100"/>
          </a:xfrm>
        </p:grpSpPr>
        <p:sp>
          <p:nvSpPr>
            <p:cNvPr id="14" name="object 14"/>
            <p:cNvSpPr/>
            <p:nvPr/>
          </p:nvSpPr>
          <p:spPr>
            <a:xfrm>
              <a:off x="3046476" y="3995927"/>
              <a:ext cx="2590800" cy="76200"/>
            </a:xfrm>
            <a:custGeom>
              <a:avLst/>
              <a:gdLst/>
              <a:ahLst/>
              <a:cxnLst/>
              <a:rect l="l" t="t" r="r" b="b"/>
              <a:pathLst>
                <a:path w="2590800" h="76200">
                  <a:moveTo>
                    <a:pt x="2514600" y="0"/>
                  </a:moveTo>
                  <a:lnTo>
                    <a:pt x="2514600" y="76200"/>
                  </a:lnTo>
                  <a:lnTo>
                    <a:pt x="2578100" y="44450"/>
                  </a:lnTo>
                  <a:lnTo>
                    <a:pt x="2527300" y="44450"/>
                  </a:lnTo>
                  <a:lnTo>
                    <a:pt x="2527300" y="31750"/>
                  </a:lnTo>
                  <a:lnTo>
                    <a:pt x="2578100" y="31750"/>
                  </a:lnTo>
                  <a:lnTo>
                    <a:pt x="2514600" y="0"/>
                  </a:lnTo>
                  <a:close/>
                </a:path>
                <a:path w="2590800" h="76200">
                  <a:moveTo>
                    <a:pt x="2514600" y="31750"/>
                  </a:moveTo>
                  <a:lnTo>
                    <a:pt x="0" y="31750"/>
                  </a:lnTo>
                  <a:lnTo>
                    <a:pt x="0" y="44450"/>
                  </a:lnTo>
                  <a:lnTo>
                    <a:pt x="2514600" y="44450"/>
                  </a:lnTo>
                  <a:lnTo>
                    <a:pt x="2514600" y="31750"/>
                  </a:lnTo>
                  <a:close/>
                </a:path>
                <a:path w="2590800" h="76200">
                  <a:moveTo>
                    <a:pt x="2578100" y="31750"/>
                  </a:moveTo>
                  <a:lnTo>
                    <a:pt x="2527300" y="31750"/>
                  </a:lnTo>
                  <a:lnTo>
                    <a:pt x="2527300" y="44450"/>
                  </a:lnTo>
                  <a:lnTo>
                    <a:pt x="2578100" y="44450"/>
                  </a:lnTo>
                  <a:lnTo>
                    <a:pt x="2590800" y="38100"/>
                  </a:lnTo>
                  <a:lnTo>
                    <a:pt x="2578100" y="31750"/>
                  </a:lnTo>
                  <a:close/>
                </a:path>
              </a:pathLst>
            </a:custGeom>
            <a:solidFill>
              <a:srgbClr val="000000"/>
            </a:solidFill>
          </p:spPr>
          <p:txBody>
            <a:bodyPr wrap="square" lIns="0" tIns="0" rIns="0" bIns="0" rtlCol="0"/>
            <a:lstStyle/>
            <a:p>
              <a:endParaRPr sz="1350"/>
            </a:p>
          </p:txBody>
        </p:sp>
        <p:sp>
          <p:nvSpPr>
            <p:cNvPr id="15" name="object 15"/>
            <p:cNvSpPr/>
            <p:nvPr/>
          </p:nvSpPr>
          <p:spPr>
            <a:xfrm>
              <a:off x="3553968" y="3793235"/>
              <a:ext cx="1295400" cy="546100"/>
            </a:xfrm>
            <a:custGeom>
              <a:avLst/>
              <a:gdLst/>
              <a:ahLst/>
              <a:cxnLst/>
              <a:rect l="l" t="t" r="r" b="b"/>
              <a:pathLst>
                <a:path w="1295400" h="546100">
                  <a:moveTo>
                    <a:pt x="1204468" y="0"/>
                  </a:moveTo>
                  <a:lnTo>
                    <a:pt x="90932" y="0"/>
                  </a:lnTo>
                  <a:lnTo>
                    <a:pt x="55560" y="7153"/>
                  </a:lnTo>
                  <a:lnTo>
                    <a:pt x="26654" y="26654"/>
                  </a:lnTo>
                  <a:lnTo>
                    <a:pt x="7153" y="55560"/>
                  </a:lnTo>
                  <a:lnTo>
                    <a:pt x="0" y="90931"/>
                  </a:lnTo>
                  <a:lnTo>
                    <a:pt x="0" y="454659"/>
                  </a:lnTo>
                  <a:lnTo>
                    <a:pt x="7153" y="490031"/>
                  </a:lnTo>
                  <a:lnTo>
                    <a:pt x="26654" y="518937"/>
                  </a:lnTo>
                  <a:lnTo>
                    <a:pt x="55560" y="538438"/>
                  </a:lnTo>
                  <a:lnTo>
                    <a:pt x="90932" y="545591"/>
                  </a:lnTo>
                  <a:lnTo>
                    <a:pt x="1204468" y="545591"/>
                  </a:lnTo>
                  <a:lnTo>
                    <a:pt x="1239839" y="538438"/>
                  </a:lnTo>
                  <a:lnTo>
                    <a:pt x="1268745" y="518937"/>
                  </a:lnTo>
                  <a:lnTo>
                    <a:pt x="1288246" y="490031"/>
                  </a:lnTo>
                  <a:lnTo>
                    <a:pt x="1295400" y="454659"/>
                  </a:lnTo>
                  <a:lnTo>
                    <a:pt x="1295400" y="90931"/>
                  </a:lnTo>
                  <a:lnTo>
                    <a:pt x="1288246" y="55560"/>
                  </a:lnTo>
                  <a:lnTo>
                    <a:pt x="1268745" y="26654"/>
                  </a:lnTo>
                  <a:lnTo>
                    <a:pt x="1239839" y="7153"/>
                  </a:lnTo>
                  <a:lnTo>
                    <a:pt x="1204468" y="0"/>
                  </a:lnTo>
                  <a:close/>
                </a:path>
              </a:pathLst>
            </a:custGeom>
            <a:solidFill>
              <a:srgbClr val="FFACF8"/>
            </a:solidFill>
          </p:spPr>
          <p:txBody>
            <a:bodyPr wrap="square" lIns="0" tIns="0" rIns="0" bIns="0" rtlCol="0"/>
            <a:lstStyle/>
            <a:p>
              <a:endParaRPr sz="1350"/>
            </a:p>
          </p:txBody>
        </p:sp>
      </p:grpSp>
      <p:sp>
        <p:nvSpPr>
          <p:cNvPr id="16" name="object 16"/>
          <p:cNvSpPr txBox="1"/>
          <p:nvPr/>
        </p:nvSpPr>
        <p:spPr>
          <a:xfrm>
            <a:off x="4404456" y="3747041"/>
            <a:ext cx="544354" cy="286617"/>
          </a:xfrm>
          <a:prstGeom prst="rect">
            <a:avLst/>
          </a:prstGeom>
        </p:spPr>
        <p:txBody>
          <a:bodyPr vert="horz" wrap="square" lIns="0" tIns="9525" rIns="0" bIns="0" rtlCol="0">
            <a:spAutoFit/>
          </a:bodyPr>
          <a:lstStyle/>
          <a:p>
            <a:pPr marL="9525">
              <a:spcBef>
                <a:spcPts val="75"/>
              </a:spcBef>
            </a:pPr>
            <a:r>
              <a:rPr spc="45" dirty="0">
                <a:latin typeface="Calibri"/>
                <a:cs typeface="Calibri"/>
              </a:rPr>
              <a:t>Lay</a:t>
            </a:r>
            <a:r>
              <a:rPr spc="41" dirty="0">
                <a:latin typeface="Calibri"/>
                <a:cs typeface="Calibri"/>
              </a:rPr>
              <a:t>e</a:t>
            </a:r>
            <a:r>
              <a:rPr spc="-4" dirty="0">
                <a:latin typeface="Calibri"/>
                <a:cs typeface="Calibri"/>
              </a:rPr>
              <a:t>r</a:t>
            </a:r>
            <a:endParaRPr>
              <a:latin typeface="Calibri"/>
              <a:cs typeface="Calibri"/>
            </a:endParaRPr>
          </a:p>
        </p:txBody>
      </p:sp>
      <p:sp>
        <p:nvSpPr>
          <p:cNvPr id="17" name="object 17"/>
          <p:cNvSpPr txBox="1"/>
          <p:nvPr/>
        </p:nvSpPr>
        <p:spPr>
          <a:xfrm>
            <a:off x="3145346" y="3650171"/>
            <a:ext cx="3075622" cy="263053"/>
          </a:xfrm>
          <a:prstGeom prst="rect">
            <a:avLst/>
          </a:prstGeom>
        </p:spPr>
        <p:txBody>
          <a:bodyPr vert="horz" wrap="square" lIns="0" tIns="9049" rIns="0" bIns="0" rtlCol="0">
            <a:spAutoFit/>
          </a:bodyPr>
          <a:lstStyle/>
          <a:p>
            <a:pPr marL="38100">
              <a:spcBef>
                <a:spcPts val="71"/>
              </a:spcBef>
              <a:tabLst>
                <a:tab pos="2706053" algn="l"/>
              </a:tabLst>
            </a:pPr>
            <a:r>
              <a:rPr sz="2475" spc="39" baseline="-20202" dirty="0">
                <a:latin typeface="Cambria Math"/>
                <a:cs typeface="Cambria Math"/>
              </a:rPr>
              <a:t>𝑋</a:t>
            </a:r>
            <a:r>
              <a:rPr sz="1200" spc="26" dirty="0">
                <a:latin typeface="Cambria Math"/>
                <a:cs typeface="Cambria Math"/>
              </a:rPr>
              <a:t>(𝑖−1)	</a:t>
            </a:r>
            <a:r>
              <a:rPr sz="2475" spc="56" baseline="-20202" dirty="0">
                <a:latin typeface="Cambria Math"/>
                <a:cs typeface="Cambria Math"/>
              </a:rPr>
              <a:t>𝑋</a:t>
            </a:r>
            <a:r>
              <a:rPr sz="1200" spc="38" dirty="0">
                <a:latin typeface="Cambria Math"/>
                <a:cs typeface="Cambria Math"/>
              </a:rPr>
              <a:t>(𝑖)</a:t>
            </a:r>
            <a:endParaRPr sz="1200">
              <a:latin typeface="Cambria Math"/>
              <a:cs typeface="Cambria Math"/>
            </a:endParaRPr>
          </a:p>
        </p:txBody>
      </p:sp>
      <p:grpSp>
        <p:nvGrpSpPr>
          <p:cNvPr id="18" name="object 18"/>
          <p:cNvGrpSpPr/>
          <p:nvPr/>
        </p:nvGrpSpPr>
        <p:grpSpPr>
          <a:xfrm>
            <a:off x="3805285" y="3773042"/>
            <a:ext cx="1752124" cy="460058"/>
            <a:chOff x="3041713" y="3887723"/>
            <a:chExt cx="2336165" cy="613410"/>
          </a:xfrm>
        </p:grpSpPr>
        <p:sp>
          <p:nvSpPr>
            <p:cNvPr id="19" name="object 19"/>
            <p:cNvSpPr/>
            <p:nvPr/>
          </p:nvSpPr>
          <p:spPr>
            <a:xfrm>
              <a:off x="3046476" y="4034027"/>
              <a:ext cx="2326640" cy="462280"/>
            </a:xfrm>
            <a:custGeom>
              <a:avLst/>
              <a:gdLst/>
              <a:ahLst/>
              <a:cxnLst/>
              <a:rect l="l" t="t" r="r" b="b"/>
              <a:pathLst>
                <a:path w="2326640" h="462279">
                  <a:moveTo>
                    <a:pt x="0" y="0"/>
                  </a:moveTo>
                  <a:lnTo>
                    <a:pt x="381000" y="0"/>
                  </a:lnTo>
                  <a:lnTo>
                    <a:pt x="381000" y="461899"/>
                  </a:lnTo>
                  <a:lnTo>
                    <a:pt x="762000" y="461899"/>
                  </a:lnTo>
                </a:path>
                <a:path w="2326640" h="462279">
                  <a:moveTo>
                    <a:pt x="769620" y="461899"/>
                  </a:moveTo>
                  <a:lnTo>
                    <a:pt x="2058162" y="461899"/>
                  </a:lnTo>
                  <a:lnTo>
                    <a:pt x="2058162" y="0"/>
                  </a:lnTo>
                  <a:lnTo>
                    <a:pt x="2326513" y="0"/>
                  </a:lnTo>
                </a:path>
              </a:pathLst>
            </a:custGeom>
            <a:ln w="9525">
              <a:solidFill>
                <a:srgbClr val="000000"/>
              </a:solidFill>
            </a:ln>
          </p:spPr>
          <p:txBody>
            <a:bodyPr wrap="square" lIns="0" tIns="0" rIns="0" bIns="0" rtlCol="0"/>
            <a:lstStyle/>
            <a:p>
              <a:endParaRPr sz="1350"/>
            </a:p>
          </p:txBody>
        </p:sp>
        <p:sp>
          <p:nvSpPr>
            <p:cNvPr id="20" name="object 20"/>
            <p:cNvSpPr/>
            <p:nvPr/>
          </p:nvSpPr>
          <p:spPr>
            <a:xfrm>
              <a:off x="4977383" y="3887723"/>
              <a:ext cx="304800" cy="304800"/>
            </a:xfrm>
            <a:custGeom>
              <a:avLst/>
              <a:gdLst/>
              <a:ahLst/>
              <a:cxnLst/>
              <a:rect l="l" t="t" r="r" b="b"/>
              <a:pathLst>
                <a:path w="304800" h="304800">
                  <a:moveTo>
                    <a:pt x="152400" y="0"/>
                  </a:moveTo>
                  <a:lnTo>
                    <a:pt x="104217" y="7766"/>
                  </a:lnTo>
                  <a:lnTo>
                    <a:pt x="62380" y="29394"/>
                  </a:lnTo>
                  <a:lnTo>
                    <a:pt x="29394" y="62380"/>
                  </a:lnTo>
                  <a:lnTo>
                    <a:pt x="7766" y="104217"/>
                  </a:lnTo>
                  <a:lnTo>
                    <a:pt x="0" y="152400"/>
                  </a:lnTo>
                  <a:lnTo>
                    <a:pt x="7766" y="200582"/>
                  </a:lnTo>
                  <a:lnTo>
                    <a:pt x="29394" y="242419"/>
                  </a:lnTo>
                  <a:lnTo>
                    <a:pt x="62380" y="275405"/>
                  </a:lnTo>
                  <a:lnTo>
                    <a:pt x="104217" y="297033"/>
                  </a:lnTo>
                  <a:lnTo>
                    <a:pt x="152400" y="304800"/>
                  </a:lnTo>
                  <a:lnTo>
                    <a:pt x="200582" y="297033"/>
                  </a:lnTo>
                  <a:lnTo>
                    <a:pt x="242419" y="275405"/>
                  </a:lnTo>
                  <a:lnTo>
                    <a:pt x="275405" y="242419"/>
                  </a:lnTo>
                  <a:lnTo>
                    <a:pt x="297033" y="200582"/>
                  </a:lnTo>
                  <a:lnTo>
                    <a:pt x="304800" y="152400"/>
                  </a:lnTo>
                  <a:lnTo>
                    <a:pt x="297033" y="104217"/>
                  </a:lnTo>
                  <a:lnTo>
                    <a:pt x="275405" y="62380"/>
                  </a:lnTo>
                  <a:lnTo>
                    <a:pt x="242419" y="29394"/>
                  </a:lnTo>
                  <a:lnTo>
                    <a:pt x="200582" y="7766"/>
                  </a:lnTo>
                  <a:lnTo>
                    <a:pt x="152400" y="0"/>
                  </a:lnTo>
                  <a:close/>
                </a:path>
              </a:pathLst>
            </a:custGeom>
            <a:solidFill>
              <a:srgbClr val="404040"/>
            </a:solidFill>
          </p:spPr>
          <p:txBody>
            <a:bodyPr wrap="square" lIns="0" tIns="0" rIns="0" bIns="0" rtlCol="0"/>
            <a:lstStyle/>
            <a:p>
              <a:endParaRPr sz="1350"/>
            </a:p>
          </p:txBody>
        </p:sp>
      </p:grpSp>
      <p:sp>
        <p:nvSpPr>
          <p:cNvPr id="21" name="object 21"/>
          <p:cNvSpPr txBox="1"/>
          <p:nvPr/>
        </p:nvSpPr>
        <p:spPr>
          <a:xfrm>
            <a:off x="5299901" y="3711608"/>
            <a:ext cx="133350" cy="286617"/>
          </a:xfrm>
          <a:prstGeom prst="rect">
            <a:avLst/>
          </a:prstGeom>
        </p:spPr>
        <p:txBody>
          <a:bodyPr vert="horz" wrap="square" lIns="0" tIns="9525" rIns="0" bIns="0" rtlCol="0">
            <a:spAutoFit/>
          </a:bodyPr>
          <a:lstStyle/>
          <a:p>
            <a:pPr marL="9525">
              <a:spcBef>
                <a:spcPts val="75"/>
              </a:spcBef>
            </a:pPr>
            <a:r>
              <a:rPr dirty="0">
                <a:solidFill>
                  <a:srgbClr val="FFFFFF"/>
                </a:solidFill>
                <a:latin typeface="Calibri"/>
                <a:cs typeface="Calibri"/>
              </a:rPr>
              <a:t>+</a:t>
            </a:r>
            <a:endParaRPr>
              <a:latin typeface="Calibri"/>
              <a:cs typeface="Calibri"/>
            </a:endParaRPr>
          </a:p>
        </p:txBody>
      </p:sp>
      <p:pic>
        <p:nvPicPr>
          <p:cNvPr id="22" name="object 22"/>
          <p:cNvPicPr/>
          <p:nvPr/>
        </p:nvPicPr>
        <p:blipFill>
          <a:blip r:embed="rId2" cstate="print"/>
          <a:stretch>
            <a:fillRect/>
          </a:stretch>
        </p:blipFill>
        <p:spPr>
          <a:xfrm>
            <a:off x="7271066" y="3795997"/>
            <a:ext cx="2966022" cy="1209200"/>
          </a:xfrm>
          <a:prstGeom prst="rect">
            <a:avLst/>
          </a:prstGeom>
        </p:spPr>
      </p:pic>
      <p:sp>
        <p:nvSpPr>
          <p:cNvPr id="23" name="object 23"/>
          <p:cNvSpPr txBox="1"/>
          <p:nvPr/>
        </p:nvSpPr>
        <p:spPr>
          <a:xfrm>
            <a:off x="7419880" y="4965293"/>
            <a:ext cx="2503646" cy="925061"/>
          </a:xfrm>
          <a:prstGeom prst="rect">
            <a:avLst/>
          </a:prstGeom>
        </p:spPr>
        <p:txBody>
          <a:bodyPr vert="horz" wrap="square" lIns="0" tIns="135255" rIns="0" bIns="0" rtlCol="0">
            <a:spAutoFit/>
          </a:bodyPr>
          <a:lstStyle/>
          <a:p>
            <a:pPr marL="9525">
              <a:spcBef>
                <a:spcPts val="1065"/>
              </a:spcBef>
              <a:tabLst>
                <a:tab pos="1647349" algn="l"/>
              </a:tabLst>
            </a:pPr>
            <a:r>
              <a:rPr sz="1575" dirty="0">
                <a:solidFill>
                  <a:srgbClr val="600058"/>
                </a:solidFill>
                <a:latin typeface="Calibri"/>
                <a:cs typeface="Calibri"/>
              </a:rPr>
              <a:t>[no</a:t>
            </a:r>
            <a:r>
              <a:rPr sz="1575" spc="8" dirty="0">
                <a:solidFill>
                  <a:srgbClr val="600058"/>
                </a:solidFill>
                <a:latin typeface="Calibri"/>
                <a:cs typeface="Calibri"/>
              </a:rPr>
              <a:t> </a:t>
            </a:r>
            <a:r>
              <a:rPr sz="1575" spc="-4" dirty="0">
                <a:solidFill>
                  <a:srgbClr val="600058"/>
                </a:solidFill>
                <a:latin typeface="Calibri"/>
                <a:cs typeface="Calibri"/>
              </a:rPr>
              <a:t>residuals]	[residuals]</a:t>
            </a:r>
            <a:endParaRPr sz="1575">
              <a:latin typeface="Calibri"/>
              <a:cs typeface="Calibri"/>
            </a:endParaRPr>
          </a:p>
          <a:p>
            <a:pPr marL="377666" marR="151448" indent="-62865">
              <a:lnSpc>
                <a:spcPct val="120000"/>
              </a:lnSpc>
              <a:spcBef>
                <a:spcPts val="525"/>
              </a:spcBef>
            </a:pPr>
            <a:r>
              <a:rPr sz="1350" dirty="0">
                <a:solidFill>
                  <a:srgbClr val="600058"/>
                </a:solidFill>
                <a:latin typeface="Calibri"/>
                <a:cs typeface="Calibri"/>
              </a:rPr>
              <a:t>[Loss </a:t>
            </a:r>
            <a:r>
              <a:rPr sz="1350" spc="-4" dirty="0">
                <a:solidFill>
                  <a:srgbClr val="600058"/>
                </a:solidFill>
                <a:latin typeface="Calibri"/>
                <a:cs typeface="Calibri"/>
              </a:rPr>
              <a:t>landscape visualization, </a:t>
            </a:r>
            <a:r>
              <a:rPr sz="1350" spc="-296" dirty="0">
                <a:solidFill>
                  <a:srgbClr val="600058"/>
                </a:solidFill>
                <a:latin typeface="Calibri"/>
                <a:cs typeface="Calibri"/>
              </a:rPr>
              <a:t> </a:t>
            </a:r>
            <a:r>
              <a:rPr sz="1350" u="sng" spc="-4" dirty="0">
                <a:solidFill>
                  <a:srgbClr val="4197B5"/>
                </a:solidFill>
                <a:uFill>
                  <a:solidFill>
                    <a:srgbClr val="4197B5"/>
                  </a:solidFill>
                </a:uFill>
                <a:latin typeface="Calibri"/>
                <a:cs typeface="Calibri"/>
                <a:hlinkClick r:id="rId3"/>
              </a:rPr>
              <a:t>Li</a:t>
            </a:r>
            <a:r>
              <a:rPr sz="1350" u="sng" spc="-11" dirty="0">
                <a:solidFill>
                  <a:srgbClr val="4197B5"/>
                </a:solidFill>
                <a:uFill>
                  <a:solidFill>
                    <a:srgbClr val="4197B5"/>
                  </a:solidFill>
                </a:uFill>
                <a:latin typeface="Calibri"/>
                <a:cs typeface="Calibri"/>
                <a:hlinkClick r:id="rId3"/>
              </a:rPr>
              <a:t> </a:t>
            </a:r>
            <a:r>
              <a:rPr sz="1350" u="sng" dirty="0">
                <a:solidFill>
                  <a:srgbClr val="4197B5"/>
                </a:solidFill>
                <a:uFill>
                  <a:solidFill>
                    <a:srgbClr val="4197B5"/>
                  </a:solidFill>
                </a:uFill>
                <a:latin typeface="Calibri"/>
                <a:cs typeface="Calibri"/>
                <a:hlinkClick r:id="rId3"/>
              </a:rPr>
              <a:t>et al.,</a:t>
            </a:r>
            <a:r>
              <a:rPr sz="1350" u="sng" spc="-15" dirty="0">
                <a:solidFill>
                  <a:srgbClr val="4197B5"/>
                </a:solidFill>
                <a:uFill>
                  <a:solidFill>
                    <a:srgbClr val="4197B5"/>
                  </a:solidFill>
                </a:uFill>
                <a:latin typeface="Calibri"/>
                <a:cs typeface="Calibri"/>
                <a:hlinkClick r:id="rId3"/>
              </a:rPr>
              <a:t> </a:t>
            </a:r>
            <a:r>
              <a:rPr sz="1350" u="sng" dirty="0">
                <a:solidFill>
                  <a:srgbClr val="4197B5"/>
                </a:solidFill>
                <a:uFill>
                  <a:solidFill>
                    <a:srgbClr val="4197B5"/>
                  </a:solidFill>
                </a:uFill>
                <a:latin typeface="Calibri"/>
                <a:cs typeface="Calibri"/>
                <a:hlinkClick r:id="rId3"/>
              </a:rPr>
              <a:t>2018</a:t>
            </a:r>
            <a:r>
              <a:rPr sz="1350" dirty="0">
                <a:solidFill>
                  <a:srgbClr val="600058"/>
                </a:solidFill>
                <a:latin typeface="Calibri"/>
                <a:cs typeface="Calibri"/>
              </a:rPr>
              <a:t>,</a:t>
            </a:r>
            <a:r>
              <a:rPr sz="1350" spc="-4" dirty="0">
                <a:solidFill>
                  <a:srgbClr val="600058"/>
                </a:solidFill>
                <a:latin typeface="Calibri"/>
                <a:cs typeface="Calibri"/>
              </a:rPr>
              <a:t> on</a:t>
            </a:r>
            <a:r>
              <a:rPr sz="1350" dirty="0">
                <a:solidFill>
                  <a:srgbClr val="600058"/>
                </a:solidFill>
                <a:latin typeface="Calibri"/>
                <a:cs typeface="Calibri"/>
              </a:rPr>
              <a:t> a</a:t>
            </a:r>
            <a:r>
              <a:rPr sz="1350" spc="-8" dirty="0">
                <a:solidFill>
                  <a:srgbClr val="600058"/>
                </a:solidFill>
                <a:latin typeface="Calibri"/>
                <a:cs typeface="Calibri"/>
              </a:rPr>
              <a:t> </a:t>
            </a:r>
            <a:r>
              <a:rPr sz="1350" dirty="0">
                <a:solidFill>
                  <a:srgbClr val="600058"/>
                </a:solidFill>
                <a:latin typeface="Calibri"/>
                <a:cs typeface="Calibri"/>
              </a:rPr>
              <a:t>ResNet]</a:t>
            </a:r>
            <a:endParaRPr sz="1350">
              <a:latin typeface="Calibri"/>
              <a:cs typeface="Calibri"/>
            </a:endParaRPr>
          </a:p>
        </p:txBody>
      </p:sp>
      <p:sp>
        <p:nvSpPr>
          <p:cNvPr id="25" name="TextBox 24">
            <a:extLst>
              <a:ext uri="{FF2B5EF4-FFF2-40B4-BE49-F238E27FC236}">
                <a16:creationId xmlns:a16="http://schemas.microsoft.com/office/drawing/2014/main" id="{0006C58C-E592-4C47-8234-30720C164B6C}"/>
              </a:ext>
            </a:extLst>
          </p:cNvPr>
          <p:cNvSpPr txBox="1"/>
          <p:nvPr/>
        </p:nvSpPr>
        <p:spPr>
          <a:xfrm>
            <a:off x="1524001" y="6581002"/>
            <a:ext cx="930319" cy="276999"/>
          </a:xfrm>
          <a:prstGeom prst="rect">
            <a:avLst/>
          </a:prstGeom>
          <a:noFill/>
        </p:spPr>
        <p:txBody>
          <a:bodyPr wrap="none" rtlCol="0">
            <a:spAutoFit/>
          </a:bodyPr>
          <a:lstStyle/>
          <a:p>
            <a:pPr>
              <a:defRPr/>
            </a:pPr>
            <a:r>
              <a:rPr lang="en-US" sz="1200" dirty="0">
                <a:solidFill>
                  <a:prstClr val="black"/>
                </a:solidFill>
                <a:latin typeface="Calibri"/>
              </a:rPr>
              <a:t>John Hewitt</a:t>
            </a:r>
          </a:p>
        </p:txBody>
      </p:sp>
      <p:sp>
        <p:nvSpPr>
          <p:cNvPr id="24" name="Title 23">
            <a:extLst>
              <a:ext uri="{FF2B5EF4-FFF2-40B4-BE49-F238E27FC236}">
                <a16:creationId xmlns:a16="http://schemas.microsoft.com/office/drawing/2014/main" id="{E13FFCC3-F6CE-4815-FCBF-C4E0184CBAFD}"/>
              </a:ext>
            </a:extLst>
          </p:cNvPr>
          <p:cNvSpPr>
            <a:spLocks noGrp="1"/>
          </p:cNvSpPr>
          <p:nvPr>
            <p:ph type="title"/>
          </p:nvPr>
        </p:nvSpPr>
        <p:spPr/>
        <p:txBody>
          <a:bodyPr/>
          <a:lstStyle/>
          <a:p>
            <a:r>
              <a:rPr lang="en-US" dirty="0"/>
              <a:t>Transformers Use a Residual Stream</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7E86F-4CB5-6CF3-EE49-111BD9B650BD}"/>
              </a:ext>
            </a:extLst>
          </p:cNvPr>
          <p:cNvSpPr>
            <a:spLocks noGrp="1"/>
          </p:cNvSpPr>
          <p:nvPr>
            <p:ph type="title"/>
          </p:nvPr>
        </p:nvSpPr>
        <p:spPr>
          <a:xfrm>
            <a:off x="415600" y="193451"/>
            <a:ext cx="11360800" cy="763600"/>
          </a:xfrm>
        </p:spPr>
        <p:txBody>
          <a:bodyPr>
            <a:normAutofit fontScale="90000"/>
          </a:bodyPr>
          <a:lstStyle/>
          <a:p>
            <a:r>
              <a:rPr lang="en-US" dirty="0"/>
              <a:t>Attention and MLP contribute to the Residual Stream</a:t>
            </a:r>
          </a:p>
        </p:txBody>
      </p:sp>
      <p:sp>
        <p:nvSpPr>
          <p:cNvPr id="4" name="TextBox 3">
            <a:extLst>
              <a:ext uri="{FF2B5EF4-FFF2-40B4-BE49-F238E27FC236}">
                <a16:creationId xmlns:a16="http://schemas.microsoft.com/office/drawing/2014/main" id="{1EB7668A-B865-685E-CF87-03A58D54ECD1}"/>
              </a:ext>
            </a:extLst>
          </p:cNvPr>
          <p:cNvSpPr txBox="1"/>
          <p:nvPr/>
        </p:nvSpPr>
        <p:spPr>
          <a:xfrm>
            <a:off x="9699084" y="5483578"/>
            <a:ext cx="2427268" cy="954107"/>
          </a:xfrm>
          <a:prstGeom prst="rect">
            <a:avLst/>
          </a:prstGeom>
          <a:noFill/>
        </p:spPr>
        <p:txBody>
          <a:bodyPr wrap="none" rtlCol="0">
            <a:spAutoFit/>
          </a:bodyPr>
          <a:lstStyle/>
          <a:p>
            <a:pPr algn="ctr"/>
            <a:r>
              <a:rPr lang="en-US" sz="2800" dirty="0">
                <a:latin typeface="Times New Roman" panose="02020603050405020304" pitchFamily="18" charset="0"/>
                <a:cs typeface="Times New Roman" panose="02020603050405020304" pitchFamily="18" charset="0"/>
              </a:rPr>
              <a:t>Seattle</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(correct output)</a:t>
            </a:r>
          </a:p>
        </p:txBody>
      </p:sp>
      <p:grpSp>
        <p:nvGrpSpPr>
          <p:cNvPr id="5" name="Group 4">
            <a:extLst>
              <a:ext uri="{FF2B5EF4-FFF2-40B4-BE49-F238E27FC236}">
                <a16:creationId xmlns:a16="http://schemas.microsoft.com/office/drawing/2014/main" id="{B10FAB0B-1B2E-94C9-5577-790868BF3FB4}"/>
              </a:ext>
            </a:extLst>
          </p:cNvPr>
          <p:cNvGrpSpPr/>
          <p:nvPr/>
        </p:nvGrpSpPr>
        <p:grpSpPr>
          <a:xfrm>
            <a:off x="378302" y="1484962"/>
            <a:ext cx="9946995" cy="4696707"/>
            <a:chOff x="2306467" y="4983018"/>
            <a:chExt cx="9946995" cy="4696707"/>
          </a:xfrm>
        </p:grpSpPr>
        <p:cxnSp>
          <p:nvCxnSpPr>
            <p:cNvPr id="6" name="Straight Connector 5">
              <a:extLst>
                <a:ext uri="{FF2B5EF4-FFF2-40B4-BE49-F238E27FC236}">
                  <a16:creationId xmlns:a16="http://schemas.microsoft.com/office/drawing/2014/main" id="{8848A14A-5D10-2FFD-86FB-BF3E0792C452}"/>
                </a:ext>
              </a:extLst>
            </p:cNvPr>
            <p:cNvCxnSpPr>
              <a:cxnSpLocks/>
            </p:cNvCxnSpPr>
            <p:nvPr/>
          </p:nvCxnSpPr>
          <p:spPr>
            <a:xfrm>
              <a:off x="8129209" y="540768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BB75754-44EA-02FF-6390-9B5CF019C0D5}"/>
                </a:ext>
              </a:extLst>
            </p:cNvPr>
            <p:cNvCxnSpPr>
              <a:cxnSpLocks/>
            </p:cNvCxnSpPr>
            <p:nvPr/>
          </p:nvCxnSpPr>
          <p:spPr>
            <a:xfrm>
              <a:off x="8129209" y="606510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D1754A8-3427-1842-36CF-05B79389AC65}"/>
                </a:ext>
              </a:extLst>
            </p:cNvPr>
            <p:cNvCxnSpPr>
              <a:cxnSpLocks/>
            </p:cNvCxnSpPr>
            <p:nvPr/>
          </p:nvCxnSpPr>
          <p:spPr>
            <a:xfrm>
              <a:off x="8129209" y="672253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174C046-DBBA-6A42-D3FE-D44CDFAF4D48}"/>
                </a:ext>
              </a:extLst>
            </p:cNvPr>
            <p:cNvCxnSpPr>
              <a:cxnSpLocks/>
            </p:cNvCxnSpPr>
            <p:nvPr/>
          </p:nvCxnSpPr>
          <p:spPr>
            <a:xfrm>
              <a:off x="8129209" y="7379961"/>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FBBBC88-8672-D375-1433-C35B23504AAA}"/>
                </a:ext>
              </a:extLst>
            </p:cNvPr>
            <p:cNvCxnSpPr>
              <a:cxnSpLocks/>
            </p:cNvCxnSpPr>
            <p:nvPr/>
          </p:nvCxnSpPr>
          <p:spPr>
            <a:xfrm>
              <a:off x="8129209" y="803738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C46AA23-E91D-A8BC-3225-3EDB657235D2}"/>
                </a:ext>
              </a:extLst>
            </p:cNvPr>
            <p:cNvCxnSpPr>
              <a:cxnSpLocks/>
            </p:cNvCxnSpPr>
            <p:nvPr/>
          </p:nvCxnSpPr>
          <p:spPr>
            <a:xfrm>
              <a:off x="8129209" y="8694812"/>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a:extLst>
                <a:ext uri="{FF2B5EF4-FFF2-40B4-BE49-F238E27FC236}">
                  <a16:creationId xmlns:a16="http://schemas.microsoft.com/office/drawing/2014/main" id="{D76A186E-E929-3440-7BAB-35716A03E3B7}"/>
                </a:ext>
              </a:extLst>
            </p:cNvPr>
            <p:cNvCxnSpPr>
              <a:cxnSpLocks/>
              <a:endCxn id="147" idx="1"/>
            </p:cNvCxnSpPr>
            <p:nvPr/>
          </p:nvCxnSpPr>
          <p:spPr>
            <a:xfrm rot="16200000" flipH="1">
              <a:off x="8187861" y="9293586"/>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03D4C14-1AEE-E321-94F9-11D0625BE330}"/>
                </a:ext>
              </a:extLst>
            </p:cNvPr>
            <p:cNvSpPr/>
            <p:nvPr/>
          </p:nvSpPr>
          <p:spPr>
            <a:xfrm flipV="1">
              <a:off x="10091135" y="542193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mond 13">
              <a:extLst>
                <a:ext uri="{FF2B5EF4-FFF2-40B4-BE49-F238E27FC236}">
                  <a16:creationId xmlns:a16="http://schemas.microsoft.com/office/drawing/2014/main" id="{EB8FCF22-B4F7-5558-8A1E-592E08146808}"/>
                </a:ext>
              </a:extLst>
            </p:cNvPr>
            <p:cNvSpPr/>
            <p:nvPr/>
          </p:nvSpPr>
          <p:spPr>
            <a:xfrm flipV="1">
              <a:off x="10756438" y="537190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F5339BE0-72D1-724C-BD3C-6C0C01F906B9}"/>
                </a:ext>
              </a:extLst>
            </p:cNvPr>
            <p:cNvCxnSpPr>
              <a:cxnSpLocks/>
            </p:cNvCxnSpPr>
            <p:nvPr/>
          </p:nvCxnSpPr>
          <p:spPr>
            <a:xfrm>
              <a:off x="9827979" y="540768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54B9370-85E2-FC07-5DE3-A2F5E8F167A9}"/>
                </a:ext>
              </a:extLst>
            </p:cNvPr>
            <p:cNvCxnSpPr>
              <a:cxnSpLocks/>
              <a:endCxn id="13" idx="1"/>
            </p:cNvCxnSpPr>
            <p:nvPr/>
          </p:nvCxnSpPr>
          <p:spPr>
            <a:xfrm flipV="1">
              <a:off x="9832506" y="5553536"/>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a:extLst>
                <a:ext uri="{FF2B5EF4-FFF2-40B4-BE49-F238E27FC236}">
                  <a16:creationId xmlns:a16="http://schemas.microsoft.com/office/drawing/2014/main" id="{97D3AE60-3D0F-74F1-C451-4AF073E22D19}"/>
                </a:ext>
              </a:extLst>
            </p:cNvPr>
            <p:cNvCxnSpPr>
              <a:cxnSpLocks/>
              <a:stCxn id="13" idx="3"/>
            </p:cNvCxnSpPr>
            <p:nvPr/>
          </p:nvCxnSpPr>
          <p:spPr>
            <a:xfrm flipV="1">
              <a:off x="10354329" y="526990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a:extLst>
                <a:ext uri="{FF2B5EF4-FFF2-40B4-BE49-F238E27FC236}">
                  <a16:creationId xmlns:a16="http://schemas.microsoft.com/office/drawing/2014/main" id="{D4932DD9-7A3B-9DE2-40FB-27023B36C7CC}"/>
                </a:ext>
              </a:extLst>
            </p:cNvPr>
            <p:cNvCxnSpPr>
              <a:cxnSpLocks/>
              <a:stCxn id="14" idx="3"/>
            </p:cNvCxnSpPr>
            <p:nvPr/>
          </p:nvCxnSpPr>
          <p:spPr>
            <a:xfrm flipV="1">
              <a:off x="11119704" y="5269909"/>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9" name="Elbow Connector 18">
              <a:extLst>
                <a:ext uri="{FF2B5EF4-FFF2-40B4-BE49-F238E27FC236}">
                  <a16:creationId xmlns:a16="http://schemas.microsoft.com/office/drawing/2014/main" id="{89300F30-596B-64AD-9031-645103558DFA}"/>
                </a:ext>
              </a:extLst>
            </p:cNvPr>
            <p:cNvCxnSpPr>
              <a:cxnSpLocks/>
              <a:endCxn id="14" idx="1"/>
            </p:cNvCxnSpPr>
            <p:nvPr/>
          </p:nvCxnSpPr>
          <p:spPr>
            <a:xfrm rot="16200000" flipH="1">
              <a:off x="10528957" y="532605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519CFAB-2524-1A3F-7327-17F128B76E6B}"/>
                </a:ext>
              </a:extLst>
            </p:cNvPr>
            <p:cNvCxnSpPr>
              <a:cxnSpLocks/>
              <a:endCxn id="21" idx="2"/>
            </p:cNvCxnSpPr>
            <p:nvPr/>
          </p:nvCxnSpPr>
          <p:spPr>
            <a:xfrm>
              <a:off x="9965755" y="5269907"/>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6AB7FB97-AE3F-6BA7-D042-273C8AB7AD69}"/>
                </a:ext>
              </a:extLst>
            </p:cNvPr>
            <p:cNvSpPr/>
            <p:nvPr/>
          </p:nvSpPr>
          <p:spPr>
            <a:xfrm flipV="1">
              <a:off x="11382145" y="5132132"/>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42C8980-BB53-ABDE-4B32-D3B77D6C5ECF}"/>
                </a:ext>
              </a:extLst>
            </p:cNvPr>
            <p:cNvSpPr/>
            <p:nvPr/>
          </p:nvSpPr>
          <p:spPr>
            <a:xfrm flipV="1">
              <a:off x="10091135" y="607936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iamond 22">
              <a:extLst>
                <a:ext uri="{FF2B5EF4-FFF2-40B4-BE49-F238E27FC236}">
                  <a16:creationId xmlns:a16="http://schemas.microsoft.com/office/drawing/2014/main" id="{772A36D9-19C5-A063-3123-D525C12A367D}"/>
                </a:ext>
              </a:extLst>
            </p:cNvPr>
            <p:cNvSpPr/>
            <p:nvPr/>
          </p:nvSpPr>
          <p:spPr>
            <a:xfrm flipV="1">
              <a:off x="10756438" y="602932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c 23">
              <a:extLst>
                <a:ext uri="{FF2B5EF4-FFF2-40B4-BE49-F238E27FC236}">
                  <a16:creationId xmlns:a16="http://schemas.microsoft.com/office/drawing/2014/main" id="{9136690D-38CB-20C0-6955-28338752B12E}"/>
                </a:ext>
              </a:extLst>
            </p:cNvPr>
            <p:cNvSpPr/>
            <p:nvPr/>
          </p:nvSpPr>
          <p:spPr>
            <a:xfrm flipV="1">
              <a:off x="9621571" y="571942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447BED39-153A-E39D-39AE-55B6E5735B33}"/>
                </a:ext>
              </a:extLst>
            </p:cNvPr>
            <p:cNvCxnSpPr>
              <a:cxnSpLocks/>
            </p:cNvCxnSpPr>
            <p:nvPr/>
          </p:nvCxnSpPr>
          <p:spPr>
            <a:xfrm>
              <a:off x="9827979" y="606510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6B7B0A4-D6DE-0006-D868-93B448E5D97C}"/>
                </a:ext>
              </a:extLst>
            </p:cNvPr>
            <p:cNvCxnSpPr>
              <a:cxnSpLocks/>
              <a:endCxn id="22" idx="1"/>
            </p:cNvCxnSpPr>
            <p:nvPr/>
          </p:nvCxnSpPr>
          <p:spPr>
            <a:xfrm flipV="1">
              <a:off x="9832506" y="621096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DF0F77C9-4BA6-9F59-2E2E-4F2DF565FB82}"/>
                </a:ext>
              </a:extLst>
            </p:cNvPr>
            <p:cNvCxnSpPr>
              <a:cxnSpLocks/>
              <a:stCxn id="22" idx="3"/>
            </p:cNvCxnSpPr>
            <p:nvPr/>
          </p:nvCxnSpPr>
          <p:spPr>
            <a:xfrm flipV="1">
              <a:off x="10354329" y="592733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Elbow Connector 27">
              <a:extLst>
                <a:ext uri="{FF2B5EF4-FFF2-40B4-BE49-F238E27FC236}">
                  <a16:creationId xmlns:a16="http://schemas.microsoft.com/office/drawing/2014/main" id="{DFF8158C-0AA4-C404-60E9-3B6CF7DB8405}"/>
                </a:ext>
              </a:extLst>
            </p:cNvPr>
            <p:cNvCxnSpPr>
              <a:cxnSpLocks/>
              <a:stCxn id="23" idx="3"/>
            </p:cNvCxnSpPr>
            <p:nvPr/>
          </p:nvCxnSpPr>
          <p:spPr>
            <a:xfrm flipV="1">
              <a:off x="11119704" y="592733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id="{CCE95C36-4057-6219-49DD-A01AA092ECD7}"/>
                </a:ext>
              </a:extLst>
            </p:cNvPr>
            <p:cNvCxnSpPr>
              <a:cxnSpLocks/>
              <a:endCxn id="23" idx="1"/>
            </p:cNvCxnSpPr>
            <p:nvPr/>
          </p:nvCxnSpPr>
          <p:spPr>
            <a:xfrm rot="16200000" flipH="1">
              <a:off x="10528957" y="598348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98A561C-9F56-E28A-5DB8-2C21360B6F65}"/>
                </a:ext>
              </a:extLst>
            </p:cNvPr>
            <p:cNvCxnSpPr>
              <a:cxnSpLocks/>
              <a:endCxn id="31" idx="2"/>
            </p:cNvCxnSpPr>
            <p:nvPr/>
          </p:nvCxnSpPr>
          <p:spPr>
            <a:xfrm>
              <a:off x="9965755" y="592733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53667030-7169-B406-0E9B-5484B5B4A7C6}"/>
                </a:ext>
              </a:extLst>
            </p:cNvPr>
            <p:cNvSpPr/>
            <p:nvPr/>
          </p:nvSpPr>
          <p:spPr>
            <a:xfrm flipV="1">
              <a:off x="11382145" y="578955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9549009-C4E1-308F-9DC0-367AF86D322E}"/>
                </a:ext>
              </a:extLst>
            </p:cNvPr>
            <p:cNvSpPr/>
            <p:nvPr/>
          </p:nvSpPr>
          <p:spPr>
            <a:xfrm flipV="1">
              <a:off x="10091135" y="673679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a:extLst>
                <a:ext uri="{FF2B5EF4-FFF2-40B4-BE49-F238E27FC236}">
                  <a16:creationId xmlns:a16="http://schemas.microsoft.com/office/drawing/2014/main" id="{3B3967EB-3008-DA0C-6CE5-9CC14D890F3D}"/>
                </a:ext>
              </a:extLst>
            </p:cNvPr>
            <p:cNvSpPr/>
            <p:nvPr/>
          </p:nvSpPr>
          <p:spPr>
            <a:xfrm flipV="1">
              <a:off x="10756438" y="6686755"/>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c 33">
              <a:extLst>
                <a:ext uri="{FF2B5EF4-FFF2-40B4-BE49-F238E27FC236}">
                  <a16:creationId xmlns:a16="http://schemas.microsoft.com/office/drawing/2014/main" id="{7CEE0512-FD52-FFC4-DF5A-E08A3C1486A6}"/>
                </a:ext>
              </a:extLst>
            </p:cNvPr>
            <p:cNvSpPr/>
            <p:nvPr/>
          </p:nvSpPr>
          <p:spPr>
            <a:xfrm flipV="1">
              <a:off x="9621571" y="637685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4E617E17-44A9-6719-5093-943E6C12E4FE}"/>
                </a:ext>
              </a:extLst>
            </p:cNvPr>
            <p:cNvCxnSpPr>
              <a:cxnSpLocks/>
            </p:cNvCxnSpPr>
            <p:nvPr/>
          </p:nvCxnSpPr>
          <p:spPr>
            <a:xfrm>
              <a:off x="9827979" y="672253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BA2E0E8-E8C0-18F1-7F3C-7083421B17DB}"/>
                </a:ext>
              </a:extLst>
            </p:cNvPr>
            <p:cNvCxnSpPr>
              <a:cxnSpLocks/>
              <a:endCxn id="32" idx="1"/>
            </p:cNvCxnSpPr>
            <p:nvPr/>
          </p:nvCxnSpPr>
          <p:spPr>
            <a:xfrm flipV="1">
              <a:off x="9832506" y="6868387"/>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Elbow Connector 36">
              <a:extLst>
                <a:ext uri="{FF2B5EF4-FFF2-40B4-BE49-F238E27FC236}">
                  <a16:creationId xmlns:a16="http://schemas.microsoft.com/office/drawing/2014/main" id="{11AF86B9-713F-7198-795A-BAE14A0FC58E}"/>
                </a:ext>
              </a:extLst>
            </p:cNvPr>
            <p:cNvCxnSpPr>
              <a:cxnSpLocks/>
              <a:stCxn id="32" idx="3"/>
            </p:cNvCxnSpPr>
            <p:nvPr/>
          </p:nvCxnSpPr>
          <p:spPr>
            <a:xfrm flipV="1">
              <a:off x="10354329" y="658475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Elbow Connector 37">
              <a:extLst>
                <a:ext uri="{FF2B5EF4-FFF2-40B4-BE49-F238E27FC236}">
                  <a16:creationId xmlns:a16="http://schemas.microsoft.com/office/drawing/2014/main" id="{53E0395C-42CE-ED1A-D1E7-C342E85FC228}"/>
                </a:ext>
              </a:extLst>
            </p:cNvPr>
            <p:cNvCxnSpPr>
              <a:cxnSpLocks/>
              <a:stCxn id="33" idx="3"/>
            </p:cNvCxnSpPr>
            <p:nvPr/>
          </p:nvCxnSpPr>
          <p:spPr>
            <a:xfrm flipV="1">
              <a:off x="11119704" y="658476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8">
              <a:extLst>
                <a:ext uri="{FF2B5EF4-FFF2-40B4-BE49-F238E27FC236}">
                  <a16:creationId xmlns:a16="http://schemas.microsoft.com/office/drawing/2014/main" id="{66BA2339-D6AD-8E1E-C2A1-9E54ECC0A148}"/>
                </a:ext>
              </a:extLst>
            </p:cNvPr>
            <p:cNvCxnSpPr>
              <a:cxnSpLocks/>
              <a:endCxn id="33" idx="1"/>
            </p:cNvCxnSpPr>
            <p:nvPr/>
          </p:nvCxnSpPr>
          <p:spPr>
            <a:xfrm rot="16200000" flipH="1">
              <a:off x="10528957" y="664090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2FBD0A9-8838-05B0-7E8E-3F90FFE607FA}"/>
                </a:ext>
              </a:extLst>
            </p:cNvPr>
            <p:cNvCxnSpPr>
              <a:cxnSpLocks/>
              <a:endCxn id="41" idx="2"/>
            </p:cNvCxnSpPr>
            <p:nvPr/>
          </p:nvCxnSpPr>
          <p:spPr>
            <a:xfrm>
              <a:off x="9965755" y="658475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C468BEB9-8102-F60E-7D9A-CD08A8F96A24}"/>
                </a:ext>
              </a:extLst>
            </p:cNvPr>
            <p:cNvSpPr/>
            <p:nvPr/>
          </p:nvSpPr>
          <p:spPr>
            <a:xfrm flipV="1">
              <a:off x="11382145" y="644698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89A661DE-732E-EB0E-62CE-A5A2F74AD4C0}"/>
                </a:ext>
              </a:extLst>
            </p:cNvPr>
            <p:cNvSpPr/>
            <p:nvPr/>
          </p:nvSpPr>
          <p:spPr>
            <a:xfrm flipV="1">
              <a:off x="10091135" y="7394216"/>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iamond 42">
              <a:extLst>
                <a:ext uri="{FF2B5EF4-FFF2-40B4-BE49-F238E27FC236}">
                  <a16:creationId xmlns:a16="http://schemas.microsoft.com/office/drawing/2014/main" id="{5CFCB943-8222-0A84-468B-DFF4330730DC}"/>
                </a:ext>
              </a:extLst>
            </p:cNvPr>
            <p:cNvSpPr/>
            <p:nvPr/>
          </p:nvSpPr>
          <p:spPr>
            <a:xfrm flipV="1">
              <a:off x="10756438" y="7344181"/>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c 43">
              <a:extLst>
                <a:ext uri="{FF2B5EF4-FFF2-40B4-BE49-F238E27FC236}">
                  <a16:creationId xmlns:a16="http://schemas.microsoft.com/office/drawing/2014/main" id="{F64D06E7-B734-59B6-6780-802D4D28B29D}"/>
                </a:ext>
              </a:extLst>
            </p:cNvPr>
            <p:cNvSpPr/>
            <p:nvPr/>
          </p:nvSpPr>
          <p:spPr>
            <a:xfrm flipV="1">
              <a:off x="9621571" y="7034280"/>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5" name="Straight Connector 44">
              <a:extLst>
                <a:ext uri="{FF2B5EF4-FFF2-40B4-BE49-F238E27FC236}">
                  <a16:creationId xmlns:a16="http://schemas.microsoft.com/office/drawing/2014/main" id="{D7939DE1-86D0-8159-A4BA-24BFF26990D6}"/>
                </a:ext>
              </a:extLst>
            </p:cNvPr>
            <p:cNvCxnSpPr>
              <a:cxnSpLocks/>
            </p:cNvCxnSpPr>
            <p:nvPr/>
          </p:nvCxnSpPr>
          <p:spPr>
            <a:xfrm>
              <a:off x="9827979" y="7379961"/>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522A0C2-F0DC-9A8A-1BB0-3ED1D8CBB584}"/>
                </a:ext>
              </a:extLst>
            </p:cNvPr>
            <p:cNvCxnSpPr>
              <a:cxnSpLocks/>
              <a:endCxn id="42" idx="1"/>
            </p:cNvCxnSpPr>
            <p:nvPr/>
          </p:nvCxnSpPr>
          <p:spPr>
            <a:xfrm flipV="1">
              <a:off x="9832506" y="7525813"/>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Elbow Connector 46">
              <a:extLst>
                <a:ext uri="{FF2B5EF4-FFF2-40B4-BE49-F238E27FC236}">
                  <a16:creationId xmlns:a16="http://schemas.microsoft.com/office/drawing/2014/main" id="{FE7F0B3B-314C-1244-6456-F624D39A6A31}"/>
                </a:ext>
              </a:extLst>
            </p:cNvPr>
            <p:cNvCxnSpPr>
              <a:cxnSpLocks/>
              <a:stCxn id="42" idx="3"/>
            </p:cNvCxnSpPr>
            <p:nvPr/>
          </p:nvCxnSpPr>
          <p:spPr>
            <a:xfrm flipV="1">
              <a:off x="10354329" y="7242184"/>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Elbow Connector 47">
              <a:extLst>
                <a:ext uri="{FF2B5EF4-FFF2-40B4-BE49-F238E27FC236}">
                  <a16:creationId xmlns:a16="http://schemas.microsoft.com/office/drawing/2014/main" id="{F7966AB5-C6A0-E386-F69D-5B34C83CC54F}"/>
                </a:ext>
              </a:extLst>
            </p:cNvPr>
            <p:cNvCxnSpPr>
              <a:cxnSpLocks/>
              <a:stCxn id="43" idx="3"/>
            </p:cNvCxnSpPr>
            <p:nvPr/>
          </p:nvCxnSpPr>
          <p:spPr>
            <a:xfrm flipV="1">
              <a:off x="11119704" y="7242186"/>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30F654AE-F182-F15C-B455-505AD387A1E3}"/>
                </a:ext>
              </a:extLst>
            </p:cNvPr>
            <p:cNvCxnSpPr>
              <a:cxnSpLocks/>
              <a:endCxn id="43" idx="1"/>
            </p:cNvCxnSpPr>
            <p:nvPr/>
          </p:nvCxnSpPr>
          <p:spPr>
            <a:xfrm rot="16200000" flipH="1">
              <a:off x="10528957" y="7298333"/>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16E62CE-EB02-0661-6584-09A92DBD1D31}"/>
                </a:ext>
              </a:extLst>
            </p:cNvPr>
            <p:cNvCxnSpPr>
              <a:cxnSpLocks/>
              <a:endCxn id="51" idx="2"/>
            </p:cNvCxnSpPr>
            <p:nvPr/>
          </p:nvCxnSpPr>
          <p:spPr>
            <a:xfrm>
              <a:off x="9965755" y="7242184"/>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6E6EBC60-ADC4-2FAB-10B7-A4930E75C9B3}"/>
                </a:ext>
              </a:extLst>
            </p:cNvPr>
            <p:cNvSpPr/>
            <p:nvPr/>
          </p:nvSpPr>
          <p:spPr>
            <a:xfrm flipV="1">
              <a:off x="11382145" y="710441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05067648-04D5-697E-FAE4-693D9654021A}"/>
                </a:ext>
              </a:extLst>
            </p:cNvPr>
            <p:cNvSpPr/>
            <p:nvPr/>
          </p:nvSpPr>
          <p:spPr>
            <a:xfrm flipV="1">
              <a:off x="10091135" y="805164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Diamond 52">
              <a:extLst>
                <a:ext uri="{FF2B5EF4-FFF2-40B4-BE49-F238E27FC236}">
                  <a16:creationId xmlns:a16="http://schemas.microsoft.com/office/drawing/2014/main" id="{1FC4CC69-0174-3A15-0DA6-EF2B550D36EF}"/>
                </a:ext>
              </a:extLst>
            </p:cNvPr>
            <p:cNvSpPr/>
            <p:nvPr/>
          </p:nvSpPr>
          <p:spPr>
            <a:xfrm flipV="1">
              <a:off x="10756438" y="8001607"/>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Arc 53">
              <a:extLst>
                <a:ext uri="{FF2B5EF4-FFF2-40B4-BE49-F238E27FC236}">
                  <a16:creationId xmlns:a16="http://schemas.microsoft.com/office/drawing/2014/main" id="{C2FA4686-21AA-3EC0-01DB-1D27BCD25D2E}"/>
                </a:ext>
              </a:extLst>
            </p:cNvPr>
            <p:cNvSpPr/>
            <p:nvPr/>
          </p:nvSpPr>
          <p:spPr>
            <a:xfrm flipV="1">
              <a:off x="9621571" y="7691706"/>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721B4391-12D1-519D-D7AE-294CCFE06668}"/>
                </a:ext>
              </a:extLst>
            </p:cNvPr>
            <p:cNvCxnSpPr>
              <a:cxnSpLocks/>
            </p:cNvCxnSpPr>
            <p:nvPr/>
          </p:nvCxnSpPr>
          <p:spPr>
            <a:xfrm>
              <a:off x="9827979" y="803738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FD665D9-69CB-EA69-5F7C-B98C429E322A}"/>
                </a:ext>
              </a:extLst>
            </p:cNvPr>
            <p:cNvCxnSpPr>
              <a:cxnSpLocks/>
              <a:endCxn id="52" idx="1"/>
            </p:cNvCxnSpPr>
            <p:nvPr/>
          </p:nvCxnSpPr>
          <p:spPr>
            <a:xfrm flipV="1">
              <a:off x="9832506" y="8183239"/>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56B4858D-F4F3-157B-02A5-B1E465152F1B}"/>
                </a:ext>
              </a:extLst>
            </p:cNvPr>
            <p:cNvCxnSpPr>
              <a:cxnSpLocks/>
              <a:stCxn id="52" idx="3"/>
            </p:cNvCxnSpPr>
            <p:nvPr/>
          </p:nvCxnSpPr>
          <p:spPr>
            <a:xfrm flipV="1">
              <a:off x="10354329" y="789961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Elbow Connector 57">
              <a:extLst>
                <a:ext uri="{FF2B5EF4-FFF2-40B4-BE49-F238E27FC236}">
                  <a16:creationId xmlns:a16="http://schemas.microsoft.com/office/drawing/2014/main" id="{3C6CFC51-1FAF-3985-5EF5-4FE5398ACAF8}"/>
                </a:ext>
              </a:extLst>
            </p:cNvPr>
            <p:cNvCxnSpPr>
              <a:cxnSpLocks/>
              <a:stCxn id="53" idx="3"/>
            </p:cNvCxnSpPr>
            <p:nvPr/>
          </p:nvCxnSpPr>
          <p:spPr>
            <a:xfrm flipV="1">
              <a:off x="11119704" y="789961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9" name="Elbow Connector 58">
              <a:extLst>
                <a:ext uri="{FF2B5EF4-FFF2-40B4-BE49-F238E27FC236}">
                  <a16:creationId xmlns:a16="http://schemas.microsoft.com/office/drawing/2014/main" id="{EC6326D7-5A66-FF71-84CD-AA9B66AA35E1}"/>
                </a:ext>
              </a:extLst>
            </p:cNvPr>
            <p:cNvCxnSpPr>
              <a:cxnSpLocks/>
              <a:endCxn id="53" idx="1"/>
            </p:cNvCxnSpPr>
            <p:nvPr/>
          </p:nvCxnSpPr>
          <p:spPr>
            <a:xfrm rot="16200000" flipH="1">
              <a:off x="10528957" y="795575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04CE4D1-D549-B293-0C5D-B01F1D2799B5}"/>
                </a:ext>
              </a:extLst>
            </p:cNvPr>
            <p:cNvCxnSpPr>
              <a:cxnSpLocks/>
              <a:endCxn id="61" idx="2"/>
            </p:cNvCxnSpPr>
            <p:nvPr/>
          </p:nvCxnSpPr>
          <p:spPr>
            <a:xfrm>
              <a:off x="9965755" y="789961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2319EDC3-44DD-6BC3-B75F-C72D194458A2}"/>
                </a:ext>
              </a:extLst>
            </p:cNvPr>
            <p:cNvSpPr/>
            <p:nvPr/>
          </p:nvSpPr>
          <p:spPr>
            <a:xfrm flipV="1">
              <a:off x="11382145" y="776183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8F4BA831-A601-A999-7A6E-584848DA069C}"/>
                </a:ext>
              </a:extLst>
            </p:cNvPr>
            <p:cNvSpPr/>
            <p:nvPr/>
          </p:nvSpPr>
          <p:spPr>
            <a:xfrm flipV="1">
              <a:off x="10091135" y="870906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mond 62">
              <a:extLst>
                <a:ext uri="{FF2B5EF4-FFF2-40B4-BE49-F238E27FC236}">
                  <a16:creationId xmlns:a16="http://schemas.microsoft.com/office/drawing/2014/main" id="{BB6827AD-A1F9-8657-30A4-11F3E2E69A78}"/>
                </a:ext>
              </a:extLst>
            </p:cNvPr>
            <p:cNvSpPr/>
            <p:nvPr/>
          </p:nvSpPr>
          <p:spPr>
            <a:xfrm flipV="1">
              <a:off x="10756438" y="865903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Arc 63">
              <a:extLst>
                <a:ext uri="{FF2B5EF4-FFF2-40B4-BE49-F238E27FC236}">
                  <a16:creationId xmlns:a16="http://schemas.microsoft.com/office/drawing/2014/main" id="{4E4C261A-3477-2E4E-2BF3-55660A5C86D7}"/>
                </a:ext>
              </a:extLst>
            </p:cNvPr>
            <p:cNvSpPr/>
            <p:nvPr/>
          </p:nvSpPr>
          <p:spPr>
            <a:xfrm flipV="1">
              <a:off x="9621571" y="8349132"/>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5" name="Straight Connector 64">
              <a:extLst>
                <a:ext uri="{FF2B5EF4-FFF2-40B4-BE49-F238E27FC236}">
                  <a16:creationId xmlns:a16="http://schemas.microsoft.com/office/drawing/2014/main" id="{B443D8B8-715C-4619-6868-A33AD63C218E}"/>
                </a:ext>
              </a:extLst>
            </p:cNvPr>
            <p:cNvCxnSpPr>
              <a:cxnSpLocks/>
            </p:cNvCxnSpPr>
            <p:nvPr/>
          </p:nvCxnSpPr>
          <p:spPr>
            <a:xfrm>
              <a:off x="9827979" y="869481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842034D-8E2B-E12F-26C4-DAF69C2D90A1}"/>
                </a:ext>
              </a:extLst>
            </p:cNvPr>
            <p:cNvCxnSpPr>
              <a:cxnSpLocks/>
              <a:endCxn id="62" idx="1"/>
            </p:cNvCxnSpPr>
            <p:nvPr/>
          </p:nvCxnSpPr>
          <p:spPr>
            <a:xfrm flipV="1">
              <a:off x="9832506" y="8840665"/>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Elbow Connector 66">
              <a:extLst>
                <a:ext uri="{FF2B5EF4-FFF2-40B4-BE49-F238E27FC236}">
                  <a16:creationId xmlns:a16="http://schemas.microsoft.com/office/drawing/2014/main" id="{89BA6AC4-C14E-AEC2-0C1E-3FAFF6EE23CB}"/>
                </a:ext>
              </a:extLst>
            </p:cNvPr>
            <p:cNvCxnSpPr>
              <a:cxnSpLocks/>
              <a:stCxn id="62" idx="3"/>
            </p:cNvCxnSpPr>
            <p:nvPr/>
          </p:nvCxnSpPr>
          <p:spPr>
            <a:xfrm flipV="1">
              <a:off x="10354329" y="855703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Elbow Connector 67">
              <a:extLst>
                <a:ext uri="{FF2B5EF4-FFF2-40B4-BE49-F238E27FC236}">
                  <a16:creationId xmlns:a16="http://schemas.microsoft.com/office/drawing/2014/main" id="{6E3314EF-A2E6-C0BB-D474-415C44AD0371}"/>
                </a:ext>
              </a:extLst>
            </p:cNvPr>
            <p:cNvCxnSpPr>
              <a:cxnSpLocks/>
              <a:stCxn id="63" idx="3"/>
            </p:cNvCxnSpPr>
            <p:nvPr/>
          </p:nvCxnSpPr>
          <p:spPr>
            <a:xfrm flipV="1">
              <a:off x="11119704" y="855703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9" name="Elbow Connector 68">
              <a:extLst>
                <a:ext uri="{FF2B5EF4-FFF2-40B4-BE49-F238E27FC236}">
                  <a16:creationId xmlns:a16="http://schemas.microsoft.com/office/drawing/2014/main" id="{BE982E58-FD87-3005-9BD6-17318BC8442B}"/>
                </a:ext>
              </a:extLst>
            </p:cNvPr>
            <p:cNvCxnSpPr>
              <a:cxnSpLocks/>
              <a:endCxn id="63" idx="1"/>
            </p:cNvCxnSpPr>
            <p:nvPr/>
          </p:nvCxnSpPr>
          <p:spPr>
            <a:xfrm rot="16200000" flipH="1">
              <a:off x="10528957" y="861318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258CF92-9BDE-652D-EB26-B01F876DFDA8}"/>
                </a:ext>
              </a:extLst>
            </p:cNvPr>
            <p:cNvCxnSpPr>
              <a:cxnSpLocks/>
              <a:endCxn id="71" idx="2"/>
            </p:cNvCxnSpPr>
            <p:nvPr/>
          </p:nvCxnSpPr>
          <p:spPr>
            <a:xfrm>
              <a:off x="9965755" y="855703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30F4B688-B45F-F640-9949-93B4D2101127}"/>
                </a:ext>
              </a:extLst>
            </p:cNvPr>
            <p:cNvSpPr/>
            <p:nvPr/>
          </p:nvSpPr>
          <p:spPr>
            <a:xfrm flipV="1">
              <a:off x="11382145" y="8419262"/>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Elbow Connector 71">
              <a:extLst>
                <a:ext uri="{FF2B5EF4-FFF2-40B4-BE49-F238E27FC236}">
                  <a16:creationId xmlns:a16="http://schemas.microsoft.com/office/drawing/2014/main" id="{5E158A8F-2F81-9565-98CB-746813A82AE8}"/>
                </a:ext>
              </a:extLst>
            </p:cNvPr>
            <p:cNvCxnSpPr>
              <a:cxnSpLocks/>
              <a:endCxn id="73" idx="1"/>
            </p:cNvCxnSpPr>
            <p:nvPr/>
          </p:nvCxnSpPr>
          <p:spPr>
            <a:xfrm rot="16200000" flipH="1">
              <a:off x="9886631" y="9293587"/>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6D12F9AE-1E6E-2E55-6D30-02773A096A86}"/>
                </a:ext>
              </a:extLst>
            </p:cNvPr>
            <p:cNvSpPr/>
            <p:nvPr/>
          </p:nvSpPr>
          <p:spPr>
            <a:xfrm flipV="1">
              <a:off x="10091135" y="936649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a:extLst>
                <a:ext uri="{FF2B5EF4-FFF2-40B4-BE49-F238E27FC236}">
                  <a16:creationId xmlns:a16="http://schemas.microsoft.com/office/drawing/2014/main" id="{B46E9420-BF58-9D98-8FDE-3614EF35F311}"/>
                </a:ext>
              </a:extLst>
            </p:cNvPr>
            <p:cNvSpPr/>
            <p:nvPr/>
          </p:nvSpPr>
          <p:spPr>
            <a:xfrm flipV="1">
              <a:off x="10756438" y="931645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Arc 74">
              <a:extLst>
                <a:ext uri="{FF2B5EF4-FFF2-40B4-BE49-F238E27FC236}">
                  <a16:creationId xmlns:a16="http://schemas.microsoft.com/office/drawing/2014/main" id="{CB734226-A144-3980-11C9-3F3335A02154}"/>
                </a:ext>
              </a:extLst>
            </p:cNvPr>
            <p:cNvSpPr/>
            <p:nvPr/>
          </p:nvSpPr>
          <p:spPr>
            <a:xfrm flipV="1">
              <a:off x="9621571" y="900655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6" name="Elbow Connector 75">
              <a:extLst>
                <a:ext uri="{FF2B5EF4-FFF2-40B4-BE49-F238E27FC236}">
                  <a16:creationId xmlns:a16="http://schemas.microsoft.com/office/drawing/2014/main" id="{E1EEF215-4A8D-46C0-50D0-BF5CED3A762B}"/>
                </a:ext>
              </a:extLst>
            </p:cNvPr>
            <p:cNvCxnSpPr>
              <a:cxnSpLocks/>
              <a:stCxn id="73" idx="3"/>
            </p:cNvCxnSpPr>
            <p:nvPr/>
          </p:nvCxnSpPr>
          <p:spPr>
            <a:xfrm flipV="1">
              <a:off x="10354329" y="921446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Elbow Connector 76">
              <a:extLst>
                <a:ext uri="{FF2B5EF4-FFF2-40B4-BE49-F238E27FC236}">
                  <a16:creationId xmlns:a16="http://schemas.microsoft.com/office/drawing/2014/main" id="{5ACFFC37-08B6-5D79-19CC-FE6AD427AE94}"/>
                </a:ext>
              </a:extLst>
            </p:cNvPr>
            <p:cNvCxnSpPr>
              <a:cxnSpLocks/>
              <a:stCxn id="74" idx="3"/>
            </p:cNvCxnSpPr>
            <p:nvPr/>
          </p:nvCxnSpPr>
          <p:spPr>
            <a:xfrm flipV="1">
              <a:off x="11119704" y="921446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8" name="Elbow Connector 77">
              <a:extLst>
                <a:ext uri="{FF2B5EF4-FFF2-40B4-BE49-F238E27FC236}">
                  <a16:creationId xmlns:a16="http://schemas.microsoft.com/office/drawing/2014/main" id="{AED150FF-50A5-021A-B695-A5B31F11F5DA}"/>
                </a:ext>
              </a:extLst>
            </p:cNvPr>
            <p:cNvCxnSpPr>
              <a:cxnSpLocks/>
              <a:endCxn id="74" idx="1"/>
            </p:cNvCxnSpPr>
            <p:nvPr/>
          </p:nvCxnSpPr>
          <p:spPr>
            <a:xfrm rot="16200000" flipH="1">
              <a:off x="10528957" y="927061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5A831C1-EF6D-6C56-ECDD-11FE735835E0}"/>
                </a:ext>
              </a:extLst>
            </p:cNvPr>
            <p:cNvCxnSpPr>
              <a:cxnSpLocks/>
              <a:endCxn id="80" idx="2"/>
            </p:cNvCxnSpPr>
            <p:nvPr/>
          </p:nvCxnSpPr>
          <p:spPr>
            <a:xfrm>
              <a:off x="9965755" y="921446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5A881FC5-1EEE-9CB8-F48C-EDA1E818BD5D}"/>
                </a:ext>
              </a:extLst>
            </p:cNvPr>
            <p:cNvSpPr/>
            <p:nvPr/>
          </p:nvSpPr>
          <p:spPr>
            <a:xfrm flipV="1">
              <a:off x="11382145" y="907668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03BA7470-D034-E1F8-338E-7AB98D686884}"/>
                </a:ext>
              </a:extLst>
            </p:cNvPr>
            <p:cNvSpPr/>
            <p:nvPr/>
          </p:nvSpPr>
          <p:spPr>
            <a:xfrm flipV="1">
              <a:off x="7984604" y="5132132"/>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A4CF90E4-7204-0BB5-F0B1-28FA4FE1D81B}"/>
                </a:ext>
              </a:extLst>
            </p:cNvPr>
            <p:cNvSpPr/>
            <p:nvPr/>
          </p:nvSpPr>
          <p:spPr>
            <a:xfrm flipV="1">
              <a:off x="7984604" y="578955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B442979E-1A92-015D-3AA6-4A8AF883015A}"/>
                </a:ext>
              </a:extLst>
            </p:cNvPr>
            <p:cNvSpPr/>
            <p:nvPr/>
          </p:nvSpPr>
          <p:spPr>
            <a:xfrm flipV="1">
              <a:off x="7984604" y="644698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0E8040DE-A588-C69B-0C38-983A2022C472}"/>
                </a:ext>
              </a:extLst>
            </p:cNvPr>
            <p:cNvSpPr/>
            <p:nvPr/>
          </p:nvSpPr>
          <p:spPr>
            <a:xfrm flipV="1">
              <a:off x="7984604" y="710441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192F5BE-BA72-62D5-69FE-6BFDDF7FA37C}"/>
                </a:ext>
              </a:extLst>
            </p:cNvPr>
            <p:cNvSpPr/>
            <p:nvPr/>
          </p:nvSpPr>
          <p:spPr>
            <a:xfrm flipV="1">
              <a:off x="7984604" y="776183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2B5E3A7F-E740-616C-A6E0-7370E1EA29E5}"/>
                </a:ext>
              </a:extLst>
            </p:cNvPr>
            <p:cNvSpPr/>
            <p:nvPr/>
          </p:nvSpPr>
          <p:spPr>
            <a:xfrm flipV="1">
              <a:off x="7984604" y="8419262"/>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56234669-A996-A56A-22A9-8A700261BFF3}"/>
                </a:ext>
              </a:extLst>
            </p:cNvPr>
            <p:cNvSpPr/>
            <p:nvPr/>
          </p:nvSpPr>
          <p:spPr>
            <a:xfrm flipV="1">
              <a:off x="7984604" y="907668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28F55791-7368-F59C-DBC0-9AA64CD1A364}"/>
                </a:ext>
              </a:extLst>
            </p:cNvPr>
            <p:cNvSpPr/>
            <p:nvPr/>
          </p:nvSpPr>
          <p:spPr>
            <a:xfrm flipV="1">
              <a:off x="8392365" y="542193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a:extLst>
                <a:ext uri="{FF2B5EF4-FFF2-40B4-BE49-F238E27FC236}">
                  <a16:creationId xmlns:a16="http://schemas.microsoft.com/office/drawing/2014/main" id="{B4940CA1-1E93-41BA-3041-F649292B4180}"/>
                </a:ext>
              </a:extLst>
            </p:cNvPr>
            <p:cNvCxnSpPr>
              <a:cxnSpLocks/>
              <a:endCxn id="88" idx="1"/>
            </p:cNvCxnSpPr>
            <p:nvPr/>
          </p:nvCxnSpPr>
          <p:spPr>
            <a:xfrm flipV="1">
              <a:off x="8133736" y="5553536"/>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90" name="Elbow Connector 89">
              <a:extLst>
                <a:ext uri="{FF2B5EF4-FFF2-40B4-BE49-F238E27FC236}">
                  <a16:creationId xmlns:a16="http://schemas.microsoft.com/office/drawing/2014/main" id="{CDD6638B-1EBD-4025-BF5E-63055F9AD063}"/>
                </a:ext>
              </a:extLst>
            </p:cNvPr>
            <p:cNvCxnSpPr>
              <a:cxnSpLocks/>
              <a:stCxn id="88" idx="3"/>
            </p:cNvCxnSpPr>
            <p:nvPr/>
          </p:nvCxnSpPr>
          <p:spPr>
            <a:xfrm flipV="1">
              <a:off x="8655559" y="526990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AE997B1C-B983-B1C7-F8BB-444DB8A55A94}"/>
                </a:ext>
              </a:extLst>
            </p:cNvPr>
            <p:cNvCxnSpPr>
              <a:cxnSpLocks/>
            </p:cNvCxnSpPr>
            <p:nvPr/>
          </p:nvCxnSpPr>
          <p:spPr>
            <a:xfrm>
              <a:off x="8266985" y="5269907"/>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92" name="Oval 91">
              <a:extLst>
                <a:ext uri="{FF2B5EF4-FFF2-40B4-BE49-F238E27FC236}">
                  <a16:creationId xmlns:a16="http://schemas.microsoft.com/office/drawing/2014/main" id="{2BBBD305-73D9-D759-98EF-030A1AEFAD58}"/>
                </a:ext>
              </a:extLst>
            </p:cNvPr>
            <p:cNvSpPr/>
            <p:nvPr/>
          </p:nvSpPr>
          <p:spPr>
            <a:xfrm flipV="1">
              <a:off x="9683375" y="5132132"/>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3" name="Straight Connector 92">
              <a:extLst>
                <a:ext uri="{FF2B5EF4-FFF2-40B4-BE49-F238E27FC236}">
                  <a16:creationId xmlns:a16="http://schemas.microsoft.com/office/drawing/2014/main" id="{1AB661E1-6EFD-FC30-F407-FF84E0B11819}"/>
                </a:ext>
              </a:extLst>
            </p:cNvPr>
            <p:cNvCxnSpPr>
              <a:cxnSpLocks/>
            </p:cNvCxnSpPr>
            <p:nvPr/>
          </p:nvCxnSpPr>
          <p:spPr>
            <a:xfrm>
              <a:off x="9525650" y="5269908"/>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644512B1-AA8C-082A-FD17-9E87C4144F52}"/>
                </a:ext>
              </a:extLst>
            </p:cNvPr>
            <p:cNvSpPr/>
            <p:nvPr/>
          </p:nvSpPr>
          <p:spPr>
            <a:xfrm>
              <a:off x="9055134" y="5236280"/>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Oval 94">
              <a:extLst>
                <a:ext uri="{FF2B5EF4-FFF2-40B4-BE49-F238E27FC236}">
                  <a16:creationId xmlns:a16="http://schemas.microsoft.com/office/drawing/2014/main" id="{BA1A1E1D-4F75-3517-A4D2-0744FC3ED5C4}"/>
                </a:ext>
              </a:extLst>
            </p:cNvPr>
            <p:cNvSpPr/>
            <p:nvPr/>
          </p:nvSpPr>
          <p:spPr>
            <a:xfrm>
              <a:off x="9214804" y="5236280"/>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009F8ECA-FC4C-2325-99F6-25DE041AD7AC}"/>
                </a:ext>
              </a:extLst>
            </p:cNvPr>
            <p:cNvSpPr/>
            <p:nvPr/>
          </p:nvSpPr>
          <p:spPr>
            <a:xfrm>
              <a:off x="9372458" y="5236280"/>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A477649B-79B3-5F0C-2A64-0CB204A24AC2}"/>
                </a:ext>
              </a:extLst>
            </p:cNvPr>
            <p:cNvSpPr/>
            <p:nvPr/>
          </p:nvSpPr>
          <p:spPr>
            <a:xfrm flipV="1">
              <a:off x="8392365" y="607936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Arc 97">
              <a:extLst>
                <a:ext uri="{FF2B5EF4-FFF2-40B4-BE49-F238E27FC236}">
                  <a16:creationId xmlns:a16="http://schemas.microsoft.com/office/drawing/2014/main" id="{B6A9A93D-6A43-CB27-5F3B-44C32D5FA849}"/>
                </a:ext>
              </a:extLst>
            </p:cNvPr>
            <p:cNvSpPr/>
            <p:nvPr/>
          </p:nvSpPr>
          <p:spPr>
            <a:xfrm flipV="1">
              <a:off x="7922801" y="571942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9" name="Straight Connector 98">
              <a:extLst>
                <a:ext uri="{FF2B5EF4-FFF2-40B4-BE49-F238E27FC236}">
                  <a16:creationId xmlns:a16="http://schemas.microsoft.com/office/drawing/2014/main" id="{8AE7C6E6-D45E-BA40-5BC8-2F7AB7B3455F}"/>
                </a:ext>
              </a:extLst>
            </p:cNvPr>
            <p:cNvCxnSpPr>
              <a:cxnSpLocks/>
              <a:endCxn id="97" idx="1"/>
            </p:cNvCxnSpPr>
            <p:nvPr/>
          </p:nvCxnSpPr>
          <p:spPr>
            <a:xfrm flipV="1">
              <a:off x="8133736" y="621096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Elbow Connector 99">
              <a:extLst>
                <a:ext uri="{FF2B5EF4-FFF2-40B4-BE49-F238E27FC236}">
                  <a16:creationId xmlns:a16="http://schemas.microsoft.com/office/drawing/2014/main" id="{5C2187AF-C3E0-B91D-134F-4EABDC9BFECB}"/>
                </a:ext>
              </a:extLst>
            </p:cNvPr>
            <p:cNvCxnSpPr>
              <a:cxnSpLocks/>
              <a:stCxn id="97" idx="3"/>
            </p:cNvCxnSpPr>
            <p:nvPr/>
          </p:nvCxnSpPr>
          <p:spPr>
            <a:xfrm flipV="1">
              <a:off x="8655559" y="592733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315DED1-5E96-3AF4-91EB-40ECB50A1652}"/>
                </a:ext>
              </a:extLst>
            </p:cNvPr>
            <p:cNvCxnSpPr>
              <a:cxnSpLocks/>
            </p:cNvCxnSpPr>
            <p:nvPr/>
          </p:nvCxnSpPr>
          <p:spPr>
            <a:xfrm>
              <a:off x="8266985" y="5927332"/>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02" name="Oval 101">
              <a:extLst>
                <a:ext uri="{FF2B5EF4-FFF2-40B4-BE49-F238E27FC236}">
                  <a16:creationId xmlns:a16="http://schemas.microsoft.com/office/drawing/2014/main" id="{FD3EA162-C00D-1F89-820E-240F2D0ED856}"/>
                </a:ext>
              </a:extLst>
            </p:cNvPr>
            <p:cNvSpPr/>
            <p:nvPr/>
          </p:nvSpPr>
          <p:spPr>
            <a:xfrm flipV="1">
              <a:off x="9683375" y="578955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 name="Straight Connector 102">
              <a:extLst>
                <a:ext uri="{FF2B5EF4-FFF2-40B4-BE49-F238E27FC236}">
                  <a16:creationId xmlns:a16="http://schemas.microsoft.com/office/drawing/2014/main" id="{ABAB6D6C-E5E1-1B3F-E940-4D820EAFC12F}"/>
                </a:ext>
              </a:extLst>
            </p:cNvPr>
            <p:cNvCxnSpPr>
              <a:cxnSpLocks/>
            </p:cNvCxnSpPr>
            <p:nvPr/>
          </p:nvCxnSpPr>
          <p:spPr>
            <a:xfrm>
              <a:off x="9525650" y="5927333"/>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04" name="Oval 103">
              <a:extLst>
                <a:ext uri="{FF2B5EF4-FFF2-40B4-BE49-F238E27FC236}">
                  <a16:creationId xmlns:a16="http://schemas.microsoft.com/office/drawing/2014/main" id="{F717784F-C844-384A-E8D0-13B1DF08929C}"/>
                </a:ext>
              </a:extLst>
            </p:cNvPr>
            <p:cNvSpPr/>
            <p:nvPr/>
          </p:nvSpPr>
          <p:spPr>
            <a:xfrm>
              <a:off x="9055134" y="589370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Oval 104">
              <a:extLst>
                <a:ext uri="{FF2B5EF4-FFF2-40B4-BE49-F238E27FC236}">
                  <a16:creationId xmlns:a16="http://schemas.microsoft.com/office/drawing/2014/main" id="{40802CD8-08A2-D972-B3DB-339601765CBE}"/>
                </a:ext>
              </a:extLst>
            </p:cNvPr>
            <p:cNvSpPr/>
            <p:nvPr/>
          </p:nvSpPr>
          <p:spPr>
            <a:xfrm>
              <a:off x="9214804" y="589370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6B6848B5-7A46-5C96-857F-6EAB11225399}"/>
                </a:ext>
              </a:extLst>
            </p:cNvPr>
            <p:cNvSpPr/>
            <p:nvPr/>
          </p:nvSpPr>
          <p:spPr>
            <a:xfrm>
              <a:off x="9372458" y="589370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8E80914A-CE68-8D65-1252-ACC9EC2A0C47}"/>
                </a:ext>
              </a:extLst>
            </p:cNvPr>
            <p:cNvSpPr/>
            <p:nvPr/>
          </p:nvSpPr>
          <p:spPr>
            <a:xfrm flipV="1">
              <a:off x="8392365" y="673679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Arc 107">
              <a:extLst>
                <a:ext uri="{FF2B5EF4-FFF2-40B4-BE49-F238E27FC236}">
                  <a16:creationId xmlns:a16="http://schemas.microsoft.com/office/drawing/2014/main" id="{1F648DCB-5723-C6D3-A73B-8E7E8DA234B8}"/>
                </a:ext>
              </a:extLst>
            </p:cNvPr>
            <p:cNvSpPr/>
            <p:nvPr/>
          </p:nvSpPr>
          <p:spPr>
            <a:xfrm flipV="1">
              <a:off x="7922801" y="637685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09" name="Straight Connector 108">
              <a:extLst>
                <a:ext uri="{FF2B5EF4-FFF2-40B4-BE49-F238E27FC236}">
                  <a16:creationId xmlns:a16="http://schemas.microsoft.com/office/drawing/2014/main" id="{867D769A-4B32-8D2F-C4CD-0DB8F357ADFB}"/>
                </a:ext>
              </a:extLst>
            </p:cNvPr>
            <p:cNvCxnSpPr>
              <a:cxnSpLocks/>
              <a:endCxn id="107" idx="1"/>
            </p:cNvCxnSpPr>
            <p:nvPr/>
          </p:nvCxnSpPr>
          <p:spPr>
            <a:xfrm flipV="1">
              <a:off x="8133736" y="6868387"/>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Elbow Connector 109">
              <a:extLst>
                <a:ext uri="{FF2B5EF4-FFF2-40B4-BE49-F238E27FC236}">
                  <a16:creationId xmlns:a16="http://schemas.microsoft.com/office/drawing/2014/main" id="{0A9D9B2D-2684-CA87-ACE8-2278F5C3B473}"/>
                </a:ext>
              </a:extLst>
            </p:cNvPr>
            <p:cNvCxnSpPr>
              <a:cxnSpLocks/>
              <a:stCxn id="107" idx="3"/>
            </p:cNvCxnSpPr>
            <p:nvPr/>
          </p:nvCxnSpPr>
          <p:spPr>
            <a:xfrm flipV="1">
              <a:off x="8655559" y="658475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7086ACFF-F210-2673-0881-BFE136EF3122}"/>
                </a:ext>
              </a:extLst>
            </p:cNvPr>
            <p:cNvCxnSpPr>
              <a:cxnSpLocks/>
            </p:cNvCxnSpPr>
            <p:nvPr/>
          </p:nvCxnSpPr>
          <p:spPr>
            <a:xfrm>
              <a:off x="8266985" y="6584758"/>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id="{C3B61D7F-15AF-071B-BDB4-1DF10080107F}"/>
                </a:ext>
              </a:extLst>
            </p:cNvPr>
            <p:cNvSpPr/>
            <p:nvPr/>
          </p:nvSpPr>
          <p:spPr>
            <a:xfrm flipV="1">
              <a:off x="9683375" y="644698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3" name="Straight Connector 112">
              <a:extLst>
                <a:ext uri="{FF2B5EF4-FFF2-40B4-BE49-F238E27FC236}">
                  <a16:creationId xmlns:a16="http://schemas.microsoft.com/office/drawing/2014/main" id="{B2F564B1-87C4-2B77-D7B9-D99AC3BB7C19}"/>
                </a:ext>
              </a:extLst>
            </p:cNvPr>
            <p:cNvCxnSpPr>
              <a:cxnSpLocks/>
            </p:cNvCxnSpPr>
            <p:nvPr/>
          </p:nvCxnSpPr>
          <p:spPr>
            <a:xfrm>
              <a:off x="9525650" y="6584759"/>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14" name="Oval 113">
              <a:extLst>
                <a:ext uri="{FF2B5EF4-FFF2-40B4-BE49-F238E27FC236}">
                  <a16:creationId xmlns:a16="http://schemas.microsoft.com/office/drawing/2014/main" id="{C9E35970-C393-DBE7-0173-4D92A92B8510}"/>
                </a:ext>
              </a:extLst>
            </p:cNvPr>
            <p:cNvSpPr/>
            <p:nvPr/>
          </p:nvSpPr>
          <p:spPr>
            <a:xfrm>
              <a:off x="9055134" y="6551131"/>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Oval 114">
              <a:extLst>
                <a:ext uri="{FF2B5EF4-FFF2-40B4-BE49-F238E27FC236}">
                  <a16:creationId xmlns:a16="http://schemas.microsoft.com/office/drawing/2014/main" id="{66234CB2-E08F-A75E-3656-F858CF3DE585}"/>
                </a:ext>
              </a:extLst>
            </p:cNvPr>
            <p:cNvSpPr/>
            <p:nvPr/>
          </p:nvSpPr>
          <p:spPr>
            <a:xfrm>
              <a:off x="9214804" y="6551131"/>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9C546936-781E-632E-DE22-505FF09BBE2E}"/>
                </a:ext>
              </a:extLst>
            </p:cNvPr>
            <p:cNvSpPr/>
            <p:nvPr/>
          </p:nvSpPr>
          <p:spPr>
            <a:xfrm>
              <a:off x="9372458" y="6551131"/>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388ECFFE-98BD-C81C-67F3-EF8648EFDBA1}"/>
                </a:ext>
              </a:extLst>
            </p:cNvPr>
            <p:cNvSpPr/>
            <p:nvPr/>
          </p:nvSpPr>
          <p:spPr>
            <a:xfrm flipV="1">
              <a:off x="8392365" y="7394216"/>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Arc 117">
              <a:extLst>
                <a:ext uri="{FF2B5EF4-FFF2-40B4-BE49-F238E27FC236}">
                  <a16:creationId xmlns:a16="http://schemas.microsoft.com/office/drawing/2014/main" id="{8B3AE5F7-C872-73DD-E2C2-AA37B430C97E}"/>
                </a:ext>
              </a:extLst>
            </p:cNvPr>
            <p:cNvSpPr/>
            <p:nvPr/>
          </p:nvSpPr>
          <p:spPr>
            <a:xfrm flipV="1">
              <a:off x="7922801" y="7034280"/>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9" name="Straight Connector 118">
              <a:extLst>
                <a:ext uri="{FF2B5EF4-FFF2-40B4-BE49-F238E27FC236}">
                  <a16:creationId xmlns:a16="http://schemas.microsoft.com/office/drawing/2014/main" id="{E13E0554-BE76-9FC3-07FF-FBA09BBAD48A}"/>
                </a:ext>
              </a:extLst>
            </p:cNvPr>
            <p:cNvCxnSpPr>
              <a:cxnSpLocks/>
              <a:endCxn id="117" idx="1"/>
            </p:cNvCxnSpPr>
            <p:nvPr/>
          </p:nvCxnSpPr>
          <p:spPr>
            <a:xfrm flipV="1">
              <a:off x="8133736" y="7525813"/>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Elbow Connector 119">
              <a:extLst>
                <a:ext uri="{FF2B5EF4-FFF2-40B4-BE49-F238E27FC236}">
                  <a16:creationId xmlns:a16="http://schemas.microsoft.com/office/drawing/2014/main" id="{794430A1-3052-D6F4-2E22-ACC71B0C2163}"/>
                </a:ext>
              </a:extLst>
            </p:cNvPr>
            <p:cNvCxnSpPr>
              <a:cxnSpLocks/>
              <a:stCxn id="117" idx="3"/>
            </p:cNvCxnSpPr>
            <p:nvPr/>
          </p:nvCxnSpPr>
          <p:spPr>
            <a:xfrm flipV="1">
              <a:off x="8655559" y="7242184"/>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B66BC812-FFF8-363C-8CCC-186444DBBE30}"/>
                </a:ext>
              </a:extLst>
            </p:cNvPr>
            <p:cNvCxnSpPr>
              <a:cxnSpLocks/>
            </p:cNvCxnSpPr>
            <p:nvPr/>
          </p:nvCxnSpPr>
          <p:spPr>
            <a:xfrm>
              <a:off x="8266985" y="7242184"/>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22" name="Oval 121">
              <a:extLst>
                <a:ext uri="{FF2B5EF4-FFF2-40B4-BE49-F238E27FC236}">
                  <a16:creationId xmlns:a16="http://schemas.microsoft.com/office/drawing/2014/main" id="{D448CB3A-15A2-8A0D-769B-A6D13C54877A}"/>
                </a:ext>
              </a:extLst>
            </p:cNvPr>
            <p:cNvSpPr/>
            <p:nvPr/>
          </p:nvSpPr>
          <p:spPr>
            <a:xfrm flipV="1">
              <a:off x="9683375" y="710441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3" name="Straight Connector 122">
              <a:extLst>
                <a:ext uri="{FF2B5EF4-FFF2-40B4-BE49-F238E27FC236}">
                  <a16:creationId xmlns:a16="http://schemas.microsoft.com/office/drawing/2014/main" id="{3B3C5327-D52E-F8A3-3360-62263491B15C}"/>
                </a:ext>
              </a:extLst>
            </p:cNvPr>
            <p:cNvCxnSpPr>
              <a:cxnSpLocks/>
            </p:cNvCxnSpPr>
            <p:nvPr/>
          </p:nvCxnSpPr>
          <p:spPr>
            <a:xfrm>
              <a:off x="9525650" y="7242185"/>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24" name="Oval 123">
              <a:extLst>
                <a:ext uri="{FF2B5EF4-FFF2-40B4-BE49-F238E27FC236}">
                  <a16:creationId xmlns:a16="http://schemas.microsoft.com/office/drawing/2014/main" id="{0BAF4B3D-87F9-4971-292A-D5D9EC601F49}"/>
                </a:ext>
              </a:extLst>
            </p:cNvPr>
            <p:cNvSpPr/>
            <p:nvPr/>
          </p:nvSpPr>
          <p:spPr>
            <a:xfrm>
              <a:off x="9055134" y="7208557"/>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Oval 124">
              <a:extLst>
                <a:ext uri="{FF2B5EF4-FFF2-40B4-BE49-F238E27FC236}">
                  <a16:creationId xmlns:a16="http://schemas.microsoft.com/office/drawing/2014/main" id="{F80B7FC3-AAB6-171E-3A8A-C07C37F0F4E4}"/>
                </a:ext>
              </a:extLst>
            </p:cNvPr>
            <p:cNvSpPr/>
            <p:nvPr/>
          </p:nvSpPr>
          <p:spPr>
            <a:xfrm>
              <a:off x="9214804" y="7208557"/>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4D1C3F29-C45C-55A7-1287-5E5C6D667FE2}"/>
                </a:ext>
              </a:extLst>
            </p:cNvPr>
            <p:cNvSpPr/>
            <p:nvPr/>
          </p:nvSpPr>
          <p:spPr>
            <a:xfrm>
              <a:off x="9372458" y="7208557"/>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09430EE1-A1DC-FC65-09EB-79E395F6F5CF}"/>
                </a:ext>
              </a:extLst>
            </p:cNvPr>
            <p:cNvSpPr/>
            <p:nvPr/>
          </p:nvSpPr>
          <p:spPr>
            <a:xfrm flipV="1">
              <a:off x="8392365" y="805164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Arc 127">
              <a:extLst>
                <a:ext uri="{FF2B5EF4-FFF2-40B4-BE49-F238E27FC236}">
                  <a16:creationId xmlns:a16="http://schemas.microsoft.com/office/drawing/2014/main" id="{F664006F-9CF9-5827-BC42-EE62D6FEA1C0}"/>
                </a:ext>
              </a:extLst>
            </p:cNvPr>
            <p:cNvSpPr/>
            <p:nvPr/>
          </p:nvSpPr>
          <p:spPr>
            <a:xfrm flipV="1">
              <a:off x="7922801" y="7691706"/>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9" name="Straight Connector 128">
              <a:extLst>
                <a:ext uri="{FF2B5EF4-FFF2-40B4-BE49-F238E27FC236}">
                  <a16:creationId xmlns:a16="http://schemas.microsoft.com/office/drawing/2014/main" id="{EFF18729-DFEB-7904-2394-5A84EC313B3C}"/>
                </a:ext>
              </a:extLst>
            </p:cNvPr>
            <p:cNvCxnSpPr>
              <a:cxnSpLocks/>
              <a:endCxn id="127" idx="1"/>
            </p:cNvCxnSpPr>
            <p:nvPr/>
          </p:nvCxnSpPr>
          <p:spPr>
            <a:xfrm flipV="1">
              <a:off x="8133736" y="8183239"/>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Elbow Connector 129">
              <a:extLst>
                <a:ext uri="{FF2B5EF4-FFF2-40B4-BE49-F238E27FC236}">
                  <a16:creationId xmlns:a16="http://schemas.microsoft.com/office/drawing/2014/main" id="{21C81FD2-2B45-BB80-3368-C4D6195871D2}"/>
                </a:ext>
              </a:extLst>
            </p:cNvPr>
            <p:cNvCxnSpPr>
              <a:cxnSpLocks/>
              <a:stCxn id="127" idx="3"/>
            </p:cNvCxnSpPr>
            <p:nvPr/>
          </p:nvCxnSpPr>
          <p:spPr>
            <a:xfrm flipV="1">
              <a:off x="8655559" y="789961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0A77AFE-6038-3681-24E2-5FE1BE976EDF}"/>
                </a:ext>
              </a:extLst>
            </p:cNvPr>
            <p:cNvCxnSpPr>
              <a:cxnSpLocks/>
            </p:cNvCxnSpPr>
            <p:nvPr/>
          </p:nvCxnSpPr>
          <p:spPr>
            <a:xfrm>
              <a:off x="8266985" y="7899610"/>
              <a:ext cx="733828"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2" name="Oval 131">
              <a:extLst>
                <a:ext uri="{FF2B5EF4-FFF2-40B4-BE49-F238E27FC236}">
                  <a16:creationId xmlns:a16="http://schemas.microsoft.com/office/drawing/2014/main" id="{BD4FBD7E-FE8E-8390-7E00-879FA1307174}"/>
                </a:ext>
              </a:extLst>
            </p:cNvPr>
            <p:cNvSpPr/>
            <p:nvPr/>
          </p:nvSpPr>
          <p:spPr>
            <a:xfrm flipV="1">
              <a:off x="9683375" y="776183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3" name="Straight Connector 132">
              <a:extLst>
                <a:ext uri="{FF2B5EF4-FFF2-40B4-BE49-F238E27FC236}">
                  <a16:creationId xmlns:a16="http://schemas.microsoft.com/office/drawing/2014/main" id="{B4D28DF9-8B54-7AB9-E361-9FF0409EA3C6}"/>
                </a:ext>
              </a:extLst>
            </p:cNvPr>
            <p:cNvCxnSpPr>
              <a:cxnSpLocks/>
            </p:cNvCxnSpPr>
            <p:nvPr/>
          </p:nvCxnSpPr>
          <p:spPr>
            <a:xfrm>
              <a:off x="9525650" y="7899611"/>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4" name="Oval 133">
              <a:extLst>
                <a:ext uri="{FF2B5EF4-FFF2-40B4-BE49-F238E27FC236}">
                  <a16:creationId xmlns:a16="http://schemas.microsoft.com/office/drawing/2014/main" id="{74F23FBF-4416-478A-2C41-5F76BBC0DDBE}"/>
                </a:ext>
              </a:extLst>
            </p:cNvPr>
            <p:cNvSpPr/>
            <p:nvPr/>
          </p:nvSpPr>
          <p:spPr>
            <a:xfrm>
              <a:off x="9055134" y="786598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Oval 134">
              <a:extLst>
                <a:ext uri="{FF2B5EF4-FFF2-40B4-BE49-F238E27FC236}">
                  <a16:creationId xmlns:a16="http://schemas.microsoft.com/office/drawing/2014/main" id="{FE239CBA-48FA-49C9-5282-DD9086E03724}"/>
                </a:ext>
              </a:extLst>
            </p:cNvPr>
            <p:cNvSpPr/>
            <p:nvPr/>
          </p:nvSpPr>
          <p:spPr>
            <a:xfrm>
              <a:off x="9214804" y="786598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2A429899-D2D9-1C7F-9795-25F437430C7D}"/>
                </a:ext>
              </a:extLst>
            </p:cNvPr>
            <p:cNvSpPr/>
            <p:nvPr/>
          </p:nvSpPr>
          <p:spPr>
            <a:xfrm>
              <a:off x="9372458" y="786598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55926432-F9E2-2309-DA71-E6162DC41B84}"/>
                </a:ext>
              </a:extLst>
            </p:cNvPr>
            <p:cNvSpPr/>
            <p:nvPr/>
          </p:nvSpPr>
          <p:spPr>
            <a:xfrm flipV="1">
              <a:off x="8392365" y="8709067"/>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Arc 137">
              <a:extLst>
                <a:ext uri="{FF2B5EF4-FFF2-40B4-BE49-F238E27FC236}">
                  <a16:creationId xmlns:a16="http://schemas.microsoft.com/office/drawing/2014/main" id="{213E10A0-5CBB-56E1-0D98-A395951E9333}"/>
                </a:ext>
              </a:extLst>
            </p:cNvPr>
            <p:cNvSpPr/>
            <p:nvPr/>
          </p:nvSpPr>
          <p:spPr>
            <a:xfrm flipV="1">
              <a:off x="7922801" y="834913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39" name="Straight Connector 138">
              <a:extLst>
                <a:ext uri="{FF2B5EF4-FFF2-40B4-BE49-F238E27FC236}">
                  <a16:creationId xmlns:a16="http://schemas.microsoft.com/office/drawing/2014/main" id="{7A85F819-BBBF-0FBC-FF2C-93FCF6A27BED}"/>
                </a:ext>
              </a:extLst>
            </p:cNvPr>
            <p:cNvCxnSpPr>
              <a:cxnSpLocks/>
              <a:endCxn id="137" idx="1"/>
            </p:cNvCxnSpPr>
            <p:nvPr/>
          </p:nvCxnSpPr>
          <p:spPr>
            <a:xfrm flipV="1">
              <a:off x="8133736" y="8840664"/>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Elbow Connector 139">
              <a:extLst>
                <a:ext uri="{FF2B5EF4-FFF2-40B4-BE49-F238E27FC236}">
                  <a16:creationId xmlns:a16="http://schemas.microsoft.com/office/drawing/2014/main" id="{8F46F5E4-D3EE-2BA3-1A5C-19A61DB0E535}"/>
                </a:ext>
              </a:extLst>
            </p:cNvPr>
            <p:cNvCxnSpPr>
              <a:cxnSpLocks/>
              <a:stCxn id="137" idx="3"/>
            </p:cNvCxnSpPr>
            <p:nvPr/>
          </p:nvCxnSpPr>
          <p:spPr>
            <a:xfrm flipV="1">
              <a:off x="8655559" y="8557035"/>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0AB05176-B431-EFA0-0A8B-7BA4BE1A3621}"/>
                </a:ext>
              </a:extLst>
            </p:cNvPr>
            <p:cNvCxnSpPr>
              <a:cxnSpLocks/>
            </p:cNvCxnSpPr>
            <p:nvPr/>
          </p:nvCxnSpPr>
          <p:spPr>
            <a:xfrm>
              <a:off x="8266985" y="8557035"/>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42" name="Oval 141">
              <a:extLst>
                <a:ext uri="{FF2B5EF4-FFF2-40B4-BE49-F238E27FC236}">
                  <a16:creationId xmlns:a16="http://schemas.microsoft.com/office/drawing/2014/main" id="{F89948AB-69B9-05DF-6704-4EA694016C83}"/>
                </a:ext>
              </a:extLst>
            </p:cNvPr>
            <p:cNvSpPr/>
            <p:nvPr/>
          </p:nvSpPr>
          <p:spPr>
            <a:xfrm flipV="1">
              <a:off x="9683375" y="841926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3" name="Straight Connector 142">
              <a:extLst>
                <a:ext uri="{FF2B5EF4-FFF2-40B4-BE49-F238E27FC236}">
                  <a16:creationId xmlns:a16="http://schemas.microsoft.com/office/drawing/2014/main" id="{C3DDE83E-BB37-4E46-79AF-D132AEB31A6B}"/>
                </a:ext>
              </a:extLst>
            </p:cNvPr>
            <p:cNvCxnSpPr>
              <a:cxnSpLocks/>
            </p:cNvCxnSpPr>
            <p:nvPr/>
          </p:nvCxnSpPr>
          <p:spPr>
            <a:xfrm>
              <a:off x="9525650" y="8557036"/>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44" name="Oval 143">
              <a:extLst>
                <a:ext uri="{FF2B5EF4-FFF2-40B4-BE49-F238E27FC236}">
                  <a16:creationId xmlns:a16="http://schemas.microsoft.com/office/drawing/2014/main" id="{08688A8F-322B-7C03-FD60-6C9E599F6619}"/>
                </a:ext>
              </a:extLst>
            </p:cNvPr>
            <p:cNvSpPr/>
            <p:nvPr/>
          </p:nvSpPr>
          <p:spPr>
            <a:xfrm>
              <a:off x="9055134" y="8523408"/>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Oval 144">
              <a:extLst>
                <a:ext uri="{FF2B5EF4-FFF2-40B4-BE49-F238E27FC236}">
                  <a16:creationId xmlns:a16="http://schemas.microsoft.com/office/drawing/2014/main" id="{1331A2B3-D433-7082-288C-F6BC188B468E}"/>
                </a:ext>
              </a:extLst>
            </p:cNvPr>
            <p:cNvSpPr/>
            <p:nvPr/>
          </p:nvSpPr>
          <p:spPr>
            <a:xfrm>
              <a:off x="9214804" y="8523408"/>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B5A3F51E-5E3E-B6D6-846D-D0064ADDDC45}"/>
                </a:ext>
              </a:extLst>
            </p:cNvPr>
            <p:cNvSpPr/>
            <p:nvPr/>
          </p:nvSpPr>
          <p:spPr>
            <a:xfrm>
              <a:off x="9372458" y="8523408"/>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825858AB-6463-C809-1EA4-4E712477F3A1}"/>
                </a:ext>
              </a:extLst>
            </p:cNvPr>
            <p:cNvSpPr/>
            <p:nvPr/>
          </p:nvSpPr>
          <p:spPr>
            <a:xfrm flipV="1">
              <a:off x="8392365" y="936649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Arc 147">
              <a:extLst>
                <a:ext uri="{FF2B5EF4-FFF2-40B4-BE49-F238E27FC236}">
                  <a16:creationId xmlns:a16="http://schemas.microsoft.com/office/drawing/2014/main" id="{4B6ED9C9-1EF8-CC27-C6E2-2D56416BAD11}"/>
                </a:ext>
              </a:extLst>
            </p:cNvPr>
            <p:cNvSpPr/>
            <p:nvPr/>
          </p:nvSpPr>
          <p:spPr>
            <a:xfrm flipV="1">
              <a:off x="7922801" y="900655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9" name="Elbow Connector 148">
              <a:extLst>
                <a:ext uri="{FF2B5EF4-FFF2-40B4-BE49-F238E27FC236}">
                  <a16:creationId xmlns:a16="http://schemas.microsoft.com/office/drawing/2014/main" id="{7508CE6C-E9DB-1B61-4D4B-0A8FBF2BC30A}"/>
                </a:ext>
              </a:extLst>
            </p:cNvPr>
            <p:cNvCxnSpPr>
              <a:cxnSpLocks/>
              <a:stCxn id="147" idx="3"/>
            </p:cNvCxnSpPr>
            <p:nvPr/>
          </p:nvCxnSpPr>
          <p:spPr>
            <a:xfrm flipV="1">
              <a:off x="8655559" y="921446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E4071991-A1A2-B676-4CF7-B95BC39F40F1}"/>
                </a:ext>
              </a:extLst>
            </p:cNvPr>
            <p:cNvCxnSpPr>
              <a:cxnSpLocks/>
            </p:cNvCxnSpPr>
            <p:nvPr/>
          </p:nvCxnSpPr>
          <p:spPr>
            <a:xfrm>
              <a:off x="8266985" y="9214462"/>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51" name="Oval 150">
              <a:extLst>
                <a:ext uri="{FF2B5EF4-FFF2-40B4-BE49-F238E27FC236}">
                  <a16:creationId xmlns:a16="http://schemas.microsoft.com/office/drawing/2014/main" id="{432F59EA-26F7-8B8B-FD5A-77EA2C42B4FA}"/>
                </a:ext>
              </a:extLst>
            </p:cNvPr>
            <p:cNvSpPr/>
            <p:nvPr/>
          </p:nvSpPr>
          <p:spPr>
            <a:xfrm flipV="1">
              <a:off x="9683375" y="907668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2" name="Straight Connector 151">
              <a:extLst>
                <a:ext uri="{FF2B5EF4-FFF2-40B4-BE49-F238E27FC236}">
                  <a16:creationId xmlns:a16="http://schemas.microsoft.com/office/drawing/2014/main" id="{DBF9842F-0484-CDB5-4CE7-2BA4B9CA0F5E}"/>
                </a:ext>
              </a:extLst>
            </p:cNvPr>
            <p:cNvCxnSpPr>
              <a:cxnSpLocks/>
            </p:cNvCxnSpPr>
            <p:nvPr/>
          </p:nvCxnSpPr>
          <p:spPr>
            <a:xfrm>
              <a:off x="9525650" y="9214463"/>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53" name="Oval 152">
              <a:extLst>
                <a:ext uri="{FF2B5EF4-FFF2-40B4-BE49-F238E27FC236}">
                  <a16:creationId xmlns:a16="http://schemas.microsoft.com/office/drawing/2014/main" id="{92833A19-6D4E-6413-8309-4AADC4C33B92}"/>
                </a:ext>
              </a:extLst>
            </p:cNvPr>
            <p:cNvSpPr/>
            <p:nvPr/>
          </p:nvSpPr>
          <p:spPr>
            <a:xfrm>
              <a:off x="9055134" y="9180834"/>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Oval 153">
              <a:extLst>
                <a:ext uri="{FF2B5EF4-FFF2-40B4-BE49-F238E27FC236}">
                  <a16:creationId xmlns:a16="http://schemas.microsoft.com/office/drawing/2014/main" id="{1C0919F6-789F-C035-CCE1-D7021332F937}"/>
                </a:ext>
              </a:extLst>
            </p:cNvPr>
            <p:cNvSpPr/>
            <p:nvPr/>
          </p:nvSpPr>
          <p:spPr>
            <a:xfrm>
              <a:off x="9214804" y="9180834"/>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8C779237-2015-AD4D-1D19-64A393F47EEA}"/>
                </a:ext>
              </a:extLst>
            </p:cNvPr>
            <p:cNvSpPr/>
            <p:nvPr/>
          </p:nvSpPr>
          <p:spPr>
            <a:xfrm>
              <a:off x="9372458" y="9180834"/>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Google Shape;399;p3">
              <a:extLst>
                <a:ext uri="{FF2B5EF4-FFF2-40B4-BE49-F238E27FC236}">
                  <a16:creationId xmlns:a16="http://schemas.microsoft.com/office/drawing/2014/main" id="{1CA5A31F-04E1-F159-D4BB-027E7BBF1FCD}"/>
                </a:ext>
              </a:extLst>
            </p:cNvPr>
            <p:cNvSpPr/>
            <p:nvPr/>
          </p:nvSpPr>
          <p:spPr>
            <a:xfrm rot="5400000" flipH="1">
              <a:off x="11941966" y="9063494"/>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157" name="Straight Connector 156">
              <a:extLst>
                <a:ext uri="{FF2B5EF4-FFF2-40B4-BE49-F238E27FC236}">
                  <a16:creationId xmlns:a16="http://schemas.microsoft.com/office/drawing/2014/main" id="{438BF514-C7BC-4674-1E5E-D8864946FE99}"/>
                </a:ext>
              </a:extLst>
            </p:cNvPr>
            <p:cNvCxnSpPr>
              <a:cxnSpLocks/>
            </p:cNvCxnSpPr>
            <p:nvPr/>
          </p:nvCxnSpPr>
          <p:spPr>
            <a:xfrm>
              <a:off x="11675203" y="9217503"/>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8" name="Rectangle 157">
              <a:extLst>
                <a:ext uri="{FF2B5EF4-FFF2-40B4-BE49-F238E27FC236}">
                  <a16:creationId xmlns:a16="http://schemas.microsoft.com/office/drawing/2014/main" id="{14E76ADB-37D9-BA18-9B27-826911B2180A}"/>
                </a:ext>
              </a:extLst>
            </p:cNvPr>
            <p:cNvSpPr/>
            <p:nvPr/>
          </p:nvSpPr>
          <p:spPr>
            <a:xfrm flipV="1">
              <a:off x="6685075" y="542193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Diamond 158">
              <a:extLst>
                <a:ext uri="{FF2B5EF4-FFF2-40B4-BE49-F238E27FC236}">
                  <a16:creationId xmlns:a16="http://schemas.microsoft.com/office/drawing/2014/main" id="{2C6A9EA6-1067-DFE6-0BBE-6CF60BF21B45}"/>
                </a:ext>
              </a:extLst>
            </p:cNvPr>
            <p:cNvSpPr/>
            <p:nvPr/>
          </p:nvSpPr>
          <p:spPr>
            <a:xfrm flipV="1">
              <a:off x="7350378" y="537190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0" name="Straight Connector 159">
              <a:extLst>
                <a:ext uri="{FF2B5EF4-FFF2-40B4-BE49-F238E27FC236}">
                  <a16:creationId xmlns:a16="http://schemas.microsoft.com/office/drawing/2014/main" id="{02BF727C-D79B-73FE-3979-5EF1EAA8181C}"/>
                </a:ext>
              </a:extLst>
            </p:cNvPr>
            <p:cNvCxnSpPr>
              <a:cxnSpLocks/>
            </p:cNvCxnSpPr>
            <p:nvPr/>
          </p:nvCxnSpPr>
          <p:spPr>
            <a:xfrm>
              <a:off x="6421919" y="540768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8E1CEED5-B0AA-62A0-3A1D-B89665BF9CC5}"/>
                </a:ext>
              </a:extLst>
            </p:cNvPr>
            <p:cNvCxnSpPr>
              <a:cxnSpLocks/>
              <a:endCxn id="158" idx="1"/>
            </p:cNvCxnSpPr>
            <p:nvPr/>
          </p:nvCxnSpPr>
          <p:spPr>
            <a:xfrm flipV="1">
              <a:off x="6426446" y="5553536"/>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Elbow Connector 161">
              <a:extLst>
                <a:ext uri="{FF2B5EF4-FFF2-40B4-BE49-F238E27FC236}">
                  <a16:creationId xmlns:a16="http://schemas.microsoft.com/office/drawing/2014/main" id="{51ECDA1C-D052-C7AE-AAB4-9FF2AFE6FA90}"/>
                </a:ext>
              </a:extLst>
            </p:cNvPr>
            <p:cNvCxnSpPr>
              <a:cxnSpLocks/>
              <a:stCxn id="158" idx="3"/>
            </p:cNvCxnSpPr>
            <p:nvPr/>
          </p:nvCxnSpPr>
          <p:spPr>
            <a:xfrm flipV="1">
              <a:off x="6948269" y="526990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Elbow Connector 162">
              <a:extLst>
                <a:ext uri="{FF2B5EF4-FFF2-40B4-BE49-F238E27FC236}">
                  <a16:creationId xmlns:a16="http://schemas.microsoft.com/office/drawing/2014/main" id="{1836363B-53E1-7C8F-7BFD-6753C8843E26}"/>
                </a:ext>
              </a:extLst>
            </p:cNvPr>
            <p:cNvCxnSpPr>
              <a:cxnSpLocks/>
              <a:stCxn id="159" idx="3"/>
            </p:cNvCxnSpPr>
            <p:nvPr/>
          </p:nvCxnSpPr>
          <p:spPr>
            <a:xfrm flipV="1">
              <a:off x="7713644" y="5269909"/>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Elbow Connector 163">
              <a:extLst>
                <a:ext uri="{FF2B5EF4-FFF2-40B4-BE49-F238E27FC236}">
                  <a16:creationId xmlns:a16="http://schemas.microsoft.com/office/drawing/2014/main" id="{261C8FAE-57C0-F35D-4980-D1E506260E82}"/>
                </a:ext>
              </a:extLst>
            </p:cNvPr>
            <p:cNvCxnSpPr>
              <a:cxnSpLocks/>
              <a:endCxn id="159" idx="1"/>
            </p:cNvCxnSpPr>
            <p:nvPr/>
          </p:nvCxnSpPr>
          <p:spPr>
            <a:xfrm rot="16200000" flipH="1">
              <a:off x="7122897" y="532605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68A86F2C-880D-0880-78C8-D502FB90B0F5}"/>
                </a:ext>
              </a:extLst>
            </p:cNvPr>
            <p:cNvCxnSpPr>
              <a:cxnSpLocks/>
            </p:cNvCxnSpPr>
            <p:nvPr/>
          </p:nvCxnSpPr>
          <p:spPr>
            <a:xfrm>
              <a:off x="6559695" y="5269907"/>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66" name="Rectangle 165">
              <a:extLst>
                <a:ext uri="{FF2B5EF4-FFF2-40B4-BE49-F238E27FC236}">
                  <a16:creationId xmlns:a16="http://schemas.microsoft.com/office/drawing/2014/main" id="{F6CB84FA-CE50-A2EB-6F85-B7CB1E999AD4}"/>
                </a:ext>
              </a:extLst>
            </p:cNvPr>
            <p:cNvSpPr/>
            <p:nvPr/>
          </p:nvSpPr>
          <p:spPr>
            <a:xfrm flipV="1">
              <a:off x="6685075" y="607936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Diamond 166">
              <a:extLst>
                <a:ext uri="{FF2B5EF4-FFF2-40B4-BE49-F238E27FC236}">
                  <a16:creationId xmlns:a16="http://schemas.microsoft.com/office/drawing/2014/main" id="{2508A59E-ED9C-1F4D-6AD1-703D55CF43BF}"/>
                </a:ext>
              </a:extLst>
            </p:cNvPr>
            <p:cNvSpPr/>
            <p:nvPr/>
          </p:nvSpPr>
          <p:spPr>
            <a:xfrm flipV="1">
              <a:off x="7350378" y="602932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Arc 167">
              <a:extLst>
                <a:ext uri="{FF2B5EF4-FFF2-40B4-BE49-F238E27FC236}">
                  <a16:creationId xmlns:a16="http://schemas.microsoft.com/office/drawing/2014/main" id="{C3FCBA16-CD5F-FEDF-2053-2E4C75CBC824}"/>
                </a:ext>
              </a:extLst>
            </p:cNvPr>
            <p:cNvSpPr/>
            <p:nvPr/>
          </p:nvSpPr>
          <p:spPr>
            <a:xfrm flipV="1">
              <a:off x="6215511" y="571942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9" name="Straight Connector 168">
              <a:extLst>
                <a:ext uri="{FF2B5EF4-FFF2-40B4-BE49-F238E27FC236}">
                  <a16:creationId xmlns:a16="http://schemas.microsoft.com/office/drawing/2014/main" id="{3536513F-EF1A-B167-F9E3-81258F9C6F90}"/>
                </a:ext>
              </a:extLst>
            </p:cNvPr>
            <p:cNvCxnSpPr>
              <a:cxnSpLocks/>
            </p:cNvCxnSpPr>
            <p:nvPr/>
          </p:nvCxnSpPr>
          <p:spPr>
            <a:xfrm>
              <a:off x="6421919" y="606510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5FE80A23-034C-4174-D8A9-1E12C5720895}"/>
                </a:ext>
              </a:extLst>
            </p:cNvPr>
            <p:cNvCxnSpPr>
              <a:cxnSpLocks/>
              <a:endCxn id="166" idx="1"/>
            </p:cNvCxnSpPr>
            <p:nvPr/>
          </p:nvCxnSpPr>
          <p:spPr>
            <a:xfrm flipV="1">
              <a:off x="6426446" y="621096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71" name="Elbow Connector 170">
              <a:extLst>
                <a:ext uri="{FF2B5EF4-FFF2-40B4-BE49-F238E27FC236}">
                  <a16:creationId xmlns:a16="http://schemas.microsoft.com/office/drawing/2014/main" id="{6F0BF5D3-8D39-4EE1-AB99-7BF62A4A9F7E}"/>
                </a:ext>
              </a:extLst>
            </p:cNvPr>
            <p:cNvCxnSpPr>
              <a:cxnSpLocks/>
              <a:stCxn id="166" idx="3"/>
            </p:cNvCxnSpPr>
            <p:nvPr/>
          </p:nvCxnSpPr>
          <p:spPr>
            <a:xfrm flipV="1">
              <a:off x="6948269" y="592733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Elbow Connector 171">
              <a:extLst>
                <a:ext uri="{FF2B5EF4-FFF2-40B4-BE49-F238E27FC236}">
                  <a16:creationId xmlns:a16="http://schemas.microsoft.com/office/drawing/2014/main" id="{84669744-37FE-5021-64AB-F08968E32574}"/>
                </a:ext>
              </a:extLst>
            </p:cNvPr>
            <p:cNvCxnSpPr>
              <a:cxnSpLocks/>
              <a:stCxn id="167" idx="3"/>
            </p:cNvCxnSpPr>
            <p:nvPr/>
          </p:nvCxnSpPr>
          <p:spPr>
            <a:xfrm flipV="1">
              <a:off x="7713644" y="592733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Elbow Connector 172">
              <a:extLst>
                <a:ext uri="{FF2B5EF4-FFF2-40B4-BE49-F238E27FC236}">
                  <a16:creationId xmlns:a16="http://schemas.microsoft.com/office/drawing/2014/main" id="{01F33366-B976-B269-342E-BD479494318A}"/>
                </a:ext>
              </a:extLst>
            </p:cNvPr>
            <p:cNvCxnSpPr>
              <a:cxnSpLocks/>
              <a:endCxn id="167" idx="1"/>
            </p:cNvCxnSpPr>
            <p:nvPr/>
          </p:nvCxnSpPr>
          <p:spPr>
            <a:xfrm rot="16200000" flipH="1">
              <a:off x="7122897" y="598348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435FFB06-0992-51A1-9892-899A16379835}"/>
                </a:ext>
              </a:extLst>
            </p:cNvPr>
            <p:cNvCxnSpPr>
              <a:cxnSpLocks/>
            </p:cNvCxnSpPr>
            <p:nvPr/>
          </p:nvCxnSpPr>
          <p:spPr>
            <a:xfrm>
              <a:off x="6559695" y="592733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75" name="Rectangle 174">
              <a:extLst>
                <a:ext uri="{FF2B5EF4-FFF2-40B4-BE49-F238E27FC236}">
                  <a16:creationId xmlns:a16="http://schemas.microsoft.com/office/drawing/2014/main" id="{1CF1B73E-10F8-03BA-59CB-F15C1EDD6ABE}"/>
                </a:ext>
              </a:extLst>
            </p:cNvPr>
            <p:cNvSpPr/>
            <p:nvPr/>
          </p:nvSpPr>
          <p:spPr>
            <a:xfrm flipV="1">
              <a:off x="6685075" y="673679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Diamond 175">
              <a:extLst>
                <a:ext uri="{FF2B5EF4-FFF2-40B4-BE49-F238E27FC236}">
                  <a16:creationId xmlns:a16="http://schemas.microsoft.com/office/drawing/2014/main" id="{1DBBA9F7-378F-CA5B-8472-21F261CC5BFC}"/>
                </a:ext>
              </a:extLst>
            </p:cNvPr>
            <p:cNvSpPr/>
            <p:nvPr/>
          </p:nvSpPr>
          <p:spPr>
            <a:xfrm flipV="1">
              <a:off x="7350378" y="6686755"/>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Arc 176">
              <a:extLst>
                <a:ext uri="{FF2B5EF4-FFF2-40B4-BE49-F238E27FC236}">
                  <a16:creationId xmlns:a16="http://schemas.microsoft.com/office/drawing/2014/main" id="{39E13263-7C4B-82C0-03BA-B92C0184DF2F}"/>
                </a:ext>
              </a:extLst>
            </p:cNvPr>
            <p:cNvSpPr/>
            <p:nvPr/>
          </p:nvSpPr>
          <p:spPr>
            <a:xfrm flipV="1">
              <a:off x="6215511" y="637685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8" name="Straight Connector 177">
              <a:extLst>
                <a:ext uri="{FF2B5EF4-FFF2-40B4-BE49-F238E27FC236}">
                  <a16:creationId xmlns:a16="http://schemas.microsoft.com/office/drawing/2014/main" id="{0504A5D7-9D93-BB1C-14F4-00446B3F4C1B}"/>
                </a:ext>
              </a:extLst>
            </p:cNvPr>
            <p:cNvCxnSpPr>
              <a:cxnSpLocks/>
            </p:cNvCxnSpPr>
            <p:nvPr/>
          </p:nvCxnSpPr>
          <p:spPr>
            <a:xfrm>
              <a:off x="6421919" y="672253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7035743E-7113-21BC-CBAD-6D6AB5CCEF67}"/>
                </a:ext>
              </a:extLst>
            </p:cNvPr>
            <p:cNvCxnSpPr>
              <a:cxnSpLocks/>
              <a:endCxn id="175" idx="1"/>
            </p:cNvCxnSpPr>
            <p:nvPr/>
          </p:nvCxnSpPr>
          <p:spPr>
            <a:xfrm flipV="1">
              <a:off x="6426446" y="6868387"/>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Elbow Connector 179">
              <a:extLst>
                <a:ext uri="{FF2B5EF4-FFF2-40B4-BE49-F238E27FC236}">
                  <a16:creationId xmlns:a16="http://schemas.microsoft.com/office/drawing/2014/main" id="{F64C2DE5-D506-B700-E806-ACCE96EA887F}"/>
                </a:ext>
              </a:extLst>
            </p:cNvPr>
            <p:cNvCxnSpPr>
              <a:cxnSpLocks/>
              <a:stCxn id="175" idx="3"/>
            </p:cNvCxnSpPr>
            <p:nvPr/>
          </p:nvCxnSpPr>
          <p:spPr>
            <a:xfrm flipV="1">
              <a:off x="6948269" y="658475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Elbow Connector 180">
              <a:extLst>
                <a:ext uri="{FF2B5EF4-FFF2-40B4-BE49-F238E27FC236}">
                  <a16:creationId xmlns:a16="http://schemas.microsoft.com/office/drawing/2014/main" id="{07C8D6AC-9027-A70D-01FE-FE19841EAF6D}"/>
                </a:ext>
              </a:extLst>
            </p:cNvPr>
            <p:cNvCxnSpPr>
              <a:cxnSpLocks/>
              <a:stCxn id="176" idx="3"/>
            </p:cNvCxnSpPr>
            <p:nvPr/>
          </p:nvCxnSpPr>
          <p:spPr>
            <a:xfrm flipV="1">
              <a:off x="7713644" y="658476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82" name="Elbow Connector 181">
              <a:extLst>
                <a:ext uri="{FF2B5EF4-FFF2-40B4-BE49-F238E27FC236}">
                  <a16:creationId xmlns:a16="http://schemas.microsoft.com/office/drawing/2014/main" id="{A57ACA84-85D7-BF68-B543-6865D234A718}"/>
                </a:ext>
              </a:extLst>
            </p:cNvPr>
            <p:cNvCxnSpPr>
              <a:cxnSpLocks/>
              <a:endCxn id="176" idx="1"/>
            </p:cNvCxnSpPr>
            <p:nvPr/>
          </p:nvCxnSpPr>
          <p:spPr>
            <a:xfrm rot="16200000" flipH="1">
              <a:off x="7122897" y="664090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BCE80A2B-8D64-3A99-D3AE-0A5A260B7687}"/>
                </a:ext>
              </a:extLst>
            </p:cNvPr>
            <p:cNvCxnSpPr>
              <a:cxnSpLocks/>
            </p:cNvCxnSpPr>
            <p:nvPr/>
          </p:nvCxnSpPr>
          <p:spPr>
            <a:xfrm>
              <a:off x="6559695" y="658475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84" name="Rectangle 183">
              <a:extLst>
                <a:ext uri="{FF2B5EF4-FFF2-40B4-BE49-F238E27FC236}">
                  <a16:creationId xmlns:a16="http://schemas.microsoft.com/office/drawing/2014/main" id="{B2B3A7EC-766E-2467-6E4C-A2B2BCCFB6A1}"/>
                </a:ext>
              </a:extLst>
            </p:cNvPr>
            <p:cNvSpPr/>
            <p:nvPr/>
          </p:nvSpPr>
          <p:spPr>
            <a:xfrm flipV="1">
              <a:off x="6685075" y="7394216"/>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Diamond 184">
              <a:extLst>
                <a:ext uri="{FF2B5EF4-FFF2-40B4-BE49-F238E27FC236}">
                  <a16:creationId xmlns:a16="http://schemas.microsoft.com/office/drawing/2014/main" id="{64401657-3292-EB65-C602-82D74C15D734}"/>
                </a:ext>
              </a:extLst>
            </p:cNvPr>
            <p:cNvSpPr/>
            <p:nvPr/>
          </p:nvSpPr>
          <p:spPr>
            <a:xfrm flipV="1">
              <a:off x="7350378" y="7344181"/>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Arc 185">
              <a:extLst>
                <a:ext uri="{FF2B5EF4-FFF2-40B4-BE49-F238E27FC236}">
                  <a16:creationId xmlns:a16="http://schemas.microsoft.com/office/drawing/2014/main" id="{E015B15F-0B63-DC02-06DC-671655033FAE}"/>
                </a:ext>
              </a:extLst>
            </p:cNvPr>
            <p:cNvSpPr/>
            <p:nvPr/>
          </p:nvSpPr>
          <p:spPr>
            <a:xfrm flipV="1">
              <a:off x="6215511" y="7034280"/>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7" name="Straight Connector 186">
              <a:extLst>
                <a:ext uri="{FF2B5EF4-FFF2-40B4-BE49-F238E27FC236}">
                  <a16:creationId xmlns:a16="http://schemas.microsoft.com/office/drawing/2014/main" id="{7394BBA9-9C00-5242-43A3-CB11F1A1D7AB}"/>
                </a:ext>
              </a:extLst>
            </p:cNvPr>
            <p:cNvCxnSpPr>
              <a:cxnSpLocks/>
            </p:cNvCxnSpPr>
            <p:nvPr/>
          </p:nvCxnSpPr>
          <p:spPr>
            <a:xfrm>
              <a:off x="6421919" y="7379961"/>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D2564048-8D32-357F-3FFD-C71B628D48FC}"/>
                </a:ext>
              </a:extLst>
            </p:cNvPr>
            <p:cNvCxnSpPr>
              <a:cxnSpLocks/>
              <a:endCxn id="184" idx="1"/>
            </p:cNvCxnSpPr>
            <p:nvPr/>
          </p:nvCxnSpPr>
          <p:spPr>
            <a:xfrm flipV="1">
              <a:off x="6426446" y="7525813"/>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Elbow Connector 188">
              <a:extLst>
                <a:ext uri="{FF2B5EF4-FFF2-40B4-BE49-F238E27FC236}">
                  <a16:creationId xmlns:a16="http://schemas.microsoft.com/office/drawing/2014/main" id="{A1A627F9-6ACA-ECAE-46A1-48ADDEF94C9D}"/>
                </a:ext>
              </a:extLst>
            </p:cNvPr>
            <p:cNvCxnSpPr>
              <a:cxnSpLocks/>
              <a:stCxn id="184" idx="3"/>
            </p:cNvCxnSpPr>
            <p:nvPr/>
          </p:nvCxnSpPr>
          <p:spPr>
            <a:xfrm flipV="1">
              <a:off x="6948269" y="7242184"/>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Elbow Connector 189">
              <a:extLst>
                <a:ext uri="{FF2B5EF4-FFF2-40B4-BE49-F238E27FC236}">
                  <a16:creationId xmlns:a16="http://schemas.microsoft.com/office/drawing/2014/main" id="{8939D4AE-F023-CDDB-50CD-3360243E7ACB}"/>
                </a:ext>
              </a:extLst>
            </p:cNvPr>
            <p:cNvCxnSpPr>
              <a:cxnSpLocks/>
              <a:stCxn id="185" idx="3"/>
            </p:cNvCxnSpPr>
            <p:nvPr/>
          </p:nvCxnSpPr>
          <p:spPr>
            <a:xfrm flipV="1">
              <a:off x="7713644" y="7242186"/>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Elbow Connector 190">
              <a:extLst>
                <a:ext uri="{FF2B5EF4-FFF2-40B4-BE49-F238E27FC236}">
                  <a16:creationId xmlns:a16="http://schemas.microsoft.com/office/drawing/2014/main" id="{231D4A5B-2047-EEB8-EBB1-CC4AC15A89B5}"/>
                </a:ext>
              </a:extLst>
            </p:cNvPr>
            <p:cNvCxnSpPr>
              <a:cxnSpLocks/>
              <a:endCxn id="185" idx="1"/>
            </p:cNvCxnSpPr>
            <p:nvPr/>
          </p:nvCxnSpPr>
          <p:spPr>
            <a:xfrm rot="16200000" flipH="1">
              <a:off x="7122897" y="7298333"/>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8060DF5A-D523-DE2D-80FA-27FEB55CD107}"/>
                </a:ext>
              </a:extLst>
            </p:cNvPr>
            <p:cNvCxnSpPr>
              <a:cxnSpLocks/>
            </p:cNvCxnSpPr>
            <p:nvPr/>
          </p:nvCxnSpPr>
          <p:spPr>
            <a:xfrm>
              <a:off x="6559695" y="7242184"/>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3" name="Rectangle 192">
              <a:extLst>
                <a:ext uri="{FF2B5EF4-FFF2-40B4-BE49-F238E27FC236}">
                  <a16:creationId xmlns:a16="http://schemas.microsoft.com/office/drawing/2014/main" id="{96E4614A-9C6F-6D86-9E2E-00202051D7F7}"/>
                </a:ext>
              </a:extLst>
            </p:cNvPr>
            <p:cNvSpPr/>
            <p:nvPr/>
          </p:nvSpPr>
          <p:spPr>
            <a:xfrm flipV="1">
              <a:off x="6685075" y="805164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Diamond 193">
              <a:extLst>
                <a:ext uri="{FF2B5EF4-FFF2-40B4-BE49-F238E27FC236}">
                  <a16:creationId xmlns:a16="http://schemas.microsoft.com/office/drawing/2014/main" id="{4BD772DD-8B8C-D5EF-0C25-059303EDD36D}"/>
                </a:ext>
              </a:extLst>
            </p:cNvPr>
            <p:cNvSpPr/>
            <p:nvPr/>
          </p:nvSpPr>
          <p:spPr>
            <a:xfrm flipV="1">
              <a:off x="7350378" y="8001607"/>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Arc 194">
              <a:extLst>
                <a:ext uri="{FF2B5EF4-FFF2-40B4-BE49-F238E27FC236}">
                  <a16:creationId xmlns:a16="http://schemas.microsoft.com/office/drawing/2014/main" id="{1F5F7316-BF17-ECD1-915E-F5E67ABAA555}"/>
                </a:ext>
              </a:extLst>
            </p:cNvPr>
            <p:cNvSpPr/>
            <p:nvPr/>
          </p:nvSpPr>
          <p:spPr>
            <a:xfrm flipV="1">
              <a:off x="6215511" y="7691706"/>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96" name="Straight Connector 195">
              <a:extLst>
                <a:ext uri="{FF2B5EF4-FFF2-40B4-BE49-F238E27FC236}">
                  <a16:creationId xmlns:a16="http://schemas.microsoft.com/office/drawing/2014/main" id="{AA1DCFC6-754B-4A3B-5E5C-9122A991CCD6}"/>
                </a:ext>
              </a:extLst>
            </p:cNvPr>
            <p:cNvCxnSpPr>
              <a:cxnSpLocks/>
            </p:cNvCxnSpPr>
            <p:nvPr/>
          </p:nvCxnSpPr>
          <p:spPr>
            <a:xfrm>
              <a:off x="6421919" y="803738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9132C1D7-6870-4F7F-8759-2688C794FEBC}"/>
                </a:ext>
              </a:extLst>
            </p:cNvPr>
            <p:cNvCxnSpPr>
              <a:cxnSpLocks/>
              <a:endCxn id="193" idx="1"/>
            </p:cNvCxnSpPr>
            <p:nvPr/>
          </p:nvCxnSpPr>
          <p:spPr>
            <a:xfrm flipV="1">
              <a:off x="6426446" y="8183239"/>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98" name="Elbow Connector 197">
              <a:extLst>
                <a:ext uri="{FF2B5EF4-FFF2-40B4-BE49-F238E27FC236}">
                  <a16:creationId xmlns:a16="http://schemas.microsoft.com/office/drawing/2014/main" id="{FA3153CB-22D6-185C-0689-39BDF8FE476E}"/>
                </a:ext>
              </a:extLst>
            </p:cNvPr>
            <p:cNvCxnSpPr>
              <a:cxnSpLocks/>
              <a:stCxn id="193" idx="3"/>
            </p:cNvCxnSpPr>
            <p:nvPr/>
          </p:nvCxnSpPr>
          <p:spPr>
            <a:xfrm flipV="1">
              <a:off x="6948269" y="789961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99" name="Elbow Connector 198">
              <a:extLst>
                <a:ext uri="{FF2B5EF4-FFF2-40B4-BE49-F238E27FC236}">
                  <a16:creationId xmlns:a16="http://schemas.microsoft.com/office/drawing/2014/main" id="{717D8069-0D14-4694-1A43-1699ECD10B1F}"/>
                </a:ext>
              </a:extLst>
            </p:cNvPr>
            <p:cNvCxnSpPr>
              <a:cxnSpLocks/>
              <a:stCxn id="194" idx="3"/>
            </p:cNvCxnSpPr>
            <p:nvPr/>
          </p:nvCxnSpPr>
          <p:spPr>
            <a:xfrm flipV="1">
              <a:off x="7713644" y="789961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00" name="Elbow Connector 199">
              <a:extLst>
                <a:ext uri="{FF2B5EF4-FFF2-40B4-BE49-F238E27FC236}">
                  <a16:creationId xmlns:a16="http://schemas.microsoft.com/office/drawing/2014/main" id="{9478EFFE-B4DE-A3A0-CAE6-C61A01DCB4D2}"/>
                </a:ext>
              </a:extLst>
            </p:cNvPr>
            <p:cNvCxnSpPr>
              <a:cxnSpLocks/>
              <a:endCxn id="194" idx="1"/>
            </p:cNvCxnSpPr>
            <p:nvPr/>
          </p:nvCxnSpPr>
          <p:spPr>
            <a:xfrm rot="16200000" flipH="1">
              <a:off x="7122897" y="795575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9955AE33-F29A-4412-3901-7717C5B87DBF}"/>
                </a:ext>
              </a:extLst>
            </p:cNvPr>
            <p:cNvCxnSpPr>
              <a:cxnSpLocks/>
            </p:cNvCxnSpPr>
            <p:nvPr/>
          </p:nvCxnSpPr>
          <p:spPr>
            <a:xfrm>
              <a:off x="6559695" y="789961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02" name="Rectangle 201">
              <a:extLst>
                <a:ext uri="{FF2B5EF4-FFF2-40B4-BE49-F238E27FC236}">
                  <a16:creationId xmlns:a16="http://schemas.microsoft.com/office/drawing/2014/main" id="{0BBE9227-485A-51F5-098D-A9B61D8602E9}"/>
                </a:ext>
              </a:extLst>
            </p:cNvPr>
            <p:cNvSpPr/>
            <p:nvPr/>
          </p:nvSpPr>
          <p:spPr>
            <a:xfrm flipV="1">
              <a:off x="6685075" y="870906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Diamond 202">
              <a:extLst>
                <a:ext uri="{FF2B5EF4-FFF2-40B4-BE49-F238E27FC236}">
                  <a16:creationId xmlns:a16="http://schemas.microsoft.com/office/drawing/2014/main" id="{BB38835F-6B89-81E9-88F3-ED27BCBA61AC}"/>
                </a:ext>
              </a:extLst>
            </p:cNvPr>
            <p:cNvSpPr/>
            <p:nvPr/>
          </p:nvSpPr>
          <p:spPr>
            <a:xfrm flipV="1">
              <a:off x="7350378" y="865903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Arc 203">
              <a:extLst>
                <a:ext uri="{FF2B5EF4-FFF2-40B4-BE49-F238E27FC236}">
                  <a16:creationId xmlns:a16="http://schemas.microsoft.com/office/drawing/2014/main" id="{F16B85C2-120F-A35C-FE16-A1AA4CFE1D52}"/>
                </a:ext>
              </a:extLst>
            </p:cNvPr>
            <p:cNvSpPr/>
            <p:nvPr/>
          </p:nvSpPr>
          <p:spPr>
            <a:xfrm flipV="1">
              <a:off x="6215511" y="8349132"/>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5" name="Straight Connector 204">
              <a:extLst>
                <a:ext uri="{FF2B5EF4-FFF2-40B4-BE49-F238E27FC236}">
                  <a16:creationId xmlns:a16="http://schemas.microsoft.com/office/drawing/2014/main" id="{FBF531BD-5A55-9FDD-262B-B42014FCAEB3}"/>
                </a:ext>
              </a:extLst>
            </p:cNvPr>
            <p:cNvCxnSpPr>
              <a:cxnSpLocks/>
            </p:cNvCxnSpPr>
            <p:nvPr/>
          </p:nvCxnSpPr>
          <p:spPr>
            <a:xfrm>
              <a:off x="6421919" y="869481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3D0EB2F8-C7E1-96FF-35E9-E967CEDF877C}"/>
                </a:ext>
              </a:extLst>
            </p:cNvPr>
            <p:cNvCxnSpPr>
              <a:cxnSpLocks/>
              <a:endCxn id="202" idx="1"/>
            </p:cNvCxnSpPr>
            <p:nvPr/>
          </p:nvCxnSpPr>
          <p:spPr>
            <a:xfrm flipV="1">
              <a:off x="6426446" y="8840665"/>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07" name="Elbow Connector 206">
              <a:extLst>
                <a:ext uri="{FF2B5EF4-FFF2-40B4-BE49-F238E27FC236}">
                  <a16:creationId xmlns:a16="http://schemas.microsoft.com/office/drawing/2014/main" id="{92212AEB-098C-05E9-7125-3F4B237AFB89}"/>
                </a:ext>
              </a:extLst>
            </p:cNvPr>
            <p:cNvCxnSpPr>
              <a:cxnSpLocks/>
              <a:stCxn id="202" idx="3"/>
            </p:cNvCxnSpPr>
            <p:nvPr/>
          </p:nvCxnSpPr>
          <p:spPr>
            <a:xfrm flipV="1">
              <a:off x="6948269" y="855703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08" name="Elbow Connector 207">
              <a:extLst>
                <a:ext uri="{FF2B5EF4-FFF2-40B4-BE49-F238E27FC236}">
                  <a16:creationId xmlns:a16="http://schemas.microsoft.com/office/drawing/2014/main" id="{FCC9E0DF-5F13-9F08-BD85-013D6A7A6EE4}"/>
                </a:ext>
              </a:extLst>
            </p:cNvPr>
            <p:cNvCxnSpPr>
              <a:cxnSpLocks/>
              <a:stCxn id="203" idx="3"/>
            </p:cNvCxnSpPr>
            <p:nvPr/>
          </p:nvCxnSpPr>
          <p:spPr>
            <a:xfrm flipV="1">
              <a:off x="7713644" y="855703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09" name="Elbow Connector 208">
              <a:extLst>
                <a:ext uri="{FF2B5EF4-FFF2-40B4-BE49-F238E27FC236}">
                  <a16:creationId xmlns:a16="http://schemas.microsoft.com/office/drawing/2014/main" id="{4FD912AC-652A-8132-7AA2-B57DA2BD96C2}"/>
                </a:ext>
              </a:extLst>
            </p:cNvPr>
            <p:cNvCxnSpPr>
              <a:cxnSpLocks/>
              <a:endCxn id="203" idx="1"/>
            </p:cNvCxnSpPr>
            <p:nvPr/>
          </p:nvCxnSpPr>
          <p:spPr>
            <a:xfrm rot="16200000" flipH="1">
              <a:off x="7122897" y="861318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15989303-BC1E-EFF5-4821-8FB11A73D280}"/>
                </a:ext>
              </a:extLst>
            </p:cNvPr>
            <p:cNvCxnSpPr>
              <a:cxnSpLocks/>
            </p:cNvCxnSpPr>
            <p:nvPr/>
          </p:nvCxnSpPr>
          <p:spPr>
            <a:xfrm>
              <a:off x="6559695" y="855703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11" name="Elbow Connector 210">
              <a:extLst>
                <a:ext uri="{FF2B5EF4-FFF2-40B4-BE49-F238E27FC236}">
                  <a16:creationId xmlns:a16="http://schemas.microsoft.com/office/drawing/2014/main" id="{9588EB6E-26A4-AE11-4C0A-A15C3B71C0FE}"/>
                </a:ext>
              </a:extLst>
            </p:cNvPr>
            <p:cNvCxnSpPr>
              <a:cxnSpLocks/>
              <a:endCxn id="212" idx="1"/>
            </p:cNvCxnSpPr>
            <p:nvPr/>
          </p:nvCxnSpPr>
          <p:spPr>
            <a:xfrm rot="16200000" flipH="1">
              <a:off x="6480571" y="9293587"/>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12" name="Rectangle 211">
              <a:extLst>
                <a:ext uri="{FF2B5EF4-FFF2-40B4-BE49-F238E27FC236}">
                  <a16:creationId xmlns:a16="http://schemas.microsoft.com/office/drawing/2014/main" id="{29B1C419-3918-28DF-0D4B-0B97A8751FF9}"/>
                </a:ext>
              </a:extLst>
            </p:cNvPr>
            <p:cNvSpPr/>
            <p:nvPr/>
          </p:nvSpPr>
          <p:spPr>
            <a:xfrm flipV="1">
              <a:off x="6685075" y="936649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Diamond 212">
              <a:extLst>
                <a:ext uri="{FF2B5EF4-FFF2-40B4-BE49-F238E27FC236}">
                  <a16:creationId xmlns:a16="http://schemas.microsoft.com/office/drawing/2014/main" id="{8AA62E34-E6F3-A818-D7D5-D409AA090602}"/>
                </a:ext>
              </a:extLst>
            </p:cNvPr>
            <p:cNvSpPr/>
            <p:nvPr/>
          </p:nvSpPr>
          <p:spPr>
            <a:xfrm flipV="1">
              <a:off x="7350378" y="931645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Arc 213">
              <a:extLst>
                <a:ext uri="{FF2B5EF4-FFF2-40B4-BE49-F238E27FC236}">
                  <a16:creationId xmlns:a16="http://schemas.microsoft.com/office/drawing/2014/main" id="{4C196EA5-E5D2-A146-7A00-E7DE6D59B29A}"/>
                </a:ext>
              </a:extLst>
            </p:cNvPr>
            <p:cNvSpPr/>
            <p:nvPr/>
          </p:nvSpPr>
          <p:spPr>
            <a:xfrm flipV="1">
              <a:off x="6215511" y="900655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15" name="Elbow Connector 214">
              <a:extLst>
                <a:ext uri="{FF2B5EF4-FFF2-40B4-BE49-F238E27FC236}">
                  <a16:creationId xmlns:a16="http://schemas.microsoft.com/office/drawing/2014/main" id="{B739069A-1D67-CF2E-357F-041DE048F783}"/>
                </a:ext>
              </a:extLst>
            </p:cNvPr>
            <p:cNvCxnSpPr>
              <a:cxnSpLocks/>
              <a:stCxn id="212" idx="3"/>
            </p:cNvCxnSpPr>
            <p:nvPr/>
          </p:nvCxnSpPr>
          <p:spPr>
            <a:xfrm flipV="1">
              <a:off x="6948269" y="921446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16" name="Elbow Connector 215">
              <a:extLst>
                <a:ext uri="{FF2B5EF4-FFF2-40B4-BE49-F238E27FC236}">
                  <a16:creationId xmlns:a16="http://schemas.microsoft.com/office/drawing/2014/main" id="{9F2AFFBC-E75B-3F2F-A366-B74EFBE87D38}"/>
                </a:ext>
              </a:extLst>
            </p:cNvPr>
            <p:cNvCxnSpPr>
              <a:cxnSpLocks/>
              <a:stCxn id="213" idx="3"/>
            </p:cNvCxnSpPr>
            <p:nvPr/>
          </p:nvCxnSpPr>
          <p:spPr>
            <a:xfrm flipV="1">
              <a:off x="7713644" y="921446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17" name="Elbow Connector 216">
              <a:extLst>
                <a:ext uri="{FF2B5EF4-FFF2-40B4-BE49-F238E27FC236}">
                  <a16:creationId xmlns:a16="http://schemas.microsoft.com/office/drawing/2014/main" id="{BC3DB893-69F7-FE0E-56B6-707BD9444BD8}"/>
                </a:ext>
              </a:extLst>
            </p:cNvPr>
            <p:cNvCxnSpPr>
              <a:cxnSpLocks/>
              <a:endCxn id="213" idx="1"/>
            </p:cNvCxnSpPr>
            <p:nvPr/>
          </p:nvCxnSpPr>
          <p:spPr>
            <a:xfrm rot="16200000" flipH="1">
              <a:off x="7122897" y="927061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C26CA905-3163-04F2-2EED-4603A8D757F5}"/>
                </a:ext>
              </a:extLst>
            </p:cNvPr>
            <p:cNvCxnSpPr>
              <a:cxnSpLocks/>
            </p:cNvCxnSpPr>
            <p:nvPr/>
          </p:nvCxnSpPr>
          <p:spPr>
            <a:xfrm>
              <a:off x="6559695" y="921446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19" name="Rectangle 218">
              <a:extLst>
                <a:ext uri="{FF2B5EF4-FFF2-40B4-BE49-F238E27FC236}">
                  <a16:creationId xmlns:a16="http://schemas.microsoft.com/office/drawing/2014/main" id="{4C0FE336-F342-93DD-0907-93B458E43FD4}"/>
                </a:ext>
              </a:extLst>
            </p:cNvPr>
            <p:cNvSpPr/>
            <p:nvPr/>
          </p:nvSpPr>
          <p:spPr>
            <a:xfrm flipV="1">
              <a:off x="4986304" y="542194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Diamond 219">
              <a:extLst>
                <a:ext uri="{FF2B5EF4-FFF2-40B4-BE49-F238E27FC236}">
                  <a16:creationId xmlns:a16="http://schemas.microsoft.com/office/drawing/2014/main" id="{499FCC12-B9D5-1FDF-AD72-28F895B3B6D8}"/>
                </a:ext>
              </a:extLst>
            </p:cNvPr>
            <p:cNvSpPr/>
            <p:nvPr/>
          </p:nvSpPr>
          <p:spPr>
            <a:xfrm flipV="1">
              <a:off x="5651607" y="5371904"/>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1" name="Straight Connector 220">
              <a:extLst>
                <a:ext uri="{FF2B5EF4-FFF2-40B4-BE49-F238E27FC236}">
                  <a16:creationId xmlns:a16="http://schemas.microsoft.com/office/drawing/2014/main" id="{D38B9498-5536-FF55-519E-A228BCF666C5}"/>
                </a:ext>
              </a:extLst>
            </p:cNvPr>
            <p:cNvCxnSpPr>
              <a:cxnSpLocks/>
              <a:stCxn id="223" idx="0"/>
            </p:cNvCxnSpPr>
            <p:nvPr/>
          </p:nvCxnSpPr>
          <p:spPr>
            <a:xfrm>
              <a:off x="4723148" y="540768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5618C9C9-85FA-B7A6-CED2-9F9191122705}"/>
                </a:ext>
              </a:extLst>
            </p:cNvPr>
            <p:cNvCxnSpPr>
              <a:cxnSpLocks/>
              <a:endCxn id="219" idx="1"/>
            </p:cNvCxnSpPr>
            <p:nvPr/>
          </p:nvCxnSpPr>
          <p:spPr>
            <a:xfrm flipV="1">
              <a:off x="4727675" y="5553537"/>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23" name="Oval 222">
              <a:extLst>
                <a:ext uri="{FF2B5EF4-FFF2-40B4-BE49-F238E27FC236}">
                  <a16:creationId xmlns:a16="http://schemas.microsoft.com/office/drawing/2014/main" id="{F0477044-D2D2-466D-7428-5AD5DCDC1409}"/>
                </a:ext>
              </a:extLst>
            </p:cNvPr>
            <p:cNvSpPr/>
            <p:nvPr/>
          </p:nvSpPr>
          <p:spPr>
            <a:xfrm flipV="1">
              <a:off x="4585372" y="5132132"/>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4" name="Elbow Connector 223">
              <a:extLst>
                <a:ext uri="{FF2B5EF4-FFF2-40B4-BE49-F238E27FC236}">
                  <a16:creationId xmlns:a16="http://schemas.microsoft.com/office/drawing/2014/main" id="{8E30811F-DE26-AFA5-6969-26A77F84F058}"/>
                </a:ext>
              </a:extLst>
            </p:cNvPr>
            <p:cNvCxnSpPr>
              <a:cxnSpLocks/>
              <a:stCxn id="219" idx="3"/>
            </p:cNvCxnSpPr>
            <p:nvPr/>
          </p:nvCxnSpPr>
          <p:spPr>
            <a:xfrm flipV="1">
              <a:off x="5249499" y="526990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25" name="Elbow Connector 224">
              <a:extLst>
                <a:ext uri="{FF2B5EF4-FFF2-40B4-BE49-F238E27FC236}">
                  <a16:creationId xmlns:a16="http://schemas.microsoft.com/office/drawing/2014/main" id="{C3010B61-7ED2-E794-2A7E-92DF7EEE917F}"/>
                </a:ext>
              </a:extLst>
            </p:cNvPr>
            <p:cNvCxnSpPr>
              <a:cxnSpLocks/>
              <a:stCxn id="220" idx="3"/>
            </p:cNvCxnSpPr>
            <p:nvPr/>
          </p:nvCxnSpPr>
          <p:spPr>
            <a:xfrm flipV="1">
              <a:off x="6014873" y="526991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26" name="Elbow Connector 225">
              <a:extLst>
                <a:ext uri="{FF2B5EF4-FFF2-40B4-BE49-F238E27FC236}">
                  <a16:creationId xmlns:a16="http://schemas.microsoft.com/office/drawing/2014/main" id="{3F1BC64C-304C-F3AE-879A-F392CB167A89}"/>
                </a:ext>
              </a:extLst>
            </p:cNvPr>
            <p:cNvCxnSpPr>
              <a:cxnSpLocks/>
              <a:endCxn id="220" idx="1"/>
            </p:cNvCxnSpPr>
            <p:nvPr/>
          </p:nvCxnSpPr>
          <p:spPr>
            <a:xfrm rot="16200000" flipH="1">
              <a:off x="5424126" y="5326056"/>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F00DF113-3395-60A3-7FEB-8BB410EFADD1}"/>
                </a:ext>
              </a:extLst>
            </p:cNvPr>
            <p:cNvCxnSpPr>
              <a:cxnSpLocks/>
              <a:stCxn id="223" idx="6"/>
              <a:endCxn id="228" idx="2"/>
            </p:cNvCxnSpPr>
            <p:nvPr/>
          </p:nvCxnSpPr>
          <p:spPr>
            <a:xfrm>
              <a:off x="4860924" y="5269908"/>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28" name="Oval 227">
              <a:extLst>
                <a:ext uri="{FF2B5EF4-FFF2-40B4-BE49-F238E27FC236}">
                  <a16:creationId xmlns:a16="http://schemas.microsoft.com/office/drawing/2014/main" id="{AE694EDB-27CF-3C42-B82E-EA855EBEAC82}"/>
                </a:ext>
              </a:extLst>
            </p:cNvPr>
            <p:cNvSpPr/>
            <p:nvPr/>
          </p:nvSpPr>
          <p:spPr>
            <a:xfrm flipV="1">
              <a:off x="6277314" y="513213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a:extLst>
                <a:ext uri="{FF2B5EF4-FFF2-40B4-BE49-F238E27FC236}">
                  <a16:creationId xmlns:a16="http://schemas.microsoft.com/office/drawing/2014/main" id="{DC1E8F6C-BDB6-574D-9106-3BFAFE391FC8}"/>
                </a:ext>
              </a:extLst>
            </p:cNvPr>
            <p:cNvSpPr/>
            <p:nvPr/>
          </p:nvSpPr>
          <p:spPr>
            <a:xfrm flipV="1">
              <a:off x="4986304" y="607936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Diamond 229">
              <a:extLst>
                <a:ext uri="{FF2B5EF4-FFF2-40B4-BE49-F238E27FC236}">
                  <a16:creationId xmlns:a16="http://schemas.microsoft.com/office/drawing/2014/main" id="{382C8E4C-A711-65FD-8EC7-8B7C1B925A5F}"/>
                </a:ext>
              </a:extLst>
            </p:cNvPr>
            <p:cNvSpPr/>
            <p:nvPr/>
          </p:nvSpPr>
          <p:spPr>
            <a:xfrm flipV="1">
              <a:off x="5651607" y="602933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Arc 230">
              <a:extLst>
                <a:ext uri="{FF2B5EF4-FFF2-40B4-BE49-F238E27FC236}">
                  <a16:creationId xmlns:a16="http://schemas.microsoft.com/office/drawing/2014/main" id="{22BB4D95-658E-8E02-37FA-6EB6C5F2C7DD}"/>
                </a:ext>
              </a:extLst>
            </p:cNvPr>
            <p:cNvSpPr/>
            <p:nvPr/>
          </p:nvSpPr>
          <p:spPr>
            <a:xfrm flipV="1">
              <a:off x="4516740" y="5719429"/>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2" name="Straight Connector 231">
              <a:extLst>
                <a:ext uri="{FF2B5EF4-FFF2-40B4-BE49-F238E27FC236}">
                  <a16:creationId xmlns:a16="http://schemas.microsoft.com/office/drawing/2014/main" id="{565A8326-F910-6CC0-1B82-92F5ED66370C}"/>
                </a:ext>
              </a:extLst>
            </p:cNvPr>
            <p:cNvCxnSpPr>
              <a:cxnSpLocks/>
              <a:stCxn id="234" idx="0"/>
            </p:cNvCxnSpPr>
            <p:nvPr/>
          </p:nvCxnSpPr>
          <p:spPr>
            <a:xfrm>
              <a:off x="4723148" y="6065110"/>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7F7301D1-86C6-48C4-0A86-D36786F5B2E2}"/>
                </a:ext>
              </a:extLst>
            </p:cNvPr>
            <p:cNvCxnSpPr>
              <a:cxnSpLocks/>
              <a:endCxn id="229" idx="1"/>
            </p:cNvCxnSpPr>
            <p:nvPr/>
          </p:nvCxnSpPr>
          <p:spPr>
            <a:xfrm flipV="1">
              <a:off x="4727675" y="6210962"/>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34" name="Oval 233">
              <a:extLst>
                <a:ext uri="{FF2B5EF4-FFF2-40B4-BE49-F238E27FC236}">
                  <a16:creationId xmlns:a16="http://schemas.microsoft.com/office/drawing/2014/main" id="{8F3B3233-EEA9-E6AF-A815-C51DC1070C88}"/>
                </a:ext>
              </a:extLst>
            </p:cNvPr>
            <p:cNvSpPr/>
            <p:nvPr/>
          </p:nvSpPr>
          <p:spPr>
            <a:xfrm flipV="1">
              <a:off x="4585372" y="578955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5" name="Elbow Connector 234">
              <a:extLst>
                <a:ext uri="{FF2B5EF4-FFF2-40B4-BE49-F238E27FC236}">
                  <a16:creationId xmlns:a16="http://schemas.microsoft.com/office/drawing/2014/main" id="{FBBFC2E2-4124-3F74-8A05-C1C97987CD61}"/>
                </a:ext>
              </a:extLst>
            </p:cNvPr>
            <p:cNvCxnSpPr>
              <a:cxnSpLocks/>
              <a:stCxn id="229" idx="3"/>
            </p:cNvCxnSpPr>
            <p:nvPr/>
          </p:nvCxnSpPr>
          <p:spPr>
            <a:xfrm flipV="1">
              <a:off x="5249498" y="592733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36" name="Elbow Connector 235">
              <a:extLst>
                <a:ext uri="{FF2B5EF4-FFF2-40B4-BE49-F238E27FC236}">
                  <a16:creationId xmlns:a16="http://schemas.microsoft.com/office/drawing/2014/main" id="{FB43ABFB-134C-F1BF-1808-7984514C610C}"/>
                </a:ext>
              </a:extLst>
            </p:cNvPr>
            <p:cNvCxnSpPr>
              <a:cxnSpLocks/>
              <a:stCxn id="230" idx="3"/>
            </p:cNvCxnSpPr>
            <p:nvPr/>
          </p:nvCxnSpPr>
          <p:spPr>
            <a:xfrm flipV="1">
              <a:off x="6014873" y="592733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37" name="Elbow Connector 236">
              <a:extLst>
                <a:ext uri="{FF2B5EF4-FFF2-40B4-BE49-F238E27FC236}">
                  <a16:creationId xmlns:a16="http://schemas.microsoft.com/office/drawing/2014/main" id="{D11EECD4-5C3B-EE8E-A4BC-7298BC8CD2B3}"/>
                </a:ext>
              </a:extLst>
            </p:cNvPr>
            <p:cNvCxnSpPr>
              <a:cxnSpLocks/>
              <a:endCxn id="230" idx="1"/>
            </p:cNvCxnSpPr>
            <p:nvPr/>
          </p:nvCxnSpPr>
          <p:spPr>
            <a:xfrm rot="16200000" flipH="1">
              <a:off x="5424126" y="598348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D647B5BB-A9B9-936A-176D-0A6A01D8D27F}"/>
                </a:ext>
              </a:extLst>
            </p:cNvPr>
            <p:cNvCxnSpPr>
              <a:cxnSpLocks/>
              <a:stCxn id="234" idx="6"/>
              <a:endCxn id="239" idx="2"/>
            </p:cNvCxnSpPr>
            <p:nvPr/>
          </p:nvCxnSpPr>
          <p:spPr>
            <a:xfrm>
              <a:off x="4860924" y="592733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39" name="Oval 238">
              <a:extLst>
                <a:ext uri="{FF2B5EF4-FFF2-40B4-BE49-F238E27FC236}">
                  <a16:creationId xmlns:a16="http://schemas.microsoft.com/office/drawing/2014/main" id="{E8C5E5B8-963E-379E-BD46-EEFB8B7DBC8A}"/>
                </a:ext>
              </a:extLst>
            </p:cNvPr>
            <p:cNvSpPr/>
            <p:nvPr/>
          </p:nvSpPr>
          <p:spPr>
            <a:xfrm flipV="1">
              <a:off x="6277314" y="578955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44728DA4-1073-91CE-392C-A4C5526B16E3}"/>
                </a:ext>
              </a:extLst>
            </p:cNvPr>
            <p:cNvSpPr/>
            <p:nvPr/>
          </p:nvSpPr>
          <p:spPr>
            <a:xfrm flipV="1">
              <a:off x="4986304" y="6736791"/>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Diamond 240">
              <a:extLst>
                <a:ext uri="{FF2B5EF4-FFF2-40B4-BE49-F238E27FC236}">
                  <a16:creationId xmlns:a16="http://schemas.microsoft.com/office/drawing/2014/main" id="{8CA1BE1C-5F92-6F95-3173-DFF864EB7A46}"/>
                </a:ext>
              </a:extLst>
            </p:cNvPr>
            <p:cNvSpPr/>
            <p:nvPr/>
          </p:nvSpPr>
          <p:spPr>
            <a:xfrm flipV="1">
              <a:off x="5651607" y="668675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Arc 241">
              <a:extLst>
                <a:ext uri="{FF2B5EF4-FFF2-40B4-BE49-F238E27FC236}">
                  <a16:creationId xmlns:a16="http://schemas.microsoft.com/office/drawing/2014/main" id="{8312936C-9411-2863-9D32-9BD066A84371}"/>
                </a:ext>
              </a:extLst>
            </p:cNvPr>
            <p:cNvSpPr/>
            <p:nvPr/>
          </p:nvSpPr>
          <p:spPr>
            <a:xfrm flipV="1">
              <a:off x="4516740" y="6376855"/>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43" name="Straight Connector 242">
              <a:extLst>
                <a:ext uri="{FF2B5EF4-FFF2-40B4-BE49-F238E27FC236}">
                  <a16:creationId xmlns:a16="http://schemas.microsoft.com/office/drawing/2014/main" id="{8773FF58-78B3-46CF-CCF2-4A463F06DE05}"/>
                </a:ext>
              </a:extLst>
            </p:cNvPr>
            <p:cNvCxnSpPr>
              <a:cxnSpLocks/>
              <a:stCxn id="245" idx="0"/>
            </p:cNvCxnSpPr>
            <p:nvPr/>
          </p:nvCxnSpPr>
          <p:spPr>
            <a:xfrm>
              <a:off x="4723148" y="6722536"/>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27C2DB31-3853-9DBD-8C52-77DC3ABEC2C4}"/>
                </a:ext>
              </a:extLst>
            </p:cNvPr>
            <p:cNvCxnSpPr>
              <a:cxnSpLocks/>
              <a:endCxn id="240" idx="1"/>
            </p:cNvCxnSpPr>
            <p:nvPr/>
          </p:nvCxnSpPr>
          <p:spPr>
            <a:xfrm flipV="1">
              <a:off x="4727675" y="6868388"/>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45" name="Oval 244">
              <a:extLst>
                <a:ext uri="{FF2B5EF4-FFF2-40B4-BE49-F238E27FC236}">
                  <a16:creationId xmlns:a16="http://schemas.microsoft.com/office/drawing/2014/main" id="{96CE8D5A-B7F8-8271-FE27-CE6FE7BB697C}"/>
                </a:ext>
              </a:extLst>
            </p:cNvPr>
            <p:cNvSpPr/>
            <p:nvPr/>
          </p:nvSpPr>
          <p:spPr>
            <a:xfrm flipV="1">
              <a:off x="4585372" y="644698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6" name="Elbow Connector 245">
              <a:extLst>
                <a:ext uri="{FF2B5EF4-FFF2-40B4-BE49-F238E27FC236}">
                  <a16:creationId xmlns:a16="http://schemas.microsoft.com/office/drawing/2014/main" id="{2D53BD8A-60CF-6EF8-B6B5-357EED3AEB94}"/>
                </a:ext>
              </a:extLst>
            </p:cNvPr>
            <p:cNvCxnSpPr>
              <a:cxnSpLocks/>
              <a:stCxn id="240" idx="3"/>
            </p:cNvCxnSpPr>
            <p:nvPr/>
          </p:nvCxnSpPr>
          <p:spPr>
            <a:xfrm flipV="1">
              <a:off x="5249498" y="658475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47" name="Elbow Connector 246">
              <a:extLst>
                <a:ext uri="{FF2B5EF4-FFF2-40B4-BE49-F238E27FC236}">
                  <a16:creationId xmlns:a16="http://schemas.microsoft.com/office/drawing/2014/main" id="{B5BC7401-FB9D-AB51-441F-CEAF3450F05A}"/>
                </a:ext>
              </a:extLst>
            </p:cNvPr>
            <p:cNvCxnSpPr>
              <a:cxnSpLocks/>
              <a:stCxn id="241" idx="3"/>
            </p:cNvCxnSpPr>
            <p:nvPr/>
          </p:nvCxnSpPr>
          <p:spPr>
            <a:xfrm flipV="1">
              <a:off x="6014873" y="6584761"/>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48" name="Elbow Connector 247">
              <a:extLst>
                <a:ext uri="{FF2B5EF4-FFF2-40B4-BE49-F238E27FC236}">
                  <a16:creationId xmlns:a16="http://schemas.microsoft.com/office/drawing/2014/main" id="{DCD4F761-DD0D-E6F7-1020-6BF138670236}"/>
                </a:ext>
              </a:extLst>
            </p:cNvPr>
            <p:cNvCxnSpPr>
              <a:cxnSpLocks/>
              <a:endCxn id="241" idx="1"/>
            </p:cNvCxnSpPr>
            <p:nvPr/>
          </p:nvCxnSpPr>
          <p:spPr>
            <a:xfrm rot="16200000" flipH="1">
              <a:off x="5424126" y="664090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C6321AC8-CE40-1396-85F0-487D937889BF}"/>
                </a:ext>
              </a:extLst>
            </p:cNvPr>
            <p:cNvCxnSpPr>
              <a:cxnSpLocks/>
              <a:stCxn id="245" idx="6"/>
              <a:endCxn id="250" idx="2"/>
            </p:cNvCxnSpPr>
            <p:nvPr/>
          </p:nvCxnSpPr>
          <p:spPr>
            <a:xfrm>
              <a:off x="4860924" y="6584759"/>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50" name="Oval 249">
              <a:extLst>
                <a:ext uri="{FF2B5EF4-FFF2-40B4-BE49-F238E27FC236}">
                  <a16:creationId xmlns:a16="http://schemas.microsoft.com/office/drawing/2014/main" id="{ADF52B7E-D66F-A60A-DB27-98FDAF93073C}"/>
                </a:ext>
              </a:extLst>
            </p:cNvPr>
            <p:cNvSpPr/>
            <p:nvPr/>
          </p:nvSpPr>
          <p:spPr>
            <a:xfrm flipV="1">
              <a:off x="6277314" y="644698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ectangle 250">
              <a:extLst>
                <a:ext uri="{FF2B5EF4-FFF2-40B4-BE49-F238E27FC236}">
                  <a16:creationId xmlns:a16="http://schemas.microsoft.com/office/drawing/2014/main" id="{395CAF96-3AA9-0418-10FB-165C9983729E}"/>
                </a:ext>
              </a:extLst>
            </p:cNvPr>
            <p:cNvSpPr/>
            <p:nvPr/>
          </p:nvSpPr>
          <p:spPr>
            <a:xfrm flipV="1">
              <a:off x="4986304" y="7394217"/>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Diamond 251">
              <a:extLst>
                <a:ext uri="{FF2B5EF4-FFF2-40B4-BE49-F238E27FC236}">
                  <a16:creationId xmlns:a16="http://schemas.microsoft.com/office/drawing/2014/main" id="{6B7C79FA-2CC5-D6B3-0479-0968232E1360}"/>
                </a:ext>
              </a:extLst>
            </p:cNvPr>
            <p:cNvSpPr/>
            <p:nvPr/>
          </p:nvSpPr>
          <p:spPr>
            <a:xfrm flipV="1">
              <a:off x="5651607" y="7344182"/>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Arc 252">
              <a:extLst>
                <a:ext uri="{FF2B5EF4-FFF2-40B4-BE49-F238E27FC236}">
                  <a16:creationId xmlns:a16="http://schemas.microsoft.com/office/drawing/2014/main" id="{281CCE62-D4D1-9D4F-98A4-2DF08CFC7F0D}"/>
                </a:ext>
              </a:extLst>
            </p:cNvPr>
            <p:cNvSpPr/>
            <p:nvPr/>
          </p:nvSpPr>
          <p:spPr>
            <a:xfrm flipV="1">
              <a:off x="4516740" y="703428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4" name="Straight Connector 253">
              <a:extLst>
                <a:ext uri="{FF2B5EF4-FFF2-40B4-BE49-F238E27FC236}">
                  <a16:creationId xmlns:a16="http://schemas.microsoft.com/office/drawing/2014/main" id="{D8498789-C3FB-3DCF-76AD-E304F747CAD2}"/>
                </a:ext>
              </a:extLst>
            </p:cNvPr>
            <p:cNvCxnSpPr>
              <a:cxnSpLocks/>
              <a:stCxn id="256" idx="0"/>
            </p:cNvCxnSpPr>
            <p:nvPr/>
          </p:nvCxnSpPr>
          <p:spPr>
            <a:xfrm>
              <a:off x="4723148" y="7379962"/>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B19B28CA-D9C6-59C4-5319-26E00255CC37}"/>
                </a:ext>
              </a:extLst>
            </p:cNvPr>
            <p:cNvCxnSpPr>
              <a:cxnSpLocks/>
              <a:endCxn id="251" idx="1"/>
            </p:cNvCxnSpPr>
            <p:nvPr/>
          </p:nvCxnSpPr>
          <p:spPr>
            <a:xfrm flipV="1">
              <a:off x="4727675" y="7525814"/>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56" name="Oval 255">
              <a:extLst>
                <a:ext uri="{FF2B5EF4-FFF2-40B4-BE49-F238E27FC236}">
                  <a16:creationId xmlns:a16="http://schemas.microsoft.com/office/drawing/2014/main" id="{80671AC8-A143-E2D1-878F-2A2B525103F7}"/>
                </a:ext>
              </a:extLst>
            </p:cNvPr>
            <p:cNvSpPr/>
            <p:nvPr/>
          </p:nvSpPr>
          <p:spPr>
            <a:xfrm flipV="1">
              <a:off x="4585372" y="710441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7" name="Elbow Connector 256">
              <a:extLst>
                <a:ext uri="{FF2B5EF4-FFF2-40B4-BE49-F238E27FC236}">
                  <a16:creationId xmlns:a16="http://schemas.microsoft.com/office/drawing/2014/main" id="{9080692B-2FF2-D6D5-2332-A86D828F51AE}"/>
                </a:ext>
              </a:extLst>
            </p:cNvPr>
            <p:cNvCxnSpPr>
              <a:cxnSpLocks/>
              <a:stCxn id="251" idx="3"/>
            </p:cNvCxnSpPr>
            <p:nvPr/>
          </p:nvCxnSpPr>
          <p:spPr>
            <a:xfrm flipV="1">
              <a:off x="5249498" y="7242185"/>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58" name="Elbow Connector 257">
              <a:extLst>
                <a:ext uri="{FF2B5EF4-FFF2-40B4-BE49-F238E27FC236}">
                  <a16:creationId xmlns:a16="http://schemas.microsoft.com/office/drawing/2014/main" id="{7EE0C86F-9D5C-FF72-CB61-B7132F1EEB31}"/>
                </a:ext>
              </a:extLst>
            </p:cNvPr>
            <p:cNvCxnSpPr>
              <a:cxnSpLocks/>
              <a:stCxn id="252" idx="3"/>
            </p:cNvCxnSpPr>
            <p:nvPr/>
          </p:nvCxnSpPr>
          <p:spPr>
            <a:xfrm flipV="1">
              <a:off x="6014873" y="7242187"/>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59" name="Elbow Connector 258">
              <a:extLst>
                <a:ext uri="{FF2B5EF4-FFF2-40B4-BE49-F238E27FC236}">
                  <a16:creationId xmlns:a16="http://schemas.microsoft.com/office/drawing/2014/main" id="{42839924-EFF2-6D05-AA17-BE4C256C5405}"/>
                </a:ext>
              </a:extLst>
            </p:cNvPr>
            <p:cNvCxnSpPr>
              <a:cxnSpLocks/>
              <a:endCxn id="252" idx="1"/>
            </p:cNvCxnSpPr>
            <p:nvPr/>
          </p:nvCxnSpPr>
          <p:spPr>
            <a:xfrm rot="16200000" flipH="1">
              <a:off x="5424126" y="7298334"/>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0B393AA0-5F1D-14A2-76CB-FF72E96B1FEE}"/>
                </a:ext>
              </a:extLst>
            </p:cNvPr>
            <p:cNvCxnSpPr>
              <a:cxnSpLocks/>
              <a:stCxn id="256" idx="6"/>
              <a:endCxn id="261" idx="2"/>
            </p:cNvCxnSpPr>
            <p:nvPr/>
          </p:nvCxnSpPr>
          <p:spPr>
            <a:xfrm>
              <a:off x="4860924" y="7242185"/>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61" name="Oval 260">
              <a:extLst>
                <a:ext uri="{FF2B5EF4-FFF2-40B4-BE49-F238E27FC236}">
                  <a16:creationId xmlns:a16="http://schemas.microsoft.com/office/drawing/2014/main" id="{3858FD6E-EC1F-F941-5F6B-9252E49E4CC0}"/>
                </a:ext>
              </a:extLst>
            </p:cNvPr>
            <p:cNvSpPr/>
            <p:nvPr/>
          </p:nvSpPr>
          <p:spPr>
            <a:xfrm flipV="1">
              <a:off x="6277314" y="710441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a:extLst>
                <a:ext uri="{FF2B5EF4-FFF2-40B4-BE49-F238E27FC236}">
                  <a16:creationId xmlns:a16="http://schemas.microsoft.com/office/drawing/2014/main" id="{A253FE78-F5E2-7388-1105-27945E71D822}"/>
                </a:ext>
              </a:extLst>
            </p:cNvPr>
            <p:cNvSpPr/>
            <p:nvPr/>
          </p:nvSpPr>
          <p:spPr>
            <a:xfrm flipV="1">
              <a:off x="4986304" y="805164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Diamond 262">
              <a:extLst>
                <a:ext uri="{FF2B5EF4-FFF2-40B4-BE49-F238E27FC236}">
                  <a16:creationId xmlns:a16="http://schemas.microsoft.com/office/drawing/2014/main" id="{84E320F9-0F78-A765-DDB7-2F08743ADFA7}"/>
                </a:ext>
              </a:extLst>
            </p:cNvPr>
            <p:cNvSpPr/>
            <p:nvPr/>
          </p:nvSpPr>
          <p:spPr>
            <a:xfrm flipV="1">
              <a:off x="5651607" y="8001607"/>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Arc 263">
              <a:extLst>
                <a:ext uri="{FF2B5EF4-FFF2-40B4-BE49-F238E27FC236}">
                  <a16:creationId xmlns:a16="http://schemas.microsoft.com/office/drawing/2014/main" id="{EE16AB05-3801-4E9C-99DD-8EA380B366AA}"/>
                </a:ext>
              </a:extLst>
            </p:cNvPr>
            <p:cNvSpPr/>
            <p:nvPr/>
          </p:nvSpPr>
          <p:spPr>
            <a:xfrm flipV="1">
              <a:off x="4516740" y="7691706"/>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65" name="Straight Connector 264">
              <a:extLst>
                <a:ext uri="{FF2B5EF4-FFF2-40B4-BE49-F238E27FC236}">
                  <a16:creationId xmlns:a16="http://schemas.microsoft.com/office/drawing/2014/main" id="{996B068B-01F1-A424-3E41-8B7F2495C029}"/>
                </a:ext>
              </a:extLst>
            </p:cNvPr>
            <p:cNvCxnSpPr>
              <a:cxnSpLocks/>
              <a:stCxn id="267" idx="0"/>
            </p:cNvCxnSpPr>
            <p:nvPr/>
          </p:nvCxnSpPr>
          <p:spPr>
            <a:xfrm>
              <a:off x="4723148" y="803738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440EC2FE-89EA-C4C3-CB39-B6698B2E5DBA}"/>
                </a:ext>
              </a:extLst>
            </p:cNvPr>
            <p:cNvCxnSpPr>
              <a:cxnSpLocks/>
              <a:endCxn id="262" idx="1"/>
            </p:cNvCxnSpPr>
            <p:nvPr/>
          </p:nvCxnSpPr>
          <p:spPr>
            <a:xfrm flipV="1">
              <a:off x="4727675" y="8183239"/>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67" name="Oval 266">
              <a:extLst>
                <a:ext uri="{FF2B5EF4-FFF2-40B4-BE49-F238E27FC236}">
                  <a16:creationId xmlns:a16="http://schemas.microsoft.com/office/drawing/2014/main" id="{0B8B3D2F-882B-AEF6-178C-6DB6240B8CD2}"/>
                </a:ext>
              </a:extLst>
            </p:cNvPr>
            <p:cNvSpPr/>
            <p:nvPr/>
          </p:nvSpPr>
          <p:spPr>
            <a:xfrm flipV="1">
              <a:off x="4585372" y="776183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8" name="Elbow Connector 267">
              <a:extLst>
                <a:ext uri="{FF2B5EF4-FFF2-40B4-BE49-F238E27FC236}">
                  <a16:creationId xmlns:a16="http://schemas.microsoft.com/office/drawing/2014/main" id="{011FEC74-A45C-E5C1-9EF0-5C9E09F0F0AD}"/>
                </a:ext>
              </a:extLst>
            </p:cNvPr>
            <p:cNvCxnSpPr>
              <a:cxnSpLocks/>
              <a:stCxn id="262" idx="3"/>
            </p:cNvCxnSpPr>
            <p:nvPr/>
          </p:nvCxnSpPr>
          <p:spPr>
            <a:xfrm flipV="1">
              <a:off x="5249498" y="789961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69" name="Elbow Connector 268">
              <a:extLst>
                <a:ext uri="{FF2B5EF4-FFF2-40B4-BE49-F238E27FC236}">
                  <a16:creationId xmlns:a16="http://schemas.microsoft.com/office/drawing/2014/main" id="{8BB85196-4676-A1C6-6B9A-80ECC4824DE0}"/>
                </a:ext>
              </a:extLst>
            </p:cNvPr>
            <p:cNvCxnSpPr>
              <a:cxnSpLocks/>
              <a:stCxn id="263" idx="3"/>
            </p:cNvCxnSpPr>
            <p:nvPr/>
          </p:nvCxnSpPr>
          <p:spPr>
            <a:xfrm flipV="1">
              <a:off x="6014873" y="789961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70" name="Elbow Connector 269">
              <a:extLst>
                <a:ext uri="{FF2B5EF4-FFF2-40B4-BE49-F238E27FC236}">
                  <a16:creationId xmlns:a16="http://schemas.microsoft.com/office/drawing/2014/main" id="{0D701653-F480-05A9-9192-1017AFA4F151}"/>
                </a:ext>
              </a:extLst>
            </p:cNvPr>
            <p:cNvCxnSpPr>
              <a:cxnSpLocks/>
              <a:endCxn id="263" idx="1"/>
            </p:cNvCxnSpPr>
            <p:nvPr/>
          </p:nvCxnSpPr>
          <p:spPr>
            <a:xfrm rot="16200000" flipH="1">
              <a:off x="5424126" y="795575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7BAB48E3-9D66-3B91-B645-46D852A5509B}"/>
                </a:ext>
              </a:extLst>
            </p:cNvPr>
            <p:cNvCxnSpPr>
              <a:cxnSpLocks/>
              <a:stCxn id="267" idx="6"/>
              <a:endCxn id="272" idx="2"/>
            </p:cNvCxnSpPr>
            <p:nvPr/>
          </p:nvCxnSpPr>
          <p:spPr>
            <a:xfrm>
              <a:off x="4860924" y="789961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72" name="Oval 271">
              <a:extLst>
                <a:ext uri="{FF2B5EF4-FFF2-40B4-BE49-F238E27FC236}">
                  <a16:creationId xmlns:a16="http://schemas.microsoft.com/office/drawing/2014/main" id="{FA0A9300-E508-06A9-DBA8-2FCDBCA3ED97}"/>
                </a:ext>
              </a:extLst>
            </p:cNvPr>
            <p:cNvSpPr/>
            <p:nvPr/>
          </p:nvSpPr>
          <p:spPr>
            <a:xfrm flipV="1">
              <a:off x="6277314" y="776183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ectangle 272">
              <a:extLst>
                <a:ext uri="{FF2B5EF4-FFF2-40B4-BE49-F238E27FC236}">
                  <a16:creationId xmlns:a16="http://schemas.microsoft.com/office/drawing/2014/main" id="{1B83DC33-4CA3-ACCD-99CC-AE10417B324B}"/>
                </a:ext>
              </a:extLst>
            </p:cNvPr>
            <p:cNvSpPr/>
            <p:nvPr/>
          </p:nvSpPr>
          <p:spPr>
            <a:xfrm flipV="1">
              <a:off x="4986304" y="870906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Diamond 273">
              <a:extLst>
                <a:ext uri="{FF2B5EF4-FFF2-40B4-BE49-F238E27FC236}">
                  <a16:creationId xmlns:a16="http://schemas.microsoft.com/office/drawing/2014/main" id="{5B1BA93D-D3BA-C8E1-A81B-2A24A787EC09}"/>
                </a:ext>
              </a:extLst>
            </p:cNvPr>
            <p:cNvSpPr/>
            <p:nvPr/>
          </p:nvSpPr>
          <p:spPr>
            <a:xfrm flipV="1">
              <a:off x="5651607" y="865903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Arc 274">
              <a:extLst>
                <a:ext uri="{FF2B5EF4-FFF2-40B4-BE49-F238E27FC236}">
                  <a16:creationId xmlns:a16="http://schemas.microsoft.com/office/drawing/2014/main" id="{6F5410B1-FDC7-6BFE-3DF7-E36F3E153B2F}"/>
                </a:ext>
              </a:extLst>
            </p:cNvPr>
            <p:cNvSpPr/>
            <p:nvPr/>
          </p:nvSpPr>
          <p:spPr>
            <a:xfrm flipV="1">
              <a:off x="4516740" y="8349132"/>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76" name="Straight Connector 275">
              <a:extLst>
                <a:ext uri="{FF2B5EF4-FFF2-40B4-BE49-F238E27FC236}">
                  <a16:creationId xmlns:a16="http://schemas.microsoft.com/office/drawing/2014/main" id="{EE8138D0-68FD-064A-6C3F-85EDF2522D84}"/>
                </a:ext>
              </a:extLst>
            </p:cNvPr>
            <p:cNvCxnSpPr>
              <a:cxnSpLocks/>
              <a:stCxn id="278" idx="0"/>
            </p:cNvCxnSpPr>
            <p:nvPr/>
          </p:nvCxnSpPr>
          <p:spPr>
            <a:xfrm>
              <a:off x="4723148" y="869481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C1B03930-3FA7-792E-6D06-9F6956C23844}"/>
                </a:ext>
              </a:extLst>
            </p:cNvPr>
            <p:cNvCxnSpPr>
              <a:cxnSpLocks/>
              <a:endCxn id="273" idx="1"/>
            </p:cNvCxnSpPr>
            <p:nvPr/>
          </p:nvCxnSpPr>
          <p:spPr>
            <a:xfrm flipV="1">
              <a:off x="4727675" y="8840665"/>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78" name="Oval 277">
              <a:extLst>
                <a:ext uri="{FF2B5EF4-FFF2-40B4-BE49-F238E27FC236}">
                  <a16:creationId xmlns:a16="http://schemas.microsoft.com/office/drawing/2014/main" id="{E9156710-83EA-6D1F-8373-B210F0E16AF3}"/>
                </a:ext>
              </a:extLst>
            </p:cNvPr>
            <p:cNvSpPr/>
            <p:nvPr/>
          </p:nvSpPr>
          <p:spPr>
            <a:xfrm flipV="1">
              <a:off x="4585372" y="841926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9" name="Elbow Connector 278">
              <a:extLst>
                <a:ext uri="{FF2B5EF4-FFF2-40B4-BE49-F238E27FC236}">
                  <a16:creationId xmlns:a16="http://schemas.microsoft.com/office/drawing/2014/main" id="{DDFFA53C-2B21-8D9F-6EFE-682A50E224FD}"/>
                </a:ext>
              </a:extLst>
            </p:cNvPr>
            <p:cNvCxnSpPr>
              <a:cxnSpLocks/>
              <a:stCxn id="273" idx="3"/>
            </p:cNvCxnSpPr>
            <p:nvPr/>
          </p:nvCxnSpPr>
          <p:spPr>
            <a:xfrm flipV="1">
              <a:off x="5249498" y="855703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80" name="Elbow Connector 279">
              <a:extLst>
                <a:ext uri="{FF2B5EF4-FFF2-40B4-BE49-F238E27FC236}">
                  <a16:creationId xmlns:a16="http://schemas.microsoft.com/office/drawing/2014/main" id="{DB236789-0B2D-0F0C-6478-49CE65029443}"/>
                </a:ext>
              </a:extLst>
            </p:cNvPr>
            <p:cNvCxnSpPr>
              <a:cxnSpLocks/>
              <a:stCxn id="274" idx="3"/>
            </p:cNvCxnSpPr>
            <p:nvPr/>
          </p:nvCxnSpPr>
          <p:spPr>
            <a:xfrm flipV="1">
              <a:off x="6014873" y="855703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81" name="Elbow Connector 280">
              <a:extLst>
                <a:ext uri="{FF2B5EF4-FFF2-40B4-BE49-F238E27FC236}">
                  <a16:creationId xmlns:a16="http://schemas.microsoft.com/office/drawing/2014/main" id="{E8F48A08-FCE1-7AAA-A474-BECEE42A6429}"/>
                </a:ext>
              </a:extLst>
            </p:cNvPr>
            <p:cNvCxnSpPr>
              <a:cxnSpLocks/>
              <a:endCxn id="274" idx="1"/>
            </p:cNvCxnSpPr>
            <p:nvPr/>
          </p:nvCxnSpPr>
          <p:spPr>
            <a:xfrm rot="16200000" flipH="1">
              <a:off x="5424126" y="861318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B0F52B53-076E-A4DC-D072-E1768591430D}"/>
                </a:ext>
              </a:extLst>
            </p:cNvPr>
            <p:cNvCxnSpPr>
              <a:cxnSpLocks/>
              <a:stCxn id="278" idx="6"/>
              <a:endCxn id="283" idx="2"/>
            </p:cNvCxnSpPr>
            <p:nvPr/>
          </p:nvCxnSpPr>
          <p:spPr>
            <a:xfrm>
              <a:off x="4860924" y="855703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83" name="Oval 282">
              <a:extLst>
                <a:ext uri="{FF2B5EF4-FFF2-40B4-BE49-F238E27FC236}">
                  <a16:creationId xmlns:a16="http://schemas.microsoft.com/office/drawing/2014/main" id="{DC66742D-2339-EFC8-4A84-96C6DBF8C815}"/>
                </a:ext>
              </a:extLst>
            </p:cNvPr>
            <p:cNvSpPr/>
            <p:nvPr/>
          </p:nvSpPr>
          <p:spPr>
            <a:xfrm flipV="1">
              <a:off x="6277314" y="8419262"/>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4" name="Elbow Connector 283">
              <a:extLst>
                <a:ext uri="{FF2B5EF4-FFF2-40B4-BE49-F238E27FC236}">
                  <a16:creationId xmlns:a16="http://schemas.microsoft.com/office/drawing/2014/main" id="{94B3E59F-2A9B-A5AE-9EA9-612CAE5A492F}"/>
                </a:ext>
              </a:extLst>
            </p:cNvPr>
            <p:cNvCxnSpPr>
              <a:cxnSpLocks/>
              <a:stCxn id="288" idx="0"/>
              <a:endCxn id="285" idx="1"/>
            </p:cNvCxnSpPr>
            <p:nvPr/>
          </p:nvCxnSpPr>
          <p:spPr>
            <a:xfrm rot="16200000" flipH="1">
              <a:off x="4781800" y="9293587"/>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85" name="Rectangle 284">
              <a:extLst>
                <a:ext uri="{FF2B5EF4-FFF2-40B4-BE49-F238E27FC236}">
                  <a16:creationId xmlns:a16="http://schemas.microsoft.com/office/drawing/2014/main" id="{2C8DC3EC-5FBC-7112-97BC-30D3AA7F96D3}"/>
                </a:ext>
              </a:extLst>
            </p:cNvPr>
            <p:cNvSpPr/>
            <p:nvPr/>
          </p:nvSpPr>
          <p:spPr>
            <a:xfrm flipV="1">
              <a:off x="4986304" y="936649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Diamond 285">
              <a:extLst>
                <a:ext uri="{FF2B5EF4-FFF2-40B4-BE49-F238E27FC236}">
                  <a16:creationId xmlns:a16="http://schemas.microsoft.com/office/drawing/2014/main" id="{0D6FDC04-D8F2-A121-95B7-CA2FBB9D7EC8}"/>
                </a:ext>
              </a:extLst>
            </p:cNvPr>
            <p:cNvSpPr/>
            <p:nvPr/>
          </p:nvSpPr>
          <p:spPr>
            <a:xfrm flipV="1">
              <a:off x="5651607" y="931645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Arc 286">
              <a:extLst>
                <a:ext uri="{FF2B5EF4-FFF2-40B4-BE49-F238E27FC236}">
                  <a16:creationId xmlns:a16="http://schemas.microsoft.com/office/drawing/2014/main" id="{D98B35BF-A5FF-85D1-43E3-815219769E95}"/>
                </a:ext>
              </a:extLst>
            </p:cNvPr>
            <p:cNvSpPr/>
            <p:nvPr/>
          </p:nvSpPr>
          <p:spPr>
            <a:xfrm flipV="1">
              <a:off x="4516740" y="900655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8" name="Oval 287">
              <a:extLst>
                <a:ext uri="{FF2B5EF4-FFF2-40B4-BE49-F238E27FC236}">
                  <a16:creationId xmlns:a16="http://schemas.microsoft.com/office/drawing/2014/main" id="{6EE07197-FD40-E4B5-FEBF-E323ACC6BB7A}"/>
                </a:ext>
              </a:extLst>
            </p:cNvPr>
            <p:cNvSpPr/>
            <p:nvPr/>
          </p:nvSpPr>
          <p:spPr>
            <a:xfrm flipV="1">
              <a:off x="4585372" y="907668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9" name="Elbow Connector 288">
              <a:extLst>
                <a:ext uri="{FF2B5EF4-FFF2-40B4-BE49-F238E27FC236}">
                  <a16:creationId xmlns:a16="http://schemas.microsoft.com/office/drawing/2014/main" id="{7180B31E-9C4A-CFF1-EF80-908AE5CCD01A}"/>
                </a:ext>
              </a:extLst>
            </p:cNvPr>
            <p:cNvCxnSpPr>
              <a:cxnSpLocks/>
              <a:stCxn id="285" idx="3"/>
            </p:cNvCxnSpPr>
            <p:nvPr/>
          </p:nvCxnSpPr>
          <p:spPr>
            <a:xfrm flipV="1">
              <a:off x="5249498" y="921446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90" name="Elbow Connector 289">
              <a:extLst>
                <a:ext uri="{FF2B5EF4-FFF2-40B4-BE49-F238E27FC236}">
                  <a16:creationId xmlns:a16="http://schemas.microsoft.com/office/drawing/2014/main" id="{173B3F51-3667-1B0F-E26D-059FA4F69ED6}"/>
                </a:ext>
              </a:extLst>
            </p:cNvPr>
            <p:cNvCxnSpPr>
              <a:cxnSpLocks/>
              <a:stCxn id="286" idx="3"/>
            </p:cNvCxnSpPr>
            <p:nvPr/>
          </p:nvCxnSpPr>
          <p:spPr>
            <a:xfrm flipV="1">
              <a:off x="6014873" y="921446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91" name="Elbow Connector 290">
              <a:extLst>
                <a:ext uri="{FF2B5EF4-FFF2-40B4-BE49-F238E27FC236}">
                  <a16:creationId xmlns:a16="http://schemas.microsoft.com/office/drawing/2014/main" id="{1EF6793F-FE94-EF9B-337D-E5A1E20265CD}"/>
                </a:ext>
              </a:extLst>
            </p:cNvPr>
            <p:cNvCxnSpPr>
              <a:cxnSpLocks/>
              <a:endCxn id="286" idx="1"/>
            </p:cNvCxnSpPr>
            <p:nvPr/>
          </p:nvCxnSpPr>
          <p:spPr>
            <a:xfrm rot="16200000" flipH="1">
              <a:off x="5424126" y="927061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6A62D10F-D97C-8472-FA12-E4C702BF5CDC}"/>
                </a:ext>
              </a:extLst>
            </p:cNvPr>
            <p:cNvCxnSpPr>
              <a:cxnSpLocks/>
              <a:stCxn id="288" idx="6"/>
              <a:endCxn id="293" idx="2"/>
            </p:cNvCxnSpPr>
            <p:nvPr/>
          </p:nvCxnSpPr>
          <p:spPr>
            <a:xfrm>
              <a:off x="4860924" y="921446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93" name="Oval 292">
              <a:extLst>
                <a:ext uri="{FF2B5EF4-FFF2-40B4-BE49-F238E27FC236}">
                  <a16:creationId xmlns:a16="http://schemas.microsoft.com/office/drawing/2014/main" id="{72FE4E40-E129-CACA-D7F5-F276A60E88FD}"/>
                </a:ext>
              </a:extLst>
            </p:cNvPr>
            <p:cNvSpPr/>
            <p:nvPr/>
          </p:nvSpPr>
          <p:spPr>
            <a:xfrm flipV="1">
              <a:off x="6277314" y="907668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Google Shape;399;p3">
              <a:extLst>
                <a:ext uri="{FF2B5EF4-FFF2-40B4-BE49-F238E27FC236}">
                  <a16:creationId xmlns:a16="http://schemas.microsoft.com/office/drawing/2014/main" id="{09E304DE-103C-23A9-23EF-5301C5CD7C4E}"/>
                </a:ext>
              </a:extLst>
            </p:cNvPr>
            <p:cNvSpPr/>
            <p:nvPr/>
          </p:nvSpPr>
          <p:spPr>
            <a:xfrm rot="16200000">
              <a:off x="4003632" y="5115898"/>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295" name="Straight Connector 294">
              <a:extLst>
                <a:ext uri="{FF2B5EF4-FFF2-40B4-BE49-F238E27FC236}">
                  <a16:creationId xmlns:a16="http://schemas.microsoft.com/office/drawing/2014/main" id="{BD34E274-0CCE-C3E3-8B06-D5B5D3FA6934}"/>
                </a:ext>
              </a:extLst>
            </p:cNvPr>
            <p:cNvCxnSpPr>
              <a:cxnSpLocks/>
              <a:stCxn id="294" idx="2"/>
              <a:endCxn id="223" idx="2"/>
            </p:cNvCxnSpPr>
            <p:nvPr/>
          </p:nvCxnSpPr>
          <p:spPr>
            <a:xfrm>
              <a:off x="4315128" y="5269907"/>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6" name="Google Shape;399;p3">
              <a:extLst>
                <a:ext uri="{FF2B5EF4-FFF2-40B4-BE49-F238E27FC236}">
                  <a16:creationId xmlns:a16="http://schemas.microsoft.com/office/drawing/2014/main" id="{9B89DDAE-CB2D-AE8D-CD5B-DFD76EDB7024}"/>
                </a:ext>
              </a:extLst>
            </p:cNvPr>
            <p:cNvSpPr/>
            <p:nvPr/>
          </p:nvSpPr>
          <p:spPr>
            <a:xfrm rot="16200000">
              <a:off x="4003632" y="5773324"/>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297" name="Straight Connector 296">
              <a:extLst>
                <a:ext uri="{FF2B5EF4-FFF2-40B4-BE49-F238E27FC236}">
                  <a16:creationId xmlns:a16="http://schemas.microsoft.com/office/drawing/2014/main" id="{4AACE435-C82F-F712-F46F-56A223E74257}"/>
                </a:ext>
              </a:extLst>
            </p:cNvPr>
            <p:cNvCxnSpPr>
              <a:cxnSpLocks/>
              <a:stCxn id="296" idx="2"/>
            </p:cNvCxnSpPr>
            <p:nvPr/>
          </p:nvCxnSpPr>
          <p:spPr>
            <a:xfrm>
              <a:off x="4315128" y="5927333"/>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8" name="Google Shape;399;p3">
              <a:extLst>
                <a:ext uri="{FF2B5EF4-FFF2-40B4-BE49-F238E27FC236}">
                  <a16:creationId xmlns:a16="http://schemas.microsoft.com/office/drawing/2014/main" id="{D2BE8003-67B9-47A0-8D4C-6F54F7E1AB5A}"/>
                </a:ext>
              </a:extLst>
            </p:cNvPr>
            <p:cNvSpPr/>
            <p:nvPr/>
          </p:nvSpPr>
          <p:spPr>
            <a:xfrm rot="16200000">
              <a:off x="4003632" y="6437707"/>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299" name="Straight Connector 298">
              <a:extLst>
                <a:ext uri="{FF2B5EF4-FFF2-40B4-BE49-F238E27FC236}">
                  <a16:creationId xmlns:a16="http://schemas.microsoft.com/office/drawing/2014/main" id="{0631A45E-2E4D-4C11-2EE2-F133824E23D7}"/>
                </a:ext>
              </a:extLst>
            </p:cNvPr>
            <p:cNvCxnSpPr>
              <a:cxnSpLocks/>
              <a:stCxn id="298" idx="2"/>
            </p:cNvCxnSpPr>
            <p:nvPr/>
          </p:nvCxnSpPr>
          <p:spPr>
            <a:xfrm>
              <a:off x="4315128" y="6591716"/>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0" name="Google Shape;399;p3">
              <a:extLst>
                <a:ext uri="{FF2B5EF4-FFF2-40B4-BE49-F238E27FC236}">
                  <a16:creationId xmlns:a16="http://schemas.microsoft.com/office/drawing/2014/main" id="{0B07CBE9-AE0B-5553-8D3D-8CE2E813A2A5}"/>
                </a:ext>
              </a:extLst>
            </p:cNvPr>
            <p:cNvSpPr/>
            <p:nvPr/>
          </p:nvSpPr>
          <p:spPr>
            <a:xfrm rot="16200000">
              <a:off x="4003632" y="7086699"/>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301" name="Straight Connector 300">
              <a:extLst>
                <a:ext uri="{FF2B5EF4-FFF2-40B4-BE49-F238E27FC236}">
                  <a16:creationId xmlns:a16="http://schemas.microsoft.com/office/drawing/2014/main" id="{E1CF35C9-53D1-00A7-DCBA-E98F745CF23E}"/>
                </a:ext>
              </a:extLst>
            </p:cNvPr>
            <p:cNvCxnSpPr>
              <a:cxnSpLocks/>
              <a:stCxn id="300" idx="2"/>
            </p:cNvCxnSpPr>
            <p:nvPr/>
          </p:nvCxnSpPr>
          <p:spPr>
            <a:xfrm>
              <a:off x="4315128" y="7240708"/>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2" name="Google Shape;399;p3">
              <a:extLst>
                <a:ext uri="{FF2B5EF4-FFF2-40B4-BE49-F238E27FC236}">
                  <a16:creationId xmlns:a16="http://schemas.microsoft.com/office/drawing/2014/main" id="{9DE5713C-A47A-80EB-A73A-42B0E0627684}"/>
                </a:ext>
              </a:extLst>
            </p:cNvPr>
            <p:cNvSpPr/>
            <p:nvPr/>
          </p:nvSpPr>
          <p:spPr>
            <a:xfrm rot="16200000">
              <a:off x="4003632" y="7745602"/>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303" name="Straight Connector 302">
              <a:extLst>
                <a:ext uri="{FF2B5EF4-FFF2-40B4-BE49-F238E27FC236}">
                  <a16:creationId xmlns:a16="http://schemas.microsoft.com/office/drawing/2014/main" id="{67BE5566-03A0-D822-1E8E-5E9E15FEDA32}"/>
                </a:ext>
              </a:extLst>
            </p:cNvPr>
            <p:cNvCxnSpPr>
              <a:cxnSpLocks/>
              <a:stCxn id="302" idx="2"/>
            </p:cNvCxnSpPr>
            <p:nvPr/>
          </p:nvCxnSpPr>
          <p:spPr>
            <a:xfrm>
              <a:off x="4315128" y="7899611"/>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4" name="Google Shape;399;p3">
              <a:extLst>
                <a:ext uri="{FF2B5EF4-FFF2-40B4-BE49-F238E27FC236}">
                  <a16:creationId xmlns:a16="http://schemas.microsoft.com/office/drawing/2014/main" id="{577E9B55-E0AB-EF2B-215D-7CF11CE1FB7F}"/>
                </a:ext>
              </a:extLst>
            </p:cNvPr>
            <p:cNvSpPr/>
            <p:nvPr/>
          </p:nvSpPr>
          <p:spPr>
            <a:xfrm rot="16200000">
              <a:off x="4003632" y="8404446"/>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305" name="Straight Connector 304">
              <a:extLst>
                <a:ext uri="{FF2B5EF4-FFF2-40B4-BE49-F238E27FC236}">
                  <a16:creationId xmlns:a16="http://schemas.microsoft.com/office/drawing/2014/main" id="{66BC7C1A-2477-D750-43DC-46447FF8CFF2}"/>
                </a:ext>
              </a:extLst>
            </p:cNvPr>
            <p:cNvCxnSpPr>
              <a:cxnSpLocks/>
              <a:stCxn id="304" idx="2"/>
            </p:cNvCxnSpPr>
            <p:nvPr/>
          </p:nvCxnSpPr>
          <p:spPr>
            <a:xfrm>
              <a:off x="4315128" y="8558455"/>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6" name="Google Shape;399;p3">
              <a:extLst>
                <a:ext uri="{FF2B5EF4-FFF2-40B4-BE49-F238E27FC236}">
                  <a16:creationId xmlns:a16="http://schemas.microsoft.com/office/drawing/2014/main" id="{EF3C657F-14E6-8AB9-F43D-7C992D276445}"/>
                </a:ext>
              </a:extLst>
            </p:cNvPr>
            <p:cNvSpPr/>
            <p:nvPr/>
          </p:nvSpPr>
          <p:spPr>
            <a:xfrm rot="16200000">
              <a:off x="4003632" y="9061873"/>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307" name="Straight Connector 306">
              <a:extLst>
                <a:ext uri="{FF2B5EF4-FFF2-40B4-BE49-F238E27FC236}">
                  <a16:creationId xmlns:a16="http://schemas.microsoft.com/office/drawing/2014/main" id="{68559E32-2A19-9504-EB69-E4A0B95DDFF4}"/>
                </a:ext>
              </a:extLst>
            </p:cNvPr>
            <p:cNvCxnSpPr>
              <a:cxnSpLocks/>
              <a:stCxn id="306" idx="2"/>
            </p:cNvCxnSpPr>
            <p:nvPr/>
          </p:nvCxnSpPr>
          <p:spPr>
            <a:xfrm>
              <a:off x="4315128" y="9215882"/>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08" name="Group 307">
              <a:extLst>
                <a:ext uri="{FF2B5EF4-FFF2-40B4-BE49-F238E27FC236}">
                  <a16:creationId xmlns:a16="http://schemas.microsoft.com/office/drawing/2014/main" id="{D3F202A8-2503-5B7C-5B95-AD8929E6316E}"/>
                </a:ext>
              </a:extLst>
            </p:cNvPr>
            <p:cNvGrpSpPr/>
            <p:nvPr/>
          </p:nvGrpSpPr>
          <p:grpSpPr>
            <a:xfrm>
              <a:off x="2306467" y="4983018"/>
              <a:ext cx="1701107" cy="4510807"/>
              <a:chOff x="672131" y="15156845"/>
              <a:chExt cx="1701107" cy="4510807"/>
            </a:xfrm>
          </p:grpSpPr>
          <p:sp>
            <p:nvSpPr>
              <p:cNvPr id="309" name="TextBox 308">
                <a:extLst>
                  <a:ext uri="{FF2B5EF4-FFF2-40B4-BE49-F238E27FC236}">
                    <a16:creationId xmlns:a16="http://schemas.microsoft.com/office/drawing/2014/main" id="{B6BE1A64-A1EB-4E1F-E0C5-DD82C85B383C}"/>
                  </a:ext>
                </a:extLst>
              </p:cNvPr>
              <p:cNvSpPr txBox="1"/>
              <p:nvPr/>
            </p:nvSpPr>
            <p:spPr>
              <a:xfrm>
                <a:off x="672131" y="19144432"/>
                <a:ext cx="1701107" cy="523220"/>
              </a:xfrm>
              <a:prstGeom prst="rect">
                <a:avLst/>
              </a:prstGeom>
              <a:noFill/>
            </p:spPr>
            <p:txBody>
              <a:bodyPr wrap="none" rtlCol="0">
                <a:spAutoFit/>
              </a:bodyPr>
              <a:lstStyle/>
              <a:p>
                <a:pPr algn="r"/>
                <a:r>
                  <a:rPr lang="en-US" sz="2800" dirty="0">
                    <a:latin typeface="Times New Roman" panose="02020603050405020304" pitchFamily="18" charset="0"/>
                    <a:cs typeface="Times New Roman" panose="02020603050405020304" pitchFamily="18" charset="0"/>
                  </a:rPr>
                  <a:t>downtown</a:t>
                </a:r>
              </a:p>
            </p:txBody>
          </p:sp>
          <p:sp>
            <p:nvSpPr>
              <p:cNvPr id="310" name="TextBox 309">
                <a:extLst>
                  <a:ext uri="{FF2B5EF4-FFF2-40B4-BE49-F238E27FC236}">
                    <a16:creationId xmlns:a16="http://schemas.microsoft.com/office/drawing/2014/main" id="{56B81967-4EF0-A81E-2806-2B62D8CBC842}"/>
                  </a:ext>
                </a:extLst>
              </p:cNvPr>
              <p:cNvSpPr txBox="1"/>
              <p:nvPr/>
            </p:nvSpPr>
            <p:spPr>
              <a:xfrm>
                <a:off x="1909650" y="18486543"/>
                <a:ext cx="463588" cy="523220"/>
              </a:xfrm>
              <a:prstGeom prst="rect">
                <a:avLst/>
              </a:prstGeom>
              <a:noFill/>
            </p:spPr>
            <p:txBody>
              <a:bodyPr wrap="none" rtlCol="0">
                <a:spAutoFit/>
              </a:bodyPr>
              <a:lstStyle/>
              <a:p>
                <a:pPr algn="r"/>
                <a:r>
                  <a:rPr lang="en-US" sz="2800" dirty="0">
                    <a:latin typeface="Times New Roman" panose="02020603050405020304" pitchFamily="18" charset="0"/>
                    <a:cs typeface="Times New Roman" panose="02020603050405020304" pitchFamily="18" charset="0"/>
                  </a:rPr>
                  <a:t>in</a:t>
                </a:r>
              </a:p>
            </p:txBody>
          </p:sp>
          <p:sp>
            <p:nvSpPr>
              <p:cNvPr id="311" name="TextBox 310">
                <a:extLst>
                  <a:ext uri="{FF2B5EF4-FFF2-40B4-BE49-F238E27FC236}">
                    <a16:creationId xmlns:a16="http://schemas.microsoft.com/office/drawing/2014/main" id="{0B1F6A17-73B5-F0F8-0054-C094F5C85CE2}"/>
                  </a:ext>
                </a:extLst>
              </p:cNvPr>
              <p:cNvSpPr txBox="1"/>
              <p:nvPr/>
            </p:nvSpPr>
            <p:spPr>
              <a:xfrm>
                <a:off x="1949724" y="17827585"/>
                <a:ext cx="423514" cy="523220"/>
              </a:xfrm>
              <a:prstGeom prst="rect">
                <a:avLst/>
              </a:prstGeom>
              <a:noFill/>
            </p:spPr>
            <p:txBody>
              <a:bodyPr wrap="none" rtlCol="0">
                <a:spAutoFit/>
              </a:bodyPr>
              <a:lstStyle/>
              <a:p>
                <a:pPr algn="r"/>
                <a:r>
                  <a:rPr lang="en-US" sz="2800" dirty="0">
                    <a:latin typeface="Times New Roman" panose="02020603050405020304" pitchFamily="18" charset="0"/>
                    <a:cs typeface="Times New Roman" panose="02020603050405020304" pitchFamily="18" charset="0"/>
                  </a:rPr>
                  <a:t>is</a:t>
                </a:r>
              </a:p>
            </p:txBody>
          </p:sp>
          <p:sp>
            <p:nvSpPr>
              <p:cNvPr id="312" name="TextBox 311">
                <a:extLst>
                  <a:ext uri="{FF2B5EF4-FFF2-40B4-BE49-F238E27FC236}">
                    <a16:creationId xmlns:a16="http://schemas.microsoft.com/office/drawing/2014/main" id="{05108E63-DF42-4F20-0AB2-80D47D358A5E}"/>
                  </a:ext>
                </a:extLst>
              </p:cNvPr>
              <p:cNvSpPr txBox="1"/>
              <p:nvPr/>
            </p:nvSpPr>
            <p:spPr>
              <a:xfrm>
                <a:off x="1930488" y="17168627"/>
                <a:ext cx="442750" cy="523220"/>
              </a:xfrm>
              <a:prstGeom prst="rect">
                <a:avLst/>
              </a:prstGeom>
              <a:noFill/>
            </p:spPr>
            <p:txBody>
              <a:bodyPr wrap="none" rtlCol="0">
                <a:spAutoFit/>
              </a:bodyPr>
              <a:lstStyle/>
              <a:p>
                <a:pPr algn="r"/>
                <a:r>
                  <a:rPr lang="en-US" sz="2800" dirty="0">
                    <a:latin typeface="Times New Roman" panose="02020603050405020304" pitchFamily="18" charset="0"/>
                    <a:cs typeface="Times New Roman" panose="02020603050405020304" pitchFamily="18" charset="0"/>
                  </a:rPr>
                  <a:t>le</a:t>
                </a:r>
              </a:p>
            </p:txBody>
          </p:sp>
          <p:sp>
            <p:nvSpPr>
              <p:cNvPr id="313" name="TextBox 312">
                <a:extLst>
                  <a:ext uri="{FF2B5EF4-FFF2-40B4-BE49-F238E27FC236}">
                    <a16:creationId xmlns:a16="http://schemas.microsoft.com/office/drawing/2014/main" id="{40DB22F1-3B61-280F-F682-00359FF29505}"/>
                  </a:ext>
                </a:extLst>
              </p:cNvPr>
              <p:cNvSpPr txBox="1"/>
              <p:nvPr/>
            </p:nvSpPr>
            <p:spPr>
              <a:xfrm>
                <a:off x="1431955" y="16509669"/>
                <a:ext cx="941283" cy="523220"/>
              </a:xfrm>
              <a:prstGeom prst="rect">
                <a:avLst/>
              </a:prstGeom>
              <a:noFill/>
            </p:spPr>
            <p:txBody>
              <a:bodyPr wrap="none" rtlCol="0">
                <a:spAutoFit/>
              </a:bodyPr>
              <a:lstStyle/>
              <a:p>
                <a:pPr algn="r"/>
                <a:r>
                  <a:rPr lang="en-US" sz="2800" dirty="0">
                    <a:latin typeface="Times New Roman" panose="02020603050405020304" pitchFamily="18" charset="0"/>
                    <a:cs typeface="Times New Roman" panose="02020603050405020304" pitchFamily="18" charset="0"/>
                  </a:rPr>
                  <a:t>Need</a:t>
                </a:r>
              </a:p>
            </p:txBody>
          </p:sp>
          <p:sp>
            <p:nvSpPr>
              <p:cNvPr id="314" name="TextBox 313">
                <a:extLst>
                  <a:ext uri="{FF2B5EF4-FFF2-40B4-BE49-F238E27FC236}">
                    <a16:creationId xmlns:a16="http://schemas.microsoft.com/office/drawing/2014/main" id="{43058570-0DAB-9FCA-D1D9-888709AB9E2F}"/>
                  </a:ext>
                </a:extLst>
              </p:cNvPr>
              <p:cNvSpPr txBox="1"/>
              <p:nvPr/>
            </p:nvSpPr>
            <p:spPr>
              <a:xfrm>
                <a:off x="1332568" y="15850711"/>
                <a:ext cx="1040670" cy="523220"/>
              </a:xfrm>
              <a:prstGeom prst="rect">
                <a:avLst/>
              </a:prstGeom>
              <a:noFill/>
            </p:spPr>
            <p:txBody>
              <a:bodyPr wrap="none" rtlCol="0">
                <a:spAutoFit/>
              </a:bodyPr>
              <a:lstStyle/>
              <a:p>
                <a:pPr algn="r"/>
                <a:r>
                  <a:rPr lang="en-US" sz="2800" dirty="0">
                    <a:latin typeface="Times New Roman" panose="02020603050405020304" pitchFamily="18" charset="0"/>
                    <a:cs typeface="Times New Roman" panose="02020603050405020304" pitchFamily="18" charset="0"/>
                  </a:rPr>
                  <a:t>Space</a:t>
                </a:r>
              </a:p>
            </p:txBody>
          </p:sp>
          <p:sp>
            <p:nvSpPr>
              <p:cNvPr id="315" name="TextBox 314">
                <a:extLst>
                  <a:ext uri="{FF2B5EF4-FFF2-40B4-BE49-F238E27FC236}">
                    <a16:creationId xmlns:a16="http://schemas.microsoft.com/office/drawing/2014/main" id="{FAE6D66D-ADF5-38AF-7B18-A0806D7DA77B}"/>
                  </a:ext>
                </a:extLst>
              </p:cNvPr>
              <p:cNvSpPr txBox="1"/>
              <p:nvPr/>
            </p:nvSpPr>
            <p:spPr>
              <a:xfrm>
                <a:off x="1630727" y="15156845"/>
                <a:ext cx="742511" cy="523220"/>
              </a:xfrm>
              <a:prstGeom prst="rect">
                <a:avLst/>
              </a:prstGeom>
              <a:noFill/>
            </p:spPr>
            <p:txBody>
              <a:bodyPr wrap="none" rtlCol="0">
                <a:spAutoFit/>
              </a:bodyPr>
              <a:lstStyle/>
              <a:p>
                <a:pPr algn="r"/>
                <a:r>
                  <a:rPr lang="en-US" sz="2800" dirty="0">
                    <a:latin typeface="Times New Roman" panose="02020603050405020304" pitchFamily="18" charset="0"/>
                    <a:cs typeface="Times New Roman" panose="02020603050405020304" pitchFamily="18" charset="0"/>
                  </a:rPr>
                  <a:t>The</a:t>
                </a:r>
              </a:p>
            </p:txBody>
          </p:sp>
        </p:grpSp>
      </p:grpSp>
      <p:sp>
        <p:nvSpPr>
          <p:cNvPr id="325" name="Oval 324">
            <a:extLst>
              <a:ext uri="{FF2B5EF4-FFF2-40B4-BE49-F238E27FC236}">
                <a16:creationId xmlns:a16="http://schemas.microsoft.com/office/drawing/2014/main" id="{99D0716E-1792-AB1D-7D2B-54A05A04E068}"/>
              </a:ext>
            </a:extLst>
          </p:cNvPr>
          <p:cNvSpPr/>
          <p:nvPr/>
        </p:nvSpPr>
        <p:spPr>
          <a:xfrm flipV="1">
            <a:off x="10450960" y="128378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ectangle 325">
            <a:extLst>
              <a:ext uri="{FF2B5EF4-FFF2-40B4-BE49-F238E27FC236}">
                <a16:creationId xmlns:a16="http://schemas.microsoft.com/office/drawing/2014/main" id="{52CDC680-5250-0018-214E-FB24FACA36D5}"/>
              </a:ext>
            </a:extLst>
          </p:cNvPr>
          <p:cNvSpPr/>
          <p:nvPr/>
        </p:nvSpPr>
        <p:spPr>
          <a:xfrm flipV="1">
            <a:off x="10457139" y="1726156"/>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Diamond 326">
            <a:extLst>
              <a:ext uri="{FF2B5EF4-FFF2-40B4-BE49-F238E27FC236}">
                <a16:creationId xmlns:a16="http://schemas.microsoft.com/office/drawing/2014/main" id="{C355A2BA-C792-E758-0AFF-8EF1E0415B01}"/>
              </a:ext>
            </a:extLst>
          </p:cNvPr>
          <p:cNvSpPr/>
          <p:nvPr/>
        </p:nvSpPr>
        <p:spPr>
          <a:xfrm flipV="1">
            <a:off x="10407103" y="2156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TextBox 327">
            <a:extLst>
              <a:ext uri="{FF2B5EF4-FFF2-40B4-BE49-F238E27FC236}">
                <a16:creationId xmlns:a16="http://schemas.microsoft.com/office/drawing/2014/main" id="{11D62702-0AE8-A885-3DAB-8086571F9C8F}"/>
              </a:ext>
            </a:extLst>
          </p:cNvPr>
          <p:cNvSpPr txBox="1"/>
          <p:nvPr/>
        </p:nvSpPr>
        <p:spPr>
          <a:xfrm>
            <a:off x="10753786" y="1157151"/>
            <a:ext cx="1305165" cy="523220"/>
          </a:xfrm>
          <a:prstGeom prst="rect">
            <a:avLst/>
          </a:prstGeom>
          <a:noFill/>
        </p:spPr>
        <p:txBody>
          <a:bodyPr wrap="none" rtlCol="0">
            <a:spAutoFit/>
          </a:bodyPr>
          <a:lstStyle/>
          <a:p>
            <a:r>
              <a:rPr lang="en-US" sz="2800" i="1" dirty="0">
                <a:latin typeface="Times New Roman" panose="02020603050405020304" pitchFamily="18" charset="0"/>
                <a:cs typeface="Times New Roman" panose="02020603050405020304" pitchFamily="18" charset="0"/>
              </a:rPr>
              <a:t>h</a:t>
            </a:r>
            <a:r>
              <a:rPr lang="en-US" sz="2800" i="1" spc="-800" baseline="-25000" dirty="0">
                <a:latin typeface="Times New Roman" panose="02020603050405020304" pitchFamily="18" charset="0"/>
                <a:cs typeface="Times New Roman" panose="02020603050405020304" pitchFamily="18" charset="0"/>
              </a:rPr>
              <a:t>i</a:t>
            </a:r>
            <a:r>
              <a:rPr lang="en-US" sz="2800" i="1" baseline="50000" dirty="0">
                <a:latin typeface="Times New Roman" panose="02020603050405020304" pitchFamily="18" charset="0"/>
                <a:cs typeface="Times New Roman" panose="02020603050405020304" pitchFamily="18" charset="0"/>
              </a:rPr>
              <a:t>(l)</a:t>
            </a:r>
            <a:r>
              <a:rPr lang="en-US" sz="2800" baseline="500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state</a:t>
            </a:r>
          </a:p>
        </p:txBody>
      </p:sp>
      <p:sp>
        <p:nvSpPr>
          <p:cNvPr id="329" name="TextBox 328">
            <a:extLst>
              <a:ext uri="{FF2B5EF4-FFF2-40B4-BE49-F238E27FC236}">
                <a16:creationId xmlns:a16="http://schemas.microsoft.com/office/drawing/2014/main" id="{AF4CA85F-2E89-8627-E6E2-4646220688EE}"/>
              </a:ext>
            </a:extLst>
          </p:cNvPr>
          <p:cNvSpPr txBox="1"/>
          <p:nvPr/>
        </p:nvSpPr>
        <p:spPr>
          <a:xfrm>
            <a:off x="10753786" y="1621313"/>
            <a:ext cx="1438214"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attention</a:t>
            </a:r>
          </a:p>
        </p:txBody>
      </p:sp>
      <p:sp>
        <p:nvSpPr>
          <p:cNvPr id="330" name="TextBox 329">
            <a:extLst>
              <a:ext uri="{FF2B5EF4-FFF2-40B4-BE49-F238E27FC236}">
                <a16:creationId xmlns:a16="http://schemas.microsoft.com/office/drawing/2014/main" id="{6074A04A-9130-6C25-C520-96D54206F971}"/>
              </a:ext>
            </a:extLst>
          </p:cNvPr>
          <p:cNvSpPr txBox="1"/>
          <p:nvPr/>
        </p:nvSpPr>
        <p:spPr>
          <a:xfrm>
            <a:off x="10753786" y="2085475"/>
            <a:ext cx="923651"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MLP</a:t>
            </a:r>
          </a:p>
        </p:txBody>
      </p:sp>
    </p:spTree>
    <p:extLst>
      <p:ext uri="{BB962C8B-B14F-4D97-AF65-F5344CB8AC3E}">
        <p14:creationId xmlns:p14="http://schemas.microsoft.com/office/powerpoint/2010/main" val="39164169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p:nvPr/>
        </p:nvSpPr>
        <p:spPr>
          <a:xfrm>
            <a:off x="2322272" y="3857054"/>
            <a:ext cx="7202805" cy="1023998"/>
          </a:xfrm>
          <a:prstGeom prst="rect">
            <a:avLst/>
          </a:prstGeom>
        </p:spPr>
        <p:txBody>
          <a:bodyPr vert="horz" wrap="square" lIns="0" tIns="9525" rIns="0" bIns="0" rtlCol="0">
            <a:spAutoFit/>
          </a:bodyPr>
          <a:lstStyle/>
          <a:p>
            <a:pPr marL="285750" indent="-257651">
              <a:spcBef>
                <a:spcPts val="75"/>
              </a:spcBef>
              <a:buClr>
                <a:srgbClr val="8B1515"/>
              </a:buClr>
              <a:buFont typeface="Times New Roman"/>
              <a:buChar char="•"/>
              <a:tabLst>
                <a:tab pos="285274" algn="l"/>
                <a:tab pos="286226" algn="l"/>
              </a:tabLst>
            </a:pPr>
            <a:r>
              <a:rPr sz="1725" dirty="0">
                <a:latin typeface="Calibri"/>
                <a:cs typeface="Calibri"/>
              </a:rPr>
              <a:t>Let</a:t>
            </a:r>
            <a:r>
              <a:rPr sz="1725" spc="-23" dirty="0">
                <a:latin typeface="Calibri"/>
                <a:cs typeface="Calibri"/>
              </a:rPr>
              <a:t> </a:t>
            </a:r>
            <a:r>
              <a:rPr sz="1725" dirty="0">
                <a:latin typeface="Cambria Math"/>
                <a:cs typeface="Cambria Math"/>
              </a:rPr>
              <a:t>𝜎</a:t>
            </a:r>
            <a:r>
              <a:rPr sz="1725" spc="124" dirty="0">
                <a:latin typeface="Cambria Math"/>
                <a:cs typeface="Cambria Math"/>
              </a:rPr>
              <a:t> </a:t>
            </a:r>
            <a:r>
              <a:rPr sz="1725" dirty="0">
                <a:latin typeface="Cambria Math"/>
                <a:cs typeface="Cambria Math"/>
              </a:rPr>
              <a:t>=</a:t>
            </a:r>
          </a:p>
          <a:p>
            <a:pPr marL="285750" indent="-257651">
              <a:spcBef>
                <a:spcPts val="1298"/>
              </a:spcBef>
              <a:buClr>
                <a:srgbClr val="8B1515"/>
              </a:buClr>
              <a:buFont typeface="Times New Roman"/>
              <a:buChar char="•"/>
              <a:tabLst>
                <a:tab pos="285274" algn="l"/>
                <a:tab pos="286226" algn="l"/>
              </a:tabLst>
            </a:pPr>
            <a:r>
              <a:rPr sz="1725" spc="-4" dirty="0">
                <a:latin typeface="Calibri"/>
                <a:cs typeface="Calibri"/>
              </a:rPr>
              <a:t>Let</a:t>
            </a:r>
            <a:r>
              <a:rPr sz="1725" spc="4" dirty="0">
                <a:latin typeface="Calibri"/>
                <a:cs typeface="Calibri"/>
              </a:rPr>
              <a:t> </a:t>
            </a:r>
            <a:r>
              <a:rPr sz="1725" dirty="0">
                <a:latin typeface="Cambria Math"/>
                <a:cs typeface="Cambria Math"/>
              </a:rPr>
              <a:t>𝛾</a:t>
            </a:r>
            <a:r>
              <a:rPr sz="1725" spc="153" dirty="0">
                <a:latin typeface="Cambria Math"/>
                <a:cs typeface="Cambria Math"/>
              </a:rPr>
              <a:t> </a:t>
            </a:r>
            <a:r>
              <a:rPr sz="1725" dirty="0">
                <a:latin typeface="Cambria Math"/>
                <a:cs typeface="Cambria Math"/>
              </a:rPr>
              <a:t>∈</a:t>
            </a:r>
            <a:r>
              <a:rPr sz="1725" spc="101" dirty="0">
                <a:latin typeface="Cambria Math"/>
                <a:cs typeface="Cambria Math"/>
              </a:rPr>
              <a:t> </a:t>
            </a:r>
            <a:r>
              <a:rPr sz="1725" spc="41" dirty="0">
                <a:latin typeface="Cambria Math"/>
                <a:cs typeface="Cambria Math"/>
              </a:rPr>
              <a:t>ℝ</a:t>
            </a:r>
            <a:r>
              <a:rPr sz="1856" spc="62" baseline="28619" dirty="0">
                <a:latin typeface="Cambria Math"/>
                <a:cs typeface="Cambria Math"/>
              </a:rPr>
              <a:t>𝑑</a:t>
            </a:r>
            <a:r>
              <a:rPr sz="1856" spc="343" baseline="28619" dirty="0">
                <a:latin typeface="Cambria Math"/>
                <a:cs typeface="Cambria Math"/>
              </a:rPr>
              <a:t> </a:t>
            </a:r>
            <a:r>
              <a:rPr sz="1725" dirty="0">
                <a:latin typeface="Calibri"/>
                <a:cs typeface="Calibri"/>
              </a:rPr>
              <a:t>and</a:t>
            </a:r>
            <a:r>
              <a:rPr sz="1725" spc="8" dirty="0">
                <a:latin typeface="Calibri"/>
                <a:cs typeface="Calibri"/>
              </a:rPr>
              <a:t> </a:t>
            </a:r>
            <a:r>
              <a:rPr sz="1725" dirty="0">
                <a:latin typeface="Cambria Math"/>
                <a:cs typeface="Cambria Math"/>
              </a:rPr>
              <a:t>𝛽</a:t>
            </a:r>
            <a:r>
              <a:rPr sz="1725" spc="143" dirty="0">
                <a:latin typeface="Cambria Math"/>
                <a:cs typeface="Cambria Math"/>
              </a:rPr>
              <a:t> </a:t>
            </a:r>
            <a:r>
              <a:rPr sz="1725" dirty="0">
                <a:latin typeface="Cambria Math"/>
                <a:cs typeface="Cambria Math"/>
              </a:rPr>
              <a:t>∈</a:t>
            </a:r>
            <a:r>
              <a:rPr sz="1725" spc="113" dirty="0">
                <a:latin typeface="Cambria Math"/>
                <a:cs typeface="Cambria Math"/>
              </a:rPr>
              <a:t> </a:t>
            </a:r>
            <a:r>
              <a:rPr sz="1725" spc="41" dirty="0">
                <a:latin typeface="Cambria Math"/>
                <a:cs typeface="Cambria Math"/>
              </a:rPr>
              <a:t>ℝ</a:t>
            </a:r>
            <a:r>
              <a:rPr sz="1856" spc="62" baseline="28619" dirty="0">
                <a:latin typeface="Cambria Math"/>
                <a:cs typeface="Cambria Math"/>
              </a:rPr>
              <a:t>𝑑</a:t>
            </a:r>
            <a:r>
              <a:rPr sz="1856" spc="332" baseline="28619" dirty="0">
                <a:latin typeface="Cambria Math"/>
                <a:cs typeface="Cambria Math"/>
              </a:rPr>
              <a:t> </a:t>
            </a:r>
            <a:r>
              <a:rPr sz="1725" dirty="0">
                <a:latin typeface="Calibri"/>
                <a:cs typeface="Calibri"/>
              </a:rPr>
              <a:t>be</a:t>
            </a:r>
            <a:r>
              <a:rPr sz="1725" spc="8" dirty="0">
                <a:latin typeface="Calibri"/>
                <a:cs typeface="Calibri"/>
              </a:rPr>
              <a:t> </a:t>
            </a:r>
            <a:r>
              <a:rPr sz="1725" dirty="0">
                <a:latin typeface="Calibri"/>
                <a:cs typeface="Calibri"/>
              </a:rPr>
              <a:t>learned</a:t>
            </a:r>
            <a:r>
              <a:rPr sz="1725" spc="4" dirty="0">
                <a:latin typeface="Calibri"/>
                <a:cs typeface="Calibri"/>
              </a:rPr>
              <a:t> </a:t>
            </a:r>
            <a:r>
              <a:rPr sz="1725" spc="-4" dirty="0">
                <a:latin typeface="Calibri"/>
                <a:cs typeface="Calibri"/>
              </a:rPr>
              <a:t>“gain”</a:t>
            </a:r>
            <a:r>
              <a:rPr sz="1725" spc="4" dirty="0">
                <a:latin typeface="Calibri"/>
                <a:cs typeface="Calibri"/>
              </a:rPr>
              <a:t> </a:t>
            </a:r>
            <a:r>
              <a:rPr sz="1725" dirty="0">
                <a:latin typeface="Calibri"/>
                <a:cs typeface="Calibri"/>
              </a:rPr>
              <a:t>and</a:t>
            </a:r>
            <a:r>
              <a:rPr sz="1725" spc="4" dirty="0">
                <a:latin typeface="Calibri"/>
                <a:cs typeface="Calibri"/>
              </a:rPr>
              <a:t> </a:t>
            </a:r>
            <a:r>
              <a:rPr sz="1725" spc="-4" dirty="0">
                <a:latin typeface="Calibri"/>
                <a:cs typeface="Calibri"/>
              </a:rPr>
              <a:t>“bias” </a:t>
            </a:r>
            <a:r>
              <a:rPr sz="1725" dirty="0">
                <a:latin typeface="Calibri"/>
                <a:cs typeface="Calibri"/>
              </a:rPr>
              <a:t>parameters.</a:t>
            </a:r>
            <a:r>
              <a:rPr sz="1725" spc="-8" dirty="0">
                <a:latin typeface="Calibri"/>
                <a:cs typeface="Calibri"/>
              </a:rPr>
              <a:t> </a:t>
            </a:r>
            <a:r>
              <a:rPr sz="1725" spc="-4" dirty="0">
                <a:latin typeface="Calibri"/>
                <a:cs typeface="Calibri"/>
              </a:rPr>
              <a:t>(Can</a:t>
            </a:r>
            <a:r>
              <a:rPr sz="1725" spc="8" dirty="0">
                <a:latin typeface="Calibri"/>
                <a:cs typeface="Calibri"/>
              </a:rPr>
              <a:t> </a:t>
            </a:r>
            <a:r>
              <a:rPr sz="1725" spc="-4" dirty="0">
                <a:latin typeface="Calibri"/>
                <a:cs typeface="Calibri"/>
              </a:rPr>
              <a:t>omit!)</a:t>
            </a:r>
            <a:endParaRPr sz="1725" dirty="0">
              <a:latin typeface="Calibri"/>
              <a:cs typeface="Calibri"/>
            </a:endParaRPr>
          </a:p>
          <a:p>
            <a:pPr marL="285750" indent="-257651">
              <a:spcBef>
                <a:spcPts val="398"/>
              </a:spcBef>
              <a:buClr>
                <a:srgbClr val="8B1515"/>
              </a:buClr>
              <a:buFont typeface="Times New Roman"/>
              <a:buChar char="•"/>
              <a:tabLst>
                <a:tab pos="285274" algn="l"/>
                <a:tab pos="286226" algn="l"/>
              </a:tabLst>
            </a:pPr>
            <a:r>
              <a:rPr sz="1725" dirty="0">
                <a:latin typeface="Calibri"/>
                <a:cs typeface="Calibri"/>
              </a:rPr>
              <a:t>Then layer</a:t>
            </a:r>
            <a:r>
              <a:rPr sz="1725" spc="-4" dirty="0">
                <a:latin typeface="Calibri"/>
                <a:cs typeface="Calibri"/>
              </a:rPr>
              <a:t> normalization</a:t>
            </a:r>
            <a:r>
              <a:rPr sz="1725" spc="-11" dirty="0">
                <a:latin typeface="Calibri"/>
                <a:cs typeface="Calibri"/>
              </a:rPr>
              <a:t> </a:t>
            </a:r>
            <a:r>
              <a:rPr sz="1725" spc="-4" dirty="0">
                <a:latin typeface="Calibri"/>
                <a:cs typeface="Calibri"/>
              </a:rPr>
              <a:t>computes:</a:t>
            </a:r>
            <a:endParaRPr sz="1725" dirty="0">
              <a:latin typeface="Calibri"/>
              <a:cs typeface="Calibri"/>
            </a:endParaRPr>
          </a:p>
        </p:txBody>
      </p:sp>
      <p:sp>
        <p:nvSpPr>
          <p:cNvPr id="4" name="object 4"/>
          <p:cNvSpPr txBox="1">
            <a:spLocks noGrp="1"/>
          </p:cNvSpPr>
          <p:nvPr>
            <p:ph type="body" idx="1"/>
          </p:nvPr>
        </p:nvSpPr>
        <p:spPr>
          <a:xfrm>
            <a:off x="1821181" y="1775732"/>
            <a:ext cx="8379543" cy="1756699"/>
          </a:xfrm>
          <a:prstGeom prst="rect">
            <a:avLst/>
          </a:prstGeom>
        </p:spPr>
        <p:txBody>
          <a:bodyPr vert="horz" wrap="square" lIns="0" tIns="61913" rIns="0" bIns="0" rtlCol="0">
            <a:spAutoFit/>
          </a:bodyPr>
          <a:lstStyle/>
          <a:p>
            <a:pPr marL="304800" indent="-257651">
              <a:spcBef>
                <a:spcPts val="488"/>
              </a:spcBef>
              <a:buClr>
                <a:srgbClr val="8B1515"/>
              </a:buClr>
              <a:buFont typeface="Times New Roman"/>
              <a:buChar char="•"/>
              <a:tabLst>
                <a:tab pos="304324" algn="l"/>
                <a:tab pos="305276" algn="l"/>
              </a:tabLst>
            </a:pPr>
            <a:r>
              <a:rPr sz="1730" b="1" dirty="0">
                <a:cs typeface="Calibri"/>
              </a:rPr>
              <a:t>Layer </a:t>
            </a:r>
            <a:r>
              <a:rPr sz="1730" b="1" spc="-4" dirty="0">
                <a:cs typeface="Calibri"/>
              </a:rPr>
              <a:t>normalization </a:t>
            </a:r>
            <a:r>
              <a:rPr sz="1730" dirty="0"/>
              <a:t>is a</a:t>
            </a:r>
            <a:r>
              <a:rPr sz="1730" spc="4" dirty="0"/>
              <a:t> </a:t>
            </a:r>
            <a:r>
              <a:rPr sz="1730" spc="-4" dirty="0"/>
              <a:t>trick</a:t>
            </a:r>
            <a:r>
              <a:rPr sz="1730" spc="11" dirty="0"/>
              <a:t> </a:t>
            </a:r>
            <a:r>
              <a:rPr sz="1730" dirty="0"/>
              <a:t>to help </a:t>
            </a:r>
            <a:r>
              <a:rPr sz="1730" spc="-4" dirty="0"/>
              <a:t>models</a:t>
            </a:r>
            <a:r>
              <a:rPr sz="1730" spc="8" dirty="0"/>
              <a:t> </a:t>
            </a:r>
            <a:r>
              <a:rPr sz="1730" dirty="0"/>
              <a:t>train</a:t>
            </a:r>
            <a:r>
              <a:rPr sz="1730" spc="-8" dirty="0"/>
              <a:t> </a:t>
            </a:r>
            <a:r>
              <a:rPr sz="1730" spc="-4" dirty="0"/>
              <a:t>faster.</a:t>
            </a:r>
          </a:p>
          <a:p>
            <a:pPr marL="304800" marR="51435" indent="-257651">
              <a:spcBef>
                <a:spcPts val="416"/>
              </a:spcBef>
              <a:buClr>
                <a:srgbClr val="8B1515"/>
              </a:buClr>
              <a:buFont typeface="Times New Roman"/>
              <a:buChar char="•"/>
              <a:tabLst>
                <a:tab pos="304324" algn="l"/>
                <a:tab pos="305276" algn="l"/>
              </a:tabLst>
            </a:pPr>
            <a:r>
              <a:rPr sz="1730" dirty="0"/>
              <a:t>Idea:</a:t>
            </a:r>
            <a:r>
              <a:rPr sz="1730" spc="-4" dirty="0"/>
              <a:t> </a:t>
            </a:r>
            <a:r>
              <a:rPr sz="1730" dirty="0"/>
              <a:t>cut</a:t>
            </a:r>
            <a:r>
              <a:rPr sz="1730" spc="19" dirty="0"/>
              <a:t> </a:t>
            </a:r>
            <a:r>
              <a:rPr sz="1730" spc="-4" dirty="0"/>
              <a:t>down</a:t>
            </a:r>
            <a:r>
              <a:rPr sz="1730" dirty="0"/>
              <a:t> </a:t>
            </a:r>
            <a:r>
              <a:rPr sz="1730" spc="-4" dirty="0"/>
              <a:t>on</a:t>
            </a:r>
            <a:r>
              <a:rPr sz="1730" spc="15" dirty="0"/>
              <a:t> </a:t>
            </a:r>
            <a:r>
              <a:rPr sz="1730" spc="-4" dirty="0"/>
              <a:t>uninformative </a:t>
            </a:r>
            <a:r>
              <a:rPr sz="1730" dirty="0"/>
              <a:t>variation</a:t>
            </a:r>
            <a:r>
              <a:rPr sz="1730" spc="-4" dirty="0"/>
              <a:t> </a:t>
            </a:r>
            <a:r>
              <a:rPr sz="1730" dirty="0"/>
              <a:t>in</a:t>
            </a:r>
            <a:r>
              <a:rPr sz="1730" spc="8" dirty="0"/>
              <a:t> </a:t>
            </a:r>
            <a:r>
              <a:rPr sz="1730" spc="-4" dirty="0"/>
              <a:t>hidden</a:t>
            </a:r>
            <a:r>
              <a:rPr sz="1730" spc="15" dirty="0"/>
              <a:t> </a:t>
            </a:r>
            <a:r>
              <a:rPr sz="1730" dirty="0"/>
              <a:t>vector</a:t>
            </a:r>
            <a:r>
              <a:rPr sz="1730" spc="4" dirty="0"/>
              <a:t> </a:t>
            </a:r>
            <a:r>
              <a:rPr sz="1730" dirty="0"/>
              <a:t>values</a:t>
            </a:r>
            <a:r>
              <a:rPr sz="1730" spc="8" dirty="0"/>
              <a:t> </a:t>
            </a:r>
            <a:r>
              <a:rPr sz="1730" spc="-4" dirty="0"/>
              <a:t>by</a:t>
            </a:r>
            <a:r>
              <a:rPr sz="1730" dirty="0"/>
              <a:t> </a:t>
            </a:r>
            <a:r>
              <a:rPr sz="1730" spc="-4" dirty="0"/>
              <a:t>normalizing </a:t>
            </a:r>
            <a:r>
              <a:rPr sz="1730" spc="-379" dirty="0"/>
              <a:t> </a:t>
            </a:r>
            <a:r>
              <a:rPr sz="1730" dirty="0"/>
              <a:t>to </a:t>
            </a:r>
            <a:r>
              <a:rPr sz="1730" spc="-4" dirty="0"/>
              <a:t>unit</a:t>
            </a:r>
            <a:r>
              <a:rPr sz="1730" spc="11" dirty="0"/>
              <a:t> </a:t>
            </a:r>
            <a:r>
              <a:rPr sz="1730" dirty="0"/>
              <a:t>mean and </a:t>
            </a:r>
            <a:r>
              <a:rPr sz="1730" spc="-4" dirty="0"/>
              <a:t>standard</a:t>
            </a:r>
            <a:r>
              <a:rPr sz="1730" spc="4" dirty="0"/>
              <a:t> </a:t>
            </a:r>
            <a:r>
              <a:rPr sz="1730" dirty="0"/>
              <a:t>deviation</a:t>
            </a:r>
            <a:r>
              <a:rPr sz="1730" spc="4" dirty="0"/>
              <a:t> </a:t>
            </a:r>
            <a:r>
              <a:rPr sz="1730" b="1" spc="-4" dirty="0">
                <a:cs typeface="Calibri"/>
              </a:rPr>
              <a:t>within</a:t>
            </a:r>
            <a:r>
              <a:rPr sz="1730" b="1" spc="-8" dirty="0">
                <a:cs typeface="Calibri"/>
              </a:rPr>
              <a:t> </a:t>
            </a:r>
            <a:r>
              <a:rPr sz="1730" b="1" spc="-4" dirty="0">
                <a:cs typeface="Calibri"/>
              </a:rPr>
              <a:t>each </a:t>
            </a:r>
            <a:r>
              <a:rPr sz="1730" b="1" dirty="0">
                <a:cs typeface="Calibri"/>
              </a:rPr>
              <a:t>layer</a:t>
            </a:r>
            <a:r>
              <a:rPr sz="1730" dirty="0"/>
              <a:t>.</a:t>
            </a:r>
          </a:p>
          <a:p>
            <a:pPr marL="561975" lvl="1" indent="-171926">
              <a:spcBef>
                <a:spcPts val="416"/>
              </a:spcBef>
              <a:buClr>
                <a:srgbClr val="007B92"/>
              </a:buClr>
              <a:buFont typeface="Times New Roman"/>
              <a:buChar char="•"/>
              <a:tabLst>
                <a:tab pos="562451" algn="l"/>
              </a:tabLst>
            </a:pPr>
            <a:r>
              <a:rPr sz="1730" dirty="0">
                <a:cs typeface="Calibri"/>
              </a:rPr>
              <a:t>LayerNorm’s</a:t>
            </a:r>
            <a:r>
              <a:rPr sz="1730" spc="-19" dirty="0">
                <a:cs typeface="Calibri"/>
              </a:rPr>
              <a:t> </a:t>
            </a:r>
            <a:r>
              <a:rPr sz="1730" spc="-4" dirty="0">
                <a:cs typeface="Calibri"/>
              </a:rPr>
              <a:t>success</a:t>
            </a:r>
            <a:r>
              <a:rPr sz="1730" spc="4" dirty="0">
                <a:cs typeface="Calibri"/>
              </a:rPr>
              <a:t> </a:t>
            </a:r>
            <a:r>
              <a:rPr sz="1730" dirty="0">
                <a:cs typeface="Calibri"/>
              </a:rPr>
              <a:t>may </a:t>
            </a:r>
            <a:r>
              <a:rPr sz="1730" spc="-4" dirty="0">
                <a:cs typeface="Calibri"/>
              </a:rPr>
              <a:t>be</a:t>
            </a:r>
            <a:r>
              <a:rPr sz="1730" spc="8" dirty="0">
                <a:cs typeface="Calibri"/>
              </a:rPr>
              <a:t> </a:t>
            </a:r>
            <a:r>
              <a:rPr sz="1730" dirty="0">
                <a:cs typeface="Calibri"/>
              </a:rPr>
              <a:t>due</a:t>
            </a:r>
            <a:r>
              <a:rPr sz="1730" spc="11" dirty="0">
                <a:cs typeface="Calibri"/>
              </a:rPr>
              <a:t> </a:t>
            </a:r>
            <a:r>
              <a:rPr sz="1730" dirty="0">
                <a:cs typeface="Calibri"/>
              </a:rPr>
              <a:t>to its</a:t>
            </a:r>
            <a:r>
              <a:rPr sz="1730" spc="8" dirty="0">
                <a:cs typeface="Calibri"/>
              </a:rPr>
              <a:t> </a:t>
            </a:r>
            <a:r>
              <a:rPr sz="1730" dirty="0">
                <a:cs typeface="Calibri"/>
              </a:rPr>
              <a:t>normalizing gradients</a:t>
            </a:r>
            <a:r>
              <a:rPr sz="1730" spc="4" dirty="0">
                <a:cs typeface="Calibri"/>
              </a:rPr>
              <a:t> </a:t>
            </a:r>
            <a:r>
              <a:rPr sz="1730" spc="-15" dirty="0">
                <a:cs typeface="Calibri"/>
              </a:rPr>
              <a:t>[</a:t>
            </a:r>
            <a:r>
              <a:rPr sz="1730" u="heavy" spc="-15" dirty="0">
                <a:solidFill>
                  <a:srgbClr val="4197B5"/>
                </a:solidFill>
                <a:uFill>
                  <a:solidFill>
                    <a:srgbClr val="4197B5"/>
                  </a:solidFill>
                </a:uFill>
                <a:cs typeface="Calibri"/>
                <a:hlinkClick r:id="rId2"/>
              </a:rPr>
              <a:t>Xu</a:t>
            </a:r>
            <a:r>
              <a:rPr sz="1730" u="heavy" spc="11" dirty="0">
                <a:solidFill>
                  <a:srgbClr val="4197B5"/>
                </a:solidFill>
                <a:uFill>
                  <a:solidFill>
                    <a:srgbClr val="4197B5"/>
                  </a:solidFill>
                </a:uFill>
                <a:cs typeface="Calibri"/>
                <a:hlinkClick r:id="rId2"/>
              </a:rPr>
              <a:t> </a:t>
            </a:r>
            <a:r>
              <a:rPr sz="1730" u="heavy" dirty="0">
                <a:solidFill>
                  <a:srgbClr val="4197B5"/>
                </a:solidFill>
                <a:uFill>
                  <a:solidFill>
                    <a:srgbClr val="4197B5"/>
                  </a:solidFill>
                </a:uFill>
                <a:cs typeface="Calibri"/>
                <a:hlinkClick r:id="rId2"/>
              </a:rPr>
              <a:t>et</a:t>
            </a:r>
            <a:r>
              <a:rPr sz="1730" u="heavy" spc="4" dirty="0">
                <a:solidFill>
                  <a:srgbClr val="4197B5"/>
                </a:solidFill>
                <a:uFill>
                  <a:solidFill>
                    <a:srgbClr val="4197B5"/>
                  </a:solidFill>
                </a:uFill>
                <a:cs typeface="Calibri"/>
                <a:hlinkClick r:id="rId2"/>
              </a:rPr>
              <a:t> </a:t>
            </a:r>
            <a:r>
              <a:rPr sz="1730" u="heavy" dirty="0">
                <a:solidFill>
                  <a:srgbClr val="4197B5"/>
                </a:solidFill>
                <a:uFill>
                  <a:solidFill>
                    <a:srgbClr val="4197B5"/>
                  </a:solidFill>
                </a:uFill>
                <a:cs typeface="Calibri"/>
                <a:hlinkClick r:id="rId2"/>
              </a:rPr>
              <a:t>al.,</a:t>
            </a:r>
            <a:r>
              <a:rPr sz="1730" u="heavy" spc="-11" dirty="0">
                <a:solidFill>
                  <a:srgbClr val="4197B5"/>
                </a:solidFill>
                <a:uFill>
                  <a:solidFill>
                    <a:srgbClr val="4197B5"/>
                  </a:solidFill>
                </a:uFill>
                <a:cs typeface="Calibri"/>
                <a:hlinkClick r:id="rId2"/>
              </a:rPr>
              <a:t> </a:t>
            </a:r>
            <a:r>
              <a:rPr sz="1730" u="heavy" spc="-4" dirty="0">
                <a:solidFill>
                  <a:srgbClr val="4197B5"/>
                </a:solidFill>
                <a:uFill>
                  <a:solidFill>
                    <a:srgbClr val="4197B5"/>
                  </a:solidFill>
                </a:uFill>
                <a:cs typeface="Calibri"/>
                <a:hlinkClick r:id="rId2"/>
              </a:rPr>
              <a:t>2019</a:t>
            </a:r>
            <a:r>
              <a:rPr sz="1730" spc="-4" dirty="0">
                <a:cs typeface="Calibri"/>
              </a:rPr>
              <a:t>]</a:t>
            </a:r>
            <a:endParaRPr sz="1730" dirty="0">
              <a:cs typeface="Calibri"/>
            </a:endParaRPr>
          </a:p>
          <a:p>
            <a:pPr marL="304800" indent="-257651">
              <a:spcBef>
                <a:spcPts val="476"/>
              </a:spcBef>
              <a:buClr>
                <a:srgbClr val="8B1515"/>
              </a:buClr>
              <a:buFont typeface="Times New Roman"/>
              <a:buChar char="•"/>
              <a:tabLst>
                <a:tab pos="304324" algn="l"/>
                <a:tab pos="305276" algn="l"/>
              </a:tabLst>
            </a:pPr>
            <a:r>
              <a:rPr sz="1730" dirty="0"/>
              <a:t>Let</a:t>
            </a:r>
            <a:r>
              <a:rPr sz="1730" spc="-4" dirty="0"/>
              <a:t> </a:t>
            </a:r>
            <a:r>
              <a:rPr sz="1730" dirty="0">
                <a:cs typeface="Cambria Math"/>
              </a:rPr>
              <a:t>𝑥</a:t>
            </a:r>
            <a:r>
              <a:rPr sz="1730" spc="158" dirty="0">
                <a:cs typeface="Cambria Math"/>
              </a:rPr>
              <a:t> </a:t>
            </a:r>
            <a:r>
              <a:rPr sz="1730" dirty="0">
                <a:cs typeface="Cambria Math"/>
              </a:rPr>
              <a:t>∈</a:t>
            </a:r>
            <a:r>
              <a:rPr sz="1730" spc="98" dirty="0">
                <a:cs typeface="Cambria Math"/>
              </a:rPr>
              <a:t> </a:t>
            </a:r>
            <a:r>
              <a:rPr sz="1730" spc="45" dirty="0">
                <a:cs typeface="Cambria Math"/>
              </a:rPr>
              <a:t>ℝ</a:t>
            </a:r>
            <a:r>
              <a:rPr sz="1730" spc="67" baseline="28619" dirty="0">
                <a:cs typeface="Cambria Math"/>
              </a:rPr>
              <a:t>𝑑</a:t>
            </a:r>
            <a:r>
              <a:rPr sz="1730" spc="332" baseline="28619" dirty="0">
                <a:cs typeface="Cambria Math"/>
              </a:rPr>
              <a:t> </a:t>
            </a:r>
            <a:r>
              <a:rPr sz="1730" spc="-4" dirty="0"/>
              <a:t>be</a:t>
            </a:r>
            <a:r>
              <a:rPr sz="1730" spc="4" dirty="0"/>
              <a:t> </a:t>
            </a:r>
            <a:r>
              <a:rPr sz="1730" dirty="0"/>
              <a:t>an individual</a:t>
            </a:r>
            <a:r>
              <a:rPr sz="1730" spc="-11" dirty="0"/>
              <a:t> </a:t>
            </a:r>
            <a:r>
              <a:rPr sz="1730" spc="-4" dirty="0"/>
              <a:t>(word)</a:t>
            </a:r>
            <a:r>
              <a:rPr sz="1730" spc="11" dirty="0"/>
              <a:t> </a:t>
            </a:r>
            <a:r>
              <a:rPr sz="1730" dirty="0"/>
              <a:t>vector</a:t>
            </a:r>
            <a:r>
              <a:rPr sz="1730" spc="4" dirty="0"/>
              <a:t> </a:t>
            </a:r>
            <a:r>
              <a:rPr sz="1730" dirty="0"/>
              <a:t>in </a:t>
            </a:r>
            <a:r>
              <a:rPr sz="1730" spc="-4" dirty="0"/>
              <a:t>the</a:t>
            </a:r>
            <a:r>
              <a:rPr sz="1730" spc="4" dirty="0"/>
              <a:t> </a:t>
            </a:r>
            <a:r>
              <a:rPr sz="1730" spc="-4" dirty="0"/>
              <a:t>model.</a:t>
            </a:r>
            <a:endParaRPr sz="1730" dirty="0">
              <a:cs typeface="Cambria Math"/>
            </a:endParaRPr>
          </a:p>
          <a:p>
            <a:pPr marL="304800" indent="-257651">
              <a:spcBef>
                <a:spcPts val="668"/>
              </a:spcBef>
              <a:buClr>
                <a:srgbClr val="8B1515"/>
              </a:buClr>
              <a:buFont typeface="Times New Roman"/>
              <a:buChar char="•"/>
              <a:tabLst>
                <a:tab pos="304324" algn="l"/>
                <a:tab pos="305276" algn="l"/>
                <a:tab pos="1521619" algn="l"/>
              </a:tabLst>
            </a:pPr>
            <a:r>
              <a:rPr sz="1730" dirty="0"/>
              <a:t>Let</a:t>
            </a:r>
            <a:r>
              <a:rPr sz="1730" spc="-4" dirty="0"/>
              <a:t> </a:t>
            </a:r>
            <a:r>
              <a:rPr sz="1730" dirty="0">
                <a:cs typeface="Cambria Math"/>
              </a:rPr>
              <a:t>𝜇</a:t>
            </a:r>
            <a:r>
              <a:rPr sz="1730" spc="150" dirty="0">
                <a:cs typeface="Cambria Math"/>
              </a:rPr>
              <a:t> </a:t>
            </a:r>
            <a:r>
              <a:rPr sz="1730" dirty="0">
                <a:cs typeface="Cambria Math"/>
              </a:rPr>
              <a:t>=</a:t>
            </a:r>
            <a:r>
              <a:rPr sz="1730" spc="94" dirty="0">
                <a:cs typeface="Cambria Math"/>
              </a:rPr>
              <a:t> </a:t>
            </a:r>
            <a:r>
              <a:rPr lang="el-GR" sz="1730" spc="236" baseline="2415" dirty="0">
                <a:cs typeface="Cambria Math"/>
              </a:rPr>
              <a:t>Σ</a:t>
            </a:r>
            <a:r>
              <a:rPr lang="en-US" sz="1730" spc="236" baseline="-25000" dirty="0">
                <a:cs typeface="Cambria Math"/>
              </a:rPr>
              <a:t>j=1</a:t>
            </a:r>
            <a:r>
              <a:rPr sz="1730" spc="236" baseline="31986" dirty="0">
                <a:cs typeface="Cambria Math"/>
              </a:rPr>
              <a:t>𝑑</a:t>
            </a:r>
            <a:r>
              <a:rPr lang="en-US" sz="1730" spc="236" baseline="31986" dirty="0">
                <a:cs typeface="Cambria Math"/>
              </a:rPr>
              <a:t> </a:t>
            </a:r>
            <a:r>
              <a:rPr lang="en-US" sz="1600" spc="26" dirty="0">
                <a:cs typeface="Cambria Math"/>
              </a:rPr>
              <a:t>𝑥</a:t>
            </a:r>
            <a:r>
              <a:rPr lang="en-US" sz="1600" spc="39" baseline="-15151" dirty="0">
                <a:cs typeface="Cambria Math"/>
              </a:rPr>
              <a:t>𝑗 </a:t>
            </a:r>
            <a:r>
              <a:rPr lang="en-US" sz="1600" spc="39" dirty="0">
                <a:cs typeface="Cambria Math"/>
              </a:rPr>
              <a:t>; </a:t>
            </a:r>
            <a:r>
              <a:rPr lang="en-US" sz="1730" dirty="0"/>
              <a:t>t</a:t>
            </a:r>
            <a:r>
              <a:rPr sz="1730" dirty="0"/>
              <a:t>his</a:t>
            </a:r>
            <a:r>
              <a:rPr sz="1730" spc="4" dirty="0"/>
              <a:t> </a:t>
            </a:r>
            <a:r>
              <a:rPr sz="1730" dirty="0"/>
              <a:t>is the</a:t>
            </a:r>
            <a:r>
              <a:rPr sz="1730" spc="4" dirty="0"/>
              <a:t> </a:t>
            </a:r>
            <a:r>
              <a:rPr sz="1730" dirty="0"/>
              <a:t>mean;</a:t>
            </a:r>
            <a:r>
              <a:rPr sz="1730" spc="-23" dirty="0"/>
              <a:t> </a:t>
            </a:r>
            <a:r>
              <a:rPr sz="1730" dirty="0">
                <a:cs typeface="Cambria Math"/>
              </a:rPr>
              <a:t>𝜇</a:t>
            </a:r>
            <a:r>
              <a:rPr sz="1730" spc="139" dirty="0">
                <a:cs typeface="Cambria Math"/>
              </a:rPr>
              <a:t> </a:t>
            </a:r>
            <a:r>
              <a:rPr sz="1730" dirty="0">
                <a:cs typeface="Cambria Math"/>
              </a:rPr>
              <a:t>∈</a:t>
            </a:r>
            <a:r>
              <a:rPr sz="1730" spc="94" dirty="0">
                <a:cs typeface="Cambria Math"/>
              </a:rPr>
              <a:t> </a:t>
            </a:r>
            <a:r>
              <a:rPr sz="1730" spc="-4" dirty="0">
                <a:cs typeface="Cambria Math"/>
              </a:rPr>
              <a:t>ℝ</a:t>
            </a:r>
            <a:r>
              <a:rPr sz="1730" spc="-4" dirty="0"/>
              <a:t>.</a:t>
            </a:r>
            <a:endParaRPr sz="1730" dirty="0">
              <a:cs typeface="Cambria Math"/>
            </a:endParaRPr>
          </a:p>
        </p:txBody>
      </p:sp>
      <p:sp>
        <p:nvSpPr>
          <p:cNvPr id="5" name="object 5"/>
          <p:cNvSpPr/>
          <p:nvPr/>
        </p:nvSpPr>
        <p:spPr>
          <a:xfrm>
            <a:off x="3355658" y="3759613"/>
            <a:ext cx="1668780" cy="489585"/>
          </a:xfrm>
          <a:custGeom>
            <a:avLst/>
            <a:gdLst/>
            <a:ahLst/>
            <a:cxnLst/>
            <a:rect l="l" t="t" r="r" b="b"/>
            <a:pathLst>
              <a:path w="2225040" h="652779">
                <a:moveTo>
                  <a:pt x="357759" y="341376"/>
                </a:moveTo>
                <a:lnTo>
                  <a:pt x="214503" y="341376"/>
                </a:lnTo>
                <a:lnTo>
                  <a:pt x="214503" y="359664"/>
                </a:lnTo>
                <a:lnTo>
                  <a:pt x="357759" y="359664"/>
                </a:lnTo>
                <a:lnTo>
                  <a:pt x="357759" y="341376"/>
                </a:lnTo>
                <a:close/>
              </a:path>
              <a:path w="2225040" h="652779">
                <a:moveTo>
                  <a:pt x="2224659" y="0"/>
                </a:moveTo>
                <a:lnTo>
                  <a:pt x="214503" y="0"/>
                </a:lnTo>
                <a:lnTo>
                  <a:pt x="180721" y="0"/>
                </a:lnTo>
                <a:lnTo>
                  <a:pt x="121285" y="600837"/>
                </a:lnTo>
                <a:lnTo>
                  <a:pt x="49657" y="468122"/>
                </a:lnTo>
                <a:lnTo>
                  <a:pt x="0" y="494284"/>
                </a:lnTo>
                <a:lnTo>
                  <a:pt x="5588" y="504444"/>
                </a:lnTo>
                <a:lnTo>
                  <a:pt x="31750" y="490728"/>
                </a:lnTo>
                <a:lnTo>
                  <a:pt x="119888" y="652653"/>
                </a:lnTo>
                <a:lnTo>
                  <a:pt x="133223" y="652653"/>
                </a:lnTo>
                <a:lnTo>
                  <a:pt x="196723" y="19050"/>
                </a:lnTo>
                <a:lnTo>
                  <a:pt x="225298" y="19050"/>
                </a:lnTo>
                <a:lnTo>
                  <a:pt x="225298" y="18288"/>
                </a:lnTo>
                <a:lnTo>
                  <a:pt x="2224659" y="18288"/>
                </a:lnTo>
                <a:lnTo>
                  <a:pt x="2224659" y="0"/>
                </a:lnTo>
                <a:close/>
              </a:path>
            </a:pathLst>
          </a:custGeom>
          <a:solidFill>
            <a:srgbClr val="000000"/>
          </a:solidFill>
        </p:spPr>
        <p:txBody>
          <a:bodyPr wrap="square" lIns="0" tIns="0" rIns="0" bIns="0" rtlCol="0"/>
          <a:lstStyle/>
          <a:p>
            <a:endParaRPr sz="1350"/>
          </a:p>
        </p:txBody>
      </p:sp>
      <p:sp>
        <p:nvSpPr>
          <p:cNvPr id="6" name="object 6"/>
          <p:cNvSpPr txBox="1"/>
          <p:nvPr/>
        </p:nvSpPr>
        <p:spPr>
          <a:xfrm>
            <a:off x="3507201" y="3739324"/>
            <a:ext cx="121444" cy="492892"/>
          </a:xfrm>
          <a:prstGeom prst="rect">
            <a:avLst/>
          </a:prstGeom>
        </p:spPr>
        <p:txBody>
          <a:bodyPr vert="horz" wrap="square" lIns="0" tIns="60008" rIns="0" bIns="0" rtlCol="0">
            <a:spAutoFit/>
          </a:bodyPr>
          <a:lstStyle/>
          <a:p>
            <a:pPr marL="16193">
              <a:spcBef>
                <a:spcPts val="472"/>
              </a:spcBef>
            </a:pPr>
            <a:r>
              <a:rPr sz="1238" spc="41" dirty="0">
                <a:latin typeface="Cambria Math"/>
                <a:cs typeface="Cambria Math"/>
              </a:rPr>
              <a:t>1</a:t>
            </a:r>
            <a:endParaRPr sz="1238">
              <a:latin typeface="Cambria Math"/>
              <a:cs typeface="Cambria Math"/>
            </a:endParaRPr>
          </a:p>
          <a:p>
            <a:pPr marL="9525">
              <a:spcBef>
                <a:spcPts val="405"/>
              </a:spcBef>
            </a:pPr>
            <a:r>
              <a:rPr sz="1238" spc="150" dirty="0">
                <a:latin typeface="Cambria Math"/>
                <a:cs typeface="Cambria Math"/>
              </a:rPr>
              <a:t>𝑑</a:t>
            </a:r>
            <a:endParaRPr sz="1238">
              <a:latin typeface="Cambria Math"/>
              <a:cs typeface="Cambria Math"/>
            </a:endParaRPr>
          </a:p>
        </p:txBody>
      </p:sp>
      <p:sp>
        <p:nvSpPr>
          <p:cNvPr id="7" name="object 7"/>
          <p:cNvSpPr txBox="1"/>
          <p:nvPr/>
        </p:nvSpPr>
        <p:spPr>
          <a:xfrm>
            <a:off x="3854673" y="3978213"/>
            <a:ext cx="388811" cy="203005"/>
          </a:xfrm>
          <a:prstGeom prst="rect">
            <a:avLst/>
          </a:prstGeom>
        </p:spPr>
        <p:txBody>
          <a:bodyPr vert="horz" wrap="square" lIns="0" tIns="12383" rIns="0" bIns="0" rtlCol="0">
            <a:spAutoFit/>
          </a:bodyPr>
          <a:lstStyle/>
          <a:p>
            <a:pPr marL="9525">
              <a:spcBef>
                <a:spcPts val="98"/>
              </a:spcBef>
            </a:pPr>
            <a:r>
              <a:rPr sz="1238" spc="443" dirty="0">
                <a:latin typeface="Cambria Math"/>
                <a:cs typeface="Cambria Math"/>
              </a:rPr>
              <a:t>𝑗</a:t>
            </a:r>
            <a:r>
              <a:rPr sz="1238" spc="-4" dirty="0">
                <a:latin typeface="Cambria Math"/>
                <a:cs typeface="Cambria Math"/>
              </a:rPr>
              <a:t>=</a:t>
            </a:r>
            <a:r>
              <a:rPr sz="1238" spc="41" dirty="0">
                <a:latin typeface="Cambria Math"/>
                <a:cs typeface="Cambria Math"/>
              </a:rPr>
              <a:t>1</a:t>
            </a:r>
            <a:endParaRPr sz="1238" dirty="0">
              <a:latin typeface="Cambria Math"/>
              <a:cs typeface="Cambria Math"/>
            </a:endParaRPr>
          </a:p>
        </p:txBody>
      </p:sp>
      <p:sp>
        <p:nvSpPr>
          <p:cNvPr id="8" name="object 8"/>
          <p:cNvSpPr txBox="1"/>
          <p:nvPr/>
        </p:nvSpPr>
        <p:spPr>
          <a:xfrm>
            <a:off x="3650604" y="3780953"/>
            <a:ext cx="593884" cy="378950"/>
          </a:xfrm>
          <a:prstGeom prst="rect">
            <a:avLst/>
          </a:prstGeom>
        </p:spPr>
        <p:txBody>
          <a:bodyPr vert="horz" wrap="square" lIns="0" tIns="9525" rIns="0" bIns="0" rtlCol="0">
            <a:spAutoFit/>
          </a:bodyPr>
          <a:lstStyle/>
          <a:p>
            <a:pPr marL="28575">
              <a:spcBef>
                <a:spcPts val="75"/>
              </a:spcBef>
            </a:pPr>
            <a:r>
              <a:rPr lang="el-GR" sz="2400" spc="158" dirty="0">
                <a:latin typeface="Cambria Math"/>
                <a:cs typeface="Cambria Math"/>
              </a:rPr>
              <a:t>Σ</a:t>
            </a:r>
            <a:r>
              <a:rPr lang="en-US" sz="2000" i="1" spc="158" baseline="30000" dirty="0">
                <a:latin typeface="Cambria Math"/>
                <a:cs typeface="Cambria Math"/>
              </a:rPr>
              <a:t>d</a:t>
            </a:r>
            <a:endParaRPr sz="1238" i="1" baseline="30000" dirty="0">
              <a:latin typeface="Cambria Math"/>
              <a:cs typeface="Cambria Math"/>
            </a:endParaRPr>
          </a:p>
        </p:txBody>
      </p:sp>
      <p:sp>
        <p:nvSpPr>
          <p:cNvPr id="9" name="object 9"/>
          <p:cNvSpPr/>
          <p:nvPr/>
        </p:nvSpPr>
        <p:spPr>
          <a:xfrm>
            <a:off x="4173574" y="3890107"/>
            <a:ext cx="728663" cy="265271"/>
          </a:xfrm>
          <a:custGeom>
            <a:avLst/>
            <a:gdLst/>
            <a:ahLst/>
            <a:cxnLst/>
            <a:rect l="l" t="t" r="r" b="b"/>
            <a:pathLst>
              <a:path w="971550" h="353695">
                <a:moveTo>
                  <a:pt x="878707" y="0"/>
                </a:moveTo>
                <a:lnTo>
                  <a:pt x="875151" y="11811"/>
                </a:lnTo>
                <a:lnTo>
                  <a:pt x="891363" y="20214"/>
                </a:lnTo>
                <a:lnTo>
                  <a:pt x="905504" y="32464"/>
                </a:lnTo>
                <a:lnTo>
                  <a:pt x="927475" y="68453"/>
                </a:lnTo>
                <a:lnTo>
                  <a:pt x="940841" y="117443"/>
                </a:lnTo>
                <a:lnTo>
                  <a:pt x="945255" y="176911"/>
                </a:lnTo>
                <a:lnTo>
                  <a:pt x="944155" y="207891"/>
                </a:lnTo>
                <a:lnTo>
                  <a:pt x="935289" y="261993"/>
                </a:lnTo>
                <a:lnTo>
                  <a:pt x="917549" y="305020"/>
                </a:lnTo>
                <a:lnTo>
                  <a:pt x="891363" y="333353"/>
                </a:lnTo>
                <a:lnTo>
                  <a:pt x="875151" y="341757"/>
                </a:lnTo>
                <a:lnTo>
                  <a:pt x="878707" y="353568"/>
                </a:lnTo>
                <a:lnTo>
                  <a:pt x="918156" y="332486"/>
                </a:lnTo>
                <a:lnTo>
                  <a:pt x="947414" y="292735"/>
                </a:lnTo>
                <a:lnTo>
                  <a:pt x="965527" y="239283"/>
                </a:lnTo>
                <a:lnTo>
                  <a:pt x="971544" y="176784"/>
                </a:lnTo>
                <a:lnTo>
                  <a:pt x="970041" y="144395"/>
                </a:lnTo>
                <a:lnTo>
                  <a:pt x="957988" y="86379"/>
                </a:lnTo>
                <a:lnTo>
                  <a:pt x="934053" y="38558"/>
                </a:lnTo>
                <a:lnTo>
                  <a:pt x="899711" y="8217"/>
                </a:lnTo>
                <a:lnTo>
                  <a:pt x="878707" y="0"/>
                </a:lnTo>
                <a:close/>
              </a:path>
              <a:path w="971550" h="353695">
                <a:moveTo>
                  <a:pt x="92958" y="0"/>
                </a:moveTo>
                <a:lnTo>
                  <a:pt x="53445" y="21066"/>
                </a:lnTo>
                <a:lnTo>
                  <a:pt x="24124" y="60706"/>
                </a:lnTo>
                <a:lnTo>
                  <a:pt x="6058" y="114268"/>
                </a:lnTo>
                <a:lnTo>
                  <a:pt x="0" y="176911"/>
                </a:lnTo>
                <a:lnTo>
                  <a:pt x="1514" y="209170"/>
                </a:lnTo>
                <a:lnTo>
                  <a:pt x="13602" y="267134"/>
                </a:lnTo>
                <a:lnTo>
                  <a:pt x="37504" y="314956"/>
                </a:lnTo>
                <a:lnTo>
                  <a:pt x="71933" y="345348"/>
                </a:lnTo>
                <a:lnTo>
                  <a:pt x="92958" y="353568"/>
                </a:lnTo>
                <a:lnTo>
                  <a:pt x="96514" y="341757"/>
                </a:lnTo>
                <a:lnTo>
                  <a:pt x="80246" y="333353"/>
                </a:lnTo>
                <a:lnTo>
                  <a:pt x="66097" y="321103"/>
                </a:lnTo>
                <a:lnTo>
                  <a:pt x="44063" y="285115"/>
                </a:lnTo>
                <a:lnTo>
                  <a:pt x="30743" y="236251"/>
                </a:lnTo>
                <a:lnTo>
                  <a:pt x="26287" y="176784"/>
                </a:lnTo>
                <a:lnTo>
                  <a:pt x="27400" y="145855"/>
                </a:lnTo>
                <a:lnTo>
                  <a:pt x="36302" y="91650"/>
                </a:lnTo>
                <a:lnTo>
                  <a:pt x="54044" y="48547"/>
                </a:lnTo>
                <a:lnTo>
                  <a:pt x="80246" y="20214"/>
                </a:lnTo>
                <a:lnTo>
                  <a:pt x="96514" y="11811"/>
                </a:lnTo>
                <a:lnTo>
                  <a:pt x="92958" y="0"/>
                </a:lnTo>
                <a:close/>
              </a:path>
            </a:pathLst>
          </a:custGeom>
          <a:solidFill>
            <a:srgbClr val="000000"/>
          </a:solidFill>
        </p:spPr>
        <p:txBody>
          <a:bodyPr wrap="square" lIns="0" tIns="0" rIns="0" bIns="0" rtlCol="0"/>
          <a:lstStyle/>
          <a:p>
            <a:endParaRPr sz="1350"/>
          </a:p>
        </p:txBody>
      </p:sp>
      <p:sp>
        <p:nvSpPr>
          <p:cNvPr id="10" name="object 10"/>
          <p:cNvSpPr txBox="1"/>
          <p:nvPr/>
        </p:nvSpPr>
        <p:spPr>
          <a:xfrm>
            <a:off x="4338352" y="3961068"/>
            <a:ext cx="94298" cy="203005"/>
          </a:xfrm>
          <a:prstGeom prst="rect">
            <a:avLst/>
          </a:prstGeom>
        </p:spPr>
        <p:txBody>
          <a:bodyPr vert="horz" wrap="square" lIns="0" tIns="12383" rIns="0" bIns="0" rtlCol="0">
            <a:spAutoFit/>
          </a:bodyPr>
          <a:lstStyle/>
          <a:p>
            <a:pPr marL="9525">
              <a:spcBef>
                <a:spcPts val="98"/>
              </a:spcBef>
            </a:pPr>
            <a:r>
              <a:rPr sz="1238" spc="405" dirty="0">
                <a:latin typeface="Cambria Math"/>
                <a:cs typeface="Cambria Math"/>
              </a:rPr>
              <a:t>𝑗</a:t>
            </a:r>
            <a:endParaRPr sz="1238">
              <a:latin typeface="Cambria Math"/>
              <a:cs typeface="Cambria Math"/>
            </a:endParaRPr>
          </a:p>
        </p:txBody>
      </p:sp>
      <p:sp>
        <p:nvSpPr>
          <p:cNvPr id="11" name="object 11"/>
          <p:cNvSpPr txBox="1"/>
          <p:nvPr/>
        </p:nvSpPr>
        <p:spPr>
          <a:xfrm>
            <a:off x="4243484" y="3770187"/>
            <a:ext cx="4203859" cy="373757"/>
          </a:xfrm>
          <a:prstGeom prst="rect">
            <a:avLst/>
          </a:prstGeom>
        </p:spPr>
        <p:txBody>
          <a:bodyPr vert="horz" wrap="square" lIns="0" tIns="12383" rIns="0" bIns="0" rtlCol="0">
            <a:spAutoFit/>
          </a:bodyPr>
          <a:lstStyle/>
          <a:p>
            <a:pPr marL="679133">
              <a:lnSpc>
                <a:spcPts val="1076"/>
              </a:lnSpc>
              <a:spcBef>
                <a:spcPts val="98"/>
              </a:spcBef>
            </a:pPr>
            <a:r>
              <a:rPr sz="1238" spc="41" dirty="0">
                <a:latin typeface="Cambria Math"/>
                <a:cs typeface="Cambria Math"/>
              </a:rPr>
              <a:t>2</a:t>
            </a:r>
            <a:endParaRPr sz="1238" dirty="0">
              <a:latin typeface="Cambria Math"/>
              <a:cs typeface="Cambria Math"/>
            </a:endParaRPr>
          </a:p>
          <a:p>
            <a:pPr marL="9525">
              <a:lnSpc>
                <a:spcPts val="1661"/>
              </a:lnSpc>
              <a:tabLst>
                <a:tab pos="242411" algn="l"/>
                <a:tab pos="780574" algn="l"/>
              </a:tabLst>
            </a:pPr>
            <a:r>
              <a:rPr sz="1725" dirty="0">
                <a:latin typeface="Cambria Math"/>
                <a:cs typeface="Cambria Math"/>
              </a:rPr>
              <a:t>𝑥	−</a:t>
            </a:r>
            <a:r>
              <a:rPr sz="1725" spc="-8" dirty="0">
                <a:latin typeface="Cambria Math"/>
                <a:cs typeface="Cambria Math"/>
              </a:rPr>
              <a:t> </a:t>
            </a:r>
            <a:r>
              <a:rPr sz="1725" dirty="0">
                <a:latin typeface="Cambria Math"/>
                <a:cs typeface="Cambria Math"/>
              </a:rPr>
              <a:t>𝜇	</a:t>
            </a:r>
            <a:r>
              <a:rPr sz="1725" dirty="0">
                <a:latin typeface="Calibri"/>
                <a:cs typeface="Calibri"/>
              </a:rPr>
              <a:t>;</a:t>
            </a:r>
            <a:r>
              <a:rPr sz="1725" spc="-4" dirty="0">
                <a:latin typeface="Calibri"/>
                <a:cs typeface="Calibri"/>
              </a:rPr>
              <a:t> </a:t>
            </a:r>
            <a:r>
              <a:rPr sz="1725" dirty="0">
                <a:latin typeface="Calibri"/>
                <a:cs typeface="Calibri"/>
              </a:rPr>
              <a:t>this is</a:t>
            </a:r>
            <a:r>
              <a:rPr sz="1725" spc="4" dirty="0">
                <a:latin typeface="Calibri"/>
                <a:cs typeface="Calibri"/>
              </a:rPr>
              <a:t> </a:t>
            </a:r>
            <a:r>
              <a:rPr sz="1725" dirty="0">
                <a:latin typeface="Calibri"/>
                <a:cs typeface="Calibri"/>
              </a:rPr>
              <a:t>the</a:t>
            </a:r>
            <a:r>
              <a:rPr sz="1725" spc="8" dirty="0">
                <a:latin typeface="Calibri"/>
                <a:cs typeface="Calibri"/>
              </a:rPr>
              <a:t> </a:t>
            </a:r>
            <a:r>
              <a:rPr sz="1725" spc="-4" dirty="0">
                <a:latin typeface="Calibri"/>
                <a:cs typeface="Calibri"/>
              </a:rPr>
              <a:t>standard deviation;</a:t>
            </a:r>
            <a:r>
              <a:rPr sz="1725" dirty="0">
                <a:latin typeface="Calibri"/>
                <a:cs typeface="Calibri"/>
              </a:rPr>
              <a:t> </a:t>
            </a:r>
            <a:r>
              <a:rPr sz="1725" dirty="0">
                <a:latin typeface="Cambria Math"/>
                <a:cs typeface="Cambria Math"/>
              </a:rPr>
              <a:t>𝜎</a:t>
            </a:r>
            <a:r>
              <a:rPr sz="1725" spc="135" dirty="0">
                <a:latin typeface="Cambria Math"/>
                <a:cs typeface="Cambria Math"/>
              </a:rPr>
              <a:t> </a:t>
            </a:r>
            <a:r>
              <a:rPr sz="1725" dirty="0">
                <a:latin typeface="Cambria Math"/>
                <a:cs typeface="Cambria Math"/>
              </a:rPr>
              <a:t>∈</a:t>
            </a:r>
            <a:r>
              <a:rPr sz="1725" spc="101" dirty="0">
                <a:latin typeface="Cambria Math"/>
                <a:cs typeface="Cambria Math"/>
              </a:rPr>
              <a:t> </a:t>
            </a:r>
            <a:r>
              <a:rPr sz="1725" dirty="0">
                <a:latin typeface="Cambria Math"/>
                <a:cs typeface="Cambria Math"/>
              </a:rPr>
              <a:t>ℝ</a:t>
            </a:r>
            <a:r>
              <a:rPr sz="1725" dirty="0">
                <a:latin typeface="Calibri"/>
                <a:cs typeface="Calibri"/>
              </a:rPr>
              <a:t>.</a:t>
            </a:r>
          </a:p>
        </p:txBody>
      </p:sp>
      <p:sp>
        <p:nvSpPr>
          <p:cNvPr id="13" name="object 13"/>
          <p:cNvSpPr txBox="1"/>
          <p:nvPr/>
        </p:nvSpPr>
        <p:spPr>
          <a:xfrm>
            <a:off x="4808125" y="5095114"/>
            <a:ext cx="872490" cy="275075"/>
          </a:xfrm>
          <a:prstGeom prst="rect">
            <a:avLst/>
          </a:prstGeom>
        </p:spPr>
        <p:txBody>
          <a:bodyPr vert="horz" wrap="square" lIns="0" tIns="9525" rIns="0" bIns="0" rtlCol="0">
            <a:spAutoFit/>
          </a:bodyPr>
          <a:lstStyle/>
          <a:p>
            <a:pPr marL="9525">
              <a:spcBef>
                <a:spcPts val="75"/>
              </a:spcBef>
            </a:pPr>
            <a:r>
              <a:rPr sz="1725" dirty="0">
                <a:latin typeface="Cambria Math"/>
                <a:cs typeface="Cambria Math"/>
              </a:rPr>
              <a:t>output</a:t>
            </a:r>
            <a:r>
              <a:rPr sz="1725" spc="30" dirty="0">
                <a:latin typeface="Cambria Math"/>
                <a:cs typeface="Cambria Math"/>
              </a:rPr>
              <a:t> </a:t>
            </a:r>
            <a:r>
              <a:rPr sz="1725" dirty="0">
                <a:latin typeface="Cambria Math"/>
                <a:cs typeface="Cambria Math"/>
              </a:rPr>
              <a:t>=</a:t>
            </a:r>
            <a:endParaRPr sz="1725">
              <a:latin typeface="Cambria Math"/>
              <a:cs typeface="Cambria Math"/>
            </a:endParaRPr>
          </a:p>
        </p:txBody>
      </p:sp>
      <p:sp>
        <p:nvSpPr>
          <p:cNvPr id="14" name="object 14"/>
          <p:cNvSpPr/>
          <p:nvPr/>
        </p:nvSpPr>
        <p:spPr>
          <a:xfrm>
            <a:off x="5730526" y="5253524"/>
            <a:ext cx="648176" cy="13811"/>
          </a:xfrm>
          <a:custGeom>
            <a:avLst/>
            <a:gdLst/>
            <a:ahLst/>
            <a:cxnLst/>
            <a:rect l="l" t="t" r="r" b="b"/>
            <a:pathLst>
              <a:path w="864235" h="18414">
                <a:moveTo>
                  <a:pt x="864108" y="0"/>
                </a:moveTo>
                <a:lnTo>
                  <a:pt x="0" y="0"/>
                </a:lnTo>
                <a:lnTo>
                  <a:pt x="0" y="18288"/>
                </a:lnTo>
                <a:lnTo>
                  <a:pt x="864108" y="18288"/>
                </a:lnTo>
                <a:lnTo>
                  <a:pt x="864108" y="0"/>
                </a:lnTo>
                <a:close/>
              </a:path>
            </a:pathLst>
          </a:custGeom>
          <a:solidFill>
            <a:srgbClr val="000000"/>
          </a:solidFill>
        </p:spPr>
        <p:txBody>
          <a:bodyPr wrap="square" lIns="0" tIns="0" rIns="0" bIns="0" rtlCol="0"/>
          <a:lstStyle/>
          <a:p>
            <a:endParaRPr sz="1350"/>
          </a:p>
        </p:txBody>
      </p:sp>
      <p:sp>
        <p:nvSpPr>
          <p:cNvPr id="15" name="object 15"/>
          <p:cNvSpPr txBox="1"/>
          <p:nvPr/>
        </p:nvSpPr>
        <p:spPr>
          <a:xfrm>
            <a:off x="5765960" y="4929379"/>
            <a:ext cx="572929" cy="275075"/>
          </a:xfrm>
          <a:prstGeom prst="rect">
            <a:avLst/>
          </a:prstGeom>
        </p:spPr>
        <p:txBody>
          <a:bodyPr vert="horz" wrap="square" lIns="0" tIns="9525" rIns="0" bIns="0" rtlCol="0">
            <a:spAutoFit/>
          </a:bodyPr>
          <a:lstStyle/>
          <a:p>
            <a:pPr marL="9525">
              <a:spcBef>
                <a:spcPts val="75"/>
              </a:spcBef>
              <a:tabLst>
                <a:tab pos="230029" algn="l"/>
              </a:tabLst>
            </a:pPr>
            <a:r>
              <a:rPr sz="1725" dirty="0">
                <a:latin typeface="Cambria Math"/>
                <a:cs typeface="Cambria Math"/>
              </a:rPr>
              <a:t>𝑥	−</a:t>
            </a:r>
            <a:r>
              <a:rPr sz="1725" spc="-56" dirty="0">
                <a:latin typeface="Cambria Math"/>
                <a:cs typeface="Cambria Math"/>
              </a:rPr>
              <a:t> </a:t>
            </a:r>
            <a:r>
              <a:rPr sz="1725" dirty="0">
                <a:latin typeface="Cambria Math"/>
                <a:cs typeface="Cambria Math"/>
              </a:rPr>
              <a:t>𝜇</a:t>
            </a:r>
            <a:endParaRPr sz="1725">
              <a:latin typeface="Cambria Math"/>
              <a:cs typeface="Cambria Math"/>
            </a:endParaRPr>
          </a:p>
        </p:txBody>
      </p:sp>
      <p:sp>
        <p:nvSpPr>
          <p:cNvPr id="16" name="object 16"/>
          <p:cNvSpPr/>
          <p:nvPr/>
        </p:nvSpPr>
        <p:spPr>
          <a:xfrm>
            <a:off x="5734240" y="5309531"/>
            <a:ext cx="274320" cy="211455"/>
          </a:xfrm>
          <a:custGeom>
            <a:avLst/>
            <a:gdLst/>
            <a:ahLst/>
            <a:cxnLst/>
            <a:rect l="l" t="t" r="r" b="b"/>
            <a:pathLst>
              <a:path w="365760" h="281939">
                <a:moveTo>
                  <a:pt x="365379" y="0"/>
                </a:moveTo>
                <a:lnTo>
                  <a:pt x="187071" y="0"/>
                </a:lnTo>
                <a:lnTo>
                  <a:pt x="187071" y="279"/>
                </a:lnTo>
                <a:lnTo>
                  <a:pt x="167894" y="279"/>
                </a:lnTo>
                <a:lnTo>
                  <a:pt x="97282" y="244170"/>
                </a:lnTo>
                <a:lnTo>
                  <a:pt x="46862" y="133299"/>
                </a:lnTo>
                <a:lnTo>
                  <a:pt x="0" y="154736"/>
                </a:lnTo>
                <a:lnTo>
                  <a:pt x="4445" y="165442"/>
                </a:lnTo>
                <a:lnTo>
                  <a:pt x="28575" y="154736"/>
                </a:lnTo>
                <a:lnTo>
                  <a:pt x="87757" y="281889"/>
                </a:lnTo>
                <a:lnTo>
                  <a:pt x="101600" y="281889"/>
                </a:lnTo>
                <a:lnTo>
                  <a:pt x="178435" y="19291"/>
                </a:lnTo>
                <a:lnTo>
                  <a:pt x="204343" y="19291"/>
                </a:lnTo>
                <a:lnTo>
                  <a:pt x="204343" y="18288"/>
                </a:lnTo>
                <a:lnTo>
                  <a:pt x="365379" y="18288"/>
                </a:lnTo>
                <a:lnTo>
                  <a:pt x="365379" y="0"/>
                </a:lnTo>
                <a:close/>
              </a:path>
            </a:pathLst>
          </a:custGeom>
          <a:solidFill>
            <a:srgbClr val="000000"/>
          </a:solidFill>
        </p:spPr>
        <p:txBody>
          <a:bodyPr wrap="square" lIns="0" tIns="0" rIns="0" bIns="0" rtlCol="0"/>
          <a:lstStyle/>
          <a:p>
            <a:endParaRPr sz="1350"/>
          </a:p>
        </p:txBody>
      </p:sp>
      <p:sp>
        <p:nvSpPr>
          <p:cNvPr id="17" name="object 17"/>
          <p:cNvSpPr txBox="1"/>
          <p:nvPr/>
        </p:nvSpPr>
        <p:spPr>
          <a:xfrm>
            <a:off x="5865401" y="5250562"/>
            <a:ext cx="516255" cy="275075"/>
          </a:xfrm>
          <a:prstGeom prst="rect">
            <a:avLst/>
          </a:prstGeom>
        </p:spPr>
        <p:txBody>
          <a:bodyPr vert="horz" wrap="square" lIns="0" tIns="9525" rIns="0" bIns="0" rtlCol="0">
            <a:spAutoFit/>
          </a:bodyPr>
          <a:lstStyle/>
          <a:p>
            <a:pPr marL="9525">
              <a:spcBef>
                <a:spcPts val="75"/>
              </a:spcBef>
            </a:pPr>
            <a:r>
              <a:rPr sz="1725" dirty="0">
                <a:latin typeface="Cambria Math"/>
                <a:cs typeface="Cambria Math"/>
              </a:rPr>
              <a:t>𝜎</a:t>
            </a:r>
            <a:r>
              <a:rPr sz="1725" spc="15" dirty="0">
                <a:latin typeface="Cambria Math"/>
                <a:cs typeface="Cambria Math"/>
              </a:rPr>
              <a:t> </a:t>
            </a:r>
            <a:r>
              <a:rPr sz="1725" dirty="0">
                <a:latin typeface="Cambria Math"/>
                <a:cs typeface="Cambria Math"/>
              </a:rPr>
              <a:t>+</a:t>
            </a:r>
            <a:r>
              <a:rPr sz="1725" spc="-34" dirty="0">
                <a:latin typeface="Cambria Math"/>
                <a:cs typeface="Cambria Math"/>
              </a:rPr>
              <a:t> </a:t>
            </a:r>
            <a:r>
              <a:rPr sz="1725" dirty="0">
                <a:latin typeface="Cambria Math"/>
                <a:cs typeface="Cambria Math"/>
              </a:rPr>
              <a:t>𝜖</a:t>
            </a:r>
            <a:endParaRPr sz="1725">
              <a:latin typeface="Cambria Math"/>
              <a:cs typeface="Cambria Math"/>
            </a:endParaRPr>
          </a:p>
        </p:txBody>
      </p:sp>
      <p:sp>
        <p:nvSpPr>
          <p:cNvPr id="18" name="object 18"/>
          <p:cNvSpPr txBox="1"/>
          <p:nvPr/>
        </p:nvSpPr>
        <p:spPr>
          <a:xfrm>
            <a:off x="6428423" y="5153181"/>
            <a:ext cx="3064193" cy="684803"/>
          </a:xfrm>
          <a:prstGeom prst="rect">
            <a:avLst/>
          </a:prstGeom>
        </p:spPr>
        <p:txBody>
          <a:bodyPr vert="horz" wrap="square" lIns="0" tIns="0" rIns="0" bIns="0" rtlCol="0">
            <a:spAutoFit/>
          </a:bodyPr>
          <a:lstStyle/>
          <a:p>
            <a:pPr>
              <a:lnSpc>
                <a:spcPts val="1691"/>
              </a:lnSpc>
            </a:pPr>
            <a:r>
              <a:rPr sz="1725" dirty="0">
                <a:latin typeface="Cambria Math"/>
                <a:cs typeface="Cambria Math"/>
              </a:rPr>
              <a:t>∗</a:t>
            </a:r>
            <a:r>
              <a:rPr sz="1725" spc="-15" dirty="0">
                <a:latin typeface="Cambria Math"/>
                <a:cs typeface="Cambria Math"/>
              </a:rPr>
              <a:t> </a:t>
            </a:r>
            <a:r>
              <a:rPr sz="1725" dirty="0">
                <a:latin typeface="Cambria Math"/>
                <a:cs typeface="Cambria Math"/>
              </a:rPr>
              <a:t>𝛾</a:t>
            </a:r>
            <a:r>
              <a:rPr sz="1725" spc="34" dirty="0">
                <a:latin typeface="Cambria Math"/>
                <a:cs typeface="Cambria Math"/>
              </a:rPr>
              <a:t> </a:t>
            </a:r>
            <a:r>
              <a:rPr sz="1725" dirty="0">
                <a:latin typeface="Cambria Math"/>
                <a:cs typeface="Cambria Math"/>
              </a:rPr>
              <a:t>+</a:t>
            </a:r>
            <a:r>
              <a:rPr sz="1725" spc="-23" dirty="0">
                <a:latin typeface="Cambria Math"/>
                <a:cs typeface="Cambria Math"/>
              </a:rPr>
              <a:t> </a:t>
            </a:r>
            <a:r>
              <a:rPr sz="1725" dirty="0">
                <a:latin typeface="Cambria Math"/>
                <a:cs typeface="Cambria Math"/>
              </a:rPr>
              <a:t>𝛽</a:t>
            </a:r>
            <a:endParaRPr sz="1725">
              <a:latin typeface="Cambria Math"/>
              <a:cs typeface="Cambria Math"/>
            </a:endParaRPr>
          </a:p>
          <a:p>
            <a:pPr marL="1221581">
              <a:spcBef>
                <a:spcPts val="443"/>
              </a:spcBef>
            </a:pPr>
            <a:r>
              <a:rPr sz="1350" spc="-8" dirty="0">
                <a:solidFill>
                  <a:srgbClr val="175E53"/>
                </a:solidFill>
                <a:latin typeface="Calibri"/>
                <a:cs typeface="Calibri"/>
              </a:rPr>
              <a:t>Modulate</a:t>
            </a:r>
            <a:r>
              <a:rPr sz="1350" spc="4" dirty="0">
                <a:solidFill>
                  <a:srgbClr val="175E53"/>
                </a:solidFill>
                <a:latin typeface="Calibri"/>
                <a:cs typeface="Calibri"/>
              </a:rPr>
              <a:t> </a:t>
            </a:r>
            <a:r>
              <a:rPr sz="1350" spc="-4" dirty="0">
                <a:solidFill>
                  <a:srgbClr val="175E53"/>
                </a:solidFill>
                <a:latin typeface="Calibri"/>
                <a:cs typeface="Calibri"/>
              </a:rPr>
              <a:t>by</a:t>
            </a:r>
            <a:r>
              <a:rPr sz="1350" spc="4" dirty="0">
                <a:solidFill>
                  <a:srgbClr val="175E53"/>
                </a:solidFill>
                <a:latin typeface="Calibri"/>
                <a:cs typeface="Calibri"/>
              </a:rPr>
              <a:t> </a:t>
            </a:r>
            <a:r>
              <a:rPr sz="1350" dirty="0">
                <a:solidFill>
                  <a:srgbClr val="175E53"/>
                </a:solidFill>
                <a:latin typeface="Calibri"/>
                <a:cs typeface="Calibri"/>
              </a:rPr>
              <a:t>learned </a:t>
            </a:r>
            <a:r>
              <a:rPr sz="1350" spc="4" dirty="0">
                <a:solidFill>
                  <a:srgbClr val="175E53"/>
                </a:solidFill>
                <a:latin typeface="Calibri"/>
                <a:cs typeface="Calibri"/>
              </a:rPr>
              <a:t> </a:t>
            </a:r>
            <a:r>
              <a:rPr sz="1350" spc="-4" dirty="0">
                <a:solidFill>
                  <a:srgbClr val="175E53"/>
                </a:solidFill>
                <a:latin typeface="Calibri"/>
                <a:cs typeface="Calibri"/>
              </a:rPr>
              <a:t>elementwise</a:t>
            </a:r>
            <a:r>
              <a:rPr sz="1350" spc="-15" dirty="0">
                <a:solidFill>
                  <a:srgbClr val="175E53"/>
                </a:solidFill>
                <a:latin typeface="Calibri"/>
                <a:cs typeface="Calibri"/>
              </a:rPr>
              <a:t> </a:t>
            </a:r>
            <a:r>
              <a:rPr sz="1350" spc="-8" dirty="0">
                <a:solidFill>
                  <a:srgbClr val="175E53"/>
                </a:solidFill>
                <a:latin typeface="Calibri"/>
                <a:cs typeface="Calibri"/>
              </a:rPr>
              <a:t>gain </a:t>
            </a:r>
            <a:r>
              <a:rPr sz="1350" dirty="0">
                <a:solidFill>
                  <a:srgbClr val="175E53"/>
                </a:solidFill>
                <a:latin typeface="Calibri"/>
                <a:cs typeface="Calibri"/>
              </a:rPr>
              <a:t>and</a:t>
            </a:r>
            <a:r>
              <a:rPr sz="1350" spc="-4" dirty="0">
                <a:solidFill>
                  <a:srgbClr val="175E53"/>
                </a:solidFill>
                <a:latin typeface="Calibri"/>
                <a:cs typeface="Calibri"/>
              </a:rPr>
              <a:t> bias</a:t>
            </a:r>
            <a:endParaRPr sz="1350">
              <a:latin typeface="Calibri"/>
              <a:cs typeface="Calibri"/>
            </a:endParaRPr>
          </a:p>
        </p:txBody>
      </p:sp>
      <p:sp>
        <p:nvSpPr>
          <p:cNvPr id="19" name="object 19"/>
          <p:cNvSpPr/>
          <p:nvPr/>
        </p:nvSpPr>
        <p:spPr>
          <a:xfrm>
            <a:off x="4779265" y="5432307"/>
            <a:ext cx="930116" cy="247650"/>
          </a:xfrm>
          <a:custGeom>
            <a:avLst/>
            <a:gdLst/>
            <a:ahLst/>
            <a:cxnLst/>
            <a:rect l="l" t="t" r="r" b="b"/>
            <a:pathLst>
              <a:path w="1240154" h="330200">
                <a:moveTo>
                  <a:pt x="1164286" y="30844"/>
                </a:moveTo>
                <a:lnTo>
                  <a:pt x="0" y="317423"/>
                </a:lnTo>
                <a:lnTo>
                  <a:pt x="3048" y="329755"/>
                </a:lnTo>
                <a:lnTo>
                  <a:pt x="1167307" y="43152"/>
                </a:lnTo>
                <a:lnTo>
                  <a:pt x="1164286" y="30844"/>
                </a:lnTo>
                <a:close/>
              </a:path>
              <a:path w="1240154" h="330200">
                <a:moveTo>
                  <a:pt x="1229174" y="27800"/>
                </a:moveTo>
                <a:lnTo>
                  <a:pt x="1176655" y="27800"/>
                </a:lnTo>
                <a:lnTo>
                  <a:pt x="1179576" y="40131"/>
                </a:lnTo>
                <a:lnTo>
                  <a:pt x="1167307" y="43152"/>
                </a:lnTo>
                <a:lnTo>
                  <a:pt x="1174877" y="73990"/>
                </a:lnTo>
                <a:lnTo>
                  <a:pt x="1229174" y="27800"/>
                </a:lnTo>
                <a:close/>
              </a:path>
              <a:path w="1240154" h="330200">
                <a:moveTo>
                  <a:pt x="1176655" y="27800"/>
                </a:moveTo>
                <a:lnTo>
                  <a:pt x="1164286" y="30844"/>
                </a:lnTo>
                <a:lnTo>
                  <a:pt x="1167307" y="43152"/>
                </a:lnTo>
                <a:lnTo>
                  <a:pt x="1179576" y="40131"/>
                </a:lnTo>
                <a:lnTo>
                  <a:pt x="1176655" y="27800"/>
                </a:lnTo>
                <a:close/>
              </a:path>
              <a:path w="1240154" h="330200">
                <a:moveTo>
                  <a:pt x="1156715" y="0"/>
                </a:moveTo>
                <a:lnTo>
                  <a:pt x="1164286" y="30844"/>
                </a:lnTo>
                <a:lnTo>
                  <a:pt x="1176655" y="27800"/>
                </a:lnTo>
                <a:lnTo>
                  <a:pt x="1229174" y="27800"/>
                </a:lnTo>
                <a:lnTo>
                  <a:pt x="1239774" y="18783"/>
                </a:lnTo>
                <a:lnTo>
                  <a:pt x="1156715" y="0"/>
                </a:lnTo>
                <a:close/>
              </a:path>
            </a:pathLst>
          </a:custGeom>
          <a:solidFill>
            <a:srgbClr val="000000"/>
          </a:solidFill>
        </p:spPr>
        <p:txBody>
          <a:bodyPr wrap="square" lIns="0" tIns="0" rIns="0" bIns="0" rtlCol="0"/>
          <a:lstStyle/>
          <a:p>
            <a:endParaRPr sz="1350"/>
          </a:p>
        </p:txBody>
      </p:sp>
      <p:sp>
        <p:nvSpPr>
          <p:cNvPr id="20" name="object 20"/>
          <p:cNvSpPr txBox="1"/>
          <p:nvPr/>
        </p:nvSpPr>
        <p:spPr>
          <a:xfrm>
            <a:off x="3353754" y="5414924"/>
            <a:ext cx="1373981" cy="425116"/>
          </a:xfrm>
          <a:prstGeom prst="rect">
            <a:avLst/>
          </a:prstGeom>
        </p:spPr>
        <p:txBody>
          <a:bodyPr vert="horz" wrap="square" lIns="0" tIns="9525" rIns="0" bIns="0" rtlCol="0">
            <a:spAutoFit/>
          </a:bodyPr>
          <a:lstStyle/>
          <a:p>
            <a:pPr marL="9525" marR="3810">
              <a:spcBef>
                <a:spcPts val="75"/>
              </a:spcBef>
            </a:pPr>
            <a:r>
              <a:rPr sz="1350" spc="-8" dirty="0">
                <a:solidFill>
                  <a:srgbClr val="175E53"/>
                </a:solidFill>
                <a:latin typeface="Calibri"/>
                <a:cs typeface="Calibri"/>
              </a:rPr>
              <a:t>Normalize </a:t>
            </a:r>
            <a:r>
              <a:rPr sz="1350" spc="-4" dirty="0">
                <a:solidFill>
                  <a:srgbClr val="175E53"/>
                </a:solidFill>
                <a:latin typeface="Calibri"/>
                <a:cs typeface="Calibri"/>
              </a:rPr>
              <a:t>by</a:t>
            </a:r>
            <a:r>
              <a:rPr sz="1350" spc="-19" dirty="0">
                <a:solidFill>
                  <a:srgbClr val="175E53"/>
                </a:solidFill>
                <a:latin typeface="Calibri"/>
                <a:cs typeface="Calibri"/>
              </a:rPr>
              <a:t> </a:t>
            </a:r>
            <a:r>
              <a:rPr sz="1350" spc="-4" dirty="0">
                <a:solidFill>
                  <a:srgbClr val="175E53"/>
                </a:solidFill>
                <a:latin typeface="Calibri"/>
                <a:cs typeface="Calibri"/>
              </a:rPr>
              <a:t>scalar </a:t>
            </a:r>
            <a:r>
              <a:rPr sz="1350" spc="-296" dirty="0">
                <a:solidFill>
                  <a:srgbClr val="175E53"/>
                </a:solidFill>
                <a:latin typeface="Calibri"/>
                <a:cs typeface="Calibri"/>
              </a:rPr>
              <a:t> </a:t>
            </a:r>
            <a:r>
              <a:rPr sz="1350" dirty="0">
                <a:solidFill>
                  <a:srgbClr val="175E53"/>
                </a:solidFill>
                <a:latin typeface="Calibri"/>
                <a:cs typeface="Calibri"/>
              </a:rPr>
              <a:t>mean</a:t>
            </a:r>
            <a:r>
              <a:rPr sz="1350" spc="-26" dirty="0">
                <a:solidFill>
                  <a:srgbClr val="175E53"/>
                </a:solidFill>
                <a:latin typeface="Calibri"/>
                <a:cs typeface="Calibri"/>
              </a:rPr>
              <a:t> </a:t>
            </a:r>
            <a:r>
              <a:rPr sz="1350" spc="-4" dirty="0">
                <a:solidFill>
                  <a:srgbClr val="175E53"/>
                </a:solidFill>
                <a:latin typeface="Calibri"/>
                <a:cs typeface="Calibri"/>
              </a:rPr>
              <a:t>and</a:t>
            </a:r>
            <a:r>
              <a:rPr sz="1350" spc="-11" dirty="0">
                <a:solidFill>
                  <a:srgbClr val="175E53"/>
                </a:solidFill>
                <a:latin typeface="Calibri"/>
                <a:cs typeface="Calibri"/>
              </a:rPr>
              <a:t> </a:t>
            </a:r>
            <a:r>
              <a:rPr sz="1350" spc="-4" dirty="0">
                <a:solidFill>
                  <a:srgbClr val="175E53"/>
                </a:solidFill>
                <a:latin typeface="Calibri"/>
                <a:cs typeface="Calibri"/>
              </a:rPr>
              <a:t>variance</a:t>
            </a:r>
            <a:endParaRPr sz="1350">
              <a:latin typeface="Calibri"/>
              <a:cs typeface="Calibri"/>
            </a:endParaRPr>
          </a:p>
        </p:txBody>
      </p:sp>
      <p:sp>
        <p:nvSpPr>
          <p:cNvPr id="21" name="object 21"/>
          <p:cNvSpPr/>
          <p:nvPr/>
        </p:nvSpPr>
        <p:spPr>
          <a:xfrm>
            <a:off x="6437757" y="4914900"/>
            <a:ext cx="3600450" cy="970598"/>
          </a:xfrm>
          <a:custGeom>
            <a:avLst/>
            <a:gdLst/>
            <a:ahLst/>
            <a:cxnLst/>
            <a:rect l="l" t="t" r="r" b="b"/>
            <a:pathLst>
              <a:path w="4800600" h="1294129">
                <a:moveTo>
                  <a:pt x="4800600" y="0"/>
                </a:moveTo>
                <a:lnTo>
                  <a:pt x="0" y="0"/>
                </a:lnTo>
                <a:lnTo>
                  <a:pt x="0" y="1293876"/>
                </a:lnTo>
                <a:lnTo>
                  <a:pt x="4800600" y="1293876"/>
                </a:lnTo>
                <a:lnTo>
                  <a:pt x="4800600" y="0"/>
                </a:lnTo>
                <a:close/>
              </a:path>
            </a:pathLst>
          </a:custGeom>
          <a:solidFill>
            <a:srgbClr val="FFFFFF"/>
          </a:solidFill>
        </p:spPr>
        <p:txBody>
          <a:bodyPr wrap="square" lIns="0" tIns="0" rIns="0" bIns="0" rtlCol="0"/>
          <a:lstStyle/>
          <a:p>
            <a:endParaRPr sz="1350"/>
          </a:p>
        </p:txBody>
      </p:sp>
      <p:sp>
        <p:nvSpPr>
          <p:cNvPr id="26" name="TextBox 25">
            <a:extLst>
              <a:ext uri="{FF2B5EF4-FFF2-40B4-BE49-F238E27FC236}">
                <a16:creationId xmlns:a16="http://schemas.microsoft.com/office/drawing/2014/main" id="{ABDBD350-DA99-40BF-8476-C81DE9F76876}"/>
              </a:ext>
            </a:extLst>
          </p:cNvPr>
          <p:cNvSpPr txBox="1"/>
          <p:nvPr/>
        </p:nvSpPr>
        <p:spPr>
          <a:xfrm>
            <a:off x="6362510" y="5065895"/>
            <a:ext cx="4572000" cy="369332"/>
          </a:xfrm>
          <a:prstGeom prst="rect">
            <a:avLst/>
          </a:prstGeom>
          <a:noFill/>
        </p:spPr>
        <p:txBody>
          <a:bodyPr wrap="square">
            <a:spAutoFit/>
          </a:bodyPr>
          <a:lstStyle/>
          <a:p>
            <a:r>
              <a:rPr lang="en-US" dirty="0">
                <a:latin typeface="Cambria Math"/>
                <a:cs typeface="Cambria Math"/>
              </a:rPr>
              <a:t>∗</a:t>
            </a:r>
            <a:r>
              <a:rPr lang="en-US" spc="-19" dirty="0">
                <a:latin typeface="Cambria Math"/>
                <a:cs typeface="Cambria Math"/>
              </a:rPr>
              <a:t> </a:t>
            </a:r>
            <a:r>
              <a:rPr lang="en-US" dirty="0">
                <a:latin typeface="Cambria Math"/>
                <a:cs typeface="Cambria Math"/>
              </a:rPr>
              <a:t>𝛾</a:t>
            </a:r>
            <a:r>
              <a:rPr lang="en-US" spc="30" dirty="0">
                <a:latin typeface="Cambria Math"/>
                <a:cs typeface="Cambria Math"/>
              </a:rPr>
              <a:t> </a:t>
            </a:r>
            <a:r>
              <a:rPr lang="en-US" dirty="0">
                <a:latin typeface="Cambria Math"/>
                <a:cs typeface="Cambria Math"/>
              </a:rPr>
              <a:t>+</a:t>
            </a:r>
            <a:r>
              <a:rPr lang="en-US" spc="-30" dirty="0">
                <a:latin typeface="Cambria Math"/>
                <a:cs typeface="Cambria Math"/>
              </a:rPr>
              <a:t> </a:t>
            </a:r>
            <a:r>
              <a:rPr lang="en-US" dirty="0">
                <a:latin typeface="Cambria Math"/>
                <a:cs typeface="Cambria Math"/>
              </a:rPr>
              <a:t>𝛽</a:t>
            </a:r>
            <a:endParaRPr lang="en-US" dirty="0"/>
          </a:p>
        </p:txBody>
      </p:sp>
      <p:sp>
        <p:nvSpPr>
          <p:cNvPr id="27" name="object 19">
            <a:extLst>
              <a:ext uri="{FF2B5EF4-FFF2-40B4-BE49-F238E27FC236}">
                <a16:creationId xmlns:a16="http://schemas.microsoft.com/office/drawing/2014/main" id="{E778C00F-0BB0-4A37-95EC-17254D8509F7}"/>
              </a:ext>
            </a:extLst>
          </p:cNvPr>
          <p:cNvSpPr txBox="1"/>
          <p:nvPr/>
        </p:nvSpPr>
        <p:spPr>
          <a:xfrm>
            <a:off x="7640480" y="5414924"/>
            <a:ext cx="1861661" cy="425116"/>
          </a:xfrm>
          <a:prstGeom prst="rect">
            <a:avLst/>
          </a:prstGeom>
        </p:spPr>
        <p:txBody>
          <a:bodyPr vert="horz" wrap="square" lIns="0" tIns="9525" rIns="0" bIns="0" rtlCol="0">
            <a:spAutoFit/>
          </a:bodyPr>
          <a:lstStyle/>
          <a:p>
            <a:pPr marL="9525" marR="3810">
              <a:spcBef>
                <a:spcPts val="75"/>
              </a:spcBef>
            </a:pPr>
            <a:r>
              <a:rPr sz="1350" spc="-8" dirty="0">
                <a:solidFill>
                  <a:srgbClr val="175E53"/>
                </a:solidFill>
                <a:latin typeface="Calibri"/>
                <a:cs typeface="Calibri"/>
              </a:rPr>
              <a:t>Modulate</a:t>
            </a:r>
            <a:r>
              <a:rPr sz="1350" spc="4" dirty="0">
                <a:solidFill>
                  <a:srgbClr val="175E53"/>
                </a:solidFill>
                <a:latin typeface="Calibri"/>
                <a:cs typeface="Calibri"/>
              </a:rPr>
              <a:t> </a:t>
            </a:r>
            <a:r>
              <a:rPr sz="1350" spc="-4" dirty="0">
                <a:solidFill>
                  <a:srgbClr val="175E53"/>
                </a:solidFill>
                <a:latin typeface="Calibri"/>
                <a:cs typeface="Calibri"/>
              </a:rPr>
              <a:t>by</a:t>
            </a:r>
            <a:r>
              <a:rPr sz="1350" spc="4" dirty="0">
                <a:solidFill>
                  <a:srgbClr val="175E53"/>
                </a:solidFill>
                <a:latin typeface="Calibri"/>
                <a:cs typeface="Calibri"/>
              </a:rPr>
              <a:t> </a:t>
            </a:r>
            <a:r>
              <a:rPr sz="1350" dirty="0">
                <a:solidFill>
                  <a:srgbClr val="175E53"/>
                </a:solidFill>
                <a:latin typeface="Calibri"/>
                <a:cs typeface="Calibri"/>
              </a:rPr>
              <a:t>learned </a:t>
            </a:r>
            <a:r>
              <a:rPr sz="1350" spc="4" dirty="0">
                <a:solidFill>
                  <a:srgbClr val="175E53"/>
                </a:solidFill>
                <a:latin typeface="Calibri"/>
                <a:cs typeface="Calibri"/>
              </a:rPr>
              <a:t> </a:t>
            </a:r>
            <a:r>
              <a:rPr sz="1350" spc="-4" dirty="0">
                <a:solidFill>
                  <a:srgbClr val="175E53"/>
                </a:solidFill>
                <a:latin typeface="Calibri"/>
                <a:cs typeface="Calibri"/>
              </a:rPr>
              <a:t>elementwise</a:t>
            </a:r>
            <a:r>
              <a:rPr sz="1350" spc="-15" dirty="0">
                <a:solidFill>
                  <a:srgbClr val="175E53"/>
                </a:solidFill>
                <a:latin typeface="Calibri"/>
                <a:cs typeface="Calibri"/>
              </a:rPr>
              <a:t> </a:t>
            </a:r>
            <a:r>
              <a:rPr sz="1350" spc="-8" dirty="0">
                <a:solidFill>
                  <a:srgbClr val="175E53"/>
                </a:solidFill>
                <a:latin typeface="Calibri"/>
                <a:cs typeface="Calibri"/>
              </a:rPr>
              <a:t>gain </a:t>
            </a:r>
            <a:r>
              <a:rPr sz="1350" dirty="0">
                <a:solidFill>
                  <a:srgbClr val="175E53"/>
                </a:solidFill>
                <a:latin typeface="Calibri"/>
                <a:cs typeface="Calibri"/>
              </a:rPr>
              <a:t>and</a:t>
            </a:r>
            <a:r>
              <a:rPr sz="1350" spc="-4" dirty="0">
                <a:solidFill>
                  <a:srgbClr val="175E53"/>
                </a:solidFill>
                <a:latin typeface="Calibri"/>
                <a:cs typeface="Calibri"/>
              </a:rPr>
              <a:t> bias</a:t>
            </a:r>
            <a:endParaRPr sz="1350">
              <a:latin typeface="Calibri"/>
              <a:cs typeface="Calibri"/>
            </a:endParaRPr>
          </a:p>
        </p:txBody>
      </p:sp>
      <p:sp>
        <p:nvSpPr>
          <p:cNvPr id="28" name="object 20">
            <a:extLst>
              <a:ext uri="{FF2B5EF4-FFF2-40B4-BE49-F238E27FC236}">
                <a16:creationId xmlns:a16="http://schemas.microsoft.com/office/drawing/2014/main" id="{F8B94F33-7507-4448-8223-C4CB2E982829}"/>
              </a:ext>
            </a:extLst>
          </p:cNvPr>
          <p:cNvSpPr/>
          <p:nvPr/>
        </p:nvSpPr>
        <p:spPr>
          <a:xfrm>
            <a:off x="6837807" y="5440032"/>
            <a:ext cx="601980" cy="239554"/>
          </a:xfrm>
          <a:custGeom>
            <a:avLst/>
            <a:gdLst/>
            <a:ahLst/>
            <a:cxnLst/>
            <a:rect l="l" t="t" r="r" b="b"/>
            <a:pathLst>
              <a:path w="802640" h="319404">
                <a:moveTo>
                  <a:pt x="73437" y="29670"/>
                </a:moveTo>
                <a:lnTo>
                  <a:pt x="68923" y="41553"/>
                </a:lnTo>
                <a:lnTo>
                  <a:pt x="797814" y="319214"/>
                </a:lnTo>
                <a:lnTo>
                  <a:pt x="802385" y="307352"/>
                </a:lnTo>
                <a:lnTo>
                  <a:pt x="73437" y="29670"/>
                </a:lnTo>
                <a:close/>
              </a:path>
              <a:path w="802640" h="319404">
                <a:moveTo>
                  <a:pt x="84708" y="0"/>
                </a:moveTo>
                <a:lnTo>
                  <a:pt x="0" y="8483"/>
                </a:lnTo>
                <a:lnTo>
                  <a:pt x="57657" y="71208"/>
                </a:lnTo>
                <a:lnTo>
                  <a:pt x="68923" y="41553"/>
                </a:lnTo>
                <a:lnTo>
                  <a:pt x="57023" y="37020"/>
                </a:lnTo>
                <a:lnTo>
                  <a:pt x="61595" y="25158"/>
                </a:lnTo>
                <a:lnTo>
                  <a:pt x="75151" y="25158"/>
                </a:lnTo>
                <a:lnTo>
                  <a:pt x="84708" y="0"/>
                </a:lnTo>
                <a:close/>
              </a:path>
              <a:path w="802640" h="319404">
                <a:moveTo>
                  <a:pt x="61595" y="25158"/>
                </a:moveTo>
                <a:lnTo>
                  <a:pt x="57023" y="37020"/>
                </a:lnTo>
                <a:lnTo>
                  <a:pt x="68923" y="41553"/>
                </a:lnTo>
                <a:lnTo>
                  <a:pt x="73437" y="29670"/>
                </a:lnTo>
                <a:lnTo>
                  <a:pt x="61595" y="25158"/>
                </a:lnTo>
                <a:close/>
              </a:path>
              <a:path w="802640" h="319404">
                <a:moveTo>
                  <a:pt x="75151" y="25158"/>
                </a:moveTo>
                <a:lnTo>
                  <a:pt x="61595" y="25158"/>
                </a:lnTo>
                <a:lnTo>
                  <a:pt x="73437" y="29670"/>
                </a:lnTo>
                <a:lnTo>
                  <a:pt x="75151" y="25158"/>
                </a:lnTo>
                <a:close/>
              </a:path>
            </a:pathLst>
          </a:custGeom>
          <a:solidFill>
            <a:srgbClr val="000000"/>
          </a:solidFill>
        </p:spPr>
        <p:txBody>
          <a:bodyPr wrap="square" lIns="0" tIns="0" rIns="0" bIns="0" rtlCol="0"/>
          <a:lstStyle/>
          <a:p>
            <a:endParaRPr sz="1350"/>
          </a:p>
        </p:txBody>
      </p:sp>
      <p:sp>
        <p:nvSpPr>
          <p:cNvPr id="29" name="TextBox 28">
            <a:extLst>
              <a:ext uri="{FF2B5EF4-FFF2-40B4-BE49-F238E27FC236}">
                <a16:creationId xmlns:a16="http://schemas.microsoft.com/office/drawing/2014/main" id="{A4BA65D0-4C0A-40F7-A052-62AFB30FAEAA}"/>
              </a:ext>
            </a:extLst>
          </p:cNvPr>
          <p:cNvSpPr txBox="1"/>
          <p:nvPr/>
        </p:nvSpPr>
        <p:spPr>
          <a:xfrm>
            <a:off x="1524001" y="6581002"/>
            <a:ext cx="930319" cy="276999"/>
          </a:xfrm>
          <a:prstGeom prst="rect">
            <a:avLst/>
          </a:prstGeom>
          <a:noFill/>
        </p:spPr>
        <p:txBody>
          <a:bodyPr wrap="none" rtlCol="0">
            <a:spAutoFit/>
          </a:bodyPr>
          <a:lstStyle/>
          <a:p>
            <a:pPr>
              <a:defRPr/>
            </a:pPr>
            <a:r>
              <a:rPr lang="en-US" sz="1200" dirty="0">
                <a:solidFill>
                  <a:prstClr val="black"/>
                </a:solidFill>
                <a:latin typeface="Calibri"/>
              </a:rPr>
              <a:t>John Hewitt</a:t>
            </a:r>
          </a:p>
        </p:txBody>
      </p:sp>
      <p:sp>
        <p:nvSpPr>
          <p:cNvPr id="3" name="Title 2">
            <a:extLst>
              <a:ext uri="{FF2B5EF4-FFF2-40B4-BE49-F238E27FC236}">
                <a16:creationId xmlns:a16="http://schemas.microsoft.com/office/drawing/2014/main" id="{5298EF1E-A477-1404-F5F8-C771DCAAA8F1}"/>
              </a:ext>
            </a:extLst>
          </p:cNvPr>
          <p:cNvSpPr>
            <a:spLocks noGrp="1"/>
          </p:cNvSpPr>
          <p:nvPr>
            <p:ph type="title"/>
          </p:nvPr>
        </p:nvSpPr>
        <p:spPr/>
        <p:txBody>
          <a:bodyPr/>
          <a:lstStyle/>
          <a:p>
            <a:r>
              <a:rPr lang="en-US" dirty="0"/>
              <a:t>Transformers use Layer Normalization</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2322271" y="1673714"/>
            <a:ext cx="7627974" cy="2571056"/>
          </a:xfrm>
          <a:prstGeom prst="rect">
            <a:avLst/>
          </a:prstGeom>
        </p:spPr>
        <p:txBody>
          <a:bodyPr vert="horz" wrap="square" lIns="0" tIns="63341" rIns="0" bIns="0" rtlCol="0">
            <a:spAutoFit/>
          </a:bodyPr>
          <a:lstStyle/>
          <a:p>
            <a:pPr marL="285750" indent="-257651">
              <a:spcBef>
                <a:spcPts val="499"/>
              </a:spcBef>
              <a:buClr>
                <a:srgbClr val="8B1515"/>
              </a:buClr>
              <a:buFont typeface="Times New Roman"/>
              <a:buChar char="•"/>
              <a:tabLst>
                <a:tab pos="285274" algn="l"/>
                <a:tab pos="286226" algn="l"/>
              </a:tabLst>
            </a:pPr>
            <a:r>
              <a:rPr sz="1725" b="1" spc="-4" dirty="0">
                <a:latin typeface="Calibri"/>
                <a:cs typeface="Calibri"/>
              </a:rPr>
              <a:t>“Scaled Dot</a:t>
            </a:r>
            <a:r>
              <a:rPr sz="1725" b="1" dirty="0">
                <a:latin typeface="Calibri"/>
                <a:cs typeface="Calibri"/>
              </a:rPr>
              <a:t> </a:t>
            </a:r>
            <a:r>
              <a:rPr sz="1725" b="1" spc="-4" dirty="0">
                <a:latin typeface="Calibri"/>
                <a:cs typeface="Calibri"/>
              </a:rPr>
              <a:t>Product”</a:t>
            </a:r>
            <a:r>
              <a:rPr sz="1725" b="1" spc="11" dirty="0">
                <a:latin typeface="Calibri"/>
                <a:cs typeface="Calibri"/>
              </a:rPr>
              <a:t> </a:t>
            </a:r>
            <a:r>
              <a:rPr sz="1725" dirty="0">
                <a:latin typeface="Calibri"/>
                <a:cs typeface="Calibri"/>
              </a:rPr>
              <a:t>attention</a:t>
            </a:r>
            <a:r>
              <a:rPr sz="1725" spc="15" dirty="0">
                <a:latin typeface="Calibri"/>
                <a:cs typeface="Calibri"/>
              </a:rPr>
              <a:t> </a:t>
            </a:r>
            <a:r>
              <a:rPr sz="1725" dirty="0">
                <a:latin typeface="Calibri"/>
                <a:cs typeface="Calibri"/>
              </a:rPr>
              <a:t>is</a:t>
            </a:r>
            <a:r>
              <a:rPr sz="1725" spc="-4" dirty="0">
                <a:latin typeface="Calibri"/>
                <a:cs typeface="Calibri"/>
              </a:rPr>
              <a:t> </a:t>
            </a:r>
            <a:r>
              <a:rPr sz="1725" dirty="0">
                <a:latin typeface="Calibri"/>
                <a:cs typeface="Calibri"/>
              </a:rPr>
              <a:t>a</a:t>
            </a:r>
            <a:r>
              <a:rPr sz="1725" spc="4" dirty="0">
                <a:latin typeface="Calibri"/>
                <a:cs typeface="Calibri"/>
              </a:rPr>
              <a:t> </a:t>
            </a:r>
            <a:r>
              <a:rPr sz="1725" spc="-4" dirty="0">
                <a:latin typeface="Calibri"/>
                <a:cs typeface="Calibri"/>
              </a:rPr>
              <a:t>final</a:t>
            </a:r>
            <a:r>
              <a:rPr sz="1725" spc="-8" dirty="0">
                <a:latin typeface="Calibri"/>
                <a:cs typeface="Calibri"/>
              </a:rPr>
              <a:t> </a:t>
            </a:r>
            <a:r>
              <a:rPr sz="1725" dirty="0">
                <a:latin typeface="Calibri"/>
                <a:cs typeface="Calibri"/>
              </a:rPr>
              <a:t>variation</a:t>
            </a:r>
            <a:r>
              <a:rPr sz="1725" spc="-8" dirty="0">
                <a:latin typeface="Calibri"/>
                <a:cs typeface="Calibri"/>
              </a:rPr>
              <a:t> </a:t>
            </a:r>
            <a:r>
              <a:rPr sz="1725" dirty="0">
                <a:latin typeface="Calibri"/>
                <a:cs typeface="Calibri"/>
              </a:rPr>
              <a:t>to aid in</a:t>
            </a:r>
            <a:r>
              <a:rPr sz="1725" spc="4" dirty="0">
                <a:latin typeface="Calibri"/>
                <a:cs typeface="Calibri"/>
              </a:rPr>
              <a:t> </a:t>
            </a:r>
            <a:r>
              <a:rPr sz="1725" dirty="0">
                <a:latin typeface="Calibri"/>
                <a:cs typeface="Calibri"/>
              </a:rPr>
              <a:t>Transformer</a:t>
            </a:r>
            <a:r>
              <a:rPr sz="1725" spc="-19" dirty="0">
                <a:latin typeface="Calibri"/>
                <a:cs typeface="Calibri"/>
              </a:rPr>
              <a:t> </a:t>
            </a:r>
            <a:r>
              <a:rPr sz="1725" dirty="0">
                <a:latin typeface="Calibri"/>
                <a:cs typeface="Calibri"/>
              </a:rPr>
              <a:t>training.</a:t>
            </a:r>
          </a:p>
          <a:p>
            <a:pPr marL="285750" marR="279559" indent="-257651">
              <a:lnSpc>
                <a:spcPts val="2063"/>
              </a:lnSpc>
              <a:spcBef>
                <a:spcPts val="499"/>
              </a:spcBef>
              <a:buClr>
                <a:srgbClr val="8B1515"/>
              </a:buClr>
              <a:buFont typeface="Times New Roman"/>
              <a:buChar char="•"/>
              <a:tabLst>
                <a:tab pos="285274" algn="l"/>
                <a:tab pos="286226" algn="l"/>
              </a:tabLst>
            </a:pPr>
            <a:r>
              <a:rPr lang="en-US" sz="1725" dirty="0">
                <a:latin typeface="Calibri"/>
                <a:cs typeface="Calibri"/>
              </a:rPr>
              <a:t>When</a:t>
            </a:r>
            <a:r>
              <a:rPr lang="en-US" sz="1725" spc="-4" dirty="0">
                <a:latin typeface="Calibri"/>
                <a:cs typeface="Calibri"/>
              </a:rPr>
              <a:t> dimensionality</a:t>
            </a:r>
            <a:r>
              <a:rPr lang="en-US" sz="1725" spc="11" dirty="0">
                <a:latin typeface="Calibri"/>
                <a:cs typeface="Calibri"/>
              </a:rPr>
              <a:t> </a:t>
            </a:r>
            <a:r>
              <a:rPr lang="en-US" sz="1725" dirty="0">
                <a:latin typeface="Cambria Math"/>
                <a:cs typeface="Cambria Math"/>
              </a:rPr>
              <a:t>𝑑</a:t>
            </a:r>
            <a:r>
              <a:rPr lang="en-US" sz="1725" spc="79" dirty="0">
                <a:latin typeface="Cambria Math"/>
                <a:cs typeface="Cambria Math"/>
              </a:rPr>
              <a:t> </a:t>
            </a:r>
            <a:r>
              <a:rPr lang="en-US" sz="1725" spc="-4" dirty="0">
                <a:latin typeface="Calibri"/>
                <a:cs typeface="Calibri"/>
              </a:rPr>
              <a:t>becomes</a:t>
            </a:r>
            <a:r>
              <a:rPr lang="en-US" sz="1725" spc="11" dirty="0">
                <a:latin typeface="Calibri"/>
                <a:cs typeface="Calibri"/>
              </a:rPr>
              <a:t> </a:t>
            </a:r>
            <a:r>
              <a:rPr lang="en-US" sz="1725" dirty="0">
                <a:latin typeface="Calibri"/>
                <a:cs typeface="Calibri"/>
              </a:rPr>
              <a:t>large, </a:t>
            </a:r>
            <a:r>
              <a:rPr lang="en-US" sz="1725" spc="-4" dirty="0">
                <a:latin typeface="Calibri"/>
                <a:cs typeface="Calibri"/>
              </a:rPr>
              <a:t>dot</a:t>
            </a:r>
            <a:r>
              <a:rPr lang="en-US" sz="1725" dirty="0">
                <a:latin typeface="Calibri"/>
                <a:cs typeface="Calibri"/>
              </a:rPr>
              <a:t> </a:t>
            </a:r>
            <a:r>
              <a:rPr lang="en-US" sz="1725" spc="-4" dirty="0">
                <a:latin typeface="Calibri"/>
                <a:cs typeface="Calibri"/>
              </a:rPr>
              <a:t>products</a:t>
            </a:r>
            <a:r>
              <a:rPr lang="en-US" sz="1725" spc="11" dirty="0">
                <a:latin typeface="Calibri"/>
                <a:cs typeface="Calibri"/>
              </a:rPr>
              <a:t> </a:t>
            </a:r>
            <a:r>
              <a:rPr lang="en-US" sz="1725" dirty="0">
                <a:latin typeface="Calibri"/>
                <a:cs typeface="Calibri"/>
              </a:rPr>
              <a:t>between</a:t>
            </a:r>
            <a:r>
              <a:rPr lang="en-US" sz="1725" spc="8" dirty="0">
                <a:latin typeface="Calibri"/>
                <a:cs typeface="Calibri"/>
              </a:rPr>
              <a:t> </a:t>
            </a:r>
            <a:r>
              <a:rPr lang="en-US" sz="1725" dirty="0">
                <a:latin typeface="Calibri"/>
                <a:cs typeface="Calibri"/>
              </a:rPr>
              <a:t>vectors</a:t>
            </a:r>
            <a:r>
              <a:rPr lang="en-US" sz="1725" spc="4" dirty="0">
                <a:latin typeface="Calibri"/>
                <a:cs typeface="Calibri"/>
              </a:rPr>
              <a:t> </a:t>
            </a:r>
            <a:r>
              <a:rPr lang="en-US" sz="1725" spc="-379" dirty="0">
                <a:latin typeface="Calibri"/>
                <a:cs typeface="Calibri"/>
              </a:rPr>
              <a:t> </a:t>
            </a:r>
            <a:r>
              <a:rPr lang="en-US" sz="1725" spc="-4" dirty="0">
                <a:latin typeface="Calibri"/>
                <a:cs typeface="Calibri"/>
              </a:rPr>
              <a:t>become</a:t>
            </a:r>
            <a:r>
              <a:rPr lang="en-US" sz="1725" spc="4" dirty="0">
                <a:latin typeface="Calibri"/>
                <a:cs typeface="Calibri"/>
              </a:rPr>
              <a:t> </a:t>
            </a:r>
            <a:r>
              <a:rPr lang="en-US" sz="1725" dirty="0">
                <a:latin typeface="Calibri"/>
                <a:cs typeface="Calibri"/>
              </a:rPr>
              <a:t>large, inputs</a:t>
            </a:r>
            <a:r>
              <a:rPr lang="en-US" sz="1725" spc="8" dirty="0">
                <a:latin typeface="Calibri"/>
                <a:cs typeface="Calibri"/>
              </a:rPr>
              <a:t> </a:t>
            </a:r>
            <a:r>
              <a:rPr lang="en-US" sz="1725" dirty="0">
                <a:latin typeface="Calibri"/>
                <a:cs typeface="Calibri"/>
              </a:rPr>
              <a:t>to the</a:t>
            </a:r>
            <a:r>
              <a:rPr lang="en-US" sz="1725" spc="15" dirty="0">
                <a:latin typeface="Calibri"/>
                <a:cs typeface="Calibri"/>
              </a:rPr>
              <a:t> </a:t>
            </a:r>
            <a:r>
              <a:rPr lang="en-US" sz="1725" spc="-4" dirty="0" err="1">
                <a:latin typeface="Calibri"/>
                <a:cs typeface="Calibri"/>
              </a:rPr>
              <a:t>softmax</a:t>
            </a:r>
            <a:r>
              <a:rPr lang="en-US" sz="1725" spc="-8" dirty="0">
                <a:latin typeface="Calibri"/>
                <a:cs typeface="Calibri"/>
              </a:rPr>
              <a:t> </a:t>
            </a:r>
            <a:r>
              <a:rPr lang="en-US" sz="1725" spc="-4" dirty="0">
                <a:latin typeface="Calibri"/>
                <a:cs typeface="Calibri"/>
              </a:rPr>
              <a:t>function</a:t>
            </a:r>
            <a:r>
              <a:rPr lang="en-US" sz="1725" spc="4" dirty="0">
                <a:latin typeface="Calibri"/>
                <a:cs typeface="Calibri"/>
              </a:rPr>
              <a:t> </a:t>
            </a:r>
            <a:r>
              <a:rPr lang="en-US" sz="1725" dirty="0">
                <a:latin typeface="Calibri"/>
                <a:cs typeface="Calibri"/>
              </a:rPr>
              <a:t>can</a:t>
            </a:r>
            <a:r>
              <a:rPr lang="en-US" sz="1725" spc="4" dirty="0">
                <a:latin typeface="Calibri"/>
                <a:cs typeface="Calibri"/>
              </a:rPr>
              <a:t> </a:t>
            </a:r>
            <a:r>
              <a:rPr lang="en-US" sz="1725" spc="-4" dirty="0">
                <a:latin typeface="Calibri"/>
                <a:cs typeface="Calibri"/>
              </a:rPr>
              <a:t>be</a:t>
            </a:r>
            <a:r>
              <a:rPr lang="en-US" sz="1725" spc="4" dirty="0">
                <a:latin typeface="Calibri"/>
                <a:cs typeface="Calibri"/>
              </a:rPr>
              <a:t> </a:t>
            </a:r>
            <a:r>
              <a:rPr lang="en-US" sz="1725" dirty="0">
                <a:latin typeface="Calibri"/>
                <a:cs typeface="Calibri"/>
              </a:rPr>
              <a:t>large,</a:t>
            </a:r>
            <a:r>
              <a:rPr lang="en-US" sz="1725" spc="-4" dirty="0">
                <a:latin typeface="Calibri"/>
                <a:cs typeface="Calibri"/>
              </a:rPr>
              <a:t> </a:t>
            </a:r>
            <a:r>
              <a:rPr lang="en-US" sz="1725" dirty="0">
                <a:latin typeface="Calibri"/>
                <a:cs typeface="Calibri"/>
              </a:rPr>
              <a:t>making</a:t>
            </a:r>
            <a:r>
              <a:rPr lang="en-US" sz="1725" spc="4" dirty="0">
                <a:latin typeface="Calibri"/>
                <a:cs typeface="Calibri"/>
              </a:rPr>
              <a:t> </a:t>
            </a:r>
            <a:r>
              <a:rPr lang="en-US" sz="1725" dirty="0">
                <a:latin typeface="Calibri"/>
                <a:cs typeface="Calibri"/>
              </a:rPr>
              <a:t>gradients</a:t>
            </a:r>
            <a:r>
              <a:rPr lang="en-US" sz="1725" spc="-4" dirty="0">
                <a:latin typeface="Calibri"/>
                <a:cs typeface="Calibri"/>
              </a:rPr>
              <a:t> small.</a:t>
            </a:r>
            <a:endParaRPr lang="en-US" sz="1725" dirty="0">
              <a:latin typeface="Calibri"/>
              <a:cs typeface="Calibri"/>
            </a:endParaRPr>
          </a:p>
          <a:p>
            <a:pPr marL="285750" indent="-257651">
              <a:spcBef>
                <a:spcPts val="416"/>
              </a:spcBef>
              <a:buClr>
                <a:srgbClr val="8B1515"/>
              </a:buClr>
              <a:buFont typeface="Times New Roman"/>
              <a:buChar char="•"/>
              <a:tabLst>
                <a:tab pos="285274" algn="l"/>
                <a:tab pos="286226" algn="l"/>
              </a:tabLst>
            </a:pPr>
            <a:endParaRPr lang="en-US" sz="1725" dirty="0">
              <a:latin typeface="Calibri"/>
              <a:cs typeface="Calibri"/>
            </a:endParaRPr>
          </a:p>
          <a:p>
            <a:pPr marL="285750" indent="-257651">
              <a:spcBef>
                <a:spcPts val="416"/>
              </a:spcBef>
              <a:buClr>
                <a:srgbClr val="8B1515"/>
              </a:buClr>
              <a:buFont typeface="Times New Roman"/>
              <a:buChar char="•"/>
              <a:tabLst>
                <a:tab pos="285274" algn="l"/>
                <a:tab pos="286226" algn="l"/>
              </a:tabLst>
            </a:pPr>
            <a:r>
              <a:rPr sz="1725" dirty="0">
                <a:latin typeface="Calibri"/>
                <a:cs typeface="Calibri"/>
              </a:rPr>
              <a:t>Instead </a:t>
            </a:r>
            <a:r>
              <a:rPr sz="1725" spc="-4" dirty="0">
                <a:latin typeface="Calibri"/>
                <a:cs typeface="Calibri"/>
              </a:rPr>
              <a:t>of</a:t>
            </a:r>
            <a:r>
              <a:rPr sz="1725" spc="-8" dirty="0">
                <a:latin typeface="Calibri"/>
                <a:cs typeface="Calibri"/>
              </a:rPr>
              <a:t> </a:t>
            </a:r>
            <a:r>
              <a:rPr sz="1725" dirty="0">
                <a:latin typeface="Calibri"/>
                <a:cs typeface="Calibri"/>
              </a:rPr>
              <a:t>the</a:t>
            </a:r>
            <a:r>
              <a:rPr sz="1725" spc="4" dirty="0">
                <a:latin typeface="Calibri"/>
                <a:cs typeface="Calibri"/>
              </a:rPr>
              <a:t> </a:t>
            </a:r>
            <a:r>
              <a:rPr sz="1725" dirty="0">
                <a:latin typeface="Calibri"/>
                <a:cs typeface="Calibri"/>
              </a:rPr>
              <a:t>self-attention</a:t>
            </a:r>
            <a:r>
              <a:rPr sz="1725" spc="-8" dirty="0">
                <a:latin typeface="Calibri"/>
                <a:cs typeface="Calibri"/>
              </a:rPr>
              <a:t> </a:t>
            </a:r>
            <a:r>
              <a:rPr sz="1725" spc="-4" dirty="0">
                <a:latin typeface="Calibri"/>
                <a:cs typeface="Calibri"/>
              </a:rPr>
              <a:t>function</a:t>
            </a:r>
            <a:r>
              <a:rPr sz="1725" dirty="0">
                <a:latin typeface="Calibri"/>
                <a:cs typeface="Calibri"/>
              </a:rPr>
              <a:t> we’ve </a:t>
            </a:r>
            <a:r>
              <a:rPr sz="1725" spc="-4" dirty="0">
                <a:latin typeface="Calibri"/>
                <a:cs typeface="Calibri"/>
              </a:rPr>
              <a:t>seen:</a:t>
            </a:r>
            <a:endParaRPr sz="1725" dirty="0">
              <a:latin typeface="Calibri"/>
              <a:cs typeface="Calibri"/>
            </a:endParaRPr>
          </a:p>
          <a:p>
            <a:pPr marL="115729" algn="ctr">
              <a:lnSpc>
                <a:spcPts val="1489"/>
              </a:lnSpc>
              <a:spcBef>
                <a:spcPts val="649"/>
              </a:spcBef>
              <a:tabLst>
                <a:tab pos="1178719" algn="l"/>
                <a:tab pos="2024539" algn="l"/>
                <a:tab pos="3111818" algn="l"/>
              </a:tabLst>
            </a:pPr>
            <a:r>
              <a:rPr sz="1725" spc="-8" dirty="0">
                <a:latin typeface="Cambria Math"/>
                <a:cs typeface="Cambria Math"/>
              </a:rPr>
              <a:t>output</a:t>
            </a:r>
            <a:r>
              <a:rPr sz="1856" spc="-11" baseline="-15151" dirty="0">
                <a:latin typeface="Cambria Math"/>
                <a:cs typeface="Cambria Math"/>
              </a:rPr>
              <a:t>𝑃</a:t>
            </a:r>
            <a:r>
              <a:rPr sz="1856" spc="410" baseline="-15151" dirty="0">
                <a:latin typeface="Cambria Math"/>
                <a:cs typeface="Cambria Math"/>
              </a:rPr>
              <a:t> </a:t>
            </a:r>
            <a:r>
              <a:rPr sz="1725" dirty="0">
                <a:latin typeface="Cambria Math"/>
                <a:cs typeface="Cambria Math"/>
              </a:rPr>
              <a:t>=	softmax	</a:t>
            </a:r>
            <a:r>
              <a:rPr sz="1725" spc="98" dirty="0">
                <a:latin typeface="Cambria Math"/>
                <a:cs typeface="Cambria Math"/>
              </a:rPr>
              <a:t>𝑋𝑄</a:t>
            </a:r>
            <a:r>
              <a:rPr sz="1856" spc="146" baseline="-15151" dirty="0">
                <a:latin typeface="Cambria Math"/>
                <a:cs typeface="Cambria Math"/>
              </a:rPr>
              <a:t>𝑃</a:t>
            </a:r>
            <a:r>
              <a:rPr sz="1725" spc="98" dirty="0">
                <a:latin typeface="Cambria Math"/>
                <a:cs typeface="Cambria Math"/>
              </a:rPr>
              <a:t>𝐾</a:t>
            </a:r>
            <a:r>
              <a:rPr sz="1856" spc="146" baseline="31986" dirty="0">
                <a:latin typeface="Cambria Math"/>
                <a:cs typeface="Cambria Math"/>
              </a:rPr>
              <a:t>𝖳</a:t>
            </a:r>
            <a:r>
              <a:rPr sz="1725" spc="98" dirty="0">
                <a:latin typeface="Cambria Math"/>
                <a:cs typeface="Cambria Math"/>
              </a:rPr>
              <a:t>𝑋</a:t>
            </a:r>
            <a:r>
              <a:rPr sz="1856" spc="146" baseline="28619" dirty="0">
                <a:latin typeface="Cambria Math"/>
                <a:cs typeface="Cambria Math"/>
              </a:rPr>
              <a:t>𝖳	</a:t>
            </a:r>
            <a:r>
              <a:rPr sz="1725" dirty="0">
                <a:latin typeface="Cambria Math"/>
                <a:cs typeface="Cambria Math"/>
              </a:rPr>
              <a:t>∗</a:t>
            </a:r>
            <a:r>
              <a:rPr sz="1725" spc="-26" dirty="0">
                <a:latin typeface="Cambria Math"/>
                <a:cs typeface="Cambria Math"/>
              </a:rPr>
              <a:t> </a:t>
            </a:r>
            <a:r>
              <a:rPr sz="1725" spc="-116" dirty="0">
                <a:latin typeface="Cambria Math"/>
                <a:cs typeface="Cambria Math"/>
              </a:rPr>
              <a:t>𝑋𝑉</a:t>
            </a:r>
            <a:r>
              <a:rPr sz="1856" spc="-174" baseline="-15151" dirty="0">
                <a:latin typeface="Cambria Math"/>
                <a:cs typeface="Cambria Math"/>
              </a:rPr>
              <a:t>𝑃</a:t>
            </a:r>
            <a:endParaRPr sz="1856" baseline="-15151" dirty="0">
              <a:latin typeface="Cambria Math"/>
              <a:cs typeface="Cambria Math"/>
            </a:endParaRPr>
          </a:p>
          <a:p>
            <a:pPr marL="1564004" algn="ctr">
              <a:lnSpc>
                <a:spcPts val="904"/>
              </a:lnSpc>
            </a:pPr>
            <a:r>
              <a:rPr sz="1238" spc="-116" dirty="0">
                <a:latin typeface="Cambria Math"/>
                <a:cs typeface="Cambria Math"/>
              </a:rPr>
              <a:t>𝑃</a:t>
            </a:r>
            <a:endParaRPr sz="1238" dirty="0">
              <a:latin typeface="Cambria Math"/>
              <a:cs typeface="Cambria Math"/>
            </a:endParaRPr>
          </a:p>
          <a:p>
            <a:pPr marL="266224" indent="-266224">
              <a:spcBef>
                <a:spcPts val="619"/>
              </a:spcBef>
              <a:buClr>
                <a:srgbClr val="8B1515"/>
              </a:buClr>
              <a:buFont typeface="Times New Roman"/>
              <a:buChar char="•"/>
              <a:tabLst>
                <a:tab pos="266224" algn="l"/>
                <a:tab pos="286226" algn="l"/>
                <a:tab pos="3485198" algn="l"/>
              </a:tabLst>
            </a:pPr>
            <a:r>
              <a:rPr sz="1725" dirty="0">
                <a:latin typeface="Calibri"/>
                <a:cs typeface="Calibri"/>
              </a:rPr>
              <a:t>We</a:t>
            </a:r>
            <a:r>
              <a:rPr sz="1725" spc="4" dirty="0">
                <a:latin typeface="Calibri"/>
                <a:cs typeface="Calibri"/>
              </a:rPr>
              <a:t> </a:t>
            </a:r>
            <a:r>
              <a:rPr sz="1725" spc="-4" dirty="0">
                <a:latin typeface="Calibri"/>
                <a:cs typeface="Calibri"/>
              </a:rPr>
              <a:t>divide</a:t>
            </a:r>
            <a:r>
              <a:rPr sz="1725" spc="8" dirty="0">
                <a:latin typeface="Calibri"/>
                <a:cs typeface="Calibri"/>
              </a:rPr>
              <a:t> </a:t>
            </a:r>
            <a:r>
              <a:rPr sz="1725" spc="-4" dirty="0">
                <a:latin typeface="Calibri"/>
                <a:cs typeface="Calibri"/>
              </a:rPr>
              <a:t>the</a:t>
            </a:r>
            <a:r>
              <a:rPr sz="1725" spc="8" dirty="0">
                <a:latin typeface="Calibri"/>
                <a:cs typeface="Calibri"/>
              </a:rPr>
              <a:t> </a:t>
            </a:r>
            <a:r>
              <a:rPr sz="1725" dirty="0">
                <a:latin typeface="Calibri"/>
                <a:cs typeface="Calibri"/>
              </a:rPr>
              <a:t>attention</a:t>
            </a:r>
            <a:r>
              <a:rPr sz="1725" spc="15" dirty="0">
                <a:latin typeface="Calibri"/>
                <a:cs typeface="Calibri"/>
              </a:rPr>
              <a:t> </a:t>
            </a:r>
            <a:r>
              <a:rPr sz="1725" spc="-4" dirty="0">
                <a:latin typeface="Calibri"/>
                <a:cs typeface="Calibri"/>
              </a:rPr>
              <a:t>scores</a:t>
            </a:r>
            <a:r>
              <a:rPr sz="1725" spc="4" dirty="0">
                <a:latin typeface="Calibri"/>
                <a:cs typeface="Calibri"/>
              </a:rPr>
              <a:t> </a:t>
            </a:r>
            <a:r>
              <a:rPr sz="1725" dirty="0">
                <a:latin typeface="Calibri"/>
                <a:cs typeface="Calibri"/>
              </a:rPr>
              <a:t>by	</a:t>
            </a:r>
            <a:r>
              <a:rPr sz="1725" spc="15" dirty="0">
                <a:latin typeface="Cambria Math"/>
                <a:cs typeface="Cambria Math"/>
              </a:rPr>
              <a:t>𝑑/ℎ</a:t>
            </a:r>
            <a:r>
              <a:rPr sz="1725" spc="15" dirty="0">
                <a:latin typeface="Calibri"/>
                <a:cs typeface="Calibri"/>
              </a:rPr>
              <a:t>,</a:t>
            </a:r>
            <a:r>
              <a:rPr sz="1725" spc="4" dirty="0">
                <a:latin typeface="Calibri"/>
                <a:cs typeface="Calibri"/>
              </a:rPr>
              <a:t> </a:t>
            </a:r>
            <a:r>
              <a:rPr sz="1725" dirty="0">
                <a:latin typeface="Calibri"/>
                <a:cs typeface="Calibri"/>
              </a:rPr>
              <a:t>to </a:t>
            </a:r>
            <a:r>
              <a:rPr sz="1725" spc="-4" dirty="0">
                <a:latin typeface="Calibri"/>
                <a:cs typeface="Calibri"/>
              </a:rPr>
              <a:t>stop</a:t>
            </a:r>
            <a:r>
              <a:rPr sz="1725" spc="4" dirty="0">
                <a:latin typeface="Calibri"/>
                <a:cs typeface="Calibri"/>
              </a:rPr>
              <a:t> </a:t>
            </a:r>
            <a:r>
              <a:rPr sz="1725" dirty="0">
                <a:latin typeface="Calibri"/>
                <a:cs typeface="Calibri"/>
              </a:rPr>
              <a:t>the</a:t>
            </a:r>
            <a:r>
              <a:rPr sz="1725" spc="15" dirty="0">
                <a:latin typeface="Calibri"/>
                <a:cs typeface="Calibri"/>
              </a:rPr>
              <a:t> </a:t>
            </a:r>
            <a:r>
              <a:rPr sz="1725" spc="-4" dirty="0">
                <a:latin typeface="Calibri"/>
                <a:cs typeface="Calibri"/>
              </a:rPr>
              <a:t>scores</a:t>
            </a:r>
            <a:r>
              <a:rPr sz="1725" dirty="0">
                <a:latin typeface="Calibri"/>
                <a:cs typeface="Calibri"/>
              </a:rPr>
              <a:t> </a:t>
            </a:r>
            <a:r>
              <a:rPr sz="1725" spc="-4" dirty="0">
                <a:latin typeface="Calibri"/>
                <a:cs typeface="Calibri"/>
              </a:rPr>
              <a:t>from</a:t>
            </a:r>
            <a:r>
              <a:rPr sz="1725" spc="-8" dirty="0">
                <a:latin typeface="Calibri"/>
                <a:cs typeface="Calibri"/>
              </a:rPr>
              <a:t> </a:t>
            </a:r>
            <a:r>
              <a:rPr sz="1725" spc="-4" dirty="0">
                <a:latin typeface="Calibri"/>
                <a:cs typeface="Calibri"/>
              </a:rPr>
              <a:t>becoming</a:t>
            </a:r>
            <a:r>
              <a:rPr sz="1725" spc="8" dirty="0">
                <a:latin typeface="Calibri"/>
                <a:cs typeface="Calibri"/>
              </a:rPr>
              <a:t> </a:t>
            </a:r>
            <a:r>
              <a:rPr sz="1725" dirty="0">
                <a:latin typeface="Calibri"/>
                <a:cs typeface="Calibri"/>
              </a:rPr>
              <a:t>large</a:t>
            </a:r>
          </a:p>
          <a:p>
            <a:pPr marL="60008" algn="ctr">
              <a:spcBef>
                <a:spcPts val="90"/>
              </a:spcBef>
            </a:pPr>
            <a:r>
              <a:rPr sz="1725" spc="-4" dirty="0">
                <a:latin typeface="Calibri"/>
                <a:cs typeface="Calibri"/>
              </a:rPr>
              <a:t>just</a:t>
            </a:r>
            <a:r>
              <a:rPr sz="1725" dirty="0">
                <a:latin typeface="Calibri"/>
                <a:cs typeface="Calibri"/>
              </a:rPr>
              <a:t> as a</a:t>
            </a:r>
            <a:r>
              <a:rPr sz="1725" spc="4" dirty="0">
                <a:latin typeface="Calibri"/>
                <a:cs typeface="Calibri"/>
              </a:rPr>
              <a:t> </a:t>
            </a:r>
            <a:r>
              <a:rPr sz="1725" dirty="0">
                <a:latin typeface="Calibri"/>
                <a:cs typeface="Calibri"/>
              </a:rPr>
              <a:t>function of </a:t>
            </a:r>
            <a:r>
              <a:rPr sz="1725" spc="19" dirty="0">
                <a:latin typeface="Cambria Math"/>
                <a:cs typeface="Cambria Math"/>
              </a:rPr>
              <a:t>𝑑/ℎ</a:t>
            </a:r>
            <a:r>
              <a:rPr sz="1725" spc="38" dirty="0">
                <a:latin typeface="Cambria Math"/>
                <a:cs typeface="Cambria Math"/>
              </a:rPr>
              <a:t> </a:t>
            </a:r>
            <a:r>
              <a:rPr sz="1725" spc="-4" dirty="0">
                <a:latin typeface="Calibri"/>
                <a:cs typeface="Calibri"/>
              </a:rPr>
              <a:t>(The</a:t>
            </a:r>
            <a:r>
              <a:rPr sz="1725" dirty="0">
                <a:latin typeface="Calibri"/>
                <a:cs typeface="Calibri"/>
              </a:rPr>
              <a:t> </a:t>
            </a:r>
            <a:r>
              <a:rPr sz="1725" spc="-4" dirty="0">
                <a:latin typeface="Calibri"/>
                <a:cs typeface="Calibri"/>
              </a:rPr>
              <a:t>dimensionality</a:t>
            </a:r>
            <a:r>
              <a:rPr sz="1725" spc="4" dirty="0">
                <a:latin typeface="Calibri"/>
                <a:cs typeface="Calibri"/>
              </a:rPr>
              <a:t> </a:t>
            </a:r>
            <a:r>
              <a:rPr sz="1725" dirty="0">
                <a:latin typeface="Calibri"/>
                <a:cs typeface="Calibri"/>
              </a:rPr>
              <a:t>divided by </a:t>
            </a:r>
            <a:r>
              <a:rPr sz="1725" spc="-4" dirty="0">
                <a:latin typeface="Calibri"/>
                <a:cs typeface="Calibri"/>
              </a:rPr>
              <a:t>the</a:t>
            </a:r>
            <a:r>
              <a:rPr sz="1725" spc="4" dirty="0">
                <a:latin typeface="Calibri"/>
                <a:cs typeface="Calibri"/>
              </a:rPr>
              <a:t> </a:t>
            </a:r>
            <a:r>
              <a:rPr sz="1725" spc="-4" dirty="0">
                <a:latin typeface="Calibri"/>
                <a:cs typeface="Calibri"/>
              </a:rPr>
              <a:t>number </a:t>
            </a:r>
            <a:r>
              <a:rPr sz="1725" dirty="0">
                <a:latin typeface="Calibri"/>
                <a:cs typeface="Calibri"/>
              </a:rPr>
              <a:t>of </a:t>
            </a:r>
            <a:r>
              <a:rPr sz="1725" spc="-4" dirty="0">
                <a:latin typeface="Calibri"/>
                <a:cs typeface="Calibri"/>
              </a:rPr>
              <a:t>heads.)</a:t>
            </a:r>
            <a:endParaRPr sz="1725" dirty="0">
              <a:latin typeface="Calibri"/>
              <a:cs typeface="Calibri"/>
            </a:endParaRPr>
          </a:p>
        </p:txBody>
      </p:sp>
      <p:sp>
        <p:nvSpPr>
          <p:cNvPr id="3" name="object 3"/>
          <p:cNvSpPr/>
          <p:nvPr/>
        </p:nvSpPr>
        <p:spPr>
          <a:xfrm>
            <a:off x="6283797" y="3243769"/>
            <a:ext cx="1099185" cy="265271"/>
          </a:xfrm>
          <a:custGeom>
            <a:avLst/>
            <a:gdLst/>
            <a:ahLst/>
            <a:cxnLst/>
            <a:rect l="l" t="t" r="r" b="b"/>
            <a:pathLst>
              <a:path w="1465579" h="353695">
                <a:moveTo>
                  <a:pt x="1372483" y="0"/>
                </a:moveTo>
                <a:lnTo>
                  <a:pt x="1368927" y="11811"/>
                </a:lnTo>
                <a:lnTo>
                  <a:pt x="1385139" y="20214"/>
                </a:lnTo>
                <a:lnTo>
                  <a:pt x="1399280" y="32464"/>
                </a:lnTo>
                <a:lnTo>
                  <a:pt x="1421251" y="68453"/>
                </a:lnTo>
                <a:lnTo>
                  <a:pt x="1434617" y="117443"/>
                </a:lnTo>
                <a:lnTo>
                  <a:pt x="1439031" y="176911"/>
                </a:lnTo>
                <a:lnTo>
                  <a:pt x="1437931" y="207891"/>
                </a:lnTo>
                <a:lnTo>
                  <a:pt x="1429065" y="261993"/>
                </a:lnTo>
                <a:lnTo>
                  <a:pt x="1411325" y="305020"/>
                </a:lnTo>
                <a:lnTo>
                  <a:pt x="1385139" y="333353"/>
                </a:lnTo>
                <a:lnTo>
                  <a:pt x="1368927" y="341757"/>
                </a:lnTo>
                <a:lnTo>
                  <a:pt x="1372483" y="353568"/>
                </a:lnTo>
                <a:lnTo>
                  <a:pt x="1411932" y="332486"/>
                </a:lnTo>
                <a:lnTo>
                  <a:pt x="1441190" y="292735"/>
                </a:lnTo>
                <a:lnTo>
                  <a:pt x="1459303" y="239283"/>
                </a:lnTo>
                <a:lnTo>
                  <a:pt x="1465320" y="176784"/>
                </a:lnTo>
                <a:lnTo>
                  <a:pt x="1463817" y="144395"/>
                </a:lnTo>
                <a:lnTo>
                  <a:pt x="1451764" y="86379"/>
                </a:lnTo>
                <a:lnTo>
                  <a:pt x="1427829" y="38558"/>
                </a:lnTo>
                <a:lnTo>
                  <a:pt x="1393487" y="8217"/>
                </a:lnTo>
                <a:lnTo>
                  <a:pt x="1372483" y="0"/>
                </a:lnTo>
                <a:close/>
              </a:path>
              <a:path w="1465579" h="353695">
                <a:moveTo>
                  <a:pt x="92958" y="0"/>
                </a:moveTo>
                <a:lnTo>
                  <a:pt x="53445" y="21066"/>
                </a:lnTo>
                <a:lnTo>
                  <a:pt x="24124" y="60706"/>
                </a:lnTo>
                <a:lnTo>
                  <a:pt x="6058" y="114268"/>
                </a:lnTo>
                <a:lnTo>
                  <a:pt x="0" y="176911"/>
                </a:lnTo>
                <a:lnTo>
                  <a:pt x="1514" y="209170"/>
                </a:lnTo>
                <a:lnTo>
                  <a:pt x="13602" y="267134"/>
                </a:lnTo>
                <a:lnTo>
                  <a:pt x="37504" y="314956"/>
                </a:lnTo>
                <a:lnTo>
                  <a:pt x="71933" y="345348"/>
                </a:lnTo>
                <a:lnTo>
                  <a:pt x="92958" y="353568"/>
                </a:lnTo>
                <a:lnTo>
                  <a:pt x="96514" y="341757"/>
                </a:lnTo>
                <a:lnTo>
                  <a:pt x="80246" y="333353"/>
                </a:lnTo>
                <a:lnTo>
                  <a:pt x="66097" y="321103"/>
                </a:lnTo>
                <a:lnTo>
                  <a:pt x="44063" y="285115"/>
                </a:lnTo>
                <a:lnTo>
                  <a:pt x="30743" y="236251"/>
                </a:lnTo>
                <a:lnTo>
                  <a:pt x="26287" y="176784"/>
                </a:lnTo>
                <a:lnTo>
                  <a:pt x="27400" y="145855"/>
                </a:lnTo>
                <a:lnTo>
                  <a:pt x="36302" y="91650"/>
                </a:lnTo>
                <a:lnTo>
                  <a:pt x="54044" y="48547"/>
                </a:lnTo>
                <a:lnTo>
                  <a:pt x="80246" y="20214"/>
                </a:lnTo>
                <a:lnTo>
                  <a:pt x="96514" y="11811"/>
                </a:lnTo>
                <a:lnTo>
                  <a:pt x="92958" y="0"/>
                </a:lnTo>
                <a:close/>
              </a:path>
            </a:pathLst>
          </a:custGeom>
          <a:solidFill>
            <a:srgbClr val="000000"/>
          </a:solidFill>
        </p:spPr>
        <p:txBody>
          <a:bodyPr wrap="square" lIns="0" tIns="0" rIns="0" bIns="0" rtlCol="0"/>
          <a:lstStyle/>
          <a:p>
            <a:endParaRPr sz="1350"/>
          </a:p>
        </p:txBody>
      </p:sp>
      <p:sp>
        <p:nvSpPr>
          <p:cNvPr id="4" name="object 4"/>
          <p:cNvSpPr/>
          <p:nvPr/>
        </p:nvSpPr>
        <p:spPr>
          <a:xfrm>
            <a:off x="5666804" y="3638147"/>
            <a:ext cx="526733" cy="272891"/>
          </a:xfrm>
          <a:custGeom>
            <a:avLst/>
            <a:gdLst/>
            <a:ahLst/>
            <a:cxnLst/>
            <a:rect l="l" t="t" r="r" b="b"/>
            <a:pathLst>
              <a:path w="702310" h="363854">
                <a:moveTo>
                  <a:pt x="702183" y="0"/>
                </a:moveTo>
                <a:lnTo>
                  <a:pt x="212978" y="0"/>
                </a:lnTo>
                <a:lnTo>
                  <a:pt x="183007" y="0"/>
                </a:lnTo>
                <a:lnTo>
                  <a:pt x="96265" y="325119"/>
                </a:lnTo>
                <a:lnTo>
                  <a:pt x="46862" y="214756"/>
                </a:lnTo>
                <a:lnTo>
                  <a:pt x="0" y="236219"/>
                </a:lnTo>
                <a:lnTo>
                  <a:pt x="4445" y="246887"/>
                </a:lnTo>
                <a:lnTo>
                  <a:pt x="28575" y="236219"/>
                </a:lnTo>
                <a:lnTo>
                  <a:pt x="87757" y="363346"/>
                </a:lnTo>
                <a:lnTo>
                  <a:pt x="101600" y="363346"/>
                </a:lnTo>
                <a:lnTo>
                  <a:pt x="194437" y="19050"/>
                </a:lnTo>
                <a:lnTo>
                  <a:pt x="223012" y="19050"/>
                </a:lnTo>
                <a:lnTo>
                  <a:pt x="223012" y="18287"/>
                </a:lnTo>
                <a:lnTo>
                  <a:pt x="702183" y="18287"/>
                </a:lnTo>
                <a:lnTo>
                  <a:pt x="702183" y="0"/>
                </a:lnTo>
                <a:close/>
              </a:path>
            </a:pathLst>
          </a:custGeom>
          <a:solidFill>
            <a:srgbClr val="000000"/>
          </a:solidFill>
        </p:spPr>
        <p:txBody>
          <a:bodyPr wrap="square" lIns="0" tIns="0" rIns="0" bIns="0" rtlCol="0"/>
          <a:lstStyle/>
          <a:p>
            <a:endParaRPr sz="1350"/>
          </a:p>
        </p:txBody>
      </p:sp>
      <p:sp>
        <p:nvSpPr>
          <p:cNvPr id="6" name="object 6"/>
          <p:cNvSpPr txBox="1"/>
          <p:nvPr/>
        </p:nvSpPr>
        <p:spPr>
          <a:xfrm>
            <a:off x="4423316" y="4671061"/>
            <a:ext cx="1868329" cy="275075"/>
          </a:xfrm>
          <a:prstGeom prst="rect">
            <a:avLst/>
          </a:prstGeom>
        </p:spPr>
        <p:txBody>
          <a:bodyPr vert="horz" wrap="square" lIns="0" tIns="9525" rIns="0" bIns="0" rtlCol="0">
            <a:spAutoFit/>
          </a:bodyPr>
          <a:lstStyle/>
          <a:p>
            <a:pPr marL="28575">
              <a:spcBef>
                <a:spcPts val="75"/>
              </a:spcBef>
              <a:tabLst>
                <a:tab pos="1091089" algn="l"/>
              </a:tabLst>
            </a:pPr>
            <a:r>
              <a:rPr sz="1725" spc="-8" dirty="0">
                <a:latin typeface="Cambria Math"/>
                <a:cs typeface="Cambria Math"/>
              </a:rPr>
              <a:t>output</a:t>
            </a:r>
            <a:r>
              <a:rPr sz="1856" spc="-11" baseline="-15151" dirty="0">
                <a:latin typeface="Cambria Math"/>
                <a:cs typeface="Cambria Math"/>
              </a:rPr>
              <a:t>𝑃</a:t>
            </a:r>
            <a:r>
              <a:rPr sz="1856" spc="410" baseline="-15151" dirty="0">
                <a:latin typeface="Cambria Math"/>
                <a:cs typeface="Cambria Math"/>
              </a:rPr>
              <a:t> </a:t>
            </a:r>
            <a:r>
              <a:rPr sz="1725" dirty="0">
                <a:latin typeface="Cambria Math"/>
                <a:cs typeface="Cambria Math"/>
              </a:rPr>
              <a:t>=	softmax</a:t>
            </a:r>
            <a:endParaRPr sz="1725">
              <a:latin typeface="Cambria Math"/>
              <a:cs typeface="Cambria Math"/>
            </a:endParaRPr>
          </a:p>
        </p:txBody>
      </p:sp>
      <p:sp>
        <p:nvSpPr>
          <p:cNvPr id="7" name="object 7"/>
          <p:cNvSpPr/>
          <p:nvPr/>
        </p:nvSpPr>
        <p:spPr>
          <a:xfrm>
            <a:off x="6315647" y="4619720"/>
            <a:ext cx="932974" cy="433864"/>
          </a:xfrm>
          <a:custGeom>
            <a:avLst/>
            <a:gdLst/>
            <a:ahLst/>
            <a:cxnLst/>
            <a:rect l="l" t="t" r="r" b="b"/>
            <a:pathLst>
              <a:path w="1243965" h="578485">
                <a:moveTo>
                  <a:pt x="110998" y="9525"/>
                </a:moveTo>
                <a:lnTo>
                  <a:pt x="64071" y="42595"/>
                </a:lnTo>
                <a:lnTo>
                  <a:pt x="30734" y="105664"/>
                </a:lnTo>
                <a:lnTo>
                  <a:pt x="17297" y="144627"/>
                </a:lnTo>
                <a:lnTo>
                  <a:pt x="7696" y="188163"/>
                </a:lnTo>
                <a:lnTo>
                  <a:pt x="1917" y="236258"/>
                </a:lnTo>
                <a:lnTo>
                  <a:pt x="0" y="289052"/>
                </a:lnTo>
                <a:lnTo>
                  <a:pt x="1917" y="341693"/>
                </a:lnTo>
                <a:lnTo>
                  <a:pt x="7696" y="389877"/>
                </a:lnTo>
                <a:lnTo>
                  <a:pt x="17297" y="433463"/>
                </a:lnTo>
                <a:lnTo>
                  <a:pt x="30734" y="472440"/>
                </a:lnTo>
                <a:lnTo>
                  <a:pt x="64071" y="535508"/>
                </a:lnTo>
                <a:lnTo>
                  <a:pt x="102743" y="578078"/>
                </a:lnTo>
                <a:lnTo>
                  <a:pt x="110998" y="568452"/>
                </a:lnTo>
                <a:lnTo>
                  <a:pt x="93700" y="549452"/>
                </a:lnTo>
                <a:lnTo>
                  <a:pt x="78003" y="525792"/>
                </a:lnTo>
                <a:lnTo>
                  <a:pt x="51308" y="464439"/>
                </a:lnTo>
                <a:lnTo>
                  <a:pt x="40970" y="427037"/>
                </a:lnTo>
                <a:lnTo>
                  <a:pt x="33591" y="385318"/>
                </a:lnTo>
                <a:lnTo>
                  <a:pt x="29159" y="339318"/>
                </a:lnTo>
                <a:lnTo>
                  <a:pt x="27686" y="288925"/>
                </a:lnTo>
                <a:lnTo>
                  <a:pt x="29159" y="238734"/>
                </a:lnTo>
                <a:lnTo>
                  <a:pt x="33591" y="192722"/>
                </a:lnTo>
                <a:lnTo>
                  <a:pt x="40970" y="151003"/>
                </a:lnTo>
                <a:lnTo>
                  <a:pt x="51308" y="113538"/>
                </a:lnTo>
                <a:lnTo>
                  <a:pt x="78003" y="52298"/>
                </a:lnTo>
                <a:lnTo>
                  <a:pt x="93700" y="28600"/>
                </a:lnTo>
                <a:lnTo>
                  <a:pt x="110998" y="9525"/>
                </a:lnTo>
                <a:close/>
              </a:path>
              <a:path w="1243965" h="578485">
                <a:moveTo>
                  <a:pt x="1121791" y="279654"/>
                </a:moveTo>
                <a:lnTo>
                  <a:pt x="120510" y="279654"/>
                </a:lnTo>
                <a:lnTo>
                  <a:pt x="120510" y="297942"/>
                </a:lnTo>
                <a:lnTo>
                  <a:pt x="1121791" y="297942"/>
                </a:lnTo>
                <a:lnTo>
                  <a:pt x="1121791" y="279654"/>
                </a:lnTo>
                <a:close/>
              </a:path>
              <a:path w="1243965" h="578485">
                <a:moveTo>
                  <a:pt x="1243584" y="288925"/>
                </a:moveTo>
                <a:lnTo>
                  <a:pt x="1241653" y="236258"/>
                </a:lnTo>
                <a:lnTo>
                  <a:pt x="1235875" y="188163"/>
                </a:lnTo>
                <a:lnTo>
                  <a:pt x="1226273" y="144627"/>
                </a:lnTo>
                <a:lnTo>
                  <a:pt x="1212850" y="105664"/>
                </a:lnTo>
                <a:lnTo>
                  <a:pt x="1179512" y="42595"/>
                </a:lnTo>
                <a:lnTo>
                  <a:pt x="1140841" y="0"/>
                </a:lnTo>
                <a:lnTo>
                  <a:pt x="1132586" y="9525"/>
                </a:lnTo>
                <a:lnTo>
                  <a:pt x="1149870" y="28600"/>
                </a:lnTo>
                <a:lnTo>
                  <a:pt x="1165567" y="52298"/>
                </a:lnTo>
                <a:lnTo>
                  <a:pt x="1192276" y="113538"/>
                </a:lnTo>
                <a:lnTo>
                  <a:pt x="1202601" y="151003"/>
                </a:lnTo>
                <a:lnTo>
                  <a:pt x="1209979" y="192722"/>
                </a:lnTo>
                <a:lnTo>
                  <a:pt x="1214412" y="238734"/>
                </a:lnTo>
                <a:lnTo>
                  <a:pt x="1215898" y="289052"/>
                </a:lnTo>
                <a:lnTo>
                  <a:pt x="1214412" y="339318"/>
                </a:lnTo>
                <a:lnTo>
                  <a:pt x="1209979" y="385318"/>
                </a:lnTo>
                <a:lnTo>
                  <a:pt x="1202601" y="427037"/>
                </a:lnTo>
                <a:lnTo>
                  <a:pt x="1192276" y="464439"/>
                </a:lnTo>
                <a:lnTo>
                  <a:pt x="1165567" y="525780"/>
                </a:lnTo>
                <a:lnTo>
                  <a:pt x="1132586" y="568452"/>
                </a:lnTo>
                <a:lnTo>
                  <a:pt x="1140841" y="578078"/>
                </a:lnTo>
                <a:lnTo>
                  <a:pt x="1179512" y="535508"/>
                </a:lnTo>
                <a:lnTo>
                  <a:pt x="1212850" y="472440"/>
                </a:lnTo>
                <a:lnTo>
                  <a:pt x="1226273" y="433463"/>
                </a:lnTo>
                <a:lnTo>
                  <a:pt x="1235875" y="389877"/>
                </a:lnTo>
                <a:lnTo>
                  <a:pt x="1241653" y="341693"/>
                </a:lnTo>
                <a:lnTo>
                  <a:pt x="1243584" y="288925"/>
                </a:lnTo>
                <a:close/>
              </a:path>
            </a:pathLst>
          </a:custGeom>
          <a:solidFill>
            <a:srgbClr val="000000"/>
          </a:solidFill>
        </p:spPr>
        <p:txBody>
          <a:bodyPr wrap="square" lIns="0" tIns="0" rIns="0" bIns="0" rtlCol="0"/>
          <a:lstStyle/>
          <a:p>
            <a:endParaRPr sz="1350"/>
          </a:p>
        </p:txBody>
      </p:sp>
      <p:sp>
        <p:nvSpPr>
          <p:cNvPr id="8" name="object 8"/>
          <p:cNvSpPr txBox="1"/>
          <p:nvPr/>
        </p:nvSpPr>
        <p:spPr>
          <a:xfrm>
            <a:off x="6801802" y="4675632"/>
            <a:ext cx="87154" cy="168380"/>
          </a:xfrm>
          <a:prstGeom prst="rect">
            <a:avLst/>
          </a:prstGeom>
        </p:spPr>
        <p:txBody>
          <a:bodyPr vert="horz" wrap="square" lIns="0" tIns="12383" rIns="0" bIns="0" rtlCol="0">
            <a:spAutoFit/>
          </a:bodyPr>
          <a:lstStyle/>
          <a:p>
            <a:pPr marL="9525">
              <a:spcBef>
                <a:spcPts val="98"/>
              </a:spcBef>
            </a:pPr>
            <a:r>
              <a:rPr sz="1013" spc="-150" dirty="0">
                <a:latin typeface="Cambria Math"/>
                <a:cs typeface="Cambria Math"/>
              </a:rPr>
              <a:t>𝑃</a:t>
            </a:r>
            <a:endParaRPr sz="1013">
              <a:latin typeface="Cambria Math"/>
              <a:cs typeface="Cambria Math"/>
            </a:endParaRPr>
          </a:p>
        </p:txBody>
      </p:sp>
      <p:sp>
        <p:nvSpPr>
          <p:cNvPr id="9" name="object 9"/>
          <p:cNvSpPr txBox="1"/>
          <p:nvPr/>
        </p:nvSpPr>
        <p:spPr>
          <a:xfrm>
            <a:off x="6378131" y="4601338"/>
            <a:ext cx="802481" cy="203005"/>
          </a:xfrm>
          <a:prstGeom prst="rect">
            <a:avLst/>
          </a:prstGeom>
        </p:spPr>
        <p:txBody>
          <a:bodyPr vert="horz" wrap="square" lIns="0" tIns="12383" rIns="0" bIns="0" rtlCol="0">
            <a:spAutoFit/>
          </a:bodyPr>
          <a:lstStyle/>
          <a:p>
            <a:pPr marL="28575">
              <a:spcBef>
                <a:spcPts val="98"/>
              </a:spcBef>
            </a:pPr>
            <a:r>
              <a:rPr sz="1238" spc="127" dirty="0">
                <a:latin typeface="Cambria Math"/>
                <a:cs typeface="Cambria Math"/>
              </a:rPr>
              <a:t>𝑋𝑄</a:t>
            </a:r>
            <a:r>
              <a:rPr sz="1519" spc="191" baseline="-14403" dirty="0">
                <a:latin typeface="Cambria Math"/>
                <a:cs typeface="Cambria Math"/>
              </a:rPr>
              <a:t>𝑃</a:t>
            </a:r>
            <a:r>
              <a:rPr sz="1238" spc="127" dirty="0">
                <a:latin typeface="Cambria Math"/>
                <a:cs typeface="Cambria Math"/>
              </a:rPr>
              <a:t>𝐾</a:t>
            </a:r>
            <a:r>
              <a:rPr sz="1519" spc="191" baseline="30864" dirty="0">
                <a:latin typeface="Cambria Math"/>
                <a:cs typeface="Cambria Math"/>
              </a:rPr>
              <a:t>𝖳</a:t>
            </a:r>
            <a:r>
              <a:rPr sz="1238" spc="127" dirty="0">
                <a:latin typeface="Cambria Math"/>
                <a:cs typeface="Cambria Math"/>
              </a:rPr>
              <a:t>𝑋</a:t>
            </a:r>
            <a:r>
              <a:rPr sz="1519" spc="191" baseline="24691" dirty="0">
                <a:latin typeface="Cambria Math"/>
                <a:cs typeface="Cambria Math"/>
              </a:rPr>
              <a:t>𝖳</a:t>
            </a:r>
            <a:endParaRPr sz="1519" baseline="24691">
              <a:latin typeface="Cambria Math"/>
              <a:cs typeface="Cambria Math"/>
            </a:endParaRPr>
          </a:p>
        </p:txBody>
      </p:sp>
      <p:sp>
        <p:nvSpPr>
          <p:cNvPr id="10" name="object 10"/>
          <p:cNvSpPr/>
          <p:nvPr/>
        </p:nvSpPr>
        <p:spPr>
          <a:xfrm>
            <a:off x="6580252" y="4867180"/>
            <a:ext cx="405289" cy="199073"/>
          </a:xfrm>
          <a:custGeom>
            <a:avLst/>
            <a:gdLst/>
            <a:ahLst/>
            <a:cxnLst/>
            <a:rect l="l" t="t" r="r" b="b"/>
            <a:pathLst>
              <a:path w="540384" h="265429">
                <a:moveTo>
                  <a:pt x="540384" y="0"/>
                </a:moveTo>
                <a:lnTo>
                  <a:pt x="154812" y="0"/>
                </a:lnTo>
                <a:lnTo>
                  <a:pt x="154812" y="253"/>
                </a:lnTo>
                <a:lnTo>
                  <a:pt x="133350" y="253"/>
                </a:lnTo>
                <a:lnTo>
                  <a:pt x="70103" y="237235"/>
                </a:lnTo>
                <a:lnTo>
                  <a:pt x="34162" y="156844"/>
                </a:lnTo>
                <a:lnTo>
                  <a:pt x="0" y="172465"/>
                </a:lnTo>
                <a:lnTo>
                  <a:pt x="3175" y="180212"/>
                </a:lnTo>
                <a:lnTo>
                  <a:pt x="20827" y="172465"/>
                </a:lnTo>
                <a:lnTo>
                  <a:pt x="63880" y="265137"/>
                </a:lnTo>
                <a:lnTo>
                  <a:pt x="74040" y="265137"/>
                </a:lnTo>
                <a:lnTo>
                  <a:pt x="141731" y="14096"/>
                </a:lnTo>
                <a:lnTo>
                  <a:pt x="162559" y="14096"/>
                </a:lnTo>
                <a:lnTo>
                  <a:pt x="162559" y="13715"/>
                </a:lnTo>
                <a:lnTo>
                  <a:pt x="540384" y="13715"/>
                </a:lnTo>
                <a:lnTo>
                  <a:pt x="540384" y="0"/>
                </a:lnTo>
                <a:close/>
              </a:path>
            </a:pathLst>
          </a:custGeom>
          <a:solidFill>
            <a:srgbClr val="000000"/>
          </a:solidFill>
        </p:spPr>
        <p:txBody>
          <a:bodyPr wrap="square" lIns="0" tIns="0" rIns="0" bIns="0" rtlCol="0"/>
          <a:lstStyle/>
          <a:p>
            <a:endParaRPr sz="1350"/>
          </a:p>
        </p:txBody>
      </p:sp>
      <p:sp>
        <p:nvSpPr>
          <p:cNvPr id="11" name="object 11"/>
          <p:cNvSpPr txBox="1"/>
          <p:nvPr/>
        </p:nvSpPr>
        <p:spPr>
          <a:xfrm>
            <a:off x="6687502" y="4847083"/>
            <a:ext cx="305276" cy="203005"/>
          </a:xfrm>
          <a:prstGeom prst="rect">
            <a:avLst/>
          </a:prstGeom>
        </p:spPr>
        <p:txBody>
          <a:bodyPr vert="horz" wrap="square" lIns="0" tIns="12383" rIns="0" bIns="0" rtlCol="0">
            <a:spAutoFit/>
          </a:bodyPr>
          <a:lstStyle/>
          <a:p>
            <a:pPr marL="9525">
              <a:spcBef>
                <a:spcPts val="98"/>
              </a:spcBef>
            </a:pPr>
            <a:r>
              <a:rPr sz="1238" spc="188" dirty="0">
                <a:latin typeface="Cambria Math"/>
                <a:cs typeface="Cambria Math"/>
              </a:rPr>
              <a:t>𝑑</a:t>
            </a:r>
            <a:r>
              <a:rPr sz="1238" spc="8" dirty="0">
                <a:latin typeface="Cambria Math"/>
                <a:cs typeface="Cambria Math"/>
              </a:rPr>
              <a:t>/</a:t>
            </a:r>
            <a:r>
              <a:rPr sz="1238" spc="94" dirty="0">
                <a:latin typeface="Cambria Math"/>
                <a:cs typeface="Cambria Math"/>
              </a:rPr>
              <a:t>ℎ</a:t>
            </a:r>
            <a:endParaRPr sz="1238">
              <a:latin typeface="Cambria Math"/>
              <a:cs typeface="Cambria Math"/>
            </a:endParaRPr>
          </a:p>
        </p:txBody>
      </p:sp>
      <p:sp>
        <p:nvSpPr>
          <p:cNvPr id="12" name="object 12"/>
          <p:cNvSpPr txBox="1"/>
          <p:nvPr/>
        </p:nvSpPr>
        <p:spPr>
          <a:xfrm>
            <a:off x="7285674" y="4671061"/>
            <a:ext cx="546259" cy="275075"/>
          </a:xfrm>
          <a:prstGeom prst="rect">
            <a:avLst/>
          </a:prstGeom>
        </p:spPr>
        <p:txBody>
          <a:bodyPr vert="horz" wrap="square" lIns="0" tIns="9525" rIns="0" bIns="0" rtlCol="0">
            <a:spAutoFit/>
          </a:bodyPr>
          <a:lstStyle/>
          <a:p>
            <a:pPr marL="28575">
              <a:spcBef>
                <a:spcPts val="75"/>
              </a:spcBef>
            </a:pPr>
            <a:r>
              <a:rPr sz="1725" dirty="0">
                <a:latin typeface="Cambria Math"/>
                <a:cs typeface="Cambria Math"/>
              </a:rPr>
              <a:t>∗</a:t>
            </a:r>
            <a:r>
              <a:rPr sz="1725" spc="-34" dirty="0">
                <a:latin typeface="Cambria Math"/>
                <a:cs typeface="Cambria Math"/>
              </a:rPr>
              <a:t> </a:t>
            </a:r>
            <a:r>
              <a:rPr sz="1725" spc="-116" dirty="0">
                <a:latin typeface="Cambria Math"/>
                <a:cs typeface="Cambria Math"/>
              </a:rPr>
              <a:t>𝑋𝑉</a:t>
            </a:r>
            <a:r>
              <a:rPr sz="1856" spc="-174" baseline="-15151" dirty="0">
                <a:latin typeface="Cambria Math"/>
                <a:cs typeface="Cambria Math"/>
              </a:rPr>
              <a:t>𝑃</a:t>
            </a:r>
            <a:endParaRPr sz="1856" baseline="-15151">
              <a:latin typeface="Cambria Math"/>
              <a:cs typeface="Cambria Math"/>
            </a:endParaRPr>
          </a:p>
        </p:txBody>
      </p:sp>
      <p:sp>
        <p:nvSpPr>
          <p:cNvPr id="14" name="TextBox 13">
            <a:extLst>
              <a:ext uri="{FF2B5EF4-FFF2-40B4-BE49-F238E27FC236}">
                <a16:creationId xmlns:a16="http://schemas.microsoft.com/office/drawing/2014/main" id="{660F0047-1C4D-4E3B-9FFF-0D1ECBEB8404}"/>
              </a:ext>
            </a:extLst>
          </p:cNvPr>
          <p:cNvSpPr txBox="1"/>
          <p:nvPr/>
        </p:nvSpPr>
        <p:spPr>
          <a:xfrm>
            <a:off x="1524001" y="6581002"/>
            <a:ext cx="930319" cy="276999"/>
          </a:xfrm>
          <a:prstGeom prst="rect">
            <a:avLst/>
          </a:prstGeom>
          <a:noFill/>
        </p:spPr>
        <p:txBody>
          <a:bodyPr wrap="none" rtlCol="0">
            <a:spAutoFit/>
          </a:bodyPr>
          <a:lstStyle/>
          <a:p>
            <a:pPr>
              <a:defRPr/>
            </a:pPr>
            <a:r>
              <a:rPr lang="en-US" sz="1200" dirty="0">
                <a:solidFill>
                  <a:prstClr val="black"/>
                </a:solidFill>
                <a:latin typeface="Calibri"/>
              </a:rPr>
              <a:t>John Hewitt</a:t>
            </a:r>
          </a:p>
        </p:txBody>
      </p:sp>
      <p:sp>
        <p:nvSpPr>
          <p:cNvPr id="13" name="Title 12">
            <a:extLst>
              <a:ext uri="{FF2B5EF4-FFF2-40B4-BE49-F238E27FC236}">
                <a16:creationId xmlns:a16="http://schemas.microsoft.com/office/drawing/2014/main" id="{4F3F7BFC-DB70-6192-8188-302F8F847E88}"/>
              </a:ext>
            </a:extLst>
          </p:cNvPr>
          <p:cNvSpPr>
            <a:spLocks noGrp="1"/>
          </p:cNvSpPr>
          <p:nvPr>
            <p:ph type="title"/>
          </p:nvPr>
        </p:nvSpPr>
        <p:spPr/>
        <p:txBody>
          <a:bodyPr/>
          <a:lstStyle/>
          <a:p>
            <a:r>
              <a:rPr lang="en-US" dirty="0"/>
              <a:t>Transformers use Scaled Dot Product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B3449-09DF-FAA4-489D-7E30FFE4CF09}"/>
              </a:ext>
            </a:extLst>
          </p:cNvPr>
          <p:cNvSpPr>
            <a:spLocks noGrp="1"/>
          </p:cNvSpPr>
          <p:nvPr>
            <p:ph type="title"/>
          </p:nvPr>
        </p:nvSpPr>
        <p:spPr/>
        <p:txBody>
          <a:bodyPr/>
          <a:lstStyle/>
          <a:p>
            <a:r>
              <a:rPr lang="en-US" dirty="0"/>
              <a:t>A few more training tricks for Transformers</a:t>
            </a:r>
          </a:p>
        </p:txBody>
      </p:sp>
      <p:pic>
        <p:nvPicPr>
          <p:cNvPr id="4" name="Google Shape;157;p22">
            <a:extLst>
              <a:ext uri="{FF2B5EF4-FFF2-40B4-BE49-F238E27FC236}">
                <a16:creationId xmlns:a16="http://schemas.microsoft.com/office/drawing/2014/main" id="{0B62D0C7-A084-4718-EFCA-A38C1FBDBF6D}"/>
              </a:ext>
            </a:extLst>
          </p:cNvPr>
          <p:cNvPicPr preferRelativeResize="0"/>
          <p:nvPr/>
        </p:nvPicPr>
        <p:blipFill>
          <a:blip r:embed="rId2">
            <a:alphaModFix/>
          </a:blip>
          <a:stretch>
            <a:fillRect/>
          </a:stretch>
        </p:blipFill>
        <p:spPr>
          <a:xfrm>
            <a:off x="587267" y="2214500"/>
            <a:ext cx="5232400" cy="3302000"/>
          </a:xfrm>
          <a:prstGeom prst="rect">
            <a:avLst/>
          </a:prstGeom>
          <a:noFill/>
          <a:ln>
            <a:noFill/>
          </a:ln>
        </p:spPr>
      </p:pic>
      <p:pic>
        <p:nvPicPr>
          <p:cNvPr id="5" name="Google Shape;158;p22">
            <a:extLst>
              <a:ext uri="{FF2B5EF4-FFF2-40B4-BE49-F238E27FC236}">
                <a16:creationId xmlns:a16="http://schemas.microsoft.com/office/drawing/2014/main" id="{DF8435E0-60D0-90A2-75D3-ED5477D8B792}"/>
              </a:ext>
            </a:extLst>
          </p:cNvPr>
          <p:cNvPicPr preferRelativeResize="0"/>
          <p:nvPr/>
        </p:nvPicPr>
        <p:blipFill>
          <a:blip r:embed="rId3">
            <a:alphaModFix/>
          </a:blip>
          <a:stretch>
            <a:fillRect/>
          </a:stretch>
        </p:blipFill>
        <p:spPr>
          <a:xfrm>
            <a:off x="6663701" y="2201800"/>
            <a:ext cx="4889500" cy="3327400"/>
          </a:xfrm>
          <a:prstGeom prst="rect">
            <a:avLst/>
          </a:prstGeom>
          <a:noFill/>
          <a:ln>
            <a:noFill/>
          </a:ln>
        </p:spPr>
      </p:pic>
      <p:sp>
        <p:nvSpPr>
          <p:cNvPr id="6" name="Google Shape;159;p22">
            <a:extLst>
              <a:ext uri="{FF2B5EF4-FFF2-40B4-BE49-F238E27FC236}">
                <a16:creationId xmlns:a16="http://schemas.microsoft.com/office/drawing/2014/main" id="{B14AEEB7-C4E7-F524-461F-32AF8A909F9D}"/>
              </a:ext>
            </a:extLst>
          </p:cNvPr>
          <p:cNvSpPr txBox="1"/>
          <p:nvPr/>
        </p:nvSpPr>
        <p:spPr>
          <a:xfrm>
            <a:off x="1404300" y="1528100"/>
            <a:ext cx="4255600" cy="615513"/>
          </a:xfrm>
          <a:prstGeom prst="rect">
            <a:avLst/>
          </a:prstGeom>
          <a:noFill/>
          <a:ln>
            <a:noFill/>
          </a:ln>
        </p:spPr>
        <p:txBody>
          <a:bodyPr spcFirstLastPara="1" wrap="square" lIns="121900" tIns="121900" rIns="121900" bIns="121900" anchor="t" anchorCtr="0">
            <a:spAutoFit/>
          </a:bodyPr>
          <a:lstStyle/>
          <a:p>
            <a:pPr algn="ctr"/>
            <a:r>
              <a:rPr lang="en" sz="2400"/>
              <a:t>Learning Rate Schedule</a:t>
            </a:r>
            <a:endParaRPr sz="2400"/>
          </a:p>
        </p:txBody>
      </p:sp>
      <p:sp>
        <p:nvSpPr>
          <p:cNvPr id="7" name="Google Shape;160;p22">
            <a:extLst>
              <a:ext uri="{FF2B5EF4-FFF2-40B4-BE49-F238E27FC236}">
                <a16:creationId xmlns:a16="http://schemas.microsoft.com/office/drawing/2014/main" id="{9A11FDE0-F75A-B9F7-E952-23E8303264FE}"/>
              </a:ext>
            </a:extLst>
          </p:cNvPr>
          <p:cNvSpPr txBox="1"/>
          <p:nvPr/>
        </p:nvSpPr>
        <p:spPr>
          <a:xfrm>
            <a:off x="6757600" y="1528101"/>
            <a:ext cx="4795600" cy="984845"/>
          </a:xfrm>
          <a:prstGeom prst="rect">
            <a:avLst/>
          </a:prstGeom>
          <a:noFill/>
          <a:ln>
            <a:noFill/>
          </a:ln>
        </p:spPr>
        <p:txBody>
          <a:bodyPr spcFirstLastPara="1" wrap="square" lIns="121900" tIns="121900" rIns="121900" bIns="121900" anchor="t" anchorCtr="0">
            <a:spAutoFit/>
          </a:bodyPr>
          <a:lstStyle/>
          <a:p>
            <a:pPr algn="ctr"/>
            <a:r>
              <a:rPr lang="en" sz="2400"/>
              <a:t>Smoothed Loss (penalize overconfidence)</a:t>
            </a:r>
            <a:endParaRPr sz="2400"/>
          </a:p>
        </p:txBody>
      </p:sp>
    </p:spTree>
    <p:extLst>
      <p:ext uri="{BB962C8B-B14F-4D97-AF65-F5344CB8AC3E}">
        <p14:creationId xmlns:p14="http://schemas.microsoft.com/office/powerpoint/2010/main" val="13766356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3301365" y="3638168"/>
            <a:ext cx="1377887" cy="480632"/>
          </a:xfrm>
          <a:prstGeom prst="rect">
            <a:avLst/>
          </a:prstGeom>
        </p:spPr>
      </p:pic>
      <p:sp>
        <p:nvSpPr>
          <p:cNvPr id="4" name="object 4"/>
          <p:cNvSpPr txBox="1"/>
          <p:nvPr/>
        </p:nvSpPr>
        <p:spPr>
          <a:xfrm>
            <a:off x="3481768" y="3630931"/>
            <a:ext cx="1013460" cy="471283"/>
          </a:xfrm>
          <a:prstGeom prst="rect">
            <a:avLst/>
          </a:prstGeom>
        </p:spPr>
        <p:txBody>
          <a:bodyPr vert="horz" wrap="square" lIns="0" tIns="9525" rIns="0" bIns="0" rtlCol="0">
            <a:spAutoFit/>
          </a:bodyPr>
          <a:lstStyle/>
          <a:p>
            <a:pPr algn="ctr">
              <a:spcBef>
                <a:spcPts val="75"/>
              </a:spcBef>
            </a:pPr>
            <a:r>
              <a:rPr sz="1500" spc="19" dirty="0">
                <a:latin typeface="Calibri"/>
                <a:cs typeface="Calibri"/>
              </a:rPr>
              <a:t>Transformer</a:t>
            </a:r>
            <a:endParaRPr sz="1500">
              <a:latin typeface="Calibri"/>
              <a:cs typeface="Calibri"/>
            </a:endParaRPr>
          </a:p>
          <a:p>
            <a:pPr algn="ctr">
              <a:lnSpc>
                <a:spcPct val="100000"/>
              </a:lnSpc>
            </a:pPr>
            <a:r>
              <a:rPr sz="1500" spc="30" dirty="0">
                <a:latin typeface="Calibri"/>
                <a:cs typeface="Calibri"/>
              </a:rPr>
              <a:t>Encoder</a:t>
            </a:r>
            <a:endParaRPr sz="1500">
              <a:latin typeface="Calibri"/>
              <a:cs typeface="Calibri"/>
            </a:endParaRPr>
          </a:p>
        </p:txBody>
      </p:sp>
      <p:pic>
        <p:nvPicPr>
          <p:cNvPr id="5" name="object 5"/>
          <p:cNvPicPr/>
          <p:nvPr/>
        </p:nvPicPr>
        <p:blipFill>
          <a:blip r:embed="rId3" cstate="print"/>
          <a:stretch>
            <a:fillRect/>
          </a:stretch>
        </p:blipFill>
        <p:spPr>
          <a:xfrm>
            <a:off x="2329815" y="4519422"/>
            <a:ext cx="1377887" cy="480632"/>
          </a:xfrm>
          <a:prstGeom prst="rect">
            <a:avLst/>
          </a:prstGeom>
        </p:spPr>
      </p:pic>
      <p:sp>
        <p:nvSpPr>
          <p:cNvPr id="6" name="object 6"/>
          <p:cNvSpPr txBox="1"/>
          <p:nvPr/>
        </p:nvSpPr>
        <p:spPr>
          <a:xfrm>
            <a:off x="2508885" y="4512851"/>
            <a:ext cx="1016794" cy="471283"/>
          </a:xfrm>
          <a:prstGeom prst="rect">
            <a:avLst/>
          </a:prstGeom>
        </p:spPr>
        <p:txBody>
          <a:bodyPr vert="horz" wrap="square" lIns="0" tIns="9525" rIns="0" bIns="0" rtlCol="0">
            <a:spAutoFit/>
          </a:bodyPr>
          <a:lstStyle/>
          <a:p>
            <a:pPr marL="9525" marR="3810" indent="285750">
              <a:spcBef>
                <a:spcPts val="75"/>
              </a:spcBef>
            </a:pPr>
            <a:r>
              <a:rPr sz="1500" spc="-23" dirty="0">
                <a:latin typeface="Calibri"/>
                <a:cs typeface="Calibri"/>
              </a:rPr>
              <a:t>Word </a:t>
            </a:r>
            <a:r>
              <a:rPr sz="1500" spc="-19" dirty="0">
                <a:latin typeface="Calibri"/>
                <a:cs typeface="Calibri"/>
              </a:rPr>
              <a:t> </a:t>
            </a:r>
            <a:r>
              <a:rPr sz="1500" spc="53" dirty="0">
                <a:latin typeface="Calibri"/>
                <a:cs typeface="Calibri"/>
              </a:rPr>
              <a:t>Em</a:t>
            </a:r>
            <a:r>
              <a:rPr sz="1500" spc="34" dirty="0">
                <a:latin typeface="Calibri"/>
                <a:cs typeface="Calibri"/>
              </a:rPr>
              <a:t>b</a:t>
            </a:r>
            <a:r>
              <a:rPr sz="1500" spc="30" dirty="0">
                <a:latin typeface="Calibri"/>
                <a:cs typeface="Calibri"/>
              </a:rPr>
              <a:t>ed</a:t>
            </a:r>
            <a:r>
              <a:rPr sz="1500" spc="34" dirty="0">
                <a:latin typeface="Calibri"/>
                <a:cs typeface="Calibri"/>
              </a:rPr>
              <a:t>ding</a:t>
            </a:r>
            <a:r>
              <a:rPr sz="1500" spc="41" dirty="0">
                <a:latin typeface="Calibri"/>
                <a:cs typeface="Calibri"/>
              </a:rPr>
              <a:t>s</a:t>
            </a:r>
            <a:endParaRPr sz="1500">
              <a:latin typeface="Calibri"/>
              <a:cs typeface="Calibri"/>
            </a:endParaRPr>
          </a:p>
        </p:txBody>
      </p:sp>
      <p:pic>
        <p:nvPicPr>
          <p:cNvPr id="7" name="object 7"/>
          <p:cNvPicPr/>
          <p:nvPr/>
        </p:nvPicPr>
        <p:blipFill>
          <a:blip r:embed="rId3" cstate="print"/>
          <a:stretch>
            <a:fillRect/>
          </a:stretch>
        </p:blipFill>
        <p:spPr>
          <a:xfrm>
            <a:off x="4272915" y="4519422"/>
            <a:ext cx="1377887" cy="480632"/>
          </a:xfrm>
          <a:prstGeom prst="rect">
            <a:avLst/>
          </a:prstGeom>
        </p:spPr>
      </p:pic>
      <p:sp>
        <p:nvSpPr>
          <p:cNvPr id="8" name="object 8"/>
          <p:cNvSpPr txBox="1"/>
          <p:nvPr/>
        </p:nvSpPr>
        <p:spPr>
          <a:xfrm>
            <a:off x="4296729" y="4512851"/>
            <a:ext cx="1327785" cy="471283"/>
          </a:xfrm>
          <a:prstGeom prst="rect">
            <a:avLst/>
          </a:prstGeom>
        </p:spPr>
        <p:txBody>
          <a:bodyPr vert="horz" wrap="square" lIns="0" tIns="9525" rIns="0" bIns="0" rtlCol="0">
            <a:spAutoFit/>
          </a:bodyPr>
          <a:lstStyle/>
          <a:p>
            <a:pPr marL="9525" marR="3810" indent="324326">
              <a:spcBef>
                <a:spcPts val="75"/>
              </a:spcBef>
            </a:pPr>
            <a:r>
              <a:rPr sz="1500" spc="30" dirty="0">
                <a:latin typeface="Calibri"/>
                <a:cs typeface="Calibri"/>
              </a:rPr>
              <a:t>Position </a:t>
            </a:r>
            <a:r>
              <a:rPr sz="1500" spc="34" dirty="0">
                <a:latin typeface="Calibri"/>
                <a:cs typeface="Calibri"/>
              </a:rPr>
              <a:t> </a:t>
            </a:r>
            <a:r>
              <a:rPr sz="1500" spc="19" dirty="0">
                <a:latin typeface="Calibri"/>
                <a:cs typeface="Calibri"/>
              </a:rPr>
              <a:t>Represent</a:t>
            </a:r>
            <a:r>
              <a:rPr sz="1500" spc="11" dirty="0">
                <a:latin typeface="Calibri"/>
                <a:cs typeface="Calibri"/>
              </a:rPr>
              <a:t>a</a:t>
            </a:r>
            <a:r>
              <a:rPr sz="1500" spc="15" dirty="0">
                <a:latin typeface="Calibri"/>
                <a:cs typeface="Calibri"/>
              </a:rPr>
              <a:t>t</a:t>
            </a:r>
            <a:r>
              <a:rPr sz="1500" spc="4" dirty="0">
                <a:latin typeface="Calibri"/>
                <a:cs typeface="Calibri"/>
              </a:rPr>
              <a:t>i</a:t>
            </a:r>
            <a:r>
              <a:rPr sz="1500" spc="30" dirty="0">
                <a:latin typeface="Calibri"/>
                <a:cs typeface="Calibri"/>
              </a:rPr>
              <a:t>ons</a:t>
            </a:r>
            <a:endParaRPr sz="1500">
              <a:latin typeface="Calibri"/>
              <a:cs typeface="Calibri"/>
            </a:endParaRPr>
          </a:p>
        </p:txBody>
      </p:sp>
      <p:sp>
        <p:nvSpPr>
          <p:cNvPr id="9" name="object 9"/>
          <p:cNvSpPr txBox="1"/>
          <p:nvPr/>
        </p:nvSpPr>
        <p:spPr>
          <a:xfrm>
            <a:off x="3933540" y="4542568"/>
            <a:ext cx="142875" cy="309700"/>
          </a:xfrm>
          <a:prstGeom prst="rect">
            <a:avLst/>
          </a:prstGeom>
        </p:spPr>
        <p:txBody>
          <a:bodyPr vert="horz" wrap="square" lIns="0" tIns="9525" rIns="0" bIns="0" rtlCol="0">
            <a:spAutoFit/>
          </a:bodyPr>
          <a:lstStyle/>
          <a:p>
            <a:pPr marL="9525">
              <a:spcBef>
                <a:spcPts val="75"/>
              </a:spcBef>
            </a:pPr>
            <a:r>
              <a:rPr sz="1950" dirty="0">
                <a:latin typeface="Calibri"/>
                <a:cs typeface="Calibri"/>
              </a:rPr>
              <a:t>+</a:t>
            </a:r>
            <a:endParaRPr sz="1950">
              <a:latin typeface="Calibri"/>
              <a:cs typeface="Calibri"/>
            </a:endParaRPr>
          </a:p>
        </p:txBody>
      </p:sp>
      <p:grpSp>
        <p:nvGrpSpPr>
          <p:cNvPr id="10" name="object 10"/>
          <p:cNvGrpSpPr/>
          <p:nvPr/>
        </p:nvGrpSpPr>
        <p:grpSpPr>
          <a:xfrm>
            <a:off x="3293364" y="2443734"/>
            <a:ext cx="1378267" cy="2191226"/>
            <a:chOff x="2359150" y="2115311"/>
            <a:chExt cx="1837689" cy="2921635"/>
          </a:xfrm>
        </p:grpSpPr>
        <p:pic>
          <p:nvPicPr>
            <p:cNvPr id="11" name="object 11"/>
            <p:cNvPicPr/>
            <p:nvPr/>
          </p:nvPicPr>
          <p:blipFill>
            <a:blip r:embed="rId4" cstate="print"/>
            <a:stretch>
              <a:fillRect/>
            </a:stretch>
          </p:blipFill>
          <p:spPr>
            <a:xfrm>
              <a:off x="3185160" y="4268698"/>
              <a:ext cx="234670" cy="768121"/>
            </a:xfrm>
            <a:prstGeom prst="rect">
              <a:avLst/>
            </a:prstGeom>
          </p:spPr>
        </p:pic>
        <p:sp>
          <p:nvSpPr>
            <p:cNvPr id="12" name="object 12"/>
            <p:cNvSpPr/>
            <p:nvPr/>
          </p:nvSpPr>
          <p:spPr>
            <a:xfrm>
              <a:off x="3266694" y="4368545"/>
              <a:ext cx="76200" cy="609600"/>
            </a:xfrm>
            <a:custGeom>
              <a:avLst/>
              <a:gdLst/>
              <a:ahLst/>
              <a:cxnLst/>
              <a:rect l="l" t="t" r="r" b="b"/>
              <a:pathLst>
                <a:path w="76200" h="609600">
                  <a:moveTo>
                    <a:pt x="50800" y="63499"/>
                  </a:moveTo>
                  <a:lnTo>
                    <a:pt x="25400" y="63499"/>
                  </a:lnTo>
                  <a:lnTo>
                    <a:pt x="25400" y="609599"/>
                  </a:lnTo>
                  <a:lnTo>
                    <a:pt x="50800" y="609599"/>
                  </a:lnTo>
                  <a:lnTo>
                    <a:pt x="50800" y="63499"/>
                  </a:lnTo>
                  <a:close/>
                </a:path>
                <a:path w="76200" h="609600">
                  <a:moveTo>
                    <a:pt x="38100" y="0"/>
                  </a:moveTo>
                  <a:lnTo>
                    <a:pt x="0" y="76199"/>
                  </a:lnTo>
                  <a:lnTo>
                    <a:pt x="25400" y="76199"/>
                  </a:lnTo>
                  <a:lnTo>
                    <a:pt x="25400" y="63499"/>
                  </a:lnTo>
                  <a:lnTo>
                    <a:pt x="69850" y="63499"/>
                  </a:lnTo>
                  <a:lnTo>
                    <a:pt x="38100" y="0"/>
                  </a:lnTo>
                  <a:close/>
                </a:path>
                <a:path w="76200" h="609600">
                  <a:moveTo>
                    <a:pt x="69850" y="63499"/>
                  </a:moveTo>
                  <a:lnTo>
                    <a:pt x="50800" y="63499"/>
                  </a:lnTo>
                  <a:lnTo>
                    <a:pt x="50800" y="76199"/>
                  </a:lnTo>
                  <a:lnTo>
                    <a:pt x="76200" y="76199"/>
                  </a:lnTo>
                  <a:lnTo>
                    <a:pt x="69850" y="63499"/>
                  </a:lnTo>
                  <a:close/>
                </a:path>
              </a:pathLst>
            </a:custGeom>
            <a:solidFill>
              <a:srgbClr val="000000"/>
            </a:solidFill>
          </p:spPr>
          <p:txBody>
            <a:bodyPr wrap="square" lIns="0" tIns="0" rIns="0" bIns="0" rtlCol="0"/>
            <a:lstStyle/>
            <a:p>
              <a:endParaRPr sz="1350"/>
            </a:p>
          </p:txBody>
        </p:sp>
        <p:pic>
          <p:nvPicPr>
            <p:cNvPr id="13" name="object 13"/>
            <p:cNvPicPr/>
            <p:nvPr/>
          </p:nvPicPr>
          <p:blipFill>
            <a:blip r:embed="rId2" cstate="print"/>
            <a:stretch>
              <a:fillRect/>
            </a:stretch>
          </p:blipFill>
          <p:spPr>
            <a:xfrm>
              <a:off x="2359150" y="2115311"/>
              <a:ext cx="1837183" cy="640841"/>
            </a:xfrm>
            <a:prstGeom prst="rect">
              <a:avLst/>
            </a:prstGeom>
          </p:spPr>
        </p:pic>
      </p:grpSp>
      <p:sp>
        <p:nvSpPr>
          <p:cNvPr id="14" name="object 14"/>
          <p:cNvSpPr txBox="1"/>
          <p:nvPr/>
        </p:nvSpPr>
        <p:spPr>
          <a:xfrm>
            <a:off x="3473387" y="2436971"/>
            <a:ext cx="1013460" cy="471764"/>
          </a:xfrm>
          <a:prstGeom prst="rect">
            <a:avLst/>
          </a:prstGeom>
        </p:spPr>
        <p:txBody>
          <a:bodyPr vert="horz" wrap="square" lIns="0" tIns="10001" rIns="0" bIns="0" rtlCol="0">
            <a:spAutoFit/>
          </a:bodyPr>
          <a:lstStyle/>
          <a:p>
            <a:pPr marL="175259" marR="3810" indent="-165734">
              <a:spcBef>
                <a:spcPts val="79"/>
              </a:spcBef>
            </a:pPr>
            <a:r>
              <a:rPr sz="1500" spc="34" dirty="0">
                <a:latin typeface="Calibri"/>
                <a:cs typeface="Calibri"/>
              </a:rPr>
              <a:t>Tra</a:t>
            </a:r>
            <a:r>
              <a:rPr sz="1500" spc="30" dirty="0">
                <a:latin typeface="Calibri"/>
                <a:cs typeface="Calibri"/>
              </a:rPr>
              <a:t>n</a:t>
            </a:r>
            <a:r>
              <a:rPr sz="1500" spc="11" dirty="0">
                <a:latin typeface="Calibri"/>
                <a:cs typeface="Calibri"/>
              </a:rPr>
              <a:t>sf</a:t>
            </a:r>
            <a:r>
              <a:rPr sz="1500" spc="23" dirty="0">
                <a:latin typeface="Calibri"/>
                <a:cs typeface="Calibri"/>
              </a:rPr>
              <a:t>o</a:t>
            </a:r>
            <a:r>
              <a:rPr sz="1500" spc="8" dirty="0">
                <a:latin typeface="Calibri"/>
                <a:cs typeface="Calibri"/>
              </a:rPr>
              <a:t>rmer  </a:t>
            </a:r>
            <a:r>
              <a:rPr sz="1500" spc="26" dirty="0">
                <a:latin typeface="Calibri"/>
                <a:cs typeface="Calibri"/>
              </a:rPr>
              <a:t>Encoder</a:t>
            </a:r>
            <a:endParaRPr sz="1500">
              <a:latin typeface="Calibri"/>
              <a:cs typeface="Calibri"/>
            </a:endParaRPr>
          </a:p>
        </p:txBody>
      </p:sp>
      <p:grpSp>
        <p:nvGrpSpPr>
          <p:cNvPr id="15" name="object 15"/>
          <p:cNvGrpSpPr/>
          <p:nvPr/>
        </p:nvGrpSpPr>
        <p:grpSpPr>
          <a:xfrm>
            <a:off x="3891154" y="2854053"/>
            <a:ext cx="4962525" cy="1277779"/>
            <a:chOff x="3156204" y="2662402"/>
            <a:chExt cx="6616700" cy="1703705"/>
          </a:xfrm>
        </p:grpSpPr>
        <p:pic>
          <p:nvPicPr>
            <p:cNvPr id="16" name="object 16"/>
            <p:cNvPicPr/>
            <p:nvPr/>
          </p:nvPicPr>
          <p:blipFill>
            <a:blip r:embed="rId5" cstate="print"/>
            <a:stretch>
              <a:fillRect/>
            </a:stretch>
          </p:blipFill>
          <p:spPr>
            <a:xfrm>
              <a:off x="3156204" y="3430498"/>
              <a:ext cx="234670" cy="304825"/>
            </a:xfrm>
            <a:prstGeom prst="rect">
              <a:avLst/>
            </a:prstGeom>
          </p:spPr>
        </p:pic>
        <p:pic>
          <p:nvPicPr>
            <p:cNvPr id="17" name="object 17"/>
            <p:cNvPicPr/>
            <p:nvPr/>
          </p:nvPicPr>
          <p:blipFill>
            <a:blip r:embed="rId6" cstate="print"/>
            <a:stretch>
              <a:fillRect/>
            </a:stretch>
          </p:blipFill>
          <p:spPr>
            <a:xfrm>
              <a:off x="3237738" y="3530346"/>
              <a:ext cx="76200" cy="146684"/>
            </a:xfrm>
            <a:prstGeom prst="rect">
              <a:avLst/>
            </a:prstGeom>
          </p:spPr>
        </p:pic>
        <p:pic>
          <p:nvPicPr>
            <p:cNvPr id="18" name="object 18"/>
            <p:cNvPicPr/>
            <p:nvPr/>
          </p:nvPicPr>
          <p:blipFill>
            <a:blip r:embed="rId7" cstate="print"/>
            <a:stretch>
              <a:fillRect/>
            </a:stretch>
          </p:blipFill>
          <p:spPr>
            <a:xfrm>
              <a:off x="3227832" y="3332987"/>
              <a:ext cx="117347" cy="117348"/>
            </a:xfrm>
            <a:prstGeom prst="rect">
              <a:avLst/>
            </a:prstGeom>
          </p:spPr>
        </p:pic>
        <p:pic>
          <p:nvPicPr>
            <p:cNvPr id="19" name="object 19"/>
            <p:cNvPicPr/>
            <p:nvPr/>
          </p:nvPicPr>
          <p:blipFill>
            <a:blip r:embed="rId5" cstate="print"/>
            <a:stretch>
              <a:fillRect/>
            </a:stretch>
          </p:blipFill>
          <p:spPr>
            <a:xfrm>
              <a:off x="3166872" y="2662402"/>
              <a:ext cx="234670" cy="304825"/>
            </a:xfrm>
            <a:prstGeom prst="rect">
              <a:avLst/>
            </a:prstGeom>
          </p:spPr>
        </p:pic>
        <p:pic>
          <p:nvPicPr>
            <p:cNvPr id="20" name="object 20"/>
            <p:cNvPicPr/>
            <p:nvPr/>
          </p:nvPicPr>
          <p:blipFill>
            <a:blip r:embed="rId6" cstate="print"/>
            <a:stretch>
              <a:fillRect/>
            </a:stretch>
          </p:blipFill>
          <p:spPr>
            <a:xfrm>
              <a:off x="3248406" y="2762250"/>
              <a:ext cx="76199" cy="146685"/>
            </a:xfrm>
            <a:prstGeom prst="rect">
              <a:avLst/>
            </a:prstGeom>
          </p:spPr>
        </p:pic>
        <p:pic>
          <p:nvPicPr>
            <p:cNvPr id="21" name="object 21"/>
            <p:cNvPicPr/>
            <p:nvPr/>
          </p:nvPicPr>
          <p:blipFill>
            <a:blip r:embed="rId7" cstate="print"/>
            <a:stretch>
              <a:fillRect/>
            </a:stretch>
          </p:blipFill>
          <p:spPr>
            <a:xfrm>
              <a:off x="3227832" y="2999231"/>
              <a:ext cx="117347" cy="117347"/>
            </a:xfrm>
            <a:prstGeom prst="rect">
              <a:avLst/>
            </a:prstGeom>
          </p:spPr>
        </p:pic>
        <p:pic>
          <p:nvPicPr>
            <p:cNvPr id="22" name="object 22"/>
            <p:cNvPicPr/>
            <p:nvPr/>
          </p:nvPicPr>
          <p:blipFill>
            <a:blip r:embed="rId7" cstate="print"/>
            <a:stretch>
              <a:fillRect/>
            </a:stretch>
          </p:blipFill>
          <p:spPr>
            <a:xfrm>
              <a:off x="3227832" y="3165348"/>
              <a:ext cx="117347" cy="117348"/>
            </a:xfrm>
            <a:prstGeom prst="rect">
              <a:avLst/>
            </a:prstGeom>
          </p:spPr>
        </p:pic>
        <p:pic>
          <p:nvPicPr>
            <p:cNvPr id="23" name="object 23"/>
            <p:cNvPicPr/>
            <p:nvPr/>
          </p:nvPicPr>
          <p:blipFill>
            <a:blip r:embed="rId8" cstate="print"/>
            <a:stretch>
              <a:fillRect/>
            </a:stretch>
          </p:blipFill>
          <p:spPr>
            <a:xfrm>
              <a:off x="7935466" y="3724655"/>
              <a:ext cx="1837183" cy="640842"/>
            </a:xfrm>
            <a:prstGeom prst="rect">
              <a:avLst/>
            </a:prstGeom>
          </p:spPr>
        </p:pic>
      </p:grpSp>
      <p:sp>
        <p:nvSpPr>
          <p:cNvPr id="24" name="object 24"/>
          <p:cNvSpPr txBox="1"/>
          <p:nvPr/>
        </p:nvSpPr>
        <p:spPr>
          <a:xfrm>
            <a:off x="3194209" y="5264278"/>
            <a:ext cx="1589246" cy="286617"/>
          </a:xfrm>
          <a:prstGeom prst="rect">
            <a:avLst/>
          </a:prstGeom>
        </p:spPr>
        <p:txBody>
          <a:bodyPr vert="horz" wrap="square" lIns="0" tIns="9525" rIns="0" bIns="0" rtlCol="0">
            <a:spAutoFit/>
          </a:bodyPr>
          <a:lstStyle/>
          <a:p>
            <a:pPr marL="9525">
              <a:spcBef>
                <a:spcPts val="75"/>
              </a:spcBef>
            </a:pPr>
            <a:r>
              <a:rPr dirty="0">
                <a:solidFill>
                  <a:srgbClr val="8B1515"/>
                </a:solidFill>
                <a:latin typeface="Calibri"/>
                <a:cs typeface="Calibri"/>
              </a:rPr>
              <a:t>[input</a:t>
            </a:r>
            <a:r>
              <a:rPr spc="-56" dirty="0">
                <a:solidFill>
                  <a:srgbClr val="8B1515"/>
                </a:solidFill>
                <a:latin typeface="Calibri"/>
                <a:cs typeface="Calibri"/>
              </a:rPr>
              <a:t> </a:t>
            </a:r>
            <a:r>
              <a:rPr spc="-4" dirty="0">
                <a:solidFill>
                  <a:srgbClr val="8B1515"/>
                </a:solidFill>
                <a:latin typeface="Calibri"/>
                <a:cs typeface="Calibri"/>
              </a:rPr>
              <a:t>sequence]</a:t>
            </a:r>
            <a:endParaRPr>
              <a:latin typeface="Calibri"/>
              <a:cs typeface="Calibri"/>
            </a:endParaRPr>
          </a:p>
        </p:txBody>
      </p:sp>
      <p:sp>
        <p:nvSpPr>
          <p:cNvPr id="25" name="object 25"/>
          <p:cNvSpPr txBox="1"/>
          <p:nvPr/>
        </p:nvSpPr>
        <p:spPr>
          <a:xfrm>
            <a:off x="7656481" y="3644456"/>
            <a:ext cx="1013460" cy="471283"/>
          </a:xfrm>
          <a:prstGeom prst="rect">
            <a:avLst/>
          </a:prstGeom>
        </p:spPr>
        <p:txBody>
          <a:bodyPr vert="horz" wrap="square" lIns="0" tIns="9525" rIns="0" bIns="0" rtlCol="0">
            <a:spAutoFit/>
          </a:bodyPr>
          <a:lstStyle/>
          <a:p>
            <a:pPr marL="171450" marR="3810" indent="-162401">
              <a:spcBef>
                <a:spcPts val="75"/>
              </a:spcBef>
            </a:pPr>
            <a:r>
              <a:rPr sz="1500" spc="34" dirty="0">
                <a:latin typeface="Calibri"/>
                <a:cs typeface="Calibri"/>
              </a:rPr>
              <a:t>Tra</a:t>
            </a:r>
            <a:r>
              <a:rPr sz="1500" spc="30" dirty="0">
                <a:latin typeface="Calibri"/>
                <a:cs typeface="Calibri"/>
              </a:rPr>
              <a:t>n</a:t>
            </a:r>
            <a:r>
              <a:rPr sz="1500" spc="11" dirty="0">
                <a:latin typeface="Calibri"/>
                <a:cs typeface="Calibri"/>
              </a:rPr>
              <a:t>sf</a:t>
            </a:r>
            <a:r>
              <a:rPr sz="1500" spc="23" dirty="0">
                <a:latin typeface="Calibri"/>
                <a:cs typeface="Calibri"/>
              </a:rPr>
              <a:t>o</a:t>
            </a:r>
            <a:r>
              <a:rPr sz="1500" spc="8" dirty="0">
                <a:latin typeface="Calibri"/>
                <a:cs typeface="Calibri"/>
              </a:rPr>
              <a:t>rmer  </a:t>
            </a:r>
            <a:r>
              <a:rPr sz="1500" spc="15" dirty="0">
                <a:latin typeface="Calibri"/>
                <a:cs typeface="Calibri"/>
              </a:rPr>
              <a:t>Decoder</a:t>
            </a:r>
            <a:endParaRPr sz="1500">
              <a:latin typeface="Calibri"/>
              <a:cs typeface="Calibri"/>
            </a:endParaRPr>
          </a:p>
        </p:txBody>
      </p:sp>
      <p:pic>
        <p:nvPicPr>
          <p:cNvPr id="26" name="object 26"/>
          <p:cNvPicPr/>
          <p:nvPr/>
        </p:nvPicPr>
        <p:blipFill>
          <a:blip r:embed="rId3" cstate="print"/>
          <a:stretch>
            <a:fillRect/>
          </a:stretch>
        </p:blipFill>
        <p:spPr>
          <a:xfrm>
            <a:off x="6504051" y="4533138"/>
            <a:ext cx="1377887" cy="480632"/>
          </a:xfrm>
          <a:prstGeom prst="rect">
            <a:avLst/>
          </a:prstGeom>
        </p:spPr>
      </p:pic>
      <p:sp>
        <p:nvSpPr>
          <p:cNvPr id="27" name="object 27"/>
          <p:cNvSpPr txBox="1"/>
          <p:nvPr/>
        </p:nvSpPr>
        <p:spPr>
          <a:xfrm>
            <a:off x="6683788" y="4525861"/>
            <a:ext cx="1016794" cy="471764"/>
          </a:xfrm>
          <a:prstGeom prst="rect">
            <a:avLst/>
          </a:prstGeom>
        </p:spPr>
        <p:txBody>
          <a:bodyPr vert="horz" wrap="square" lIns="0" tIns="10001" rIns="0" bIns="0" rtlCol="0">
            <a:spAutoFit/>
          </a:bodyPr>
          <a:lstStyle/>
          <a:p>
            <a:pPr algn="ctr">
              <a:spcBef>
                <a:spcPts val="79"/>
              </a:spcBef>
            </a:pPr>
            <a:r>
              <a:rPr sz="1500" spc="-23" dirty="0">
                <a:latin typeface="Calibri"/>
                <a:cs typeface="Calibri"/>
              </a:rPr>
              <a:t>Word</a:t>
            </a:r>
            <a:endParaRPr sz="1500">
              <a:latin typeface="Calibri"/>
              <a:cs typeface="Calibri"/>
            </a:endParaRPr>
          </a:p>
          <a:p>
            <a:pPr algn="ctr">
              <a:spcBef>
                <a:spcPts val="4"/>
              </a:spcBef>
            </a:pPr>
            <a:r>
              <a:rPr sz="1500" spc="38" dirty="0">
                <a:latin typeface="Calibri"/>
                <a:cs typeface="Calibri"/>
              </a:rPr>
              <a:t>Embeddings</a:t>
            </a:r>
            <a:endParaRPr sz="1500">
              <a:latin typeface="Calibri"/>
              <a:cs typeface="Calibri"/>
            </a:endParaRPr>
          </a:p>
        </p:txBody>
      </p:sp>
      <p:pic>
        <p:nvPicPr>
          <p:cNvPr id="28" name="object 28"/>
          <p:cNvPicPr/>
          <p:nvPr/>
        </p:nvPicPr>
        <p:blipFill>
          <a:blip r:embed="rId3" cstate="print"/>
          <a:stretch>
            <a:fillRect/>
          </a:stretch>
        </p:blipFill>
        <p:spPr>
          <a:xfrm>
            <a:off x="8447151" y="4533138"/>
            <a:ext cx="1377887" cy="480632"/>
          </a:xfrm>
          <a:prstGeom prst="rect">
            <a:avLst/>
          </a:prstGeom>
        </p:spPr>
      </p:pic>
      <p:sp>
        <p:nvSpPr>
          <p:cNvPr id="29" name="object 29"/>
          <p:cNvSpPr txBox="1"/>
          <p:nvPr/>
        </p:nvSpPr>
        <p:spPr>
          <a:xfrm>
            <a:off x="8471726" y="4525861"/>
            <a:ext cx="1327785" cy="471764"/>
          </a:xfrm>
          <a:prstGeom prst="rect">
            <a:avLst/>
          </a:prstGeom>
        </p:spPr>
        <p:txBody>
          <a:bodyPr vert="horz" wrap="square" lIns="0" tIns="10001" rIns="0" bIns="0" rtlCol="0">
            <a:spAutoFit/>
          </a:bodyPr>
          <a:lstStyle/>
          <a:p>
            <a:pPr algn="ctr">
              <a:spcBef>
                <a:spcPts val="79"/>
              </a:spcBef>
            </a:pPr>
            <a:r>
              <a:rPr sz="1500" spc="30" dirty="0">
                <a:latin typeface="Calibri"/>
                <a:cs typeface="Calibri"/>
              </a:rPr>
              <a:t>Position</a:t>
            </a:r>
            <a:endParaRPr sz="1500">
              <a:latin typeface="Calibri"/>
              <a:cs typeface="Calibri"/>
            </a:endParaRPr>
          </a:p>
          <a:p>
            <a:pPr algn="ctr">
              <a:spcBef>
                <a:spcPts val="4"/>
              </a:spcBef>
            </a:pPr>
            <a:r>
              <a:rPr sz="1500" spc="19" dirty="0">
                <a:latin typeface="Calibri"/>
                <a:cs typeface="Calibri"/>
              </a:rPr>
              <a:t>Representations</a:t>
            </a:r>
            <a:endParaRPr sz="1500">
              <a:latin typeface="Calibri"/>
              <a:cs typeface="Calibri"/>
            </a:endParaRPr>
          </a:p>
        </p:txBody>
      </p:sp>
      <p:sp>
        <p:nvSpPr>
          <p:cNvPr id="30" name="object 30"/>
          <p:cNvSpPr txBox="1"/>
          <p:nvPr/>
        </p:nvSpPr>
        <p:spPr>
          <a:xfrm>
            <a:off x="8108443" y="4555580"/>
            <a:ext cx="142875" cy="310181"/>
          </a:xfrm>
          <a:prstGeom prst="rect">
            <a:avLst/>
          </a:prstGeom>
        </p:spPr>
        <p:txBody>
          <a:bodyPr vert="horz" wrap="square" lIns="0" tIns="10001" rIns="0" bIns="0" rtlCol="0">
            <a:spAutoFit/>
          </a:bodyPr>
          <a:lstStyle/>
          <a:p>
            <a:pPr marL="9525">
              <a:spcBef>
                <a:spcPts val="79"/>
              </a:spcBef>
            </a:pPr>
            <a:r>
              <a:rPr sz="1950" dirty="0">
                <a:latin typeface="Calibri"/>
                <a:cs typeface="Calibri"/>
              </a:rPr>
              <a:t>+</a:t>
            </a:r>
            <a:endParaRPr sz="1950">
              <a:latin typeface="Calibri"/>
              <a:cs typeface="Calibri"/>
            </a:endParaRPr>
          </a:p>
        </p:txBody>
      </p:sp>
      <p:grpSp>
        <p:nvGrpSpPr>
          <p:cNvPr id="31" name="object 31"/>
          <p:cNvGrpSpPr/>
          <p:nvPr/>
        </p:nvGrpSpPr>
        <p:grpSpPr>
          <a:xfrm>
            <a:off x="7467600" y="2457451"/>
            <a:ext cx="1378267" cy="2191226"/>
            <a:chOff x="7924798" y="2133600"/>
            <a:chExt cx="1837689" cy="2921635"/>
          </a:xfrm>
        </p:grpSpPr>
        <p:pic>
          <p:nvPicPr>
            <p:cNvPr id="32" name="object 32"/>
            <p:cNvPicPr/>
            <p:nvPr/>
          </p:nvPicPr>
          <p:blipFill>
            <a:blip r:embed="rId4" cstate="print"/>
            <a:stretch>
              <a:fillRect/>
            </a:stretch>
          </p:blipFill>
          <p:spPr>
            <a:xfrm>
              <a:off x="8750808" y="4286986"/>
              <a:ext cx="234670" cy="768121"/>
            </a:xfrm>
            <a:prstGeom prst="rect">
              <a:avLst/>
            </a:prstGeom>
          </p:spPr>
        </p:pic>
        <p:sp>
          <p:nvSpPr>
            <p:cNvPr id="33" name="object 33"/>
            <p:cNvSpPr/>
            <p:nvPr/>
          </p:nvSpPr>
          <p:spPr>
            <a:xfrm>
              <a:off x="8832342" y="4386833"/>
              <a:ext cx="76200" cy="609600"/>
            </a:xfrm>
            <a:custGeom>
              <a:avLst/>
              <a:gdLst/>
              <a:ahLst/>
              <a:cxnLst/>
              <a:rect l="l" t="t" r="r" b="b"/>
              <a:pathLst>
                <a:path w="76200" h="609600">
                  <a:moveTo>
                    <a:pt x="50800" y="63500"/>
                  </a:moveTo>
                  <a:lnTo>
                    <a:pt x="25400" y="63500"/>
                  </a:lnTo>
                  <a:lnTo>
                    <a:pt x="25400" y="609600"/>
                  </a:lnTo>
                  <a:lnTo>
                    <a:pt x="50800" y="609600"/>
                  </a:lnTo>
                  <a:lnTo>
                    <a:pt x="50800" y="63500"/>
                  </a:lnTo>
                  <a:close/>
                </a:path>
                <a:path w="76200" h="609600">
                  <a:moveTo>
                    <a:pt x="38100" y="0"/>
                  </a:moveTo>
                  <a:lnTo>
                    <a:pt x="0" y="76200"/>
                  </a:lnTo>
                  <a:lnTo>
                    <a:pt x="25400" y="76200"/>
                  </a:lnTo>
                  <a:lnTo>
                    <a:pt x="25400" y="63500"/>
                  </a:lnTo>
                  <a:lnTo>
                    <a:pt x="69850" y="63500"/>
                  </a:lnTo>
                  <a:lnTo>
                    <a:pt x="38100" y="0"/>
                  </a:lnTo>
                  <a:close/>
                </a:path>
                <a:path w="76200" h="609600">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sz="1350"/>
            </a:p>
          </p:txBody>
        </p:sp>
        <p:pic>
          <p:nvPicPr>
            <p:cNvPr id="34" name="object 34"/>
            <p:cNvPicPr/>
            <p:nvPr/>
          </p:nvPicPr>
          <p:blipFill>
            <a:blip r:embed="rId8" cstate="print"/>
            <a:stretch>
              <a:fillRect/>
            </a:stretch>
          </p:blipFill>
          <p:spPr>
            <a:xfrm>
              <a:off x="7924798" y="2133600"/>
              <a:ext cx="1837183" cy="640841"/>
            </a:xfrm>
            <a:prstGeom prst="rect">
              <a:avLst/>
            </a:prstGeom>
          </p:spPr>
        </p:pic>
      </p:grpSp>
      <p:sp>
        <p:nvSpPr>
          <p:cNvPr id="35" name="object 35"/>
          <p:cNvSpPr txBox="1"/>
          <p:nvPr/>
        </p:nvSpPr>
        <p:spPr>
          <a:xfrm>
            <a:off x="7648289" y="2450211"/>
            <a:ext cx="1013460" cy="471764"/>
          </a:xfrm>
          <a:prstGeom prst="rect">
            <a:avLst/>
          </a:prstGeom>
        </p:spPr>
        <p:txBody>
          <a:bodyPr vert="horz" wrap="square" lIns="0" tIns="10001" rIns="0" bIns="0" rtlCol="0">
            <a:spAutoFit/>
          </a:bodyPr>
          <a:lstStyle/>
          <a:p>
            <a:pPr marL="171450" marR="3810" indent="-162401">
              <a:spcBef>
                <a:spcPts val="79"/>
              </a:spcBef>
            </a:pPr>
            <a:r>
              <a:rPr sz="1500" spc="34" dirty="0">
                <a:latin typeface="Calibri"/>
                <a:cs typeface="Calibri"/>
              </a:rPr>
              <a:t>Tra</a:t>
            </a:r>
            <a:r>
              <a:rPr sz="1500" spc="30" dirty="0">
                <a:latin typeface="Calibri"/>
                <a:cs typeface="Calibri"/>
              </a:rPr>
              <a:t>n</a:t>
            </a:r>
            <a:r>
              <a:rPr sz="1500" spc="11" dirty="0">
                <a:latin typeface="Calibri"/>
                <a:cs typeface="Calibri"/>
              </a:rPr>
              <a:t>sf</a:t>
            </a:r>
            <a:r>
              <a:rPr sz="1500" spc="23" dirty="0">
                <a:latin typeface="Calibri"/>
                <a:cs typeface="Calibri"/>
              </a:rPr>
              <a:t>o</a:t>
            </a:r>
            <a:r>
              <a:rPr sz="1500" spc="8" dirty="0">
                <a:latin typeface="Calibri"/>
                <a:cs typeface="Calibri"/>
              </a:rPr>
              <a:t>rmer  </a:t>
            </a:r>
            <a:r>
              <a:rPr sz="1500" spc="15" dirty="0">
                <a:latin typeface="Calibri"/>
                <a:cs typeface="Calibri"/>
              </a:rPr>
              <a:t>Decoder</a:t>
            </a:r>
            <a:endParaRPr sz="1500">
              <a:latin typeface="Calibri"/>
              <a:cs typeface="Calibri"/>
            </a:endParaRPr>
          </a:p>
        </p:txBody>
      </p:sp>
      <p:pic>
        <p:nvPicPr>
          <p:cNvPr id="36" name="object 36"/>
          <p:cNvPicPr/>
          <p:nvPr/>
        </p:nvPicPr>
        <p:blipFill>
          <a:blip r:embed="rId9" cstate="print"/>
          <a:stretch>
            <a:fillRect/>
          </a:stretch>
        </p:blipFill>
        <p:spPr>
          <a:xfrm>
            <a:off x="8119111" y="3244977"/>
            <a:ext cx="88011" cy="88011"/>
          </a:xfrm>
          <a:prstGeom prst="rect">
            <a:avLst/>
          </a:prstGeom>
        </p:spPr>
      </p:pic>
      <p:grpSp>
        <p:nvGrpSpPr>
          <p:cNvPr id="37" name="object 37"/>
          <p:cNvGrpSpPr/>
          <p:nvPr/>
        </p:nvGrpSpPr>
        <p:grpSpPr>
          <a:xfrm>
            <a:off x="3975544" y="2281715"/>
            <a:ext cx="4273868" cy="1639253"/>
            <a:chOff x="3268726" y="1899285"/>
            <a:chExt cx="5698490" cy="2185670"/>
          </a:xfrm>
        </p:grpSpPr>
        <p:pic>
          <p:nvPicPr>
            <p:cNvPr id="38" name="object 38"/>
            <p:cNvPicPr/>
            <p:nvPr/>
          </p:nvPicPr>
          <p:blipFill>
            <a:blip r:embed="rId5" cstate="print"/>
            <a:stretch>
              <a:fillRect/>
            </a:stretch>
          </p:blipFill>
          <p:spPr>
            <a:xfrm>
              <a:off x="8721852" y="3448786"/>
              <a:ext cx="234670" cy="304825"/>
            </a:xfrm>
            <a:prstGeom prst="rect">
              <a:avLst/>
            </a:prstGeom>
          </p:spPr>
        </p:pic>
        <p:pic>
          <p:nvPicPr>
            <p:cNvPr id="39" name="object 39"/>
            <p:cNvPicPr/>
            <p:nvPr/>
          </p:nvPicPr>
          <p:blipFill>
            <a:blip r:embed="rId6" cstate="print"/>
            <a:stretch>
              <a:fillRect/>
            </a:stretch>
          </p:blipFill>
          <p:spPr>
            <a:xfrm>
              <a:off x="8803385" y="3548633"/>
              <a:ext cx="76200" cy="146684"/>
            </a:xfrm>
            <a:prstGeom prst="rect">
              <a:avLst/>
            </a:prstGeom>
          </p:spPr>
        </p:pic>
        <p:pic>
          <p:nvPicPr>
            <p:cNvPr id="40" name="object 40"/>
            <p:cNvPicPr/>
            <p:nvPr/>
          </p:nvPicPr>
          <p:blipFill>
            <a:blip r:embed="rId10" cstate="print"/>
            <a:stretch>
              <a:fillRect/>
            </a:stretch>
          </p:blipFill>
          <p:spPr>
            <a:xfrm>
              <a:off x="8793479" y="3351276"/>
              <a:ext cx="117348" cy="117348"/>
            </a:xfrm>
            <a:prstGeom prst="rect">
              <a:avLst/>
            </a:prstGeom>
          </p:spPr>
        </p:pic>
        <p:pic>
          <p:nvPicPr>
            <p:cNvPr id="41" name="object 41"/>
            <p:cNvPicPr/>
            <p:nvPr/>
          </p:nvPicPr>
          <p:blipFill>
            <a:blip r:embed="rId5" cstate="print"/>
            <a:stretch>
              <a:fillRect/>
            </a:stretch>
          </p:blipFill>
          <p:spPr>
            <a:xfrm>
              <a:off x="8732520" y="2679166"/>
              <a:ext cx="234670" cy="304825"/>
            </a:xfrm>
            <a:prstGeom prst="rect">
              <a:avLst/>
            </a:prstGeom>
          </p:spPr>
        </p:pic>
        <p:pic>
          <p:nvPicPr>
            <p:cNvPr id="42" name="object 42"/>
            <p:cNvPicPr/>
            <p:nvPr/>
          </p:nvPicPr>
          <p:blipFill>
            <a:blip r:embed="rId11" cstate="print"/>
            <a:stretch>
              <a:fillRect/>
            </a:stretch>
          </p:blipFill>
          <p:spPr>
            <a:xfrm>
              <a:off x="8814054" y="2779013"/>
              <a:ext cx="76200" cy="146685"/>
            </a:xfrm>
            <a:prstGeom prst="rect">
              <a:avLst/>
            </a:prstGeom>
          </p:spPr>
        </p:pic>
        <p:pic>
          <p:nvPicPr>
            <p:cNvPr id="43" name="object 43"/>
            <p:cNvPicPr/>
            <p:nvPr/>
          </p:nvPicPr>
          <p:blipFill>
            <a:blip r:embed="rId9" cstate="print"/>
            <a:stretch>
              <a:fillRect/>
            </a:stretch>
          </p:blipFill>
          <p:spPr>
            <a:xfrm>
              <a:off x="8793479" y="3015996"/>
              <a:ext cx="117348" cy="117348"/>
            </a:xfrm>
            <a:prstGeom prst="rect">
              <a:avLst/>
            </a:prstGeom>
          </p:spPr>
        </p:pic>
        <p:sp>
          <p:nvSpPr>
            <p:cNvPr id="44" name="object 44"/>
            <p:cNvSpPr/>
            <p:nvPr/>
          </p:nvSpPr>
          <p:spPr>
            <a:xfrm>
              <a:off x="3268726" y="1899284"/>
              <a:ext cx="4669155" cy="2185670"/>
            </a:xfrm>
            <a:custGeom>
              <a:avLst/>
              <a:gdLst/>
              <a:ahLst/>
              <a:cxnLst/>
              <a:rect l="l" t="t" r="r" b="b"/>
              <a:pathLst>
                <a:path w="4669155" h="2185670">
                  <a:moveTo>
                    <a:pt x="4644644" y="563892"/>
                  </a:moveTo>
                  <a:lnTo>
                    <a:pt x="4594225" y="563892"/>
                  </a:lnTo>
                  <a:lnTo>
                    <a:pt x="4581525" y="563892"/>
                  </a:lnTo>
                  <a:lnTo>
                    <a:pt x="4581271" y="594360"/>
                  </a:lnTo>
                  <a:lnTo>
                    <a:pt x="4644644" y="563892"/>
                  </a:lnTo>
                  <a:close/>
                </a:path>
                <a:path w="4669155" h="2185670">
                  <a:moveTo>
                    <a:pt x="4668901" y="2160270"/>
                  </a:moveTo>
                  <a:lnTo>
                    <a:pt x="4650003" y="2147570"/>
                  </a:lnTo>
                  <a:lnTo>
                    <a:pt x="4593336" y="2109470"/>
                  </a:lnTo>
                  <a:lnTo>
                    <a:pt x="4592637" y="2147570"/>
                  </a:lnTo>
                  <a:lnTo>
                    <a:pt x="4493895" y="2147570"/>
                  </a:lnTo>
                  <a:lnTo>
                    <a:pt x="4406646" y="2134870"/>
                  </a:lnTo>
                  <a:lnTo>
                    <a:pt x="4406773" y="2134870"/>
                  </a:lnTo>
                  <a:lnTo>
                    <a:pt x="4320032" y="2122170"/>
                  </a:lnTo>
                  <a:lnTo>
                    <a:pt x="4320286" y="2122170"/>
                  </a:lnTo>
                  <a:lnTo>
                    <a:pt x="4234180" y="2109470"/>
                  </a:lnTo>
                  <a:lnTo>
                    <a:pt x="4234307" y="2109470"/>
                  </a:lnTo>
                  <a:lnTo>
                    <a:pt x="4149090" y="2096770"/>
                  </a:lnTo>
                  <a:lnTo>
                    <a:pt x="4149217" y="2096770"/>
                  </a:lnTo>
                  <a:lnTo>
                    <a:pt x="4065016" y="2071370"/>
                  </a:lnTo>
                  <a:lnTo>
                    <a:pt x="4065270" y="2071370"/>
                  </a:lnTo>
                  <a:lnTo>
                    <a:pt x="3982339" y="2058670"/>
                  </a:lnTo>
                  <a:lnTo>
                    <a:pt x="3982466" y="2058670"/>
                  </a:lnTo>
                  <a:lnTo>
                    <a:pt x="3900805" y="2033270"/>
                  </a:lnTo>
                  <a:lnTo>
                    <a:pt x="3901059" y="2033270"/>
                  </a:lnTo>
                  <a:lnTo>
                    <a:pt x="3820922" y="2007870"/>
                  </a:lnTo>
                  <a:lnTo>
                    <a:pt x="3821176" y="2007870"/>
                  </a:lnTo>
                  <a:lnTo>
                    <a:pt x="3742690" y="1982470"/>
                  </a:lnTo>
                  <a:lnTo>
                    <a:pt x="3742944" y="1982470"/>
                  </a:lnTo>
                  <a:lnTo>
                    <a:pt x="3666490" y="1957070"/>
                  </a:lnTo>
                  <a:lnTo>
                    <a:pt x="3666617" y="1957070"/>
                  </a:lnTo>
                  <a:lnTo>
                    <a:pt x="3592195" y="1918970"/>
                  </a:lnTo>
                  <a:lnTo>
                    <a:pt x="3592322" y="1918970"/>
                  </a:lnTo>
                  <a:lnTo>
                    <a:pt x="3520186" y="1880870"/>
                  </a:lnTo>
                  <a:lnTo>
                    <a:pt x="3520313" y="1880870"/>
                  </a:lnTo>
                  <a:lnTo>
                    <a:pt x="3450463" y="1855470"/>
                  </a:lnTo>
                  <a:lnTo>
                    <a:pt x="3450717" y="1855470"/>
                  </a:lnTo>
                  <a:lnTo>
                    <a:pt x="3383521" y="1817370"/>
                  </a:lnTo>
                  <a:lnTo>
                    <a:pt x="3383788" y="1817370"/>
                  </a:lnTo>
                  <a:lnTo>
                    <a:pt x="3319272" y="1779270"/>
                  </a:lnTo>
                  <a:lnTo>
                    <a:pt x="3319399" y="1779270"/>
                  </a:lnTo>
                  <a:lnTo>
                    <a:pt x="3257804" y="1741170"/>
                  </a:lnTo>
                  <a:lnTo>
                    <a:pt x="3258045" y="1741170"/>
                  </a:lnTo>
                  <a:lnTo>
                    <a:pt x="3199511" y="1690370"/>
                  </a:lnTo>
                  <a:lnTo>
                    <a:pt x="3199765" y="1690370"/>
                  </a:lnTo>
                  <a:lnTo>
                    <a:pt x="3144647" y="1652270"/>
                  </a:lnTo>
                  <a:lnTo>
                    <a:pt x="3144774" y="1652270"/>
                  </a:lnTo>
                  <a:lnTo>
                    <a:pt x="3092958" y="1614170"/>
                  </a:lnTo>
                  <a:lnTo>
                    <a:pt x="3093212" y="1614170"/>
                  </a:lnTo>
                  <a:lnTo>
                    <a:pt x="3045079" y="1563370"/>
                  </a:lnTo>
                  <a:lnTo>
                    <a:pt x="3045333" y="1563370"/>
                  </a:lnTo>
                  <a:lnTo>
                    <a:pt x="3000883" y="1525270"/>
                  </a:lnTo>
                  <a:lnTo>
                    <a:pt x="3001137" y="1525270"/>
                  </a:lnTo>
                  <a:lnTo>
                    <a:pt x="2960624" y="1474470"/>
                  </a:lnTo>
                  <a:lnTo>
                    <a:pt x="2960878" y="1474470"/>
                  </a:lnTo>
                  <a:lnTo>
                    <a:pt x="2924556" y="1423670"/>
                  </a:lnTo>
                  <a:lnTo>
                    <a:pt x="2924810" y="1423670"/>
                  </a:lnTo>
                  <a:lnTo>
                    <a:pt x="2892806" y="1372870"/>
                  </a:lnTo>
                  <a:lnTo>
                    <a:pt x="2893060" y="1372870"/>
                  </a:lnTo>
                  <a:lnTo>
                    <a:pt x="2865374" y="1334770"/>
                  </a:lnTo>
                  <a:lnTo>
                    <a:pt x="2865628" y="1334770"/>
                  </a:lnTo>
                  <a:lnTo>
                    <a:pt x="2842641" y="1283970"/>
                  </a:lnTo>
                  <a:lnTo>
                    <a:pt x="2842895" y="1283970"/>
                  </a:lnTo>
                  <a:lnTo>
                    <a:pt x="2824607" y="1233170"/>
                  </a:lnTo>
                  <a:lnTo>
                    <a:pt x="2824861" y="1233170"/>
                  </a:lnTo>
                  <a:lnTo>
                    <a:pt x="2811653" y="1182370"/>
                  </a:lnTo>
                  <a:lnTo>
                    <a:pt x="2811780" y="1182370"/>
                  </a:lnTo>
                  <a:lnTo>
                    <a:pt x="2803779" y="1131570"/>
                  </a:lnTo>
                  <a:lnTo>
                    <a:pt x="2803906" y="1131570"/>
                  </a:lnTo>
                  <a:lnTo>
                    <a:pt x="2801112" y="1080770"/>
                  </a:lnTo>
                  <a:lnTo>
                    <a:pt x="2800604" y="1055370"/>
                  </a:lnTo>
                  <a:lnTo>
                    <a:pt x="2796540" y="1004570"/>
                  </a:lnTo>
                  <a:lnTo>
                    <a:pt x="2788539" y="953770"/>
                  </a:lnTo>
                  <a:lnTo>
                    <a:pt x="2776855" y="902970"/>
                  </a:lnTo>
                  <a:lnTo>
                    <a:pt x="2761361" y="852170"/>
                  </a:lnTo>
                  <a:lnTo>
                    <a:pt x="2742311" y="801370"/>
                  </a:lnTo>
                  <a:lnTo>
                    <a:pt x="2731643" y="788670"/>
                  </a:lnTo>
                  <a:lnTo>
                    <a:pt x="2719959" y="763270"/>
                  </a:lnTo>
                  <a:lnTo>
                    <a:pt x="2694432" y="712470"/>
                  </a:lnTo>
                  <a:lnTo>
                    <a:pt x="2665603" y="661670"/>
                  </a:lnTo>
                  <a:lnTo>
                    <a:pt x="2633853" y="610870"/>
                  </a:lnTo>
                  <a:lnTo>
                    <a:pt x="2616835" y="598170"/>
                  </a:lnTo>
                  <a:lnTo>
                    <a:pt x="2599309" y="572770"/>
                  </a:lnTo>
                  <a:lnTo>
                    <a:pt x="2580894" y="547370"/>
                  </a:lnTo>
                  <a:lnTo>
                    <a:pt x="2561844" y="521970"/>
                  </a:lnTo>
                  <a:lnTo>
                    <a:pt x="2542159" y="509270"/>
                  </a:lnTo>
                  <a:lnTo>
                    <a:pt x="2521839" y="483870"/>
                  </a:lnTo>
                  <a:lnTo>
                    <a:pt x="2500884" y="458470"/>
                  </a:lnTo>
                  <a:lnTo>
                    <a:pt x="2479294" y="445770"/>
                  </a:lnTo>
                  <a:lnTo>
                    <a:pt x="2457196" y="420370"/>
                  </a:lnTo>
                  <a:lnTo>
                    <a:pt x="2434463" y="394970"/>
                  </a:lnTo>
                  <a:lnTo>
                    <a:pt x="2411222" y="382270"/>
                  </a:lnTo>
                  <a:lnTo>
                    <a:pt x="2362962" y="344170"/>
                  </a:lnTo>
                  <a:lnTo>
                    <a:pt x="2312797" y="306070"/>
                  </a:lnTo>
                  <a:lnTo>
                    <a:pt x="2260727" y="267970"/>
                  </a:lnTo>
                  <a:lnTo>
                    <a:pt x="2206752" y="229870"/>
                  </a:lnTo>
                  <a:lnTo>
                    <a:pt x="2151126" y="204470"/>
                  </a:lnTo>
                  <a:lnTo>
                    <a:pt x="2093976" y="179070"/>
                  </a:lnTo>
                  <a:lnTo>
                    <a:pt x="2035429" y="140970"/>
                  </a:lnTo>
                  <a:lnTo>
                    <a:pt x="1975612" y="115570"/>
                  </a:lnTo>
                  <a:lnTo>
                    <a:pt x="1945386" y="115570"/>
                  </a:lnTo>
                  <a:lnTo>
                    <a:pt x="1821434" y="64770"/>
                  </a:lnTo>
                  <a:lnTo>
                    <a:pt x="1789811" y="64770"/>
                  </a:lnTo>
                  <a:lnTo>
                    <a:pt x="1726184" y="39370"/>
                  </a:lnTo>
                  <a:lnTo>
                    <a:pt x="1694053" y="39370"/>
                  </a:lnTo>
                  <a:lnTo>
                    <a:pt x="1661795" y="26670"/>
                  </a:lnTo>
                  <a:lnTo>
                    <a:pt x="1629410" y="26670"/>
                  </a:lnTo>
                  <a:lnTo>
                    <a:pt x="1604670" y="17018"/>
                  </a:lnTo>
                  <a:lnTo>
                    <a:pt x="1720977" y="21590"/>
                  </a:lnTo>
                  <a:lnTo>
                    <a:pt x="1784096" y="26682"/>
                  </a:lnTo>
                  <a:lnTo>
                    <a:pt x="1846580" y="30492"/>
                  </a:lnTo>
                  <a:lnTo>
                    <a:pt x="1908175" y="36842"/>
                  </a:lnTo>
                  <a:lnTo>
                    <a:pt x="1968627" y="41910"/>
                  </a:lnTo>
                  <a:lnTo>
                    <a:pt x="2028063" y="48260"/>
                  </a:lnTo>
                  <a:lnTo>
                    <a:pt x="2086356" y="55892"/>
                  </a:lnTo>
                  <a:lnTo>
                    <a:pt x="2086229" y="55892"/>
                  </a:lnTo>
                  <a:lnTo>
                    <a:pt x="2142998" y="63500"/>
                  </a:lnTo>
                  <a:lnTo>
                    <a:pt x="2142871" y="63500"/>
                  </a:lnTo>
                  <a:lnTo>
                    <a:pt x="2198116" y="71132"/>
                  </a:lnTo>
                  <a:lnTo>
                    <a:pt x="2251710" y="80010"/>
                  </a:lnTo>
                  <a:lnTo>
                    <a:pt x="2251583" y="80010"/>
                  </a:lnTo>
                  <a:lnTo>
                    <a:pt x="2303399" y="88900"/>
                  </a:lnTo>
                  <a:lnTo>
                    <a:pt x="2353310" y="99060"/>
                  </a:lnTo>
                  <a:lnTo>
                    <a:pt x="2353183" y="99060"/>
                  </a:lnTo>
                  <a:lnTo>
                    <a:pt x="2401062" y="107950"/>
                  </a:lnTo>
                  <a:lnTo>
                    <a:pt x="2400935" y="107950"/>
                  </a:lnTo>
                  <a:lnTo>
                    <a:pt x="2424176" y="113042"/>
                  </a:lnTo>
                  <a:lnTo>
                    <a:pt x="2424049" y="113042"/>
                  </a:lnTo>
                  <a:lnTo>
                    <a:pt x="2446655" y="119392"/>
                  </a:lnTo>
                  <a:lnTo>
                    <a:pt x="2468626" y="124460"/>
                  </a:lnTo>
                  <a:lnTo>
                    <a:pt x="2468499" y="124460"/>
                  </a:lnTo>
                  <a:lnTo>
                    <a:pt x="2530856" y="139700"/>
                  </a:lnTo>
                  <a:lnTo>
                    <a:pt x="2530729" y="139700"/>
                  </a:lnTo>
                  <a:lnTo>
                    <a:pt x="2550287" y="146050"/>
                  </a:lnTo>
                  <a:lnTo>
                    <a:pt x="2550160" y="146050"/>
                  </a:lnTo>
                  <a:lnTo>
                    <a:pt x="2569083" y="151142"/>
                  </a:lnTo>
                  <a:lnTo>
                    <a:pt x="2568956" y="151142"/>
                  </a:lnTo>
                  <a:lnTo>
                    <a:pt x="2587244" y="157492"/>
                  </a:lnTo>
                  <a:lnTo>
                    <a:pt x="2587117" y="157492"/>
                  </a:lnTo>
                  <a:lnTo>
                    <a:pt x="2604643" y="162560"/>
                  </a:lnTo>
                  <a:lnTo>
                    <a:pt x="2604516" y="162560"/>
                  </a:lnTo>
                  <a:lnTo>
                    <a:pt x="2621407" y="168910"/>
                  </a:lnTo>
                  <a:lnTo>
                    <a:pt x="2637409" y="175260"/>
                  </a:lnTo>
                  <a:lnTo>
                    <a:pt x="2637282" y="173990"/>
                  </a:lnTo>
                  <a:lnTo>
                    <a:pt x="2652776" y="180340"/>
                  </a:lnTo>
                  <a:lnTo>
                    <a:pt x="2652649" y="180340"/>
                  </a:lnTo>
                  <a:lnTo>
                    <a:pt x="2667381" y="186690"/>
                  </a:lnTo>
                  <a:lnTo>
                    <a:pt x="2667127" y="186690"/>
                  </a:lnTo>
                  <a:lnTo>
                    <a:pt x="2680970" y="193040"/>
                  </a:lnTo>
                  <a:lnTo>
                    <a:pt x="2680843" y="193040"/>
                  </a:lnTo>
                  <a:lnTo>
                    <a:pt x="2694051" y="198132"/>
                  </a:lnTo>
                  <a:lnTo>
                    <a:pt x="2693797" y="198132"/>
                  </a:lnTo>
                  <a:lnTo>
                    <a:pt x="2706116" y="204482"/>
                  </a:lnTo>
                  <a:lnTo>
                    <a:pt x="2705989" y="204482"/>
                  </a:lnTo>
                  <a:lnTo>
                    <a:pt x="2717546" y="210832"/>
                  </a:lnTo>
                  <a:lnTo>
                    <a:pt x="2717292" y="210832"/>
                  </a:lnTo>
                  <a:lnTo>
                    <a:pt x="2727960" y="217182"/>
                  </a:lnTo>
                  <a:lnTo>
                    <a:pt x="2727706" y="217182"/>
                  </a:lnTo>
                  <a:lnTo>
                    <a:pt x="2737612" y="223532"/>
                  </a:lnTo>
                  <a:lnTo>
                    <a:pt x="2737358" y="223532"/>
                  </a:lnTo>
                  <a:lnTo>
                    <a:pt x="2746248" y="229882"/>
                  </a:lnTo>
                  <a:lnTo>
                    <a:pt x="2745994" y="228600"/>
                  </a:lnTo>
                  <a:lnTo>
                    <a:pt x="2754122" y="234950"/>
                  </a:lnTo>
                  <a:lnTo>
                    <a:pt x="2753741" y="234950"/>
                  </a:lnTo>
                  <a:lnTo>
                    <a:pt x="2760980" y="241300"/>
                  </a:lnTo>
                  <a:lnTo>
                    <a:pt x="2760599" y="241300"/>
                  </a:lnTo>
                  <a:lnTo>
                    <a:pt x="2766949" y="247650"/>
                  </a:lnTo>
                  <a:lnTo>
                    <a:pt x="2766568" y="247650"/>
                  </a:lnTo>
                  <a:lnTo>
                    <a:pt x="2772029" y="254000"/>
                  </a:lnTo>
                  <a:lnTo>
                    <a:pt x="2771648" y="252742"/>
                  </a:lnTo>
                  <a:lnTo>
                    <a:pt x="2775966" y="259092"/>
                  </a:lnTo>
                  <a:lnTo>
                    <a:pt x="2775712" y="259092"/>
                  </a:lnTo>
                  <a:lnTo>
                    <a:pt x="2779141" y="265442"/>
                  </a:lnTo>
                  <a:lnTo>
                    <a:pt x="2778760" y="265442"/>
                  </a:lnTo>
                  <a:lnTo>
                    <a:pt x="2781211" y="271284"/>
                  </a:lnTo>
                  <a:lnTo>
                    <a:pt x="2781325" y="271792"/>
                  </a:lnTo>
                  <a:lnTo>
                    <a:pt x="2782405" y="276707"/>
                  </a:lnTo>
                  <a:lnTo>
                    <a:pt x="2782417" y="276860"/>
                  </a:lnTo>
                  <a:lnTo>
                    <a:pt x="2782951" y="283210"/>
                  </a:lnTo>
                  <a:lnTo>
                    <a:pt x="2809113" y="325132"/>
                  </a:lnTo>
                  <a:lnTo>
                    <a:pt x="2851277" y="351790"/>
                  </a:lnTo>
                  <a:lnTo>
                    <a:pt x="2911348" y="377190"/>
                  </a:lnTo>
                  <a:lnTo>
                    <a:pt x="2988437" y="401332"/>
                  </a:lnTo>
                  <a:lnTo>
                    <a:pt x="3032887" y="412750"/>
                  </a:lnTo>
                  <a:lnTo>
                    <a:pt x="3081147" y="424192"/>
                  </a:lnTo>
                  <a:lnTo>
                    <a:pt x="3132836" y="435610"/>
                  </a:lnTo>
                  <a:lnTo>
                    <a:pt x="3188081" y="447040"/>
                  </a:lnTo>
                  <a:lnTo>
                    <a:pt x="3307842" y="467360"/>
                  </a:lnTo>
                  <a:lnTo>
                    <a:pt x="3439414" y="487692"/>
                  </a:lnTo>
                  <a:lnTo>
                    <a:pt x="3581019" y="505460"/>
                  </a:lnTo>
                  <a:lnTo>
                    <a:pt x="3809873" y="528332"/>
                  </a:lnTo>
                  <a:lnTo>
                    <a:pt x="3889756" y="534682"/>
                  </a:lnTo>
                  <a:lnTo>
                    <a:pt x="4138041" y="549910"/>
                  </a:lnTo>
                  <a:lnTo>
                    <a:pt x="4308983" y="557542"/>
                  </a:lnTo>
                  <a:lnTo>
                    <a:pt x="4482719" y="562610"/>
                  </a:lnTo>
                  <a:lnTo>
                    <a:pt x="4581525" y="563740"/>
                  </a:lnTo>
                  <a:lnTo>
                    <a:pt x="4594225" y="563740"/>
                  </a:lnTo>
                  <a:lnTo>
                    <a:pt x="4644949" y="563740"/>
                  </a:lnTo>
                  <a:lnTo>
                    <a:pt x="4657852" y="557542"/>
                  </a:lnTo>
                  <a:lnTo>
                    <a:pt x="4581906" y="518160"/>
                  </a:lnTo>
                  <a:lnTo>
                    <a:pt x="4581626" y="551040"/>
                  </a:lnTo>
                  <a:lnTo>
                    <a:pt x="4482846" y="549910"/>
                  </a:lnTo>
                  <a:lnTo>
                    <a:pt x="4309491" y="544842"/>
                  </a:lnTo>
                  <a:lnTo>
                    <a:pt x="4138676" y="537210"/>
                  </a:lnTo>
                  <a:lnTo>
                    <a:pt x="3972052" y="527050"/>
                  </a:lnTo>
                  <a:lnTo>
                    <a:pt x="3890772" y="521982"/>
                  </a:lnTo>
                  <a:lnTo>
                    <a:pt x="3811016" y="515632"/>
                  </a:lnTo>
                  <a:lnTo>
                    <a:pt x="3732784" y="508000"/>
                  </a:lnTo>
                  <a:lnTo>
                    <a:pt x="3582416" y="492760"/>
                  </a:lnTo>
                  <a:lnTo>
                    <a:pt x="3582543" y="492760"/>
                  </a:lnTo>
                  <a:lnTo>
                    <a:pt x="3510534" y="483882"/>
                  </a:lnTo>
                  <a:lnTo>
                    <a:pt x="3510661" y="483882"/>
                  </a:lnTo>
                  <a:lnTo>
                    <a:pt x="3441065" y="474992"/>
                  </a:lnTo>
                  <a:lnTo>
                    <a:pt x="3373996" y="464832"/>
                  </a:lnTo>
                  <a:lnTo>
                    <a:pt x="3374123" y="464832"/>
                  </a:lnTo>
                  <a:lnTo>
                    <a:pt x="3309874" y="455942"/>
                  </a:lnTo>
                  <a:lnTo>
                    <a:pt x="3248520" y="444500"/>
                  </a:lnTo>
                  <a:lnTo>
                    <a:pt x="3248647" y="444500"/>
                  </a:lnTo>
                  <a:lnTo>
                    <a:pt x="3190367" y="434340"/>
                  </a:lnTo>
                  <a:lnTo>
                    <a:pt x="3190494" y="434340"/>
                  </a:lnTo>
                  <a:lnTo>
                    <a:pt x="3141497" y="424192"/>
                  </a:lnTo>
                  <a:lnTo>
                    <a:pt x="3135376" y="422910"/>
                  </a:lnTo>
                  <a:lnTo>
                    <a:pt x="3135503" y="424192"/>
                  </a:lnTo>
                  <a:lnTo>
                    <a:pt x="3083941" y="412750"/>
                  </a:lnTo>
                  <a:lnTo>
                    <a:pt x="3084068" y="412750"/>
                  </a:lnTo>
                  <a:lnTo>
                    <a:pt x="3035935" y="401332"/>
                  </a:lnTo>
                  <a:lnTo>
                    <a:pt x="3036062" y="401332"/>
                  </a:lnTo>
                  <a:lnTo>
                    <a:pt x="2991739" y="388632"/>
                  </a:lnTo>
                  <a:lnTo>
                    <a:pt x="2991993" y="388632"/>
                  </a:lnTo>
                  <a:lnTo>
                    <a:pt x="2951734" y="377190"/>
                  </a:lnTo>
                  <a:lnTo>
                    <a:pt x="2951861" y="377190"/>
                  </a:lnTo>
                  <a:lnTo>
                    <a:pt x="2915666" y="364490"/>
                  </a:lnTo>
                  <a:lnTo>
                    <a:pt x="2915920" y="364490"/>
                  </a:lnTo>
                  <a:lnTo>
                    <a:pt x="2883916" y="353060"/>
                  </a:lnTo>
                  <a:lnTo>
                    <a:pt x="2884297" y="353060"/>
                  </a:lnTo>
                  <a:lnTo>
                    <a:pt x="2856738" y="340360"/>
                  </a:lnTo>
                  <a:lnTo>
                    <a:pt x="2857246" y="340360"/>
                  </a:lnTo>
                  <a:lnTo>
                    <a:pt x="2834386" y="327660"/>
                  </a:lnTo>
                  <a:lnTo>
                    <a:pt x="2834894" y="327660"/>
                  </a:lnTo>
                  <a:lnTo>
                    <a:pt x="2818663" y="316242"/>
                  </a:lnTo>
                  <a:lnTo>
                    <a:pt x="2816860" y="314960"/>
                  </a:lnTo>
                  <a:lnTo>
                    <a:pt x="2817622" y="316242"/>
                  </a:lnTo>
                  <a:lnTo>
                    <a:pt x="2805734" y="304800"/>
                  </a:lnTo>
                  <a:lnTo>
                    <a:pt x="2804934" y="304050"/>
                  </a:lnTo>
                  <a:lnTo>
                    <a:pt x="2804617" y="303542"/>
                  </a:lnTo>
                  <a:lnTo>
                    <a:pt x="2797302" y="292100"/>
                  </a:lnTo>
                  <a:lnTo>
                    <a:pt x="2798191" y="293382"/>
                  </a:lnTo>
                  <a:lnTo>
                    <a:pt x="2797911" y="292100"/>
                  </a:lnTo>
                  <a:lnTo>
                    <a:pt x="2795524" y="280682"/>
                  </a:lnTo>
                  <a:lnTo>
                    <a:pt x="2795651" y="280682"/>
                  </a:lnTo>
                  <a:lnTo>
                    <a:pt x="2795130" y="275590"/>
                  </a:lnTo>
                  <a:lnTo>
                    <a:pt x="2776093" y="238760"/>
                  </a:lnTo>
                  <a:lnTo>
                    <a:pt x="2765069" y="228600"/>
                  </a:lnTo>
                  <a:lnTo>
                    <a:pt x="2762123" y="226060"/>
                  </a:lnTo>
                  <a:lnTo>
                    <a:pt x="2723642" y="199390"/>
                  </a:lnTo>
                  <a:lnTo>
                    <a:pt x="2686177" y="181610"/>
                  </a:lnTo>
                  <a:lnTo>
                    <a:pt x="2672207" y="175260"/>
                  </a:lnTo>
                  <a:lnTo>
                    <a:pt x="2669248" y="173990"/>
                  </a:lnTo>
                  <a:lnTo>
                    <a:pt x="2657475" y="168910"/>
                  </a:lnTo>
                  <a:lnTo>
                    <a:pt x="2641854" y="162560"/>
                  </a:lnTo>
                  <a:lnTo>
                    <a:pt x="2625725" y="156210"/>
                  </a:lnTo>
                  <a:lnTo>
                    <a:pt x="2608707" y="151142"/>
                  </a:lnTo>
                  <a:lnTo>
                    <a:pt x="2591054" y="144792"/>
                  </a:lnTo>
                  <a:lnTo>
                    <a:pt x="2572766" y="139700"/>
                  </a:lnTo>
                  <a:lnTo>
                    <a:pt x="2553843" y="133350"/>
                  </a:lnTo>
                  <a:lnTo>
                    <a:pt x="2534158" y="128282"/>
                  </a:lnTo>
                  <a:lnTo>
                    <a:pt x="2449576" y="106692"/>
                  </a:lnTo>
                  <a:lnTo>
                    <a:pt x="2355723" y="86360"/>
                  </a:lnTo>
                  <a:lnTo>
                    <a:pt x="2305685" y="76200"/>
                  </a:lnTo>
                  <a:lnTo>
                    <a:pt x="2200021" y="58432"/>
                  </a:lnTo>
                  <a:lnTo>
                    <a:pt x="2029587" y="35560"/>
                  </a:lnTo>
                  <a:lnTo>
                    <a:pt x="1970024" y="29210"/>
                  </a:lnTo>
                  <a:lnTo>
                    <a:pt x="1909318" y="24142"/>
                  </a:lnTo>
                  <a:lnTo>
                    <a:pt x="1847723" y="17792"/>
                  </a:lnTo>
                  <a:lnTo>
                    <a:pt x="1784985" y="13982"/>
                  </a:lnTo>
                  <a:lnTo>
                    <a:pt x="1769160" y="12700"/>
                  </a:lnTo>
                  <a:lnTo>
                    <a:pt x="1721739" y="8890"/>
                  </a:lnTo>
                  <a:lnTo>
                    <a:pt x="1528318" y="1282"/>
                  </a:lnTo>
                  <a:lnTo>
                    <a:pt x="1527416" y="1270"/>
                  </a:lnTo>
                  <a:lnTo>
                    <a:pt x="1527416" y="13970"/>
                  </a:lnTo>
                  <a:lnTo>
                    <a:pt x="1498981" y="13970"/>
                  </a:lnTo>
                  <a:lnTo>
                    <a:pt x="1497444" y="13385"/>
                  </a:lnTo>
                  <a:lnTo>
                    <a:pt x="1527416" y="13970"/>
                  </a:lnTo>
                  <a:lnTo>
                    <a:pt x="1527416" y="1270"/>
                  </a:lnTo>
                  <a:lnTo>
                    <a:pt x="1463167" y="0"/>
                  </a:lnTo>
                  <a:lnTo>
                    <a:pt x="1332484" y="0"/>
                  </a:lnTo>
                  <a:lnTo>
                    <a:pt x="1202563" y="2540"/>
                  </a:lnTo>
                  <a:lnTo>
                    <a:pt x="1074039" y="7632"/>
                  </a:lnTo>
                  <a:lnTo>
                    <a:pt x="886460" y="19050"/>
                  </a:lnTo>
                  <a:lnTo>
                    <a:pt x="825754" y="24142"/>
                  </a:lnTo>
                  <a:lnTo>
                    <a:pt x="766191" y="30492"/>
                  </a:lnTo>
                  <a:lnTo>
                    <a:pt x="707898" y="35560"/>
                  </a:lnTo>
                  <a:lnTo>
                    <a:pt x="651129" y="41910"/>
                  </a:lnTo>
                  <a:lnTo>
                    <a:pt x="595757" y="49542"/>
                  </a:lnTo>
                  <a:lnTo>
                    <a:pt x="542163" y="55892"/>
                  </a:lnTo>
                  <a:lnTo>
                    <a:pt x="440182" y="71132"/>
                  </a:lnTo>
                  <a:lnTo>
                    <a:pt x="392303" y="80010"/>
                  </a:lnTo>
                  <a:lnTo>
                    <a:pt x="346456" y="87642"/>
                  </a:lnTo>
                  <a:lnTo>
                    <a:pt x="324358" y="92710"/>
                  </a:lnTo>
                  <a:lnTo>
                    <a:pt x="281940" y="101600"/>
                  </a:lnTo>
                  <a:lnTo>
                    <a:pt x="261747" y="106692"/>
                  </a:lnTo>
                  <a:lnTo>
                    <a:pt x="242062" y="110490"/>
                  </a:lnTo>
                  <a:lnTo>
                    <a:pt x="223139" y="115582"/>
                  </a:lnTo>
                  <a:lnTo>
                    <a:pt x="187198" y="125742"/>
                  </a:lnTo>
                  <a:lnTo>
                    <a:pt x="170307" y="129540"/>
                  </a:lnTo>
                  <a:lnTo>
                    <a:pt x="123825" y="144792"/>
                  </a:lnTo>
                  <a:lnTo>
                    <a:pt x="84074" y="160032"/>
                  </a:lnTo>
                  <a:lnTo>
                    <a:pt x="61595" y="171450"/>
                  </a:lnTo>
                  <a:lnTo>
                    <a:pt x="51562" y="176542"/>
                  </a:lnTo>
                  <a:lnTo>
                    <a:pt x="42418" y="181610"/>
                  </a:lnTo>
                  <a:lnTo>
                    <a:pt x="33909" y="186690"/>
                  </a:lnTo>
                  <a:lnTo>
                    <a:pt x="26543" y="193040"/>
                  </a:lnTo>
                  <a:lnTo>
                    <a:pt x="19939" y="198132"/>
                  </a:lnTo>
                  <a:lnTo>
                    <a:pt x="0" y="234950"/>
                  </a:lnTo>
                  <a:lnTo>
                    <a:pt x="304" y="234950"/>
                  </a:lnTo>
                  <a:lnTo>
                    <a:pt x="0" y="242570"/>
                  </a:lnTo>
                  <a:lnTo>
                    <a:pt x="12700" y="242570"/>
                  </a:lnTo>
                  <a:lnTo>
                    <a:pt x="13182" y="230352"/>
                  </a:lnTo>
                  <a:lnTo>
                    <a:pt x="12941" y="242570"/>
                  </a:lnTo>
                  <a:lnTo>
                    <a:pt x="14465" y="229870"/>
                  </a:lnTo>
                  <a:lnTo>
                    <a:pt x="16116" y="229870"/>
                  </a:lnTo>
                  <a:lnTo>
                    <a:pt x="19672" y="217195"/>
                  </a:lnTo>
                  <a:lnTo>
                    <a:pt x="28321" y="217170"/>
                  </a:lnTo>
                  <a:lnTo>
                    <a:pt x="34544" y="204470"/>
                  </a:lnTo>
                  <a:lnTo>
                    <a:pt x="41148" y="204470"/>
                  </a:lnTo>
                  <a:lnTo>
                    <a:pt x="49085" y="192062"/>
                  </a:lnTo>
                  <a:lnTo>
                    <a:pt x="48895" y="193040"/>
                  </a:lnTo>
                  <a:lnTo>
                    <a:pt x="49250" y="192798"/>
                  </a:lnTo>
                  <a:lnTo>
                    <a:pt x="49022" y="204470"/>
                  </a:lnTo>
                  <a:lnTo>
                    <a:pt x="57912" y="191770"/>
                  </a:lnTo>
                  <a:lnTo>
                    <a:pt x="67310" y="191770"/>
                  </a:lnTo>
                  <a:lnTo>
                    <a:pt x="78105" y="179070"/>
                  </a:lnTo>
                  <a:lnTo>
                    <a:pt x="89281" y="179070"/>
                  </a:lnTo>
                  <a:lnTo>
                    <a:pt x="101600" y="166370"/>
                  </a:lnTo>
                  <a:lnTo>
                    <a:pt x="128270" y="166370"/>
                  </a:lnTo>
                  <a:lnTo>
                    <a:pt x="142875" y="153670"/>
                  </a:lnTo>
                  <a:lnTo>
                    <a:pt x="174244" y="153670"/>
                  </a:lnTo>
                  <a:lnTo>
                    <a:pt x="191135" y="140970"/>
                  </a:lnTo>
                  <a:lnTo>
                    <a:pt x="208407" y="140970"/>
                  </a:lnTo>
                  <a:lnTo>
                    <a:pt x="226695" y="128270"/>
                  </a:lnTo>
                  <a:lnTo>
                    <a:pt x="265176" y="128270"/>
                  </a:lnTo>
                  <a:lnTo>
                    <a:pt x="285369" y="115570"/>
                  </a:lnTo>
                  <a:lnTo>
                    <a:pt x="327406" y="115570"/>
                  </a:lnTo>
                  <a:lnTo>
                    <a:pt x="349504" y="102870"/>
                  </a:lnTo>
                  <a:lnTo>
                    <a:pt x="395097" y="102870"/>
                  </a:lnTo>
                  <a:lnTo>
                    <a:pt x="443103" y="90170"/>
                  </a:lnTo>
                  <a:lnTo>
                    <a:pt x="442976" y="90170"/>
                  </a:lnTo>
                  <a:lnTo>
                    <a:pt x="493014" y="77470"/>
                  </a:lnTo>
                  <a:lnTo>
                    <a:pt x="544830" y="77470"/>
                  </a:lnTo>
                  <a:lnTo>
                    <a:pt x="598551" y="64770"/>
                  </a:lnTo>
                  <a:lnTo>
                    <a:pt x="653669" y="64770"/>
                  </a:lnTo>
                  <a:lnTo>
                    <a:pt x="710692" y="52070"/>
                  </a:lnTo>
                  <a:lnTo>
                    <a:pt x="768858" y="52070"/>
                  </a:lnTo>
                  <a:lnTo>
                    <a:pt x="828421" y="39370"/>
                  </a:lnTo>
                  <a:lnTo>
                    <a:pt x="950722" y="39370"/>
                  </a:lnTo>
                  <a:lnTo>
                    <a:pt x="1013206" y="26670"/>
                  </a:lnTo>
                  <a:lnTo>
                    <a:pt x="1204976" y="26670"/>
                  </a:lnTo>
                  <a:lnTo>
                    <a:pt x="1269873" y="13970"/>
                  </a:lnTo>
                  <a:lnTo>
                    <a:pt x="1465580" y="13970"/>
                  </a:lnTo>
                  <a:lnTo>
                    <a:pt x="1498219" y="26670"/>
                  </a:lnTo>
                  <a:lnTo>
                    <a:pt x="1595120" y="26670"/>
                  </a:lnTo>
                  <a:lnTo>
                    <a:pt x="1627505" y="39370"/>
                  </a:lnTo>
                  <a:lnTo>
                    <a:pt x="1659509" y="39370"/>
                  </a:lnTo>
                  <a:lnTo>
                    <a:pt x="1691513" y="52070"/>
                  </a:lnTo>
                  <a:lnTo>
                    <a:pt x="1723263" y="52070"/>
                  </a:lnTo>
                  <a:lnTo>
                    <a:pt x="1755140" y="64770"/>
                  </a:lnTo>
                  <a:lnTo>
                    <a:pt x="1755013" y="64770"/>
                  </a:lnTo>
                  <a:lnTo>
                    <a:pt x="1786636" y="77470"/>
                  </a:lnTo>
                  <a:lnTo>
                    <a:pt x="1817751" y="77470"/>
                  </a:lnTo>
                  <a:lnTo>
                    <a:pt x="1848993" y="90170"/>
                  </a:lnTo>
                  <a:lnTo>
                    <a:pt x="1848866" y="90170"/>
                  </a:lnTo>
                  <a:lnTo>
                    <a:pt x="1879854" y="102870"/>
                  </a:lnTo>
                  <a:lnTo>
                    <a:pt x="1879727" y="102870"/>
                  </a:lnTo>
                  <a:lnTo>
                    <a:pt x="1910461" y="115570"/>
                  </a:lnTo>
                  <a:lnTo>
                    <a:pt x="1940814" y="115570"/>
                  </a:lnTo>
                  <a:lnTo>
                    <a:pt x="1970913" y="128270"/>
                  </a:lnTo>
                  <a:lnTo>
                    <a:pt x="1970786" y="128270"/>
                  </a:lnTo>
                  <a:lnTo>
                    <a:pt x="2030349" y="153670"/>
                  </a:lnTo>
                  <a:lnTo>
                    <a:pt x="2030222" y="153670"/>
                  </a:lnTo>
                  <a:lnTo>
                    <a:pt x="2088515" y="191770"/>
                  </a:lnTo>
                  <a:lnTo>
                    <a:pt x="2088261" y="191770"/>
                  </a:lnTo>
                  <a:lnTo>
                    <a:pt x="2145157" y="217170"/>
                  </a:lnTo>
                  <a:lnTo>
                    <a:pt x="2145030" y="217170"/>
                  </a:lnTo>
                  <a:lnTo>
                    <a:pt x="2200402" y="242570"/>
                  </a:lnTo>
                  <a:lnTo>
                    <a:pt x="2200148" y="242570"/>
                  </a:lnTo>
                  <a:lnTo>
                    <a:pt x="2253869" y="280670"/>
                  </a:lnTo>
                  <a:lnTo>
                    <a:pt x="2253615" y="280670"/>
                  </a:lnTo>
                  <a:lnTo>
                    <a:pt x="2305558" y="318770"/>
                  </a:lnTo>
                  <a:lnTo>
                    <a:pt x="2305304" y="318770"/>
                  </a:lnTo>
                  <a:lnTo>
                    <a:pt x="2355342" y="356870"/>
                  </a:lnTo>
                  <a:lnTo>
                    <a:pt x="2355215" y="356870"/>
                  </a:lnTo>
                  <a:lnTo>
                    <a:pt x="2403221" y="394970"/>
                  </a:lnTo>
                  <a:lnTo>
                    <a:pt x="2402967" y="394970"/>
                  </a:lnTo>
                  <a:lnTo>
                    <a:pt x="2426081" y="407670"/>
                  </a:lnTo>
                  <a:lnTo>
                    <a:pt x="2448687" y="433070"/>
                  </a:lnTo>
                  <a:lnTo>
                    <a:pt x="2448560" y="433070"/>
                  </a:lnTo>
                  <a:lnTo>
                    <a:pt x="2470658" y="445770"/>
                  </a:lnTo>
                  <a:lnTo>
                    <a:pt x="2470531" y="445770"/>
                  </a:lnTo>
                  <a:lnTo>
                    <a:pt x="2491994" y="471170"/>
                  </a:lnTo>
                  <a:lnTo>
                    <a:pt x="2491867" y="471170"/>
                  </a:lnTo>
                  <a:lnTo>
                    <a:pt x="2512695" y="496570"/>
                  </a:lnTo>
                  <a:lnTo>
                    <a:pt x="2512568" y="496570"/>
                  </a:lnTo>
                  <a:lnTo>
                    <a:pt x="2532761" y="509270"/>
                  </a:lnTo>
                  <a:lnTo>
                    <a:pt x="2552319" y="534670"/>
                  </a:lnTo>
                  <a:lnTo>
                    <a:pt x="2552192" y="534670"/>
                  </a:lnTo>
                  <a:lnTo>
                    <a:pt x="2571242" y="560070"/>
                  </a:lnTo>
                  <a:lnTo>
                    <a:pt x="2571115" y="560070"/>
                  </a:lnTo>
                  <a:lnTo>
                    <a:pt x="2589403" y="572770"/>
                  </a:lnTo>
                  <a:lnTo>
                    <a:pt x="2589276" y="572770"/>
                  </a:lnTo>
                  <a:lnTo>
                    <a:pt x="2606802" y="598170"/>
                  </a:lnTo>
                  <a:lnTo>
                    <a:pt x="2606675" y="598170"/>
                  </a:lnTo>
                  <a:lnTo>
                    <a:pt x="2623566" y="623570"/>
                  </a:lnTo>
                  <a:lnTo>
                    <a:pt x="2623439" y="623570"/>
                  </a:lnTo>
                  <a:lnTo>
                    <a:pt x="2639695" y="648970"/>
                  </a:lnTo>
                  <a:lnTo>
                    <a:pt x="2639568" y="648970"/>
                  </a:lnTo>
                  <a:lnTo>
                    <a:pt x="2655062" y="674370"/>
                  </a:lnTo>
                  <a:lnTo>
                    <a:pt x="2654935" y="674370"/>
                  </a:lnTo>
                  <a:lnTo>
                    <a:pt x="2669540" y="687070"/>
                  </a:lnTo>
                  <a:lnTo>
                    <a:pt x="2683383" y="712470"/>
                  </a:lnTo>
                  <a:lnTo>
                    <a:pt x="2683256" y="712470"/>
                  </a:lnTo>
                  <a:lnTo>
                    <a:pt x="2696464" y="737870"/>
                  </a:lnTo>
                  <a:lnTo>
                    <a:pt x="2696337" y="737870"/>
                  </a:lnTo>
                  <a:lnTo>
                    <a:pt x="2708656" y="763270"/>
                  </a:lnTo>
                  <a:lnTo>
                    <a:pt x="2708529" y="763270"/>
                  </a:lnTo>
                  <a:lnTo>
                    <a:pt x="2720086" y="788670"/>
                  </a:lnTo>
                  <a:lnTo>
                    <a:pt x="2719959" y="788670"/>
                  </a:lnTo>
                  <a:lnTo>
                    <a:pt x="2730627" y="814070"/>
                  </a:lnTo>
                  <a:lnTo>
                    <a:pt x="2740533" y="839470"/>
                  </a:lnTo>
                  <a:lnTo>
                    <a:pt x="2740406" y="839470"/>
                  </a:lnTo>
                  <a:lnTo>
                    <a:pt x="2749423" y="864870"/>
                  </a:lnTo>
                  <a:lnTo>
                    <a:pt x="2749296" y="864870"/>
                  </a:lnTo>
                  <a:lnTo>
                    <a:pt x="2757424" y="890270"/>
                  </a:lnTo>
                  <a:lnTo>
                    <a:pt x="2764663" y="915670"/>
                  </a:lnTo>
                  <a:lnTo>
                    <a:pt x="2764536" y="915670"/>
                  </a:lnTo>
                  <a:lnTo>
                    <a:pt x="2770886" y="928370"/>
                  </a:lnTo>
                  <a:lnTo>
                    <a:pt x="2770759" y="928370"/>
                  </a:lnTo>
                  <a:lnTo>
                    <a:pt x="2776093" y="953770"/>
                  </a:lnTo>
                  <a:lnTo>
                    <a:pt x="2780538" y="979170"/>
                  </a:lnTo>
                  <a:lnTo>
                    <a:pt x="2783967" y="1004570"/>
                  </a:lnTo>
                  <a:lnTo>
                    <a:pt x="2783840" y="1004570"/>
                  </a:lnTo>
                  <a:lnTo>
                    <a:pt x="2786380" y="1029970"/>
                  </a:lnTo>
                  <a:lnTo>
                    <a:pt x="2787904" y="1055370"/>
                  </a:lnTo>
                  <a:lnTo>
                    <a:pt x="2788412" y="1080770"/>
                  </a:lnTo>
                  <a:lnTo>
                    <a:pt x="2791206" y="1131570"/>
                  </a:lnTo>
                  <a:lnTo>
                    <a:pt x="2799334" y="1182370"/>
                  </a:lnTo>
                  <a:lnTo>
                    <a:pt x="2812669" y="1233170"/>
                  </a:lnTo>
                  <a:lnTo>
                    <a:pt x="2831084" y="1283970"/>
                  </a:lnTo>
                  <a:lnTo>
                    <a:pt x="2854198" y="1334770"/>
                  </a:lnTo>
                  <a:lnTo>
                    <a:pt x="2882011" y="1385570"/>
                  </a:lnTo>
                  <a:lnTo>
                    <a:pt x="2914269" y="1436370"/>
                  </a:lnTo>
                  <a:lnTo>
                    <a:pt x="2950972" y="1487170"/>
                  </a:lnTo>
                  <a:lnTo>
                    <a:pt x="2991612" y="1525270"/>
                  </a:lnTo>
                  <a:lnTo>
                    <a:pt x="3036316" y="1576070"/>
                  </a:lnTo>
                  <a:lnTo>
                    <a:pt x="3084703" y="1614170"/>
                  </a:lnTo>
                  <a:lnTo>
                    <a:pt x="3136773" y="1664970"/>
                  </a:lnTo>
                  <a:lnTo>
                    <a:pt x="3192145" y="1703070"/>
                  </a:lnTo>
                  <a:lnTo>
                    <a:pt x="3250819" y="1741170"/>
                  </a:lnTo>
                  <a:lnTo>
                    <a:pt x="3312668" y="1791970"/>
                  </a:lnTo>
                  <a:lnTo>
                    <a:pt x="3377298" y="1830070"/>
                  </a:lnTo>
                  <a:lnTo>
                    <a:pt x="3444621" y="1868170"/>
                  </a:lnTo>
                  <a:lnTo>
                    <a:pt x="3514725" y="1893570"/>
                  </a:lnTo>
                  <a:lnTo>
                    <a:pt x="3587115" y="1931670"/>
                  </a:lnTo>
                  <a:lnTo>
                    <a:pt x="3661791" y="1957070"/>
                  </a:lnTo>
                  <a:lnTo>
                    <a:pt x="3738372" y="1995170"/>
                  </a:lnTo>
                  <a:lnTo>
                    <a:pt x="3979164" y="2071370"/>
                  </a:lnTo>
                  <a:lnTo>
                    <a:pt x="4062222" y="2084070"/>
                  </a:lnTo>
                  <a:lnTo>
                    <a:pt x="4146677" y="2109470"/>
                  </a:lnTo>
                  <a:lnTo>
                    <a:pt x="4493006" y="2160270"/>
                  </a:lnTo>
                  <a:lnTo>
                    <a:pt x="4592396" y="2160270"/>
                  </a:lnTo>
                  <a:lnTo>
                    <a:pt x="4591939" y="2185670"/>
                  </a:lnTo>
                  <a:lnTo>
                    <a:pt x="4668901" y="2160270"/>
                  </a:lnTo>
                  <a:close/>
                </a:path>
              </a:pathLst>
            </a:custGeom>
            <a:solidFill>
              <a:srgbClr val="000000"/>
            </a:solidFill>
          </p:spPr>
          <p:txBody>
            <a:bodyPr wrap="square" lIns="0" tIns="0" rIns="0" bIns="0" rtlCol="0"/>
            <a:lstStyle/>
            <a:p>
              <a:endParaRPr sz="1350"/>
            </a:p>
          </p:txBody>
        </p:sp>
      </p:grpSp>
      <p:sp>
        <p:nvSpPr>
          <p:cNvPr id="45" name="object 45"/>
          <p:cNvSpPr txBox="1"/>
          <p:nvPr/>
        </p:nvSpPr>
        <p:spPr>
          <a:xfrm>
            <a:off x="7368922" y="5277766"/>
            <a:ext cx="1731645" cy="286617"/>
          </a:xfrm>
          <a:prstGeom prst="rect">
            <a:avLst/>
          </a:prstGeom>
        </p:spPr>
        <p:txBody>
          <a:bodyPr vert="horz" wrap="square" lIns="0" tIns="9525" rIns="0" bIns="0" rtlCol="0">
            <a:spAutoFit/>
          </a:bodyPr>
          <a:lstStyle/>
          <a:p>
            <a:pPr marL="9525">
              <a:spcBef>
                <a:spcPts val="75"/>
              </a:spcBef>
            </a:pPr>
            <a:r>
              <a:rPr spc="-4" dirty="0">
                <a:solidFill>
                  <a:srgbClr val="8B1515"/>
                </a:solidFill>
                <a:latin typeface="Calibri"/>
                <a:cs typeface="Calibri"/>
              </a:rPr>
              <a:t>[output</a:t>
            </a:r>
            <a:r>
              <a:rPr spc="-49" dirty="0">
                <a:solidFill>
                  <a:srgbClr val="8B1515"/>
                </a:solidFill>
                <a:latin typeface="Calibri"/>
                <a:cs typeface="Calibri"/>
              </a:rPr>
              <a:t> </a:t>
            </a:r>
            <a:r>
              <a:rPr spc="-4" dirty="0">
                <a:solidFill>
                  <a:srgbClr val="8B1515"/>
                </a:solidFill>
                <a:latin typeface="Calibri"/>
                <a:cs typeface="Calibri"/>
              </a:rPr>
              <a:t>sequence]</a:t>
            </a:r>
            <a:endParaRPr>
              <a:latin typeface="Calibri"/>
              <a:cs typeface="Calibri"/>
            </a:endParaRPr>
          </a:p>
        </p:txBody>
      </p:sp>
      <p:sp>
        <p:nvSpPr>
          <p:cNvPr id="46" name="object 46"/>
          <p:cNvSpPr txBox="1"/>
          <p:nvPr/>
        </p:nvSpPr>
        <p:spPr>
          <a:xfrm>
            <a:off x="6146102" y="2914268"/>
            <a:ext cx="1278254" cy="425116"/>
          </a:xfrm>
          <a:prstGeom prst="rect">
            <a:avLst/>
          </a:prstGeom>
        </p:spPr>
        <p:txBody>
          <a:bodyPr vert="horz" wrap="square" lIns="0" tIns="9525" rIns="0" bIns="0" rtlCol="0">
            <a:spAutoFit/>
          </a:bodyPr>
          <a:lstStyle/>
          <a:p>
            <a:pPr marL="9525" marR="3810">
              <a:spcBef>
                <a:spcPts val="75"/>
              </a:spcBef>
            </a:pPr>
            <a:r>
              <a:rPr sz="1350" spc="-4" dirty="0">
                <a:solidFill>
                  <a:srgbClr val="8B1515"/>
                </a:solidFill>
                <a:latin typeface="Calibri"/>
                <a:cs typeface="Calibri"/>
              </a:rPr>
              <a:t>[decoder </a:t>
            </a:r>
            <a:r>
              <a:rPr sz="1350" spc="-11" dirty="0">
                <a:solidFill>
                  <a:srgbClr val="8B1515"/>
                </a:solidFill>
                <a:latin typeface="Calibri"/>
                <a:cs typeface="Calibri"/>
              </a:rPr>
              <a:t>attends </a:t>
            </a:r>
            <a:r>
              <a:rPr sz="1350" spc="-8" dirty="0">
                <a:solidFill>
                  <a:srgbClr val="8B1515"/>
                </a:solidFill>
                <a:latin typeface="Calibri"/>
                <a:cs typeface="Calibri"/>
              </a:rPr>
              <a:t> to</a:t>
            </a:r>
            <a:r>
              <a:rPr sz="1350" spc="-30" dirty="0">
                <a:solidFill>
                  <a:srgbClr val="8B1515"/>
                </a:solidFill>
                <a:latin typeface="Calibri"/>
                <a:cs typeface="Calibri"/>
              </a:rPr>
              <a:t> </a:t>
            </a:r>
            <a:r>
              <a:rPr sz="1350" spc="-4" dirty="0">
                <a:solidFill>
                  <a:srgbClr val="8B1515"/>
                </a:solidFill>
                <a:latin typeface="Calibri"/>
                <a:cs typeface="Calibri"/>
              </a:rPr>
              <a:t>encoder</a:t>
            </a:r>
            <a:r>
              <a:rPr sz="1350" spc="-23" dirty="0">
                <a:solidFill>
                  <a:srgbClr val="8B1515"/>
                </a:solidFill>
                <a:latin typeface="Calibri"/>
                <a:cs typeface="Calibri"/>
              </a:rPr>
              <a:t> </a:t>
            </a:r>
            <a:r>
              <a:rPr sz="1350" spc="-11" dirty="0">
                <a:solidFill>
                  <a:srgbClr val="8B1515"/>
                </a:solidFill>
                <a:latin typeface="Calibri"/>
                <a:cs typeface="Calibri"/>
              </a:rPr>
              <a:t>states]</a:t>
            </a:r>
            <a:endParaRPr sz="1350">
              <a:latin typeface="Calibri"/>
              <a:cs typeface="Calibri"/>
            </a:endParaRPr>
          </a:p>
        </p:txBody>
      </p:sp>
      <p:grpSp>
        <p:nvGrpSpPr>
          <p:cNvPr id="47" name="object 47"/>
          <p:cNvGrpSpPr/>
          <p:nvPr/>
        </p:nvGrpSpPr>
        <p:grpSpPr>
          <a:xfrm>
            <a:off x="8065390" y="2273408"/>
            <a:ext cx="176213" cy="229076"/>
            <a:chOff x="8721852" y="1888210"/>
            <a:chExt cx="234950" cy="305435"/>
          </a:xfrm>
        </p:grpSpPr>
        <p:pic>
          <p:nvPicPr>
            <p:cNvPr id="48" name="object 48"/>
            <p:cNvPicPr/>
            <p:nvPr/>
          </p:nvPicPr>
          <p:blipFill>
            <a:blip r:embed="rId5" cstate="print"/>
            <a:stretch>
              <a:fillRect/>
            </a:stretch>
          </p:blipFill>
          <p:spPr>
            <a:xfrm>
              <a:off x="8721852" y="1888210"/>
              <a:ext cx="234670" cy="304825"/>
            </a:xfrm>
            <a:prstGeom prst="rect">
              <a:avLst/>
            </a:prstGeom>
          </p:spPr>
        </p:pic>
        <p:pic>
          <p:nvPicPr>
            <p:cNvPr id="49" name="object 49"/>
            <p:cNvPicPr/>
            <p:nvPr/>
          </p:nvPicPr>
          <p:blipFill>
            <a:blip r:embed="rId6" cstate="print"/>
            <a:stretch>
              <a:fillRect/>
            </a:stretch>
          </p:blipFill>
          <p:spPr>
            <a:xfrm>
              <a:off x="8803386" y="1988057"/>
              <a:ext cx="76200" cy="146684"/>
            </a:xfrm>
            <a:prstGeom prst="rect">
              <a:avLst/>
            </a:prstGeom>
          </p:spPr>
        </p:pic>
      </p:grpSp>
      <p:sp>
        <p:nvSpPr>
          <p:cNvPr id="50" name="object 50"/>
          <p:cNvSpPr txBox="1"/>
          <p:nvPr/>
        </p:nvSpPr>
        <p:spPr>
          <a:xfrm>
            <a:off x="1934184" y="1685735"/>
            <a:ext cx="6708458" cy="624369"/>
          </a:xfrm>
          <a:prstGeom prst="rect">
            <a:avLst/>
          </a:prstGeom>
        </p:spPr>
        <p:txBody>
          <a:bodyPr vert="horz" wrap="square" lIns="0" tIns="10001" rIns="0" bIns="0" rtlCol="0">
            <a:spAutoFit/>
          </a:bodyPr>
          <a:lstStyle/>
          <a:p>
            <a:pPr marL="9525">
              <a:spcBef>
                <a:spcPts val="79"/>
              </a:spcBef>
            </a:pPr>
            <a:r>
              <a:rPr sz="1725" spc="-4" dirty="0">
                <a:latin typeface="Calibri"/>
                <a:cs typeface="Calibri"/>
              </a:rPr>
              <a:t>Looking back </a:t>
            </a:r>
            <a:r>
              <a:rPr sz="1725" dirty="0">
                <a:latin typeface="Calibri"/>
                <a:cs typeface="Calibri"/>
              </a:rPr>
              <a:t>at</a:t>
            </a:r>
            <a:r>
              <a:rPr sz="1725" spc="4" dirty="0">
                <a:latin typeface="Calibri"/>
                <a:cs typeface="Calibri"/>
              </a:rPr>
              <a:t> </a:t>
            </a:r>
            <a:r>
              <a:rPr sz="1725" dirty="0">
                <a:latin typeface="Calibri"/>
                <a:cs typeface="Calibri"/>
              </a:rPr>
              <a:t>the</a:t>
            </a:r>
            <a:r>
              <a:rPr sz="1725" spc="8" dirty="0">
                <a:latin typeface="Calibri"/>
                <a:cs typeface="Calibri"/>
              </a:rPr>
              <a:t> </a:t>
            </a:r>
            <a:r>
              <a:rPr sz="1725" dirty="0">
                <a:latin typeface="Calibri"/>
                <a:cs typeface="Calibri"/>
              </a:rPr>
              <a:t>whole model,</a:t>
            </a:r>
            <a:r>
              <a:rPr sz="1725" spc="8" dirty="0">
                <a:latin typeface="Calibri"/>
                <a:cs typeface="Calibri"/>
              </a:rPr>
              <a:t> </a:t>
            </a:r>
            <a:r>
              <a:rPr sz="1725" dirty="0">
                <a:latin typeface="Calibri"/>
                <a:cs typeface="Calibri"/>
              </a:rPr>
              <a:t>zooming in</a:t>
            </a:r>
            <a:r>
              <a:rPr sz="1725" spc="11" dirty="0">
                <a:latin typeface="Calibri"/>
                <a:cs typeface="Calibri"/>
              </a:rPr>
              <a:t> </a:t>
            </a:r>
            <a:r>
              <a:rPr sz="1725" spc="-4" dirty="0">
                <a:latin typeface="Calibri"/>
                <a:cs typeface="Calibri"/>
              </a:rPr>
              <a:t>on</a:t>
            </a:r>
            <a:r>
              <a:rPr sz="1725" dirty="0">
                <a:latin typeface="Calibri"/>
                <a:cs typeface="Calibri"/>
              </a:rPr>
              <a:t> an </a:t>
            </a:r>
            <a:r>
              <a:rPr sz="1725" spc="-4" dirty="0">
                <a:latin typeface="Calibri"/>
                <a:cs typeface="Calibri"/>
              </a:rPr>
              <a:t>Encoder block:</a:t>
            </a:r>
            <a:endParaRPr sz="1725">
              <a:latin typeface="Calibri"/>
              <a:cs typeface="Calibri"/>
            </a:endParaRPr>
          </a:p>
          <a:p>
            <a:pPr marR="3810" algn="r">
              <a:spcBef>
                <a:spcPts val="1114"/>
              </a:spcBef>
            </a:pPr>
            <a:r>
              <a:rPr sz="1350" spc="-4" dirty="0">
                <a:solidFill>
                  <a:srgbClr val="8B1515"/>
                </a:solidFill>
                <a:latin typeface="Calibri"/>
                <a:cs typeface="Calibri"/>
              </a:rPr>
              <a:t>[predictions!]</a:t>
            </a:r>
            <a:endParaRPr sz="1350">
              <a:latin typeface="Calibri"/>
              <a:cs typeface="Calibri"/>
            </a:endParaRPr>
          </a:p>
        </p:txBody>
      </p:sp>
      <p:sp>
        <p:nvSpPr>
          <p:cNvPr id="52" name="TextBox 51">
            <a:extLst>
              <a:ext uri="{FF2B5EF4-FFF2-40B4-BE49-F238E27FC236}">
                <a16:creationId xmlns:a16="http://schemas.microsoft.com/office/drawing/2014/main" id="{86A3B79A-864C-40F9-B34B-E08FA018918E}"/>
              </a:ext>
            </a:extLst>
          </p:cNvPr>
          <p:cNvSpPr txBox="1"/>
          <p:nvPr/>
        </p:nvSpPr>
        <p:spPr>
          <a:xfrm>
            <a:off x="1524001" y="6581002"/>
            <a:ext cx="930319" cy="276999"/>
          </a:xfrm>
          <a:prstGeom prst="rect">
            <a:avLst/>
          </a:prstGeom>
          <a:noFill/>
        </p:spPr>
        <p:txBody>
          <a:bodyPr wrap="none" rtlCol="0">
            <a:spAutoFit/>
          </a:bodyPr>
          <a:lstStyle/>
          <a:p>
            <a:pPr>
              <a:defRPr/>
            </a:pPr>
            <a:r>
              <a:rPr lang="en-US" sz="1200" dirty="0">
                <a:solidFill>
                  <a:prstClr val="black"/>
                </a:solidFill>
                <a:latin typeface="Calibri"/>
              </a:rPr>
              <a:t>John Hewitt</a:t>
            </a:r>
          </a:p>
        </p:txBody>
      </p:sp>
      <p:sp>
        <p:nvSpPr>
          <p:cNvPr id="51" name="Title 50">
            <a:extLst>
              <a:ext uri="{FF2B5EF4-FFF2-40B4-BE49-F238E27FC236}">
                <a16:creationId xmlns:a16="http://schemas.microsoft.com/office/drawing/2014/main" id="{E4BF3CC3-100A-5DAB-578E-23BEA432D541}"/>
              </a:ext>
            </a:extLst>
          </p:cNvPr>
          <p:cNvSpPr>
            <a:spLocks noGrp="1"/>
          </p:cNvSpPr>
          <p:nvPr>
            <p:ph type="title"/>
          </p:nvPr>
        </p:nvSpPr>
        <p:spPr/>
        <p:txBody>
          <a:bodyPr>
            <a:normAutofit fontScale="90000"/>
          </a:bodyPr>
          <a:lstStyle/>
          <a:p>
            <a:r>
              <a:rPr lang="en-US" dirty="0"/>
              <a:t>The Transformer Encoder-Decoder (</a:t>
            </a:r>
            <a:r>
              <a:rPr lang="en-US" sz="4400" u="heavy" spc="8" dirty="0">
                <a:solidFill>
                  <a:srgbClr val="4197B5"/>
                </a:solidFill>
                <a:uFill>
                  <a:solidFill>
                    <a:srgbClr val="4197B5"/>
                  </a:solidFill>
                </a:uFill>
                <a:latin typeface="Calibri"/>
                <a:cs typeface="Calibri"/>
                <a:hlinkClick r:id="rId12"/>
              </a:rPr>
              <a:t>Vaswani</a:t>
            </a:r>
            <a:r>
              <a:rPr lang="en-US" sz="4400" u="heavy" spc="4" dirty="0">
                <a:solidFill>
                  <a:srgbClr val="4197B5"/>
                </a:solidFill>
                <a:uFill>
                  <a:solidFill>
                    <a:srgbClr val="4197B5"/>
                  </a:solidFill>
                </a:uFill>
                <a:latin typeface="Calibri"/>
                <a:cs typeface="Calibri"/>
                <a:hlinkClick r:id="rId12"/>
              </a:rPr>
              <a:t> et </a:t>
            </a:r>
            <a:r>
              <a:rPr lang="en-US" sz="4400" u="heavy" dirty="0">
                <a:solidFill>
                  <a:srgbClr val="4197B5"/>
                </a:solidFill>
                <a:uFill>
                  <a:solidFill>
                    <a:srgbClr val="4197B5"/>
                  </a:solidFill>
                </a:uFill>
                <a:latin typeface="Calibri"/>
                <a:cs typeface="Calibri"/>
                <a:hlinkClick r:id="rId12"/>
              </a:rPr>
              <a:t>al., </a:t>
            </a:r>
            <a:r>
              <a:rPr lang="en-US" sz="4400" u="heavy" spc="4" dirty="0">
                <a:solidFill>
                  <a:srgbClr val="4197B5"/>
                </a:solidFill>
                <a:uFill>
                  <a:solidFill>
                    <a:srgbClr val="4197B5"/>
                  </a:solidFill>
                </a:uFill>
                <a:latin typeface="Calibri"/>
                <a:cs typeface="Calibri"/>
                <a:hlinkClick r:id="rId12"/>
              </a:rPr>
              <a:t>2017</a:t>
            </a:r>
            <a:r>
              <a:rPr lang="en-US" dirty="0"/>
              <a:t>)</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2329815" y="4519422"/>
            <a:ext cx="1377887" cy="480632"/>
          </a:xfrm>
          <a:prstGeom prst="rect">
            <a:avLst/>
          </a:prstGeom>
        </p:spPr>
      </p:pic>
      <p:sp>
        <p:nvSpPr>
          <p:cNvPr id="4" name="object 4"/>
          <p:cNvSpPr txBox="1"/>
          <p:nvPr/>
        </p:nvSpPr>
        <p:spPr>
          <a:xfrm>
            <a:off x="2508885" y="4512851"/>
            <a:ext cx="1016794" cy="471283"/>
          </a:xfrm>
          <a:prstGeom prst="rect">
            <a:avLst/>
          </a:prstGeom>
        </p:spPr>
        <p:txBody>
          <a:bodyPr vert="horz" wrap="square" lIns="0" tIns="9525" rIns="0" bIns="0" rtlCol="0">
            <a:spAutoFit/>
          </a:bodyPr>
          <a:lstStyle/>
          <a:p>
            <a:pPr marL="9525" marR="3810" indent="285750">
              <a:spcBef>
                <a:spcPts val="75"/>
              </a:spcBef>
            </a:pPr>
            <a:r>
              <a:rPr sz="1500" spc="-23" dirty="0">
                <a:latin typeface="Calibri"/>
                <a:cs typeface="Calibri"/>
              </a:rPr>
              <a:t>Word </a:t>
            </a:r>
            <a:r>
              <a:rPr sz="1500" spc="-19" dirty="0">
                <a:latin typeface="Calibri"/>
                <a:cs typeface="Calibri"/>
              </a:rPr>
              <a:t> </a:t>
            </a:r>
            <a:r>
              <a:rPr sz="1500" spc="53" dirty="0">
                <a:latin typeface="Calibri"/>
                <a:cs typeface="Calibri"/>
              </a:rPr>
              <a:t>Em</a:t>
            </a:r>
            <a:r>
              <a:rPr sz="1500" spc="34" dirty="0">
                <a:latin typeface="Calibri"/>
                <a:cs typeface="Calibri"/>
              </a:rPr>
              <a:t>b</a:t>
            </a:r>
            <a:r>
              <a:rPr sz="1500" spc="30" dirty="0">
                <a:latin typeface="Calibri"/>
                <a:cs typeface="Calibri"/>
              </a:rPr>
              <a:t>ed</a:t>
            </a:r>
            <a:r>
              <a:rPr sz="1500" spc="34" dirty="0">
                <a:latin typeface="Calibri"/>
                <a:cs typeface="Calibri"/>
              </a:rPr>
              <a:t>ding</a:t>
            </a:r>
            <a:r>
              <a:rPr sz="1500" spc="41" dirty="0">
                <a:latin typeface="Calibri"/>
                <a:cs typeface="Calibri"/>
              </a:rPr>
              <a:t>s</a:t>
            </a:r>
            <a:endParaRPr sz="1500">
              <a:latin typeface="Calibri"/>
              <a:cs typeface="Calibri"/>
            </a:endParaRPr>
          </a:p>
        </p:txBody>
      </p:sp>
      <p:pic>
        <p:nvPicPr>
          <p:cNvPr id="5" name="object 5"/>
          <p:cNvPicPr/>
          <p:nvPr/>
        </p:nvPicPr>
        <p:blipFill>
          <a:blip r:embed="rId2" cstate="print"/>
          <a:stretch>
            <a:fillRect/>
          </a:stretch>
        </p:blipFill>
        <p:spPr>
          <a:xfrm>
            <a:off x="4272915" y="4519422"/>
            <a:ext cx="1377887" cy="480632"/>
          </a:xfrm>
          <a:prstGeom prst="rect">
            <a:avLst/>
          </a:prstGeom>
        </p:spPr>
      </p:pic>
      <p:sp>
        <p:nvSpPr>
          <p:cNvPr id="6" name="object 6"/>
          <p:cNvSpPr txBox="1"/>
          <p:nvPr/>
        </p:nvSpPr>
        <p:spPr>
          <a:xfrm>
            <a:off x="4296729" y="4512851"/>
            <a:ext cx="1327785" cy="471283"/>
          </a:xfrm>
          <a:prstGeom prst="rect">
            <a:avLst/>
          </a:prstGeom>
        </p:spPr>
        <p:txBody>
          <a:bodyPr vert="horz" wrap="square" lIns="0" tIns="9525" rIns="0" bIns="0" rtlCol="0">
            <a:spAutoFit/>
          </a:bodyPr>
          <a:lstStyle/>
          <a:p>
            <a:pPr marL="9525" marR="3810" indent="324326">
              <a:spcBef>
                <a:spcPts val="75"/>
              </a:spcBef>
            </a:pPr>
            <a:r>
              <a:rPr sz="1500" spc="30" dirty="0">
                <a:latin typeface="Calibri"/>
                <a:cs typeface="Calibri"/>
              </a:rPr>
              <a:t>Position </a:t>
            </a:r>
            <a:r>
              <a:rPr sz="1500" spc="34" dirty="0">
                <a:latin typeface="Calibri"/>
                <a:cs typeface="Calibri"/>
              </a:rPr>
              <a:t> </a:t>
            </a:r>
            <a:r>
              <a:rPr sz="1500" spc="19" dirty="0">
                <a:latin typeface="Calibri"/>
                <a:cs typeface="Calibri"/>
              </a:rPr>
              <a:t>Represent</a:t>
            </a:r>
            <a:r>
              <a:rPr sz="1500" spc="11" dirty="0">
                <a:latin typeface="Calibri"/>
                <a:cs typeface="Calibri"/>
              </a:rPr>
              <a:t>a</a:t>
            </a:r>
            <a:r>
              <a:rPr sz="1500" spc="15" dirty="0">
                <a:latin typeface="Calibri"/>
                <a:cs typeface="Calibri"/>
              </a:rPr>
              <a:t>t</a:t>
            </a:r>
            <a:r>
              <a:rPr sz="1500" spc="4" dirty="0">
                <a:latin typeface="Calibri"/>
                <a:cs typeface="Calibri"/>
              </a:rPr>
              <a:t>i</a:t>
            </a:r>
            <a:r>
              <a:rPr sz="1500" spc="30" dirty="0">
                <a:latin typeface="Calibri"/>
                <a:cs typeface="Calibri"/>
              </a:rPr>
              <a:t>ons</a:t>
            </a:r>
            <a:endParaRPr sz="1500">
              <a:latin typeface="Calibri"/>
              <a:cs typeface="Calibri"/>
            </a:endParaRPr>
          </a:p>
        </p:txBody>
      </p:sp>
      <p:sp>
        <p:nvSpPr>
          <p:cNvPr id="7" name="object 7"/>
          <p:cNvSpPr txBox="1"/>
          <p:nvPr/>
        </p:nvSpPr>
        <p:spPr>
          <a:xfrm>
            <a:off x="3933540" y="4542568"/>
            <a:ext cx="142875" cy="309700"/>
          </a:xfrm>
          <a:prstGeom prst="rect">
            <a:avLst/>
          </a:prstGeom>
        </p:spPr>
        <p:txBody>
          <a:bodyPr vert="horz" wrap="square" lIns="0" tIns="9525" rIns="0" bIns="0" rtlCol="0">
            <a:spAutoFit/>
          </a:bodyPr>
          <a:lstStyle/>
          <a:p>
            <a:pPr marL="9525">
              <a:spcBef>
                <a:spcPts val="75"/>
              </a:spcBef>
            </a:pPr>
            <a:r>
              <a:rPr sz="1950" dirty="0">
                <a:latin typeface="Calibri"/>
                <a:cs typeface="Calibri"/>
              </a:rPr>
              <a:t>+</a:t>
            </a:r>
            <a:endParaRPr sz="1950">
              <a:latin typeface="Calibri"/>
              <a:cs typeface="Calibri"/>
            </a:endParaRPr>
          </a:p>
        </p:txBody>
      </p:sp>
      <p:grpSp>
        <p:nvGrpSpPr>
          <p:cNvPr id="8" name="object 8"/>
          <p:cNvGrpSpPr/>
          <p:nvPr/>
        </p:nvGrpSpPr>
        <p:grpSpPr>
          <a:xfrm>
            <a:off x="3293364" y="2180844"/>
            <a:ext cx="1378267" cy="2454116"/>
            <a:chOff x="2359150" y="1764792"/>
            <a:chExt cx="1837689" cy="3272154"/>
          </a:xfrm>
        </p:grpSpPr>
        <p:pic>
          <p:nvPicPr>
            <p:cNvPr id="9" name="object 9"/>
            <p:cNvPicPr/>
            <p:nvPr/>
          </p:nvPicPr>
          <p:blipFill>
            <a:blip r:embed="rId3" cstate="print"/>
            <a:stretch>
              <a:fillRect/>
            </a:stretch>
          </p:blipFill>
          <p:spPr>
            <a:xfrm>
              <a:off x="3185160" y="4268698"/>
              <a:ext cx="234670" cy="768121"/>
            </a:xfrm>
            <a:prstGeom prst="rect">
              <a:avLst/>
            </a:prstGeom>
          </p:spPr>
        </p:pic>
        <p:sp>
          <p:nvSpPr>
            <p:cNvPr id="10" name="object 10"/>
            <p:cNvSpPr/>
            <p:nvPr/>
          </p:nvSpPr>
          <p:spPr>
            <a:xfrm>
              <a:off x="3266694" y="4368546"/>
              <a:ext cx="76200" cy="609600"/>
            </a:xfrm>
            <a:custGeom>
              <a:avLst/>
              <a:gdLst/>
              <a:ahLst/>
              <a:cxnLst/>
              <a:rect l="l" t="t" r="r" b="b"/>
              <a:pathLst>
                <a:path w="76200" h="609600">
                  <a:moveTo>
                    <a:pt x="50800" y="63499"/>
                  </a:moveTo>
                  <a:lnTo>
                    <a:pt x="25400" y="63499"/>
                  </a:lnTo>
                  <a:lnTo>
                    <a:pt x="25400" y="609599"/>
                  </a:lnTo>
                  <a:lnTo>
                    <a:pt x="50800" y="609599"/>
                  </a:lnTo>
                  <a:lnTo>
                    <a:pt x="50800" y="63499"/>
                  </a:lnTo>
                  <a:close/>
                </a:path>
                <a:path w="76200" h="609600">
                  <a:moveTo>
                    <a:pt x="38100" y="0"/>
                  </a:moveTo>
                  <a:lnTo>
                    <a:pt x="0" y="76199"/>
                  </a:lnTo>
                  <a:lnTo>
                    <a:pt x="25400" y="76199"/>
                  </a:lnTo>
                  <a:lnTo>
                    <a:pt x="25400" y="63499"/>
                  </a:lnTo>
                  <a:lnTo>
                    <a:pt x="69850" y="63499"/>
                  </a:lnTo>
                  <a:lnTo>
                    <a:pt x="38100" y="0"/>
                  </a:lnTo>
                  <a:close/>
                </a:path>
                <a:path w="76200" h="609600">
                  <a:moveTo>
                    <a:pt x="69850" y="63499"/>
                  </a:moveTo>
                  <a:lnTo>
                    <a:pt x="50800" y="63499"/>
                  </a:lnTo>
                  <a:lnTo>
                    <a:pt x="50800" y="76199"/>
                  </a:lnTo>
                  <a:lnTo>
                    <a:pt x="76200" y="76199"/>
                  </a:lnTo>
                  <a:lnTo>
                    <a:pt x="69850" y="63499"/>
                  </a:lnTo>
                  <a:close/>
                </a:path>
              </a:pathLst>
            </a:custGeom>
            <a:solidFill>
              <a:srgbClr val="000000"/>
            </a:solidFill>
          </p:spPr>
          <p:txBody>
            <a:bodyPr wrap="square" lIns="0" tIns="0" rIns="0" bIns="0" rtlCol="0"/>
            <a:lstStyle/>
            <a:p>
              <a:endParaRPr sz="1350"/>
            </a:p>
          </p:txBody>
        </p:sp>
        <p:pic>
          <p:nvPicPr>
            <p:cNvPr id="11" name="object 11"/>
            <p:cNvPicPr/>
            <p:nvPr/>
          </p:nvPicPr>
          <p:blipFill>
            <a:blip r:embed="rId4" cstate="print"/>
            <a:stretch>
              <a:fillRect/>
            </a:stretch>
          </p:blipFill>
          <p:spPr>
            <a:xfrm>
              <a:off x="2359150" y="1764792"/>
              <a:ext cx="1837183" cy="640841"/>
            </a:xfrm>
            <a:prstGeom prst="rect">
              <a:avLst/>
            </a:prstGeom>
          </p:spPr>
        </p:pic>
      </p:grpSp>
      <p:sp>
        <p:nvSpPr>
          <p:cNvPr id="12" name="object 12"/>
          <p:cNvSpPr txBox="1"/>
          <p:nvPr/>
        </p:nvSpPr>
        <p:spPr>
          <a:xfrm>
            <a:off x="3473387" y="2174043"/>
            <a:ext cx="1014413" cy="471764"/>
          </a:xfrm>
          <a:prstGeom prst="rect">
            <a:avLst/>
          </a:prstGeom>
        </p:spPr>
        <p:txBody>
          <a:bodyPr vert="horz" wrap="square" lIns="0" tIns="10001" rIns="0" bIns="0" rtlCol="0">
            <a:spAutoFit/>
          </a:bodyPr>
          <a:lstStyle/>
          <a:p>
            <a:pPr algn="ctr">
              <a:spcBef>
                <a:spcPts val="79"/>
              </a:spcBef>
            </a:pPr>
            <a:r>
              <a:rPr sz="1500" spc="23" dirty="0">
                <a:latin typeface="Calibri"/>
                <a:cs typeface="Calibri"/>
              </a:rPr>
              <a:t>Transformer</a:t>
            </a:r>
            <a:endParaRPr sz="1500">
              <a:latin typeface="Calibri"/>
              <a:cs typeface="Calibri"/>
            </a:endParaRPr>
          </a:p>
          <a:p>
            <a:pPr algn="ctr">
              <a:spcBef>
                <a:spcPts val="4"/>
              </a:spcBef>
            </a:pPr>
            <a:r>
              <a:rPr sz="1500" spc="26" dirty="0">
                <a:latin typeface="Calibri"/>
                <a:cs typeface="Calibri"/>
              </a:rPr>
              <a:t>Encoder</a:t>
            </a:r>
            <a:endParaRPr sz="1500">
              <a:latin typeface="Calibri"/>
              <a:cs typeface="Calibri"/>
            </a:endParaRPr>
          </a:p>
        </p:txBody>
      </p:sp>
      <p:grpSp>
        <p:nvGrpSpPr>
          <p:cNvPr id="13" name="object 13"/>
          <p:cNvGrpSpPr/>
          <p:nvPr/>
        </p:nvGrpSpPr>
        <p:grpSpPr>
          <a:xfrm>
            <a:off x="3931769" y="2928017"/>
            <a:ext cx="4922044" cy="1203484"/>
            <a:chOff x="3210358" y="2761022"/>
            <a:chExt cx="6562725" cy="1604645"/>
          </a:xfrm>
        </p:grpSpPr>
        <p:pic>
          <p:nvPicPr>
            <p:cNvPr id="14" name="object 14"/>
            <p:cNvPicPr/>
            <p:nvPr/>
          </p:nvPicPr>
          <p:blipFill>
            <a:blip r:embed="rId5" cstate="print"/>
            <a:stretch>
              <a:fillRect/>
            </a:stretch>
          </p:blipFill>
          <p:spPr>
            <a:xfrm>
              <a:off x="3210358" y="3529118"/>
              <a:ext cx="126361" cy="197239"/>
            </a:xfrm>
            <a:prstGeom prst="rect">
              <a:avLst/>
            </a:prstGeom>
          </p:spPr>
        </p:pic>
        <p:pic>
          <p:nvPicPr>
            <p:cNvPr id="15" name="object 15"/>
            <p:cNvPicPr/>
            <p:nvPr/>
          </p:nvPicPr>
          <p:blipFill>
            <a:blip r:embed="rId6" cstate="print"/>
            <a:stretch>
              <a:fillRect/>
            </a:stretch>
          </p:blipFill>
          <p:spPr>
            <a:xfrm>
              <a:off x="3237737" y="3530345"/>
              <a:ext cx="76200" cy="146684"/>
            </a:xfrm>
            <a:prstGeom prst="rect">
              <a:avLst/>
            </a:prstGeom>
          </p:spPr>
        </p:pic>
        <p:pic>
          <p:nvPicPr>
            <p:cNvPr id="16" name="object 16"/>
            <p:cNvPicPr/>
            <p:nvPr/>
          </p:nvPicPr>
          <p:blipFill>
            <a:blip r:embed="rId5" cstate="print"/>
            <a:stretch>
              <a:fillRect/>
            </a:stretch>
          </p:blipFill>
          <p:spPr>
            <a:xfrm>
              <a:off x="3221026" y="2761022"/>
              <a:ext cx="126361" cy="197239"/>
            </a:xfrm>
            <a:prstGeom prst="rect">
              <a:avLst/>
            </a:prstGeom>
          </p:spPr>
        </p:pic>
        <p:pic>
          <p:nvPicPr>
            <p:cNvPr id="17" name="object 17"/>
            <p:cNvPicPr/>
            <p:nvPr/>
          </p:nvPicPr>
          <p:blipFill>
            <a:blip r:embed="rId6" cstate="print"/>
            <a:stretch>
              <a:fillRect/>
            </a:stretch>
          </p:blipFill>
          <p:spPr>
            <a:xfrm>
              <a:off x="3248405" y="2762249"/>
              <a:ext cx="76199" cy="146685"/>
            </a:xfrm>
            <a:prstGeom prst="rect">
              <a:avLst/>
            </a:prstGeom>
          </p:spPr>
        </p:pic>
        <p:pic>
          <p:nvPicPr>
            <p:cNvPr id="18" name="object 18"/>
            <p:cNvPicPr/>
            <p:nvPr/>
          </p:nvPicPr>
          <p:blipFill>
            <a:blip r:embed="rId7" cstate="print"/>
            <a:stretch>
              <a:fillRect/>
            </a:stretch>
          </p:blipFill>
          <p:spPr>
            <a:xfrm>
              <a:off x="3227831" y="2999231"/>
              <a:ext cx="117347" cy="117347"/>
            </a:xfrm>
            <a:prstGeom prst="rect">
              <a:avLst/>
            </a:prstGeom>
          </p:spPr>
        </p:pic>
        <p:pic>
          <p:nvPicPr>
            <p:cNvPr id="19" name="object 19"/>
            <p:cNvPicPr/>
            <p:nvPr/>
          </p:nvPicPr>
          <p:blipFill>
            <a:blip r:embed="rId7" cstate="print"/>
            <a:stretch>
              <a:fillRect/>
            </a:stretch>
          </p:blipFill>
          <p:spPr>
            <a:xfrm>
              <a:off x="3227831" y="3165347"/>
              <a:ext cx="117347" cy="117348"/>
            </a:xfrm>
            <a:prstGeom prst="rect">
              <a:avLst/>
            </a:prstGeom>
          </p:spPr>
        </p:pic>
        <p:pic>
          <p:nvPicPr>
            <p:cNvPr id="20" name="object 20"/>
            <p:cNvPicPr/>
            <p:nvPr/>
          </p:nvPicPr>
          <p:blipFill>
            <a:blip r:embed="rId7" cstate="print"/>
            <a:stretch>
              <a:fillRect/>
            </a:stretch>
          </p:blipFill>
          <p:spPr>
            <a:xfrm>
              <a:off x="3227831" y="3332987"/>
              <a:ext cx="117347" cy="117348"/>
            </a:xfrm>
            <a:prstGeom prst="rect">
              <a:avLst/>
            </a:prstGeom>
          </p:spPr>
        </p:pic>
        <p:pic>
          <p:nvPicPr>
            <p:cNvPr id="21" name="object 21"/>
            <p:cNvPicPr/>
            <p:nvPr/>
          </p:nvPicPr>
          <p:blipFill>
            <a:blip r:embed="rId8" cstate="print"/>
            <a:stretch>
              <a:fillRect/>
            </a:stretch>
          </p:blipFill>
          <p:spPr>
            <a:xfrm>
              <a:off x="7935466" y="3724655"/>
              <a:ext cx="1837183" cy="640842"/>
            </a:xfrm>
            <a:prstGeom prst="rect">
              <a:avLst/>
            </a:prstGeom>
          </p:spPr>
        </p:pic>
      </p:grpSp>
      <p:sp>
        <p:nvSpPr>
          <p:cNvPr id="22" name="object 22"/>
          <p:cNvSpPr txBox="1"/>
          <p:nvPr/>
        </p:nvSpPr>
        <p:spPr>
          <a:xfrm>
            <a:off x="3194209" y="5264278"/>
            <a:ext cx="1589246" cy="286617"/>
          </a:xfrm>
          <a:prstGeom prst="rect">
            <a:avLst/>
          </a:prstGeom>
        </p:spPr>
        <p:txBody>
          <a:bodyPr vert="horz" wrap="square" lIns="0" tIns="9525" rIns="0" bIns="0" rtlCol="0">
            <a:spAutoFit/>
          </a:bodyPr>
          <a:lstStyle/>
          <a:p>
            <a:pPr marL="9525">
              <a:spcBef>
                <a:spcPts val="75"/>
              </a:spcBef>
            </a:pPr>
            <a:r>
              <a:rPr dirty="0">
                <a:solidFill>
                  <a:srgbClr val="8B1515"/>
                </a:solidFill>
                <a:latin typeface="Calibri"/>
                <a:cs typeface="Calibri"/>
              </a:rPr>
              <a:t>[input</a:t>
            </a:r>
            <a:r>
              <a:rPr spc="-56" dirty="0">
                <a:solidFill>
                  <a:srgbClr val="8B1515"/>
                </a:solidFill>
                <a:latin typeface="Calibri"/>
                <a:cs typeface="Calibri"/>
              </a:rPr>
              <a:t> </a:t>
            </a:r>
            <a:r>
              <a:rPr spc="-4" dirty="0">
                <a:solidFill>
                  <a:srgbClr val="8B1515"/>
                </a:solidFill>
                <a:latin typeface="Calibri"/>
                <a:cs typeface="Calibri"/>
              </a:rPr>
              <a:t>sequence]</a:t>
            </a:r>
            <a:endParaRPr>
              <a:latin typeface="Calibri"/>
              <a:cs typeface="Calibri"/>
            </a:endParaRPr>
          </a:p>
        </p:txBody>
      </p:sp>
      <p:sp>
        <p:nvSpPr>
          <p:cNvPr id="23" name="object 23"/>
          <p:cNvSpPr txBox="1"/>
          <p:nvPr/>
        </p:nvSpPr>
        <p:spPr>
          <a:xfrm>
            <a:off x="7656481" y="3644456"/>
            <a:ext cx="1013460" cy="471283"/>
          </a:xfrm>
          <a:prstGeom prst="rect">
            <a:avLst/>
          </a:prstGeom>
        </p:spPr>
        <p:txBody>
          <a:bodyPr vert="horz" wrap="square" lIns="0" tIns="9525" rIns="0" bIns="0" rtlCol="0">
            <a:spAutoFit/>
          </a:bodyPr>
          <a:lstStyle/>
          <a:p>
            <a:pPr marL="171450" marR="3810" indent="-162401">
              <a:spcBef>
                <a:spcPts val="75"/>
              </a:spcBef>
            </a:pPr>
            <a:r>
              <a:rPr sz="1500" spc="34" dirty="0">
                <a:latin typeface="Calibri"/>
                <a:cs typeface="Calibri"/>
              </a:rPr>
              <a:t>Tra</a:t>
            </a:r>
            <a:r>
              <a:rPr sz="1500" spc="30" dirty="0">
                <a:latin typeface="Calibri"/>
                <a:cs typeface="Calibri"/>
              </a:rPr>
              <a:t>n</a:t>
            </a:r>
            <a:r>
              <a:rPr sz="1500" spc="11" dirty="0">
                <a:latin typeface="Calibri"/>
                <a:cs typeface="Calibri"/>
              </a:rPr>
              <a:t>sf</a:t>
            </a:r>
            <a:r>
              <a:rPr sz="1500" spc="23" dirty="0">
                <a:latin typeface="Calibri"/>
                <a:cs typeface="Calibri"/>
              </a:rPr>
              <a:t>o</a:t>
            </a:r>
            <a:r>
              <a:rPr sz="1500" spc="8" dirty="0">
                <a:latin typeface="Calibri"/>
                <a:cs typeface="Calibri"/>
              </a:rPr>
              <a:t>rmer  </a:t>
            </a:r>
            <a:r>
              <a:rPr sz="1500" spc="15" dirty="0">
                <a:latin typeface="Calibri"/>
                <a:cs typeface="Calibri"/>
              </a:rPr>
              <a:t>Decoder</a:t>
            </a:r>
            <a:endParaRPr sz="1500">
              <a:latin typeface="Calibri"/>
              <a:cs typeface="Calibri"/>
            </a:endParaRPr>
          </a:p>
        </p:txBody>
      </p:sp>
      <p:pic>
        <p:nvPicPr>
          <p:cNvPr id="24" name="object 24"/>
          <p:cNvPicPr/>
          <p:nvPr/>
        </p:nvPicPr>
        <p:blipFill>
          <a:blip r:embed="rId2" cstate="print"/>
          <a:stretch>
            <a:fillRect/>
          </a:stretch>
        </p:blipFill>
        <p:spPr>
          <a:xfrm>
            <a:off x="6504051" y="4533138"/>
            <a:ext cx="1377887" cy="480632"/>
          </a:xfrm>
          <a:prstGeom prst="rect">
            <a:avLst/>
          </a:prstGeom>
        </p:spPr>
      </p:pic>
      <p:sp>
        <p:nvSpPr>
          <p:cNvPr id="25" name="object 25"/>
          <p:cNvSpPr txBox="1"/>
          <p:nvPr/>
        </p:nvSpPr>
        <p:spPr>
          <a:xfrm>
            <a:off x="6683788" y="4525861"/>
            <a:ext cx="1016794" cy="471764"/>
          </a:xfrm>
          <a:prstGeom prst="rect">
            <a:avLst/>
          </a:prstGeom>
        </p:spPr>
        <p:txBody>
          <a:bodyPr vert="horz" wrap="square" lIns="0" tIns="10001" rIns="0" bIns="0" rtlCol="0">
            <a:spAutoFit/>
          </a:bodyPr>
          <a:lstStyle/>
          <a:p>
            <a:pPr algn="ctr">
              <a:spcBef>
                <a:spcPts val="79"/>
              </a:spcBef>
            </a:pPr>
            <a:r>
              <a:rPr sz="1500" spc="-23" dirty="0">
                <a:latin typeface="Calibri"/>
                <a:cs typeface="Calibri"/>
              </a:rPr>
              <a:t>Word</a:t>
            </a:r>
            <a:endParaRPr sz="1500">
              <a:latin typeface="Calibri"/>
              <a:cs typeface="Calibri"/>
            </a:endParaRPr>
          </a:p>
          <a:p>
            <a:pPr algn="ctr">
              <a:spcBef>
                <a:spcPts val="4"/>
              </a:spcBef>
            </a:pPr>
            <a:r>
              <a:rPr sz="1500" spc="38" dirty="0">
                <a:latin typeface="Calibri"/>
                <a:cs typeface="Calibri"/>
              </a:rPr>
              <a:t>Embeddings</a:t>
            </a:r>
            <a:endParaRPr sz="1500">
              <a:latin typeface="Calibri"/>
              <a:cs typeface="Calibri"/>
            </a:endParaRPr>
          </a:p>
        </p:txBody>
      </p:sp>
      <p:pic>
        <p:nvPicPr>
          <p:cNvPr id="26" name="object 26"/>
          <p:cNvPicPr/>
          <p:nvPr/>
        </p:nvPicPr>
        <p:blipFill>
          <a:blip r:embed="rId2" cstate="print"/>
          <a:stretch>
            <a:fillRect/>
          </a:stretch>
        </p:blipFill>
        <p:spPr>
          <a:xfrm>
            <a:off x="8447151" y="4533138"/>
            <a:ext cx="1377887" cy="480632"/>
          </a:xfrm>
          <a:prstGeom prst="rect">
            <a:avLst/>
          </a:prstGeom>
        </p:spPr>
      </p:pic>
      <p:sp>
        <p:nvSpPr>
          <p:cNvPr id="27" name="object 27"/>
          <p:cNvSpPr txBox="1"/>
          <p:nvPr/>
        </p:nvSpPr>
        <p:spPr>
          <a:xfrm>
            <a:off x="8471726" y="4525861"/>
            <a:ext cx="1327785" cy="471764"/>
          </a:xfrm>
          <a:prstGeom prst="rect">
            <a:avLst/>
          </a:prstGeom>
        </p:spPr>
        <p:txBody>
          <a:bodyPr vert="horz" wrap="square" lIns="0" tIns="10001" rIns="0" bIns="0" rtlCol="0">
            <a:spAutoFit/>
          </a:bodyPr>
          <a:lstStyle/>
          <a:p>
            <a:pPr algn="ctr">
              <a:spcBef>
                <a:spcPts val="79"/>
              </a:spcBef>
            </a:pPr>
            <a:r>
              <a:rPr sz="1500" spc="30" dirty="0">
                <a:latin typeface="Calibri"/>
                <a:cs typeface="Calibri"/>
              </a:rPr>
              <a:t>Position</a:t>
            </a:r>
            <a:endParaRPr sz="1500">
              <a:latin typeface="Calibri"/>
              <a:cs typeface="Calibri"/>
            </a:endParaRPr>
          </a:p>
          <a:p>
            <a:pPr algn="ctr">
              <a:spcBef>
                <a:spcPts val="4"/>
              </a:spcBef>
            </a:pPr>
            <a:r>
              <a:rPr sz="1500" spc="19" dirty="0">
                <a:latin typeface="Calibri"/>
                <a:cs typeface="Calibri"/>
              </a:rPr>
              <a:t>Representations</a:t>
            </a:r>
            <a:endParaRPr sz="1500">
              <a:latin typeface="Calibri"/>
              <a:cs typeface="Calibri"/>
            </a:endParaRPr>
          </a:p>
        </p:txBody>
      </p:sp>
      <p:sp>
        <p:nvSpPr>
          <p:cNvPr id="28" name="object 28"/>
          <p:cNvSpPr txBox="1"/>
          <p:nvPr/>
        </p:nvSpPr>
        <p:spPr>
          <a:xfrm>
            <a:off x="8108443" y="4555580"/>
            <a:ext cx="142875" cy="310181"/>
          </a:xfrm>
          <a:prstGeom prst="rect">
            <a:avLst/>
          </a:prstGeom>
        </p:spPr>
        <p:txBody>
          <a:bodyPr vert="horz" wrap="square" lIns="0" tIns="10001" rIns="0" bIns="0" rtlCol="0">
            <a:spAutoFit/>
          </a:bodyPr>
          <a:lstStyle/>
          <a:p>
            <a:pPr marL="9525">
              <a:spcBef>
                <a:spcPts val="79"/>
              </a:spcBef>
            </a:pPr>
            <a:r>
              <a:rPr sz="1950" dirty="0">
                <a:latin typeface="Calibri"/>
                <a:cs typeface="Calibri"/>
              </a:rPr>
              <a:t>+</a:t>
            </a:r>
            <a:endParaRPr sz="1950">
              <a:latin typeface="Calibri"/>
              <a:cs typeface="Calibri"/>
            </a:endParaRPr>
          </a:p>
        </p:txBody>
      </p:sp>
      <p:grpSp>
        <p:nvGrpSpPr>
          <p:cNvPr id="29" name="object 29"/>
          <p:cNvGrpSpPr/>
          <p:nvPr/>
        </p:nvGrpSpPr>
        <p:grpSpPr>
          <a:xfrm>
            <a:off x="7467600" y="2457451"/>
            <a:ext cx="1378267" cy="2191226"/>
            <a:chOff x="7924798" y="2133600"/>
            <a:chExt cx="1837689" cy="2921635"/>
          </a:xfrm>
        </p:grpSpPr>
        <p:pic>
          <p:nvPicPr>
            <p:cNvPr id="30" name="object 30"/>
            <p:cNvPicPr/>
            <p:nvPr/>
          </p:nvPicPr>
          <p:blipFill>
            <a:blip r:embed="rId3" cstate="print"/>
            <a:stretch>
              <a:fillRect/>
            </a:stretch>
          </p:blipFill>
          <p:spPr>
            <a:xfrm>
              <a:off x="8750808" y="4286986"/>
              <a:ext cx="234670" cy="768121"/>
            </a:xfrm>
            <a:prstGeom prst="rect">
              <a:avLst/>
            </a:prstGeom>
          </p:spPr>
        </p:pic>
        <p:sp>
          <p:nvSpPr>
            <p:cNvPr id="31" name="object 31"/>
            <p:cNvSpPr/>
            <p:nvPr/>
          </p:nvSpPr>
          <p:spPr>
            <a:xfrm>
              <a:off x="8832342" y="4386833"/>
              <a:ext cx="76200" cy="609600"/>
            </a:xfrm>
            <a:custGeom>
              <a:avLst/>
              <a:gdLst/>
              <a:ahLst/>
              <a:cxnLst/>
              <a:rect l="l" t="t" r="r" b="b"/>
              <a:pathLst>
                <a:path w="76200" h="609600">
                  <a:moveTo>
                    <a:pt x="50800" y="63500"/>
                  </a:moveTo>
                  <a:lnTo>
                    <a:pt x="25400" y="63500"/>
                  </a:lnTo>
                  <a:lnTo>
                    <a:pt x="25400" y="609600"/>
                  </a:lnTo>
                  <a:lnTo>
                    <a:pt x="50800" y="609600"/>
                  </a:lnTo>
                  <a:lnTo>
                    <a:pt x="50800" y="63500"/>
                  </a:lnTo>
                  <a:close/>
                </a:path>
                <a:path w="76200" h="609600">
                  <a:moveTo>
                    <a:pt x="38100" y="0"/>
                  </a:moveTo>
                  <a:lnTo>
                    <a:pt x="0" y="76200"/>
                  </a:lnTo>
                  <a:lnTo>
                    <a:pt x="25400" y="76200"/>
                  </a:lnTo>
                  <a:lnTo>
                    <a:pt x="25400" y="63500"/>
                  </a:lnTo>
                  <a:lnTo>
                    <a:pt x="69850" y="63500"/>
                  </a:lnTo>
                  <a:lnTo>
                    <a:pt x="38100" y="0"/>
                  </a:lnTo>
                  <a:close/>
                </a:path>
                <a:path w="76200" h="609600">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sz="1350"/>
            </a:p>
          </p:txBody>
        </p:sp>
        <p:pic>
          <p:nvPicPr>
            <p:cNvPr id="32" name="object 32"/>
            <p:cNvPicPr/>
            <p:nvPr/>
          </p:nvPicPr>
          <p:blipFill>
            <a:blip r:embed="rId8" cstate="print"/>
            <a:stretch>
              <a:fillRect/>
            </a:stretch>
          </p:blipFill>
          <p:spPr>
            <a:xfrm>
              <a:off x="7924798" y="2133600"/>
              <a:ext cx="1837183" cy="640841"/>
            </a:xfrm>
            <a:prstGeom prst="rect">
              <a:avLst/>
            </a:prstGeom>
          </p:spPr>
        </p:pic>
      </p:grpSp>
      <p:sp>
        <p:nvSpPr>
          <p:cNvPr id="33" name="object 33"/>
          <p:cNvSpPr txBox="1"/>
          <p:nvPr/>
        </p:nvSpPr>
        <p:spPr>
          <a:xfrm>
            <a:off x="7648289" y="2450211"/>
            <a:ext cx="1013460" cy="471764"/>
          </a:xfrm>
          <a:prstGeom prst="rect">
            <a:avLst/>
          </a:prstGeom>
        </p:spPr>
        <p:txBody>
          <a:bodyPr vert="horz" wrap="square" lIns="0" tIns="10001" rIns="0" bIns="0" rtlCol="0">
            <a:spAutoFit/>
          </a:bodyPr>
          <a:lstStyle/>
          <a:p>
            <a:pPr marL="171450" marR="3810" indent="-162401">
              <a:spcBef>
                <a:spcPts val="79"/>
              </a:spcBef>
            </a:pPr>
            <a:r>
              <a:rPr sz="1500" spc="34" dirty="0">
                <a:latin typeface="Calibri"/>
                <a:cs typeface="Calibri"/>
              </a:rPr>
              <a:t>Tra</a:t>
            </a:r>
            <a:r>
              <a:rPr sz="1500" spc="30" dirty="0">
                <a:latin typeface="Calibri"/>
                <a:cs typeface="Calibri"/>
              </a:rPr>
              <a:t>n</a:t>
            </a:r>
            <a:r>
              <a:rPr sz="1500" spc="11" dirty="0">
                <a:latin typeface="Calibri"/>
                <a:cs typeface="Calibri"/>
              </a:rPr>
              <a:t>sf</a:t>
            </a:r>
            <a:r>
              <a:rPr sz="1500" spc="23" dirty="0">
                <a:latin typeface="Calibri"/>
                <a:cs typeface="Calibri"/>
              </a:rPr>
              <a:t>o</a:t>
            </a:r>
            <a:r>
              <a:rPr sz="1500" spc="8" dirty="0">
                <a:latin typeface="Calibri"/>
                <a:cs typeface="Calibri"/>
              </a:rPr>
              <a:t>rmer  </a:t>
            </a:r>
            <a:r>
              <a:rPr sz="1500" spc="15" dirty="0">
                <a:latin typeface="Calibri"/>
                <a:cs typeface="Calibri"/>
              </a:rPr>
              <a:t>Decoder</a:t>
            </a:r>
            <a:endParaRPr sz="1500">
              <a:latin typeface="Calibri"/>
              <a:cs typeface="Calibri"/>
            </a:endParaRPr>
          </a:p>
        </p:txBody>
      </p:sp>
      <p:pic>
        <p:nvPicPr>
          <p:cNvPr id="34" name="object 34"/>
          <p:cNvPicPr/>
          <p:nvPr/>
        </p:nvPicPr>
        <p:blipFill>
          <a:blip r:embed="rId9" cstate="print"/>
          <a:stretch>
            <a:fillRect/>
          </a:stretch>
        </p:blipFill>
        <p:spPr>
          <a:xfrm>
            <a:off x="8119111" y="3244977"/>
            <a:ext cx="88011" cy="88011"/>
          </a:xfrm>
          <a:prstGeom prst="rect">
            <a:avLst/>
          </a:prstGeom>
        </p:spPr>
      </p:pic>
      <p:grpSp>
        <p:nvGrpSpPr>
          <p:cNvPr id="35" name="object 35"/>
          <p:cNvGrpSpPr/>
          <p:nvPr/>
        </p:nvGrpSpPr>
        <p:grpSpPr>
          <a:xfrm>
            <a:off x="3975544" y="2019015"/>
            <a:ext cx="4273868" cy="1901666"/>
            <a:chOff x="3268726" y="1549019"/>
            <a:chExt cx="5698490" cy="2535555"/>
          </a:xfrm>
        </p:grpSpPr>
        <p:pic>
          <p:nvPicPr>
            <p:cNvPr id="36" name="object 36"/>
            <p:cNvPicPr/>
            <p:nvPr/>
          </p:nvPicPr>
          <p:blipFill>
            <a:blip r:embed="rId10" cstate="print"/>
            <a:stretch>
              <a:fillRect/>
            </a:stretch>
          </p:blipFill>
          <p:spPr>
            <a:xfrm>
              <a:off x="8721852" y="3448786"/>
              <a:ext cx="234670" cy="304825"/>
            </a:xfrm>
            <a:prstGeom prst="rect">
              <a:avLst/>
            </a:prstGeom>
          </p:spPr>
        </p:pic>
        <p:pic>
          <p:nvPicPr>
            <p:cNvPr id="37" name="object 37"/>
            <p:cNvPicPr/>
            <p:nvPr/>
          </p:nvPicPr>
          <p:blipFill>
            <a:blip r:embed="rId6" cstate="print"/>
            <a:stretch>
              <a:fillRect/>
            </a:stretch>
          </p:blipFill>
          <p:spPr>
            <a:xfrm>
              <a:off x="8803385" y="3548633"/>
              <a:ext cx="76200" cy="146684"/>
            </a:xfrm>
            <a:prstGeom prst="rect">
              <a:avLst/>
            </a:prstGeom>
          </p:spPr>
        </p:pic>
        <p:pic>
          <p:nvPicPr>
            <p:cNvPr id="38" name="object 38"/>
            <p:cNvPicPr/>
            <p:nvPr/>
          </p:nvPicPr>
          <p:blipFill>
            <a:blip r:embed="rId11" cstate="print"/>
            <a:stretch>
              <a:fillRect/>
            </a:stretch>
          </p:blipFill>
          <p:spPr>
            <a:xfrm>
              <a:off x="8793479" y="3351276"/>
              <a:ext cx="117348" cy="117348"/>
            </a:xfrm>
            <a:prstGeom prst="rect">
              <a:avLst/>
            </a:prstGeom>
          </p:spPr>
        </p:pic>
        <p:pic>
          <p:nvPicPr>
            <p:cNvPr id="39" name="object 39"/>
            <p:cNvPicPr/>
            <p:nvPr/>
          </p:nvPicPr>
          <p:blipFill>
            <a:blip r:embed="rId10" cstate="print"/>
            <a:stretch>
              <a:fillRect/>
            </a:stretch>
          </p:blipFill>
          <p:spPr>
            <a:xfrm>
              <a:off x="8732520" y="2679166"/>
              <a:ext cx="234670" cy="304825"/>
            </a:xfrm>
            <a:prstGeom prst="rect">
              <a:avLst/>
            </a:prstGeom>
          </p:spPr>
        </p:pic>
        <p:pic>
          <p:nvPicPr>
            <p:cNvPr id="40" name="object 40"/>
            <p:cNvPicPr/>
            <p:nvPr/>
          </p:nvPicPr>
          <p:blipFill>
            <a:blip r:embed="rId12" cstate="print"/>
            <a:stretch>
              <a:fillRect/>
            </a:stretch>
          </p:blipFill>
          <p:spPr>
            <a:xfrm>
              <a:off x="8814054" y="2779013"/>
              <a:ext cx="76200" cy="146685"/>
            </a:xfrm>
            <a:prstGeom prst="rect">
              <a:avLst/>
            </a:prstGeom>
          </p:spPr>
        </p:pic>
        <p:pic>
          <p:nvPicPr>
            <p:cNvPr id="41" name="object 41"/>
            <p:cNvPicPr/>
            <p:nvPr/>
          </p:nvPicPr>
          <p:blipFill>
            <a:blip r:embed="rId9" cstate="print"/>
            <a:stretch>
              <a:fillRect/>
            </a:stretch>
          </p:blipFill>
          <p:spPr>
            <a:xfrm>
              <a:off x="8793479" y="3015996"/>
              <a:ext cx="117348" cy="117348"/>
            </a:xfrm>
            <a:prstGeom prst="rect">
              <a:avLst/>
            </a:prstGeom>
          </p:spPr>
        </p:pic>
        <p:sp>
          <p:nvSpPr>
            <p:cNvPr id="42" name="object 42"/>
            <p:cNvSpPr/>
            <p:nvPr/>
          </p:nvSpPr>
          <p:spPr>
            <a:xfrm>
              <a:off x="3268726" y="1549018"/>
              <a:ext cx="4669155" cy="2535555"/>
            </a:xfrm>
            <a:custGeom>
              <a:avLst/>
              <a:gdLst/>
              <a:ahLst/>
              <a:cxnLst/>
              <a:rect l="l" t="t" r="r" b="b"/>
              <a:pathLst>
                <a:path w="4669155" h="2535554">
                  <a:moveTo>
                    <a:pt x="4644593" y="913130"/>
                  </a:moveTo>
                  <a:lnTo>
                    <a:pt x="4594225" y="913130"/>
                  </a:lnTo>
                  <a:lnTo>
                    <a:pt x="4581474" y="913130"/>
                  </a:lnTo>
                  <a:lnTo>
                    <a:pt x="4581017" y="943610"/>
                  </a:lnTo>
                  <a:lnTo>
                    <a:pt x="4644593" y="913130"/>
                  </a:lnTo>
                  <a:close/>
                </a:path>
                <a:path w="4669155" h="2535554">
                  <a:moveTo>
                    <a:pt x="4668901" y="2509647"/>
                  </a:moveTo>
                  <a:lnTo>
                    <a:pt x="4650041" y="2496947"/>
                  </a:lnTo>
                  <a:lnTo>
                    <a:pt x="4593463" y="2458847"/>
                  </a:lnTo>
                  <a:lnTo>
                    <a:pt x="4592637" y="2496947"/>
                  </a:lnTo>
                  <a:lnTo>
                    <a:pt x="4494022" y="2496947"/>
                  </a:lnTo>
                  <a:lnTo>
                    <a:pt x="4406646" y="2484247"/>
                  </a:lnTo>
                  <a:lnTo>
                    <a:pt x="4406900" y="2484247"/>
                  </a:lnTo>
                  <a:lnTo>
                    <a:pt x="4320159" y="2471547"/>
                  </a:lnTo>
                  <a:lnTo>
                    <a:pt x="4320413" y="2471547"/>
                  </a:lnTo>
                  <a:lnTo>
                    <a:pt x="4234307" y="2458847"/>
                  </a:lnTo>
                  <a:lnTo>
                    <a:pt x="4234561" y="2458847"/>
                  </a:lnTo>
                  <a:lnTo>
                    <a:pt x="4149217" y="2433447"/>
                  </a:lnTo>
                  <a:lnTo>
                    <a:pt x="4149471" y="2433447"/>
                  </a:lnTo>
                  <a:lnTo>
                    <a:pt x="4065270" y="2420747"/>
                  </a:lnTo>
                  <a:lnTo>
                    <a:pt x="4065524" y="2420747"/>
                  </a:lnTo>
                  <a:lnTo>
                    <a:pt x="3982466" y="2395347"/>
                  </a:lnTo>
                  <a:lnTo>
                    <a:pt x="3982720" y="2395347"/>
                  </a:lnTo>
                  <a:lnTo>
                    <a:pt x="3901059" y="2369947"/>
                  </a:lnTo>
                  <a:lnTo>
                    <a:pt x="3901313" y="2369947"/>
                  </a:lnTo>
                  <a:lnTo>
                    <a:pt x="3821176" y="2331847"/>
                  </a:lnTo>
                  <a:lnTo>
                    <a:pt x="3821430" y="2331847"/>
                  </a:lnTo>
                  <a:lnTo>
                    <a:pt x="3743071" y="2306447"/>
                  </a:lnTo>
                  <a:lnTo>
                    <a:pt x="3743198" y="2306447"/>
                  </a:lnTo>
                  <a:lnTo>
                    <a:pt x="3666744" y="2268347"/>
                  </a:lnTo>
                  <a:lnTo>
                    <a:pt x="3666998" y="2268347"/>
                  </a:lnTo>
                  <a:lnTo>
                    <a:pt x="3592449" y="2230247"/>
                  </a:lnTo>
                  <a:lnTo>
                    <a:pt x="3592703" y="2230247"/>
                  </a:lnTo>
                  <a:lnTo>
                    <a:pt x="3520440" y="2192147"/>
                  </a:lnTo>
                  <a:lnTo>
                    <a:pt x="3520694" y="2192147"/>
                  </a:lnTo>
                  <a:lnTo>
                    <a:pt x="3450844" y="2154047"/>
                  </a:lnTo>
                  <a:lnTo>
                    <a:pt x="3451098" y="2154047"/>
                  </a:lnTo>
                  <a:lnTo>
                    <a:pt x="3383915" y="2115947"/>
                  </a:lnTo>
                  <a:lnTo>
                    <a:pt x="3384169" y="2115947"/>
                  </a:lnTo>
                  <a:lnTo>
                    <a:pt x="3319653" y="2065147"/>
                  </a:lnTo>
                  <a:lnTo>
                    <a:pt x="3319780" y="2065147"/>
                  </a:lnTo>
                  <a:lnTo>
                    <a:pt x="3258172" y="2014359"/>
                  </a:lnTo>
                  <a:lnTo>
                    <a:pt x="3258439" y="2014359"/>
                  </a:lnTo>
                  <a:lnTo>
                    <a:pt x="3199892" y="1976259"/>
                  </a:lnTo>
                  <a:lnTo>
                    <a:pt x="3200146" y="1976259"/>
                  </a:lnTo>
                  <a:lnTo>
                    <a:pt x="3145028" y="1925459"/>
                  </a:lnTo>
                  <a:lnTo>
                    <a:pt x="3145155" y="1925459"/>
                  </a:lnTo>
                  <a:lnTo>
                    <a:pt x="3093339" y="1874659"/>
                  </a:lnTo>
                  <a:lnTo>
                    <a:pt x="3093593" y="1874659"/>
                  </a:lnTo>
                  <a:lnTo>
                    <a:pt x="3045333" y="1823859"/>
                  </a:lnTo>
                  <a:lnTo>
                    <a:pt x="3045587" y="1823859"/>
                  </a:lnTo>
                  <a:lnTo>
                    <a:pt x="3001264" y="1760359"/>
                  </a:lnTo>
                  <a:lnTo>
                    <a:pt x="3001391" y="1760359"/>
                  </a:lnTo>
                  <a:lnTo>
                    <a:pt x="2961005" y="1709559"/>
                  </a:lnTo>
                  <a:lnTo>
                    <a:pt x="2961132" y="1709559"/>
                  </a:lnTo>
                  <a:lnTo>
                    <a:pt x="2924810" y="1658759"/>
                  </a:lnTo>
                  <a:lnTo>
                    <a:pt x="2924937" y="1658759"/>
                  </a:lnTo>
                  <a:lnTo>
                    <a:pt x="2892933" y="1607959"/>
                  </a:lnTo>
                  <a:lnTo>
                    <a:pt x="2893187" y="1607959"/>
                  </a:lnTo>
                  <a:lnTo>
                    <a:pt x="2865501" y="1544459"/>
                  </a:lnTo>
                  <a:lnTo>
                    <a:pt x="2865755" y="1544459"/>
                  </a:lnTo>
                  <a:lnTo>
                    <a:pt x="2842768" y="1493659"/>
                  </a:lnTo>
                  <a:lnTo>
                    <a:pt x="2842895" y="1493659"/>
                  </a:lnTo>
                  <a:lnTo>
                    <a:pt x="2824734" y="1430159"/>
                  </a:lnTo>
                  <a:lnTo>
                    <a:pt x="2824861" y="1430159"/>
                  </a:lnTo>
                  <a:lnTo>
                    <a:pt x="2811780" y="1379359"/>
                  </a:lnTo>
                  <a:lnTo>
                    <a:pt x="2811907" y="1379359"/>
                  </a:lnTo>
                  <a:lnTo>
                    <a:pt x="2803906" y="1315859"/>
                  </a:lnTo>
                  <a:lnTo>
                    <a:pt x="2801112" y="1252359"/>
                  </a:lnTo>
                  <a:lnTo>
                    <a:pt x="2800604" y="1226959"/>
                  </a:lnTo>
                  <a:lnTo>
                    <a:pt x="2799080" y="1201559"/>
                  </a:lnTo>
                  <a:lnTo>
                    <a:pt x="2796540" y="1176159"/>
                  </a:lnTo>
                  <a:lnTo>
                    <a:pt x="2793111" y="1138059"/>
                  </a:lnTo>
                  <a:lnTo>
                    <a:pt x="2788539" y="1112659"/>
                  </a:lnTo>
                  <a:lnTo>
                    <a:pt x="2783205" y="1087259"/>
                  </a:lnTo>
                  <a:lnTo>
                    <a:pt x="2776855" y="1049159"/>
                  </a:lnTo>
                  <a:lnTo>
                    <a:pt x="2769616" y="1023759"/>
                  </a:lnTo>
                  <a:lnTo>
                    <a:pt x="2761488" y="998359"/>
                  </a:lnTo>
                  <a:lnTo>
                    <a:pt x="2752471" y="960259"/>
                  </a:lnTo>
                  <a:lnTo>
                    <a:pt x="2742438" y="934859"/>
                  </a:lnTo>
                  <a:lnTo>
                    <a:pt x="2731770" y="909459"/>
                  </a:lnTo>
                  <a:lnTo>
                    <a:pt x="2720213" y="884059"/>
                  </a:lnTo>
                  <a:lnTo>
                    <a:pt x="2707767" y="858659"/>
                  </a:lnTo>
                  <a:lnTo>
                    <a:pt x="2694559" y="820559"/>
                  </a:lnTo>
                  <a:lnTo>
                    <a:pt x="2665857" y="769759"/>
                  </a:lnTo>
                  <a:lnTo>
                    <a:pt x="2634107" y="718959"/>
                  </a:lnTo>
                  <a:lnTo>
                    <a:pt x="2599563" y="668159"/>
                  </a:lnTo>
                  <a:lnTo>
                    <a:pt x="2562098" y="617359"/>
                  </a:lnTo>
                  <a:lnTo>
                    <a:pt x="2522093" y="566559"/>
                  </a:lnTo>
                  <a:lnTo>
                    <a:pt x="2479675" y="515759"/>
                  </a:lnTo>
                  <a:lnTo>
                    <a:pt x="2434844" y="464959"/>
                  </a:lnTo>
                  <a:lnTo>
                    <a:pt x="2363343" y="401459"/>
                  </a:lnTo>
                  <a:lnTo>
                    <a:pt x="2313178" y="350659"/>
                  </a:lnTo>
                  <a:lnTo>
                    <a:pt x="2260981" y="312559"/>
                  </a:lnTo>
                  <a:lnTo>
                    <a:pt x="2207133" y="274459"/>
                  </a:lnTo>
                  <a:lnTo>
                    <a:pt x="2151634" y="236359"/>
                  </a:lnTo>
                  <a:lnTo>
                    <a:pt x="2123186" y="223659"/>
                  </a:lnTo>
                  <a:lnTo>
                    <a:pt x="2094357" y="198259"/>
                  </a:lnTo>
                  <a:lnTo>
                    <a:pt x="2006092" y="160159"/>
                  </a:lnTo>
                  <a:lnTo>
                    <a:pt x="1975993" y="134759"/>
                  </a:lnTo>
                  <a:lnTo>
                    <a:pt x="1852930" y="83959"/>
                  </a:lnTo>
                  <a:lnTo>
                    <a:pt x="1821688" y="83959"/>
                  </a:lnTo>
                  <a:lnTo>
                    <a:pt x="1726438" y="45859"/>
                  </a:lnTo>
                  <a:lnTo>
                    <a:pt x="1694180" y="45859"/>
                  </a:lnTo>
                  <a:lnTo>
                    <a:pt x="1661922" y="33159"/>
                  </a:lnTo>
                  <a:lnTo>
                    <a:pt x="1629664" y="33159"/>
                  </a:lnTo>
                  <a:lnTo>
                    <a:pt x="1597025" y="20459"/>
                  </a:lnTo>
                  <a:lnTo>
                    <a:pt x="1564513" y="20459"/>
                  </a:lnTo>
                  <a:lnTo>
                    <a:pt x="1553705" y="16256"/>
                  </a:lnTo>
                  <a:lnTo>
                    <a:pt x="1592453" y="17780"/>
                  </a:lnTo>
                  <a:lnTo>
                    <a:pt x="1656842" y="22860"/>
                  </a:lnTo>
                  <a:lnTo>
                    <a:pt x="1720723" y="27940"/>
                  </a:lnTo>
                  <a:lnTo>
                    <a:pt x="1783842" y="34290"/>
                  </a:lnTo>
                  <a:lnTo>
                    <a:pt x="1846326" y="41910"/>
                  </a:lnTo>
                  <a:lnTo>
                    <a:pt x="1846199" y="41910"/>
                  </a:lnTo>
                  <a:lnTo>
                    <a:pt x="1907921" y="50800"/>
                  </a:lnTo>
                  <a:lnTo>
                    <a:pt x="1907794" y="50800"/>
                  </a:lnTo>
                  <a:lnTo>
                    <a:pt x="1968373" y="60960"/>
                  </a:lnTo>
                  <a:lnTo>
                    <a:pt x="1968246" y="60960"/>
                  </a:lnTo>
                  <a:lnTo>
                    <a:pt x="2027809" y="71120"/>
                  </a:lnTo>
                  <a:lnTo>
                    <a:pt x="2027682" y="71120"/>
                  </a:lnTo>
                  <a:lnTo>
                    <a:pt x="2085848" y="82550"/>
                  </a:lnTo>
                  <a:lnTo>
                    <a:pt x="2085721" y="82550"/>
                  </a:lnTo>
                  <a:lnTo>
                    <a:pt x="2142490" y="95250"/>
                  </a:lnTo>
                  <a:lnTo>
                    <a:pt x="2142363" y="95250"/>
                  </a:lnTo>
                  <a:lnTo>
                    <a:pt x="2197608" y="109220"/>
                  </a:lnTo>
                  <a:lnTo>
                    <a:pt x="2197481" y="109220"/>
                  </a:lnTo>
                  <a:lnTo>
                    <a:pt x="2251075" y="123190"/>
                  </a:lnTo>
                  <a:lnTo>
                    <a:pt x="2250948" y="123190"/>
                  </a:lnTo>
                  <a:lnTo>
                    <a:pt x="2302764" y="137160"/>
                  </a:lnTo>
                  <a:lnTo>
                    <a:pt x="2302637" y="137160"/>
                  </a:lnTo>
                  <a:lnTo>
                    <a:pt x="2352548" y="153670"/>
                  </a:lnTo>
                  <a:lnTo>
                    <a:pt x="2352421" y="153670"/>
                  </a:lnTo>
                  <a:lnTo>
                    <a:pt x="2400300" y="168910"/>
                  </a:lnTo>
                  <a:lnTo>
                    <a:pt x="2400173" y="168910"/>
                  </a:lnTo>
                  <a:lnTo>
                    <a:pt x="2423287" y="177800"/>
                  </a:lnTo>
                  <a:lnTo>
                    <a:pt x="2445893" y="185420"/>
                  </a:lnTo>
                  <a:lnTo>
                    <a:pt x="2445766" y="185420"/>
                  </a:lnTo>
                  <a:lnTo>
                    <a:pt x="2467737" y="194310"/>
                  </a:lnTo>
                  <a:lnTo>
                    <a:pt x="2489073" y="203200"/>
                  </a:lnTo>
                  <a:lnTo>
                    <a:pt x="2488946" y="203200"/>
                  </a:lnTo>
                  <a:lnTo>
                    <a:pt x="2509774" y="212090"/>
                  </a:lnTo>
                  <a:lnTo>
                    <a:pt x="2509647" y="212090"/>
                  </a:lnTo>
                  <a:lnTo>
                    <a:pt x="2529840" y="220980"/>
                  </a:lnTo>
                  <a:lnTo>
                    <a:pt x="2549271" y="229870"/>
                  </a:lnTo>
                  <a:lnTo>
                    <a:pt x="2568067" y="238760"/>
                  </a:lnTo>
                  <a:lnTo>
                    <a:pt x="2567940" y="238760"/>
                  </a:lnTo>
                  <a:lnTo>
                    <a:pt x="2586228" y="248920"/>
                  </a:lnTo>
                  <a:lnTo>
                    <a:pt x="2586101" y="248920"/>
                  </a:lnTo>
                  <a:lnTo>
                    <a:pt x="2603627" y="257810"/>
                  </a:lnTo>
                  <a:lnTo>
                    <a:pt x="2603500" y="257810"/>
                  </a:lnTo>
                  <a:lnTo>
                    <a:pt x="2620391" y="267970"/>
                  </a:lnTo>
                  <a:lnTo>
                    <a:pt x="2620264" y="267970"/>
                  </a:lnTo>
                  <a:lnTo>
                    <a:pt x="2636393" y="276860"/>
                  </a:lnTo>
                  <a:lnTo>
                    <a:pt x="2636266" y="276860"/>
                  </a:lnTo>
                  <a:lnTo>
                    <a:pt x="2651633" y="287020"/>
                  </a:lnTo>
                  <a:lnTo>
                    <a:pt x="2651506" y="287020"/>
                  </a:lnTo>
                  <a:lnTo>
                    <a:pt x="2666238" y="295910"/>
                  </a:lnTo>
                  <a:lnTo>
                    <a:pt x="2665984" y="295910"/>
                  </a:lnTo>
                  <a:lnTo>
                    <a:pt x="2679827" y="306070"/>
                  </a:lnTo>
                  <a:lnTo>
                    <a:pt x="2679700" y="306070"/>
                  </a:lnTo>
                  <a:lnTo>
                    <a:pt x="2692781" y="316230"/>
                  </a:lnTo>
                  <a:lnTo>
                    <a:pt x="2692654" y="316230"/>
                  </a:lnTo>
                  <a:lnTo>
                    <a:pt x="2704973" y="326390"/>
                  </a:lnTo>
                  <a:lnTo>
                    <a:pt x="2704719" y="326390"/>
                  </a:lnTo>
                  <a:lnTo>
                    <a:pt x="2716276" y="336550"/>
                  </a:lnTo>
                  <a:lnTo>
                    <a:pt x="2716149" y="336550"/>
                  </a:lnTo>
                  <a:lnTo>
                    <a:pt x="2726817" y="346710"/>
                  </a:lnTo>
                  <a:lnTo>
                    <a:pt x="2726563" y="346710"/>
                  </a:lnTo>
                  <a:lnTo>
                    <a:pt x="2736342" y="356870"/>
                  </a:lnTo>
                  <a:lnTo>
                    <a:pt x="2736215" y="355600"/>
                  </a:lnTo>
                  <a:lnTo>
                    <a:pt x="2745105" y="367030"/>
                  </a:lnTo>
                  <a:lnTo>
                    <a:pt x="2744978" y="365760"/>
                  </a:lnTo>
                  <a:lnTo>
                    <a:pt x="2752979" y="377190"/>
                  </a:lnTo>
                  <a:lnTo>
                    <a:pt x="2752725" y="375920"/>
                  </a:lnTo>
                  <a:lnTo>
                    <a:pt x="2759964" y="387350"/>
                  </a:lnTo>
                  <a:lnTo>
                    <a:pt x="2759710" y="386080"/>
                  </a:lnTo>
                  <a:lnTo>
                    <a:pt x="2766060" y="396240"/>
                  </a:lnTo>
                  <a:lnTo>
                    <a:pt x="2765806" y="396240"/>
                  </a:lnTo>
                  <a:lnTo>
                    <a:pt x="2771267" y="406400"/>
                  </a:lnTo>
                  <a:lnTo>
                    <a:pt x="2771013" y="406400"/>
                  </a:lnTo>
                  <a:lnTo>
                    <a:pt x="2775458" y="416560"/>
                  </a:lnTo>
                  <a:lnTo>
                    <a:pt x="2775204" y="416560"/>
                  </a:lnTo>
                  <a:lnTo>
                    <a:pt x="2778633" y="426720"/>
                  </a:lnTo>
                  <a:lnTo>
                    <a:pt x="2778506" y="426720"/>
                  </a:lnTo>
                  <a:lnTo>
                    <a:pt x="2781046" y="436880"/>
                  </a:lnTo>
                  <a:lnTo>
                    <a:pt x="2780919" y="436880"/>
                  </a:lnTo>
                  <a:lnTo>
                    <a:pt x="2782443" y="447040"/>
                  </a:lnTo>
                  <a:lnTo>
                    <a:pt x="2782316" y="447040"/>
                  </a:lnTo>
                  <a:lnTo>
                    <a:pt x="2782951" y="457200"/>
                  </a:lnTo>
                  <a:lnTo>
                    <a:pt x="2794381" y="501650"/>
                  </a:lnTo>
                  <a:lnTo>
                    <a:pt x="2826766" y="544830"/>
                  </a:lnTo>
                  <a:lnTo>
                    <a:pt x="2878074" y="586740"/>
                  </a:lnTo>
                  <a:lnTo>
                    <a:pt x="2910332" y="607060"/>
                  </a:lnTo>
                  <a:lnTo>
                    <a:pt x="2946908" y="627380"/>
                  </a:lnTo>
                  <a:lnTo>
                    <a:pt x="2987548" y="647700"/>
                  </a:lnTo>
                  <a:lnTo>
                    <a:pt x="3031998" y="666750"/>
                  </a:lnTo>
                  <a:lnTo>
                    <a:pt x="3080258" y="685800"/>
                  </a:lnTo>
                  <a:lnTo>
                    <a:pt x="3132074" y="704850"/>
                  </a:lnTo>
                  <a:lnTo>
                    <a:pt x="3187319" y="722630"/>
                  </a:lnTo>
                  <a:lnTo>
                    <a:pt x="3307194" y="756920"/>
                  </a:lnTo>
                  <a:lnTo>
                    <a:pt x="3438779" y="788670"/>
                  </a:lnTo>
                  <a:lnTo>
                    <a:pt x="3654933" y="830580"/>
                  </a:lnTo>
                  <a:lnTo>
                    <a:pt x="3731260" y="843280"/>
                  </a:lnTo>
                  <a:lnTo>
                    <a:pt x="3809619" y="854710"/>
                  </a:lnTo>
                  <a:lnTo>
                    <a:pt x="3971036" y="875030"/>
                  </a:lnTo>
                  <a:lnTo>
                    <a:pt x="4137914" y="891540"/>
                  </a:lnTo>
                  <a:lnTo>
                    <a:pt x="4308856" y="902970"/>
                  </a:lnTo>
                  <a:lnTo>
                    <a:pt x="4482592" y="910590"/>
                  </a:lnTo>
                  <a:lnTo>
                    <a:pt x="4581474" y="912850"/>
                  </a:lnTo>
                  <a:lnTo>
                    <a:pt x="4594225" y="912850"/>
                  </a:lnTo>
                  <a:lnTo>
                    <a:pt x="4645203" y="912850"/>
                  </a:lnTo>
                  <a:lnTo>
                    <a:pt x="4657852" y="906780"/>
                  </a:lnTo>
                  <a:lnTo>
                    <a:pt x="4582160" y="867410"/>
                  </a:lnTo>
                  <a:lnTo>
                    <a:pt x="4581664" y="900150"/>
                  </a:lnTo>
                  <a:lnTo>
                    <a:pt x="4482846" y="897890"/>
                  </a:lnTo>
                  <a:lnTo>
                    <a:pt x="4309491" y="890270"/>
                  </a:lnTo>
                  <a:lnTo>
                    <a:pt x="4309745" y="890270"/>
                  </a:lnTo>
                  <a:lnTo>
                    <a:pt x="4138803" y="878840"/>
                  </a:lnTo>
                  <a:lnTo>
                    <a:pt x="4139057" y="878840"/>
                  </a:lnTo>
                  <a:lnTo>
                    <a:pt x="3972306" y="862330"/>
                  </a:lnTo>
                  <a:lnTo>
                    <a:pt x="3972433" y="862330"/>
                  </a:lnTo>
                  <a:lnTo>
                    <a:pt x="3891026" y="852170"/>
                  </a:lnTo>
                  <a:lnTo>
                    <a:pt x="3891153" y="852170"/>
                  </a:lnTo>
                  <a:lnTo>
                    <a:pt x="3811270" y="842010"/>
                  </a:lnTo>
                  <a:lnTo>
                    <a:pt x="3811397" y="842010"/>
                  </a:lnTo>
                  <a:lnTo>
                    <a:pt x="3733165" y="830580"/>
                  </a:lnTo>
                  <a:lnTo>
                    <a:pt x="3733292" y="830580"/>
                  </a:lnTo>
                  <a:lnTo>
                    <a:pt x="3656965" y="817880"/>
                  </a:lnTo>
                  <a:lnTo>
                    <a:pt x="3657092" y="817880"/>
                  </a:lnTo>
                  <a:lnTo>
                    <a:pt x="3582924" y="805180"/>
                  </a:lnTo>
                  <a:lnTo>
                    <a:pt x="3511042" y="791210"/>
                  </a:lnTo>
                  <a:lnTo>
                    <a:pt x="3511169" y="791210"/>
                  </a:lnTo>
                  <a:lnTo>
                    <a:pt x="3441573" y="775970"/>
                  </a:lnTo>
                  <a:lnTo>
                    <a:pt x="3441700" y="775970"/>
                  </a:lnTo>
                  <a:lnTo>
                    <a:pt x="3374644" y="760730"/>
                  </a:lnTo>
                  <a:lnTo>
                    <a:pt x="3310369" y="744220"/>
                  </a:lnTo>
                  <a:lnTo>
                    <a:pt x="3310496" y="744220"/>
                  </a:lnTo>
                  <a:lnTo>
                    <a:pt x="3249168" y="727710"/>
                  </a:lnTo>
                  <a:lnTo>
                    <a:pt x="3249295" y="727710"/>
                  </a:lnTo>
                  <a:lnTo>
                    <a:pt x="3191002" y="709930"/>
                  </a:lnTo>
                  <a:lnTo>
                    <a:pt x="3191129" y="709930"/>
                  </a:lnTo>
                  <a:lnTo>
                    <a:pt x="3136138" y="692150"/>
                  </a:lnTo>
                  <a:lnTo>
                    <a:pt x="3136265" y="692150"/>
                  </a:lnTo>
                  <a:lnTo>
                    <a:pt x="3084703" y="674370"/>
                  </a:lnTo>
                  <a:lnTo>
                    <a:pt x="3084830" y="674370"/>
                  </a:lnTo>
                  <a:lnTo>
                    <a:pt x="3036824" y="655320"/>
                  </a:lnTo>
                  <a:lnTo>
                    <a:pt x="3036951" y="655320"/>
                  </a:lnTo>
                  <a:lnTo>
                    <a:pt x="2992628" y="636270"/>
                  </a:lnTo>
                  <a:lnTo>
                    <a:pt x="2992882" y="636270"/>
                  </a:lnTo>
                  <a:lnTo>
                    <a:pt x="2955137" y="617220"/>
                  </a:lnTo>
                  <a:lnTo>
                    <a:pt x="2952623" y="615950"/>
                  </a:lnTo>
                  <a:lnTo>
                    <a:pt x="2952877" y="617220"/>
                  </a:lnTo>
                  <a:lnTo>
                    <a:pt x="2916682" y="596900"/>
                  </a:lnTo>
                  <a:lnTo>
                    <a:pt x="2916936" y="596900"/>
                  </a:lnTo>
                  <a:lnTo>
                    <a:pt x="2885059" y="576580"/>
                  </a:lnTo>
                  <a:lnTo>
                    <a:pt x="2885440" y="576580"/>
                  </a:lnTo>
                  <a:lnTo>
                    <a:pt x="2857881" y="556260"/>
                  </a:lnTo>
                  <a:lnTo>
                    <a:pt x="2858389" y="556260"/>
                  </a:lnTo>
                  <a:lnTo>
                    <a:pt x="2836951" y="537210"/>
                  </a:lnTo>
                  <a:lnTo>
                    <a:pt x="2835529" y="535940"/>
                  </a:lnTo>
                  <a:lnTo>
                    <a:pt x="2836037" y="537210"/>
                  </a:lnTo>
                  <a:lnTo>
                    <a:pt x="2819057" y="516890"/>
                  </a:lnTo>
                  <a:lnTo>
                    <a:pt x="2818003" y="515620"/>
                  </a:lnTo>
                  <a:lnTo>
                    <a:pt x="2818511" y="516890"/>
                  </a:lnTo>
                  <a:lnTo>
                    <a:pt x="2806192" y="496570"/>
                  </a:lnTo>
                  <a:lnTo>
                    <a:pt x="2805430" y="495300"/>
                  </a:lnTo>
                  <a:lnTo>
                    <a:pt x="2798318" y="477520"/>
                  </a:lnTo>
                  <a:lnTo>
                    <a:pt x="2798127" y="477062"/>
                  </a:lnTo>
                  <a:lnTo>
                    <a:pt x="2798026" y="476250"/>
                  </a:lnTo>
                  <a:lnTo>
                    <a:pt x="2795524" y="455930"/>
                  </a:lnTo>
                  <a:lnTo>
                    <a:pt x="2795651" y="455930"/>
                  </a:lnTo>
                  <a:lnTo>
                    <a:pt x="2795016" y="445770"/>
                  </a:lnTo>
                  <a:lnTo>
                    <a:pt x="2782697" y="401320"/>
                  </a:lnTo>
                  <a:lnTo>
                    <a:pt x="2774543" y="386080"/>
                  </a:lnTo>
                  <a:lnTo>
                    <a:pt x="2770505" y="379730"/>
                  </a:lnTo>
                  <a:lnTo>
                    <a:pt x="2768041" y="375920"/>
                  </a:lnTo>
                  <a:lnTo>
                    <a:pt x="2763139" y="368300"/>
                  </a:lnTo>
                  <a:lnTo>
                    <a:pt x="2761069" y="365760"/>
                  </a:lnTo>
                  <a:lnTo>
                    <a:pt x="2754884" y="358140"/>
                  </a:lnTo>
                  <a:lnTo>
                    <a:pt x="2752598" y="355600"/>
                  </a:lnTo>
                  <a:lnTo>
                    <a:pt x="2745740" y="347980"/>
                  </a:lnTo>
                  <a:lnTo>
                    <a:pt x="2735707" y="337820"/>
                  </a:lnTo>
                  <a:lnTo>
                    <a:pt x="2724785" y="326390"/>
                  </a:lnTo>
                  <a:lnTo>
                    <a:pt x="2713101" y="316230"/>
                  </a:lnTo>
                  <a:lnTo>
                    <a:pt x="2673350" y="285750"/>
                  </a:lnTo>
                  <a:lnTo>
                    <a:pt x="2642997" y="266700"/>
                  </a:lnTo>
                  <a:lnTo>
                    <a:pt x="2626741" y="256540"/>
                  </a:lnTo>
                  <a:lnTo>
                    <a:pt x="2609723" y="246380"/>
                  </a:lnTo>
                  <a:lnTo>
                    <a:pt x="2592070" y="237490"/>
                  </a:lnTo>
                  <a:lnTo>
                    <a:pt x="2573655" y="227330"/>
                  </a:lnTo>
                  <a:lnTo>
                    <a:pt x="2535174" y="209550"/>
                  </a:lnTo>
                  <a:lnTo>
                    <a:pt x="2493899" y="191770"/>
                  </a:lnTo>
                  <a:lnTo>
                    <a:pt x="2427732" y="165100"/>
                  </a:lnTo>
                  <a:lnTo>
                    <a:pt x="2404491" y="157480"/>
                  </a:lnTo>
                  <a:lnTo>
                    <a:pt x="2356358" y="140970"/>
                  </a:lnTo>
                  <a:lnTo>
                    <a:pt x="2306320" y="125730"/>
                  </a:lnTo>
                  <a:lnTo>
                    <a:pt x="2254377" y="110490"/>
                  </a:lnTo>
                  <a:lnTo>
                    <a:pt x="2145284" y="82550"/>
                  </a:lnTo>
                  <a:lnTo>
                    <a:pt x="1970405" y="48260"/>
                  </a:lnTo>
                  <a:lnTo>
                    <a:pt x="1909699" y="38100"/>
                  </a:lnTo>
                  <a:lnTo>
                    <a:pt x="1847977" y="29210"/>
                  </a:lnTo>
                  <a:lnTo>
                    <a:pt x="1785239" y="21590"/>
                  </a:lnTo>
                  <a:lnTo>
                    <a:pt x="1721993" y="15240"/>
                  </a:lnTo>
                  <a:lnTo>
                    <a:pt x="1593342" y="5080"/>
                  </a:lnTo>
                  <a:lnTo>
                    <a:pt x="1463167" y="0"/>
                  </a:lnTo>
                  <a:lnTo>
                    <a:pt x="1332484" y="0"/>
                  </a:lnTo>
                  <a:lnTo>
                    <a:pt x="1202563" y="2540"/>
                  </a:lnTo>
                  <a:lnTo>
                    <a:pt x="1074039" y="7620"/>
                  </a:lnTo>
                  <a:lnTo>
                    <a:pt x="886460" y="19050"/>
                  </a:lnTo>
                  <a:lnTo>
                    <a:pt x="766191" y="29210"/>
                  </a:lnTo>
                  <a:lnTo>
                    <a:pt x="595757" y="48260"/>
                  </a:lnTo>
                  <a:lnTo>
                    <a:pt x="440182" y="71120"/>
                  </a:lnTo>
                  <a:lnTo>
                    <a:pt x="392303" y="80010"/>
                  </a:lnTo>
                  <a:lnTo>
                    <a:pt x="346456" y="87630"/>
                  </a:lnTo>
                  <a:lnTo>
                    <a:pt x="324358" y="92710"/>
                  </a:lnTo>
                  <a:lnTo>
                    <a:pt x="305511" y="96659"/>
                  </a:lnTo>
                  <a:lnTo>
                    <a:pt x="303403" y="96659"/>
                  </a:lnTo>
                  <a:lnTo>
                    <a:pt x="302298" y="97345"/>
                  </a:lnTo>
                  <a:lnTo>
                    <a:pt x="281940" y="101600"/>
                  </a:lnTo>
                  <a:lnTo>
                    <a:pt x="261747" y="105410"/>
                  </a:lnTo>
                  <a:lnTo>
                    <a:pt x="242062" y="110490"/>
                  </a:lnTo>
                  <a:lnTo>
                    <a:pt x="204851" y="120650"/>
                  </a:lnTo>
                  <a:lnTo>
                    <a:pt x="187198" y="124460"/>
                  </a:lnTo>
                  <a:lnTo>
                    <a:pt x="170307" y="129540"/>
                  </a:lnTo>
                  <a:lnTo>
                    <a:pt x="123825" y="144780"/>
                  </a:lnTo>
                  <a:lnTo>
                    <a:pt x="84074" y="160020"/>
                  </a:lnTo>
                  <a:lnTo>
                    <a:pt x="51562" y="176530"/>
                  </a:lnTo>
                  <a:lnTo>
                    <a:pt x="42418" y="181610"/>
                  </a:lnTo>
                  <a:lnTo>
                    <a:pt x="33909" y="186690"/>
                  </a:lnTo>
                  <a:lnTo>
                    <a:pt x="26543" y="193040"/>
                  </a:lnTo>
                  <a:lnTo>
                    <a:pt x="19939" y="198120"/>
                  </a:lnTo>
                  <a:lnTo>
                    <a:pt x="0" y="233680"/>
                  </a:lnTo>
                  <a:lnTo>
                    <a:pt x="889" y="233781"/>
                  </a:lnTo>
                  <a:lnTo>
                    <a:pt x="508" y="236359"/>
                  </a:lnTo>
                  <a:lnTo>
                    <a:pt x="14097" y="236359"/>
                  </a:lnTo>
                  <a:lnTo>
                    <a:pt x="16637" y="223659"/>
                  </a:lnTo>
                  <a:lnTo>
                    <a:pt x="23228" y="223659"/>
                  </a:lnTo>
                  <a:lnTo>
                    <a:pt x="28575" y="210959"/>
                  </a:lnTo>
                  <a:lnTo>
                    <a:pt x="34163" y="210959"/>
                  </a:lnTo>
                  <a:lnTo>
                    <a:pt x="41402" y="198259"/>
                  </a:lnTo>
                  <a:lnTo>
                    <a:pt x="57785" y="198259"/>
                  </a:lnTo>
                  <a:lnTo>
                    <a:pt x="67564" y="185559"/>
                  </a:lnTo>
                  <a:lnTo>
                    <a:pt x="77851" y="185559"/>
                  </a:lnTo>
                  <a:lnTo>
                    <a:pt x="89408" y="172859"/>
                  </a:lnTo>
                  <a:lnTo>
                    <a:pt x="114427" y="172859"/>
                  </a:lnTo>
                  <a:lnTo>
                    <a:pt x="128397" y="160159"/>
                  </a:lnTo>
                  <a:lnTo>
                    <a:pt x="142748" y="160159"/>
                  </a:lnTo>
                  <a:lnTo>
                    <a:pt x="158242" y="147459"/>
                  </a:lnTo>
                  <a:lnTo>
                    <a:pt x="191008" y="147459"/>
                  </a:lnTo>
                  <a:lnTo>
                    <a:pt x="208534" y="134759"/>
                  </a:lnTo>
                  <a:lnTo>
                    <a:pt x="245618" y="134759"/>
                  </a:lnTo>
                  <a:lnTo>
                    <a:pt x="265176" y="122059"/>
                  </a:lnTo>
                  <a:lnTo>
                    <a:pt x="285242" y="122059"/>
                  </a:lnTo>
                  <a:lnTo>
                    <a:pt x="306070" y="109359"/>
                  </a:lnTo>
                  <a:lnTo>
                    <a:pt x="349504" y="109359"/>
                  </a:lnTo>
                  <a:lnTo>
                    <a:pt x="372110" y="96659"/>
                  </a:lnTo>
                  <a:lnTo>
                    <a:pt x="395097" y="96659"/>
                  </a:lnTo>
                  <a:lnTo>
                    <a:pt x="443103" y="83959"/>
                  </a:lnTo>
                  <a:lnTo>
                    <a:pt x="492887" y="83959"/>
                  </a:lnTo>
                  <a:lnTo>
                    <a:pt x="544830" y="71259"/>
                  </a:lnTo>
                  <a:lnTo>
                    <a:pt x="598424" y="71259"/>
                  </a:lnTo>
                  <a:lnTo>
                    <a:pt x="653796" y="58559"/>
                  </a:lnTo>
                  <a:lnTo>
                    <a:pt x="710565" y="58559"/>
                  </a:lnTo>
                  <a:lnTo>
                    <a:pt x="768858" y="45859"/>
                  </a:lnTo>
                  <a:lnTo>
                    <a:pt x="828294" y="45859"/>
                  </a:lnTo>
                  <a:lnTo>
                    <a:pt x="889127" y="33159"/>
                  </a:lnTo>
                  <a:lnTo>
                    <a:pt x="1013206" y="33159"/>
                  </a:lnTo>
                  <a:lnTo>
                    <a:pt x="1076579" y="20459"/>
                  </a:lnTo>
                  <a:lnTo>
                    <a:pt x="1530477" y="20459"/>
                  </a:lnTo>
                  <a:lnTo>
                    <a:pt x="1562862" y="33159"/>
                  </a:lnTo>
                  <a:lnTo>
                    <a:pt x="1594993" y="33159"/>
                  </a:lnTo>
                  <a:lnTo>
                    <a:pt x="1627378" y="45859"/>
                  </a:lnTo>
                  <a:lnTo>
                    <a:pt x="1659255" y="45859"/>
                  </a:lnTo>
                  <a:lnTo>
                    <a:pt x="1691386" y="58559"/>
                  </a:lnTo>
                  <a:lnTo>
                    <a:pt x="1723009" y="58559"/>
                  </a:lnTo>
                  <a:lnTo>
                    <a:pt x="1754886" y="71259"/>
                  </a:lnTo>
                  <a:lnTo>
                    <a:pt x="1754759" y="71259"/>
                  </a:lnTo>
                  <a:lnTo>
                    <a:pt x="1786382" y="83959"/>
                  </a:lnTo>
                  <a:lnTo>
                    <a:pt x="1817497" y="83959"/>
                  </a:lnTo>
                  <a:lnTo>
                    <a:pt x="1848612" y="96659"/>
                  </a:lnTo>
                  <a:lnTo>
                    <a:pt x="1848485" y="96659"/>
                  </a:lnTo>
                  <a:lnTo>
                    <a:pt x="1879600" y="109359"/>
                  </a:lnTo>
                  <a:lnTo>
                    <a:pt x="1879473" y="109359"/>
                  </a:lnTo>
                  <a:lnTo>
                    <a:pt x="1910207" y="122059"/>
                  </a:lnTo>
                  <a:lnTo>
                    <a:pt x="1910080" y="122059"/>
                  </a:lnTo>
                  <a:lnTo>
                    <a:pt x="1940560" y="134759"/>
                  </a:lnTo>
                  <a:lnTo>
                    <a:pt x="1940433" y="134759"/>
                  </a:lnTo>
                  <a:lnTo>
                    <a:pt x="1970659" y="147459"/>
                  </a:lnTo>
                  <a:lnTo>
                    <a:pt x="1970532" y="147459"/>
                  </a:lnTo>
                  <a:lnTo>
                    <a:pt x="2000504" y="160159"/>
                  </a:lnTo>
                  <a:lnTo>
                    <a:pt x="2000377" y="160159"/>
                  </a:lnTo>
                  <a:lnTo>
                    <a:pt x="2029968" y="185559"/>
                  </a:lnTo>
                  <a:lnTo>
                    <a:pt x="2029841" y="185559"/>
                  </a:lnTo>
                  <a:lnTo>
                    <a:pt x="2059178" y="198259"/>
                  </a:lnTo>
                  <a:lnTo>
                    <a:pt x="2059051" y="198259"/>
                  </a:lnTo>
                  <a:lnTo>
                    <a:pt x="2116582" y="223659"/>
                  </a:lnTo>
                  <a:lnTo>
                    <a:pt x="2116455" y="223659"/>
                  </a:lnTo>
                  <a:lnTo>
                    <a:pt x="2144776" y="249059"/>
                  </a:lnTo>
                  <a:lnTo>
                    <a:pt x="2144649" y="249059"/>
                  </a:lnTo>
                  <a:lnTo>
                    <a:pt x="2200021" y="287159"/>
                  </a:lnTo>
                  <a:lnTo>
                    <a:pt x="2199767" y="287159"/>
                  </a:lnTo>
                  <a:lnTo>
                    <a:pt x="2253488" y="325259"/>
                  </a:lnTo>
                  <a:lnTo>
                    <a:pt x="2253234" y="325259"/>
                  </a:lnTo>
                  <a:lnTo>
                    <a:pt x="2305177" y="363359"/>
                  </a:lnTo>
                  <a:lnTo>
                    <a:pt x="2304923" y="363359"/>
                  </a:lnTo>
                  <a:lnTo>
                    <a:pt x="2354961" y="401459"/>
                  </a:lnTo>
                  <a:lnTo>
                    <a:pt x="2354834" y="401459"/>
                  </a:lnTo>
                  <a:lnTo>
                    <a:pt x="2402840" y="452259"/>
                  </a:lnTo>
                  <a:lnTo>
                    <a:pt x="2402713" y="452259"/>
                  </a:lnTo>
                  <a:lnTo>
                    <a:pt x="2425827" y="477659"/>
                  </a:lnTo>
                  <a:lnTo>
                    <a:pt x="2425700" y="477659"/>
                  </a:lnTo>
                  <a:lnTo>
                    <a:pt x="2448433" y="503059"/>
                  </a:lnTo>
                  <a:lnTo>
                    <a:pt x="2448306" y="503059"/>
                  </a:lnTo>
                  <a:lnTo>
                    <a:pt x="2470277" y="515759"/>
                  </a:lnTo>
                  <a:lnTo>
                    <a:pt x="2470150" y="515759"/>
                  </a:lnTo>
                  <a:lnTo>
                    <a:pt x="2491613" y="541159"/>
                  </a:lnTo>
                  <a:lnTo>
                    <a:pt x="2491486" y="541159"/>
                  </a:lnTo>
                  <a:lnTo>
                    <a:pt x="2512441" y="566559"/>
                  </a:lnTo>
                  <a:lnTo>
                    <a:pt x="2512314" y="566559"/>
                  </a:lnTo>
                  <a:lnTo>
                    <a:pt x="2532507" y="591959"/>
                  </a:lnTo>
                  <a:lnTo>
                    <a:pt x="2532380" y="591959"/>
                  </a:lnTo>
                  <a:lnTo>
                    <a:pt x="2552065" y="617359"/>
                  </a:lnTo>
                  <a:lnTo>
                    <a:pt x="2551938" y="617359"/>
                  </a:lnTo>
                  <a:lnTo>
                    <a:pt x="2570861" y="642759"/>
                  </a:lnTo>
                  <a:lnTo>
                    <a:pt x="2589149" y="668159"/>
                  </a:lnTo>
                  <a:lnTo>
                    <a:pt x="2589022" y="668159"/>
                  </a:lnTo>
                  <a:lnTo>
                    <a:pt x="2606548" y="693559"/>
                  </a:lnTo>
                  <a:lnTo>
                    <a:pt x="2606421" y="693559"/>
                  </a:lnTo>
                  <a:lnTo>
                    <a:pt x="2623312" y="718959"/>
                  </a:lnTo>
                  <a:lnTo>
                    <a:pt x="2623185" y="718959"/>
                  </a:lnTo>
                  <a:lnTo>
                    <a:pt x="2639441" y="744359"/>
                  </a:lnTo>
                  <a:lnTo>
                    <a:pt x="2639314" y="744359"/>
                  </a:lnTo>
                  <a:lnTo>
                    <a:pt x="2654808" y="782459"/>
                  </a:lnTo>
                  <a:lnTo>
                    <a:pt x="2654681" y="782459"/>
                  </a:lnTo>
                  <a:lnTo>
                    <a:pt x="2669413" y="807859"/>
                  </a:lnTo>
                  <a:lnTo>
                    <a:pt x="2669286" y="807859"/>
                  </a:lnTo>
                  <a:lnTo>
                    <a:pt x="2683256" y="833259"/>
                  </a:lnTo>
                  <a:lnTo>
                    <a:pt x="2683129" y="833259"/>
                  </a:lnTo>
                  <a:lnTo>
                    <a:pt x="2696337" y="858659"/>
                  </a:lnTo>
                  <a:lnTo>
                    <a:pt x="2696210" y="858659"/>
                  </a:lnTo>
                  <a:lnTo>
                    <a:pt x="2708529" y="884059"/>
                  </a:lnTo>
                  <a:lnTo>
                    <a:pt x="2708402" y="884059"/>
                  </a:lnTo>
                  <a:lnTo>
                    <a:pt x="2719959" y="909459"/>
                  </a:lnTo>
                  <a:lnTo>
                    <a:pt x="2719832" y="909459"/>
                  </a:lnTo>
                  <a:lnTo>
                    <a:pt x="2730500" y="947559"/>
                  </a:lnTo>
                  <a:lnTo>
                    <a:pt x="2740406" y="972959"/>
                  </a:lnTo>
                  <a:lnTo>
                    <a:pt x="2749296" y="998359"/>
                  </a:lnTo>
                  <a:lnTo>
                    <a:pt x="2757297" y="1023759"/>
                  </a:lnTo>
                  <a:lnTo>
                    <a:pt x="2764536" y="1061859"/>
                  </a:lnTo>
                  <a:lnTo>
                    <a:pt x="2770759" y="1087259"/>
                  </a:lnTo>
                  <a:lnTo>
                    <a:pt x="2776093" y="1112659"/>
                  </a:lnTo>
                  <a:lnTo>
                    <a:pt x="2780538" y="1138059"/>
                  </a:lnTo>
                  <a:lnTo>
                    <a:pt x="2783967" y="1176159"/>
                  </a:lnTo>
                  <a:lnTo>
                    <a:pt x="2783840" y="1176159"/>
                  </a:lnTo>
                  <a:lnTo>
                    <a:pt x="2786380" y="1201559"/>
                  </a:lnTo>
                  <a:lnTo>
                    <a:pt x="2787904" y="1226959"/>
                  </a:lnTo>
                  <a:lnTo>
                    <a:pt x="2788412" y="1252359"/>
                  </a:lnTo>
                  <a:lnTo>
                    <a:pt x="2791206" y="1315859"/>
                  </a:lnTo>
                  <a:lnTo>
                    <a:pt x="2799334" y="1379359"/>
                  </a:lnTo>
                  <a:lnTo>
                    <a:pt x="2812542" y="1430159"/>
                  </a:lnTo>
                  <a:lnTo>
                    <a:pt x="2830957" y="1493659"/>
                  </a:lnTo>
                  <a:lnTo>
                    <a:pt x="2854071" y="1544459"/>
                  </a:lnTo>
                  <a:lnTo>
                    <a:pt x="2881884" y="1607959"/>
                  </a:lnTo>
                  <a:lnTo>
                    <a:pt x="2914015" y="1658759"/>
                  </a:lnTo>
                  <a:lnTo>
                    <a:pt x="2950718" y="1722259"/>
                  </a:lnTo>
                  <a:lnTo>
                    <a:pt x="2991358" y="1773059"/>
                  </a:lnTo>
                  <a:lnTo>
                    <a:pt x="3035935" y="1823859"/>
                  </a:lnTo>
                  <a:lnTo>
                    <a:pt x="3084322" y="1874659"/>
                  </a:lnTo>
                  <a:lnTo>
                    <a:pt x="3136392" y="1925459"/>
                  </a:lnTo>
                  <a:lnTo>
                    <a:pt x="3191764" y="1976259"/>
                  </a:lnTo>
                  <a:lnTo>
                    <a:pt x="3250438" y="2027059"/>
                  </a:lnTo>
                  <a:lnTo>
                    <a:pt x="3312287" y="2077847"/>
                  </a:lnTo>
                  <a:lnTo>
                    <a:pt x="3376930" y="2115947"/>
                  </a:lnTo>
                  <a:lnTo>
                    <a:pt x="3444367" y="2166747"/>
                  </a:lnTo>
                  <a:lnTo>
                    <a:pt x="3514344" y="2204847"/>
                  </a:lnTo>
                  <a:lnTo>
                    <a:pt x="3586734" y="2242947"/>
                  </a:lnTo>
                  <a:lnTo>
                    <a:pt x="3661410" y="2281047"/>
                  </a:lnTo>
                  <a:lnTo>
                    <a:pt x="3738118" y="2319147"/>
                  </a:lnTo>
                  <a:lnTo>
                    <a:pt x="3816731" y="2344547"/>
                  </a:lnTo>
                  <a:lnTo>
                    <a:pt x="3896995" y="2382647"/>
                  </a:lnTo>
                  <a:lnTo>
                    <a:pt x="4062095" y="2433447"/>
                  </a:lnTo>
                  <a:lnTo>
                    <a:pt x="4146423" y="2446147"/>
                  </a:lnTo>
                  <a:lnTo>
                    <a:pt x="4231894" y="2471547"/>
                  </a:lnTo>
                  <a:lnTo>
                    <a:pt x="4492879" y="2509647"/>
                  </a:lnTo>
                  <a:lnTo>
                    <a:pt x="4592358" y="2509647"/>
                  </a:lnTo>
                  <a:lnTo>
                    <a:pt x="4591812" y="2535047"/>
                  </a:lnTo>
                  <a:lnTo>
                    <a:pt x="4668901" y="2509647"/>
                  </a:lnTo>
                  <a:close/>
                </a:path>
              </a:pathLst>
            </a:custGeom>
            <a:solidFill>
              <a:srgbClr val="000000"/>
            </a:solidFill>
          </p:spPr>
          <p:txBody>
            <a:bodyPr wrap="square" lIns="0" tIns="0" rIns="0" bIns="0" rtlCol="0"/>
            <a:lstStyle/>
            <a:p>
              <a:endParaRPr sz="1350"/>
            </a:p>
          </p:txBody>
        </p:sp>
      </p:grpSp>
      <p:sp>
        <p:nvSpPr>
          <p:cNvPr id="43" name="object 43"/>
          <p:cNvSpPr txBox="1"/>
          <p:nvPr/>
        </p:nvSpPr>
        <p:spPr>
          <a:xfrm>
            <a:off x="7368922" y="5277766"/>
            <a:ext cx="1731645" cy="286617"/>
          </a:xfrm>
          <a:prstGeom prst="rect">
            <a:avLst/>
          </a:prstGeom>
        </p:spPr>
        <p:txBody>
          <a:bodyPr vert="horz" wrap="square" lIns="0" tIns="9525" rIns="0" bIns="0" rtlCol="0">
            <a:spAutoFit/>
          </a:bodyPr>
          <a:lstStyle/>
          <a:p>
            <a:pPr marL="9525">
              <a:spcBef>
                <a:spcPts val="75"/>
              </a:spcBef>
            </a:pPr>
            <a:r>
              <a:rPr spc="-4" dirty="0">
                <a:solidFill>
                  <a:srgbClr val="8B1515"/>
                </a:solidFill>
                <a:latin typeface="Calibri"/>
                <a:cs typeface="Calibri"/>
              </a:rPr>
              <a:t>[output</a:t>
            </a:r>
            <a:r>
              <a:rPr spc="-49" dirty="0">
                <a:solidFill>
                  <a:srgbClr val="8B1515"/>
                </a:solidFill>
                <a:latin typeface="Calibri"/>
                <a:cs typeface="Calibri"/>
              </a:rPr>
              <a:t> </a:t>
            </a:r>
            <a:r>
              <a:rPr spc="-4" dirty="0">
                <a:solidFill>
                  <a:srgbClr val="8B1515"/>
                </a:solidFill>
                <a:latin typeface="Calibri"/>
                <a:cs typeface="Calibri"/>
              </a:rPr>
              <a:t>sequence]</a:t>
            </a:r>
            <a:endParaRPr>
              <a:latin typeface="Calibri"/>
              <a:cs typeface="Calibri"/>
            </a:endParaRPr>
          </a:p>
        </p:txBody>
      </p:sp>
      <p:sp>
        <p:nvSpPr>
          <p:cNvPr id="44" name="object 44"/>
          <p:cNvSpPr txBox="1"/>
          <p:nvPr/>
        </p:nvSpPr>
        <p:spPr>
          <a:xfrm>
            <a:off x="6146102" y="2914268"/>
            <a:ext cx="1278254" cy="425116"/>
          </a:xfrm>
          <a:prstGeom prst="rect">
            <a:avLst/>
          </a:prstGeom>
        </p:spPr>
        <p:txBody>
          <a:bodyPr vert="horz" wrap="square" lIns="0" tIns="9525" rIns="0" bIns="0" rtlCol="0">
            <a:spAutoFit/>
          </a:bodyPr>
          <a:lstStyle/>
          <a:p>
            <a:pPr marL="9525" marR="3810">
              <a:spcBef>
                <a:spcPts val="75"/>
              </a:spcBef>
            </a:pPr>
            <a:r>
              <a:rPr sz="1350" spc="-4" dirty="0">
                <a:solidFill>
                  <a:srgbClr val="8B1515"/>
                </a:solidFill>
                <a:latin typeface="Calibri"/>
                <a:cs typeface="Calibri"/>
              </a:rPr>
              <a:t>[decoder </a:t>
            </a:r>
            <a:r>
              <a:rPr sz="1350" spc="-11" dirty="0">
                <a:solidFill>
                  <a:srgbClr val="8B1515"/>
                </a:solidFill>
                <a:latin typeface="Calibri"/>
                <a:cs typeface="Calibri"/>
              </a:rPr>
              <a:t>attends </a:t>
            </a:r>
            <a:r>
              <a:rPr sz="1350" spc="-8" dirty="0">
                <a:solidFill>
                  <a:srgbClr val="8B1515"/>
                </a:solidFill>
                <a:latin typeface="Calibri"/>
                <a:cs typeface="Calibri"/>
              </a:rPr>
              <a:t> to</a:t>
            </a:r>
            <a:r>
              <a:rPr sz="1350" spc="-30" dirty="0">
                <a:solidFill>
                  <a:srgbClr val="8B1515"/>
                </a:solidFill>
                <a:latin typeface="Calibri"/>
                <a:cs typeface="Calibri"/>
              </a:rPr>
              <a:t> </a:t>
            </a:r>
            <a:r>
              <a:rPr sz="1350" spc="-4" dirty="0">
                <a:solidFill>
                  <a:srgbClr val="8B1515"/>
                </a:solidFill>
                <a:latin typeface="Calibri"/>
                <a:cs typeface="Calibri"/>
              </a:rPr>
              <a:t>encoder</a:t>
            </a:r>
            <a:r>
              <a:rPr sz="1350" spc="-23" dirty="0">
                <a:solidFill>
                  <a:srgbClr val="8B1515"/>
                </a:solidFill>
                <a:latin typeface="Calibri"/>
                <a:cs typeface="Calibri"/>
              </a:rPr>
              <a:t> </a:t>
            </a:r>
            <a:r>
              <a:rPr sz="1350" spc="-11" dirty="0">
                <a:solidFill>
                  <a:srgbClr val="8B1515"/>
                </a:solidFill>
                <a:latin typeface="Calibri"/>
                <a:cs typeface="Calibri"/>
              </a:rPr>
              <a:t>states]</a:t>
            </a:r>
            <a:endParaRPr sz="1350">
              <a:latin typeface="Calibri"/>
              <a:cs typeface="Calibri"/>
            </a:endParaRPr>
          </a:p>
        </p:txBody>
      </p:sp>
      <p:sp>
        <p:nvSpPr>
          <p:cNvPr id="45" name="object 45"/>
          <p:cNvSpPr txBox="1"/>
          <p:nvPr/>
        </p:nvSpPr>
        <p:spPr>
          <a:xfrm>
            <a:off x="1934185" y="1685734"/>
            <a:ext cx="5959793" cy="275556"/>
          </a:xfrm>
          <a:prstGeom prst="rect">
            <a:avLst/>
          </a:prstGeom>
        </p:spPr>
        <p:txBody>
          <a:bodyPr vert="horz" wrap="square" lIns="0" tIns="10001" rIns="0" bIns="0" rtlCol="0">
            <a:spAutoFit/>
          </a:bodyPr>
          <a:lstStyle/>
          <a:p>
            <a:pPr marL="9525">
              <a:spcBef>
                <a:spcPts val="79"/>
              </a:spcBef>
            </a:pPr>
            <a:r>
              <a:rPr sz="1725" spc="-4" dirty="0">
                <a:latin typeface="Calibri"/>
                <a:cs typeface="Calibri"/>
              </a:rPr>
              <a:t>Looking back </a:t>
            </a:r>
            <a:r>
              <a:rPr sz="1725" dirty="0">
                <a:latin typeface="Calibri"/>
                <a:cs typeface="Calibri"/>
              </a:rPr>
              <a:t>at</a:t>
            </a:r>
            <a:r>
              <a:rPr sz="1725" spc="4" dirty="0">
                <a:latin typeface="Calibri"/>
                <a:cs typeface="Calibri"/>
              </a:rPr>
              <a:t> </a:t>
            </a:r>
            <a:r>
              <a:rPr sz="1725" dirty="0">
                <a:latin typeface="Calibri"/>
                <a:cs typeface="Calibri"/>
              </a:rPr>
              <a:t>the</a:t>
            </a:r>
            <a:r>
              <a:rPr sz="1725" spc="8" dirty="0">
                <a:latin typeface="Calibri"/>
                <a:cs typeface="Calibri"/>
              </a:rPr>
              <a:t> </a:t>
            </a:r>
            <a:r>
              <a:rPr sz="1725" dirty="0">
                <a:latin typeface="Calibri"/>
                <a:cs typeface="Calibri"/>
              </a:rPr>
              <a:t>whole model,</a:t>
            </a:r>
            <a:r>
              <a:rPr sz="1725" spc="8" dirty="0">
                <a:latin typeface="Calibri"/>
                <a:cs typeface="Calibri"/>
              </a:rPr>
              <a:t> </a:t>
            </a:r>
            <a:r>
              <a:rPr sz="1725" dirty="0">
                <a:latin typeface="Calibri"/>
                <a:cs typeface="Calibri"/>
              </a:rPr>
              <a:t>zooming</a:t>
            </a:r>
            <a:r>
              <a:rPr sz="1725" spc="4" dirty="0">
                <a:latin typeface="Calibri"/>
                <a:cs typeface="Calibri"/>
              </a:rPr>
              <a:t> </a:t>
            </a:r>
            <a:r>
              <a:rPr sz="1725" dirty="0">
                <a:latin typeface="Calibri"/>
                <a:cs typeface="Calibri"/>
              </a:rPr>
              <a:t>in</a:t>
            </a:r>
            <a:r>
              <a:rPr sz="1725" spc="8" dirty="0">
                <a:latin typeface="Calibri"/>
                <a:cs typeface="Calibri"/>
              </a:rPr>
              <a:t> </a:t>
            </a:r>
            <a:r>
              <a:rPr sz="1725" spc="-4" dirty="0">
                <a:latin typeface="Calibri"/>
                <a:cs typeface="Calibri"/>
              </a:rPr>
              <a:t>on</a:t>
            </a:r>
            <a:r>
              <a:rPr sz="1725" dirty="0">
                <a:latin typeface="Calibri"/>
                <a:cs typeface="Calibri"/>
              </a:rPr>
              <a:t> an </a:t>
            </a:r>
            <a:r>
              <a:rPr sz="1725" spc="-4" dirty="0">
                <a:latin typeface="Calibri"/>
                <a:cs typeface="Calibri"/>
              </a:rPr>
              <a:t>Encoder block:</a:t>
            </a:r>
            <a:endParaRPr sz="1725">
              <a:latin typeface="Calibri"/>
              <a:cs typeface="Calibri"/>
            </a:endParaRPr>
          </a:p>
        </p:txBody>
      </p:sp>
      <p:grpSp>
        <p:nvGrpSpPr>
          <p:cNvPr id="46" name="object 46"/>
          <p:cNvGrpSpPr/>
          <p:nvPr/>
        </p:nvGrpSpPr>
        <p:grpSpPr>
          <a:xfrm>
            <a:off x="8065390" y="2273408"/>
            <a:ext cx="176213" cy="229076"/>
            <a:chOff x="8721852" y="1888210"/>
            <a:chExt cx="234950" cy="305435"/>
          </a:xfrm>
        </p:grpSpPr>
        <p:pic>
          <p:nvPicPr>
            <p:cNvPr id="47" name="object 47"/>
            <p:cNvPicPr/>
            <p:nvPr/>
          </p:nvPicPr>
          <p:blipFill>
            <a:blip r:embed="rId10" cstate="print"/>
            <a:stretch>
              <a:fillRect/>
            </a:stretch>
          </p:blipFill>
          <p:spPr>
            <a:xfrm>
              <a:off x="8721852" y="1888210"/>
              <a:ext cx="234670" cy="304825"/>
            </a:xfrm>
            <a:prstGeom prst="rect">
              <a:avLst/>
            </a:prstGeom>
          </p:spPr>
        </p:pic>
        <p:pic>
          <p:nvPicPr>
            <p:cNvPr id="48" name="object 48"/>
            <p:cNvPicPr/>
            <p:nvPr/>
          </p:nvPicPr>
          <p:blipFill>
            <a:blip r:embed="rId6" cstate="print"/>
            <a:stretch>
              <a:fillRect/>
            </a:stretch>
          </p:blipFill>
          <p:spPr>
            <a:xfrm>
              <a:off x="8803386" y="1988057"/>
              <a:ext cx="76200" cy="146684"/>
            </a:xfrm>
            <a:prstGeom prst="rect">
              <a:avLst/>
            </a:prstGeom>
          </p:spPr>
        </p:pic>
      </p:grpSp>
      <p:sp>
        <p:nvSpPr>
          <p:cNvPr id="49" name="object 49"/>
          <p:cNvSpPr txBox="1"/>
          <p:nvPr/>
        </p:nvSpPr>
        <p:spPr>
          <a:xfrm>
            <a:off x="7683914" y="2090605"/>
            <a:ext cx="958691" cy="217367"/>
          </a:xfrm>
          <a:prstGeom prst="rect">
            <a:avLst/>
          </a:prstGeom>
        </p:spPr>
        <p:txBody>
          <a:bodyPr vert="horz" wrap="square" lIns="0" tIns="9525" rIns="0" bIns="0" rtlCol="0">
            <a:spAutoFit/>
          </a:bodyPr>
          <a:lstStyle/>
          <a:p>
            <a:pPr marL="9525">
              <a:spcBef>
                <a:spcPts val="75"/>
              </a:spcBef>
            </a:pPr>
            <a:r>
              <a:rPr sz="1350" dirty="0">
                <a:solidFill>
                  <a:srgbClr val="8B1515"/>
                </a:solidFill>
                <a:latin typeface="Calibri"/>
                <a:cs typeface="Calibri"/>
              </a:rPr>
              <a:t>[p</a:t>
            </a:r>
            <a:r>
              <a:rPr sz="1350" spc="-23" dirty="0">
                <a:solidFill>
                  <a:srgbClr val="8B1515"/>
                </a:solidFill>
                <a:latin typeface="Calibri"/>
                <a:cs typeface="Calibri"/>
              </a:rPr>
              <a:t>r</a:t>
            </a:r>
            <a:r>
              <a:rPr sz="1350" dirty="0">
                <a:solidFill>
                  <a:srgbClr val="8B1515"/>
                </a:solidFill>
                <a:latin typeface="Calibri"/>
                <a:cs typeface="Calibri"/>
              </a:rPr>
              <a:t>edi</a:t>
            </a:r>
            <a:r>
              <a:rPr sz="1350" spc="-8" dirty="0">
                <a:solidFill>
                  <a:srgbClr val="8B1515"/>
                </a:solidFill>
                <a:latin typeface="Calibri"/>
                <a:cs typeface="Calibri"/>
              </a:rPr>
              <a:t>c</a:t>
            </a:r>
            <a:r>
              <a:rPr sz="1350" dirty="0">
                <a:solidFill>
                  <a:srgbClr val="8B1515"/>
                </a:solidFill>
                <a:latin typeface="Calibri"/>
                <a:cs typeface="Calibri"/>
              </a:rPr>
              <a:t>t</a:t>
            </a:r>
            <a:r>
              <a:rPr sz="1350" spc="-11" dirty="0">
                <a:solidFill>
                  <a:srgbClr val="8B1515"/>
                </a:solidFill>
                <a:latin typeface="Calibri"/>
                <a:cs typeface="Calibri"/>
              </a:rPr>
              <a:t>i</a:t>
            </a:r>
            <a:r>
              <a:rPr sz="1350" spc="-4" dirty="0">
                <a:solidFill>
                  <a:srgbClr val="8B1515"/>
                </a:solidFill>
                <a:latin typeface="Calibri"/>
                <a:cs typeface="Calibri"/>
              </a:rPr>
              <a:t>ons!]</a:t>
            </a:r>
            <a:endParaRPr sz="1350">
              <a:latin typeface="Calibri"/>
              <a:cs typeface="Calibri"/>
            </a:endParaRPr>
          </a:p>
        </p:txBody>
      </p:sp>
      <p:grpSp>
        <p:nvGrpSpPr>
          <p:cNvPr id="50" name="object 50"/>
          <p:cNvGrpSpPr/>
          <p:nvPr/>
        </p:nvGrpSpPr>
        <p:grpSpPr>
          <a:xfrm>
            <a:off x="2681858" y="2720340"/>
            <a:ext cx="2625090" cy="1482090"/>
            <a:chOff x="1543811" y="2484120"/>
            <a:chExt cx="3500120" cy="1976120"/>
          </a:xfrm>
        </p:grpSpPr>
        <p:pic>
          <p:nvPicPr>
            <p:cNvPr id="51" name="object 51"/>
            <p:cNvPicPr/>
            <p:nvPr/>
          </p:nvPicPr>
          <p:blipFill>
            <a:blip r:embed="rId13" cstate="print"/>
            <a:stretch>
              <a:fillRect/>
            </a:stretch>
          </p:blipFill>
          <p:spPr>
            <a:xfrm>
              <a:off x="1543811" y="2484120"/>
              <a:ext cx="3499866" cy="1975865"/>
            </a:xfrm>
            <a:prstGeom prst="rect">
              <a:avLst/>
            </a:prstGeom>
          </p:spPr>
        </p:pic>
        <p:sp>
          <p:nvSpPr>
            <p:cNvPr id="52" name="object 52"/>
            <p:cNvSpPr/>
            <p:nvPr/>
          </p:nvSpPr>
          <p:spPr>
            <a:xfrm>
              <a:off x="2418587" y="3968496"/>
              <a:ext cx="2101850" cy="289560"/>
            </a:xfrm>
            <a:custGeom>
              <a:avLst/>
              <a:gdLst/>
              <a:ahLst/>
              <a:cxnLst/>
              <a:rect l="l" t="t" r="r" b="b"/>
              <a:pathLst>
                <a:path w="2101850" h="289560">
                  <a:moveTo>
                    <a:pt x="2101595" y="0"/>
                  </a:moveTo>
                  <a:lnTo>
                    <a:pt x="0" y="0"/>
                  </a:lnTo>
                  <a:lnTo>
                    <a:pt x="0" y="289559"/>
                  </a:lnTo>
                  <a:lnTo>
                    <a:pt x="2101595" y="289559"/>
                  </a:lnTo>
                  <a:lnTo>
                    <a:pt x="2101595" y="0"/>
                  </a:lnTo>
                  <a:close/>
                </a:path>
              </a:pathLst>
            </a:custGeom>
            <a:solidFill>
              <a:srgbClr val="F6C2C2"/>
            </a:solidFill>
          </p:spPr>
          <p:txBody>
            <a:bodyPr wrap="square" lIns="0" tIns="0" rIns="0" bIns="0" rtlCol="0"/>
            <a:lstStyle/>
            <a:p>
              <a:endParaRPr sz="1350"/>
            </a:p>
          </p:txBody>
        </p:sp>
      </p:grpSp>
      <p:sp>
        <p:nvSpPr>
          <p:cNvPr id="53" name="object 53"/>
          <p:cNvSpPr txBox="1"/>
          <p:nvPr/>
        </p:nvSpPr>
        <p:spPr>
          <a:xfrm>
            <a:off x="3364516" y="3819774"/>
            <a:ext cx="1523523" cy="217367"/>
          </a:xfrm>
          <a:prstGeom prst="rect">
            <a:avLst/>
          </a:prstGeom>
        </p:spPr>
        <p:txBody>
          <a:bodyPr vert="horz" wrap="square" lIns="0" tIns="9525" rIns="0" bIns="0" rtlCol="0">
            <a:spAutoFit/>
          </a:bodyPr>
          <a:lstStyle/>
          <a:p>
            <a:pPr marL="9525">
              <a:spcBef>
                <a:spcPts val="75"/>
              </a:spcBef>
            </a:pPr>
            <a:r>
              <a:rPr sz="1350" spc="4" dirty="0">
                <a:latin typeface="Calibri"/>
                <a:cs typeface="Calibri"/>
              </a:rPr>
              <a:t>Multi-Head</a:t>
            </a:r>
            <a:r>
              <a:rPr sz="1350" spc="-75" dirty="0">
                <a:latin typeface="Calibri"/>
                <a:cs typeface="Calibri"/>
              </a:rPr>
              <a:t> </a:t>
            </a:r>
            <a:r>
              <a:rPr sz="1350" spc="4" dirty="0">
                <a:latin typeface="Calibri"/>
                <a:cs typeface="Calibri"/>
              </a:rPr>
              <a:t>Attention</a:t>
            </a:r>
            <a:endParaRPr sz="1350">
              <a:latin typeface="Calibri"/>
              <a:cs typeface="Calibri"/>
            </a:endParaRPr>
          </a:p>
        </p:txBody>
      </p:sp>
      <p:sp>
        <p:nvSpPr>
          <p:cNvPr id="54" name="object 54"/>
          <p:cNvSpPr/>
          <p:nvPr/>
        </p:nvSpPr>
        <p:spPr>
          <a:xfrm>
            <a:off x="3267077" y="3511297"/>
            <a:ext cx="1728311" cy="200025"/>
          </a:xfrm>
          <a:custGeom>
            <a:avLst/>
            <a:gdLst/>
            <a:ahLst/>
            <a:cxnLst/>
            <a:rect l="l" t="t" r="r" b="b"/>
            <a:pathLst>
              <a:path w="2304415" h="266700">
                <a:moveTo>
                  <a:pt x="2304288" y="0"/>
                </a:moveTo>
                <a:lnTo>
                  <a:pt x="0" y="0"/>
                </a:lnTo>
                <a:lnTo>
                  <a:pt x="0" y="266700"/>
                </a:lnTo>
                <a:lnTo>
                  <a:pt x="2304288" y="266700"/>
                </a:lnTo>
                <a:lnTo>
                  <a:pt x="2304288" y="0"/>
                </a:lnTo>
                <a:close/>
              </a:path>
            </a:pathLst>
          </a:custGeom>
          <a:solidFill>
            <a:srgbClr val="F6C2C2"/>
          </a:solidFill>
        </p:spPr>
        <p:txBody>
          <a:bodyPr wrap="square" lIns="0" tIns="0" rIns="0" bIns="0" rtlCol="0"/>
          <a:lstStyle/>
          <a:p>
            <a:endParaRPr sz="1350"/>
          </a:p>
        </p:txBody>
      </p:sp>
      <p:sp>
        <p:nvSpPr>
          <p:cNvPr id="55" name="object 55"/>
          <p:cNvSpPr txBox="1"/>
          <p:nvPr/>
        </p:nvSpPr>
        <p:spPr>
          <a:xfrm>
            <a:off x="3337369" y="3489199"/>
            <a:ext cx="1587818" cy="217367"/>
          </a:xfrm>
          <a:prstGeom prst="rect">
            <a:avLst/>
          </a:prstGeom>
        </p:spPr>
        <p:txBody>
          <a:bodyPr vert="horz" wrap="square" lIns="0" tIns="9525" rIns="0" bIns="0" rtlCol="0">
            <a:spAutoFit/>
          </a:bodyPr>
          <a:lstStyle/>
          <a:p>
            <a:pPr marL="9525">
              <a:spcBef>
                <a:spcPts val="75"/>
              </a:spcBef>
            </a:pPr>
            <a:r>
              <a:rPr sz="1350" spc="26" dirty="0">
                <a:latin typeface="Calibri"/>
                <a:cs typeface="Calibri"/>
              </a:rPr>
              <a:t>Residual</a:t>
            </a:r>
            <a:r>
              <a:rPr sz="1350" spc="-60" dirty="0">
                <a:latin typeface="Calibri"/>
                <a:cs typeface="Calibri"/>
              </a:rPr>
              <a:t> </a:t>
            </a:r>
            <a:r>
              <a:rPr sz="1350" spc="-4" dirty="0">
                <a:latin typeface="Calibri"/>
                <a:cs typeface="Calibri"/>
              </a:rPr>
              <a:t>+</a:t>
            </a:r>
            <a:r>
              <a:rPr sz="1350" spc="-53" dirty="0">
                <a:latin typeface="Calibri"/>
                <a:cs typeface="Calibri"/>
              </a:rPr>
              <a:t> </a:t>
            </a:r>
            <a:r>
              <a:rPr sz="1350" spc="19" dirty="0">
                <a:latin typeface="Calibri"/>
                <a:cs typeface="Calibri"/>
              </a:rPr>
              <a:t>LayerNorm</a:t>
            </a:r>
            <a:endParaRPr sz="1350">
              <a:latin typeface="Calibri"/>
              <a:cs typeface="Calibri"/>
            </a:endParaRPr>
          </a:p>
        </p:txBody>
      </p:sp>
      <p:grpSp>
        <p:nvGrpSpPr>
          <p:cNvPr id="56" name="object 56"/>
          <p:cNvGrpSpPr/>
          <p:nvPr/>
        </p:nvGrpSpPr>
        <p:grpSpPr>
          <a:xfrm>
            <a:off x="2907984" y="3179826"/>
            <a:ext cx="2013109" cy="1015365"/>
            <a:chOff x="1845310" y="3096767"/>
            <a:chExt cx="2684145" cy="1353820"/>
          </a:xfrm>
        </p:grpSpPr>
        <p:pic>
          <p:nvPicPr>
            <p:cNvPr id="57" name="object 57"/>
            <p:cNvPicPr/>
            <p:nvPr/>
          </p:nvPicPr>
          <p:blipFill>
            <a:blip r:embed="rId14" cstate="print"/>
            <a:stretch>
              <a:fillRect/>
            </a:stretch>
          </p:blipFill>
          <p:spPr>
            <a:xfrm>
              <a:off x="3285744" y="4258055"/>
              <a:ext cx="183895" cy="192277"/>
            </a:xfrm>
            <a:prstGeom prst="rect">
              <a:avLst/>
            </a:prstGeom>
          </p:spPr>
        </p:pic>
        <p:pic>
          <p:nvPicPr>
            <p:cNvPr id="58" name="object 58"/>
            <p:cNvPicPr/>
            <p:nvPr/>
          </p:nvPicPr>
          <p:blipFill>
            <a:blip r:embed="rId15" cstate="print"/>
            <a:stretch>
              <a:fillRect/>
            </a:stretch>
          </p:blipFill>
          <p:spPr>
            <a:xfrm>
              <a:off x="3436366" y="3805427"/>
              <a:ext cx="76073" cy="163449"/>
            </a:xfrm>
            <a:prstGeom prst="rect">
              <a:avLst/>
            </a:prstGeom>
          </p:spPr>
        </p:pic>
        <p:sp>
          <p:nvSpPr>
            <p:cNvPr id="59" name="object 59"/>
            <p:cNvSpPr/>
            <p:nvPr/>
          </p:nvSpPr>
          <p:spPr>
            <a:xfrm>
              <a:off x="1845310" y="3641597"/>
              <a:ext cx="1451610" cy="806450"/>
            </a:xfrm>
            <a:custGeom>
              <a:avLst/>
              <a:gdLst/>
              <a:ahLst/>
              <a:cxnLst/>
              <a:rect l="l" t="t" r="r" b="b"/>
              <a:pathLst>
                <a:path w="1451610" h="806450">
                  <a:moveTo>
                    <a:pt x="1438020" y="804227"/>
                  </a:moveTo>
                  <a:lnTo>
                    <a:pt x="1438910" y="806450"/>
                  </a:lnTo>
                  <a:lnTo>
                    <a:pt x="1445006" y="805180"/>
                  </a:lnTo>
                  <a:lnTo>
                    <a:pt x="1439164" y="805180"/>
                  </a:lnTo>
                  <a:lnTo>
                    <a:pt x="1438020" y="804227"/>
                  </a:lnTo>
                  <a:close/>
                </a:path>
                <a:path w="1451610" h="806450">
                  <a:moveTo>
                    <a:pt x="1437893" y="803910"/>
                  </a:moveTo>
                  <a:lnTo>
                    <a:pt x="1438020" y="804227"/>
                  </a:lnTo>
                  <a:lnTo>
                    <a:pt x="1439164" y="805180"/>
                  </a:lnTo>
                  <a:lnTo>
                    <a:pt x="1437893" y="803910"/>
                  </a:lnTo>
                  <a:close/>
                </a:path>
                <a:path w="1451610" h="806450">
                  <a:moveTo>
                    <a:pt x="1451102" y="803910"/>
                  </a:moveTo>
                  <a:lnTo>
                    <a:pt x="1437893" y="803910"/>
                  </a:lnTo>
                  <a:lnTo>
                    <a:pt x="1439164" y="805180"/>
                  </a:lnTo>
                  <a:lnTo>
                    <a:pt x="1445006" y="805180"/>
                  </a:lnTo>
                  <a:lnTo>
                    <a:pt x="1451102" y="803910"/>
                  </a:lnTo>
                  <a:close/>
                </a:path>
                <a:path w="1451610" h="806450">
                  <a:moveTo>
                    <a:pt x="1450752" y="802639"/>
                  </a:moveTo>
                  <a:lnTo>
                    <a:pt x="1436115" y="802639"/>
                  </a:lnTo>
                  <a:lnTo>
                    <a:pt x="1438020" y="804227"/>
                  </a:lnTo>
                  <a:lnTo>
                    <a:pt x="1437893" y="803910"/>
                  </a:lnTo>
                  <a:lnTo>
                    <a:pt x="1451102" y="803910"/>
                  </a:lnTo>
                  <a:lnTo>
                    <a:pt x="1450752" y="802639"/>
                  </a:lnTo>
                  <a:close/>
                </a:path>
                <a:path w="1451610" h="806450">
                  <a:moveTo>
                    <a:pt x="1447482" y="796289"/>
                  </a:moveTo>
                  <a:lnTo>
                    <a:pt x="1425955" y="796289"/>
                  </a:lnTo>
                  <a:lnTo>
                    <a:pt x="1433067" y="800100"/>
                  </a:lnTo>
                  <a:lnTo>
                    <a:pt x="1432178" y="800100"/>
                  </a:lnTo>
                  <a:lnTo>
                    <a:pt x="1437259" y="803910"/>
                  </a:lnTo>
                  <a:lnTo>
                    <a:pt x="1436115" y="802639"/>
                  </a:lnTo>
                  <a:lnTo>
                    <a:pt x="1450752" y="802639"/>
                  </a:lnTo>
                  <a:lnTo>
                    <a:pt x="1449704" y="798830"/>
                  </a:lnTo>
                  <a:lnTo>
                    <a:pt x="1447482" y="796289"/>
                  </a:lnTo>
                  <a:close/>
                </a:path>
                <a:path w="1451610" h="806450">
                  <a:moveTo>
                    <a:pt x="402282" y="31748"/>
                  </a:moveTo>
                  <a:lnTo>
                    <a:pt x="345820" y="43180"/>
                  </a:lnTo>
                  <a:lnTo>
                    <a:pt x="303275" y="55880"/>
                  </a:lnTo>
                  <a:lnTo>
                    <a:pt x="262127" y="71119"/>
                  </a:lnTo>
                  <a:lnTo>
                    <a:pt x="242062" y="81280"/>
                  </a:lnTo>
                  <a:lnTo>
                    <a:pt x="222631" y="90169"/>
                  </a:lnTo>
                  <a:lnTo>
                    <a:pt x="185165" y="111760"/>
                  </a:lnTo>
                  <a:lnTo>
                    <a:pt x="150240" y="135889"/>
                  </a:lnTo>
                  <a:lnTo>
                    <a:pt x="117982" y="161289"/>
                  </a:lnTo>
                  <a:lnTo>
                    <a:pt x="88900" y="189230"/>
                  </a:lnTo>
                  <a:lnTo>
                    <a:pt x="63372" y="218439"/>
                  </a:lnTo>
                  <a:lnTo>
                    <a:pt x="32257" y="264160"/>
                  </a:lnTo>
                  <a:lnTo>
                    <a:pt x="10921" y="313689"/>
                  </a:lnTo>
                  <a:lnTo>
                    <a:pt x="634" y="363219"/>
                  </a:lnTo>
                  <a:lnTo>
                    <a:pt x="0" y="381000"/>
                  </a:lnTo>
                  <a:lnTo>
                    <a:pt x="1142" y="397510"/>
                  </a:lnTo>
                  <a:lnTo>
                    <a:pt x="16890" y="448310"/>
                  </a:lnTo>
                  <a:lnTo>
                    <a:pt x="36702" y="481330"/>
                  </a:lnTo>
                  <a:lnTo>
                    <a:pt x="63626" y="513080"/>
                  </a:lnTo>
                  <a:lnTo>
                    <a:pt x="96646" y="543560"/>
                  </a:lnTo>
                  <a:lnTo>
                    <a:pt x="135508" y="572769"/>
                  </a:lnTo>
                  <a:lnTo>
                    <a:pt x="179577" y="600710"/>
                  </a:lnTo>
                  <a:lnTo>
                    <a:pt x="228345" y="626110"/>
                  </a:lnTo>
                  <a:lnTo>
                    <a:pt x="281304" y="648969"/>
                  </a:lnTo>
                  <a:lnTo>
                    <a:pt x="367410" y="680719"/>
                  </a:lnTo>
                  <a:lnTo>
                    <a:pt x="492251" y="712469"/>
                  </a:lnTo>
                  <a:lnTo>
                    <a:pt x="590803" y="727710"/>
                  </a:lnTo>
                  <a:lnTo>
                    <a:pt x="657987" y="732789"/>
                  </a:lnTo>
                  <a:lnTo>
                    <a:pt x="691769" y="735330"/>
                  </a:lnTo>
                  <a:lnTo>
                    <a:pt x="792860" y="735330"/>
                  </a:lnTo>
                  <a:lnTo>
                    <a:pt x="859789" y="736600"/>
                  </a:lnTo>
                  <a:lnTo>
                    <a:pt x="925448" y="739139"/>
                  </a:lnTo>
                  <a:lnTo>
                    <a:pt x="989583" y="741680"/>
                  </a:lnTo>
                  <a:lnTo>
                    <a:pt x="1020826" y="742950"/>
                  </a:lnTo>
                  <a:lnTo>
                    <a:pt x="1051559" y="745489"/>
                  </a:lnTo>
                  <a:lnTo>
                    <a:pt x="1081532" y="746760"/>
                  </a:lnTo>
                  <a:lnTo>
                    <a:pt x="1139444" y="751839"/>
                  </a:lnTo>
                  <a:lnTo>
                    <a:pt x="1139316" y="751839"/>
                  </a:lnTo>
                  <a:lnTo>
                    <a:pt x="1167129" y="754380"/>
                  </a:lnTo>
                  <a:lnTo>
                    <a:pt x="1219581" y="759460"/>
                  </a:lnTo>
                  <a:lnTo>
                    <a:pt x="1219453" y="759460"/>
                  </a:lnTo>
                  <a:lnTo>
                    <a:pt x="1267840" y="764539"/>
                  </a:lnTo>
                  <a:lnTo>
                    <a:pt x="1290192" y="767080"/>
                  </a:lnTo>
                  <a:lnTo>
                    <a:pt x="1311275" y="770889"/>
                  </a:lnTo>
                  <a:lnTo>
                    <a:pt x="1331087" y="773430"/>
                  </a:lnTo>
                  <a:lnTo>
                    <a:pt x="1349502" y="777239"/>
                  </a:lnTo>
                  <a:lnTo>
                    <a:pt x="1366520" y="779780"/>
                  </a:lnTo>
                  <a:lnTo>
                    <a:pt x="1366392" y="779780"/>
                  </a:lnTo>
                  <a:lnTo>
                    <a:pt x="1381887" y="783589"/>
                  </a:lnTo>
                  <a:lnTo>
                    <a:pt x="1381633" y="783589"/>
                  </a:lnTo>
                  <a:lnTo>
                    <a:pt x="1395602" y="787400"/>
                  </a:lnTo>
                  <a:lnTo>
                    <a:pt x="1395348" y="787400"/>
                  </a:lnTo>
                  <a:lnTo>
                    <a:pt x="1407794" y="789939"/>
                  </a:lnTo>
                  <a:lnTo>
                    <a:pt x="1407540" y="789939"/>
                  </a:lnTo>
                  <a:lnTo>
                    <a:pt x="1418081" y="793750"/>
                  </a:lnTo>
                  <a:lnTo>
                    <a:pt x="1417701" y="793750"/>
                  </a:lnTo>
                  <a:lnTo>
                    <a:pt x="1426464" y="797560"/>
                  </a:lnTo>
                  <a:lnTo>
                    <a:pt x="1425955" y="796289"/>
                  </a:lnTo>
                  <a:lnTo>
                    <a:pt x="1447482" y="796289"/>
                  </a:lnTo>
                  <a:lnTo>
                    <a:pt x="1445260" y="793750"/>
                  </a:lnTo>
                  <a:lnTo>
                    <a:pt x="1439164" y="788669"/>
                  </a:lnTo>
                  <a:lnTo>
                    <a:pt x="1431416" y="784860"/>
                  </a:lnTo>
                  <a:lnTo>
                    <a:pt x="1422273" y="781050"/>
                  </a:lnTo>
                  <a:lnTo>
                    <a:pt x="1411351" y="778510"/>
                  </a:lnTo>
                  <a:lnTo>
                    <a:pt x="1398651" y="774700"/>
                  </a:lnTo>
                  <a:lnTo>
                    <a:pt x="1384553" y="770889"/>
                  </a:lnTo>
                  <a:lnTo>
                    <a:pt x="1368933" y="767080"/>
                  </a:lnTo>
                  <a:lnTo>
                    <a:pt x="1351788" y="764539"/>
                  </a:lnTo>
                  <a:lnTo>
                    <a:pt x="1333119" y="760730"/>
                  </a:lnTo>
                  <a:lnTo>
                    <a:pt x="1291970" y="755650"/>
                  </a:lnTo>
                  <a:lnTo>
                    <a:pt x="1269364" y="751839"/>
                  </a:lnTo>
                  <a:lnTo>
                    <a:pt x="1140459" y="739139"/>
                  </a:lnTo>
                  <a:lnTo>
                    <a:pt x="1111758" y="736600"/>
                  </a:lnTo>
                  <a:lnTo>
                    <a:pt x="1082420" y="735330"/>
                  </a:lnTo>
                  <a:lnTo>
                    <a:pt x="1052321" y="732789"/>
                  </a:lnTo>
                  <a:lnTo>
                    <a:pt x="1021460" y="731519"/>
                  </a:lnTo>
                  <a:lnTo>
                    <a:pt x="990091" y="728980"/>
                  </a:lnTo>
                  <a:lnTo>
                    <a:pt x="860044" y="723900"/>
                  </a:lnTo>
                  <a:lnTo>
                    <a:pt x="793114" y="722630"/>
                  </a:lnTo>
                  <a:lnTo>
                    <a:pt x="692276" y="722630"/>
                  </a:lnTo>
                  <a:lnTo>
                    <a:pt x="658621" y="720089"/>
                  </a:lnTo>
                  <a:lnTo>
                    <a:pt x="625220" y="718819"/>
                  </a:lnTo>
                  <a:lnTo>
                    <a:pt x="625475" y="718819"/>
                  </a:lnTo>
                  <a:lnTo>
                    <a:pt x="592073" y="715010"/>
                  </a:lnTo>
                  <a:lnTo>
                    <a:pt x="592327" y="715010"/>
                  </a:lnTo>
                  <a:lnTo>
                    <a:pt x="559181" y="711200"/>
                  </a:lnTo>
                  <a:lnTo>
                    <a:pt x="559434" y="711200"/>
                  </a:lnTo>
                  <a:lnTo>
                    <a:pt x="526795" y="706119"/>
                  </a:lnTo>
                  <a:lnTo>
                    <a:pt x="494664" y="699769"/>
                  </a:lnTo>
                  <a:lnTo>
                    <a:pt x="462914" y="693419"/>
                  </a:lnTo>
                  <a:lnTo>
                    <a:pt x="431672" y="685800"/>
                  </a:lnTo>
                  <a:lnTo>
                    <a:pt x="431800" y="685800"/>
                  </a:lnTo>
                  <a:lnTo>
                    <a:pt x="401065" y="676910"/>
                  </a:lnTo>
                  <a:lnTo>
                    <a:pt x="401319" y="676910"/>
                  </a:lnTo>
                  <a:lnTo>
                    <a:pt x="371220" y="668019"/>
                  </a:lnTo>
                  <a:lnTo>
                    <a:pt x="342010" y="659130"/>
                  </a:lnTo>
                  <a:lnTo>
                    <a:pt x="342138" y="659130"/>
                  </a:lnTo>
                  <a:lnTo>
                    <a:pt x="313563" y="648969"/>
                  </a:lnTo>
                  <a:lnTo>
                    <a:pt x="313816" y="648969"/>
                  </a:lnTo>
                  <a:lnTo>
                    <a:pt x="286003" y="637539"/>
                  </a:lnTo>
                  <a:lnTo>
                    <a:pt x="286257" y="637539"/>
                  </a:lnTo>
                  <a:lnTo>
                    <a:pt x="259460" y="626110"/>
                  </a:lnTo>
                  <a:lnTo>
                    <a:pt x="259587" y="626110"/>
                  </a:lnTo>
                  <a:lnTo>
                    <a:pt x="233806" y="614680"/>
                  </a:lnTo>
                  <a:lnTo>
                    <a:pt x="209169" y="601980"/>
                  </a:lnTo>
                  <a:lnTo>
                    <a:pt x="209422" y="601980"/>
                  </a:lnTo>
                  <a:lnTo>
                    <a:pt x="185800" y="589280"/>
                  </a:lnTo>
                  <a:lnTo>
                    <a:pt x="186054" y="589280"/>
                  </a:lnTo>
                  <a:lnTo>
                    <a:pt x="163575" y="575310"/>
                  </a:lnTo>
                  <a:lnTo>
                    <a:pt x="142620" y="562610"/>
                  </a:lnTo>
                  <a:lnTo>
                    <a:pt x="142875" y="562610"/>
                  </a:lnTo>
                  <a:lnTo>
                    <a:pt x="124597" y="548639"/>
                  </a:lnTo>
                  <a:lnTo>
                    <a:pt x="123189" y="548639"/>
                  </a:lnTo>
                  <a:lnTo>
                    <a:pt x="104647" y="533400"/>
                  </a:lnTo>
                  <a:lnTo>
                    <a:pt x="104901" y="533400"/>
                  </a:lnTo>
                  <a:lnTo>
                    <a:pt x="87883" y="519430"/>
                  </a:lnTo>
                  <a:lnTo>
                    <a:pt x="88137" y="519430"/>
                  </a:lnTo>
                  <a:lnTo>
                    <a:pt x="72643" y="504189"/>
                  </a:lnTo>
                  <a:lnTo>
                    <a:pt x="72897" y="504189"/>
                  </a:lnTo>
                  <a:lnTo>
                    <a:pt x="58927" y="488950"/>
                  </a:lnTo>
                  <a:lnTo>
                    <a:pt x="59308" y="488950"/>
                  </a:lnTo>
                  <a:lnTo>
                    <a:pt x="46862" y="473710"/>
                  </a:lnTo>
                  <a:lnTo>
                    <a:pt x="47116" y="473710"/>
                  </a:lnTo>
                  <a:lnTo>
                    <a:pt x="36575" y="458469"/>
                  </a:lnTo>
                  <a:lnTo>
                    <a:pt x="36829" y="458469"/>
                  </a:lnTo>
                  <a:lnTo>
                    <a:pt x="28741" y="443230"/>
                  </a:lnTo>
                  <a:lnTo>
                    <a:pt x="28320" y="443230"/>
                  </a:lnTo>
                  <a:lnTo>
                    <a:pt x="21873" y="427989"/>
                  </a:lnTo>
                  <a:lnTo>
                    <a:pt x="21589" y="427989"/>
                  </a:lnTo>
                  <a:lnTo>
                    <a:pt x="16509" y="411480"/>
                  </a:lnTo>
                  <a:lnTo>
                    <a:pt x="16637" y="411480"/>
                  </a:lnTo>
                  <a:lnTo>
                    <a:pt x="13588" y="396239"/>
                  </a:lnTo>
                  <a:lnTo>
                    <a:pt x="12778" y="381000"/>
                  </a:lnTo>
                  <a:lnTo>
                    <a:pt x="13334" y="364489"/>
                  </a:lnTo>
                  <a:lnTo>
                    <a:pt x="15366" y="347980"/>
                  </a:lnTo>
                  <a:lnTo>
                    <a:pt x="15493" y="347980"/>
                  </a:lnTo>
                  <a:lnTo>
                    <a:pt x="18541" y="332739"/>
                  </a:lnTo>
                  <a:lnTo>
                    <a:pt x="22987" y="317500"/>
                  </a:lnTo>
                  <a:lnTo>
                    <a:pt x="22859" y="317500"/>
                  </a:lnTo>
                  <a:lnTo>
                    <a:pt x="28701" y="300989"/>
                  </a:lnTo>
                  <a:lnTo>
                    <a:pt x="29112" y="300989"/>
                  </a:lnTo>
                  <a:lnTo>
                    <a:pt x="35559" y="285750"/>
                  </a:lnTo>
                  <a:lnTo>
                    <a:pt x="35931" y="285750"/>
                  </a:lnTo>
                  <a:lnTo>
                    <a:pt x="43433" y="270510"/>
                  </a:lnTo>
                  <a:lnTo>
                    <a:pt x="52450" y="255269"/>
                  </a:lnTo>
                  <a:lnTo>
                    <a:pt x="53043" y="255269"/>
                  </a:lnTo>
                  <a:lnTo>
                    <a:pt x="62356" y="241300"/>
                  </a:lnTo>
                  <a:lnTo>
                    <a:pt x="62229" y="241300"/>
                  </a:lnTo>
                  <a:lnTo>
                    <a:pt x="73406" y="226060"/>
                  </a:lnTo>
                  <a:lnTo>
                    <a:pt x="73278" y="226060"/>
                  </a:lnTo>
                  <a:lnTo>
                    <a:pt x="85343" y="212089"/>
                  </a:lnTo>
                  <a:lnTo>
                    <a:pt x="85089" y="212089"/>
                  </a:lnTo>
                  <a:lnTo>
                    <a:pt x="98170" y="198119"/>
                  </a:lnTo>
                  <a:lnTo>
                    <a:pt x="97916" y="198119"/>
                  </a:lnTo>
                  <a:lnTo>
                    <a:pt x="112013" y="184150"/>
                  </a:lnTo>
                  <a:lnTo>
                    <a:pt x="111759" y="184150"/>
                  </a:lnTo>
                  <a:lnTo>
                    <a:pt x="126491" y="171450"/>
                  </a:lnTo>
                  <a:lnTo>
                    <a:pt x="126237" y="171450"/>
                  </a:lnTo>
                  <a:lnTo>
                    <a:pt x="141731" y="158750"/>
                  </a:lnTo>
                  <a:lnTo>
                    <a:pt x="141604" y="158750"/>
                  </a:lnTo>
                  <a:lnTo>
                    <a:pt x="157860" y="146050"/>
                  </a:lnTo>
                  <a:lnTo>
                    <a:pt x="157606" y="146050"/>
                  </a:lnTo>
                  <a:lnTo>
                    <a:pt x="174625" y="133350"/>
                  </a:lnTo>
                  <a:lnTo>
                    <a:pt x="176332" y="133350"/>
                  </a:lnTo>
                  <a:lnTo>
                    <a:pt x="192023" y="123189"/>
                  </a:lnTo>
                  <a:lnTo>
                    <a:pt x="210057" y="111760"/>
                  </a:lnTo>
                  <a:lnTo>
                    <a:pt x="209803" y="111760"/>
                  </a:lnTo>
                  <a:lnTo>
                    <a:pt x="228600" y="101600"/>
                  </a:lnTo>
                  <a:lnTo>
                    <a:pt x="228345" y="101600"/>
                  </a:lnTo>
                  <a:lnTo>
                    <a:pt x="247650" y="92710"/>
                  </a:lnTo>
                  <a:lnTo>
                    <a:pt x="247395" y="92710"/>
                  </a:lnTo>
                  <a:lnTo>
                    <a:pt x="267207" y="83819"/>
                  </a:lnTo>
                  <a:lnTo>
                    <a:pt x="266953" y="83819"/>
                  </a:lnTo>
                  <a:lnTo>
                    <a:pt x="287146" y="74930"/>
                  </a:lnTo>
                  <a:lnTo>
                    <a:pt x="286892" y="74930"/>
                  </a:lnTo>
                  <a:lnTo>
                    <a:pt x="307466" y="67310"/>
                  </a:lnTo>
                  <a:lnTo>
                    <a:pt x="328167" y="60960"/>
                  </a:lnTo>
                  <a:lnTo>
                    <a:pt x="327913" y="60960"/>
                  </a:lnTo>
                  <a:lnTo>
                    <a:pt x="349122" y="54610"/>
                  </a:lnTo>
                  <a:lnTo>
                    <a:pt x="348869" y="54610"/>
                  </a:lnTo>
                  <a:lnTo>
                    <a:pt x="370458" y="49530"/>
                  </a:lnTo>
                  <a:lnTo>
                    <a:pt x="370204" y="49530"/>
                  </a:lnTo>
                  <a:lnTo>
                    <a:pt x="391921" y="45719"/>
                  </a:lnTo>
                  <a:lnTo>
                    <a:pt x="391413" y="45719"/>
                  </a:lnTo>
                  <a:lnTo>
                    <a:pt x="403282" y="44502"/>
                  </a:lnTo>
                  <a:lnTo>
                    <a:pt x="402282" y="31748"/>
                  </a:lnTo>
                  <a:close/>
                </a:path>
                <a:path w="1451610" h="806450">
                  <a:moveTo>
                    <a:pt x="122935" y="547369"/>
                  </a:moveTo>
                  <a:lnTo>
                    <a:pt x="123189" y="548639"/>
                  </a:lnTo>
                  <a:lnTo>
                    <a:pt x="124597" y="548639"/>
                  </a:lnTo>
                  <a:lnTo>
                    <a:pt x="122935" y="547369"/>
                  </a:lnTo>
                  <a:close/>
                </a:path>
                <a:path w="1451610" h="806450">
                  <a:moveTo>
                    <a:pt x="28066" y="441960"/>
                  </a:moveTo>
                  <a:lnTo>
                    <a:pt x="28320" y="443230"/>
                  </a:lnTo>
                  <a:lnTo>
                    <a:pt x="28741" y="443230"/>
                  </a:lnTo>
                  <a:lnTo>
                    <a:pt x="28066" y="441960"/>
                  </a:lnTo>
                  <a:close/>
                </a:path>
                <a:path w="1451610" h="806450">
                  <a:moveTo>
                    <a:pt x="21335" y="426719"/>
                  </a:moveTo>
                  <a:lnTo>
                    <a:pt x="21589" y="427989"/>
                  </a:lnTo>
                  <a:lnTo>
                    <a:pt x="21873" y="427989"/>
                  </a:lnTo>
                  <a:lnTo>
                    <a:pt x="21335" y="426719"/>
                  </a:lnTo>
                  <a:close/>
                </a:path>
                <a:path w="1451610" h="806450">
                  <a:moveTo>
                    <a:pt x="12730" y="380218"/>
                  </a:moveTo>
                  <a:lnTo>
                    <a:pt x="12700" y="381000"/>
                  </a:lnTo>
                  <a:lnTo>
                    <a:pt x="12730" y="380218"/>
                  </a:lnTo>
                  <a:close/>
                </a:path>
                <a:path w="1451610" h="806450">
                  <a:moveTo>
                    <a:pt x="12748" y="379730"/>
                  </a:moveTo>
                  <a:lnTo>
                    <a:pt x="12730" y="380218"/>
                  </a:lnTo>
                  <a:lnTo>
                    <a:pt x="12748" y="379730"/>
                  </a:lnTo>
                  <a:close/>
                </a:path>
                <a:path w="1451610" h="806450">
                  <a:moveTo>
                    <a:pt x="15493" y="347980"/>
                  </a:moveTo>
                  <a:lnTo>
                    <a:pt x="15366" y="347980"/>
                  </a:lnTo>
                  <a:lnTo>
                    <a:pt x="15239" y="349250"/>
                  </a:lnTo>
                  <a:lnTo>
                    <a:pt x="15493" y="347980"/>
                  </a:lnTo>
                  <a:close/>
                </a:path>
                <a:path w="1451610" h="806450">
                  <a:moveTo>
                    <a:pt x="29112" y="300989"/>
                  </a:moveTo>
                  <a:lnTo>
                    <a:pt x="28701" y="300989"/>
                  </a:lnTo>
                  <a:lnTo>
                    <a:pt x="28575" y="302260"/>
                  </a:lnTo>
                  <a:lnTo>
                    <a:pt x="29112" y="300989"/>
                  </a:lnTo>
                  <a:close/>
                </a:path>
                <a:path w="1451610" h="806450">
                  <a:moveTo>
                    <a:pt x="35931" y="285750"/>
                  </a:moveTo>
                  <a:lnTo>
                    <a:pt x="35559" y="285750"/>
                  </a:lnTo>
                  <a:lnTo>
                    <a:pt x="35306" y="287019"/>
                  </a:lnTo>
                  <a:lnTo>
                    <a:pt x="35931" y="285750"/>
                  </a:lnTo>
                  <a:close/>
                </a:path>
                <a:path w="1451610" h="806450">
                  <a:moveTo>
                    <a:pt x="53043" y="255269"/>
                  </a:moveTo>
                  <a:lnTo>
                    <a:pt x="52450" y="255269"/>
                  </a:lnTo>
                  <a:lnTo>
                    <a:pt x="52196" y="256539"/>
                  </a:lnTo>
                  <a:lnTo>
                    <a:pt x="53043" y="255269"/>
                  </a:lnTo>
                  <a:close/>
                </a:path>
                <a:path w="1451610" h="806450">
                  <a:moveTo>
                    <a:pt x="176332" y="133350"/>
                  </a:moveTo>
                  <a:lnTo>
                    <a:pt x="174625" y="133350"/>
                  </a:lnTo>
                  <a:lnTo>
                    <a:pt x="174370" y="134619"/>
                  </a:lnTo>
                  <a:lnTo>
                    <a:pt x="176332" y="133350"/>
                  </a:lnTo>
                  <a:close/>
                </a:path>
                <a:path w="1451610" h="806450">
                  <a:moveTo>
                    <a:pt x="475630" y="30480"/>
                  </a:moveTo>
                  <a:lnTo>
                    <a:pt x="414781" y="30480"/>
                  </a:lnTo>
                  <a:lnTo>
                    <a:pt x="416178" y="43180"/>
                  </a:lnTo>
                  <a:lnTo>
                    <a:pt x="403282" y="44502"/>
                  </a:lnTo>
                  <a:lnTo>
                    <a:pt x="405764" y="76200"/>
                  </a:lnTo>
                  <a:lnTo>
                    <a:pt x="478789" y="31750"/>
                  </a:lnTo>
                  <a:lnTo>
                    <a:pt x="475630" y="30480"/>
                  </a:lnTo>
                  <a:close/>
                </a:path>
                <a:path w="1451610" h="806450">
                  <a:moveTo>
                    <a:pt x="414781" y="30480"/>
                  </a:moveTo>
                  <a:lnTo>
                    <a:pt x="402282" y="31748"/>
                  </a:lnTo>
                  <a:lnTo>
                    <a:pt x="403282" y="44502"/>
                  </a:lnTo>
                  <a:lnTo>
                    <a:pt x="416178" y="43180"/>
                  </a:lnTo>
                  <a:lnTo>
                    <a:pt x="414781" y="30480"/>
                  </a:lnTo>
                  <a:close/>
                </a:path>
                <a:path w="1451610" h="806450">
                  <a:moveTo>
                    <a:pt x="399795" y="0"/>
                  </a:moveTo>
                  <a:lnTo>
                    <a:pt x="402282" y="31748"/>
                  </a:lnTo>
                  <a:lnTo>
                    <a:pt x="414781" y="30480"/>
                  </a:lnTo>
                  <a:lnTo>
                    <a:pt x="475630" y="30480"/>
                  </a:lnTo>
                  <a:lnTo>
                    <a:pt x="399795" y="0"/>
                  </a:lnTo>
                  <a:close/>
                </a:path>
              </a:pathLst>
            </a:custGeom>
            <a:solidFill>
              <a:srgbClr val="000000"/>
            </a:solidFill>
          </p:spPr>
          <p:txBody>
            <a:bodyPr wrap="square" lIns="0" tIns="0" rIns="0" bIns="0" rtlCol="0"/>
            <a:lstStyle/>
            <a:p>
              <a:endParaRPr sz="1350"/>
            </a:p>
          </p:txBody>
        </p:sp>
        <p:sp>
          <p:nvSpPr>
            <p:cNvPr id="60" name="object 60"/>
            <p:cNvSpPr/>
            <p:nvPr/>
          </p:nvSpPr>
          <p:spPr>
            <a:xfrm>
              <a:off x="2429256" y="3096767"/>
              <a:ext cx="2100580" cy="288290"/>
            </a:xfrm>
            <a:custGeom>
              <a:avLst/>
              <a:gdLst/>
              <a:ahLst/>
              <a:cxnLst/>
              <a:rect l="l" t="t" r="r" b="b"/>
              <a:pathLst>
                <a:path w="2100579" h="288289">
                  <a:moveTo>
                    <a:pt x="2100072" y="0"/>
                  </a:moveTo>
                  <a:lnTo>
                    <a:pt x="0" y="0"/>
                  </a:lnTo>
                  <a:lnTo>
                    <a:pt x="0" y="288036"/>
                  </a:lnTo>
                  <a:lnTo>
                    <a:pt x="2100072" y="288036"/>
                  </a:lnTo>
                  <a:lnTo>
                    <a:pt x="2100072" y="0"/>
                  </a:lnTo>
                  <a:close/>
                </a:path>
              </a:pathLst>
            </a:custGeom>
            <a:solidFill>
              <a:srgbClr val="F6C2C2"/>
            </a:solidFill>
          </p:spPr>
          <p:txBody>
            <a:bodyPr wrap="square" lIns="0" tIns="0" rIns="0" bIns="0" rtlCol="0"/>
            <a:lstStyle/>
            <a:p>
              <a:endParaRPr sz="1350"/>
            </a:p>
          </p:txBody>
        </p:sp>
      </p:grpSp>
      <p:sp>
        <p:nvSpPr>
          <p:cNvPr id="61" name="object 61"/>
          <p:cNvSpPr txBox="1"/>
          <p:nvPr/>
        </p:nvSpPr>
        <p:spPr>
          <a:xfrm>
            <a:off x="3622167" y="3165730"/>
            <a:ext cx="1022985" cy="217367"/>
          </a:xfrm>
          <a:prstGeom prst="rect">
            <a:avLst/>
          </a:prstGeom>
        </p:spPr>
        <p:txBody>
          <a:bodyPr vert="horz" wrap="square" lIns="0" tIns="9525" rIns="0" bIns="0" rtlCol="0">
            <a:spAutoFit/>
          </a:bodyPr>
          <a:lstStyle/>
          <a:p>
            <a:pPr marL="9525">
              <a:spcBef>
                <a:spcPts val="75"/>
              </a:spcBef>
            </a:pPr>
            <a:r>
              <a:rPr sz="1350" spc="15" dirty="0">
                <a:latin typeface="Calibri"/>
                <a:cs typeface="Calibri"/>
              </a:rPr>
              <a:t>Feed-Forward</a:t>
            </a:r>
            <a:endParaRPr sz="1350">
              <a:latin typeface="Calibri"/>
              <a:cs typeface="Calibri"/>
            </a:endParaRPr>
          </a:p>
        </p:txBody>
      </p:sp>
      <p:sp>
        <p:nvSpPr>
          <p:cNvPr id="62" name="object 62"/>
          <p:cNvSpPr/>
          <p:nvPr/>
        </p:nvSpPr>
        <p:spPr>
          <a:xfrm>
            <a:off x="3278506" y="2882646"/>
            <a:ext cx="1727359" cy="200025"/>
          </a:xfrm>
          <a:custGeom>
            <a:avLst/>
            <a:gdLst/>
            <a:ahLst/>
            <a:cxnLst/>
            <a:rect l="l" t="t" r="r" b="b"/>
            <a:pathLst>
              <a:path w="2303145" h="266700">
                <a:moveTo>
                  <a:pt x="2302764" y="0"/>
                </a:moveTo>
                <a:lnTo>
                  <a:pt x="0" y="0"/>
                </a:lnTo>
                <a:lnTo>
                  <a:pt x="0" y="266700"/>
                </a:lnTo>
                <a:lnTo>
                  <a:pt x="2302764" y="266700"/>
                </a:lnTo>
                <a:lnTo>
                  <a:pt x="2302764" y="0"/>
                </a:lnTo>
                <a:close/>
              </a:path>
            </a:pathLst>
          </a:custGeom>
          <a:solidFill>
            <a:srgbClr val="F6C2C2"/>
          </a:solidFill>
        </p:spPr>
        <p:txBody>
          <a:bodyPr wrap="square" lIns="0" tIns="0" rIns="0" bIns="0" rtlCol="0"/>
          <a:lstStyle/>
          <a:p>
            <a:endParaRPr sz="1350"/>
          </a:p>
        </p:txBody>
      </p:sp>
      <p:sp>
        <p:nvSpPr>
          <p:cNvPr id="63" name="object 63"/>
          <p:cNvSpPr txBox="1"/>
          <p:nvPr/>
        </p:nvSpPr>
        <p:spPr>
          <a:xfrm>
            <a:off x="3348037" y="2860549"/>
            <a:ext cx="1587818" cy="217367"/>
          </a:xfrm>
          <a:prstGeom prst="rect">
            <a:avLst/>
          </a:prstGeom>
        </p:spPr>
        <p:txBody>
          <a:bodyPr vert="horz" wrap="square" lIns="0" tIns="9525" rIns="0" bIns="0" rtlCol="0">
            <a:spAutoFit/>
          </a:bodyPr>
          <a:lstStyle/>
          <a:p>
            <a:pPr marL="9525">
              <a:spcBef>
                <a:spcPts val="75"/>
              </a:spcBef>
            </a:pPr>
            <a:r>
              <a:rPr sz="1350" spc="26" dirty="0">
                <a:latin typeface="Calibri"/>
                <a:cs typeface="Calibri"/>
              </a:rPr>
              <a:t>Residual</a:t>
            </a:r>
            <a:r>
              <a:rPr sz="1350" spc="-60" dirty="0">
                <a:latin typeface="Calibri"/>
                <a:cs typeface="Calibri"/>
              </a:rPr>
              <a:t> </a:t>
            </a:r>
            <a:r>
              <a:rPr sz="1350" spc="-4" dirty="0">
                <a:latin typeface="Calibri"/>
                <a:cs typeface="Calibri"/>
              </a:rPr>
              <a:t>+</a:t>
            </a:r>
            <a:r>
              <a:rPr sz="1350" spc="-49" dirty="0">
                <a:latin typeface="Calibri"/>
                <a:cs typeface="Calibri"/>
              </a:rPr>
              <a:t> </a:t>
            </a:r>
            <a:r>
              <a:rPr sz="1350" spc="19" dirty="0">
                <a:latin typeface="Calibri"/>
                <a:cs typeface="Calibri"/>
              </a:rPr>
              <a:t>LayerNorm</a:t>
            </a:r>
            <a:endParaRPr sz="1350">
              <a:latin typeface="Calibri"/>
              <a:cs typeface="Calibri"/>
            </a:endParaRPr>
          </a:p>
        </p:txBody>
      </p:sp>
      <p:grpSp>
        <p:nvGrpSpPr>
          <p:cNvPr id="64" name="object 64"/>
          <p:cNvGrpSpPr/>
          <p:nvPr/>
        </p:nvGrpSpPr>
        <p:grpSpPr>
          <a:xfrm>
            <a:off x="3015241" y="2651760"/>
            <a:ext cx="1145858" cy="862013"/>
            <a:chOff x="1988321" y="2392679"/>
            <a:chExt cx="1527810" cy="1149350"/>
          </a:xfrm>
        </p:grpSpPr>
        <p:pic>
          <p:nvPicPr>
            <p:cNvPr id="65" name="object 65"/>
            <p:cNvPicPr/>
            <p:nvPr/>
          </p:nvPicPr>
          <p:blipFill>
            <a:blip r:embed="rId16" cstate="print"/>
            <a:stretch>
              <a:fillRect/>
            </a:stretch>
          </p:blipFill>
          <p:spPr>
            <a:xfrm>
              <a:off x="3439921" y="3384803"/>
              <a:ext cx="76200" cy="153670"/>
            </a:xfrm>
            <a:prstGeom prst="rect">
              <a:avLst/>
            </a:prstGeom>
          </p:spPr>
        </p:pic>
        <p:sp>
          <p:nvSpPr>
            <p:cNvPr id="66" name="object 66"/>
            <p:cNvSpPr/>
            <p:nvPr/>
          </p:nvSpPr>
          <p:spPr>
            <a:xfrm>
              <a:off x="1988312" y="2392679"/>
              <a:ext cx="1508760" cy="1149350"/>
            </a:xfrm>
            <a:custGeom>
              <a:avLst/>
              <a:gdLst/>
              <a:ahLst/>
              <a:cxnLst/>
              <a:rect l="l" t="t" r="r" b="b"/>
              <a:pathLst>
                <a:path w="1508760" h="1149350">
                  <a:moveTo>
                    <a:pt x="168275" y="946785"/>
                  </a:moveTo>
                  <a:lnTo>
                    <a:pt x="168046" y="946658"/>
                  </a:lnTo>
                  <a:lnTo>
                    <a:pt x="168275" y="946785"/>
                  </a:lnTo>
                  <a:close/>
                </a:path>
                <a:path w="1508760" h="1149350">
                  <a:moveTo>
                    <a:pt x="1494282" y="1144524"/>
                  </a:moveTo>
                  <a:lnTo>
                    <a:pt x="1493380" y="1142238"/>
                  </a:lnTo>
                  <a:lnTo>
                    <a:pt x="1492631" y="1140333"/>
                  </a:lnTo>
                  <a:lnTo>
                    <a:pt x="1488757" y="1137158"/>
                  </a:lnTo>
                  <a:lnTo>
                    <a:pt x="1487678" y="1136269"/>
                  </a:lnTo>
                  <a:lnTo>
                    <a:pt x="1484503" y="1134618"/>
                  </a:lnTo>
                  <a:lnTo>
                    <a:pt x="1481582" y="1133094"/>
                  </a:lnTo>
                  <a:lnTo>
                    <a:pt x="1440180" y="1122172"/>
                  </a:lnTo>
                  <a:lnTo>
                    <a:pt x="1391920" y="1114679"/>
                  </a:lnTo>
                  <a:lnTo>
                    <a:pt x="1330452" y="1107567"/>
                  </a:lnTo>
                  <a:lnTo>
                    <a:pt x="1257300" y="1101217"/>
                  </a:lnTo>
                  <a:lnTo>
                    <a:pt x="1145032" y="1093851"/>
                  </a:lnTo>
                  <a:lnTo>
                    <a:pt x="1019683" y="1088263"/>
                  </a:lnTo>
                  <a:lnTo>
                    <a:pt x="816737" y="1083564"/>
                  </a:lnTo>
                  <a:lnTo>
                    <a:pt x="747395" y="1083310"/>
                  </a:lnTo>
                  <a:lnTo>
                    <a:pt x="712724" y="1082802"/>
                  </a:lnTo>
                  <a:lnTo>
                    <a:pt x="678307" y="1081405"/>
                  </a:lnTo>
                  <a:lnTo>
                    <a:pt x="643890" y="1079246"/>
                  </a:lnTo>
                  <a:lnTo>
                    <a:pt x="609727" y="1076071"/>
                  </a:lnTo>
                  <a:lnTo>
                    <a:pt x="609854" y="1076071"/>
                  </a:lnTo>
                  <a:lnTo>
                    <a:pt x="575818" y="1072134"/>
                  </a:lnTo>
                  <a:lnTo>
                    <a:pt x="575945" y="1072134"/>
                  </a:lnTo>
                  <a:lnTo>
                    <a:pt x="543166" y="1067435"/>
                  </a:lnTo>
                  <a:lnTo>
                    <a:pt x="542290" y="1067308"/>
                  </a:lnTo>
                  <a:lnTo>
                    <a:pt x="542417" y="1067435"/>
                  </a:lnTo>
                  <a:lnTo>
                    <a:pt x="509143" y="1061847"/>
                  </a:lnTo>
                  <a:lnTo>
                    <a:pt x="509270" y="1061847"/>
                  </a:lnTo>
                  <a:lnTo>
                    <a:pt x="476377" y="1055624"/>
                  </a:lnTo>
                  <a:lnTo>
                    <a:pt x="476631" y="1055624"/>
                  </a:lnTo>
                  <a:lnTo>
                    <a:pt x="444373" y="1048639"/>
                  </a:lnTo>
                  <a:lnTo>
                    <a:pt x="444500" y="1048639"/>
                  </a:lnTo>
                  <a:lnTo>
                    <a:pt x="412750" y="1041019"/>
                  </a:lnTo>
                  <a:lnTo>
                    <a:pt x="413004" y="1041019"/>
                  </a:lnTo>
                  <a:lnTo>
                    <a:pt x="382473" y="1032764"/>
                  </a:lnTo>
                  <a:lnTo>
                    <a:pt x="382016" y="1032637"/>
                  </a:lnTo>
                  <a:lnTo>
                    <a:pt x="382143" y="1032764"/>
                  </a:lnTo>
                  <a:lnTo>
                    <a:pt x="351917" y="1023747"/>
                  </a:lnTo>
                  <a:lnTo>
                    <a:pt x="352044" y="1023747"/>
                  </a:lnTo>
                  <a:lnTo>
                    <a:pt x="322961" y="1014349"/>
                  </a:lnTo>
                  <a:lnTo>
                    <a:pt x="322580" y="1014222"/>
                  </a:lnTo>
                  <a:lnTo>
                    <a:pt x="322707" y="1014349"/>
                  </a:lnTo>
                  <a:lnTo>
                    <a:pt x="294601" y="1004316"/>
                  </a:lnTo>
                  <a:lnTo>
                    <a:pt x="294259" y="1004189"/>
                  </a:lnTo>
                  <a:lnTo>
                    <a:pt x="294513" y="1004316"/>
                  </a:lnTo>
                  <a:lnTo>
                    <a:pt x="266827" y="993648"/>
                  </a:lnTo>
                  <a:lnTo>
                    <a:pt x="266954" y="993648"/>
                  </a:lnTo>
                  <a:lnTo>
                    <a:pt x="240411" y="982599"/>
                  </a:lnTo>
                  <a:lnTo>
                    <a:pt x="240538" y="982599"/>
                  </a:lnTo>
                  <a:lnTo>
                    <a:pt x="215290" y="971169"/>
                  </a:lnTo>
                  <a:lnTo>
                    <a:pt x="215011" y="971042"/>
                  </a:lnTo>
                  <a:lnTo>
                    <a:pt x="191262" y="959231"/>
                  </a:lnTo>
                  <a:lnTo>
                    <a:pt x="191008" y="959104"/>
                  </a:lnTo>
                  <a:lnTo>
                    <a:pt x="191135" y="959231"/>
                  </a:lnTo>
                  <a:lnTo>
                    <a:pt x="168021" y="946658"/>
                  </a:lnTo>
                  <a:lnTo>
                    <a:pt x="146431" y="933958"/>
                  </a:lnTo>
                  <a:lnTo>
                    <a:pt x="146685" y="934085"/>
                  </a:lnTo>
                  <a:lnTo>
                    <a:pt x="146481" y="933958"/>
                  </a:lnTo>
                  <a:lnTo>
                    <a:pt x="126111" y="920877"/>
                  </a:lnTo>
                  <a:lnTo>
                    <a:pt x="126365" y="921004"/>
                  </a:lnTo>
                  <a:lnTo>
                    <a:pt x="126174" y="920877"/>
                  </a:lnTo>
                  <a:lnTo>
                    <a:pt x="107315" y="907542"/>
                  </a:lnTo>
                  <a:lnTo>
                    <a:pt x="107569" y="907669"/>
                  </a:lnTo>
                  <a:lnTo>
                    <a:pt x="107403" y="907542"/>
                  </a:lnTo>
                  <a:lnTo>
                    <a:pt x="89916" y="893826"/>
                  </a:lnTo>
                  <a:lnTo>
                    <a:pt x="90297" y="894080"/>
                  </a:lnTo>
                  <a:lnTo>
                    <a:pt x="90004" y="893826"/>
                  </a:lnTo>
                  <a:lnTo>
                    <a:pt x="74574" y="880237"/>
                  </a:lnTo>
                  <a:lnTo>
                    <a:pt x="74383" y="880084"/>
                  </a:lnTo>
                  <a:lnTo>
                    <a:pt x="48209" y="852043"/>
                  </a:lnTo>
                  <a:lnTo>
                    <a:pt x="47879" y="851662"/>
                  </a:lnTo>
                  <a:lnTo>
                    <a:pt x="48133" y="852043"/>
                  </a:lnTo>
                  <a:lnTo>
                    <a:pt x="37211" y="837311"/>
                  </a:lnTo>
                  <a:lnTo>
                    <a:pt x="37592" y="837692"/>
                  </a:lnTo>
                  <a:lnTo>
                    <a:pt x="37350" y="837311"/>
                  </a:lnTo>
                  <a:lnTo>
                    <a:pt x="28829" y="823468"/>
                  </a:lnTo>
                  <a:lnTo>
                    <a:pt x="28752" y="823341"/>
                  </a:lnTo>
                  <a:lnTo>
                    <a:pt x="28511" y="822833"/>
                  </a:lnTo>
                  <a:lnTo>
                    <a:pt x="21945" y="809244"/>
                  </a:lnTo>
                  <a:lnTo>
                    <a:pt x="21602" y="808532"/>
                  </a:lnTo>
                  <a:lnTo>
                    <a:pt x="17018" y="794766"/>
                  </a:lnTo>
                  <a:lnTo>
                    <a:pt x="16764" y="794004"/>
                  </a:lnTo>
                  <a:lnTo>
                    <a:pt x="12712" y="765657"/>
                  </a:lnTo>
                  <a:lnTo>
                    <a:pt x="12712" y="765429"/>
                  </a:lnTo>
                  <a:lnTo>
                    <a:pt x="13182" y="751332"/>
                  </a:lnTo>
                  <a:lnTo>
                    <a:pt x="13208" y="751128"/>
                  </a:lnTo>
                  <a:lnTo>
                    <a:pt x="13208" y="751332"/>
                  </a:lnTo>
                  <a:lnTo>
                    <a:pt x="13258" y="750824"/>
                  </a:lnTo>
                  <a:lnTo>
                    <a:pt x="13322" y="750189"/>
                  </a:lnTo>
                  <a:lnTo>
                    <a:pt x="14693" y="736473"/>
                  </a:lnTo>
                  <a:lnTo>
                    <a:pt x="14732" y="736346"/>
                  </a:lnTo>
                  <a:lnTo>
                    <a:pt x="14732" y="736473"/>
                  </a:lnTo>
                  <a:lnTo>
                    <a:pt x="14770" y="736219"/>
                  </a:lnTo>
                  <a:lnTo>
                    <a:pt x="17018" y="721360"/>
                  </a:lnTo>
                  <a:lnTo>
                    <a:pt x="17018" y="721741"/>
                  </a:lnTo>
                  <a:lnTo>
                    <a:pt x="17094" y="721360"/>
                  </a:lnTo>
                  <a:lnTo>
                    <a:pt x="20231" y="707136"/>
                  </a:lnTo>
                  <a:lnTo>
                    <a:pt x="20320" y="706755"/>
                  </a:lnTo>
                  <a:lnTo>
                    <a:pt x="20193" y="707136"/>
                  </a:lnTo>
                  <a:lnTo>
                    <a:pt x="24396" y="692658"/>
                  </a:lnTo>
                  <a:lnTo>
                    <a:pt x="24447" y="692454"/>
                  </a:lnTo>
                  <a:lnTo>
                    <a:pt x="29337" y="678180"/>
                  </a:lnTo>
                  <a:lnTo>
                    <a:pt x="29489" y="677799"/>
                  </a:lnTo>
                  <a:lnTo>
                    <a:pt x="35306" y="663575"/>
                  </a:lnTo>
                  <a:lnTo>
                    <a:pt x="35179" y="663956"/>
                  </a:lnTo>
                  <a:lnTo>
                    <a:pt x="35344" y="663575"/>
                  </a:lnTo>
                  <a:lnTo>
                    <a:pt x="41656" y="649859"/>
                  </a:lnTo>
                  <a:lnTo>
                    <a:pt x="48945" y="636016"/>
                  </a:lnTo>
                  <a:lnTo>
                    <a:pt x="49149" y="635635"/>
                  </a:lnTo>
                  <a:lnTo>
                    <a:pt x="48895" y="636016"/>
                  </a:lnTo>
                  <a:lnTo>
                    <a:pt x="57150" y="622173"/>
                  </a:lnTo>
                  <a:lnTo>
                    <a:pt x="57023" y="622427"/>
                  </a:lnTo>
                  <a:lnTo>
                    <a:pt x="57175" y="622173"/>
                  </a:lnTo>
                  <a:lnTo>
                    <a:pt x="65786" y="608838"/>
                  </a:lnTo>
                  <a:lnTo>
                    <a:pt x="65659" y="609092"/>
                  </a:lnTo>
                  <a:lnTo>
                    <a:pt x="65836" y="608838"/>
                  </a:lnTo>
                  <a:lnTo>
                    <a:pt x="75184" y="595884"/>
                  </a:lnTo>
                  <a:lnTo>
                    <a:pt x="75057" y="596138"/>
                  </a:lnTo>
                  <a:lnTo>
                    <a:pt x="75247" y="595884"/>
                  </a:lnTo>
                  <a:lnTo>
                    <a:pt x="85090" y="583184"/>
                  </a:lnTo>
                  <a:lnTo>
                    <a:pt x="84963" y="583438"/>
                  </a:lnTo>
                  <a:lnTo>
                    <a:pt x="85178" y="583184"/>
                  </a:lnTo>
                  <a:lnTo>
                    <a:pt x="95529" y="571246"/>
                  </a:lnTo>
                  <a:lnTo>
                    <a:pt x="95758" y="570992"/>
                  </a:lnTo>
                  <a:lnTo>
                    <a:pt x="95377" y="571246"/>
                  </a:lnTo>
                  <a:lnTo>
                    <a:pt x="118237" y="547878"/>
                  </a:lnTo>
                  <a:lnTo>
                    <a:pt x="118618" y="547497"/>
                  </a:lnTo>
                  <a:lnTo>
                    <a:pt x="118287" y="547839"/>
                  </a:lnTo>
                  <a:lnTo>
                    <a:pt x="118668" y="547497"/>
                  </a:lnTo>
                  <a:lnTo>
                    <a:pt x="143383" y="526161"/>
                  </a:lnTo>
                  <a:lnTo>
                    <a:pt x="143129" y="526415"/>
                  </a:lnTo>
                  <a:lnTo>
                    <a:pt x="143459" y="526161"/>
                  </a:lnTo>
                  <a:lnTo>
                    <a:pt x="156286" y="516509"/>
                  </a:lnTo>
                  <a:lnTo>
                    <a:pt x="156464" y="516382"/>
                  </a:lnTo>
                  <a:lnTo>
                    <a:pt x="156210" y="516509"/>
                  </a:lnTo>
                  <a:lnTo>
                    <a:pt x="169735" y="507111"/>
                  </a:lnTo>
                  <a:lnTo>
                    <a:pt x="169926" y="506984"/>
                  </a:lnTo>
                  <a:lnTo>
                    <a:pt x="169672" y="507111"/>
                  </a:lnTo>
                  <a:lnTo>
                    <a:pt x="183565" y="498348"/>
                  </a:lnTo>
                  <a:lnTo>
                    <a:pt x="183769" y="498221"/>
                  </a:lnTo>
                  <a:lnTo>
                    <a:pt x="183515" y="498348"/>
                  </a:lnTo>
                  <a:lnTo>
                    <a:pt x="197637" y="490093"/>
                  </a:lnTo>
                  <a:lnTo>
                    <a:pt x="197866" y="489966"/>
                  </a:lnTo>
                  <a:lnTo>
                    <a:pt x="212344" y="482473"/>
                  </a:lnTo>
                  <a:lnTo>
                    <a:pt x="212217" y="482600"/>
                  </a:lnTo>
                  <a:lnTo>
                    <a:pt x="212483" y="482473"/>
                  </a:lnTo>
                  <a:lnTo>
                    <a:pt x="226923" y="475615"/>
                  </a:lnTo>
                  <a:lnTo>
                    <a:pt x="227203" y="475488"/>
                  </a:lnTo>
                  <a:lnTo>
                    <a:pt x="226822" y="475615"/>
                  </a:lnTo>
                  <a:lnTo>
                    <a:pt x="242189" y="469392"/>
                  </a:lnTo>
                  <a:lnTo>
                    <a:pt x="241935" y="469519"/>
                  </a:lnTo>
                  <a:lnTo>
                    <a:pt x="242277" y="469392"/>
                  </a:lnTo>
                  <a:lnTo>
                    <a:pt x="257302" y="463931"/>
                  </a:lnTo>
                  <a:lnTo>
                    <a:pt x="257048" y="464058"/>
                  </a:lnTo>
                  <a:lnTo>
                    <a:pt x="257454" y="463931"/>
                  </a:lnTo>
                  <a:lnTo>
                    <a:pt x="271957" y="459486"/>
                  </a:lnTo>
                  <a:lnTo>
                    <a:pt x="273405" y="459232"/>
                  </a:lnTo>
                  <a:lnTo>
                    <a:pt x="276402" y="458736"/>
                  </a:lnTo>
                  <a:lnTo>
                    <a:pt x="280543" y="489839"/>
                  </a:lnTo>
                  <a:lnTo>
                    <a:pt x="347840" y="444119"/>
                  </a:lnTo>
                  <a:lnTo>
                    <a:pt x="351028" y="441960"/>
                  </a:lnTo>
                  <a:lnTo>
                    <a:pt x="270510" y="414274"/>
                  </a:lnTo>
                  <a:lnTo>
                    <a:pt x="274739" y="446176"/>
                  </a:lnTo>
                  <a:lnTo>
                    <a:pt x="269494" y="447040"/>
                  </a:lnTo>
                  <a:lnTo>
                    <a:pt x="221869" y="463931"/>
                  </a:lnTo>
                  <a:lnTo>
                    <a:pt x="177038" y="487426"/>
                  </a:lnTo>
                  <a:lnTo>
                    <a:pt x="135255" y="516509"/>
                  </a:lnTo>
                  <a:lnTo>
                    <a:pt x="86233" y="562483"/>
                  </a:lnTo>
                  <a:lnTo>
                    <a:pt x="55245" y="601853"/>
                  </a:lnTo>
                  <a:lnTo>
                    <a:pt x="30353" y="644144"/>
                  </a:lnTo>
                  <a:lnTo>
                    <a:pt x="12319" y="688594"/>
                  </a:lnTo>
                  <a:lnTo>
                    <a:pt x="2159" y="734695"/>
                  </a:lnTo>
                  <a:lnTo>
                    <a:pt x="0" y="766064"/>
                  </a:lnTo>
                  <a:lnTo>
                    <a:pt x="1143" y="781812"/>
                  </a:lnTo>
                  <a:lnTo>
                    <a:pt x="17526" y="829183"/>
                  </a:lnTo>
                  <a:lnTo>
                    <a:pt x="51054" y="874776"/>
                  </a:lnTo>
                  <a:lnTo>
                    <a:pt x="81915" y="903732"/>
                  </a:lnTo>
                  <a:lnTo>
                    <a:pt x="119126" y="931418"/>
                  </a:lnTo>
                  <a:lnTo>
                    <a:pt x="161925" y="957834"/>
                  </a:lnTo>
                  <a:lnTo>
                    <a:pt x="209677" y="982599"/>
                  </a:lnTo>
                  <a:lnTo>
                    <a:pt x="262128" y="1005459"/>
                  </a:lnTo>
                  <a:lnTo>
                    <a:pt x="318643" y="1026287"/>
                  </a:lnTo>
                  <a:lnTo>
                    <a:pt x="378587" y="1044956"/>
                  </a:lnTo>
                  <a:lnTo>
                    <a:pt x="441579" y="1060958"/>
                  </a:lnTo>
                  <a:lnTo>
                    <a:pt x="506984" y="1074420"/>
                  </a:lnTo>
                  <a:lnTo>
                    <a:pt x="574294" y="1084707"/>
                  </a:lnTo>
                  <a:lnTo>
                    <a:pt x="643001" y="1091946"/>
                  </a:lnTo>
                  <a:lnTo>
                    <a:pt x="712470" y="1095502"/>
                  </a:lnTo>
                  <a:lnTo>
                    <a:pt x="816610" y="1096264"/>
                  </a:lnTo>
                  <a:lnTo>
                    <a:pt x="953135" y="1098804"/>
                  </a:lnTo>
                  <a:lnTo>
                    <a:pt x="1083056" y="1103503"/>
                  </a:lnTo>
                  <a:lnTo>
                    <a:pt x="1229741" y="1111885"/>
                  </a:lnTo>
                  <a:lnTo>
                    <a:pt x="1281684" y="1115949"/>
                  </a:lnTo>
                  <a:lnTo>
                    <a:pt x="1329182" y="1120267"/>
                  </a:lnTo>
                  <a:lnTo>
                    <a:pt x="1390396" y="1127252"/>
                  </a:lnTo>
                  <a:lnTo>
                    <a:pt x="1390269" y="1127252"/>
                  </a:lnTo>
                  <a:lnTo>
                    <a:pt x="1407795" y="1129665"/>
                  </a:lnTo>
                  <a:lnTo>
                    <a:pt x="1407668" y="1129665"/>
                  </a:lnTo>
                  <a:lnTo>
                    <a:pt x="1423670" y="1132205"/>
                  </a:lnTo>
                  <a:lnTo>
                    <a:pt x="1438021" y="1134745"/>
                  </a:lnTo>
                  <a:lnTo>
                    <a:pt x="1437767" y="1134618"/>
                  </a:lnTo>
                  <a:lnTo>
                    <a:pt x="1450467" y="1137285"/>
                  </a:lnTo>
                  <a:lnTo>
                    <a:pt x="1450340" y="1137158"/>
                  </a:lnTo>
                  <a:lnTo>
                    <a:pt x="1461262" y="1139698"/>
                  </a:lnTo>
                  <a:lnTo>
                    <a:pt x="1460881" y="1139698"/>
                  </a:lnTo>
                  <a:lnTo>
                    <a:pt x="1469707" y="1142314"/>
                  </a:lnTo>
                  <a:lnTo>
                    <a:pt x="1469859" y="1142377"/>
                  </a:lnTo>
                  <a:lnTo>
                    <a:pt x="1476679" y="1144892"/>
                  </a:lnTo>
                  <a:lnTo>
                    <a:pt x="1480654" y="1146924"/>
                  </a:lnTo>
                  <a:lnTo>
                    <a:pt x="1482001" y="1148003"/>
                  </a:lnTo>
                  <a:lnTo>
                    <a:pt x="1482471" y="1149223"/>
                  </a:lnTo>
                  <a:lnTo>
                    <a:pt x="1483169" y="1148956"/>
                  </a:lnTo>
                  <a:lnTo>
                    <a:pt x="1483360" y="1149096"/>
                  </a:lnTo>
                  <a:lnTo>
                    <a:pt x="1483220" y="1148930"/>
                  </a:lnTo>
                  <a:lnTo>
                    <a:pt x="1489163" y="1146556"/>
                  </a:lnTo>
                  <a:lnTo>
                    <a:pt x="1489481" y="1146441"/>
                  </a:lnTo>
                  <a:lnTo>
                    <a:pt x="1494282" y="1144524"/>
                  </a:lnTo>
                  <a:close/>
                </a:path>
                <a:path w="1508760" h="1149350">
                  <a:moveTo>
                    <a:pt x="1508633" y="307467"/>
                  </a:moveTo>
                  <a:lnTo>
                    <a:pt x="1508150" y="293497"/>
                  </a:lnTo>
                  <a:lnTo>
                    <a:pt x="1508125" y="292735"/>
                  </a:lnTo>
                  <a:lnTo>
                    <a:pt x="1506220" y="277876"/>
                  </a:lnTo>
                  <a:lnTo>
                    <a:pt x="1503172" y="263398"/>
                  </a:lnTo>
                  <a:lnTo>
                    <a:pt x="1499108" y="249174"/>
                  </a:lnTo>
                  <a:lnTo>
                    <a:pt x="1494155" y="235458"/>
                  </a:lnTo>
                  <a:lnTo>
                    <a:pt x="1490599" y="227838"/>
                  </a:lnTo>
                  <a:lnTo>
                    <a:pt x="1488059" y="222377"/>
                  </a:lnTo>
                  <a:lnTo>
                    <a:pt x="1481455" y="209931"/>
                  </a:lnTo>
                  <a:lnTo>
                    <a:pt x="1478381" y="205232"/>
                  </a:lnTo>
                  <a:lnTo>
                    <a:pt x="1473835" y="198247"/>
                  </a:lnTo>
                  <a:lnTo>
                    <a:pt x="1471726" y="195453"/>
                  </a:lnTo>
                  <a:lnTo>
                    <a:pt x="1465707" y="187452"/>
                  </a:lnTo>
                  <a:lnTo>
                    <a:pt x="1464779" y="186436"/>
                  </a:lnTo>
                  <a:lnTo>
                    <a:pt x="1456944" y="177800"/>
                  </a:lnTo>
                  <a:lnTo>
                    <a:pt x="1450721" y="172085"/>
                  </a:lnTo>
                  <a:lnTo>
                    <a:pt x="1447546" y="169164"/>
                  </a:lnTo>
                  <a:lnTo>
                    <a:pt x="1444510" y="166878"/>
                  </a:lnTo>
                  <a:lnTo>
                    <a:pt x="1439443" y="163068"/>
                  </a:lnTo>
                  <a:lnTo>
                    <a:pt x="1437767" y="161798"/>
                  </a:lnTo>
                  <a:lnTo>
                    <a:pt x="1436052" y="160782"/>
                  </a:lnTo>
                  <a:lnTo>
                    <a:pt x="1427480" y="155702"/>
                  </a:lnTo>
                  <a:lnTo>
                    <a:pt x="1416685" y="151257"/>
                  </a:lnTo>
                  <a:lnTo>
                    <a:pt x="1405763" y="148463"/>
                  </a:lnTo>
                  <a:lnTo>
                    <a:pt x="1395095" y="147447"/>
                  </a:lnTo>
                  <a:lnTo>
                    <a:pt x="1386725" y="146812"/>
                  </a:lnTo>
                  <a:lnTo>
                    <a:pt x="1385785" y="146748"/>
                  </a:lnTo>
                  <a:lnTo>
                    <a:pt x="1385570" y="146685"/>
                  </a:lnTo>
                  <a:lnTo>
                    <a:pt x="1377048" y="144526"/>
                  </a:lnTo>
                  <a:lnTo>
                    <a:pt x="1376756" y="144462"/>
                  </a:lnTo>
                  <a:lnTo>
                    <a:pt x="1376324" y="144272"/>
                  </a:lnTo>
                  <a:lnTo>
                    <a:pt x="1367917" y="140716"/>
                  </a:lnTo>
                  <a:lnTo>
                    <a:pt x="1367409" y="140500"/>
                  </a:lnTo>
                  <a:lnTo>
                    <a:pt x="1367129" y="140335"/>
                  </a:lnTo>
                  <a:lnTo>
                    <a:pt x="1358785" y="135509"/>
                  </a:lnTo>
                  <a:lnTo>
                    <a:pt x="1358607" y="135407"/>
                  </a:lnTo>
                  <a:lnTo>
                    <a:pt x="1358265" y="135128"/>
                  </a:lnTo>
                  <a:lnTo>
                    <a:pt x="1349502" y="128524"/>
                  </a:lnTo>
                  <a:lnTo>
                    <a:pt x="1350010" y="128905"/>
                  </a:lnTo>
                  <a:lnTo>
                    <a:pt x="1349578" y="128524"/>
                  </a:lnTo>
                  <a:lnTo>
                    <a:pt x="1340993" y="120777"/>
                  </a:lnTo>
                  <a:lnTo>
                    <a:pt x="1341501" y="121158"/>
                  </a:lnTo>
                  <a:lnTo>
                    <a:pt x="1341145" y="120777"/>
                  </a:lnTo>
                  <a:lnTo>
                    <a:pt x="1333106" y="111887"/>
                  </a:lnTo>
                  <a:lnTo>
                    <a:pt x="1333500" y="112268"/>
                  </a:lnTo>
                  <a:lnTo>
                    <a:pt x="1333195" y="111887"/>
                  </a:lnTo>
                  <a:lnTo>
                    <a:pt x="1325499" y="101854"/>
                  </a:lnTo>
                  <a:lnTo>
                    <a:pt x="1325867" y="102235"/>
                  </a:lnTo>
                  <a:lnTo>
                    <a:pt x="1325626" y="101854"/>
                  </a:lnTo>
                  <a:lnTo>
                    <a:pt x="1318882" y="91440"/>
                  </a:lnTo>
                  <a:lnTo>
                    <a:pt x="1318641" y="91059"/>
                  </a:lnTo>
                  <a:lnTo>
                    <a:pt x="1310360" y="72821"/>
                  </a:lnTo>
                  <a:lnTo>
                    <a:pt x="1340218" y="66294"/>
                  </a:lnTo>
                  <a:lnTo>
                    <a:pt x="1335303" y="60198"/>
                  </a:lnTo>
                  <a:lnTo>
                    <a:pt x="1286764" y="0"/>
                  </a:lnTo>
                  <a:lnTo>
                    <a:pt x="1265809" y="82550"/>
                  </a:lnTo>
                  <a:lnTo>
                    <a:pt x="1297838" y="75565"/>
                  </a:lnTo>
                  <a:lnTo>
                    <a:pt x="1300734" y="84963"/>
                  </a:lnTo>
                  <a:lnTo>
                    <a:pt x="1323454" y="120142"/>
                  </a:lnTo>
                  <a:lnTo>
                    <a:pt x="1361694" y="151892"/>
                  </a:lnTo>
                  <a:lnTo>
                    <a:pt x="1404010" y="161036"/>
                  </a:lnTo>
                  <a:lnTo>
                    <a:pt x="1413129" y="163449"/>
                  </a:lnTo>
                  <a:lnTo>
                    <a:pt x="1421726" y="167093"/>
                  </a:lnTo>
                  <a:lnTo>
                    <a:pt x="1422019" y="167259"/>
                  </a:lnTo>
                  <a:lnTo>
                    <a:pt x="1431036" y="172593"/>
                  </a:lnTo>
                  <a:lnTo>
                    <a:pt x="1430401" y="172085"/>
                  </a:lnTo>
                  <a:lnTo>
                    <a:pt x="1439164" y="178689"/>
                  </a:lnTo>
                  <a:lnTo>
                    <a:pt x="1439570" y="179070"/>
                  </a:lnTo>
                  <a:lnTo>
                    <a:pt x="1448054" y="186944"/>
                  </a:lnTo>
                  <a:lnTo>
                    <a:pt x="1447673" y="186436"/>
                  </a:lnTo>
                  <a:lnTo>
                    <a:pt x="1456055" y="195834"/>
                  </a:lnTo>
                  <a:lnTo>
                    <a:pt x="1455801" y="195453"/>
                  </a:lnTo>
                  <a:lnTo>
                    <a:pt x="1463332" y="205295"/>
                  </a:lnTo>
                  <a:lnTo>
                    <a:pt x="1463611" y="205740"/>
                  </a:lnTo>
                  <a:lnTo>
                    <a:pt x="1470279" y="216154"/>
                  </a:lnTo>
                  <a:lnTo>
                    <a:pt x="1470482" y="216535"/>
                  </a:lnTo>
                  <a:lnTo>
                    <a:pt x="1476756" y="228219"/>
                  </a:lnTo>
                  <a:lnTo>
                    <a:pt x="1476629" y="227838"/>
                  </a:lnTo>
                  <a:lnTo>
                    <a:pt x="1482471" y="240538"/>
                  </a:lnTo>
                  <a:lnTo>
                    <a:pt x="1482217" y="240030"/>
                  </a:lnTo>
                  <a:lnTo>
                    <a:pt x="1482394" y="240538"/>
                  </a:lnTo>
                  <a:lnTo>
                    <a:pt x="1487170" y="253365"/>
                  </a:lnTo>
                  <a:lnTo>
                    <a:pt x="1486916" y="252857"/>
                  </a:lnTo>
                  <a:lnTo>
                    <a:pt x="1487055" y="253365"/>
                  </a:lnTo>
                  <a:lnTo>
                    <a:pt x="1490853" y="266573"/>
                  </a:lnTo>
                  <a:lnTo>
                    <a:pt x="1490726" y="266192"/>
                  </a:lnTo>
                  <a:lnTo>
                    <a:pt x="1490802" y="266573"/>
                  </a:lnTo>
                  <a:lnTo>
                    <a:pt x="1493774" y="280289"/>
                  </a:lnTo>
                  <a:lnTo>
                    <a:pt x="1493647" y="279781"/>
                  </a:lnTo>
                  <a:lnTo>
                    <a:pt x="1493697" y="280289"/>
                  </a:lnTo>
                  <a:lnTo>
                    <a:pt x="1495425" y="294132"/>
                  </a:lnTo>
                  <a:lnTo>
                    <a:pt x="1495425" y="293497"/>
                  </a:lnTo>
                  <a:lnTo>
                    <a:pt x="1495933" y="307848"/>
                  </a:lnTo>
                  <a:lnTo>
                    <a:pt x="1508633" y="307467"/>
                  </a:lnTo>
                  <a:close/>
                </a:path>
              </a:pathLst>
            </a:custGeom>
            <a:solidFill>
              <a:srgbClr val="000000"/>
            </a:solidFill>
          </p:spPr>
          <p:txBody>
            <a:bodyPr wrap="square" lIns="0" tIns="0" rIns="0" bIns="0" rtlCol="0"/>
            <a:lstStyle/>
            <a:p>
              <a:endParaRPr sz="1350"/>
            </a:p>
          </p:txBody>
        </p:sp>
      </p:grpSp>
      <p:sp>
        <p:nvSpPr>
          <p:cNvPr id="68" name="TextBox 67">
            <a:extLst>
              <a:ext uri="{FF2B5EF4-FFF2-40B4-BE49-F238E27FC236}">
                <a16:creationId xmlns:a16="http://schemas.microsoft.com/office/drawing/2014/main" id="{878C420A-186F-4388-842B-53FF116C64B2}"/>
              </a:ext>
            </a:extLst>
          </p:cNvPr>
          <p:cNvSpPr txBox="1"/>
          <p:nvPr/>
        </p:nvSpPr>
        <p:spPr>
          <a:xfrm>
            <a:off x="1524001" y="6581002"/>
            <a:ext cx="930319" cy="276999"/>
          </a:xfrm>
          <a:prstGeom prst="rect">
            <a:avLst/>
          </a:prstGeom>
          <a:noFill/>
        </p:spPr>
        <p:txBody>
          <a:bodyPr wrap="none" rtlCol="0">
            <a:spAutoFit/>
          </a:bodyPr>
          <a:lstStyle/>
          <a:p>
            <a:pPr>
              <a:defRPr/>
            </a:pPr>
            <a:r>
              <a:rPr lang="en-US" sz="1200" dirty="0">
                <a:solidFill>
                  <a:prstClr val="black"/>
                </a:solidFill>
                <a:latin typeface="Calibri"/>
              </a:rPr>
              <a:t>John Hewitt</a:t>
            </a:r>
          </a:p>
        </p:txBody>
      </p:sp>
      <p:sp>
        <p:nvSpPr>
          <p:cNvPr id="69" name="Title 50">
            <a:extLst>
              <a:ext uri="{FF2B5EF4-FFF2-40B4-BE49-F238E27FC236}">
                <a16:creationId xmlns:a16="http://schemas.microsoft.com/office/drawing/2014/main" id="{1140FCFD-F9FA-2542-381B-C4CD89ADECF4}"/>
              </a:ext>
            </a:extLst>
          </p:cNvPr>
          <p:cNvSpPr>
            <a:spLocks noGrp="1"/>
          </p:cNvSpPr>
          <p:nvPr>
            <p:ph type="title"/>
          </p:nvPr>
        </p:nvSpPr>
        <p:spPr>
          <a:xfrm>
            <a:off x="17929" y="18256"/>
            <a:ext cx="12192000" cy="1165086"/>
          </a:xfrm>
        </p:spPr>
        <p:txBody>
          <a:bodyPr>
            <a:normAutofit fontScale="90000"/>
          </a:bodyPr>
          <a:lstStyle/>
          <a:p>
            <a:r>
              <a:rPr lang="en-US" dirty="0"/>
              <a:t>The Transformer Encoder-Decoder (</a:t>
            </a:r>
            <a:r>
              <a:rPr lang="en-US" sz="4400" u="heavy" spc="8" dirty="0">
                <a:solidFill>
                  <a:srgbClr val="4197B5"/>
                </a:solidFill>
                <a:uFill>
                  <a:solidFill>
                    <a:srgbClr val="4197B5"/>
                  </a:solidFill>
                </a:uFill>
                <a:latin typeface="Calibri"/>
                <a:cs typeface="Calibri"/>
                <a:hlinkClick r:id="rId17"/>
              </a:rPr>
              <a:t>Vaswani</a:t>
            </a:r>
            <a:r>
              <a:rPr lang="en-US" sz="4400" u="heavy" spc="4" dirty="0">
                <a:solidFill>
                  <a:srgbClr val="4197B5"/>
                </a:solidFill>
                <a:uFill>
                  <a:solidFill>
                    <a:srgbClr val="4197B5"/>
                  </a:solidFill>
                </a:uFill>
                <a:latin typeface="Calibri"/>
                <a:cs typeface="Calibri"/>
                <a:hlinkClick r:id="rId17"/>
              </a:rPr>
              <a:t> et </a:t>
            </a:r>
            <a:r>
              <a:rPr lang="en-US" sz="4400" u="heavy" dirty="0">
                <a:solidFill>
                  <a:srgbClr val="4197B5"/>
                </a:solidFill>
                <a:uFill>
                  <a:solidFill>
                    <a:srgbClr val="4197B5"/>
                  </a:solidFill>
                </a:uFill>
                <a:latin typeface="Calibri"/>
                <a:cs typeface="Calibri"/>
                <a:hlinkClick r:id="rId17"/>
              </a:rPr>
              <a:t>al., </a:t>
            </a:r>
            <a:r>
              <a:rPr lang="en-US" sz="4400" u="heavy" spc="4" dirty="0">
                <a:solidFill>
                  <a:srgbClr val="4197B5"/>
                </a:solidFill>
                <a:uFill>
                  <a:solidFill>
                    <a:srgbClr val="4197B5"/>
                  </a:solidFill>
                </a:uFill>
                <a:latin typeface="Calibri"/>
                <a:cs typeface="Calibri"/>
                <a:hlinkClick r:id="rId17"/>
              </a:rPr>
              <a:t>2017</a:t>
            </a:r>
            <a:r>
              <a:rPr lang="en-US" dirty="0"/>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347472" y="219456"/>
            <a:ext cx="11015621" cy="988858"/>
          </a:xfrm>
        </p:spPr>
        <p:txBody>
          <a:bodyPr>
            <a:normAutofit fontScale="90000"/>
          </a:bodyPr>
          <a:lstStyle/>
          <a:p>
            <a:r>
              <a:rPr lang="en-US" dirty="0"/>
              <a:t>Language Modelling: </a:t>
            </a:r>
            <a:r>
              <a:rPr lang="en-US" b="1" dirty="0">
                <a:solidFill>
                  <a:schemeClr val="tx1">
                    <a:lumMod val="75000"/>
                    <a:lumOff val="25000"/>
                  </a:schemeClr>
                </a:solidFill>
                <a:latin typeface="Karla" charset="0"/>
                <a:ea typeface="Karla" charset="0"/>
                <a:cs typeface="Karla" charset="0"/>
              </a:rPr>
              <a:t>Feed-forward Neural Net</a:t>
            </a:r>
            <a:endParaRPr lang="en-US" b="1" dirty="0">
              <a:solidFill>
                <a:schemeClr val="tx1">
                  <a:lumMod val="75000"/>
                  <a:lumOff val="25000"/>
                </a:schemeClr>
              </a:solidFill>
            </a:endParaRPr>
          </a:p>
        </p:txBody>
      </p:sp>
      <p:sp>
        <p:nvSpPr>
          <p:cNvPr id="7" name="Content Placeholder 2">
            <a:extLst>
              <a:ext uri="{FF2B5EF4-FFF2-40B4-BE49-F238E27FC236}">
                <a16:creationId xmlns:a16="http://schemas.microsoft.com/office/drawing/2014/main" id="{2B634E59-4B85-4C4B-8984-E10B47A0B100}"/>
              </a:ext>
            </a:extLst>
          </p:cNvPr>
          <p:cNvSpPr txBox="1">
            <a:spLocks/>
          </p:cNvSpPr>
          <p:nvPr/>
        </p:nvSpPr>
        <p:spPr>
          <a:xfrm>
            <a:off x="1681848" y="1094515"/>
            <a:ext cx="10342263" cy="12847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400" b="1" dirty="0">
                <a:latin typeface="Karla" charset="0"/>
                <a:ea typeface="Karla" charset="0"/>
                <a:cs typeface="Karla" charset="0"/>
              </a:rPr>
              <a:t>Neural Approach #1: </a:t>
            </a:r>
            <a:r>
              <a:rPr lang="en-US" sz="2400" dirty="0">
                <a:solidFill>
                  <a:srgbClr val="C00000"/>
                </a:solidFill>
                <a:latin typeface="Karla" charset="0"/>
                <a:ea typeface="Karla" charset="0"/>
                <a:cs typeface="Karla" charset="0"/>
              </a:rPr>
              <a:t>Feed-forward Neural Net</a:t>
            </a:r>
          </a:p>
          <a:p>
            <a:pPr marL="0" indent="0">
              <a:lnSpc>
                <a:spcPct val="120000"/>
              </a:lnSpc>
              <a:buNone/>
            </a:pPr>
            <a:r>
              <a:rPr lang="en-US" sz="2400" b="1" dirty="0">
                <a:latin typeface="Karla" charset="0"/>
                <a:ea typeface="Karla" charset="0"/>
                <a:cs typeface="Karla" charset="0"/>
              </a:rPr>
              <a:t>General Idea: </a:t>
            </a:r>
            <a:r>
              <a:rPr lang="en-US" sz="2400" dirty="0">
                <a:solidFill>
                  <a:schemeClr val="tx2">
                    <a:lumMod val="60000"/>
                    <a:lumOff val="40000"/>
                  </a:schemeClr>
                </a:solidFill>
                <a:latin typeface="Karla" charset="0"/>
                <a:ea typeface="Karla" charset="0"/>
                <a:cs typeface="Karla" charset="0"/>
              </a:rPr>
              <a:t>using </a:t>
            </a:r>
            <a:r>
              <a:rPr lang="en-US" sz="2400" i="1" dirty="0">
                <a:solidFill>
                  <a:schemeClr val="tx2">
                    <a:lumMod val="60000"/>
                    <a:lumOff val="40000"/>
                  </a:schemeClr>
                </a:solidFill>
                <a:latin typeface="Karla" charset="0"/>
                <a:ea typeface="Karla" charset="0"/>
                <a:cs typeface="Karla" charset="0"/>
              </a:rPr>
              <a:t>windows</a:t>
            </a:r>
            <a:r>
              <a:rPr lang="en-US" sz="2400" dirty="0">
                <a:solidFill>
                  <a:schemeClr val="tx2">
                    <a:lumMod val="60000"/>
                    <a:lumOff val="40000"/>
                  </a:schemeClr>
                </a:solidFill>
                <a:latin typeface="Karla" charset="0"/>
                <a:ea typeface="Karla" charset="0"/>
                <a:cs typeface="Karla" charset="0"/>
              </a:rPr>
              <a:t> of words, predict the next word</a:t>
            </a:r>
          </a:p>
          <a:p>
            <a:pPr marL="0" indent="0">
              <a:lnSpc>
                <a:spcPct val="120000"/>
              </a:lnSpc>
              <a:buNone/>
            </a:pPr>
            <a:r>
              <a:rPr lang="en-US" sz="2400" dirty="0">
                <a:solidFill>
                  <a:schemeClr val="tx1">
                    <a:lumMod val="85000"/>
                    <a:lumOff val="15000"/>
                  </a:schemeClr>
                </a:solidFill>
                <a:latin typeface="Karla" charset="0"/>
                <a:ea typeface="Karla" charset="0"/>
                <a:cs typeface="Karla" charset="0"/>
              </a:rPr>
              <a:t>Ex. </a:t>
            </a:r>
            <a:r>
              <a:rPr lang="en-US" sz="2400" i="1" dirty="0">
                <a:solidFill>
                  <a:schemeClr val="tx1">
                    <a:lumMod val="85000"/>
                    <a:lumOff val="15000"/>
                  </a:schemeClr>
                </a:solidFill>
                <a:latin typeface="Karla" charset="0"/>
                <a:ea typeface="Karla" charset="0"/>
                <a:cs typeface="Karla" charset="0"/>
              </a:rPr>
              <a:t>He went to class after breakfast.</a:t>
            </a:r>
          </a:p>
        </p:txBody>
      </p:sp>
      <p:sp>
        <p:nvSpPr>
          <p:cNvPr id="3" name="Rounded Rectangle 2">
            <a:extLst>
              <a:ext uri="{FF2B5EF4-FFF2-40B4-BE49-F238E27FC236}">
                <a16:creationId xmlns:a16="http://schemas.microsoft.com/office/drawing/2014/main" id="{FD8C6AE1-A8BE-C943-91A1-7B8A221340F7}"/>
              </a:ext>
            </a:extLst>
          </p:cNvPr>
          <p:cNvSpPr/>
          <p:nvPr/>
        </p:nvSpPr>
        <p:spPr>
          <a:xfrm>
            <a:off x="4343400" y="5315360"/>
            <a:ext cx="3912704" cy="33006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4EE9761C-491D-5F4A-A115-032B4EC18097}"/>
              </a:ext>
            </a:extLst>
          </p:cNvPr>
          <p:cNvSpPr/>
          <p:nvPr/>
        </p:nvSpPr>
        <p:spPr>
          <a:xfrm>
            <a:off x="4448182"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D648207-4E1C-3747-8CED-11D7BE8BC76E}"/>
              </a:ext>
            </a:extLst>
          </p:cNvPr>
          <p:cNvSpPr/>
          <p:nvPr/>
        </p:nvSpPr>
        <p:spPr>
          <a:xfrm>
            <a:off x="4694441"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578E907-AEE0-9943-9848-4F19EEE56B1B}"/>
              </a:ext>
            </a:extLst>
          </p:cNvPr>
          <p:cNvSpPr/>
          <p:nvPr/>
        </p:nvSpPr>
        <p:spPr>
          <a:xfrm>
            <a:off x="4940700"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CA6E7F4-69EF-DB4A-87F9-6B83E5C57E47}"/>
              </a:ext>
            </a:extLst>
          </p:cNvPr>
          <p:cNvSpPr/>
          <p:nvPr/>
        </p:nvSpPr>
        <p:spPr>
          <a:xfrm>
            <a:off x="5192569"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id="{645073BD-D1CE-1848-A3FB-5C7C44E689AE}"/>
              </a:ext>
            </a:extLst>
          </p:cNvPr>
          <p:cNvSpPr txBox="1">
            <a:spLocks/>
          </p:cNvSpPr>
          <p:nvPr/>
        </p:nvSpPr>
        <p:spPr>
          <a:xfrm>
            <a:off x="4491241" y="5688211"/>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latin typeface="Avenir Light" panose="020B0402020203020204" pitchFamily="34" charset="77"/>
              </a:rPr>
              <a:t>He</a:t>
            </a:r>
          </a:p>
        </p:txBody>
      </p:sp>
      <p:sp>
        <p:nvSpPr>
          <p:cNvPr id="55" name="Oval 54">
            <a:extLst>
              <a:ext uri="{FF2B5EF4-FFF2-40B4-BE49-F238E27FC236}">
                <a16:creationId xmlns:a16="http://schemas.microsoft.com/office/drawing/2014/main" id="{509F3CB1-D077-AB4A-9263-C3E375E967C2}"/>
              </a:ext>
            </a:extLst>
          </p:cNvPr>
          <p:cNvSpPr/>
          <p:nvPr/>
        </p:nvSpPr>
        <p:spPr>
          <a:xfrm>
            <a:off x="5857146"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806FB9AA-7582-D249-8964-B1E083E54282}"/>
              </a:ext>
            </a:extLst>
          </p:cNvPr>
          <p:cNvSpPr/>
          <p:nvPr/>
        </p:nvSpPr>
        <p:spPr>
          <a:xfrm>
            <a:off x="6103405"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3246FA5D-2EB0-194F-9056-8E55096A2324}"/>
              </a:ext>
            </a:extLst>
          </p:cNvPr>
          <p:cNvSpPr/>
          <p:nvPr/>
        </p:nvSpPr>
        <p:spPr>
          <a:xfrm>
            <a:off x="6349664"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5375B46D-94A3-A748-A10A-24F44499811C}"/>
              </a:ext>
            </a:extLst>
          </p:cNvPr>
          <p:cNvSpPr/>
          <p:nvPr/>
        </p:nvSpPr>
        <p:spPr>
          <a:xfrm>
            <a:off x="6601533"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76A117F4-BF7A-B143-92B3-7771E7DB76F2}"/>
              </a:ext>
            </a:extLst>
          </p:cNvPr>
          <p:cNvSpPr/>
          <p:nvPr/>
        </p:nvSpPr>
        <p:spPr>
          <a:xfrm>
            <a:off x="7205838"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006F9256-6591-CA4A-A29D-DCE17210C01C}"/>
              </a:ext>
            </a:extLst>
          </p:cNvPr>
          <p:cNvSpPr/>
          <p:nvPr/>
        </p:nvSpPr>
        <p:spPr>
          <a:xfrm>
            <a:off x="7452097"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D8F461C7-1896-C149-B54C-48C3CE75BEC4}"/>
              </a:ext>
            </a:extLst>
          </p:cNvPr>
          <p:cNvSpPr/>
          <p:nvPr/>
        </p:nvSpPr>
        <p:spPr>
          <a:xfrm>
            <a:off x="7698356"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B04167DE-1E41-A341-8D12-4BEC35973F94}"/>
              </a:ext>
            </a:extLst>
          </p:cNvPr>
          <p:cNvSpPr/>
          <p:nvPr/>
        </p:nvSpPr>
        <p:spPr>
          <a:xfrm>
            <a:off x="7950225"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ontent Placeholder 2">
            <a:extLst>
              <a:ext uri="{FF2B5EF4-FFF2-40B4-BE49-F238E27FC236}">
                <a16:creationId xmlns:a16="http://schemas.microsoft.com/office/drawing/2014/main" id="{55F8A322-FDA5-BA44-B414-1ED3FFDA2885}"/>
              </a:ext>
            </a:extLst>
          </p:cNvPr>
          <p:cNvSpPr txBox="1">
            <a:spLocks/>
          </p:cNvSpPr>
          <p:nvPr/>
        </p:nvSpPr>
        <p:spPr>
          <a:xfrm>
            <a:off x="5747093" y="5688211"/>
            <a:ext cx="1005821"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latin typeface="Avenir Light" panose="020B0402020203020204" pitchFamily="34" charset="77"/>
              </a:rPr>
              <a:t>went</a:t>
            </a:r>
          </a:p>
        </p:txBody>
      </p:sp>
      <p:sp>
        <p:nvSpPr>
          <p:cNvPr id="64" name="Content Placeholder 2">
            <a:extLst>
              <a:ext uri="{FF2B5EF4-FFF2-40B4-BE49-F238E27FC236}">
                <a16:creationId xmlns:a16="http://schemas.microsoft.com/office/drawing/2014/main" id="{58EBA670-9E74-CA4F-8C42-A58FF63F651A}"/>
              </a:ext>
            </a:extLst>
          </p:cNvPr>
          <p:cNvSpPr txBox="1">
            <a:spLocks/>
          </p:cNvSpPr>
          <p:nvPr/>
        </p:nvSpPr>
        <p:spPr>
          <a:xfrm>
            <a:off x="7205838" y="5688211"/>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latin typeface="Avenir Light" panose="020B0402020203020204" pitchFamily="34" charset="77"/>
              </a:rPr>
              <a:t>to</a:t>
            </a:r>
          </a:p>
        </p:txBody>
      </p:sp>
      <p:sp>
        <p:nvSpPr>
          <p:cNvPr id="65" name="Oval 64">
            <a:extLst>
              <a:ext uri="{FF2B5EF4-FFF2-40B4-BE49-F238E27FC236}">
                <a16:creationId xmlns:a16="http://schemas.microsoft.com/office/drawing/2014/main" id="{1A6D92D5-089C-704D-82E8-F58590491E75}"/>
              </a:ext>
            </a:extLst>
          </p:cNvPr>
          <p:cNvSpPr/>
          <p:nvPr/>
        </p:nvSpPr>
        <p:spPr>
          <a:xfrm>
            <a:off x="5828242" y="30736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FE387215-9C07-704E-A624-2E65BFD4237B}"/>
              </a:ext>
            </a:extLst>
          </p:cNvPr>
          <p:cNvSpPr/>
          <p:nvPr/>
        </p:nvSpPr>
        <p:spPr>
          <a:xfrm>
            <a:off x="6074501" y="30736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2946605F-F95D-B245-8A41-6734C2E7BF1B}"/>
              </a:ext>
            </a:extLst>
          </p:cNvPr>
          <p:cNvSpPr/>
          <p:nvPr/>
        </p:nvSpPr>
        <p:spPr>
          <a:xfrm>
            <a:off x="6320760" y="30736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BB6F3CC5-174A-764E-831F-58AC6190464E}"/>
              </a:ext>
            </a:extLst>
          </p:cNvPr>
          <p:cNvSpPr/>
          <p:nvPr/>
        </p:nvSpPr>
        <p:spPr>
          <a:xfrm>
            <a:off x="6572629" y="30736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ontent Placeholder 2">
            <a:extLst>
              <a:ext uri="{FF2B5EF4-FFF2-40B4-BE49-F238E27FC236}">
                <a16:creationId xmlns:a16="http://schemas.microsoft.com/office/drawing/2014/main" id="{0699B2A3-3B8E-414D-A3AF-577E06CECE10}"/>
              </a:ext>
            </a:extLst>
          </p:cNvPr>
          <p:cNvSpPr txBox="1">
            <a:spLocks/>
          </p:cNvSpPr>
          <p:nvPr/>
        </p:nvSpPr>
        <p:spPr>
          <a:xfrm>
            <a:off x="1249904" y="5236580"/>
            <a:ext cx="2964075"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b="1" dirty="0">
                <a:solidFill>
                  <a:schemeClr val="tx1">
                    <a:lumMod val="85000"/>
                    <a:lumOff val="15000"/>
                  </a:schemeClr>
                </a:solidFill>
                <a:latin typeface="Karla" charset="0"/>
                <a:ea typeface="Karla" charset="0"/>
                <a:cs typeface="Karla" charset="0"/>
              </a:rPr>
              <a:t>Example input sentence</a:t>
            </a:r>
          </a:p>
        </p:txBody>
      </p:sp>
      <p:sp>
        <p:nvSpPr>
          <p:cNvPr id="32" name="Rounded Rectangle 31">
            <a:extLst>
              <a:ext uri="{FF2B5EF4-FFF2-40B4-BE49-F238E27FC236}">
                <a16:creationId xmlns:a16="http://schemas.microsoft.com/office/drawing/2014/main" id="{55B7F79C-354B-514C-9CDD-0E4619BAD189}"/>
              </a:ext>
            </a:extLst>
          </p:cNvPr>
          <p:cNvSpPr/>
          <p:nvPr/>
        </p:nvSpPr>
        <p:spPr>
          <a:xfrm>
            <a:off x="5023876" y="4175908"/>
            <a:ext cx="2631421" cy="311369"/>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C6810C6D-F83C-C44F-B8C1-451A04C06FE6}"/>
              </a:ext>
            </a:extLst>
          </p:cNvPr>
          <p:cNvSpPr/>
          <p:nvPr/>
        </p:nvSpPr>
        <p:spPr>
          <a:xfrm>
            <a:off x="5108427" y="4216475"/>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DAAF9B34-AA96-9543-A2D3-5EF35440EBC6}"/>
              </a:ext>
            </a:extLst>
          </p:cNvPr>
          <p:cNvSpPr/>
          <p:nvPr/>
        </p:nvSpPr>
        <p:spPr>
          <a:xfrm>
            <a:off x="5354686" y="4216475"/>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2E89CB5E-8E02-3647-9934-F3B0E64079B8}"/>
              </a:ext>
            </a:extLst>
          </p:cNvPr>
          <p:cNvSpPr/>
          <p:nvPr/>
        </p:nvSpPr>
        <p:spPr>
          <a:xfrm>
            <a:off x="5600945" y="4216475"/>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A303B545-2289-A049-BCAD-982E40A743A5}"/>
              </a:ext>
            </a:extLst>
          </p:cNvPr>
          <p:cNvSpPr/>
          <p:nvPr/>
        </p:nvSpPr>
        <p:spPr>
          <a:xfrm>
            <a:off x="5852814" y="4216475"/>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24AA75F-456D-8949-A10C-222308AD6C27}"/>
              </a:ext>
            </a:extLst>
          </p:cNvPr>
          <p:cNvSpPr/>
          <p:nvPr/>
        </p:nvSpPr>
        <p:spPr>
          <a:xfrm>
            <a:off x="6110810" y="4218759"/>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A1C43F3D-8692-EE47-9823-1230435C6EF5}"/>
              </a:ext>
            </a:extLst>
          </p:cNvPr>
          <p:cNvSpPr/>
          <p:nvPr/>
        </p:nvSpPr>
        <p:spPr>
          <a:xfrm>
            <a:off x="6357069" y="4218759"/>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7CE51F31-4C6E-7945-AE70-852BF817D70E}"/>
              </a:ext>
            </a:extLst>
          </p:cNvPr>
          <p:cNvSpPr/>
          <p:nvPr/>
        </p:nvSpPr>
        <p:spPr>
          <a:xfrm>
            <a:off x="6603328" y="4218759"/>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AC07CFFB-CDE8-B241-8A41-C7FC551585A0}"/>
              </a:ext>
            </a:extLst>
          </p:cNvPr>
          <p:cNvSpPr/>
          <p:nvPr/>
        </p:nvSpPr>
        <p:spPr>
          <a:xfrm>
            <a:off x="6855197" y="4218759"/>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3E1039C-7E4C-C141-AD63-693260F07D4D}"/>
              </a:ext>
            </a:extLst>
          </p:cNvPr>
          <p:cNvSpPr/>
          <p:nvPr/>
        </p:nvSpPr>
        <p:spPr>
          <a:xfrm>
            <a:off x="7108259" y="4214326"/>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E67898AD-C5E7-2D42-9415-B67BBD4A3A66}"/>
              </a:ext>
            </a:extLst>
          </p:cNvPr>
          <p:cNvSpPr/>
          <p:nvPr/>
        </p:nvSpPr>
        <p:spPr>
          <a:xfrm>
            <a:off x="7360128" y="4214326"/>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a:extLst>
              <a:ext uri="{FF2B5EF4-FFF2-40B4-BE49-F238E27FC236}">
                <a16:creationId xmlns:a16="http://schemas.microsoft.com/office/drawing/2014/main" id="{6C5771F7-7684-374B-B6C2-60FEB0E09FAD}"/>
              </a:ext>
            </a:extLst>
          </p:cNvPr>
          <p:cNvSpPr/>
          <p:nvPr/>
        </p:nvSpPr>
        <p:spPr>
          <a:xfrm>
            <a:off x="5742550" y="3026663"/>
            <a:ext cx="1128109" cy="311369"/>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ight Arrow 44">
            <a:extLst>
              <a:ext uri="{FF2B5EF4-FFF2-40B4-BE49-F238E27FC236}">
                <a16:creationId xmlns:a16="http://schemas.microsoft.com/office/drawing/2014/main" id="{1552C180-A336-A746-AA26-10B7E107AA52}"/>
              </a:ext>
            </a:extLst>
          </p:cNvPr>
          <p:cNvSpPr/>
          <p:nvPr/>
        </p:nvSpPr>
        <p:spPr>
          <a:xfrm rot="16200000">
            <a:off x="6048171" y="3544078"/>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ight Arrow 46">
            <a:extLst>
              <a:ext uri="{FF2B5EF4-FFF2-40B4-BE49-F238E27FC236}">
                <a16:creationId xmlns:a16="http://schemas.microsoft.com/office/drawing/2014/main" id="{5D792BAB-B803-CF46-A092-93C1E56EC90D}"/>
              </a:ext>
            </a:extLst>
          </p:cNvPr>
          <p:cNvSpPr/>
          <p:nvPr/>
        </p:nvSpPr>
        <p:spPr>
          <a:xfrm rot="16200000">
            <a:off x="6069731" y="4713226"/>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8" name="Content Placeholder 2">
                <a:extLst>
                  <a:ext uri="{FF2B5EF4-FFF2-40B4-BE49-F238E27FC236}">
                    <a16:creationId xmlns:a16="http://schemas.microsoft.com/office/drawing/2014/main" id="{C1ED9D7B-0772-8F44-B82E-46E5594D9561}"/>
                  </a:ext>
                </a:extLst>
              </p:cNvPr>
              <p:cNvSpPr txBox="1">
                <a:spLocks/>
              </p:cNvSpPr>
              <p:nvPr/>
            </p:nvSpPr>
            <p:spPr>
              <a:xfrm>
                <a:off x="5539535" y="4670647"/>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𝑉</m:t>
                      </m:r>
                    </m:oMath>
                  </m:oMathPara>
                </a14:m>
                <a:endParaRPr lang="en-US" sz="2400" dirty="0">
                  <a:solidFill>
                    <a:srgbClr val="C00000"/>
                  </a:solidFill>
                  <a:latin typeface="Avenir Light" panose="020B0402020203020204" pitchFamily="34" charset="77"/>
                </a:endParaRPr>
              </a:p>
            </p:txBody>
          </p:sp>
        </mc:Choice>
        <mc:Fallback xmlns="">
          <p:sp>
            <p:nvSpPr>
              <p:cNvPr id="48" name="Content Placeholder 2">
                <a:extLst>
                  <a:ext uri="{FF2B5EF4-FFF2-40B4-BE49-F238E27FC236}">
                    <a16:creationId xmlns:a16="http://schemas.microsoft.com/office/drawing/2014/main" xmlns:a14="http://schemas.microsoft.com/office/drawing/2010/main" xmlns="" id="{C1ED9D7B-0772-8F44-B82E-46E5594D9561}"/>
                  </a:ext>
                </a:extLst>
              </p:cNvPr>
              <p:cNvSpPr txBox="1">
                <a:spLocks noRot="1" noChangeAspect="1" noMove="1" noResize="1" noEditPoints="1" noAdjustHandles="1" noChangeArrowheads="1" noChangeShapeType="1" noTextEdit="1"/>
              </p:cNvSpPr>
              <p:nvPr/>
            </p:nvSpPr>
            <p:spPr>
              <a:xfrm>
                <a:off x="5539535" y="4670647"/>
                <a:ext cx="701328" cy="503588"/>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Content Placeholder 2">
                <a:extLst>
                  <a:ext uri="{FF2B5EF4-FFF2-40B4-BE49-F238E27FC236}">
                    <a16:creationId xmlns:a16="http://schemas.microsoft.com/office/drawing/2014/main" id="{585DBD21-0E03-5C4E-80C6-08218453FDF0}"/>
                  </a:ext>
                </a:extLst>
              </p:cNvPr>
              <p:cNvSpPr txBox="1">
                <a:spLocks/>
              </p:cNvSpPr>
              <p:nvPr/>
            </p:nvSpPr>
            <p:spPr>
              <a:xfrm>
                <a:off x="5546844" y="3491706"/>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𝑊</m:t>
                      </m:r>
                    </m:oMath>
                  </m:oMathPara>
                </a14:m>
                <a:endParaRPr lang="en-US" sz="2400" dirty="0">
                  <a:solidFill>
                    <a:srgbClr val="C00000"/>
                  </a:solidFill>
                  <a:latin typeface="Avenir Light" panose="020B0402020203020204" pitchFamily="34" charset="77"/>
                </a:endParaRPr>
              </a:p>
            </p:txBody>
          </p:sp>
        </mc:Choice>
        <mc:Fallback xmlns="">
          <p:sp>
            <p:nvSpPr>
              <p:cNvPr id="49" name="Content Placeholder 2">
                <a:extLst>
                  <a:ext uri="{FF2B5EF4-FFF2-40B4-BE49-F238E27FC236}">
                    <a16:creationId xmlns:a16="http://schemas.microsoft.com/office/drawing/2014/main" xmlns:a14="http://schemas.microsoft.com/office/drawing/2010/main" xmlns="" id="{585DBD21-0E03-5C4E-80C6-08218453FDF0}"/>
                  </a:ext>
                </a:extLst>
              </p:cNvPr>
              <p:cNvSpPr txBox="1">
                <a:spLocks noRot="1" noChangeAspect="1" noMove="1" noResize="1" noEditPoints="1" noAdjustHandles="1" noChangeArrowheads="1" noChangeShapeType="1" noTextEdit="1"/>
              </p:cNvSpPr>
              <p:nvPr/>
            </p:nvSpPr>
            <p:spPr>
              <a:xfrm>
                <a:off x="5546844" y="3491706"/>
                <a:ext cx="701328" cy="503588"/>
              </a:xfrm>
              <a:prstGeom prst="rect">
                <a:avLst/>
              </a:prstGeom>
              <a:blipFill rotWithShape="0">
                <a:blip r:embed="rId3"/>
                <a:stretch>
                  <a:fillRect/>
                </a:stretch>
              </a:blipFill>
            </p:spPr>
            <p:txBody>
              <a:bodyPr/>
              <a:lstStyle/>
              <a:p>
                <a:r>
                  <a:rPr lang="en-US">
                    <a:noFill/>
                  </a:rPr>
                  <a:t> </a:t>
                </a:r>
              </a:p>
            </p:txBody>
          </p:sp>
        </mc:Fallback>
      </mc:AlternateContent>
      <p:sp>
        <p:nvSpPr>
          <p:cNvPr id="50" name="Content Placeholder 2">
            <a:extLst>
              <a:ext uri="{FF2B5EF4-FFF2-40B4-BE49-F238E27FC236}">
                <a16:creationId xmlns:a16="http://schemas.microsoft.com/office/drawing/2014/main" id="{98A0229A-0E65-994A-A48A-9E766E214C56}"/>
              </a:ext>
            </a:extLst>
          </p:cNvPr>
          <p:cNvSpPr txBox="1">
            <a:spLocks/>
          </p:cNvSpPr>
          <p:nvPr/>
        </p:nvSpPr>
        <p:spPr>
          <a:xfrm>
            <a:off x="1161485" y="4122786"/>
            <a:ext cx="2964075"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b="1" dirty="0">
                <a:solidFill>
                  <a:schemeClr val="tx1">
                    <a:lumMod val="85000"/>
                    <a:lumOff val="15000"/>
                  </a:schemeClr>
                </a:solidFill>
                <a:latin typeface="Karla" charset="0"/>
                <a:ea typeface="Karla" charset="0"/>
                <a:cs typeface="Karla" charset="0"/>
              </a:rPr>
              <a:t>Hidden layer</a:t>
            </a:r>
          </a:p>
        </p:txBody>
      </p:sp>
      <p:sp>
        <p:nvSpPr>
          <p:cNvPr id="51" name="Content Placeholder 2">
            <a:extLst>
              <a:ext uri="{FF2B5EF4-FFF2-40B4-BE49-F238E27FC236}">
                <a16:creationId xmlns:a16="http://schemas.microsoft.com/office/drawing/2014/main" id="{3649502E-21DD-1642-971F-BACEABB4E04C}"/>
              </a:ext>
            </a:extLst>
          </p:cNvPr>
          <p:cNvSpPr txBox="1">
            <a:spLocks/>
          </p:cNvSpPr>
          <p:nvPr/>
        </p:nvSpPr>
        <p:spPr>
          <a:xfrm>
            <a:off x="1284612" y="2933720"/>
            <a:ext cx="2964075"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b="1" dirty="0">
                <a:solidFill>
                  <a:schemeClr val="tx1">
                    <a:lumMod val="85000"/>
                    <a:lumOff val="15000"/>
                  </a:schemeClr>
                </a:solidFill>
                <a:latin typeface="Karla" charset="0"/>
                <a:ea typeface="Karla" charset="0"/>
                <a:cs typeface="Karla" charset="0"/>
              </a:rPr>
              <a:t>Output layer</a:t>
            </a:r>
          </a:p>
        </p:txBody>
      </p:sp>
    </p:spTree>
    <p:extLst>
      <p:ext uri="{BB962C8B-B14F-4D97-AF65-F5344CB8AC3E}">
        <p14:creationId xmlns:p14="http://schemas.microsoft.com/office/powerpoint/2010/main" val="21465895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3301365" y="3638168"/>
            <a:ext cx="1377887" cy="480632"/>
          </a:xfrm>
          <a:prstGeom prst="rect">
            <a:avLst/>
          </a:prstGeom>
        </p:spPr>
      </p:pic>
      <p:sp>
        <p:nvSpPr>
          <p:cNvPr id="4" name="object 4"/>
          <p:cNvSpPr txBox="1"/>
          <p:nvPr/>
        </p:nvSpPr>
        <p:spPr>
          <a:xfrm>
            <a:off x="3481768" y="3630931"/>
            <a:ext cx="1013460" cy="471283"/>
          </a:xfrm>
          <a:prstGeom prst="rect">
            <a:avLst/>
          </a:prstGeom>
        </p:spPr>
        <p:txBody>
          <a:bodyPr vert="horz" wrap="square" lIns="0" tIns="9525" rIns="0" bIns="0" rtlCol="0">
            <a:spAutoFit/>
          </a:bodyPr>
          <a:lstStyle/>
          <a:p>
            <a:pPr algn="ctr">
              <a:spcBef>
                <a:spcPts val="75"/>
              </a:spcBef>
            </a:pPr>
            <a:r>
              <a:rPr sz="1500" spc="19" dirty="0">
                <a:latin typeface="Calibri"/>
                <a:cs typeface="Calibri"/>
              </a:rPr>
              <a:t>Transformer</a:t>
            </a:r>
            <a:endParaRPr sz="1500">
              <a:latin typeface="Calibri"/>
              <a:cs typeface="Calibri"/>
            </a:endParaRPr>
          </a:p>
          <a:p>
            <a:pPr algn="ctr">
              <a:lnSpc>
                <a:spcPct val="100000"/>
              </a:lnSpc>
            </a:pPr>
            <a:r>
              <a:rPr sz="1500" spc="30" dirty="0">
                <a:latin typeface="Calibri"/>
                <a:cs typeface="Calibri"/>
              </a:rPr>
              <a:t>Encoder</a:t>
            </a:r>
            <a:endParaRPr sz="1500">
              <a:latin typeface="Calibri"/>
              <a:cs typeface="Calibri"/>
            </a:endParaRPr>
          </a:p>
        </p:txBody>
      </p:sp>
      <p:pic>
        <p:nvPicPr>
          <p:cNvPr id="5" name="object 5"/>
          <p:cNvPicPr/>
          <p:nvPr/>
        </p:nvPicPr>
        <p:blipFill>
          <a:blip r:embed="rId3" cstate="print"/>
          <a:stretch>
            <a:fillRect/>
          </a:stretch>
        </p:blipFill>
        <p:spPr>
          <a:xfrm>
            <a:off x="2329815" y="4519422"/>
            <a:ext cx="1377887" cy="480632"/>
          </a:xfrm>
          <a:prstGeom prst="rect">
            <a:avLst/>
          </a:prstGeom>
        </p:spPr>
      </p:pic>
      <p:sp>
        <p:nvSpPr>
          <p:cNvPr id="6" name="object 6"/>
          <p:cNvSpPr txBox="1"/>
          <p:nvPr/>
        </p:nvSpPr>
        <p:spPr>
          <a:xfrm>
            <a:off x="2508885" y="4512851"/>
            <a:ext cx="1016794" cy="471283"/>
          </a:xfrm>
          <a:prstGeom prst="rect">
            <a:avLst/>
          </a:prstGeom>
        </p:spPr>
        <p:txBody>
          <a:bodyPr vert="horz" wrap="square" lIns="0" tIns="9525" rIns="0" bIns="0" rtlCol="0">
            <a:spAutoFit/>
          </a:bodyPr>
          <a:lstStyle/>
          <a:p>
            <a:pPr marL="9525" marR="3810" indent="285750">
              <a:spcBef>
                <a:spcPts val="75"/>
              </a:spcBef>
            </a:pPr>
            <a:r>
              <a:rPr sz="1500" spc="-23" dirty="0">
                <a:latin typeface="Calibri"/>
                <a:cs typeface="Calibri"/>
              </a:rPr>
              <a:t>Word </a:t>
            </a:r>
            <a:r>
              <a:rPr sz="1500" spc="-19" dirty="0">
                <a:latin typeface="Calibri"/>
                <a:cs typeface="Calibri"/>
              </a:rPr>
              <a:t> </a:t>
            </a:r>
            <a:r>
              <a:rPr sz="1500" spc="53" dirty="0">
                <a:latin typeface="Calibri"/>
                <a:cs typeface="Calibri"/>
              </a:rPr>
              <a:t>Em</a:t>
            </a:r>
            <a:r>
              <a:rPr sz="1500" spc="34" dirty="0">
                <a:latin typeface="Calibri"/>
                <a:cs typeface="Calibri"/>
              </a:rPr>
              <a:t>b</a:t>
            </a:r>
            <a:r>
              <a:rPr sz="1500" spc="30" dirty="0">
                <a:latin typeface="Calibri"/>
                <a:cs typeface="Calibri"/>
              </a:rPr>
              <a:t>ed</a:t>
            </a:r>
            <a:r>
              <a:rPr sz="1500" spc="34" dirty="0">
                <a:latin typeface="Calibri"/>
                <a:cs typeface="Calibri"/>
              </a:rPr>
              <a:t>ding</a:t>
            </a:r>
            <a:r>
              <a:rPr sz="1500" spc="41" dirty="0">
                <a:latin typeface="Calibri"/>
                <a:cs typeface="Calibri"/>
              </a:rPr>
              <a:t>s</a:t>
            </a:r>
            <a:endParaRPr sz="1500">
              <a:latin typeface="Calibri"/>
              <a:cs typeface="Calibri"/>
            </a:endParaRPr>
          </a:p>
        </p:txBody>
      </p:sp>
      <p:pic>
        <p:nvPicPr>
          <p:cNvPr id="7" name="object 7"/>
          <p:cNvPicPr/>
          <p:nvPr/>
        </p:nvPicPr>
        <p:blipFill>
          <a:blip r:embed="rId3" cstate="print"/>
          <a:stretch>
            <a:fillRect/>
          </a:stretch>
        </p:blipFill>
        <p:spPr>
          <a:xfrm>
            <a:off x="4272915" y="4519422"/>
            <a:ext cx="1377887" cy="480632"/>
          </a:xfrm>
          <a:prstGeom prst="rect">
            <a:avLst/>
          </a:prstGeom>
        </p:spPr>
      </p:pic>
      <p:sp>
        <p:nvSpPr>
          <p:cNvPr id="8" name="object 8"/>
          <p:cNvSpPr txBox="1"/>
          <p:nvPr/>
        </p:nvSpPr>
        <p:spPr>
          <a:xfrm>
            <a:off x="4296729" y="4512851"/>
            <a:ext cx="1327785" cy="471283"/>
          </a:xfrm>
          <a:prstGeom prst="rect">
            <a:avLst/>
          </a:prstGeom>
        </p:spPr>
        <p:txBody>
          <a:bodyPr vert="horz" wrap="square" lIns="0" tIns="9525" rIns="0" bIns="0" rtlCol="0">
            <a:spAutoFit/>
          </a:bodyPr>
          <a:lstStyle/>
          <a:p>
            <a:pPr marL="9525" marR="3810" indent="324326">
              <a:spcBef>
                <a:spcPts val="75"/>
              </a:spcBef>
            </a:pPr>
            <a:r>
              <a:rPr sz="1500" spc="30" dirty="0">
                <a:latin typeface="Calibri"/>
                <a:cs typeface="Calibri"/>
              </a:rPr>
              <a:t>Position </a:t>
            </a:r>
            <a:r>
              <a:rPr sz="1500" spc="34" dirty="0">
                <a:latin typeface="Calibri"/>
                <a:cs typeface="Calibri"/>
              </a:rPr>
              <a:t> </a:t>
            </a:r>
            <a:r>
              <a:rPr sz="1500" spc="19" dirty="0">
                <a:latin typeface="Calibri"/>
                <a:cs typeface="Calibri"/>
              </a:rPr>
              <a:t>Represent</a:t>
            </a:r>
            <a:r>
              <a:rPr sz="1500" spc="11" dirty="0">
                <a:latin typeface="Calibri"/>
                <a:cs typeface="Calibri"/>
              </a:rPr>
              <a:t>a</a:t>
            </a:r>
            <a:r>
              <a:rPr sz="1500" spc="15" dirty="0">
                <a:latin typeface="Calibri"/>
                <a:cs typeface="Calibri"/>
              </a:rPr>
              <a:t>t</a:t>
            </a:r>
            <a:r>
              <a:rPr sz="1500" spc="4" dirty="0">
                <a:latin typeface="Calibri"/>
                <a:cs typeface="Calibri"/>
              </a:rPr>
              <a:t>i</a:t>
            </a:r>
            <a:r>
              <a:rPr sz="1500" spc="30" dirty="0">
                <a:latin typeface="Calibri"/>
                <a:cs typeface="Calibri"/>
              </a:rPr>
              <a:t>ons</a:t>
            </a:r>
            <a:endParaRPr sz="1500">
              <a:latin typeface="Calibri"/>
              <a:cs typeface="Calibri"/>
            </a:endParaRPr>
          </a:p>
        </p:txBody>
      </p:sp>
      <p:sp>
        <p:nvSpPr>
          <p:cNvPr id="9" name="object 9"/>
          <p:cNvSpPr txBox="1"/>
          <p:nvPr/>
        </p:nvSpPr>
        <p:spPr>
          <a:xfrm>
            <a:off x="3933540" y="4542568"/>
            <a:ext cx="142875" cy="309700"/>
          </a:xfrm>
          <a:prstGeom prst="rect">
            <a:avLst/>
          </a:prstGeom>
        </p:spPr>
        <p:txBody>
          <a:bodyPr vert="horz" wrap="square" lIns="0" tIns="9525" rIns="0" bIns="0" rtlCol="0">
            <a:spAutoFit/>
          </a:bodyPr>
          <a:lstStyle/>
          <a:p>
            <a:pPr marL="9525">
              <a:spcBef>
                <a:spcPts val="75"/>
              </a:spcBef>
            </a:pPr>
            <a:r>
              <a:rPr sz="1950" dirty="0">
                <a:latin typeface="Calibri"/>
                <a:cs typeface="Calibri"/>
              </a:rPr>
              <a:t>+</a:t>
            </a:r>
            <a:endParaRPr sz="1950">
              <a:latin typeface="Calibri"/>
              <a:cs typeface="Calibri"/>
            </a:endParaRPr>
          </a:p>
        </p:txBody>
      </p:sp>
      <p:grpSp>
        <p:nvGrpSpPr>
          <p:cNvPr id="10" name="object 10"/>
          <p:cNvGrpSpPr/>
          <p:nvPr/>
        </p:nvGrpSpPr>
        <p:grpSpPr>
          <a:xfrm>
            <a:off x="3293363" y="2443735"/>
            <a:ext cx="6283643" cy="3027521"/>
            <a:chOff x="2359150" y="2115311"/>
            <a:chExt cx="8378190" cy="4036695"/>
          </a:xfrm>
        </p:grpSpPr>
        <p:pic>
          <p:nvPicPr>
            <p:cNvPr id="11" name="object 11"/>
            <p:cNvPicPr/>
            <p:nvPr/>
          </p:nvPicPr>
          <p:blipFill>
            <a:blip r:embed="rId4" cstate="print"/>
            <a:stretch>
              <a:fillRect/>
            </a:stretch>
          </p:blipFill>
          <p:spPr>
            <a:xfrm>
              <a:off x="3185160" y="4268698"/>
              <a:ext cx="234670" cy="768121"/>
            </a:xfrm>
            <a:prstGeom prst="rect">
              <a:avLst/>
            </a:prstGeom>
          </p:spPr>
        </p:pic>
        <p:sp>
          <p:nvSpPr>
            <p:cNvPr id="12" name="object 12"/>
            <p:cNvSpPr/>
            <p:nvPr/>
          </p:nvSpPr>
          <p:spPr>
            <a:xfrm>
              <a:off x="3266694" y="4368545"/>
              <a:ext cx="76200" cy="609600"/>
            </a:xfrm>
            <a:custGeom>
              <a:avLst/>
              <a:gdLst/>
              <a:ahLst/>
              <a:cxnLst/>
              <a:rect l="l" t="t" r="r" b="b"/>
              <a:pathLst>
                <a:path w="76200" h="609600">
                  <a:moveTo>
                    <a:pt x="50800" y="63499"/>
                  </a:moveTo>
                  <a:lnTo>
                    <a:pt x="25400" y="63499"/>
                  </a:lnTo>
                  <a:lnTo>
                    <a:pt x="25400" y="609599"/>
                  </a:lnTo>
                  <a:lnTo>
                    <a:pt x="50800" y="609599"/>
                  </a:lnTo>
                  <a:lnTo>
                    <a:pt x="50800" y="63499"/>
                  </a:lnTo>
                  <a:close/>
                </a:path>
                <a:path w="76200" h="609600">
                  <a:moveTo>
                    <a:pt x="38100" y="0"/>
                  </a:moveTo>
                  <a:lnTo>
                    <a:pt x="0" y="76199"/>
                  </a:lnTo>
                  <a:lnTo>
                    <a:pt x="25400" y="76199"/>
                  </a:lnTo>
                  <a:lnTo>
                    <a:pt x="25400" y="63499"/>
                  </a:lnTo>
                  <a:lnTo>
                    <a:pt x="69850" y="63499"/>
                  </a:lnTo>
                  <a:lnTo>
                    <a:pt x="38100" y="0"/>
                  </a:lnTo>
                  <a:close/>
                </a:path>
                <a:path w="76200" h="609600">
                  <a:moveTo>
                    <a:pt x="69850" y="63499"/>
                  </a:moveTo>
                  <a:lnTo>
                    <a:pt x="50800" y="63499"/>
                  </a:lnTo>
                  <a:lnTo>
                    <a:pt x="50800" y="76199"/>
                  </a:lnTo>
                  <a:lnTo>
                    <a:pt x="76200" y="76199"/>
                  </a:lnTo>
                  <a:lnTo>
                    <a:pt x="69850" y="63499"/>
                  </a:lnTo>
                  <a:close/>
                </a:path>
              </a:pathLst>
            </a:custGeom>
            <a:solidFill>
              <a:srgbClr val="000000"/>
            </a:solidFill>
          </p:spPr>
          <p:txBody>
            <a:bodyPr wrap="square" lIns="0" tIns="0" rIns="0" bIns="0" rtlCol="0"/>
            <a:lstStyle/>
            <a:p>
              <a:endParaRPr sz="1350"/>
            </a:p>
          </p:txBody>
        </p:sp>
        <p:pic>
          <p:nvPicPr>
            <p:cNvPr id="13" name="object 13"/>
            <p:cNvPicPr/>
            <p:nvPr/>
          </p:nvPicPr>
          <p:blipFill>
            <a:blip r:embed="rId5" cstate="print"/>
            <a:stretch>
              <a:fillRect/>
            </a:stretch>
          </p:blipFill>
          <p:spPr>
            <a:xfrm>
              <a:off x="3156204" y="3430498"/>
              <a:ext cx="234670" cy="304825"/>
            </a:xfrm>
            <a:prstGeom prst="rect">
              <a:avLst/>
            </a:prstGeom>
          </p:spPr>
        </p:pic>
        <p:pic>
          <p:nvPicPr>
            <p:cNvPr id="14" name="object 14"/>
            <p:cNvPicPr/>
            <p:nvPr/>
          </p:nvPicPr>
          <p:blipFill>
            <a:blip r:embed="rId6" cstate="print"/>
            <a:stretch>
              <a:fillRect/>
            </a:stretch>
          </p:blipFill>
          <p:spPr>
            <a:xfrm>
              <a:off x="3237738" y="3530345"/>
              <a:ext cx="76200" cy="146684"/>
            </a:xfrm>
            <a:prstGeom prst="rect">
              <a:avLst/>
            </a:prstGeom>
          </p:spPr>
        </p:pic>
        <p:pic>
          <p:nvPicPr>
            <p:cNvPr id="15" name="object 15"/>
            <p:cNvPicPr/>
            <p:nvPr/>
          </p:nvPicPr>
          <p:blipFill>
            <a:blip r:embed="rId7" cstate="print"/>
            <a:stretch>
              <a:fillRect/>
            </a:stretch>
          </p:blipFill>
          <p:spPr>
            <a:xfrm>
              <a:off x="3227832" y="3332987"/>
              <a:ext cx="117347" cy="117348"/>
            </a:xfrm>
            <a:prstGeom prst="rect">
              <a:avLst/>
            </a:prstGeom>
          </p:spPr>
        </p:pic>
        <p:pic>
          <p:nvPicPr>
            <p:cNvPr id="16" name="object 16"/>
            <p:cNvPicPr/>
            <p:nvPr/>
          </p:nvPicPr>
          <p:blipFill>
            <a:blip r:embed="rId2" cstate="print"/>
            <a:stretch>
              <a:fillRect/>
            </a:stretch>
          </p:blipFill>
          <p:spPr>
            <a:xfrm>
              <a:off x="2359150" y="2115311"/>
              <a:ext cx="1837183" cy="640841"/>
            </a:xfrm>
            <a:prstGeom prst="rect">
              <a:avLst/>
            </a:prstGeom>
          </p:spPr>
        </p:pic>
        <p:pic>
          <p:nvPicPr>
            <p:cNvPr id="17" name="object 17"/>
            <p:cNvPicPr/>
            <p:nvPr/>
          </p:nvPicPr>
          <p:blipFill>
            <a:blip r:embed="rId5" cstate="print"/>
            <a:stretch>
              <a:fillRect/>
            </a:stretch>
          </p:blipFill>
          <p:spPr>
            <a:xfrm>
              <a:off x="3166872" y="2662402"/>
              <a:ext cx="234670" cy="304825"/>
            </a:xfrm>
            <a:prstGeom prst="rect">
              <a:avLst/>
            </a:prstGeom>
          </p:spPr>
        </p:pic>
        <p:pic>
          <p:nvPicPr>
            <p:cNvPr id="18" name="object 18"/>
            <p:cNvPicPr/>
            <p:nvPr/>
          </p:nvPicPr>
          <p:blipFill>
            <a:blip r:embed="rId6" cstate="print"/>
            <a:stretch>
              <a:fillRect/>
            </a:stretch>
          </p:blipFill>
          <p:spPr>
            <a:xfrm>
              <a:off x="3248406" y="2762249"/>
              <a:ext cx="76199" cy="146685"/>
            </a:xfrm>
            <a:prstGeom prst="rect">
              <a:avLst/>
            </a:prstGeom>
          </p:spPr>
        </p:pic>
        <p:pic>
          <p:nvPicPr>
            <p:cNvPr id="19" name="object 19"/>
            <p:cNvPicPr/>
            <p:nvPr/>
          </p:nvPicPr>
          <p:blipFill>
            <a:blip r:embed="rId7" cstate="print"/>
            <a:stretch>
              <a:fillRect/>
            </a:stretch>
          </p:blipFill>
          <p:spPr>
            <a:xfrm>
              <a:off x="3227832" y="2999231"/>
              <a:ext cx="117347" cy="117347"/>
            </a:xfrm>
            <a:prstGeom prst="rect">
              <a:avLst/>
            </a:prstGeom>
          </p:spPr>
        </p:pic>
        <p:pic>
          <p:nvPicPr>
            <p:cNvPr id="20" name="object 20"/>
            <p:cNvPicPr/>
            <p:nvPr/>
          </p:nvPicPr>
          <p:blipFill>
            <a:blip r:embed="rId7" cstate="print"/>
            <a:stretch>
              <a:fillRect/>
            </a:stretch>
          </p:blipFill>
          <p:spPr>
            <a:xfrm>
              <a:off x="3227832" y="3165347"/>
              <a:ext cx="117347" cy="117348"/>
            </a:xfrm>
            <a:prstGeom prst="rect">
              <a:avLst/>
            </a:prstGeom>
          </p:spPr>
        </p:pic>
        <p:pic>
          <p:nvPicPr>
            <p:cNvPr id="21" name="object 21"/>
            <p:cNvPicPr/>
            <p:nvPr/>
          </p:nvPicPr>
          <p:blipFill>
            <a:blip r:embed="rId8" cstate="print"/>
            <a:stretch>
              <a:fillRect/>
            </a:stretch>
          </p:blipFill>
          <p:spPr>
            <a:xfrm>
              <a:off x="7226805" y="2171697"/>
              <a:ext cx="3510540" cy="3167636"/>
            </a:xfrm>
            <a:prstGeom prst="rect">
              <a:avLst/>
            </a:prstGeom>
          </p:spPr>
        </p:pic>
        <p:pic>
          <p:nvPicPr>
            <p:cNvPr id="22" name="object 22"/>
            <p:cNvPicPr/>
            <p:nvPr/>
          </p:nvPicPr>
          <p:blipFill>
            <a:blip r:embed="rId3" cstate="print"/>
            <a:stretch>
              <a:fillRect/>
            </a:stretch>
          </p:blipFill>
          <p:spPr>
            <a:xfrm>
              <a:off x="6626350" y="5510783"/>
              <a:ext cx="1837183" cy="640842"/>
            </a:xfrm>
            <a:prstGeom prst="rect">
              <a:avLst/>
            </a:prstGeom>
          </p:spPr>
        </p:pic>
      </p:grpSp>
      <p:sp>
        <p:nvSpPr>
          <p:cNvPr id="23" name="object 23"/>
          <p:cNvSpPr txBox="1"/>
          <p:nvPr/>
        </p:nvSpPr>
        <p:spPr>
          <a:xfrm>
            <a:off x="3194209" y="5264278"/>
            <a:ext cx="1589246" cy="286617"/>
          </a:xfrm>
          <a:prstGeom prst="rect">
            <a:avLst/>
          </a:prstGeom>
        </p:spPr>
        <p:txBody>
          <a:bodyPr vert="horz" wrap="square" lIns="0" tIns="9525" rIns="0" bIns="0" rtlCol="0">
            <a:spAutoFit/>
          </a:bodyPr>
          <a:lstStyle/>
          <a:p>
            <a:pPr marL="9525">
              <a:spcBef>
                <a:spcPts val="75"/>
              </a:spcBef>
            </a:pPr>
            <a:r>
              <a:rPr dirty="0">
                <a:solidFill>
                  <a:srgbClr val="8B1515"/>
                </a:solidFill>
                <a:latin typeface="Calibri"/>
                <a:cs typeface="Calibri"/>
              </a:rPr>
              <a:t>[input</a:t>
            </a:r>
            <a:r>
              <a:rPr spc="-56" dirty="0">
                <a:solidFill>
                  <a:srgbClr val="8B1515"/>
                </a:solidFill>
                <a:latin typeface="Calibri"/>
                <a:cs typeface="Calibri"/>
              </a:rPr>
              <a:t> </a:t>
            </a:r>
            <a:r>
              <a:rPr spc="-4" dirty="0">
                <a:solidFill>
                  <a:srgbClr val="8B1515"/>
                </a:solidFill>
                <a:latin typeface="Calibri"/>
                <a:cs typeface="Calibri"/>
              </a:rPr>
              <a:t>sequence]</a:t>
            </a:r>
            <a:endParaRPr>
              <a:latin typeface="Calibri"/>
              <a:cs typeface="Calibri"/>
            </a:endParaRPr>
          </a:p>
        </p:txBody>
      </p:sp>
      <p:sp>
        <p:nvSpPr>
          <p:cNvPr id="24" name="object 24"/>
          <p:cNvSpPr txBox="1"/>
          <p:nvPr/>
        </p:nvSpPr>
        <p:spPr>
          <a:xfrm>
            <a:off x="6673025" y="4984472"/>
            <a:ext cx="1017746" cy="471283"/>
          </a:xfrm>
          <a:prstGeom prst="rect">
            <a:avLst/>
          </a:prstGeom>
        </p:spPr>
        <p:txBody>
          <a:bodyPr vert="horz" wrap="square" lIns="0" tIns="9525" rIns="0" bIns="0" rtlCol="0">
            <a:spAutoFit/>
          </a:bodyPr>
          <a:lstStyle/>
          <a:p>
            <a:pPr algn="ctr">
              <a:spcBef>
                <a:spcPts val="75"/>
              </a:spcBef>
            </a:pPr>
            <a:r>
              <a:rPr sz="1500" spc="-23" dirty="0">
                <a:latin typeface="Calibri"/>
                <a:cs typeface="Calibri"/>
              </a:rPr>
              <a:t>Word</a:t>
            </a:r>
            <a:endParaRPr sz="1500">
              <a:latin typeface="Calibri"/>
              <a:cs typeface="Calibri"/>
            </a:endParaRPr>
          </a:p>
          <a:p>
            <a:pPr algn="ctr">
              <a:lnSpc>
                <a:spcPct val="100000"/>
              </a:lnSpc>
            </a:pPr>
            <a:r>
              <a:rPr sz="1500" spc="38" dirty="0">
                <a:latin typeface="Calibri"/>
                <a:cs typeface="Calibri"/>
              </a:rPr>
              <a:t>Embeddings</a:t>
            </a:r>
            <a:endParaRPr sz="1500">
              <a:latin typeface="Calibri"/>
              <a:cs typeface="Calibri"/>
            </a:endParaRPr>
          </a:p>
        </p:txBody>
      </p:sp>
      <p:pic>
        <p:nvPicPr>
          <p:cNvPr id="25" name="object 25"/>
          <p:cNvPicPr/>
          <p:nvPr/>
        </p:nvPicPr>
        <p:blipFill>
          <a:blip r:embed="rId3" cstate="print"/>
          <a:stretch>
            <a:fillRect/>
          </a:stretch>
        </p:blipFill>
        <p:spPr>
          <a:xfrm>
            <a:off x="8436863" y="4990338"/>
            <a:ext cx="1377887" cy="480632"/>
          </a:xfrm>
          <a:prstGeom prst="rect">
            <a:avLst/>
          </a:prstGeom>
        </p:spPr>
      </p:pic>
      <p:sp>
        <p:nvSpPr>
          <p:cNvPr id="26" name="object 26"/>
          <p:cNvSpPr txBox="1"/>
          <p:nvPr/>
        </p:nvSpPr>
        <p:spPr>
          <a:xfrm>
            <a:off x="8460962" y="4984472"/>
            <a:ext cx="1328261" cy="471283"/>
          </a:xfrm>
          <a:prstGeom prst="rect">
            <a:avLst/>
          </a:prstGeom>
        </p:spPr>
        <p:txBody>
          <a:bodyPr vert="horz" wrap="square" lIns="0" tIns="9525" rIns="0" bIns="0" rtlCol="0">
            <a:spAutoFit/>
          </a:bodyPr>
          <a:lstStyle/>
          <a:p>
            <a:pPr algn="ctr">
              <a:spcBef>
                <a:spcPts val="75"/>
              </a:spcBef>
            </a:pPr>
            <a:r>
              <a:rPr sz="1500" spc="30" dirty="0">
                <a:latin typeface="Calibri"/>
                <a:cs typeface="Calibri"/>
              </a:rPr>
              <a:t>Position</a:t>
            </a:r>
            <a:endParaRPr sz="1500">
              <a:latin typeface="Calibri"/>
              <a:cs typeface="Calibri"/>
            </a:endParaRPr>
          </a:p>
          <a:p>
            <a:pPr algn="ctr">
              <a:lnSpc>
                <a:spcPct val="100000"/>
              </a:lnSpc>
            </a:pPr>
            <a:r>
              <a:rPr sz="1500" spc="19" dirty="0">
                <a:latin typeface="Calibri"/>
                <a:cs typeface="Calibri"/>
              </a:rPr>
              <a:t>Representations</a:t>
            </a:r>
            <a:endParaRPr sz="1500">
              <a:latin typeface="Calibri"/>
              <a:cs typeface="Calibri"/>
            </a:endParaRPr>
          </a:p>
        </p:txBody>
      </p:sp>
      <p:sp>
        <p:nvSpPr>
          <p:cNvPr id="27" name="object 27"/>
          <p:cNvSpPr txBox="1"/>
          <p:nvPr/>
        </p:nvSpPr>
        <p:spPr>
          <a:xfrm>
            <a:off x="8097680" y="5014188"/>
            <a:ext cx="142875" cy="309700"/>
          </a:xfrm>
          <a:prstGeom prst="rect">
            <a:avLst/>
          </a:prstGeom>
        </p:spPr>
        <p:txBody>
          <a:bodyPr vert="horz" wrap="square" lIns="0" tIns="9525" rIns="0" bIns="0" rtlCol="0">
            <a:spAutoFit/>
          </a:bodyPr>
          <a:lstStyle/>
          <a:p>
            <a:pPr marL="9525">
              <a:spcBef>
                <a:spcPts val="75"/>
              </a:spcBef>
            </a:pPr>
            <a:r>
              <a:rPr sz="1950" dirty="0">
                <a:latin typeface="Calibri"/>
                <a:cs typeface="Calibri"/>
              </a:rPr>
              <a:t>+</a:t>
            </a:r>
            <a:endParaRPr sz="1950">
              <a:latin typeface="Calibri"/>
              <a:cs typeface="Calibri"/>
            </a:endParaRPr>
          </a:p>
        </p:txBody>
      </p:sp>
      <p:grpSp>
        <p:nvGrpSpPr>
          <p:cNvPr id="28" name="object 28"/>
          <p:cNvGrpSpPr/>
          <p:nvPr/>
        </p:nvGrpSpPr>
        <p:grpSpPr>
          <a:xfrm>
            <a:off x="3975641" y="1971675"/>
            <a:ext cx="4870133" cy="1945958"/>
            <a:chOff x="3268853" y="1485900"/>
            <a:chExt cx="6493510" cy="2594610"/>
          </a:xfrm>
        </p:grpSpPr>
        <p:pic>
          <p:nvPicPr>
            <p:cNvPr id="29" name="object 29"/>
            <p:cNvPicPr/>
            <p:nvPr/>
          </p:nvPicPr>
          <p:blipFill>
            <a:blip r:embed="rId9" cstate="print"/>
            <a:stretch>
              <a:fillRect/>
            </a:stretch>
          </p:blipFill>
          <p:spPr>
            <a:xfrm>
              <a:off x="7924798" y="1485900"/>
              <a:ext cx="1837183" cy="640841"/>
            </a:xfrm>
            <a:prstGeom prst="rect">
              <a:avLst/>
            </a:prstGeom>
          </p:spPr>
        </p:pic>
        <p:pic>
          <p:nvPicPr>
            <p:cNvPr id="30" name="object 30"/>
            <p:cNvPicPr/>
            <p:nvPr/>
          </p:nvPicPr>
          <p:blipFill>
            <a:blip r:embed="rId5" cstate="print"/>
            <a:stretch>
              <a:fillRect/>
            </a:stretch>
          </p:blipFill>
          <p:spPr>
            <a:xfrm>
              <a:off x="8732520" y="2031466"/>
              <a:ext cx="234670" cy="304825"/>
            </a:xfrm>
            <a:prstGeom prst="rect">
              <a:avLst/>
            </a:prstGeom>
          </p:spPr>
        </p:pic>
        <p:pic>
          <p:nvPicPr>
            <p:cNvPr id="31" name="object 31"/>
            <p:cNvPicPr/>
            <p:nvPr/>
          </p:nvPicPr>
          <p:blipFill>
            <a:blip r:embed="rId10" cstate="print"/>
            <a:stretch>
              <a:fillRect/>
            </a:stretch>
          </p:blipFill>
          <p:spPr>
            <a:xfrm>
              <a:off x="8814054" y="2131313"/>
              <a:ext cx="76200" cy="146685"/>
            </a:xfrm>
            <a:prstGeom prst="rect">
              <a:avLst/>
            </a:prstGeom>
          </p:spPr>
        </p:pic>
        <p:sp>
          <p:nvSpPr>
            <p:cNvPr id="32" name="object 32"/>
            <p:cNvSpPr/>
            <p:nvPr/>
          </p:nvSpPr>
          <p:spPr>
            <a:xfrm>
              <a:off x="3268853" y="1771268"/>
              <a:ext cx="4657725" cy="2309495"/>
            </a:xfrm>
            <a:custGeom>
              <a:avLst/>
              <a:gdLst/>
              <a:ahLst/>
              <a:cxnLst/>
              <a:rect l="l" t="t" r="r" b="b"/>
              <a:pathLst>
                <a:path w="4657725" h="2309495">
                  <a:moveTo>
                    <a:pt x="1344422" y="188087"/>
                  </a:moveTo>
                  <a:lnTo>
                    <a:pt x="1313561" y="175387"/>
                  </a:lnTo>
                  <a:lnTo>
                    <a:pt x="1191006" y="188087"/>
                  </a:lnTo>
                  <a:lnTo>
                    <a:pt x="1313434" y="188087"/>
                  </a:lnTo>
                  <a:lnTo>
                    <a:pt x="1344422" y="188087"/>
                  </a:lnTo>
                  <a:close/>
                </a:path>
                <a:path w="4657725" h="2309495">
                  <a:moveTo>
                    <a:pt x="4321048" y="2283587"/>
                  </a:moveTo>
                  <a:lnTo>
                    <a:pt x="4302188" y="2270887"/>
                  </a:lnTo>
                  <a:lnTo>
                    <a:pt x="4245610" y="2232787"/>
                  </a:lnTo>
                  <a:lnTo>
                    <a:pt x="4244848" y="2270887"/>
                  </a:lnTo>
                  <a:lnTo>
                    <a:pt x="4162425" y="2270887"/>
                  </a:lnTo>
                  <a:lnTo>
                    <a:pt x="4083177" y="2258187"/>
                  </a:lnTo>
                  <a:lnTo>
                    <a:pt x="4083431" y="2258187"/>
                  </a:lnTo>
                  <a:lnTo>
                    <a:pt x="4004818" y="2245487"/>
                  </a:lnTo>
                  <a:lnTo>
                    <a:pt x="4004945" y="2245487"/>
                  </a:lnTo>
                  <a:lnTo>
                    <a:pt x="3926840" y="2232787"/>
                  </a:lnTo>
                  <a:lnTo>
                    <a:pt x="3926967" y="2232787"/>
                  </a:lnTo>
                  <a:lnTo>
                    <a:pt x="3849751" y="2220087"/>
                  </a:lnTo>
                  <a:lnTo>
                    <a:pt x="3850005" y="2220087"/>
                  </a:lnTo>
                  <a:lnTo>
                    <a:pt x="3773424" y="2207387"/>
                  </a:lnTo>
                  <a:lnTo>
                    <a:pt x="3773678" y="2207387"/>
                  </a:lnTo>
                  <a:lnTo>
                    <a:pt x="3698494" y="2181987"/>
                  </a:lnTo>
                  <a:lnTo>
                    <a:pt x="3698621" y="2181987"/>
                  </a:lnTo>
                  <a:lnTo>
                    <a:pt x="3624580" y="2156587"/>
                  </a:lnTo>
                  <a:lnTo>
                    <a:pt x="3624707" y="2156587"/>
                  </a:lnTo>
                  <a:lnTo>
                    <a:pt x="3552063" y="2131187"/>
                  </a:lnTo>
                  <a:lnTo>
                    <a:pt x="3552190" y="2131187"/>
                  </a:lnTo>
                  <a:lnTo>
                    <a:pt x="3481197" y="2105787"/>
                  </a:lnTo>
                  <a:lnTo>
                    <a:pt x="3481324" y="2105787"/>
                  </a:lnTo>
                  <a:lnTo>
                    <a:pt x="3411982" y="2080387"/>
                  </a:lnTo>
                  <a:lnTo>
                    <a:pt x="3412109" y="2080387"/>
                  </a:lnTo>
                  <a:lnTo>
                    <a:pt x="3344672" y="2054987"/>
                  </a:lnTo>
                  <a:lnTo>
                    <a:pt x="3344799" y="2054987"/>
                  </a:lnTo>
                  <a:lnTo>
                    <a:pt x="3279267" y="2016887"/>
                  </a:lnTo>
                  <a:lnTo>
                    <a:pt x="3279521" y="2016887"/>
                  </a:lnTo>
                  <a:lnTo>
                    <a:pt x="3216148" y="1978787"/>
                  </a:lnTo>
                  <a:lnTo>
                    <a:pt x="3216275" y="1978787"/>
                  </a:lnTo>
                  <a:lnTo>
                    <a:pt x="3155315" y="1940687"/>
                  </a:lnTo>
                  <a:lnTo>
                    <a:pt x="3155569" y="1940687"/>
                  </a:lnTo>
                  <a:lnTo>
                    <a:pt x="3097149" y="1915287"/>
                  </a:lnTo>
                  <a:lnTo>
                    <a:pt x="3097276" y="1915287"/>
                  </a:lnTo>
                  <a:lnTo>
                    <a:pt x="3041523" y="1864487"/>
                  </a:lnTo>
                  <a:lnTo>
                    <a:pt x="3041650" y="1864487"/>
                  </a:lnTo>
                  <a:lnTo>
                    <a:pt x="2988564" y="1826387"/>
                  </a:lnTo>
                  <a:lnTo>
                    <a:pt x="2988818" y="1826387"/>
                  </a:lnTo>
                  <a:lnTo>
                    <a:pt x="2938780" y="1788287"/>
                  </a:lnTo>
                  <a:lnTo>
                    <a:pt x="2938907" y="1788287"/>
                  </a:lnTo>
                  <a:lnTo>
                    <a:pt x="2891917" y="1750187"/>
                  </a:lnTo>
                  <a:lnTo>
                    <a:pt x="2892171" y="1750187"/>
                  </a:lnTo>
                  <a:lnTo>
                    <a:pt x="2848356" y="1699387"/>
                  </a:lnTo>
                  <a:lnTo>
                    <a:pt x="2848610" y="1699387"/>
                  </a:lnTo>
                  <a:lnTo>
                    <a:pt x="2808351" y="1661287"/>
                  </a:lnTo>
                  <a:lnTo>
                    <a:pt x="2808605" y="1661287"/>
                  </a:lnTo>
                  <a:lnTo>
                    <a:pt x="2771902" y="1610487"/>
                  </a:lnTo>
                  <a:lnTo>
                    <a:pt x="2772156" y="1610487"/>
                  </a:lnTo>
                  <a:lnTo>
                    <a:pt x="2739136" y="1572387"/>
                  </a:lnTo>
                  <a:lnTo>
                    <a:pt x="2739390" y="1572387"/>
                  </a:lnTo>
                  <a:lnTo>
                    <a:pt x="2710180" y="1521587"/>
                  </a:lnTo>
                  <a:lnTo>
                    <a:pt x="2710434" y="1521587"/>
                  </a:lnTo>
                  <a:lnTo>
                    <a:pt x="2685542" y="1470787"/>
                  </a:lnTo>
                  <a:lnTo>
                    <a:pt x="2685669" y="1470787"/>
                  </a:lnTo>
                  <a:lnTo>
                    <a:pt x="2664841" y="1419987"/>
                  </a:lnTo>
                  <a:lnTo>
                    <a:pt x="2665095" y="1419987"/>
                  </a:lnTo>
                  <a:lnTo>
                    <a:pt x="2648585" y="1381887"/>
                  </a:lnTo>
                  <a:lnTo>
                    <a:pt x="2648712" y="1381887"/>
                  </a:lnTo>
                  <a:lnTo>
                    <a:pt x="2636774" y="1331087"/>
                  </a:lnTo>
                  <a:lnTo>
                    <a:pt x="2629535" y="1280287"/>
                  </a:lnTo>
                  <a:lnTo>
                    <a:pt x="2629662" y="1280287"/>
                  </a:lnTo>
                  <a:lnTo>
                    <a:pt x="2626868" y="1229487"/>
                  </a:lnTo>
                  <a:lnTo>
                    <a:pt x="2626360" y="1204087"/>
                  </a:lnTo>
                  <a:lnTo>
                    <a:pt x="2624963" y="1178687"/>
                  </a:lnTo>
                  <a:lnTo>
                    <a:pt x="2622677" y="1153287"/>
                  </a:lnTo>
                  <a:lnTo>
                    <a:pt x="2619375" y="1140587"/>
                  </a:lnTo>
                  <a:lnTo>
                    <a:pt x="2615184" y="1115187"/>
                  </a:lnTo>
                  <a:lnTo>
                    <a:pt x="2604262" y="1064387"/>
                  </a:lnTo>
                  <a:lnTo>
                    <a:pt x="2589657" y="1013587"/>
                  </a:lnTo>
                  <a:lnTo>
                    <a:pt x="2572004" y="962787"/>
                  </a:lnTo>
                  <a:lnTo>
                    <a:pt x="2551049" y="911987"/>
                  </a:lnTo>
                  <a:lnTo>
                    <a:pt x="2526919" y="873887"/>
                  </a:lnTo>
                  <a:lnTo>
                    <a:pt x="2513838" y="848487"/>
                  </a:lnTo>
                  <a:lnTo>
                    <a:pt x="2499995" y="823087"/>
                  </a:lnTo>
                  <a:lnTo>
                    <a:pt x="2485517" y="797687"/>
                  </a:lnTo>
                  <a:lnTo>
                    <a:pt x="2470277" y="772287"/>
                  </a:lnTo>
                  <a:lnTo>
                    <a:pt x="2454275" y="759587"/>
                  </a:lnTo>
                  <a:lnTo>
                    <a:pt x="2437765" y="734187"/>
                  </a:lnTo>
                  <a:lnTo>
                    <a:pt x="2420493" y="708787"/>
                  </a:lnTo>
                  <a:lnTo>
                    <a:pt x="2402713" y="696087"/>
                  </a:lnTo>
                  <a:lnTo>
                    <a:pt x="2384171" y="670687"/>
                  </a:lnTo>
                  <a:lnTo>
                    <a:pt x="2365121" y="645287"/>
                  </a:lnTo>
                  <a:lnTo>
                    <a:pt x="2345563" y="632587"/>
                  </a:lnTo>
                  <a:lnTo>
                    <a:pt x="2304542" y="581787"/>
                  </a:lnTo>
                  <a:lnTo>
                    <a:pt x="2261489" y="543687"/>
                  </a:lnTo>
                  <a:lnTo>
                    <a:pt x="2216277" y="505587"/>
                  </a:lnTo>
                  <a:lnTo>
                    <a:pt x="2169160" y="467487"/>
                  </a:lnTo>
                  <a:lnTo>
                    <a:pt x="2120265" y="442087"/>
                  </a:lnTo>
                  <a:lnTo>
                    <a:pt x="2069719" y="403987"/>
                  </a:lnTo>
                  <a:lnTo>
                    <a:pt x="2017522" y="378587"/>
                  </a:lnTo>
                  <a:lnTo>
                    <a:pt x="1963928" y="340487"/>
                  </a:lnTo>
                  <a:lnTo>
                    <a:pt x="1853057" y="289687"/>
                  </a:lnTo>
                  <a:lnTo>
                    <a:pt x="1824482" y="276987"/>
                  </a:lnTo>
                  <a:lnTo>
                    <a:pt x="1795780" y="276987"/>
                  </a:lnTo>
                  <a:lnTo>
                    <a:pt x="1708150" y="238887"/>
                  </a:lnTo>
                  <a:lnTo>
                    <a:pt x="1678686" y="238887"/>
                  </a:lnTo>
                  <a:lnTo>
                    <a:pt x="1618869" y="213487"/>
                  </a:lnTo>
                  <a:lnTo>
                    <a:pt x="1588770" y="213487"/>
                  </a:lnTo>
                  <a:lnTo>
                    <a:pt x="1558544" y="200787"/>
                  </a:lnTo>
                  <a:lnTo>
                    <a:pt x="1497838" y="200787"/>
                  </a:lnTo>
                  <a:lnTo>
                    <a:pt x="1467104" y="188087"/>
                  </a:lnTo>
                  <a:lnTo>
                    <a:pt x="1313459" y="188099"/>
                  </a:lnTo>
                  <a:lnTo>
                    <a:pt x="1344041" y="200787"/>
                  </a:lnTo>
                  <a:lnTo>
                    <a:pt x="1465580" y="200787"/>
                  </a:lnTo>
                  <a:lnTo>
                    <a:pt x="1496060" y="213487"/>
                  </a:lnTo>
                  <a:lnTo>
                    <a:pt x="1556131" y="213487"/>
                  </a:lnTo>
                  <a:lnTo>
                    <a:pt x="1586230" y="226187"/>
                  </a:lnTo>
                  <a:lnTo>
                    <a:pt x="1615948" y="226187"/>
                  </a:lnTo>
                  <a:lnTo>
                    <a:pt x="1645793" y="238887"/>
                  </a:lnTo>
                  <a:lnTo>
                    <a:pt x="1645666" y="238887"/>
                  </a:lnTo>
                  <a:lnTo>
                    <a:pt x="1675257" y="251587"/>
                  </a:lnTo>
                  <a:lnTo>
                    <a:pt x="1704467" y="251587"/>
                  </a:lnTo>
                  <a:lnTo>
                    <a:pt x="1733804" y="264287"/>
                  </a:lnTo>
                  <a:lnTo>
                    <a:pt x="1733677" y="264287"/>
                  </a:lnTo>
                  <a:lnTo>
                    <a:pt x="1762760" y="276987"/>
                  </a:lnTo>
                  <a:lnTo>
                    <a:pt x="1762506" y="276987"/>
                  </a:lnTo>
                  <a:lnTo>
                    <a:pt x="1791462" y="289687"/>
                  </a:lnTo>
                  <a:lnTo>
                    <a:pt x="1819783" y="289687"/>
                  </a:lnTo>
                  <a:lnTo>
                    <a:pt x="1848104" y="302387"/>
                  </a:lnTo>
                  <a:lnTo>
                    <a:pt x="1847977" y="302387"/>
                  </a:lnTo>
                  <a:lnTo>
                    <a:pt x="1903730" y="327787"/>
                  </a:lnTo>
                  <a:lnTo>
                    <a:pt x="1903603" y="327787"/>
                  </a:lnTo>
                  <a:lnTo>
                    <a:pt x="1958213" y="353187"/>
                  </a:lnTo>
                  <a:lnTo>
                    <a:pt x="1957959" y="353187"/>
                  </a:lnTo>
                  <a:lnTo>
                    <a:pt x="2011299" y="391287"/>
                  </a:lnTo>
                  <a:lnTo>
                    <a:pt x="2011172" y="391287"/>
                  </a:lnTo>
                  <a:lnTo>
                    <a:pt x="2063115" y="416687"/>
                  </a:lnTo>
                  <a:lnTo>
                    <a:pt x="2062988" y="416687"/>
                  </a:lnTo>
                  <a:lnTo>
                    <a:pt x="2113280" y="454787"/>
                  </a:lnTo>
                  <a:lnTo>
                    <a:pt x="2113026" y="454787"/>
                  </a:lnTo>
                  <a:lnTo>
                    <a:pt x="2161667" y="480187"/>
                  </a:lnTo>
                  <a:lnTo>
                    <a:pt x="2161540" y="480187"/>
                  </a:lnTo>
                  <a:lnTo>
                    <a:pt x="2208403" y="518287"/>
                  </a:lnTo>
                  <a:lnTo>
                    <a:pt x="2208276" y="518287"/>
                  </a:lnTo>
                  <a:lnTo>
                    <a:pt x="2253234" y="556387"/>
                  </a:lnTo>
                  <a:lnTo>
                    <a:pt x="2252980" y="556387"/>
                  </a:lnTo>
                  <a:lnTo>
                    <a:pt x="2295906" y="594487"/>
                  </a:lnTo>
                  <a:lnTo>
                    <a:pt x="2295779" y="594487"/>
                  </a:lnTo>
                  <a:lnTo>
                    <a:pt x="2336546" y="632587"/>
                  </a:lnTo>
                  <a:lnTo>
                    <a:pt x="2336419" y="632587"/>
                  </a:lnTo>
                  <a:lnTo>
                    <a:pt x="2355850" y="657987"/>
                  </a:lnTo>
                  <a:lnTo>
                    <a:pt x="2374773" y="683387"/>
                  </a:lnTo>
                  <a:lnTo>
                    <a:pt x="2374646" y="683387"/>
                  </a:lnTo>
                  <a:lnTo>
                    <a:pt x="2393061" y="696087"/>
                  </a:lnTo>
                  <a:lnTo>
                    <a:pt x="2392934" y="696087"/>
                  </a:lnTo>
                  <a:lnTo>
                    <a:pt x="2410714" y="721487"/>
                  </a:lnTo>
                  <a:lnTo>
                    <a:pt x="2410587" y="721487"/>
                  </a:lnTo>
                  <a:lnTo>
                    <a:pt x="2427732" y="746887"/>
                  </a:lnTo>
                  <a:lnTo>
                    <a:pt x="2427605" y="746887"/>
                  </a:lnTo>
                  <a:lnTo>
                    <a:pt x="2444115" y="759587"/>
                  </a:lnTo>
                  <a:lnTo>
                    <a:pt x="2443988" y="759587"/>
                  </a:lnTo>
                  <a:lnTo>
                    <a:pt x="2459863" y="784987"/>
                  </a:lnTo>
                  <a:lnTo>
                    <a:pt x="2459736" y="784987"/>
                  </a:lnTo>
                  <a:lnTo>
                    <a:pt x="2474849" y="810387"/>
                  </a:lnTo>
                  <a:lnTo>
                    <a:pt x="2489327" y="835787"/>
                  </a:lnTo>
                  <a:lnTo>
                    <a:pt x="2489200" y="835787"/>
                  </a:lnTo>
                  <a:lnTo>
                    <a:pt x="2502916" y="848487"/>
                  </a:lnTo>
                  <a:lnTo>
                    <a:pt x="2502789" y="848487"/>
                  </a:lnTo>
                  <a:lnTo>
                    <a:pt x="2515870" y="873887"/>
                  </a:lnTo>
                  <a:lnTo>
                    <a:pt x="2515743" y="873887"/>
                  </a:lnTo>
                  <a:lnTo>
                    <a:pt x="2528062" y="899287"/>
                  </a:lnTo>
                  <a:lnTo>
                    <a:pt x="2527935" y="899287"/>
                  </a:lnTo>
                  <a:lnTo>
                    <a:pt x="2539619" y="924687"/>
                  </a:lnTo>
                  <a:lnTo>
                    <a:pt x="2539492" y="924687"/>
                  </a:lnTo>
                  <a:lnTo>
                    <a:pt x="2550287" y="950087"/>
                  </a:lnTo>
                  <a:lnTo>
                    <a:pt x="2550160" y="950087"/>
                  </a:lnTo>
                  <a:lnTo>
                    <a:pt x="2560193" y="962787"/>
                  </a:lnTo>
                  <a:lnTo>
                    <a:pt x="2569337" y="988187"/>
                  </a:lnTo>
                  <a:lnTo>
                    <a:pt x="2577719" y="1013587"/>
                  </a:lnTo>
                  <a:lnTo>
                    <a:pt x="2577592" y="1013587"/>
                  </a:lnTo>
                  <a:lnTo>
                    <a:pt x="2585212" y="1038987"/>
                  </a:lnTo>
                  <a:lnTo>
                    <a:pt x="2591943" y="1064387"/>
                  </a:lnTo>
                  <a:lnTo>
                    <a:pt x="2597785" y="1089787"/>
                  </a:lnTo>
                  <a:lnTo>
                    <a:pt x="2602738" y="1115187"/>
                  </a:lnTo>
                  <a:lnTo>
                    <a:pt x="2602611" y="1115187"/>
                  </a:lnTo>
                  <a:lnTo>
                    <a:pt x="2606802" y="1140587"/>
                  </a:lnTo>
                  <a:lnTo>
                    <a:pt x="2610104" y="1165987"/>
                  </a:lnTo>
                  <a:lnTo>
                    <a:pt x="2609977" y="1165987"/>
                  </a:lnTo>
                  <a:lnTo>
                    <a:pt x="2612263" y="1178687"/>
                  </a:lnTo>
                  <a:lnTo>
                    <a:pt x="2613787" y="1204087"/>
                  </a:lnTo>
                  <a:lnTo>
                    <a:pt x="2614168" y="1229487"/>
                  </a:lnTo>
                  <a:lnTo>
                    <a:pt x="2616962" y="1280287"/>
                  </a:lnTo>
                  <a:lnTo>
                    <a:pt x="2624328" y="1331087"/>
                  </a:lnTo>
                  <a:lnTo>
                    <a:pt x="2636393" y="1381887"/>
                  </a:lnTo>
                  <a:lnTo>
                    <a:pt x="2653157" y="1432687"/>
                  </a:lnTo>
                  <a:lnTo>
                    <a:pt x="2674112" y="1483487"/>
                  </a:lnTo>
                  <a:lnTo>
                    <a:pt x="2699385" y="1521587"/>
                  </a:lnTo>
                  <a:lnTo>
                    <a:pt x="2728722" y="1572387"/>
                  </a:lnTo>
                  <a:lnTo>
                    <a:pt x="2761869" y="1623187"/>
                  </a:lnTo>
                  <a:lnTo>
                    <a:pt x="2798826" y="1661287"/>
                  </a:lnTo>
                  <a:lnTo>
                    <a:pt x="2839339" y="1712087"/>
                  </a:lnTo>
                  <a:lnTo>
                    <a:pt x="2883281" y="1750187"/>
                  </a:lnTo>
                  <a:lnTo>
                    <a:pt x="2930525" y="1800987"/>
                  </a:lnTo>
                  <a:lnTo>
                    <a:pt x="2980817" y="1839087"/>
                  </a:lnTo>
                  <a:lnTo>
                    <a:pt x="3034157" y="1877187"/>
                  </a:lnTo>
                  <a:lnTo>
                    <a:pt x="3090164" y="1915287"/>
                  </a:lnTo>
                  <a:lnTo>
                    <a:pt x="3148838" y="1953387"/>
                  </a:lnTo>
                  <a:lnTo>
                    <a:pt x="3209925" y="1991487"/>
                  </a:lnTo>
                  <a:lnTo>
                    <a:pt x="3273552" y="2029587"/>
                  </a:lnTo>
                  <a:lnTo>
                    <a:pt x="3339211" y="2054987"/>
                  </a:lnTo>
                  <a:lnTo>
                    <a:pt x="3407029" y="2093087"/>
                  </a:lnTo>
                  <a:lnTo>
                    <a:pt x="3547872" y="2143887"/>
                  </a:lnTo>
                  <a:lnTo>
                    <a:pt x="3770503" y="2220087"/>
                  </a:lnTo>
                  <a:lnTo>
                    <a:pt x="4161409" y="2283587"/>
                  </a:lnTo>
                  <a:lnTo>
                    <a:pt x="4244594" y="2283587"/>
                  </a:lnTo>
                  <a:lnTo>
                    <a:pt x="4244086" y="2308987"/>
                  </a:lnTo>
                  <a:lnTo>
                    <a:pt x="4321048" y="2283587"/>
                  </a:lnTo>
                  <a:close/>
                </a:path>
                <a:path w="4657725" h="2309495">
                  <a:moveTo>
                    <a:pt x="4657598" y="37719"/>
                  </a:moveTo>
                  <a:lnTo>
                    <a:pt x="4645253" y="31623"/>
                  </a:lnTo>
                  <a:lnTo>
                    <a:pt x="4581271" y="0"/>
                  </a:lnTo>
                  <a:lnTo>
                    <a:pt x="4581423" y="31686"/>
                  </a:lnTo>
                  <a:lnTo>
                    <a:pt x="4222115" y="33274"/>
                  </a:lnTo>
                  <a:lnTo>
                    <a:pt x="3576193" y="42672"/>
                  </a:lnTo>
                  <a:lnTo>
                    <a:pt x="2548001" y="74041"/>
                  </a:lnTo>
                  <a:lnTo>
                    <a:pt x="1712087" y="116459"/>
                  </a:lnTo>
                  <a:lnTo>
                    <a:pt x="1221867" y="150749"/>
                  </a:lnTo>
                  <a:lnTo>
                    <a:pt x="864108" y="182245"/>
                  </a:lnTo>
                  <a:lnTo>
                    <a:pt x="848055" y="183959"/>
                  </a:lnTo>
                  <a:lnTo>
                    <a:pt x="848055" y="197523"/>
                  </a:lnTo>
                  <a:lnTo>
                    <a:pt x="833120" y="200787"/>
                  </a:lnTo>
                  <a:lnTo>
                    <a:pt x="814222" y="200787"/>
                  </a:lnTo>
                  <a:lnTo>
                    <a:pt x="848055" y="197523"/>
                  </a:lnTo>
                  <a:lnTo>
                    <a:pt x="848055" y="183959"/>
                  </a:lnTo>
                  <a:lnTo>
                    <a:pt x="674497" y="202438"/>
                  </a:lnTo>
                  <a:lnTo>
                    <a:pt x="505587" y="223139"/>
                  </a:lnTo>
                  <a:lnTo>
                    <a:pt x="483831" y="226187"/>
                  </a:lnTo>
                  <a:lnTo>
                    <a:pt x="460883" y="226187"/>
                  </a:lnTo>
                  <a:lnTo>
                    <a:pt x="436156" y="232879"/>
                  </a:lnTo>
                  <a:lnTo>
                    <a:pt x="405003" y="237236"/>
                  </a:lnTo>
                  <a:lnTo>
                    <a:pt x="394703" y="238887"/>
                  </a:lnTo>
                  <a:lnTo>
                    <a:pt x="368808" y="238887"/>
                  </a:lnTo>
                  <a:lnTo>
                    <a:pt x="337959" y="247992"/>
                  </a:lnTo>
                  <a:lnTo>
                    <a:pt x="314706" y="251714"/>
                  </a:lnTo>
                  <a:lnTo>
                    <a:pt x="246037" y="264287"/>
                  </a:lnTo>
                  <a:lnTo>
                    <a:pt x="227838" y="264287"/>
                  </a:lnTo>
                  <a:lnTo>
                    <a:pt x="205701" y="272338"/>
                  </a:lnTo>
                  <a:lnTo>
                    <a:pt x="199136" y="273685"/>
                  </a:lnTo>
                  <a:lnTo>
                    <a:pt x="184632" y="276987"/>
                  </a:lnTo>
                  <a:lnTo>
                    <a:pt x="176276" y="276987"/>
                  </a:lnTo>
                  <a:lnTo>
                    <a:pt x="172935" y="279654"/>
                  </a:lnTo>
                  <a:lnTo>
                    <a:pt x="166243" y="281178"/>
                  </a:lnTo>
                  <a:lnTo>
                    <a:pt x="136144" y="288798"/>
                  </a:lnTo>
                  <a:lnTo>
                    <a:pt x="132918" y="289687"/>
                  </a:lnTo>
                  <a:lnTo>
                    <a:pt x="130556" y="289687"/>
                  </a:lnTo>
                  <a:lnTo>
                    <a:pt x="127228" y="291261"/>
                  </a:lnTo>
                  <a:lnTo>
                    <a:pt x="108966" y="296291"/>
                  </a:lnTo>
                  <a:lnTo>
                    <a:pt x="89115" y="302387"/>
                  </a:lnTo>
                  <a:lnTo>
                    <a:pt x="79502" y="302387"/>
                  </a:lnTo>
                  <a:lnTo>
                    <a:pt x="75488" y="307060"/>
                  </a:lnTo>
                  <a:lnTo>
                    <a:pt x="63373" y="311404"/>
                  </a:lnTo>
                  <a:lnTo>
                    <a:pt x="54749" y="315087"/>
                  </a:lnTo>
                  <a:lnTo>
                    <a:pt x="48895" y="315087"/>
                  </a:lnTo>
                  <a:lnTo>
                    <a:pt x="46482" y="318630"/>
                  </a:lnTo>
                  <a:lnTo>
                    <a:pt x="44958" y="319278"/>
                  </a:lnTo>
                  <a:lnTo>
                    <a:pt x="29718" y="327025"/>
                  </a:lnTo>
                  <a:lnTo>
                    <a:pt x="28562" y="327787"/>
                  </a:lnTo>
                  <a:lnTo>
                    <a:pt x="25273" y="327787"/>
                  </a:lnTo>
                  <a:lnTo>
                    <a:pt x="23698" y="331000"/>
                  </a:lnTo>
                  <a:lnTo>
                    <a:pt x="17399" y="335153"/>
                  </a:lnTo>
                  <a:lnTo>
                    <a:pt x="8115" y="343662"/>
                  </a:lnTo>
                  <a:lnTo>
                    <a:pt x="2032" y="352806"/>
                  </a:lnTo>
                  <a:lnTo>
                    <a:pt x="0" y="361569"/>
                  </a:lnTo>
                  <a:lnTo>
                    <a:pt x="1066" y="361823"/>
                  </a:lnTo>
                  <a:lnTo>
                    <a:pt x="508" y="365887"/>
                  </a:lnTo>
                  <a:lnTo>
                    <a:pt x="13576" y="365887"/>
                  </a:lnTo>
                  <a:lnTo>
                    <a:pt x="15570" y="355333"/>
                  </a:lnTo>
                  <a:lnTo>
                    <a:pt x="15925" y="354825"/>
                  </a:lnTo>
                  <a:lnTo>
                    <a:pt x="15494" y="365887"/>
                  </a:lnTo>
                  <a:lnTo>
                    <a:pt x="18796" y="353187"/>
                  </a:lnTo>
                  <a:lnTo>
                    <a:pt x="26543" y="353187"/>
                  </a:lnTo>
                  <a:lnTo>
                    <a:pt x="32385" y="340487"/>
                  </a:lnTo>
                  <a:lnTo>
                    <a:pt x="45974" y="340487"/>
                  </a:lnTo>
                  <a:lnTo>
                    <a:pt x="53187" y="329539"/>
                  </a:lnTo>
                  <a:lnTo>
                    <a:pt x="57315" y="327787"/>
                  </a:lnTo>
                  <a:lnTo>
                    <a:pt x="73152" y="327787"/>
                  </a:lnTo>
                  <a:lnTo>
                    <a:pt x="80899" y="318668"/>
                  </a:lnTo>
                  <a:lnTo>
                    <a:pt x="88773" y="315849"/>
                  </a:lnTo>
                  <a:lnTo>
                    <a:pt x="88519" y="315849"/>
                  </a:lnTo>
                  <a:lnTo>
                    <a:pt x="90970" y="315087"/>
                  </a:lnTo>
                  <a:lnTo>
                    <a:pt x="107442" y="315087"/>
                  </a:lnTo>
                  <a:lnTo>
                    <a:pt x="114871" y="307797"/>
                  </a:lnTo>
                  <a:lnTo>
                    <a:pt x="134391" y="302387"/>
                  </a:lnTo>
                  <a:lnTo>
                    <a:pt x="163449" y="302387"/>
                  </a:lnTo>
                  <a:lnTo>
                    <a:pt x="176390" y="291947"/>
                  </a:lnTo>
                  <a:lnTo>
                    <a:pt x="186309" y="289687"/>
                  </a:lnTo>
                  <a:lnTo>
                    <a:pt x="212725" y="289687"/>
                  </a:lnTo>
                  <a:lnTo>
                    <a:pt x="224040" y="281546"/>
                  </a:lnTo>
                  <a:lnTo>
                    <a:pt x="237490" y="278765"/>
                  </a:lnTo>
                  <a:lnTo>
                    <a:pt x="237363" y="278892"/>
                  </a:lnTo>
                  <a:lnTo>
                    <a:pt x="238023" y="278765"/>
                  </a:lnTo>
                  <a:lnTo>
                    <a:pt x="247307" y="276987"/>
                  </a:lnTo>
                  <a:lnTo>
                    <a:pt x="287147" y="276987"/>
                  </a:lnTo>
                  <a:lnTo>
                    <a:pt x="327914" y="264287"/>
                  </a:lnTo>
                  <a:lnTo>
                    <a:pt x="327787" y="264287"/>
                  </a:lnTo>
                  <a:lnTo>
                    <a:pt x="341680" y="260184"/>
                  </a:lnTo>
                  <a:lnTo>
                    <a:pt x="360553" y="257048"/>
                  </a:lnTo>
                  <a:lnTo>
                    <a:pt x="360426" y="257048"/>
                  </a:lnTo>
                  <a:lnTo>
                    <a:pt x="395490" y="251587"/>
                  </a:lnTo>
                  <a:lnTo>
                    <a:pt x="415544" y="251587"/>
                  </a:lnTo>
                  <a:lnTo>
                    <a:pt x="438594" y="245364"/>
                  </a:lnTo>
                  <a:lnTo>
                    <a:pt x="484632" y="238887"/>
                  </a:lnTo>
                  <a:lnTo>
                    <a:pt x="561467" y="238887"/>
                  </a:lnTo>
                  <a:lnTo>
                    <a:pt x="613283" y="226187"/>
                  </a:lnTo>
                  <a:lnTo>
                    <a:pt x="666496" y="226187"/>
                  </a:lnTo>
                  <a:lnTo>
                    <a:pt x="721233" y="213487"/>
                  </a:lnTo>
                  <a:lnTo>
                    <a:pt x="834009" y="213487"/>
                  </a:lnTo>
                  <a:lnTo>
                    <a:pt x="891794" y="200787"/>
                  </a:lnTo>
                  <a:lnTo>
                    <a:pt x="1191133" y="200787"/>
                  </a:lnTo>
                  <a:lnTo>
                    <a:pt x="1313459" y="188099"/>
                  </a:lnTo>
                  <a:lnTo>
                    <a:pt x="945261" y="188099"/>
                  </a:lnTo>
                  <a:lnTo>
                    <a:pt x="1073912" y="175641"/>
                  </a:lnTo>
                  <a:lnTo>
                    <a:pt x="1626997" y="134493"/>
                  </a:lnTo>
                  <a:lnTo>
                    <a:pt x="1712976" y="129159"/>
                  </a:lnTo>
                  <a:lnTo>
                    <a:pt x="1979549" y="113665"/>
                  </a:lnTo>
                  <a:lnTo>
                    <a:pt x="2164207" y="104013"/>
                  </a:lnTo>
                  <a:lnTo>
                    <a:pt x="3155950" y="65659"/>
                  </a:lnTo>
                  <a:lnTo>
                    <a:pt x="3576574" y="55372"/>
                  </a:lnTo>
                  <a:lnTo>
                    <a:pt x="3790188" y="51435"/>
                  </a:lnTo>
                  <a:lnTo>
                    <a:pt x="4581487" y="44386"/>
                  </a:lnTo>
                  <a:lnTo>
                    <a:pt x="4581652" y="76200"/>
                  </a:lnTo>
                  <a:lnTo>
                    <a:pt x="4657598" y="37719"/>
                  </a:lnTo>
                  <a:close/>
                </a:path>
              </a:pathLst>
            </a:custGeom>
            <a:solidFill>
              <a:srgbClr val="000000"/>
            </a:solidFill>
          </p:spPr>
          <p:txBody>
            <a:bodyPr wrap="square" lIns="0" tIns="0" rIns="0" bIns="0" rtlCol="0"/>
            <a:lstStyle/>
            <a:p>
              <a:endParaRPr sz="1350"/>
            </a:p>
          </p:txBody>
        </p:sp>
      </p:grpSp>
      <p:sp>
        <p:nvSpPr>
          <p:cNvPr id="33" name="object 33"/>
          <p:cNvSpPr txBox="1"/>
          <p:nvPr/>
        </p:nvSpPr>
        <p:spPr>
          <a:xfrm>
            <a:off x="1934184" y="1633614"/>
            <a:ext cx="3017520" cy="1287917"/>
          </a:xfrm>
          <a:prstGeom prst="rect">
            <a:avLst/>
          </a:prstGeom>
        </p:spPr>
        <p:txBody>
          <a:bodyPr vert="horz" wrap="square" lIns="0" tIns="9525" rIns="0" bIns="0" rtlCol="0">
            <a:spAutoFit/>
          </a:bodyPr>
          <a:lstStyle/>
          <a:p>
            <a:pPr marL="9525" marR="3810">
              <a:lnSpc>
                <a:spcPct val="120000"/>
              </a:lnSpc>
              <a:spcBef>
                <a:spcPts val="75"/>
              </a:spcBef>
            </a:pPr>
            <a:r>
              <a:rPr sz="1725" spc="-4" dirty="0">
                <a:latin typeface="Calibri"/>
                <a:cs typeface="Calibri"/>
              </a:rPr>
              <a:t>Looking back </a:t>
            </a:r>
            <a:r>
              <a:rPr sz="1725" dirty="0">
                <a:latin typeface="Calibri"/>
                <a:cs typeface="Calibri"/>
              </a:rPr>
              <a:t>at the whole model, </a:t>
            </a:r>
            <a:r>
              <a:rPr sz="1725" spc="-379" dirty="0">
                <a:latin typeface="Calibri"/>
                <a:cs typeface="Calibri"/>
              </a:rPr>
              <a:t> </a:t>
            </a:r>
            <a:r>
              <a:rPr sz="1725" dirty="0">
                <a:latin typeface="Calibri"/>
                <a:cs typeface="Calibri"/>
              </a:rPr>
              <a:t>zooming</a:t>
            </a:r>
            <a:r>
              <a:rPr sz="1725" spc="-8" dirty="0">
                <a:latin typeface="Calibri"/>
                <a:cs typeface="Calibri"/>
              </a:rPr>
              <a:t> </a:t>
            </a:r>
            <a:r>
              <a:rPr sz="1725" dirty="0">
                <a:latin typeface="Calibri"/>
                <a:cs typeface="Calibri"/>
              </a:rPr>
              <a:t>in</a:t>
            </a:r>
            <a:r>
              <a:rPr sz="1725" spc="4" dirty="0">
                <a:latin typeface="Calibri"/>
                <a:cs typeface="Calibri"/>
              </a:rPr>
              <a:t> </a:t>
            </a:r>
            <a:r>
              <a:rPr sz="1725" spc="-4" dirty="0">
                <a:latin typeface="Calibri"/>
                <a:cs typeface="Calibri"/>
              </a:rPr>
              <a:t>on </a:t>
            </a:r>
            <a:r>
              <a:rPr sz="1725" dirty="0">
                <a:latin typeface="Calibri"/>
                <a:cs typeface="Calibri"/>
              </a:rPr>
              <a:t>a</a:t>
            </a:r>
            <a:r>
              <a:rPr sz="1725" spc="-4" dirty="0">
                <a:latin typeface="Calibri"/>
                <a:cs typeface="Calibri"/>
              </a:rPr>
              <a:t> Decoder</a:t>
            </a:r>
            <a:r>
              <a:rPr sz="1725" spc="-8" dirty="0">
                <a:latin typeface="Calibri"/>
                <a:cs typeface="Calibri"/>
              </a:rPr>
              <a:t> </a:t>
            </a:r>
            <a:r>
              <a:rPr sz="1725" spc="-4" dirty="0">
                <a:latin typeface="Calibri"/>
                <a:cs typeface="Calibri"/>
              </a:rPr>
              <a:t>block:</a:t>
            </a:r>
            <a:endParaRPr sz="1725">
              <a:latin typeface="Calibri"/>
              <a:cs typeface="Calibri"/>
            </a:endParaRPr>
          </a:p>
          <a:p>
            <a:pPr marL="1714024" marR="468630" indent="-165734">
              <a:spcBef>
                <a:spcPts val="1361"/>
              </a:spcBef>
            </a:pPr>
            <a:r>
              <a:rPr sz="1500" spc="34" dirty="0">
                <a:latin typeface="Calibri"/>
                <a:cs typeface="Calibri"/>
              </a:rPr>
              <a:t>Tra</a:t>
            </a:r>
            <a:r>
              <a:rPr sz="1500" spc="30" dirty="0">
                <a:latin typeface="Calibri"/>
                <a:cs typeface="Calibri"/>
              </a:rPr>
              <a:t>n</a:t>
            </a:r>
            <a:r>
              <a:rPr sz="1500" spc="11" dirty="0">
                <a:latin typeface="Calibri"/>
                <a:cs typeface="Calibri"/>
              </a:rPr>
              <a:t>sf</a:t>
            </a:r>
            <a:r>
              <a:rPr sz="1500" spc="23" dirty="0">
                <a:latin typeface="Calibri"/>
                <a:cs typeface="Calibri"/>
              </a:rPr>
              <a:t>o</a:t>
            </a:r>
            <a:r>
              <a:rPr sz="1500" spc="8" dirty="0">
                <a:latin typeface="Calibri"/>
                <a:cs typeface="Calibri"/>
              </a:rPr>
              <a:t>rmer  </a:t>
            </a:r>
            <a:r>
              <a:rPr sz="1500" spc="26" dirty="0">
                <a:latin typeface="Calibri"/>
                <a:cs typeface="Calibri"/>
              </a:rPr>
              <a:t>Encoder</a:t>
            </a:r>
            <a:endParaRPr sz="1500">
              <a:latin typeface="Calibri"/>
              <a:cs typeface="Calibri"/>
            </a:endParaRPr>
          </a:p>
        </p:txBody>
      </p:sp>
      <p:sp>
        <p:nvSpPr>
          <p:cNvPr id="34" name="object 34"/>
          <p:cNvSpPr txBox="1"/>
          <p:nvPr/>
        </p:nvSpPr>
        <p:spPr>
          <a:xfrm>
            <a:off x="7368922" y="5540655"/>
            <a:ext cx="1731645" cy="286617"/>
          </a:xfrm>
          <a:prstGeom prst="rect">
            <a:avLst/>
          </a:prstGeom>
        </p:spPr>
        <p:txBody>
          <a:bodyPr vert="horz" wrap="square" lIns="0" tIns="9525" rIns="0" bIns="0" rtlCol="0">
            <a:spAutoFit/>
          </a:bodyPr>
          <a:lstStyle/>
          <a:p>
            <a:pPr marL="9525">
              <a:spcBef>
                <a:spcPts val="75"/>
              </a:spcBef>
            </a:pPr>
            <a:r>
              <a:rPr spc="-4" dirty="0">
                <a:solidFill>
                  <a:srgbClr val="8B1515"/>
                </a:solidFill>
                <a:latin typeface="Calibri"/>
                <a:cs typeface="Calibri"/>
              </a:rPr>
              <a:t>[output</a:t>
            </a:r>
            <a:r>
              <a:rPr spc="-49" dirty="0">
                <a:solidFill>
                  <a:srgbClr val="8B1515"/>
                </a:solidFill>
                <a:latin typeface="Calibri"/>
                <a:cs typeface="Calibri"/>
              </a:rPr>
              <a:t> </a:t>
            </a:r>
            <a:r>
              <a:rPr spc="-4" dirty="0">
                <a:solidFill>
                  <a:srgbClr val="8B1515"/>
                </a:solidFill>
                <a:latin typeface="Calibri"/>
                <a:cs typeface="Calibri"/>
              </a:rPr>
              <a:t>sequence]</a:t>
            </a:r>
            <a:endParaRPr>
              <a:latin typeface="Calibri"/>
              <a:cs typeface="Calibri"/>
            </a:endParaRPr>
          </a:p>
        </p:txBody>
      </p:sp>
      <p:grpSp>
        <p:nvGrpSpPr>
          <p:cNvPr id="35" name="object 35"/>
          <p:cNvGrpSpPr/>
          <p:nvPr/>
        </p:nvGrpSpPr>
        <p:grpSpPr>
          <a:xfrm>
            <a:off x="6775704" y="1787633"/>
            <a:ext cx="3268504" cy="3238024"/>
            <a:chOff x="7002271" y="1240510"/>
            <a:chExt cx="4358005" cy="4317365"/>
          </a:xfrm>
        </p:grpSpPr>
        <p:pic>
          <p:nvPicPr>
            <p:cNvPr id="36" name="object 36"/>
            <p:cNvPicPr/>
            <p:nvPr/>
          </p:nvPicPr>
          <p:blipFill>
            <a:blip r:embed="rId5" cstate="print"/>
            <a:stretch>
              <a:fillRect/>
            </a:stretch>
          </p:blipFill>
          <p:spPr>
            <a:xfrm>
              <a:off x="8721851" y="1240510"/>
              <a:ext cx="234670" cy="304825"/>
            </a:xfrm>
            <a:prstGeom prst="rect">
              <a:avLst/>
            </a:prstGeom>
          </p:spPr>
        </p:pic>
        <p:pic>
          <p:nvPicPr>
            <p:cNvPr id="37" name="object 37"/>
            <p:cNvPicPr/>
            <p:nvPr/>
          </p:nvPicPr>
          <p:blipFill>
            <a:blip r:embed="rId6" cstate="print"/>
            <a:stretch>
              <a:fillRect/>
            </a:stretch>
          </p:blipFill>
          <p:spPr>
            <a:xfrm>
              <a:off x="8803385" y="1340358"/>
              <a:ext cx="76200" cy="146684"/>
            </a:xfrm>
            <a:prstGeom prst="rect">
              <a:avLst/>
            </a:prstGeom>
          </p:spPr>
        </p:pic>
        <p:pic>
          <p:nvPicPr>
            <p:cNvPr id="38" name="object 38"/>
            <p:cNvPicPr/>
            <p:nvPr/>
          </p:nvPicPr>
          <p:blipFill>
            <a:blip r:embed="rId11" cstate="print"/>
            <a:stretch>
              <a:fillRect/>
            </a:stretch>
          </p:blipFill>
          <p:spPr>
            <a:xfrm>
              <a:off x="7002271" y="2398776"/>
              <a:ext cx="4357624" cy="3158744"/>
            </a:xfrm>
            <a:prstGeom prst="rect">
              <a:avLst/>
            </a:prstGeom>
          </p:spPr>
        </p:pic>
      </p:grpSp>
      <p:sp>
        <p:nvSpPr>
          <p:cNvPr id="39" name="object 39"/>
          <p:cNvSpPr txBox="1"/>
          <p:nvPr/>
        </p:nvSpPr>
        <p:spPr>
          <a:xfrm>
            <a:off x="7033546" y="1604639"/>
            <a:ext cx="2462213" cy="3155800"/>
          </a:xfrm>
          <a:prstGeom prst="rect">
            <a:avLst/>
          </a:prstGeom>
        </p:spPr>
        <p:txBody>
          <a:bodyPr vert="horz" wrap="square" lIns="0" tIns="9525" rIns="0" bIns="0" rtlCol="0">
            <a:spAutoFit/>
          </a:bodyPr>
          <a:lstStyle/>
          <a:p>
            <a:pPr marR="197168" algn="ctr">
              <a:spcBef>
                <a:spcPts val="75"/>
              </a:spcBef>
            </a:pPr>
            <a:r>
              <a:rPr sz="1350" spc="-4" dirty="0">
                <a:solidFill>
                  <a:srgbClr val="8B1515"/>
                </a:solidFill>
                <a:latin typeface="Calibri"/>
                <a:cs typeface="Calibri"/>
              </a:rPr>
              <a:t>[predictions!]</a:t>
            </a:r>
            <a:endParaRPr sz="1350">
              <a:latin typeface="Calibri"/>
              <a:cs typeface="Calibri"/>
            </a:endParaRPr>
          </a:p>
          <a:p>
            <a:pPr marL="623888" marR="837724" algn="ctr">
              <a:spcBef>
                <a:spcPts val="1215"/>
              </a:spcBef>
            </a:pPr>
            <a:r>
              <a:rPr sz="1500" spc="34" dirty="0">
                <a:latin typeface="Calibri"/>
                <a:cs typeface="Calibri"/>
              </a:rPr>
              <a:t>Tra</a:t>
            </a:r>
            <a:r>
              <a:rPr sz="1500" spc="30" dirty="0">
                <a:latin typeface="Calibri"/>
                <a:cs typeface="Calibri"/>
              </a:rPr>
              <a:t>n</a:t>
            </a:r>
            <a:r>
              <a:rPr sz="1500" spc="11" dirty="0">
                <a:latin typeface="Calibri"/>
                <a:cs typeface="Calibri"/>
              </a:rPr>
              <a:t>sf</a:t>
            </a:r>
            <a:r>
              <a:rPr sz="1500" spc="23" dirty="0">
                <a:latin typeface="Calibri"/>
                <a:cs typeface="Calibri"/>
              </a:rPr>
              <a:t>o</a:t>
            </a:r>
            <a:r>
              <a:rPr sz="1500" spc="8" dirty="0">
                <a:latin typeface="Calibri"/>
                <a:cs typeface="Calibri"/>
              </a:rPr>
              <a:t>rmer  </a:t>
            </a:r>
            <a:r>
              <a:rPr sz="1500" spc="15" dirty="0">
                <a:latin typeface="Calibri"/>
                <a:cs typeface="Calibri"/>
              </a:rPr>
              <a:t>Decoder</a:t>
            </a:r>
            <a:endParaRPr sz="1500">
              <a:latin typeface="Calibri"/>
              <a:cs typeface="Calibri"/>
            </a:endParaRPr>
          </a:p>
          <a:p>
            <a:pPr marL="484823" marR="375285" indent="27146" algn="ctr">
              <a:lnSpc>
                <a:spcPct val="182700"/>
              </a:lnSpc>
              <a:spcBef>
                <a:spcPts val="394"/>
              </a:spcBef>
            </a:pPr>
            <a:r>
              <a:rPr sz="1350" spc="26" dirty="0">
                <a:latin typeface="Calibri"/>
                <a:cs typeface="Calibri"/>
              </a:rPr>
              <a:t>Residual</a:t>
            </a:r>
            <a:r>
              <a:rPr sz="1350" spc="-60" dirty="0">
                <a:latin typeface="Calibri"/>
                <a:cs typeface="Calibri"/>
              </a:rPr>
              <a:t> </a:t>
            </a:r>
            <a:r>
              <a:rPr sz="1350" spc="-4" dirty="0">
                <a:latin typeface="Calibri"/>
                <a:cs typeface="Calibri"/>
              </a:rPr>
              <a:t>+</a:t>
            </a:r>
            <a:r>
              <a:rPr sz="1350" spc="-56" dirty="0">
                <a:latin typeface="Calibri"/>
                <a:cs typeface="Calibri"/>
              </a:rPr>
              <a:t> </a:t>
            </a:r>
            <a:r>
              <a:rPr sz="1350" spc="19" dirty="0">
                <a:latin typeface="Calibri"/>
                <a:cs typeface="Calibri"/>
              </a:rPr>
              <a:t>LayerNorm </a:t>
            </a:r>
            <a:r>
              <a:rPr sz="1350" spc="-296" dirty="0">
                <a:latin typeface="Calibri"/>
                <a:cs typeface="Calibri"/>
              </a:rPr>
              <a:t> </a:t>
            </a:r>
            <a:r>
              <a:rPr sz="1350" spc="15" dirty="0">
                <a:latin typeface="Calibri"/>
                <a:cs typeface="Calibri"/>
              </a:rPr>
              <a:t>Feed-Forward </a:t>
            </a:r>
            <a:r>
              <a:rPr sz="1350" spc="19" dirty="0">
                <a:latin typeface="Calibri"/>
                <a:cs typeface="Calibri"/>
              </a:rPr>
              <a:t> </a:t>
            </a:r>
            <a:r>
              <a:rPr sz="1350" spc="26" dirty="0">
                <a:latin typeface="Calibri"/>
                <a:cs typeface="Calibri"/>
              </a:rPr>
              <a:t>Residual</a:t>
            </a:r>
            <a:r>
              <a:rPr sz="1350" spc="-56" dirty="0">
                <a:latin typeface="Calibri"/>
                <a:cs typeface="Calibri"/>
              </a:rPr>
              <a:t> </a:t>
            </a:r>
            <a:r>
              <a:rPr sz="1350" spc="-4" dirty="0">
                <a:latin typeface="Calibri"/>
                <a:cs typeface="Calibri"/>
              </a:rPr>
              <a:t>+</a:t>
            </a:r>
            <a:r>
              <a:rPr sz="1350" spc="-49" dirty="0">
                <a:latin typeface="Calibri"/>
                <a:cs typeface="Calibri"/>
              </a:rPr>
              <a:t> </a:t>
            </a:r>
            <a:r>
              <a:rPr sz="1350" spc="19" dirty="0">
                <a:latin typeface="Calibri"/>
                <a:cs typeface="Calibri"/>
              </a:rPr>
              <a:t>LayerNorm</a:t>
            </a:r>
            <a:endParaRPr sz="1350">
              <a:latin typeface="Calibri"/>
              <a:cs typeface="Calibri"/>
            </a:endParaRPr>
          </a:p>
          <a:p>
            <a:pPr marL="280988" marR="199549" algn="ctr">
              <a:lnSpc>
                <a:spcPts val="3008"/>
              </a:lnSpc>
              <a:spcBef>
                <a:spcPts val="270"/>
              </a:spcBef>
            </a:pPr>
            <a:r>
              <a:rPr sz="1350" spc="-23" dirty="0">
                <a:latin typeface="Calibri"/>
                <a:cs typeface="Calibri"/>
              </a:rPr>
              <a:t>Mult</a:t>
            </a:r>
            <a:r>
              <a:rPr sz="1350" spc="-8" dirty="0">
                <a:latin typeface="Calibri"/>
                <a:cs typeface="Calibri"/>
              </a:rPr>
              <a:t>i</a:t>
            </a:r>
            <a:r>
              <a:rPr sz="1350" spc="4" dirty="0">
                <a:latin typeface="Calibri"/>
                <a:cs typeface="Calibri"/>
              </a:rPr>
              <a:t>-</a:t>
            </a:r>
            <a:r>
              <a:rPr sz="1350" spc="23" dirty="0">
                <a:latin typeface="Calibri"/>
                <a:cs typeface="Calibri"/>
              </a:rPr>
              <a:t>Hea</a:t>
            </a:r>
            <a:r>
              <a:rPr sz="1350" spc="38" dirty="0">
                <a:latin typeface="Calibri"/>
                <a:cs typeface="Calibri"/>
              </a:rPr>
              <a:t>d</a:t>
            </a:r>
            <a:r>
              <a:rPr sz="1350" spc="-41" dirty="0">
                <a:latin typeface="Calibri"/>
                <a:cs typeface="Calibri"/>
              </a:rPr>
              <a:t> </a:t>
            </a:r>
            <a:r>
              <a:rPr sz="1350" b="1" spc="53" dirty="0">
                <a:latin typeface="Calibri"/>
                <a:cs typeface="Calibri"/>
              </a:rPr>
              <a:t>Cro</a:t>
            </a:r>
            <a:r>
              <a:rPr sz="1350" b="1" spc="38" dirty="0">
                <a:latin typeface="Calibri"/>
                <a:cs typeface="Calibri"/>
              </a:rPr>
              <a:t>s</a:t>
            </a:r>
            <a:r>
              <a:rPr sz="1350" b="1" spc="53" dirty="0">
                <a:latin typeface="Calibri"/>
                <a:cs typeface="Calibri"/>
              </a:rPr>
              <a:t>s</a:t>
            </a:r>
            <a:r>
              <a:rPr sz="1350" b="1" spc="34" dirty="0">
                <a:latin typeface="Calibri"/>
                <a:cs typeface="Calibri"/>
              </a:rPr>
              <a:t>-</a:t>
            </a:r>
            <a:r>
              <a:rPr sz="1350" spc="-30" dirty="0">
                <a:latin typeface="Calibri"/>
                <a:cs typeface="Calibri"/>
              </a:rPr>
              <a:t>A</a:t>
            </a:r>
            <a:r>
              <a:rPr sz="1350" spc="-15" dirty="0">
                <a:latin typeface="Calibri"/>
                <a:cs typeface="Calibri"/>
              </a:rPr>
              <a:t>t</a:t>
            </a:r>
            <a:r>
              <a:rPr sz="1350" spc="11" dirty="0">
                <a:latin typeface="Calibri"/>
                <a:cs typeface="Calibri"/>
              </a:rPr>
              <a:t>tention  </a:t>
            </a:r>
            <a:r>
              <a:rPr sz="1350" spc="26" dirty="0">
                <a:latin typeface="Calibri"/>
                <a:cs typeface="Calibri"/>
              </a:rPr>
              <a:t>Residual</a:t>
            </a:r>
            <a:r>
              <a:rPr sz="1350" spc="-41" dirty="0">
                <a:latin typeface="Calibri"/>
                <a:cs typeface="Calibri"/>
              </a:rPr>
              <a:t> </a:t>
            </a:r>
            <a:r>
              <a:rPr sz="1350" spc="-4" dirty="0">
                <a:latin typeface="Calibri"/>
                <a:cs typeface="Calibri"/>
              </a:rPr>
              <a:t>+</a:t>
            </a:r>
            <a:r>
              <a:rPr sz="1350" spc="-38" dirty="0">
                <a:latin typeface="Calibri"/>
                <a:cs typeface="Calibri"/>
              </a:rPr>
              <a:t> </a:t>
            </a:r>
            <a:r>
              <a:rPr sz="1350" spc="19" dirty="0">
                <a:latin typeface="Calibri"/>
                <a:cs typeface="Calibri"/>
              </a:rPr>
              <a:t>LayerNorm</a:t>
            </a:r>
            <a:endParaRPr sz="1350">
              <a:latin typeface="Calibri"/>
              <a:cs typeface="Calibri"/>
            </a:endParaRPr>
          </a:p>
          <a:p>
            <a:pPr algn="ctr">
              <a:spcBef>
                <a:spcPts val="949"/>
              </a:spcBef>
            </a:pPr>
            <a:r>
              <a:rPr sz="1350" b="1" spc="15" dirty="0">
                <a:latin typeface="Calibri"/>
                <a:cs typeface="Calibri"/>
              </a:rPr>
              <a:t>Masked</a:t>
            </a:r>
            <a:r>
              <a:rPr sz="1350" b="1" spc="-34" dirty="0">
                <a:latin typeface="Calibri"/>
                <a:cs typeface="Calibri"/>
              </a:rPr>
              <a:t> </a:t>
            </a:r>
            <a:r>
              <a:rPr sz="1350" spc="4" dirty="0">
                <a:latin typeface="Calibri"/>
                <a:cs typeface="Calibri"/>
              </a:rPr>
              <a:t>Multi-Head</a:t>
            </a:r>
            <a:r>
              <a:rPr sz="1350" spc="-41" dirty="0">
                <a:latin typeface="Calibri"/>
                <a:cs typeface="Calibri"/>
              </a:rPr>
              <a:t> </a:t>
            </a:r>
            <a:r>
              <a:rPr sz="1350" spc="11" dirty="0">
                <a:latin typeface="Calibri"/>
                <a:cs typeface="Calibri"/>
              </a:rPr>
              <a:t>Self-Attention</a:t>
            </a:r>
            <a:endParaRPr sz="1350">
              <a:latin typeface="Calibri"/>
              <a:cs typeface="Calibri"/>
            </a:endParaRPr>
          </a:p>
        </p:txBody>
      </p:sp>
      <p:sp>
        <p:nvSpPr>
          <p:cNvPr id="41" name="TextBox 40">
            <a:extLst>
              <a:ext uri="{FF2B5EF4-FFF2-40B4-BE49-F238E27FC236}">
                <a16:creationId xmlns:a16="http://schemas.microsoft.com/office/drawing/2014/main" id="{DED5523D-51EC-4467-A7F3-EFE515CC7767}"/>
              </a:ext>
            </a:extLst>
          </p:cNvPr>
          <p:cNvSpPr txBox="1"/>
          <p:nvPr/>
        </p:nvSpPr>
        <p:spPr>
          <a:xfrm>
            <a:off x="1524001" y="6581002"/>
            <a:ext cx="930319" cy="276999"/>
          </a:xfrm>
          <a:prstGeom prst="rect">
            <a:avLst/>
          </a:prstGeom>
          <a:noFill/>
        </p:spPr>
        <p:txBody>
          <a:bodyPr wrap="none" rtlCol="0">
            <a:spAutoFit/>
          </a:bodyPr>
          <a:lstStyle/>
          <a:p>
            <a:pPr>
              <a:defRPr/>
            </a:pPr>
            <a:r>
              <a:rPr lang="en-US" sz="1200" dirty="0">
                <a:solidFill>
                  <a:prstClr val="black"/>
                </a:solidFill>
                <a:latin typeface="Calibri"/>
              </a:rPr>
              <a:t>John Hewitt</a:t>
            </a:r>
          </a:p>
        </p:txBody>
      </p:sp>
      <p:sp>
        <p:nvSpPr>
          <p:cNvPr id="43" name="Title 50">
            <a:extLst>
              <a:ext uri="{FF2B5EF4-FFF2-40B4-BE49-F238E27FC236}">
                <a16:creationId xmlns:a16="http://schemas.microsoft.com/office/drawing/2014/main" id="{C5B281B2-EDF0-26C2-BA94-12C925488652}"/>
              </a:ext>
            </a:extLst>
          </p:cNvPr>
          <p:cNvSpPr>
            <a:spLocks noGrp="1"/>
          </p:cNvSpPr>
          <p:nvPr>
            <p:ph type="title"/>
          </p:nvPr>
        </p:nvSpPr>
        <p:spPr>
          <a:xfrm>
            <a:off x="17929" y="18256"/>
            <a:ext cx="12192000" cy="1165086"/>
          </a:xfrm>
        </p:spPr>
        <p:txBody>
          <a:bodyPr>
            <a:noAutofit/>
          </a:bodyPr>
          <a:lstStyle/>
          <a:p>
            <a:r>
              <a:rPr lang="en-US" sz="4000" b="0" dirty="0">
                <a:solidFill>
                  <a:schemeClr val="tx1"/>
                </a:solidFill>
                <a:latin typeface="+mj-lt"/>
              </a:rPr>
              <a:t>The Transformer Encoder-Decoder (</a:t>
            </a:r>
            <a:r>
              <a:rPr lang="en-US" sz="4000" b="0" u="heavy" spc="8" dirty="0">
                <a:solidFill>
                  <a:srgbClr val="4197B5"/>
                </a:solidFill>
                <a:uFill>
                  <a:solidFill>
                    <a:srgbClr val="4197B5"/>
                  </a:solidFill>
                </a:uFill>
                <a:latin typeface="+mj-lt"/>
                <a:cs typeface="Calibri"/>
                <a:hlinkClick r:id="rId12"/>
              </a:rPr>
              <a:t>Vaswani</a:t>
            </a:r>
            <a:r>
              <a:rPr lang="en-US" sz="4000" b="0" u="heavy" spc="4" dirty="0">
                <a:solidFill>
                  <a:srgbClr val="4197B5"/>
                </a:solidFill>
                <a:uFill>
                  <a:solidFill>
                    <a:srgbClr val="4197B5"/>
                  </a:solidFill>
                </a:uFill>
                <a:latin typeface="+mj-lt"/>
                <a:cs typeface="Calibri"/>
                <a:hlinkClick r:id="rId12"/>
              </a:rPr>
              <a:t> et </a:t>
            </a:r>
            <a:r>
              <a:rPr lang="en-US" sz="4000" b="0" u="heavy" dirty="0">
                <a:solidFill>
                  <a:srgbClr val="4197B5"/>
                </a:solidFill>
                <a:uFill>
                  <a:solidFill>
                    <a:srgbClr val="4197B5"/>
                  </a:solidFill>
                </a:uFill>
                <a:latin typeface="+mj-lt"/>
                <a:cs typeface="Calibri"/>
                <a:hlinkClick r:id="rId12"/>
              </a:rPr>
              <a:t>al., </a:t>
            </a:r>
            <a:r>
              <a:rPr lang="en-US" sz="4000" b="0" u="heavy" spc="4" dirty="0">
                <a:solidFill>
                  <a:srgbClr val="4197B5"/>
                </a:solidFill>
                <a:uFill>
                  <a:solidFill>
                    <a:srgbClr val="4197B5"/>
                  </a:solidFill>
                </a:uFill>
                <a:latin typeface="+mj-lt"/>
                <a:cs typeface="Calibri"/>
                <a:hlinkClick r:id="rId12"/>
              </a:rPr>
              <a:t>2017</a:t>
            </a:r>
            <a:r>
              <a:rPr lang="en-US" sz="4000" b="0" dirty="0">
                <a:solidFill>
                  <a:schemeClr val="tx1"/>
                </a:solidFill>
                <a:latin typeface="+mj-lt"/>
              </a:rPr>
              <a: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3"/>
          <p:cNvSpPr txBox="1">
            <a:spLocks noGrp="1"/>
          </p:cNvSpPr>
          <p:nvPr>
            <p:ph type="title"/>
          </p:nvPr>
        </p:nvSpPr>
        <p:spPr>
          <a:xfrm>
            <a:off x="415600" y="392033"/>
            <a:ext cx="11360800" cy="763600"/>
          </a:xfrm>
          <a:prstGeom prst="rect">
            <a:avLst/>
          </a:prstGeom>
        </p:spPr>
        <p:txBody>
          <a:bodyPr spcFirstLastPara="1" vert="horz" wrap="square" lIns="121900" tIns="121900" rIns="121900" bIns="121900" rtlCol="0" anchor="t" anchorCtr="0">
            <a:normAutofit fontScale="90000"/>
          </a:bodyPr>
          <a:lstStyle/>
          <a:p>
            <a:pPr algn="l"/>
            <a:r>
              <a:rPr lang="en"/>
              <a:t>Transformers for Translation: better, faster, cheaper</a:t>
            </a:r>
            <a:endParaRPr/>
          </a:p>
        </p:txBody>
      </p:sp>
      <p:pic>
        <p:nvPicPr>
          <p:cNvPr id="166" name="Google Shape;166;p23"/>
          <p:cNvPicPr preferRelativeResize="0"/>
          <p:nvPr/>
        </p:nvPicPr>
        <p:blipFill>
          <a:blip r:embed="rId3">
            <a:alphaModFix/>
          </a:blip>
          <a:stretch>
            <a:fillRect/>
          </a:stretch>
        </p:blipFill>
        <p:spPr>
          <a:xfrm>
            <a:off x="203201" y="1358834"/>
            <a:ext cx="11556785" cy="5295967"/>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4"/>
          <p:cNvSpPr txBox="1">
            <a:spLocks noGrp="1"/>
          </p:cNvSpPr>
          <p:nvPr>
            <p:ph type="title"/>
          </p:nvPr>
        </p:nvSpPr>
        <p:spPr>
          <a:xfrm>
            <a:off x="277167" y="278800"/>
            <a:ext cx="12029600" cy="763600"/>
          </a:xfrm>
          <a:prstGeom prst="rect">
            <a:avLst/>
          </a:prstGeom>
        </p:spPr>
        <p:txBody>
          <a:bodyPr spcFirstLastPara="1" vert="horz" wrap="square" lIns="121900" tIns="121900" rIns="121900" bIns="121900" rtlCol="0" anchor="t" anchorCtr="0">
            <a:normAutofit fontScale="90000"/>
          </a:bodyPr>
          <a:lstStyle/>
          <a:p>
            <a:pPr algn="l"/>
            <a:r>
              <a:rPr lang="en"/>
              <a:t>After Transformer: GPT-2 (Decode only), BERT (Encode only)</a:t>
            </a:r>
            <a:endParaRPr/>
          </a:p>
        </p:txBody>
      </p:sp>
      <p:pic>
        <p:nvPicPr>
          <p:cNvPr id="172" name="Google Shape;172;p24"/>
          <p:cNvPicPr preferRelativeResize="0"/>
          <p:nvPr/>
        </p:nvPicPr>
        <p:blipFill>
          <a:blip r:embed="rId3">
            <a:alphaModFix/>
          </a:blip>
          <a:stretch>
            <a:fillRect/>
          </a:stretch>
        </p:blipFill>
        <p:spPr>
          <a:xfrm>
            <a:off x="6321433" y="1342734"/>
            <a:ext cx="5606336" cy="3206933"/>
          </a:xfrm>
          <a:prstGeom prst="rect">
            <a:avLst/>
          </a:prstGeom>
          <a:noFill/>
          <a:ln>
            <a:noFill/>
          </a:ln>
        </p:spPr>
      </p:pic>
      <p:pic>
        <p:nvPicPr>
          <p:cNvPr id="173" name="Google Shape;173;p24"/>
          <p:cNvPicPr preferRelativeResize="0"/>
          <p:nvPr/>
        </p:nvPicPr>
        <p:blipFill>
          <a:blip r:embed="rId4">
            <a:alphaModFix/>
          </a:blip>
          <a:stretch>
            <a:fillRect/>
          </a:stretch>
        </p:blipFill>
        <p:spPr>
          <a:xfrm>
            <a:off x="415601" y="1342734"/>
            <a:ext cx="5740268" cy="3845967"/>
          </a:xfrm>
          <a:prstGeom prst="rect">
            <a:avLst/>
          </a:prstGeom>
          <a:noFill/>
          <a:ln>
            <a:noFill/>
          </a:ln>
        </p:spPr>
      </p:pic>
      <p:sp>
        <p:nvSpPr>
          <p:cNvPr id="174" name="Google Shape;174;p24"/>
          <p:cNvSpPr txBox="1"/>
          <p:nvPr/>
        </p:nvSpPr>
        <p:spPr>
          <a:xfrm>
            <a:off x="514567" y="5322801"/>
            <a:ext cx="11413200" cy="2462172"/>
          </a:xfrm>
          <a:prstGeom prst="rect">
            <a:avLst/>
          </a:prstGeom>
          <a:noFill/>
          <a:ln>
            <a:noFill/>
          </a:ln>
        </p:spPr>
        <p:txBody>
          <a:bodyPr spcFirstLastPara="1" wrap="square" lIns="121900" tIns="121900" rIns="121900" bIns="121900" anchor="t" anchorCtr="0">
            <a:spAutoFit/>
          </a:bodyPr>
          <a:lstStyle/>
          <a:p>
            <a:r>
              <a:rPr lang="en" sz="2400"/>
              <a:t>Transformer architecture has been remarkably stable: GPT, BERT use transformer essentially unchanged.</a:t>
            </a:r>
            <a:endParaRPr sz="2400"/>
          </a:p>
          <a:p>
            <a:endParaRPr sz="2400"/>
          </a:p>
          <a:p>
            <a:r>
              <a:rPr lang="en" sz="2400"/>
              <a:t>GPT-2 is a left-to-right language model trained on huge texts.</a:t>
            </a:r>
            <a:endParaRPr sz="2400"/>
          </a:p>
          <a:p>
            <a:r>
              <a:rPr lang="en" sz="2400"/>
              <a:t>BERT is trained on masked-word-reconstruction and next-sentence classification on books and wikipedia..</a:t>
            </a:r>
            <a:endParaRPr sz="24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5"/>
          <p:cNvSpPr txBox="1">
            <a:spLocks noGrp="1"/>
          </p:cNvSpPr>
          <p:nvPr>
            <p:ph type="title"/>
          </p:nvPr>
        </p:nvSpPr>
        <p:spPr>
          <a:xfrm>
            <a:off x="415600" y="165533"/>
            <a:ext cx="11360800" cy="763600"/>
          </a:xfrm>
          <a:prstGeom prst="rect">
            <a:avLst/>
          </a:prstGeom>
        </p:spPr>
        <p:txBody>
          <a:bodyPr spcFirstLastPara="1" vert="horz" wrap="square" lIns="121900" tIns="121900" rIns="121900" bIns="121900" rtlCol="0" anchor="t" anchorCtr="0">
            <a:normAutofit fontScale="90000"/>
          </a:bodyPr>
          <a:lstStyle/>
          <a:p>
            <a:pPr algn="l"/>
            <a:r>
              <a:rPr lang="en"/>
              <a:t>Decoder task: Predict the Next Word (GPT-1,2,3)</a:t>
            </a:r>
            <a:endParaRPr/>
          </a:p>
        </p:txBody>
      </p:sp>
      <p:pic>
        <p:nvPicPr>
          <p:cNvPr id="180" name="Google Shape;180;p25"/>
          <p:cNvPicPr preferRelativeResize="0"/>
          <p:nvPr/>
        </p:nvPicPr>
        <p:blipFill rotWithShape="1">
          <a:blip r:embed="rId3">
            <a:alphaModFix/>
          </a:blip>
          <a:srcRect b="44398"/>
          <a:stretch/>
        </p:blipFill>
        <p:spPr>
          <a:xfrm>
            <a:off x="-101600" y="1689324"/>
            <a:ext cx="5984435" cy="4136811"/>
          </a:xfrm>
          <a:prstGeom prst="rect">
            <a:avLst/>
          </a:prstGeom>
          <a:noFill/>
          <a:ln>
            <a:noFill/>
          </a:ln>
        </p:spPr>
      </p:pic>
      <p:pic>
        <p:nvPicPr>
          <p:cNvPr id="181" name="Google Shape;181;p25"/>
          <p:cNvPicPr preferRelativeResize="0"/>
          <p:nvPr/>
        </p:nvPicPr>
        <p:blipFill rotWithShape="1">
          <a:blip r:embed="rId3">
            <a:alphaModFix/>
          </a:blip>
          <a:srcRect t="55600"/>
          <a:stretch/>
        </p:blipFill>
        <p:spPr>
          <a:xfrm>
            <a:off x="5893567" y="1132340"/>
            <a:ext cx="5984435" cy="3303293"/>
          </a:xfrm>
          <a:prstGeom prst="rect">
            <a:avLst/>
          </a:prstGeom>
          <a:noFill/>
          <a:ln>
            <a:noFill/>
          </a:ln>
        </p:spPr>
      </p:pic>
      <p:sp>
        <p:nvSpPr>
          <p:cNvPr id="182" name="Google Shape;182;p25"/>
          <p:cNvSpPr txBox="1"/>
          <p:nvPr/>
        </p:nvSpPr>
        <p:spPr>
          <a:xfrm>
            <a:off x="5893567" y="4806867"/>
            <a:ext cx="6326000" cy="984845"/>
          </a:xfrm>
          <a:prstGeom prst="rect">
            <a:avLst/>
          </a:prstGeom>
          <a:noFill/>
          <a:ln>
            <a:noFill/>
          </a:ln>
        </p:spPr>
        <p:txBody>
          <a:bodyPr spcFirstLastPara="1" wrap="square" lIns="121900" tIns="121900" rIns="121900" bIns="121900" anchor="t" anchorCtr="0">
            <a:spAutoFit/>
          </a:bodyPr>
          <a:lstStyle/>
          <a:p>
            <a:r>
              <a:rPr lang="en" sz="1600"/>
              <a:t>GPT-1: Radford 2018 “Improving Language Understanding..”</a:t>
            </a:r>
            <a:endParaRPr sz="1600"/>
          </a:p>
          <a:p>
            <a:r>
              <a:rPr lang="en" sz="1600"/>
              <a:t>GPT-2: Radford 2019 “LMs are Unsupervised Multitask Learners”</a:t>
            </a:r>
            <a:endParaRPr sz="1600"/>
          </a:p>
          <a:p>
            <a:r>
              <a:rPr lang="en" sz="1600"/>
              <a:t>GPT-3: Brown 2020 “LMs are Few-Shot Learners”</a:t>
            </a:r>
            <a:endParaRPr sz="16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6"/>
          <p:cNvSpPr txBox="1">
            <a:spLocks noGrp="1"/>
          </p:cNvSpPr>
          <p:nvPr>
            <p:ph type="title"/>
          </p:nvPr>
        </p:nvSpPr>
        <p:spPr>
          <a:xfrm>
            <a:off x="415600" y="291367"/>
            <a:ext cx="11360800" cy="763600"/>
          </a:xfrm>
          <a:prstGeom prst="rect">
            <a:avLst/>
          </a:prstGeom>
        </p:spPr>
        <p:txBody>
          <a:bodyPr spcFirstLastPara="1" vert="horz" wrap="square" lIns="121900" tIns="121900" rIns="121900" bIns="121900" rtlCol="0" anchor="t" anchorCtr="0">
            <a:normAutofit fontScale="90000"/>
          </a:bodyPr>
          <a:lstStyle/>
          <a:p>
            <a:pPr algn="l"/>
            <a:r>
              <a:rPr lang="en"/>
              <a:t>The BERT encoder training task.  (Devlin 2018)</a:t>
            </a:r>
            <a:endParaRPr/>
          </a:p>
        </p:txBody>
      </p:sp>
      <p:sp>
        <p:nvSpPr>
          <p:cNvPr id="188" name="Google Shape;188;p26"/>
          <p:cNvSpPr txBox="1">
            <a:spLocks noGrp="1"/>
          </p:cNvSpPr>
          <p:nvPr>
            <p:ph type="body" idx="1"/>
          </p:nvPr>
        </p:nvSpPr>
        <p:spPr>
          <a:xfrm>
            <a:off x="415600" y="1054967"/>
            <a:ext cx="11360800" cy="4555200"/>
          </a:xfrm>
          <a:prstGeom prst="rect">
            <a:avLst/>
          </a:prstGeom>
        </p:spPr>
        <p:txBody>
          <a:bodyPr spcFirstLastPara="1" vert="horz" wrap="square" lIns="121900" tIns="121900" rIns="121900" bIns="121900" rtlCol="0" anchor="t" anchorCtr="0">
            <a:normAutofit/>
          </a:bodyPr>
          <a:lstStyle/>
          <a:p>
            <a:pPr marL="0" indent="0">
              <a:buNone/>
            </a:pPr>
            <a:r>
              <a:rPr lang="en"/>
              <a:t>Input: two sentences from wikipedia+books corpus.</a:t>
            </a:r>
            <a:endParaRPr/>
          </a:p>
          <a:p>
            <a:pPr>
              <a:spcBef>
                <a:spcPts val="1600"/>
              </a:spcBef>
              <a:buAutoNum type="arabicParenBoth"/>
            </a:pPr>
            <a:r>
              <a:rPr lang="en"/>
              <a:t>15% words targeted, 80% replaced with [MASK], 10% replaced with random token, 10% left real.  Task: reconstruct targeted words.</a:t>
            </a:r>
            <a:endParaRPr/>
          </a:p>
          <a:p>
            <a:pPr>
              <a:buAutoNum type="arabicParenBoth"/>
            </a:pPr>
            <a:r>
              <a:rPr lang="en"/>
              <a:t>Classify actually adjacent sentences versus random unrelated sentences.</a:t>
            </a:r>
            <a:endParaRPr/>
          </a:p>
        </p:txBody>
      </p:sp>
      <p:pic>
        <p:nvPicPr>
          <p:cNvPr id="189" name="Google Shape;189;p26"/>
          <p:cNvPicPr preferRelativeResize="0"/>
          <p:nvPr/>
        </p:nvPicPr>
        <p:blipFill>
          <a:blip r:embed="rId3">
            <a:alphaModFix/>
          </a:blip>
          <a:stretch>
            <a:fillRect/>
          </a:stretch>
        </p:blipFill>
        <p:spPr>
          <a:xfrm>
            <a:off x="1799434" y="3180503"/>
            <a:ext cx="8418365" cy="34551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7"/>
          <p:cNvSpPr txBox="1">
            <a:spLocks noGrp="1"/>
          </p:cNvSpPr>
          <p:nvPr>
            <p:ph type="title"/>
          </p:nvPr>
        </p:nvSpPr>
        <p:spPr>
          <a:xfrm>
            <a:off x="415600" y="303933"/>
            <a:ext cx="11360800" cy="763600"/>
          </a:xfrm>
          <a:prstGeom prst="rect">
            <a:avLst/>
          </a:prstGeom>
        </p:spPr>
        <p:txBody>
          <a:bodyPr spcFirstLastPara="1" vert="horz" wrap="square" lIns="121900" tIns="121900" rIns="121900" bIns="121900" rtlCol="0" anchor="t" anchorCtr="0">
            <a:normAutofit fontScale="90000"/>
          </a:bodyPr>
          <a:lstStyle/>
          <a:p>
            <a:pPr algn="l"/>
            <a:r>
              <a:rPr lang="en"/>
              <a:t>A discussion of transformer efficiency… Or inefficiency</a:t>
            </a:r>
            <a:endParaRPr/>
          </a:p>
        </p:txBody>
      </p:sp>
      <p:sp>
        <p:nvSpPr>
          <p:cNvPr id="195" name="Google Shape;195;p27"/>
          <p:cNvSpPr txBox="1">
            <a:spLocks noGrp="1"/>
          </p:cNvSpPr>
          <p:nvPr>
            <p:ph type="body" idx="1"/>
          </p:nvPr>
        </p:nvSpPr>
        <p:spPr>
          <a:xfrm>
            <a:off x="692100" y="3611467"/>
            <a:ext cx="11084400" cy="2692800"/>
          </a:xfrm>
          <a:prstGeom prst="rect">
            <a:avLst/>
          </a:prstGeom>
        </p:spPr>
        <p:txBody>
          <a:bodyPr spcFirstLastPara="1" vert="horz" wrap="square" lIns="121900" tIns="121900" rIns="121900" bIns="121900" rtlCol="0" anchor="t" anchorCtr="0">
            <a:normAutofit fontScale="92500" lnSpcReduction="10000"/>
          </a:bodyPr>
          <a:lstStyle/>
          <a:p>
            <a:pPr marL="0" indent="0">
              <a:buNone/>
            </a:pPr>
            <a:r>
              <a:rPr lang="en"/>
              <a:t>Looking at everything naively would be O(n</a:t>
            </a:r>
            <a:r>
              <a:rPr lang="en" baseline="30000"/>
              <a:t>2</a:t>
            </a:r>
            <a:r>
              <a:rPr lang="en"/>
              <a:t>d</a:t>
            </a:r>
            <a:r>
              <a:rPr lang="en" baseline="30000"/>
              <a:t>2</a:t>
            </a:r>
            <a:r>
              <a:rPr lang="en"/>
              <a:t>).</a:t>
            </a:r>
            <a:endParaRPr/>
          </a:p>
          <a:p>
            <a:pPr marL="0" indent="0">
              <a:spcBef>
                <a:spcPts val="1600"/>
              </a:spcBef>
              <a:buNone/>
            </a:pPr>
            <a:r>
              <a:rPr lang="en"/>
              <a:t>Attention gets us to n</a:t>
            </a:r>
            <a:r>
              <a:rPr lang="en" baseline="30000"/>
              <a:t>2</a:t>
            </a:r>
            <a:r>
              <a:rPr lang="en"/>
              <a:t>d ; paper argues that is pretty good, but it is not great.</a:t>
            </a:r>
            <a:endParaRPr/>
          </a:p>
          <a:p>
            <a:pPr marL="0" indent="0">
              <a:spcBef>
                <a:spcPts val="1600"/>
              </a:spcBef>
              <a:buNone/>
            </a:pPr>
            <a:r>
              <a:rPr lang="en"/>
              <a:t>The n</a:t>
            </a:r>
            <a:r>
              <a:rPr lang="en" baseline="30000"/>
              <a:t>2</a:t>
            </a:r>
            <a:r>
              <a:rPr lang="en"/>
              <a:t> makes scaling up the size of input+output </a:t>
            </a:r>
            <a:r>
              <a:rPr lang="en" b="1"/>
              <a:t>very</a:t>
            </a:r>
            <a:r>
              <a:rPr lang="en"/>
              <a:t> expensive.</a:t>
            </a:r>
            <a:endParaRPr/>
          </a:p>
          <a:p>
            <a:pPr marL="0" indent="0">
              <a:spcBef>
                <a:spcPts val="1600"/>
              </a:spcBef>
              <a:spcAft>
                <a:spcPts val="1600"/>
              </a:spcAft>
              <a:buNone/>
            </a:pPr>
            <a:r>
              <a:rPr lang="en"/>
              <a:t>One approach is to factorize attention operation to reduce complexity:</a:t>
            </a:r>
            <a:br>
              <a:rPr lang="en"/>
            </a:br>
            <a:r>
              <a:rPr lang="en"/>
              <a:t>“Sparse Attention” - O(n</a:t>
            </a:r>
            <a:r>
              <a:rPr lang="en" baseline="30000"/>
              <a:t>1.5</a:t>
            </a:r>
            <a:r>
              <a:rPr lang="en"/>
              <a:t>) - used by GPT-3 to make very massive models </a:t>
            </a:r>
            <a:endParaRPr/>
          </a:p>
        </p:txBody>
      </p:sp>
      <p:pic>
        <p:nvPicPr>
          <p:cNvPr id="196" name="Google Shape;196;p27"/>
          <p:cNvPicPr preferRelativeResize="0"/>
          <p:nvPr/>
        </p:nvPicPr>
        <p:blipFill>
          <a:blip r:embed="rId3">
            <a:alphaModFix/>
          </a:blip>
          <a:stretch>
            <a:fillRect/>
          </a:stretch>
        </p:blipFill>
        <p:spPr>
          <a:xfrm>
            <a:off x="1270935" y="1328067"/>
            <a:ext cx="9215767" cy="2100933"/>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8"/>
          <p:cNvSpPr txBox="1">
            <a:spLocks noGrp="1"/>
          </p:cNvSpPr>
          <p:nvPr>
            <p:ph type="title"/>
          </p:nvPr>
        </p:nvSpPr>
        <p:spPr>
          <a:xfrm>
            <a:off x="415600" y="140367"/>
            <a:ext cx="11360800" cy="763600"/>
          </a:xfrm>
          <a:prstGeom prst="rect">
            <a:avLst/>
          </a:prstGeom>
        </p:spPr>
        <p:txBody>
          <a:bodyPr spcFirstLastPara="1" vert="horz" wrap="square" lIns="121900" tIns="121900" rIns="121900" bIns="121900" rtlCol="0" anchor="t" anchorCtr="0">
            <a:normAutofit fontScale="90000"/>
          </a:bodyPr>
          <a:lstStyle/>
          <a:p>
            <a:pPr algn="l"/>
            <a:r>
              <a:rPr lang="en"/>
              <a:t>Recent ideas on efficiency:  O(ndm) [linear time] attention</a:t>
            </a:r>
            <a:endParaRPr/>
          </a:p>
        </p:txBody>
      </p:sp>
      <p:pic>
        <p:nvPicPr>
          <p:cNvPr id="202" name="Google Shape;202;p28"/>
          <p:cNvPicPr preferRelativeResize="0"/>
          <p:nvPr/>
        </p:nvPicPr>
        <p:blipFill>
          <a:blip r:embed="rId3">
            <a:alphaModFix/>
          </a:blip>
          <a:stretch>
            <a:fillRect/>
          </a:stretch>
        </p:blipFill>
        <p:spPr>
          <a:xfrm>
            <a:off x="1650300" y="881685"/>
            <a:ext cx="9106155" cy="5094633"/>
          </a:xfrm>
          <a:prstGeom prst="rect">
            <a:avLst/>
          </a:prstGeom>
          <a:noFill/>
          <a:ln>
            <a:noFill/>
          </a:ln>
        </p:spPr>
      </p:pic>
      <p:sp>
        <p:nvSpPr>
          <p:cNvPr id="203" name="Google Shape;203;p28"/>
          <p:cNvSpPr txBox="1"/>
          <p:nvPr/>
        </p:nvSpPr>
        <p:spPr>
          <a:xfrm>
            <a:off x="2035629" y="6329501"/>
            <a:ext cx="10156238" cy="615513"/>
          </a:xfrm>
          <a:prstGeom prst="rect">
            <a:avLst/>
          </a:prstGeom>
          <a:noFill/>
          <a:ln>
            <a:noFill/>
          </a:ln>
        </p:spPr>
        <p:txBody>
          <a:bodyPr spcFirstLastPara="1" wrap="square" lIns="121900" tIns="121900" rIns="121900" bIns="121900" anchor="t" anchorCtr="0">
            <a:spAutoFit/>
          </a:bodyPr>
          <a:lstStyle/>
          <a:p>
            <a:r>
              <a:rPr lang="en" sz="2400" dirty="0"/>
              <a:t>Shen 2020 “Efficient Attention”; </a:t>
            </a:r>
            <a:r>
              <a:rPr lang="en" sz="2400" dirty="0" err="1"/>
              <a:t>Katharopoulos</a:t>
            </a:r>
            <a:r>
              <a:rPr lang="en" sz="2400" dirty="0"/>
              <a:t> 2020 “Transformers are RNNs”</a:t>
            </a:r>
            <a:endParaRPr sz="24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9"/>
          <p:cNvSpPr txBox="1">
            <a:spLocks noGrp="1"/>
          </p:cNvSpPr>
          <p:nvPr>
            <p:ph type="title"/>
          </p:nvPr>
        </p:nvSpPr>
        <p:spPr>
          <a:xfrm>
            <a:off x="415600" y="266494"/>
            <a:ext cx="11360800" cy="763600"/>
          </a:xfrm>
          <a:prstGeom prst="rect">
            <a:avLst/>
          </a:prstGeom>
        </p:spPr>
        <p:txBody>
          <a:bodyPr spcFirstLastPara="1" vert="horz" wrap="square" lIns="121900" tIns="121900" rIns="121900" bIns="121900" rtlCol="0" anchor="t" anchorCtr="0">
            <a:normAutofit fontScale="90000"/>
          </a:bodyPr>
          <a:lstStyle/>
          <a:p>
            <a:pPr algn="l"/>
            <a:r>
              <a:rPr lang="en" dirty="0"/>
              <a:t>Efficiency survey (Tay 2020)</a:t>
            </a:r>
            <a:endParaRPr dirty="0"/>
          </a:p>
        </p:txBody>
      </p:sp>
      <p:pic>
        <p:nvPicPr>
          <p:cNvPr id="209" name="Google Shape;209;p29"/>
          <p:cNvPicPr preferRelativeResize="0"/>
          <p:nvPr/>
        </p:nvPicPr>
        <p:blipFill>
          <a:blip r:embed="rId3">
            <a:alphaModFix/>
          </a:blip>
          <a:stretch>
            <a:fillRect/>
          </a:stretch>
        </p:blipFill>
        <p:spPr>
          <a:xfrm>
            <a:off x="3478501" y="1466818"/>
            <a:ext cx="5235001" cy="4206701"/>
          </a:xfrm>
          <a:prstGeom prst="rect">
            <a:avLst/>
          </a:prstGeom>
          <a:noFill/>
          <a:ln>
            <a:noFill/>
          </a:ln>
        </p:spPr>
      </p:pic>
      <p:sp>
        <p:nvSpPr>
          <p:cNvPr id="210" name="Google Shape;210;p29"/>
          <p:cNvSpPr txBox="1"/>
          <p:nvPr/>
        </p:nvSpPr>
        <p:spPr>
          <a:xfrm>
            <a:off x="441000" y="5783367"/>
            <a:ext cx="11310000" cy="984845"/>
          </a:xfrm>
          <a:prstGeom prst="rect">
            <a:avLst/>
          </a:prstGeom>
          <a:noFill/>
          <a:ln>
            <a:noFill/>
          </a:ln>
        </p:spPr>
        <p:txBody>
          <a:bodyPr spcFirstLastPara="1" wrap="square" lIns="121900" tIns="121900" rIns="121900" bIns="121900" anchor="t" anchorCtr="0">
            <a:spAutoFit/>
          </a:bodyPr>
          <a:lstStyle/>
          <a:p>
            <a:pPr algn="ctr"/>
            <a:r>
              <a:rPr lang="en" sz="2400"/>
              <a:t>LRA, or Long Range Arena, is a benchmark for transformer performance on tasks w/ long-range dependencies (to test the n^2 blowup). Models with high LRA are large &amp; slow.</a:t>
            </a:r>
            <a:endParaRPr sz="24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0"/>
          <p:cNvSpPr txBox="1">
            <a:spLocks noGrp="1"/>
          </p:cNvSpPr>
          <p:nvPr>
            <p:ph type="title"/>
          </p:nvPr>
        </p:nvSpPr>
        <p:spPr>
          <a:xfrm>
            <a:off x="300400" y="131418"/>
            <a:ext cx="11360800" cy="763600"/>
          </a:xfrm>
          <a:prstGeom prst="rect">
            <a:avLst/>
          </a:prstGeom>
        </p:spPr>
        <p:txBody>
          <a:bodyPr spcFirstLastPara="1" vert="horz" wrap="square" lIns="121900" tIns="121900" rIns="121900" bIns="121900" rtlCol="0" anchor="t" anchorCtr="0">
            <a:normAutofit fontScale="90000"/>
          </a:bodyPr>
          <a:lstStyle/>
          <a:p>
            <a:pPr algn="l"/>
            <a:r>
              <a:rPr lang="en" dirty="0"/>
              <a:t>More observations on efficiency (</a:t>
            </a:r>
            <a:r>
              <a:rPr lang="en" dirty="0" err="1"/>
              <a:t>Fedus</a:t>
            </a:r>
            <a:r>
              <a:rPr lang="en" dirty="0"/>
              <a:t> 2021)</a:t>
            </a:r>
            <a:endParaRPr dirty="0"/>
          </a:p>
        </p:txBody>
      </p:sp>
      <p:pic>
        <p:nvPicPr>
          <p:cNvPr id="216" name="Google Shape;216;p30"/>
          <p:cNvPicPr preferRelativeResize="0"/>
          <p:nvPr/>
        </p:nvPicPr>
        <p:blipFill>
          <a:blip r:embed="rId3">
            <a:alphaModFix/>
          </a:blip>
          <a:stretch>
            <a:fillRect/>
          </a:stretch>
        </p:blipFill>
        <p:spPr>
          <a:xfrm>
            <a:off x="1021134" y="1553784"/>
            <a:ext cx="4968601" cy="3750432"/>
          </a:xfrm>
          <a:prstGeom prst="rect">
            <a:avLst/>
          </a:prstGeom>
          <a:noFill/>
          <a:ln>
            <a:noFill/>
          </a:ln>
        </p:spPr>
      </p:pic>
      <p:sp>
        <p:nvSpPr>
          <p:cNvPr id="217" name="Google Shape;217;p30"/>
          <p:cNvSpPr txBox="1"/>
          <p:nvPr/>
        </p:nvSpPr>
        <p:spPr>
          <a:xfrm>
            <a:off x="108856" y="5448634"/>
            <a:ext cx="11891599" cy="615513"/>
          </a:xfrm>
          <a:prstGeom prst="rect">
            <a:avLst/>
          </a:prstGeom>
          <a:noFill/>
          <a:ln>
            <a:noFill/>
          </a:ln>
        </p:spPr>
        <p:txBody>
          <a:bodyPr spcFirstLastPara="1" wrap="square" lIns="121900" tIns="121900" rIns="121900" bIns="121900" anchor="t" anchorCtr="0">
            <a:spAutoFit/>
          </a:bodyPr>
          <a:lstStyle/>
          <a:p>
            <a:r>
              <a:rPr lang="en" sz="2400" dirty="0"/>
              <a:t>Under a </a:t>
            </a:r>
            <a:r>
              <a:rPr lang="en" sz="2400" b="1" dirty="0"/>
              <a:t>fixed compute budget</a:t>
            </a:r>
            <a:r>
              <a:rPr lang="en" sz="2400" dirty="0"/>
              <a:t>, it is better to have a (much) bigger model and stop earlier.</a:t>
            </a:r>
            <a:endParaRPr sz="2400" dirty="0"/>
          </a:p>
        </p:txBody>
      </p:sp>
      <p:pic>
        <p:nvPicPr>
          <p:cNvPr id="218" name="Google Shape;218;p30"/>
          <p:cNvPicPr preferRelativeResize="0"/>
          <p:nvPr/>
        </p:nvPicPr>
        <p:blipFill>
          <a:blip r:embed="rId4">
            <a:alphaModFix/>
          </a:blip>
          <a:stretch>
            <a:fillRect/>
          </a:stretch>
        </p:blipFill>
        <p:spPr>
          <a:xfrm>
            <a:off x="6633368" y="1560167"/>
            <a:ext cx="4862976" cy="3685268"/>
          </a:xfrm>
          <a:prstGeom prst="rect">
            <a:avLst/>
          </a:prstGeom>
          <a:noFill/>
          <a:ln>
            <a:noFill/>
          </a:ln>
        </p:spPr>
      </p:pic>
      <p:sp>
        <p:nvSpPr>
          <p:cNvPr id="219" name="Google Shape;219;p30"/>
          <p:cNvSpPr/>
          <p:nvPr/>
        </p:nvSpPr>
        <p:spPr>
          <a:xfrm>
            <a:off x="7613000" y="2780967"/>
            <a:ext cx="440400" cy="428000"/>
          </a:xfrm>
          <a:prstGeom prst="ellipse">
            <a:avLst/>
          </a:prstGeom>
          <a:no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0" name="Google Shape;220;p30"/>
          <p:cNvSpPr txBox="1"/>
          <p:nvPr/>
        </p:nvSpPr>
        <p:spPr>
          <a:xfrm>
            <a:off x="7257200" y="1950468"/>
            <a:ext cx="1152000" cy="615513"/>
          </a:xfrm>
          <a:prstGeom prst="rect">
            <a:avLst/>
          </a:prstGeom>
          <a:noFill/>
          <a:ln>
            <a:noFill/>
          </a:ln>
        </p:spPr>
        <p:txBody>
          <a:bodyPr spcFirstLastPara="1" wrap="square" lIns="121900" tIns="121900" rIns="121900" bIns="121900" anchor="t" anchorCtr="0">
            <a:spAutoFit/>
          </a:bodyPr>
          <a:lstStyle/>
          <a:p>
            <a:pPr algn="ctr"/>
            <a:r>
              <a:rPr lang="en" sz="2400"/>
              <a:t>cheap!</a:t>
            </a:r>
            <a:endParaRPr sz="2400"/>
          </a:p>
        </p:txBody>
      </p:sp>
      <p:sp>
        <p:nvSpPr>
          <p:cNvPr id="221" name="Google Shape;221;p30"/>
          <p:cNvSpPr txBox="1"/>
          <p:nvPr/>
        </p:nvSpPr>
        <p:spPr>
          <a:xfrm>
            <a:off x="191545" y="5982234"/>
            <a:ext cx="11848287" cy="984845"/>
          </a:xfrm>
          <a:prstGeom prst="rect">
            <a:avLst/>
          </a:prstGeom>
          <a:noFill/>
          <a:ln>
            <a:noFill/>
          </a:ln>
        </p:spPr>
        <p:txBody>
          <a:bodyPr spcFirstLastPara="1" wrap="square" lIns="121900" tIns="121900" rIns="121900" bIns="121900" anchor="t" anchorCtr="0">
            <a:spAutoFit/>
          </a:bodyPr>
          <a:lstStyle/>
          <a:p>
            <a:r>
              <a:rPr lang="en" sz="2400" dirty="0"/>
              <a:t>Early-stopping of huge models, strategy inspired by Kaplan 2020 “Scaling laws for neural language models”</a:t>
            </a:r>
            <a:endParaRPr sz="2400" dirty="0"/>
          </a:p>
        </p:txBody>
      </p:sp>
      <p:sp>
        <p:nvSpPr>
          <p:cNvPr id="222" name="Google Shape;222;p30"/>
          <p:cNvSpPr txBox="1"/>
          <p:nvPr/>
        </p:nvSpPr>
        <p:spPr>
          <a:xfrm>
            <a:off x="9143433" y="708368"/>
            <a:ext cx="2896400" cy="984845"/>
          </a:xfrm>
          <a:prstGeom prst="rect">
            <a:avLst/>
          </a:prstGeom>
          <a:noFill/>
          <a:ln>
            <a:noFill/>
          </a:ln>
        </p:spPr>
        <p:txBody>
          <a:bodyPr spcFirstLastPara="1" wrap="square" lIns="121900" tIns="121900" rIns="121900" bIns="121900" anchor="t" anchorCtr="0">
            <a:spAutoFit/>
          </a:bodyPr>
          <a:lstStyle/>
          <a:p>
            <a:r>
              <a:rPr lang="en" sz="2400"/>
              <a:t>“Switched Transformers”</a:t>
            </a:r>
            <a:endParaRPr sz="240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1"/>
          <p:cNvSpPr txBox="1">
            <a:spLocks noGrp="1"/>
          </p:cNvSpPr>
          <p:nvPr>
            <p:ph type="title"/>
          </p:nvPr>
        </p:nvSpPr>
        <p:spPr>
          <a:xfrm>
            <a:off x="415600" y="253633"/>
            <a:ext cx="11360800" cy="763600"/>
          </a:xfrm>
          <a:prstGeom prst="rect">
            <a:avLst/>
          </a:prstGeom>
        </p:spPr>
        <p:txBody>
          <a:bodyPr spcFirstLastPara="1" vert="horz" wrap="square" lIns="121900" tIns="121900" rIns="121900" bIns="121900" rtlCol="0" anchor="t" anchorCtr="0">
            <a:normAutofit fontScale="90000"/>
          </a:bodyPr>
          <a:lstStyle/>
          <a:p>
            <a:pPr algn="l"/>
            <a:r>
              <a:rPr lang="en" dirty="0"/>
              <a:t>Switch Transformers: enlarge parameters (</a:t>
            </a:r>
            <a:r>
              <a:rPr lang="en" dirty="0" err="1"/>
              <a:t>Fedus</a:t>
            </a:r>
            <a:r>
              <a:rPr lang="en" dirty="0"/>
              <a:t> 2021)</a:t>
            </a:r>
            <a:endParaRPr dirty="0"/>
          </a:p>
        </p:txBody>
      </p:sp>
      <p:sp>
        <p:nvSpPr>
          <p:cNvPr id="228" name="Google Shape;228;p31"/>
          <p:cNvSpPr txBox="1">
            <a:spLocks noGrp="1"/>
          </p:cNvSpPr>
          <p:nvPr>
            <p:ph type="body" idx="1"/>
          </p:nvPr>
        </p:nvSpPr>
        <p:spPr>
          <a:xfrm>
            <a:off x="415600" y="1017233"/>
            <a:ext cx="11438000" cy="1436400"/>
          </a:xfrm>
          <a:prstGeom prst="rect">
            <a:avLst/>
          </a:prstGeom>
        </p:spPr>
        <p:txBody>
          <a:bodyPr spcFirstLastPara="1" vert="horz" wrap="square" lIns="121900" tIns="121900" rIns="121900" bIns="121900" rtlCol="0" anchor="t" anchorCtr="0">
            <a:normAutofit/>
          </a:bodyPr>
          <a:lstStyle/>
          <a:p>
            <a:pPr marL="0" indent="0">
              <a:buNone/>
            </a:pPr>
            <a:r>
              <a:rPr lang="en"/>
              <a:t>Make the FF layer much larger by using a Mixture of Experts architecture.</a:t>
            </a:r>
            <a:endParaRPr/>
          </a:p>
          <a:p>
            <a:pPr marL="0" indent="0">
              <a:spcBef>
                <a:spcPts val="1600"/>
              </a:spcBef>
              <a:spcAft>
                <a:spcPts val="1600"/>
              </a:spcAft>
              <a:buNone/>
            </a:pPr>
            <a:r>
              <a:rPr lang="en"/>
              <a:t>Ideas: (1) don’t mix.  Just one expert.  (2) Only router loss is to load-balance.</a:t>
            </a:r>
            <a:endParaRPr/>
          </a:p>
        </p:txBody>
      </p:sp>
      <p:pic>
        <p:nvPicPr>
          <p:cNvPr id="229" name="Google Shape;229;p31"/>
          <p:cNvPicPr preferRelativeResize="0"/>
          <p:nvPr/>
        </p:nvPicPr>
        <p:blipFill>
          <a:blip r:embed="rId3">
            <a:alphaModFix/>
          </a:blip>
          <a:stretch>
            <a:fillRect/>
          </a:stretch>
        </p:blipFill>
        <p:spPr>
          <a:xfrm>
            <a:off x="2007233" y="2253334"/>
            <a:ext cx="8254736" cy="438736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53385" y="49983"/>
            <a:ext cx="10805802" cy="1162592"/>
          </a:xfrm>
        </p:spPr>
        <p:txBody>
          <a:bodyPr>
            <a:normAutofit fontScale="90000"/>
          </a:bodyPr>
          <a:lstStyle/>
          <a:p>
            <a:r>
              <a:rPr lang="en-US" dirty="0"/>
              <a:t>Language Modelling: </a:t>
            </a:r>
            <a:r>
              <a:rPr lang="en-US" b="1" dirty="0">
                <a:solidFill>
                  <a:schemeClr val="tx1">
                    <a:lumMod val="75000"/>
                    <a:lumOff val="25000"/>
                  </a:schemeClr>
                </a:solidFill>
                <a:latin typeface="Karla" charset="0"/>
                <a:ea typeface="Karla" charset="0"/>
                <a:cs typeface="Karla" charset="0"/>
              </a:rPr>
              <a:t>Feed-forward Neural Net</a:t>
            </a:r>
            <a:endParaRPr lang="en-US" dirty="0"/>
          </a:p>
        </p:txBody>
      </p:sp>
      <p:sp>
        <p:nvSpPr>
          <p:cNvPr id="7" name="Content Placeholder 2">
            <a:extLst>
              <a:ext uri="{FF2B5EF4-FFF2-40B4-BE49-F238E27FC236}">
                <a16:creationId xmlns:a16="http://schemas.microsoft.com/office/drawing/2014/main" id="{2B634E59-4B85-4C4B-8984-E10B47A0B100}"/>
              </a:ext>
            </a:extLst>
          </p:cNvPr>
          <p:cNvSpPr txBox="1">
            <a:spLocks/>
          </p:cNvSpPr>
          <p:nvPr/>
        </p:nvSpPr>
        <p:spPr>
          <a:xfrm>
            <a:off x="1681848" y="1094515"/>
            <a:ext cx="10342263" cy="12847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400" b="1" dirty="0">
                <a:latin typeface="Karla" charset="0"/>
                <a:ea typeface="Karla" charset="0"/>
                <a:cs typeface="Karla" charset="0"/>
              </a:rPr>
              <a:t>Neural Approach #1: </a:t>
            </a:r>
            <a:r>
              <a:rPr lang="en-US" sz="2400" dirty="0">
                <a:solidFill>
                  <a:srgbClr val="C00000"/>
                </a:solidFill>
                <a:latin typeface="Karla" charset="0"/>
                <a:ea typeface="Karla" charset="0"/>
                <a:cs typeface="Karla" charset="0"/>
              </a:rPr>
              <a:t>Feed-forward Neural Net</a:t>
            </a:r>
          </a:p>
          <a:p>
            <a:pPr marL="0" indent="0">
              <a:lnSpc>
                <a:spcPct val="120000"/>
              </a:lnSpc>
              <a:buNone/>
            </a:pPr>
            <a:r>
              <a:rPr lang="en-US" sz="2400" b="1" dirty="0">
                <a:latin typeface="Karla" charset="0"/>
                <a:ea typeface="Karla" charset="0"/>
                <a:cs typeface="Karla" charset="0"/>
              </a:rPr>
              <a:t>General Idea: </a:t>
            </a:r>
            <a:r>
              <a:rPr lang="en-US" sz="2400" dirty="0">
                <a:solidFill>
                  <a:schemeClr val="tx2">
                    <a:lumMod val="60000"/>
                    <a:lumOff val="40000"/>
                  </a:schemeClr>
                </a:solidFill>
                <a:latin typeface="Karla" charset="0"/>
                <a:ea typeface="Karla" charset="0"/>
                <a:cs typeface="Karla" charset="0"/>
              </a:rPr>
              <a:t>using </a:t>
            </a:r>
            <a:r>
              <a:rPr lang="en-US" sz="2400" i="1" dirty="0">
                <a:solidFill>
                  <a:schemeClr val="tx2">
                    <a:lumMod val="60000"/>
                    <a:lumOff val="40000"/>
                  </a:schemeClr>
                </a:solidFill>
                <a:latin typeface="Karla" charset="0"/>
                <a:ea typeface="Karla" charset="0"/>
                <a:cs typeface="Karla" charset="0"/>
              </a:rPr>
              <a:t>windows</a:t>
            </a:r>
            <a:r>
              <a:rPr lang="en-US" sz="2400" dirty="0">
                <a:solidFill>
                  <a:schemeClr val="tx2">
                    <a:lumMod val="60000"/>
                    <a:lumOff val="40000"/>
                  </a:schemeClr>
                </a:solidFill>
                <a:latin typeface="Karla" charset="0"/>
                <a:ea typeface="Karla" charset="0"/>
                <a:cs typeface="Karla" charset="0"/>
              </a:rPr>
              <a:t> of words, predict the next word</a:t>
            </a:r>
          </a:p>
          <a:p>
            <a:pPr marL="0" indent="0">
              <a:lnSpc>
                <a:spcPct val="120000"/>
              </a:lnSpc>
              <a:buNone/>
            </a:pPr>
            <a:r>
              <a:rPr lang="en-US" sz="2400" dirty="0">
                <a:solidFill>
                  <a:schemeClr val="tx1">
                    <a:lumMod val="85000"/>
                    <a:lumOff val="15000"/>
                  </a:schemeClr>
                </a:solidFill>
                <a:latin typeface="Karla" charset="0"/>
                <a:ea typeface="Karla" charset="0"/>
                <a:cs typeface="Karla" charset="0"/>
              </a:rPr>
              <a:t>Ex. </a:t>
            </a:r>
            <a:r>
              <a:rPr lang="en-US" sz="2400" i="1" dirty="0">
                <a:solidFill>
                  <a:schemeClr val="tx1">
                    <a:lumMod val="85000"/>
                    <a:lumOff val="15000"/>
                  </a:schemeClr>
                </a:solidFill>
                <a:latin typeface="Karla" charset="0"/>
                <a:ea typeface="Karla" charset="0"/>
                <a:cs typeface="Karla" charset="0"/>
              </a:rPr>
              <a:t>He went to class after breakfast.</a:t>
            </a:r>
          </a:p>
          <a:p>
            <a:pPr marL="0" indent="0">
              <a:lnSpc>
                <a:spcPct val="120000"/>
              </a:lnSpc>
              <a:buNone/>
            </a:pPr>
            <a:endParaRPr lang="en-US" sz="2400" dirty="0">
              <a:solidFill>
                <a:schemeClr val="tx2">
                  <a:lumMod val="60000"/>
                  <a:lumOff val="40000"/>
                </a:schemeClr>
              </a:solidFill>
              <a:latin typeface="Karla" charset="0"/>
              <a:ea typeface="Karla" charset="0"/>
              <a:cs typeface="Karla" charset="0"/>
            </a:endParaRPr>
          </a:p>
        </p:txBody>
      </p:sp>
      <p:sp>
        <p:nvSpPr>
          <p:cNvPr id="3" name="Rounded Rectangle 2">
            <a:extLst>
              <a:ext uri="{FF2B5EF4-FFF2-40B4-BE49-F238E27FC236}">
                <a16:creationId xmlns:a16="http://schemas.microsoft.com/office/drawing/2014/main" id="{FD8C6AE1-A8BE-C943-91A1-7B8A221340F7}"/>
              </a:ext>
            </a:extLst>
          </p:cNvPr>
          <p:cNvSpPr/>
          <p:nvPr/>
        </p:nvSpPr>
        <p:spPr>
          <a:xfrm>
            <a:off x="4343400" y="5315360"/>
            <a:ext cx="3912704" cy="33006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4EE9761C-491D-5F4A-A115-032B4EC18097}"/>
              </a:ext>
            </a:extLst>
          </p:cNvPr>
          <p:cNvSpPr/>
          <p:nvPr/>
        </p:nvSpPr>
        <p:spPr>
          <a:xfrm>
            <a:off x="4448182"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D648207-4E1C-3747-8CED-11D7BE8BC76E}"/>
              </a:ext>
            </a:extLst>
          </p:cNvPr>
          <p:cNvSpPr/>
          <p:nvPr/>
        </p:nvSpPr>
        <p:spPr>
          <a:xfrm>
            <a:off x="4694441"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578E907-AEE0-9943-9848-4F19EEE56B1B}"/>
              </a:ext>
            </a:extLst>
          </p:cNvPr>
          <p:cNvSpPr/>
          <p:nvPr/>
        </p:nvSpPr>
        <p:spPr>
          <a:xfrm>
            <a:off x="4940700"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CA6E7F4-69EF-DB4A-87F9-6B83E5C57E47}"/>
              </a:ext>
            </a:extLst>
          </p:cNvPr>
          <p:cNvSpPr/>
          <p:nvPr/>
        </p:nvSpPr>
        <p:spPr>
          <a:xfrm>
            <a:off x="5192569"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id="{645073BD-D1CE-1848-A3FB-5C7C44E689AE}"/>
              </a:ext>
            </a:extLst>
          </p:cNvPr>
          <p:cNvSpPr txBox="1">
            <a:spLocks/>
          </p:cNvSpPr>
          <p:nvPr/>
        </p:nvSpPr>
        <p:spPr>
          <a:xfrm>
            <a:off x="4491241" y="5688211"/>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latin typeface="Avenir Light" panose="020B0402020203020204" pitchFamily="34" charset="77"/>
              </a:rPr>
              <a:t>He</a:t>
            </a:r>
          </a:p>
        </p:txBody>
      </p:sp>
      <p:sp>
        <p:nvSpPr>
          <p:cNvPr id="55" name="Oval 54">
            <a:extLst>
              <a:ext uri="{FF2B5EF4-FFF2-40B4-BE49-F238E27FC236}">
                <a16:creationId xmlns:a16="http://schemas.microsoft.com/office/drawing/2014/main" id="{509F3CB1-D077-AB4A-9263-C3E375E967C2}"/>
              </a:ext>
            </a:extLst>
          </p:cNvPr>
          <p:cNvSpPr/>
          <p:nvPr/>
        </p:nvSpPr>
        <p:spPr>
          <a:xfrm>
            <a:off x="5857146"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806FB9AA-7582-D249-8964-B1E083E54282}"/>
              </a:ext>
            </a:extLst>
          </p:cNvPr>
          <p:cNvSpPr/>
          <p:nvPr/>
        </p:nvSpPr>
        <p:spPr>
          <a:xfrm>
            <a:off x="6103405"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3246FA5D-2EB0-194F-9056-8E55096A2324}"/>
              </a:ext>
            </a:extLst>
          </p:cNvPr>
          <p:cNvSpPr/>
          <p:nvPr/>
        </p:nvSpPr>
        <p:spPr>
          <a:xfrm>
            <a:off x="6349664"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5375B46D-94A3-A748-A10A-24F44499811C}"/>
              </a:ext>
            </a:extLst>
          </p:cNvPr>
          <p:cNvSpPr/>
          <p:nvPr/>
        </p:nvSpPr>
        <p:spPr>
          <a:xfrm>
            <a:off x="6601533"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76A117F4-BF7A-B143-92B3-7771E7DB76F2}"/>
              </a:ext>
            </a:extLst>
          </p:cNvPr>
          <p:cNvSpPr/>
          <p:nvPr/>
        </p:nvSpPr>
        <p:spPr>
          <a:xfrm>
            <a:off x="7205838"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006F9256-6591-CA4A-A29D-DCE17210C01C}"/>
              </a:ext>
            </a:extLst>
          </p:cNvPr>
          <p:cNvSpPr/>
          <p:nvPr/>
        </p:nvSpPr>
        <p:spPr>
          <a:xfrm>
            <a:off x="7452097"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D8F461C7-1896-C149-B54C-48C3CE75BEC4}"/>
              </a:ext>
            </a:extLst>
          </p:cNvPr>
          <p:cNvSpPr/>
          <p:nvPr/>
        </p:nvSpPr>
        <p:spPr>
          <a:xfrm>
            <a:off x="7698356"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B04167DE-1E41-A341-8D12-4BEC35973F94}"/>
              </a:ext>
            </a:extLst>
          </p:cNvPr>
          <p:cNvSpPr/>
          <p:nvPr/>
        </p:nvSpPr>
        <p:spPr>
          <a:xfrm>
            <a:off x="7950225"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ontent Placeholder 2">
            <a:extLst>
              <a:ext uri="{FF2B5EF4-FFF2-40B4-BE49-F238E27FC236}">
                <a16:creationId xmlns:a16="http://schemas.microsoft.com/office/drawing/2014/main" id="{55F8A322-FDA5-BA44-B414-1ED3FFDA2885}"/>
              </a:ext>
            </a:extLst>
          </p:cNvPr>
          <p:cNvSpPr txBox="1">
            <a:spLocks/>
          </p:cNvSpPr>
          <p:nvPr/>
        </p:nvSpPr>
        <p:spPr>
          <a:xfrm>
            <a:off x="5747093" y="5688211"/>
            <a:ext cx="1005821"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latin typeface="Avenir Light" panose="020B0402020203020204" pitchFamily="34" charset="77"/>
              </a:rPr>
              <a:t>went</a:t>
            </a:r>
          </a:p>
        </p:txBody>
      </p:sp>
      <p:sp>
        <p:nvSpPr>
          <p:cNvPr id="64" name="Content Placeholder 2">
            <a:extLst>
              <a:ext uri="{FF2B5EF4-FFF2-40B4-BE49-F238E27FC236}">
                <a16:creationId xmlns:a16="http://schemas.microsoft.com/office/drawing/2014/main" id="{58EBA670-9E74-CA4F-8C42-A58FF63F651A}"/>
              </a:ext>
            </a:extLst>
          </p:cNvPr>
          <p:cNvSpPr txBox="1">
            <a:spLocks/>
          </p:cNvSpPr>
          <p:nvPr/>
        </p:nvSpPr>
        <p:spPr>
          <a:xfrm>
            <a:off x="7205838" y="5688211"/>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latin typeface="Avenir Light" panose="020B0402020203020204" pitchFamily="34" charset="77"/>
              </a:rPr>
              <a:t>to</a:t>
            </a:r>
          </a:p>
        </p:txBody>
      </p:sp>
      <p:sp>
        <p:nvSpPr>
          <p:cNvPr id="65" name="Oval 64">
            <a:extLst>
              <a:ext uri="{FF2B5EF4-FFF2-40B4-BE49-F238E27FC236}">
                <a16:creationId xmlns:a16="http://schemas.microsoft.com/office/drawing/2014/main" id="{1A6D92D5-089C-704D-82E8-F58590491E75}"/>
              </a:ext>
            </a:extLst>
          </p:cNvPr>
          <p:cNvSpPr/>
          <p:nvPr/>
        </p:nvSpPr>
        <p:spPr>
          <a:xfrm>
            <a:off x="5828242" y="30736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FE387215-9C07-704E-A624-2E65BFD4237B}"/>
              </a:ext>
            </a:extLst>
          </p:cNvPr>
          <p:cNvSpPr/>
          <p:nvPr/>
        </p:nvSpPr>
        <p:spPr>
          <a:xfrm>
            <a:off x="6074501" y="30736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2946605F-F95D-B245-8A41-6734C2E7BF1B}"/>
              </a:ext>
            </a:extLst>
          </p:cNvPr>
          <p:cNvSpPr/>
          <p:nvPr/>
        </p:nvSpPr>
        <p:spPr>
          <a:xfrm>
            <a:off x="6320760" y="30736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BB6F3CC5-174A-764E-831F-58AC6190464E}"/>
              </a:ext>
            </a:extLst>
          </p:cNvPr>
          <p:cNvSpPr/>
          <p:nvPr/>
        </p:nvSpPr>
        <p:spPr>
          <a:xfrm>
            <a:off x="6572629" y="30736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ontent Placeholder 2">
            <a:extLst>
              <a:ext uri="{FF2B5EF4-FFF2-40B4-BE49-F238E27FC236}">
                <a16:creationId xmlns:a16="http://schemas.microsoft.com/office/drawing/2014/main" id="{0699B2A3-3B8E-414D-A3AF-577E06CECE10}"/>
              </a:ext>
            </a:extLst>
          </p:cNvPr>
          <p:cNvSpPr txBox="1">
            <a:spLocks/>
          </p:cNvSpPr>
          <p:nvPr/>
        </p:nvSpPr>
        <p:spPr>
          <a:xfrm>
            <a:off x="1249904" y="5236580"/>
            <a:ext cx="2964075"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b="1" dirty="0">
                <a:solidFill>
                  <a:schemeClr val="tx1">
                    <a:lumMod val="85000"/>
                    <a:lumOff val="15000"/>
                  </a:schemeClr>
                </a:solidFill>
                <a:latin typeface="Karla" charset="0"/>
                <a:ea typeface="Karla" charset="0"/>
                <a:cs typeface="Karla" charset="0"/>
              </a:rPr>
              <a:t>Example input sentence</a:t>
            </a:r>
          </a:p>
        </p:txBody>
      </p:sp>
      <p:sp>
        <p:nvSpPr>
          <p:cNvPr id="32" name="Rounded Rectangle 31">
            <a:extLst>
              <a:ext uri="{FF2B5EF4-FFF2-40B4-BE49-F238E27FC236}">
                <a16:creationId xmlns:a16="http://schemas.microsoft.com/office/drawing/2014/main" id="{55B7F79C-354B-514C-9CDD-0E4619BAD189}"/>
              </a:ext>
            </a:extLst>
          </p:cNvPr>
          <p:cNvSpPr/>
          <p:nvPr/>
        </p:nvSpPr>
        <p:spPr>
          <a:xfrm>
            <a:off x="5023876" y="4175908"/>
            <a:ext cx="2631421" cy="311369"/>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C6810C6D-F83C-C44F-B8C1-451A04C06FE6}"/>
              </a:ext>
            </a:extLst>
          </p:cNvPr>
          <p:cNvSpPr/>
          <p:nvPr/>
        </p:nvSpPr>
        <p:spPr>
          <a:xfrm>
            <a:off x="5108427" y="4216475"/>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DAAF9B34-AA96-9543-A2D3-5EF35440EBC6}"/>
              </a:ext>
            </a:extLst>
          </p:cNvPr>
          <p:cNvSpPr/>
          <p:nvPr/>
        </p:nvSpPr>
        <p:spPr>
          <a:xfrm>
            <a:off x="5354686" y="4216475"/>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2E89CB5E-8E02-3647-9934-F3B0E64079B8}"/>
              </a:ext>
            </a:extLst>
          </p:cNvPr>
          <p:cNvSpPr/>
          <p:nvPr/>
        </p:nvSpPr>
        <p:spPr>
          <a:xfrm>
            <a:off x="5600945" y="4216475"/>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A303B545-2289-A049-BCAD-982E40A743A5}"/>
              </a:ext>
            </a:extLst>
          </p:cNvPr>
          <p:cNvSpPr/>
          <p:nvPr/>
        </p:nvSpPr>
        <p:spPr>
          <a:xfrm>
            <a:off x="5852814" y="4216475"/>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24AA75F-456D-8949-A10C-222308AD6C27}"/>
              </a:ext>
            </a:extLst>
          </p:cNvPr>
          <p:cNvSpPr/>
          <p:nvPr/>
        </p:nvSpPr>
        <p:spPr>
          <a:xfrm>
            <a:off x="6110810" y="4218759"/>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A1C43F3D-8692-EE47-9823-1230435C6EF5}"/>
              </a:ext>
            </a:extLst>
          </p:cNvPr>
          <p:cNvSpPr/>
          <p:nvPr/>
        </p:nvSpPr>
        <p:spPr>
          <a:xfrm>
            <a:off x="6357069" y="4218759"/>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7CE51F31-4C6E-7945-AE70-852BF817D70E}"/>
              </a:ext>
            </a:extLst>
          </p:cNvPr>
          <p:cNvSpPr/>
          <p:nvPr/>
        </p:nvSpPr>
        <p:spPr>
          <a:xfrm>
            <a:off x="6603328" y="4218759"/>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AC07CFFB-CDE8-B241-8A41-C7FC551585A0}"/>
              </a:ext>
            </a:extLst>
          </p:cNvPr>
          <p:cNvSpPr/>
          <p:nvPr/>
        </p:nvSpPr>
        <p:spPr>
          <a:xfrm>
            <a:off x="6855197" y="4218759"/>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3E1039C-7E4C-C141-AD63-693260F07D4D}"/>
              </a:ext>
            </a:extLst>
          </p:cNvPr>
          <p:cNvSpPr/>
          <p:nvPr/>
        </p:nvSpPr>
        <p:spPr>
          <a:xfrm>
            <a:off x="7108259" y="4214326"/>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E67898AD-C5E7-2D42-9415-B67BBD4A3A66}"/>
              </a:ext>
            </a:extLst>
          </p:cNvPr>
          <p:cNvSpPr/>
          <p:nvPr/>
        </p:nvSpPr>
        <p:spPr>
          <a:xfrm>
            <a:off x="7360128" y="4214326"/>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a:extLst>
              <a:ext uri="{FF2B5EF4-FFF2-40B4-BE49-F238E27FC236}">
                <a16:creationId xmlns:a16="http://schemas.microsoft.com/office/drawing/2014/main" id="{6C5771F7-7684-374B-B6C2-60FEB0E09FAD}"/>
              </a:ext>
            </a:extLst>
          </p:cNvPr>
          <p:cNvSpPr/>
          <p:nvPr/>
        </p:nvSpPr>
        <p:spPr>
          <a:xfrm>
            <a:off x="5742550" y="3026663"/>
            <a:ext cx="1128109" cy="311369"/>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ight Arrow 44">
            <a:extLst>
              <a:ext uri="{FF2B5EF4-FFF2-40B4-BE49-F238E27FC236}">
                <a16:creationId xmlns:a16="http://schemas.microsoft.com/office/drawing/2014/main" id="{1552C180-A336-A746-AA26-10B7E107AA52}"/>
              </a:ext>
            </a:extLst>
          </p:cNvPr>
          <p:cNvSpPr/>
          <p:nvPr/>
        </p:nvSpPr>
        <p:spPr>
          <a:xfrm rot="16200000">
            <a:off x="6048171" y="3544078"/>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ight Arrow 46">
            <a:extLst>
              <a:ext uri="{FF2B5EF4-FFF2-40B4-BE49-F238E27FC236}">
                <a16:creationId xmlns:a16="http://schemas.microsoft.com/office/drawing/2014/main" id="{5D792BAB-B803-CF46-A092-93C1E56EC90D}"/>
              </a:ext>
            </a:extLst>
          </p:cNvPr>
          <p:cNvSpPr/>
          <p:nvPr/>
        </p:nvSpPr>
        <p:spPr>
          <a:xfrm rot="16200000">
            <a:off x="6069731" y="4713226"/>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8" name="Content Placeholder 2">
                <a:extLst>
                  <a:ext uri="{FF2B5EF4-FFF2-40B4-BE49-F238E27FC236}">
                    <a16:creationId xmlns:a16="http://schemas.microsoft.com/office/drawing/2014/main" id="{C1ED9D7B-0772-8F44-B82E-46E5594D9561}"/>
                  </a:ext>
                </a:extLst>
              </p:cNvPr>
              <p:cNvSpPr txBox="1">
                <a:spLocks/>
              </p:cNvSpPr>
              <p:nvPr/>
            </p:nvSpPr>
            <p:spPr>
              <a:xfrm>
                <a:off x="5539535" y="4670647"/>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𝑉</m:t>
                      </m:r>
                    </m:oMath>
                  </m:oMathPara>
                </a14:m>
                <a:endParaRPr lang="en-US" sz="2400" dirty="0">
                  <a:solidFill>
                    <a:srgbClr val="C00000"/>
                  </a:solidFill>
                  <a:latin typeface="Avenir Light" panose="020B0402020203020204" pitchFamily="34" charset="77"/>
                </a:endParaRPr>
              </a:p>
            </p:txBody>
          </p:sp>
        </mc:Choice>
        <mc:Fallback xmlns="">
          <p:sp>
            <p:nvSpPr>
              <p:cNvPr id="48" name="Content Placeholder 2">
                <a:extLst>
                  <a:ext uri="{FF2B5EF4-FFF2-40B4-BE49-F238E27FC236}">
                    <a16:creationId xmlns:a16="http://schemas.microsoft.com/office/drawing/2014/main" xmlns:a14="http://schemas.microsoft.com/office/drawing/2010/main" xmlns="" id="{C1ED9D7B-0772-8F44-B82E-46E5594D9561}"/>
                  </a:ext>
                </a:extLst>
              </p:cNvPr>
              <p:cNvSpPr txBox="1">
                <a:spLocks noRot="1" noChangeAspect="1" noMove="1" noResize="1" noEditPoints="1" noAdjustHandles="1" noChangeArrowheads="1" noChangeShapeType="1" noTextEdit="1"/>
              </p:cNvSpPr>
              <p:nvPr/>
            </p:nvSpPr>
            <p:spPr>
              <a:xfrm>
                <a:off x="5539535" y="4670647"/>
                <a:ext cx="701328" cy="503588"/>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Content Placeholder 2">
                <a:extLst>
                  <a:ext uri="{FF2B5EF4-FFF2-40B4-BE49-F238E27FC236}">
                    <a16:creationId xmlns:a16="http://schemas.microsoft.com/office/drawing/2014/main" id="{585DBD21-0E03-5C4E-80C6-08218453FDF0}"/>
                  </a:ext>
                </a:extLst>
              </p:cNvPr>
              <p:cNvSpPr txBox="1">
                <a:spLocks/>
              </p:cNvSpPr>
              <p:nvPr/>
            </p:nvSpPr>
            <p:spPr>
              <a:xfrm>
                <a:off x="5546844" y="3491706"/>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𝑊</m:t>
                      </m:r>
                    </m:oMath>
                  </m:oMathPara>
                </a14:m>
                <a:endParaRPr lang="en-US" sz="2400" dirty="0">
                  <a:solidFill>
                    <a:srgbClr val="C00000"/>
                  </a:solidFill>
                  <a:latin typeface="Avenir Light" panose="020B0402020203020204" pitchFamily="34" charset="77"/>
                </a:endParaRPr>
              </a:p>
            </p:txBody>
          </p:sp>
        </mc:Choice>
        <mc:Fallback xmlns="">
          <p:sp>
            <p:nvSpPr>
              <p:cNvPr id="49" name="Content Placeholder 2">
                <a:extLst>
                  <a:ext uri="{FF2B5EF4-FFF2-40B4-BE49-F238E27FC236}">
                    <a16:creationId xmlns:a16="http://schemas.microsoft.com/office/drawing/2014/main" xmlns:a14="http://schemas.microsoft.com/office/drawing/2010/main" xmlns="" id="{585DBD21-0E03-5C4E-80C6-08218453FDF0}"/>
                  </a:ext>
                </a:extLst>
              </p:cNvPr>
              <p:cNvSpPr txBox="1">
                <a:spLocks noRot="1" noChangeAspect="1" noMove="1" noResize="1" noEditPoints="1" noAdjustHandles="1" noChangeArrowheads="1" noChangeShapeType="1" noTextEdit="1"/>
              </p:cNvSpPr>
              <p:nvPr/>
            </p:nvSpPr>
            <p:spPr>
              <a:xfrm>
                <a:off x="5546844" y="3491706"/>
                <a:ext cx="701328" cy="503588"/>
              </a:xfrm>
              <a:prstGeom prst="rect">
                <a:avLst/>
              </a:prstGeom>
              <a:blipFill rotWithShape="0">
                <a:blip r:embed="rId4"/>
                <a:stretch>
                  <a:fillRect/>
                </a:stretch>
              </a:blipFill>
            </p:spPr>
            <p:txBody>
              <a:bodyPr/>
              <a:lstStyle/>
              <a:p>
                <a:r>
                  <a:rPr lang="en-US">
                    <a:noFill/>
                  </a:rPr>
                  <a:t> </a:t>
                </a:r>
              </a:p>
            </p:txBody>
          </p:sp>
        </mc:Fallback>
      </mc:AlternateContent>
      <p:sp>
        <p:nvSpPr>
          <p:cNvPr id="50" name="Content Placeholder 2">
            <a:extLst>
              <a:ext uri="{FF2B5EF4-FFF2-40B4-BE49-F238E27FC236}">
                <a16:creationId xmlns:a16="http://schemas.microsoft.com/office/drawing/2014/main" id="{98A0229A-0E65-994A-A48A-9E766E214C56}"/>
              </a:ext>
            </a:extLst>
          </p:cNvPr>
          <p:cNvSpPr txBox="1">
            <a:spLocks/>
          </p:cNvSpPr>
          <p:nvPr/>
        </p:nvSpPr>
        <p:spPr>
          <a:xfrm>
            <a:off x="1161485" y="4122786"/>
            <a:ext cx="2964075"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b="1" dirty="0">
                <a:solidFill>
                  <a:schemeClr val="tx1">
                    <a:lumMod val="85000"/>
                    <a:lumOff val="15000"/>
                  </a:schemeClr>
                </a:solidFill>
                <a:latin typeface="Karla" charset="0"/>
                <a:ea typeface="Karla" charset="0"/>
                <a:cs typeface="Karla" charset="0"/>
              </a:rPr>
              <a:t>Hidden layer</a:t>
            </a:r>
          </a:p>
        </p:txBody>
      </p:sp>
      <p:sp>
        <p:nvSpPr>
          <p:cNvPr id="51" name="Content Placeholder 2">
            <a:extLst>
              <a:ext uri="{FF2B5EF4-FFF2-40B4-BE49-F238E27FC236}">
                <a16:creationId xmlns:a16="http://schemas.microsoft.com/office/drawing/2014/main" id="{3649502E-21DD-1642-971F-BACEABB4E04C}"/>
              </a:ext>
            </a:extLst>
          </p:cNvPr>
          <p:cNvSpPr txBox="1">
            <a:spLocks/>
          </p:cNvSpPr>
          <p:nvPr/>
        </p:nvSpPr>
        <p:spPr>
          <a:xfrm>
            <a:off x="1284612" y="2933720"/>
            <a:ext cx="2964075"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b="1" dirty="0">
                <a:solidFill>
                  <a:schemeClr val="tx1">
                    <a:lumMod val="85000"/>
                    <a:lumOff val="15000"/>
                  </a:schemeClr>
                </a:solidFill>
                <a:latin typeface="Karla" charset="0"/>
                <a:ea typeface="Karla" charset="0"/>
                <a:cs typeface="Karla" charset="0"/>
              </a:rPr>
              <a:t>Output layer</a:t>
            </a:r>
          </a:p>
        </p:txBody>
      </p:sp>
      <mc:AlternateContent xmlns:mc="http://schemas.openxmlformats.org/markup-compatibility/2006" xmlns:a14="http://schemas.microsoft.com/office/drawing/2010/main">
        <mc:Choice Requires="a14">
          <p:sp>
            <p:nvSpPr>
              <p:cNvPr id="46" name="Content Placeholder 2">
                <a:extLst>
                  <a:ext uri="{FF2B5EF4-FFF2-40B4-BE49-F238E27FC236}">
                    <a16:creationId xmlns:a16="http://schemas.microsoft.com/office/drawing/2014/main" id="{6BF069EC-E01E-874F-8256-B41BD1F5F318}"/>
                  </a:ext>
                </a:extLst>
              </p:cNvPr>
              <p:cNvSpPr txBox="1">
                <a:spLocks/>
              </p:cNvSpPr>
              <p:nvPr/>
            </p:nvSpPr>
            <p:spPr>
              <a:xfrm>
                <a:off x="8202094" y="5184623"/>
                <a:ext cx="2799163"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dirty="0" smtClean="0">
                          <a:solidFill>
                            <a:srgbClr val="C00000"/>
                          </a:solidFill>
                          <a:latin typeface="Cambria Math" panose="02040503050406030204" pitchFamily="18" charset="0"/>
                        </a:rPr>
                        <m:t>𝑥</m:t>
                      </m:r>
                      <m:r>
                        <a:rPr lang="en-US" sz="2400" b="0" i="1" dirty="0" smtClean="0">
                          <a:solidFill>
                            <a:schemeClr val="tx1">
                              <a:lumMod val="85000"/>
                              <a:lumOff val="15000"/>
                            </a:schemeClr>
                          </a:solidFill>
                          <a:latin typeface="Cambria Math" panose="02040503050406030204" pitchFamily="18" charset="0"/>
                        </a:rPr>
                        <m:t>=[</m:t>
                      </m:r>
                      <m:sSub>
                        <m:sSubPr>
                          <m:ctrlPr>
                            <a:rPr lang="en-US" sz="2400" b="0" i="1" dirty="0" smtClean="0">
                              <a:solidFill>
                                <a:schemeClr val="tx1">
                                  <a:lumMod val="85000"/>
                                  <a:lumOff val="15000"/>
                                </a:schemeClr>
                              </a:solidFill>
                              <a:latin typeface="Cambria Math" panose="02040503050406030204" pitchFamily="18" charset="0"/>
                            </a:rPr>
                          </m:ctrlPr>
                        </m:sSubPr>
                        <m:e>
                          <m:r>
                            <a:rPr lang="en-US" sz="2400" b="0" i="1" dirty="0" smtClean="0">
                              <a:solidFill>
                                <a:schemeClr val="tx1">
                                  <a:lumMod val="85000"/>
                                  <a:lumOff val="15000"/>
                                </a:schemeClr>
                              </a:solidFill>
                              <a:latin typeface="Cambria Math" panose="02040503050406030204" pitchFamily="18" charset="0"/>
                            </a:rPr>
                            <m:t>𝑥</m:t>
                          </m:r>
                        </m:e>
                        <m:sub>
                          <m:r>
                            <a:rPr lang="en-US" sz="2400" b="0" i="1" dirty="0" smtClean="0">
                              <a:solidFill>
                                <a:schemeClr val="tx1">
                                  <a:lumMod val="85000"/>
                                  <a:lumOff val="15000"/>
                                </a:schemeClr>
                              </a:solidFill>
                              <a:latin typeface="Cambria Math" panose="02040503050406030204" pitchFamily="18" charset="0"/>
                            </a:rPr>
                            <m:t>1</m:t>
                          </m:r>
                        </m:sub>
                      </m:sSub>
                      <m:r>
                        <a:rPr lang="en-US" sz="2400" b="0" i="1" dirty="0" smtClean="0">
                          <a:solidFill>
                            <a:schemeClr val="tx1">
                              <a:lumMod val="85000"/>
                              <a:lumOff val="15000"/>
                            </a:schemeClr>
                          </a:solidFill>
                          <a:latin typeface="Cambria Math" panose="02040503050406030204" pitchFamily="18" charset="0"/>
                        </a:rPr>
                        <m:t>,</m:t>
                      </m:r>
                      <m:sSub>
                        <m:sSubPr>
                          <m:ctrlPr>
                            <a:rPr lang="en-US" sz="2400" b="0" i="1" dirty="0" smtClean="0">
                              <a:solidFill>
                                <a:schemeClr val="tx1">
                                  <a:lumMod val="85000"/>
                                  <a:lumOff val="15000"/>
                                </a:schemeClr>
                              </a:solidFill>
                              <a:latin typeface="Cambria Math" panose="02040503050406030204" pitchFamily="18" charset="0"/>
                            </a:rPr>
                          </m:ctrlPr>
                        </m:sSubPr>
                        <m:e>
                          <m:r>
                            <a:rPr lang="en-US" sz="2400" b="0" i="1" dirty="0" smtClean="0">
                              <a:solidFill>
                                <a:schemeClr val="tx1">
                                  <a:lumMod val="85000"/>
                                  <a:lumOff val="15000"/>
                                </a:schemeClr>
                              </a:solidFill>
                              <a:latin typeface="Cambria Math" panose="02040503050406030204" pitchFamily="18" charset="0"/>
                            </a:rPr>
                            <m:t>𝑥</m:t>
                          </m:r>
                        </m:e>
                        <m:sub>
                          <m:r>
                            <a:rPr lang="en-US" sz="2400" b="0" i="1" dirty="0" smtClean="0">
                              <a:solidFill>
                                <a:schemeClr val="tx1">
                                  <a:lumMod val="85000"/>
                                  <a:lumOff val="15000"/>
                                </a:schemeClr>
                              </a:solidFill>
                              <a:latin typeface="Cambria Math" panose="02040503050406030204" pitchFamily="18" charset="0"/>
                            </a:rPr>
                            <m:t>2</m:t>
                          </m:r>
                        </m:sub>
                      </m:sSub>
                      <m:r>
                        <a:rPr lang="en-US" sz="2400" b="0" i="1" dirty="0" smtClean="0">
                          <a:solidFill>
                            <a:schemeClr val="tx1">
                              <a:lumMod val="85000"/>
                              <a:lumOff val="15000"/>
                            </a:schemeClr>
                          </a:solidFill>
                          <a:latin typeface="Cambria Math" panose="02040503050406030204" pitchFamily="18" charset="0"/>
                        </a:rPr>
                        <m:t>,</m:t>
                      </m:r>
                      <m:sSub>
                        <m:sSubPr>
                          <m:ctrlPr>
                            <a:rPr lang="en-US" sz="2400" b="0" i="1" dirty="0" smtClean="0">
                              <a:solidFill>
                                <a:schemeClr val="tx1">
                                  <a:lumMod val="85000"/>
                                  <a:lumOff val="15000"/>
                                </a:schemeClr>
                              </a:solidFill>
                              <a:latin typeface="Cambria Math" panose="02040503050406030204" pitchFamily="18" charset="0"/>
                            </a:rPr>
                          </m:ctrlPr>
                        </m:sSubPr>
                        <m:e>
                          <m:r>
                            <a:rPr lang="en-US" sz="2400" b="0" i="1" dirty="0" smtClean="0">
                              <a:solidFill>
                                <a:schemeClr val="tx1">
                                  <a:lumMod val="85000"/>
                                  <a:lumOff val="15000"/>
                                </a:schemeClr>
                              </a:solidFill>
                              <a:latin typeface="Cambria Math" panose="02040503050406030204" pitchFamily="18" charset="0"/>
                            </a:rPr>
                            <m:t>𝑥</m:t>
                          </m:r>
                        </m:e>
                        <m:sub>
                          <m:r>
                            <a:rPr lang="en-US" sz="2400" b="0" i="1" dirty="0" smtClean="0">
                              <a:solidFill>
                                <a:schemeClr val="tx1">
                                  <a:lumMod val="85000"/>
                                  <a:lumOff val="15000"/>
                                </a:schemeClr>
                              </a:solidFill>
                              <a:latin typeface="Cambria Math" panose="02040503050406030204" pitchFamily="18" charset="0"/>
                            </a:rPr>
                            <m:t>3</m:t>
                          </m:r>
                        </m:sub>
                      </m:sSub>
                      <m:r>
                        <a:rPr lang="en-US" sz="2400" b="0" i="1" dirty="0" smtClean="0">
                          <a:solidFill>
                            <a:schemeClr val="tx1">
                              <a:lumMod val="85000"/>
                              <a:lumOff val="15000"/>
                            </a:schemeClr>
                          </a:solidFill>
                          <a:latin typeface="Cambria Math" panose="02040503050406030204" pitchFamily="18" charset="0"/>
                        </a:rPr>
                        <m:t>]</m:t>
                      </m:r>
                    </m:oMath>
                  </m:oMathPara>
                </a14:m>
                <a:endParaRPr lang="en-US" sz="2400" dirty="0">
                  <a:solidFill>
                    <a:srgbClr val="C00000"/>
                  </a:solidFill>
                  <a:latin typeface="Avenir Light" panose="020B0402020203020204" pitchFamily="34" charset="77"/>
                </a:endParaRPr>
              </a:p>
            </p:txBody>
          </p:sp>
        </mc:Choice>
        <mc:Fallback xmlns="">
          <p:sp>
            <p:nvSpPr>
              <p:cNvPr id="46" name="Content Placeholder 2">
                <a:extLst>
                  <a:ext uri="{FF2B5EF4-FFF2-40B4-BE49-F238E27FC236}">
                    <a16:creationId xmlns:a16="http://schemas.microsoft.com/office/drawing/2014/main" id="{6BF069EC-E01E-874F-8256-B41BD1F5F318}"/>
                  </a:ext>
                </a:extLst>
              </p:cNvPr>
              <p:cNvSpPr txBox="1">
                <a:spLocks noRot="1" noChangeAspect="1" noMove="1" noResize="1" noEditPoints="1" noAdjustHandles="1" noChangeArrowheads="1" noChangeShapeType="1" noTextEdit="1"/>
              </p:cNvSpPr>
              <p:nvPr/>
            </p:nvSpPr>
            <p:spPr>
              <a:xfrm>
                <a:off x="8202094" y="5184623"/>
                <a:ext cx="2799163" cy="503588"/>
              </a:xfrm>
              <a:prstGeom prst="rect">
                <a:avLst/>
              </a:prstGeom>
              <a:blipFill>
                <a:blip r:embed="rId5"/>
                <a:stretch>
                  <a:fillRect b="-15000"/>
                </a:stretch>
              </a:blipFill>
            </p:spPr>
            <p:txBody>
              <a:bodyPr/>
              <a:lstStyle/>
              <a:p>
                <a:r>
                  <a:rPr lang="en-US">
                    <a:noFill/>
                  </a:rPr>
                  <a:t> </a:t>
                </a:r>
              </a:p>
            </p:txBody>
          </p:sp>
        </mc:Fallback>
      </mc:AlternateContent>
      <p:sp>
        <p:nvSpPr>
          <p:cNvPr id="52" name="Content Placeholder 2">
            <a:extLst>
              <a:ext uri="{FF2B5EF4-FFF2-40B4-BE49-F238E27FC236}">
                <a16:creationId xmlns:a16="http://schemas.microsoft.com/office/drawing/2014/main" id="{5AE33AA6-F39F-AE47-A082-D026FA876028}"/>
              </a:ext>
            </a:extLst>
          </p:cNvPr>
          <p:cNvSpPr txBox="1">
            <a:spLocks/>
          </p:cNvSpPr>
          <p:nvPr/>
        </p:nvSpPr>
        <p:spPr>
          <a:xfrm>
            <a:off x="8533366" y="5631336"/>
            <a:ext cx="3306448"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600" b="1" dirty="0">
                <a:solidFill>
                  <a:schemeClr val="accent5">
                    <a:lumMod val="50000"/>
                  </a:schemeClr>
                </a:solidFill>
                <a:latin typeface="Avenir Light" panose="020B0402020203020204" pitchFamily="34" charset="77"/>
              </a:rPr>
              <a:t>Concatenated word embeddings</a:t>
            </a:r>
          </a:p>
        </p:txBody>
      </p:sp>
      <mc:AlternateContent xmlns:mc="http://schemas.openxmlformats.org/markup-compatibility/2006" xmlns:a14="http://schemas.microsoft.com/office/drawing/2010/main">
        <mc:Choice Requires="a14">
          <p:sp>
            <p:nvSpPr>
              <p:cNvPr id="53" name="Content Placeholder 2">
                <a:extLst>
                  <a:ext uri="{FF2B5EF4-FFF2-40B4-BE49-F238E27FC236}">
                    <a16:creationId xmlns:a16="http://schemas.microsoft.com/office/drawing/2014/main" id="{3310BA9A-DCEA-794F-9991-6F281CB69514}"/>
                  </a:ext>
                </a:extLst>
              </p:cNvPr>
              <p:cNvSpPr txBox="1">
                <a:spLocks/>
              </p:cNvSpPr>
              <p:nvPr/>
            </p:nvSpPr>
            <p:spPr>
              <a:xfrm>
                <a:off x="8256104" y="4015200"/>
                <a:ext cx="2799163"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dirty="0" smtClean="0">
                          <a:solidFill>
                            <a:srgbClr val="C00000"/>
                          </a:solidFill>
                          <a:latin typeface="Cambria Math" panose="02040503050406030204" pitchFamily="18" charset="0"/>
                        </a:rPr>
                        <m:t>h</m:t>
                      </m:r>
                      <m:r>
                        <a:rPr lang="en-US" sz="2400" b="0" i="1" dirty="0" smtClean="0">
                          <a:solidFill>
                            <a:schemeClr val="tx1">
                              <a:lumMod val="85000"/>
                              <a:lumOff val="15000"/>
                            </a:schemeClr>
                          </a:solidFill>
                          <a:latin typeface="Cambria Math" panose="02040503050406030204" pitchFamily="18" charset="0"/>
                        </a:rPr>
                        <m:t>=</m:t>
                      </m:r>
                      <m:r>
                        <a:rPr lang="en-US" sz="2400" b="0" i="1" dirty="0" smtClean="0">
                          <a:solidFill>
                            <a:schemeClr val="tx1">
                              <a:lumMod val="85000"/>
                              <a:lumOff val="15000"/>
                            </a:schemeClr>
                          </a:solidFill>
                          <a:latin typeface="Cambria Math" panose="02040503050406030204" pitchFamily="18" charset="0"/>
                        </a:rPr>
                        <m:t>𝑓</m:t>
                      </m:r>
                      <m:r>
                        <a:rPr lang="en-US" sz="2400" b="0" i="1" dirty="0" smtClean="0">
                          <a:solidFill>
                            <a:schemeClr val="tx1">
                              <a:lumMod val="85000"/>
                              <a:lumOff val="15000"/>
                            </a:schemeClr>
                          </a:solidFill>
                          <a:latin typeface="Cambria Math" panose="02040503050406030204" pitchFamily="18" charset="0"/>
                        </a:rPr>
                        <m:t>(</m:t>
                      </m:r>
                      <m:r>
                        <a:rPr lang="en-US" sz="2400" b="0" i="1" dirty="0" smtClean="0">
                          <a:solidFill>
                            <a:schemeClr val="tx1">
                              <a:lumMod val="85000"/>
                              <a:lumOff val="15000"/>
                            </a:schemeClr>
                          </a:solidFill>
                          <a:latin typeface="Cambria Math" charset="0"/>
                        </a:rPr>
                        <m:t>𝑉</m:t>
                      </m:r>
                      <m:r>
                        <a:rPr lang="en-US" sz="2400" b="0" i="1" dirty="0" smtClean="0">
                          <a:solidFill>
                            <a:schemeClr val="tx1">
                              <a:lumMod val="85000"/>
                              <a:lumOff val="15000"/>
                            </a:schemeClr>
                          </a:solidFill>
                          <a:latin typeface="Cambria Math" panose="02040503050406030204" pitchFamily="18" charset="0"/>
                        </a:rPr>
                        <m:t>𝑥</m:t>
                      </m:r>
                      <m:r>
                        <a:rPr lang="en-US" sz="2400" b="0" i="1" dirty="0" smtClean="0">
                          <a:solidFill>
                            <a:schemeClr val="tx1">
                              <a:lumMod val="85000"/>
                              <a:lumOff val="15000"/>
                            </a:schemeClr>
                          </a:solidFill>
                          <a:latin typeface="Cambria Math" panose="02040503050406030204" pitchFamily="18" charset="0"/>
                        </a:rPr>
                        <m:t>+</m:t>
                      </m:r>
                      <m:sSub>
                        <m:sSubPr>
                          <m:ctrlPr>
                            <a:rPr lang="en-US" sz="2400" b="0" i="1" dirty="0" smtClean="0">
                              <a:solidFill>
                                <a:schemeClr val="tx1">
                                  <a:lumMod val="85000"/>
                                  <a:lumOff val="15000"/>
                                </a:schemeClr>
                              </a:solidFill>
                              <a:latin typeface="Cambria Math" panose="02040503050406030204" pitchFamily="18" charset="0"/>
                            </a:rPr>
                          </m:ctrlPr>
                        </m:sSubPr>
                        <m:e>
                          <m:r>
                            <a:rPr lang="en-US" sz="2400" b="0" i="1" dirty="0" smtClean="0">
                              <a:solidFill>
                                <a:schemeClr val="tx1">
                                  <a:lumMod val="85000"/>
                                  <a:lumOff val="15000"/>
                                </a:schemeClr>
                              </a:solidFill>
                              <a:latin typeface="Cambria Math" panose="02040503050406030204" pitchFamily="18" charset="0"/>
                            </a:rPr>
                            <m:t>𝑏</m:t>
                          </m:r>
                        </m:e>
                        <m:sub>
                          <m:r>
                            <a:rPr lang="en-US" sz="2400" b="0" i="1" dirty="0" smtClean="0">
                              <a:solidFill>
                                <a:schemeClr val="tx1">
                                  <a:lumMod val="85000"/>
                                  <a:lumOff val="15000"/>
                                </a:schemeClr>
                              </a:solidFill>
                              <a:latin typeface="Cambria Math" panose="02040503050406030204" pitchFamily="18" charset="0"/>
                            </a:rPr>
                            <m:t>1</m:t>
                          </m:r>
                        </m:sub>
                      </m:sSub>
                      <m:r>
                        <a:rPr lang="en-US" sz="2400" b="0" i="1" dirty="0" smtClean="0">
                          <a:solidFill>
                            <a:schemeClr val="tx1">
                              <a:lumMod val="85000"/>
                              <a:lumOff val="15000"/>
                            </a:schemeClr>
                          </a:solidFill>
                          <a:latin typeface="Cambria Math" panose="02040503050406030204" pitchFamily="18" charset="0"/>
                        </a:rPr>
                        <m:t>)</m:t>
                      </m:r>
                    </m:oMath>
                  </m:oMathPara>
                </a14:m>
                <a:endParaRPr lang="en-US" sz="2400" dirty="0">
                  <a:solidFill>
                    <a:srgbClr val="C00000"/>
                  </a:solidFill>
                  <a:latin typeface="Avenir Light" panose="020B0402020203020204" pitchFamily="34" charset="77"/>
                </a:endParaRPr>
              </a:p>
            </p:txBody>
          </p:sp>
        </mc:Choice>
        <mc:Fallback xmlns="">
          <p:sp>
            <p:nvSpPr>
              <p:cNvPr id="53" name="Content Placeholder 2">
                <a:extLst>
                  <a:ext uri="{FF2B5EF4-FFF2-40B4-BE49-F238E27FC236}">
                    <a16:creationId xmlns:a16="http://schemas.microsoft.com/office/drawing/2014/main" xmlns:a14="http://schemas.microsoft.com/office/drawing/2010/main" xmlns="" id="{3310BA9A-DCEA-794F-9991-6F281CB69514}"/>
                  </a:ext>
                </a:extLst>
              </p:cNvPr>
              <p:cNvSpPr txBox="1">
                <a:spLocks noRot="1" noChangeAspect="1" noMove="1" noResize="1" noEditPoints="1" noAdjustHandles="1" noChangeArrowheads="1" noChangeShapeType="1" noTextEdit="1"/>
              </p:cNvSpPr>
              <p:nvPr/>
            </p:nvSpPr>
            <p:spPr>
              <a:xfrm>
                <a:off x="8256104" y="4015200"/>
                <a:ext cx="2799163" cy="503588"/>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Content Placeholder 2">
                <a:extLst>
                  <a:ext uri="{FF2B5EF4-FFF2-40B4-BE49-F238E27FC236}">
                    <a16:creationId xmlns:a16="http://schemas.microsoft.com/office/drawing/2014/main" id="{A9D3B108-BEE0-7A4A-A32A-7CF470E03DE3}"/>
                  </a:ext>
                </a:extLst>
              </p:cNvPr>
              <p:cNvSpPr txBox="1">
                <a:spLocks/>
              </p:cNvSpPr>
              <p:nvPr/>
            </p:nvSpPr>
            <p:spPr>
              <a:xfrm>
                <a:off x="6978460" y="2874317"/>
                <a:ext cx="4861354"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acc>
                        <m:accPr>
                          <m:chr m:val="̂"/>
                          <m:ctrlPr>
                            <a:rPr lang="en-US" sz="2400" b="0" i="1" dirty="0" smtClean="0">
                              <a:solidFill>
                                <a:srgbClr val="C00000"/>
                              </a:solidFill>
                              <a:latin typeface="Cambria Math" panose="02040503050406030204" pitchFamily="18" charset="0"/>
                            </a:rPr>
                          </m:ctrlPr>
                        </m:accPr>
                        <m:e>
                          <m:r>
                            <a:rPr lang="en-US" sz="2400" b="0" i="1" dirty="0" smtClean="0">
                              <a:solidFill>
                                <a:srgbClr val="C00000"/>
                              </a:solidFill>
                              <a:latin typeface="Cambria Math" panose="02040503050406030204" pitchFamily="18" charset="0"/>
                            </a:rPr>
                            <m:t>𝑦</m:t>
                          </m:r>
                        </m:e>
                      </m:acc>
                      <m:r>
                        <a:rPr lang="en-US" sz="2400" b="0" i="1" dirty="0" smtClean="0">
                          <a:solidFill>
                            <a:schemeClr val="tx1">
                              <a:lumMod val="85000"/>
                              <a:lumOff val="15000"/>
                            </a:schemeClr>
                          </a:solidFill>
                          <a:latin typeface="Cambria Math" panose="02040503050406030204" pitchFamily="18" charset="0"/>
                        </a:rPr>
                        <m:t>=</m:t>
                      </m:r>
                      <m:r>
                        <m:rPr>
                          <m:nor/>
                        </m:rPr>
                        <a:rPr lang="en-US" sz="2400" b="0" i="0" dirty="0" smtClean="0">
                          <a:solidFill>
                            <a:schemeClr val="tx1">
                              <a:lumMod val="85000"/>
                              <a:lumOff val="15000"/>
                            </a:schemeClr>
                          </a:solidFill>
                          <a:latin typeface="Cambria Math" panose="02040503050406030204" pitchFamily="18" charset="0"/>
                        </a:rPr>
                        <m:t>softmax</m:t>
                      </m:r>
                      <m:d>
                        <m:dPr>
                          <m:ctrlPr>
                            <a:rPr lang="en-US" sz="2400" b="0" i="1" dirty="0" smtClean="0">
                              <a:solidFill>
                                <a:schemeClr val="tx1">
                                  <a:lumMod val="85000"/>
                                  <a:lumOff val="15000"/>
                                </a:schemeClr>
                              </a:solidFill>
                              <a:latin typeface="Cambria Math" panose="02040503050406030204" pitchFamily="18" charset="0"/>
                            </a:rPr>
                          </m:ctrlPr>
                        </m:dPr>
                        <m:e>
                          <m:r>
                            <a:rPr lang="en-US" sz="2400" b="0" i="1" dirty="0" smtClean="0">
                              <a:solidFill>
                                <a:schemeClr val="tx1">
                                  <a:lumMod val="85000"/>
                                  <a:lumOff val="15000"/>
                                </a:schemeClr>
                              </a:solidFill>
                              <a:latin typeface="Cambria Math" charset="0"/>
                            </a:rPr>
                            <m:t>𝑊</m:t>
                          </m:r>
                          <m:r>
                            <a:rPr lang="en-US" sz="2400" b="0" i="1" dirty="0" smtClean="0">
                              <a:solidFill>
                                <a:schemeClr val="tx1">
                                  <a:lumMod val="85000"/>
                                  <a:lumOff val="15000"/>
                                </a:schemeClr>
                              </a:solidFill>
                              <a:latin typeface="Cambria Math" panose="02040503050406030204" pitchFamily="18" charset="0"/>
                            </a:rPr>
                            <m:t>h</m:t>
                          </m:r>
                          <m:r>
                            <a:rPr lang="en-US" sz="2400" b="0" i="1" dirty="0" smtClean="0">
                              <a:solidFill>
                                <a:schemeClr val="tx1">
                                  <a:lumMod val="85000"/>
                                  <a:lumOff val="15000"/>
                                </a:schemeClr>
                              </a:solidFill>
                              <a:latin typeface="Cambria Math" panose="02040503050406030204" pitchFamily="18" charset="0"/>
                            </a:rPr>
                            <m:t>+</m:t>
                          </m:r>
                          <m:sSub>
                            <m:sSubPr>
                              <m:ctrlPr>
                                <a:rPr lang="en-US" sz="2400" b="0" i="1" dirty="0" smtClean="0">
                                  <a:solidFill>
                                    <a:schemeClr val="tx1">
                                      <a:lumMod val="85000"/>
                                      <a:lumOff val="15000"/>
                                    </a:schemeClr>
                                  </a:solidFill>
                                  <a:latin typeface="Cambria Math" panose="02040503050406030204" pitchFamily="18" charset="0"/>
                                </a:rPr>
                              </m:ctrlPr>
                            </m:sSubPr>
                            <m:e>
                              <m:r>
                                <a:rPr lang="en-US" sz="2400" b="0" i="1" dirty="0" smtClean="0">
                                  <a:solidFill>
                                    <a:schemeClr val="tx1">
                                      <a:lumMod val="85000"/>
                                      <a:lumOff val="15000"/>
                                    </a:schemeClr>
                                  </a:solidFill>
                                  <a:latin typeface="Cambria Math" panose="02040503050406030204" pitchFamily="18" charset="0"/>
                                </a:rPr>
                                <m:t>𝑏</m:t>
                              </m:r>
                            </m:e>
                            <m:sub>
                              <m:r>
                                <a:rPr lang="en-US" sz="2400" b="0" i="1" dirty="0" smtClean="0">
                                  <a:solidFill>
                                    <a:schemeClr val="tx1">
                                      <a:lumMod val="85000"/>
                                      <a:lumOff val="15000"/>
                                    </a:schemeClr>
                                  </a:solidFill>
                                  <a:latin typeface="Cambria Math" panose="02040503050406030204" pitchFamily="18" charset="0"/>
                                </a:rPr>
                                <m:t>2</m:t>
                              </m:r>
                            </m:sub>
                          </m:sSub>
                        </m:e>
                      </m:d>
                      <m:r>
                        <a:rPr lang="en-US" sz="2400" b="0" i="1" dirty="0" smtClean="0">
                          <a:solidFill>
                            <a:schemeClr val="tx1">
                              <a:lumMod val="85000"/>
                              <a:lumOff val="15000"/>
                            </a:schemeClr>
                          </a:solidFill>
                          <a:latin typeface="Cambria Math" panose="02040503050406030204" pitchFamily="18" charset="0"/>
                          <a:ea typeface="Cambria Math" panose="02040503050406030204" pitchFamily="18" charset="0"/>
                        </a:rPr>
                        <m:t>∈</m:t>
                      </m:r>
                      <m:sSup>
                        <m:sSupPr>
                          <m:ctrlPr>
                            <a:rPr lang="en-US" sz="2400" b="0" i="1" dirty="0" smtClean="0">
                              <a:solidFill>
                                <a:schemeClr val="tx1">
                                  <a:lumMod val="85000"/>
                                  <a:lumOff val="15000"/>
                                </a:schemeClr>
                              </a:solidFill>
                              <a:latin typeface="Cambria Math" panose="02040503050406030204" pitchFamily="18" charset="0"/>
                              <a:ea typeface="Cambria Math" panose="02040503050406030204" pitchFamily="18" charset="0"/>
                            </a:rPr>
                          </m:ctrlPr>
                        </m:sSupPr>
                        <m:e>
                          <m:r>
                            <a:rPr lang="en-US" sz="2400" b="0" i="1" dirty="0" smtClean="0">
                              <a:solidFill>
                                <a:schemeClr val="tx1">
                                  <a:lumMod val="85000"/>
                                  <a:lumOff val="15000"/>
                                </a:schemeClr>
                              </a:solidFill>
                              <a:latin typeface="Cambria Math" panose="02040503050406030204" pitchFamily="18" charset="0"/>
                              <a:ea typeface="Cambria Math" panose="02040503050406030204" pitchFamily="18" charset="0"/>
                            </a:rPr>
                            <m:t>ℝ</m:t>
                          </m:r>
                        </m:e>
                        <m:sup>
                          <m:d>
                            <m:dPr>
                              <m:begChr m:val="|"/>
                              <m:endChr m:val="|"/>
                              <m:ctrlPr>
                                <a:rPr lang="en-US" sz="2400" b="0" i="1" dirty="0" smtClean="0">
                                  <a:solidFill>
                                    <a:schemeClr val="tx1">
                                      <a:lumMod val="85000"/>
                                      <a:lumOff val="15000"/>
                                    </a:schemeClr>
                                  </a:solidFill>
                                  <a:latin typeface="Cambria Math" panose="02040503050406030204" pitchFamily="18" charset="0"/>
                                  <a:ea typeface="Cambria Math" panose="02040503050406030204" pitchFamily="18" charset="0"/>
                                </a:rPr>
                              </m:ctrlPr>
                            </m:dPr>
                            <m:e>
                              <m:r>
                                <a:rPr lang="en-US" sz="2400" b="0" i="1" dirty="0" smtClean="0">
                                  <a:solidFill>
                                    <a:schemeClr val="tx1">
                                      <a:lumMod val="85000"/>
                                      <a:lumOff val="15000"/>
                                    </a:schemeClr>
                                  </a:solidFill>
                                  <a:latin typeface="Cambria Math" panose="02040503050406030204" pitchFamily="18" charset="0"/>
                                  <a:ea typeface="Cambria Math" panose="02040503050406030204" pitchFamily="18" charset="0"/>
                                </a:rPr>
                                <m:t>𝑉</m:t>
                              </m:r>
                            </m:e>
                          </m:d>
                        </m:sup>
                      </m:sSup>
                    </m:oMath>
                  </m:oMathPara>
                </a14:m>
                <a:endParaRPr lang="en-US" sz="2400" b="0" dirty="0">
                  <a:solidFill>
                    <a:schemeClr val="tx1">
                      <a:lumMod val="85000"/>
                      <a:lumOff val="15000"/>
                    </a:schemeClr>
                  </a:solidFill>
                  <a:latin typeface="Avenir Light" panose="020B0402020203020204" pitchFamily="34" charset="77"/>
                  <a:ea typeface="Cambria Math" panose="02040503050406030204" pitchFamily="18" charset="0"/>
                </a:endParaRPr>
              </a:p>
            </p:txBody>
          </p:sp>
        </mc:Choice>
        <mc:Fallback xmlns="">
          <p:sp>
            <p:nvSpPr>
              <p:cNvPr id="54" name="Content Placeholder 2">
                <a:extLst>
                  <a:ext uri="{FF2B5EF4-FFF2-40B4-BE49-F238E27FC236}">
                    <a16:creationId xmlns:a16="http://schemas.microsoft.com/office/drawing/2014/main" xmlns:a14="http://schemas.microsoft.com/office/drawing/2010/main" xmlns="" id="{A9D3B108-BEE0-7A4A-A32A-7CF470E03DE3}"/>
                  </a:ext>
                </a:extLst>
              </p:cNvPr>
              <p:cNvSpPr txBox="1">
                <a:spLocks noRot="1" noChangeAspect="1" noMove="1" noResize="1" noEditPoints="1" noAdjustHandles="1" noChangeArrowheads="1" noChangeShapeType="1" noTextEdit="1"/>
              </p:cNvSpPr>
              <p:nvPr/>
            </p:nvSpPr>
            <p:spPr>
              <a:xfrm>
                <a:off x="6978460" y="2874317"/>
                <a:ext cx="4861354" cy="503588"/>
              </a:xfrm>
              <a:prstGeom prst="rect">
                <a:avLst/>
              </a:prstGeom>
              <a:blipFill rotWithShape="0">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342461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2"/>
          <p:cNvSpPr txBox="1">
            <a:spLocks noGrp="1"/>
          </p:cNvSpPr>
          <p:nvPr>
            <p:ph type="title"/>
          </p:nvPr>
        </p:nvSpPr>
        <p:spPr>
          <a:xfrm>
            <a:off x="415600" y="390167"/>
            <a:ext cx="11360800" cy="763600"/>
          </a:xfrm>
          <a:prstGeom prst="rect">
            <a:avLst/>
          </a:prstGeom>
        </p:spPr>
        <p:txBody>
          <a:bodyPr spcFirstLastPara="1" vert="horz" wrap="square" lIns="121900" tIns="121900" rIns="121900" bIns="121900" rtlCol="0" anchor="t" anchorCtr="0">
            <a:normAutofit fontScale="90000"/>
          </a:bodyPr>
          <a:lstStyle/>
          <a:p>
            <a:pPr algn="l"/>
            <a:r>
              <a:rPr lang="en"/>
              <a:t>What is so great about scaling up: Amazing GPT tricks</a:t>
            </a:r>
            <a:endParaRPr/>
          </a:p>
        </p:txBody>
      </p:sp>
      <p:sp>
        <p:nvSpPr>
          <p:cNvPr id="235" name="Google Shape;235;p32"/>
          <p:cNvSpPr txBox="1">
            <a:spLocks noGrp="1"/>
          </p:cNvSpPr>
          <p:nvPr>
            <p:ph type="body" idx="1"/>
          </p:nvPr>
        </p:nvSpPr>
        <p:spPr>
          <a:xfrm>
            <a:off x="415600" y="1251333"/>
            <a:ext cx="11360800" cy="996000"/>
          </a:xfrm>
          <a:prstGeom prst="rect">
            <a:avLst/>
          </a:prstGeom>
        </p:spPr>
        <p:txBody>
          <a:bodyPr spcFirstLastPara="1" vert="horz" wrap="square" lIns="121900" tIns="121900" rIns="121900" bIns="121900" rtlCol="0" anchor="t" anchorCtr="0">
            <a:normAutofit fontScale="85000" lnSpcReduction="20000"/>
          </a:bodyPr>
          <a:lstStyle/>
          <a:p>
            <a:pPr marL="0" indent="0">
              <a:spcAft>
                <a:spcPts val="1600"/>
              </a:spcAft>
              <a:buNone/>
            </a:pPr>
            <a:r>
              <a:rPr lang="en"/>
              <a:t>Priming is basically few-shot learning! Show GPT a few example inputs/outputs, and it figures out how to respond to future queries.</a:t>
            </a:r>
            <a:endParaRPr/>
          </a:p>
        </p:txBody>
      </p:sp>
      <p:pic>
        <p:nvPicPr>
          <p:cNvPr id="236" name="Google Shape;236;p32"/>
          <p:cNvPicPr preferRelativeResize="0"/>
          <p:nvPr/>
        </p:nvPicPr>
        <p:blipFill rotWithShape="1">
          <a:blip r:embed="rId3">
            <a:alphaModFix/>
          </a:blip>
          <a:srcRect l="3128" t="2461" r="29294" b="48001"/>
          <a:stretch/>
        </p:blipFill>
        <p:spPr>
          <a:xfrm>
            <a:off x="3680116" y="2446501"/>
            <a:ext cx="4831765" cy="3753367"/>
          </a:xfrm>
          <a:prstGeom prst="rect">
            <a:avLst/>
          </a:prstGeom>
          <a:noFill/>
          <a:ln>
            <a:noFill/>
          </a:ln>
        </p:spPr>
      </p:pic>
      <p:sp>
        <p:nvSpPr>
          <p:cNvPr id="237" name="Google Shape;237;p32"/>
          <p:cNvSpPr/>
          <p:nvPr/>
        </p:nvSpPr>
        <p:spPr>
          <a:xfrm>
            <a:off x="3680100" y="2491000"/>
            <a:ext cx="4831600" cy="2844400"/>
          </a:xfrm>
          <a:prstGeom prst="rect">
            <a:avLst/>
          </a:prstGeom>
          <a:no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8" name="Google Shape;238;p32"/>
          <p:cNvSpPr txBox="1"/>
          <p:nvPr/>
        </p:nvSpPr>
        <p:spPr>
          <a:xfrm>
            <a:off x="7082033" y="2111101"/>
            <a:ext cx="1841200" cy="471948"/>
          </a:xfrm>
          <a:prstGeom prst="rect">
            <a:avLst/>
          </a:prstGeom>
          <a:noFill/>
          <a:ln>
            <a:noFill/>
          </a:ln>
        </p:spPr>
        <p:txBody>
          <a:bodyPr spcFirstLastPara="1" wrap="square" lIns="121900" tIns="121900" rIns="121900" bIns="121900" anchor="t" anchorCtr="0">
            <a:spAutoFit/>
          </a:bodyPr>
          <a:lstStyle/>
          <a:p>
            <a:pPr algn="ctr"/>
            <a:r>
              <a:rPr lang="en" sz="1467"/>
              <a:t>The “primer”</a:t>
            </a:r>
            <a:endParaRPr sz="1467"/>
          </a:p>
        </p:txBody>
      </p:sp>
      <p:cxnSp>
        <p:nvCxnSpPr>
          <p:cNvPr id="239" name="Google Shape;239;p32"/>
          <p:cNvCxnSpPr/>
          <p:nvPr/>
        </p:nvCxnSpPr>
        <p:spPr>
          <a:xfrm rot="10800000">
            <a:off x="5883800" y="5712533"/>
            <a:ext cx="740400" cy="217200"/>
          </a:xfrm>
          <a:prstGeom prst="straightConnector1">
            <a:avLst/>
          </a:prstGeom>
          <a:noFill/>
          <a:ln w="9525" cap="flat" cmpd="sng">
            <a:solidFill>
              <a:schemeClr val="dk2"/>
            </a:solidFill>
            <a:prstDash val="solid"/>
            <a:round/>
            <a:headEnd type="none" w="med" len="med"/>
            <a:tailEnd type="triangle" w="med" len="med"/>
          </a:ln>
        </p:spPr>
      </p:cxnSp>
      <p:sp>
        <p:nvSpPr>
          <p:cNvPr id="240" name="Google Shape;240;p32"/>
          <p:cNvSpPr txBox="1"/>
          <p:nvPr/>
        </p:nvSpPr>
        <p:spPr>
          <a:xfrm>
            <a:off x="6624200" y="5712534"/>
            <a:ext cx="4880400" cy="697715"/>
          </a:xfrm>
          <a:prstGeom prst="rect">
            <a:avLst/>
          </a:prstGeom>
          <a:noFill/>
          <a:ln>
            <a:noFill/>
          </a:ln>
        </p:spPr>
        <p:txBody>
          <a:bodyPr spcFirstLastPara="1" wrap="square" lIns="121900" tIns="121900" rIns="121900" bIns="121900" anchor="t" anchorCtr="0">
            <a:spAutoFit/>
          </a:bodyPr>
          <a:lstStyle/>
          <a:p>
            <a:pPr algn="ctr"/>
            <a:r>
              <a:rPr lang="en" sz="1467"/>
              <a:t>Without any pre-training, it “learns” to write MC questions with quality distractors &amp; the correct answer!</a:t>
            </a:r>
            <a:endParaRPr sz="1467"/>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3"/>
          <p:cNvSpPr txBox="1">
            <a:spLocks noGrp="1"/>
          </p:cNvSpPr>
          <p:nvPr>
            <p:ph type="title"/>
          </p:nvPr>
        </p:nvSpPr>
        <p:spPr>
          <a:xfrm>
            <a:off x="415600" y="491767"/>
            <a:ext cx="11360800" cy="763600"/>
          </a:xfrm>
          <a:prstGeom prst="rect">
            <a:avLst/>
          </a:prstGeom>
        </p:spPr>
        <p:txBody>
          <a:bodyPr spcFirstLastPara="1" vert="horz" wrap="square" lIns="121900" tIns="121900" rIns="121900" bIns="121900" rtlCol="0" anchor="t" anchorCtr="0">
            <a:normAutofit fontScale="90000"/>
          </a:bodyPr>
          <a:lstStyle/>
          <a:p>
            <a:pPr algn="l"/>
            <a:r>
              <a:rPr lang="en"/>
              <a:t>What is so great about scaling up: Amazing GPT tricks</a:t>
            </a:r>
            <a:endParaRPr/>
          </a:p>
        </p:txBody>
      </p:sp>
      <p:pic>
        <p:nvPicPr>
          <p:cNvPr id="246" name="Google Shape;246;p33"/>
          <p:cNvPicPr preferRelativeResize="0"/>
          <p:nvPr/>
        </p:nvPicPr>
        <p:blipFill>
          <a:blip r:embed="rId3">
            <a:alphaModFix/>
          </a:blip>
          <a:stretch>
            <a:fillRect/>
          </a:stretch>
        </p:blipFill>
        <p:spPr>
          <a:xfrm>
            <a:off x="302133" y="1663149"/>
            <a:ext cx="4572000" cy="4572000"/>
          </a:xfrm>
          <a:prstGeom prst="rect">
            <a:avLst/>
          </a:prstGeom>
          <a:noFill/>
          <a:ln>
            <a:noFill/>
          </a:ln>
        </p:spPr>
      </p:pic>
      <p:pic>
        <p:nvPicPr>
          <p:cNvPr id="247" name="Google Shape;247;p33"/>
          <p:cNvPicPr preferRelativeResize="0"/>
          <p:nvPr/>
        </p:nvPicPr>
        <p:blipFill>
          <a:blip r:embed="rId4">
            <a:alphaModFix/>
          </a:blip>
          <a:stretch>
            <a:fillRect/>
          </a:stretch>
        </p:blipFill>
        <p:spPr>
          <a:xfrm>
            <a:off x="5190150" y="1548267"/>
            <a:ext cx="6629052" cy="4801733"/>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34"/>
          <p:cNvPicPr preferRelativeResize="0"/>
          <p:nvPr/>
        </p:nvPicPr>
        <p:blipFill>
          <a:blip r:embed="rId3">
            <a:alphaModFix/>
          </a:blip>
          <a:stretch>
            <a:fillRect/>
          </a:stretch>
        </p:blipFill>
        <p:spPr>
          <a:xfrm>
            <a:off x="186682" y="2036967"/>
            <a:ext cx="6345433" cy="3569299"/>
          </a:xfrm>
          <a:prstGeom prst="rect">
            <a:avLst/>
          </a:prstGeom>
          <a:noFill/>
          <a:ln>
            <a:noFill/>
          </a:ln>
        </p:spPr>
      </p:pic>
      <p:pic>
        <p:nvPicPr>
          <p:cNvPr id="253" name="Google Shape;253;p34"/>
          <p:cNvPicPr preferRelativeResize="0"/>
          <p:nvPr/>
        </p:nvPicPr>
        <p:blipFill rotWithShape="1">
          <a:blip r:embed="rId4">
            <a:alphaModFix/>
          </a:blip>
          <a:srcRect l="13746" t="20473" r="19751" b="22717"/>
          <a:stretch/>
        </p:blipFill>
        <p:spPr>
          <a:xfrm>
            <a:off x="6928051" y="2597384"/>
            <a:ext cx="5077267" cy="2448467"/>
          </a:xfrm>
          <a:prstGeom prst="rect">
            <a:avLst/>
          </a:prstGeom>
          <a:noFill/>
          <a:ln>
            <a:noFill/>
          </a:ln>
        </p:spPr>
      </p:pic>
      <p:sp>
        <p:nvSpPr>
          <p:cNvPr id="254" name="Google Shape;254;p34"/>
          <p:cNvSpPr txBox="1">
            <a:spLocks noGrp="1"/>
          </p:cNvSpPr>
          <p:nvPr>
            <p:ph type="title"/>
          </p:nvPr>
        </p:nvSpPr>
        <p:spPr>
          <a:xfrm>
            <a:off x="415600" y="491767"/>
            <a:ext cx="11360800" cy="763600"/>
          </a:xfrm>
          <a:prstGeom prst="rect">
            <a:avLst/>
          </a:prstGeom>
        </p:spPr>
        <p:txBody>
          <a:bodyPr spcFirstLastPara="1" vert="horz" wrap="square" lIns="121900" tIns="121900" rIns="121900" bIns="121900" rtlCol="0" anchor="t" anchorCtr="0">
            <a:normAutofit fontScale="90000"/>
          </a:bodyPr>
          <a:lstStyle/>
          <a:p>
            <a:pPr algn="l"/>
            <a:r>
              <a:rPr lang="en"/>
              <a:t>What is so great about scaling up: Amazing GPT tricks</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5"/>
          <p:cNvSpPr txBox="1">
            <a:spLocks noGrp="1"/>
          </p:cNvSpPr>
          <p:nvPr>
            <p:ph type="title"/>
          </p:nvPr>
        </p:nvSpPr>
        <p:spPr>
          <a:xfrm>
            <a:off x="415600" y="491767"/>
            <a:ext cx="11360800" cy="763600"/>
          </a:xfrm>
          <a:prstGeom prst="rect">
            <a:avLst/>
          </a:prstGeom>
        </p:spPr>
        <p:txBody>
          <a:bodyPr spcFirstLastPara="1" vert="horz" wrap="square" lIns="121900" tIns="121900" rIns="121900" bIns="121900" rtlCol="0" anchor="t" anchorCtr="0">
            <a:normAutofit fontScale="90000"/>
          </a:bodyPr>
          <a:lstStyle/>
          <a:p>
            <a:pPr algn="l"/>
            <a:r>
              <a:rPr lang="en"/>
              <a:t>A Library for Priming GPT3: Example with Latex</a:t>
            </a:r>
            <a:endParaRPr/>
          </a:p>
        </p:txBody>
      </p:sp>
      <p:sp>
        <p:nvSpPr>
          <p:cNvPr id="260" name="Google Shape;260;p35"/>
          <p:cNvSpPr txBox="1"/>
          <p:nvPr/>
        </p:nvSpPr>
        <p:spPr>
          <a:xfrm>
            <a:off x="938400" y="1896534"/>
            <a:ext cx="10315200" cy="4955162"/>
          </a:xfrm>
          <a:prstGeom prst="rect">
            <a:avLst/>
          </a:prstGeom>
          <a:noFill/>
          <a:ln>
            <a:noFill/>
          </a:ln>
        </p:spPr>
        <p:txBody>
          <a:bodyPr spcFirstLastPara="1" wrap="square" lIns="121900" tIns="121900" rIns="121900" bIns="121900" anchor="t" anchorCtr="0">
            <a:spAutoFit/>
          </a:bodyPr>
          <a:lstStyle/>
          <a:p>
            <a:pPr>
              <a:lnSpc>
                <a:spcPct val="150000"/>
              </a:lnSpc>
            </a:pPr>
            <a:r>
              <a:rPr lang="en" sz="1200" b="1">
                <a:solidFill>
                  <a:srgbClr val="008000"/>
                </a:solidFill>
                <a:highlight>
                  <a:srgbClr val="FFFFFF"/>
                </a:highlight>
                <a:latin typeface="Courier New"/>
                <a:ea typeface="Courier New"/>
                <a:cs typeface="Courier New"/>
                <a:sym typeface="Courier New"/>
              </a:rPr>
              <a:t># Construct GPT object and show some examples</a:t>
            </a:r>
            <a:endParaRPr sz="1200" b="1">
              <a:solidFill>
                <a:srgbClr val="008000"/>
              </a:solidFill>
              <a:highlight>
                <a:srgbClr val="FFFFFF"/>
              </a:highlight>
              <a:latin typeface="Courier New"/>
              <a:ea typeface="Courier New"/>
              <a:cs typeface="Courier New"/>
              <a:sym typeface="Courier New"/>
            </a:endParaRPr>
          </a:p>
          <a:p>
            <a:pPr>
              <a:lnSpc>
                <a:spcPct val="150000"/>
              </a:lnSpc>
            </a:pPr>
            <a:r>
              <a:rPr lang="en" sz="1200" b="1">
                <a:solidFill>
                  <a:schemeClr val="dk1"/>
                </a:solidFill>
                <a:highlight>
                  <a:srgbClr val="FFFFFF"/>
                </a:highlight>
                <a:latin typeface="Courier New"/>
                <a:ea typeface="Courier New"/>
                <a:cs typeface="Courier New"/>
                <a:sym typeface="Courier New"/>
              </a:rPr>
              <a:t>gpt = GPT(engine=</a:t>
            </a:r>
            <a:r>
              <a:rPr lang="en" sz="1200" b="1">
                <a:solidFill>
                  <a:srgbClr val="A31515"/>
                </a:solidFill>
                <a:highlight>
                  <a:srgbClr val="FFFFFF"/>
                </a:highlight>
                <a:latin typeface="Courier New"/>
                <a:ea typeface="Courier New"/>
                <a:cs typeface="Courier New"/>
                <a:sym typeface="Courier New"/>
              </a:rPr>
              <a:t>"davinci"</a:t>
            </a:r>
            <a:r>
              <a:rPr lang="en" sz="1200" b="1">
                <a:solidFill>
                  <a:schemeClr val="dk1"/>
                </a:solidFill>
                <a:highlight>
                  <a:srgbClr val="FFFFFF"/>
                </a:highlight>
                <a:latin typeface="Courier New"/>
                <a:ea typeface="Courier New"/>
                <a:cs typeface="Courier New"/>
                <a:sym typeface="Courier New"/>
              </a:rPr>
              <a:t>,</a:t>
            </a:r>
            <a:endParaRPr sz="1200" b="1">
              <a:solidFill>
                <a:schemeClr val="dk1"/>
              </a:solidFill>
              <a:highlight>
                <a:srgbClr val="FFFFFF"/>
              </a:highlight>
              <a:latin typeface="Courier New"/>
              <a:ea typeface="Courier New"/>
              <a:cs typeface="Courier New"/>
              <a:sym typeface="Courier New"/>
            </a:endParaRPr>
          </a:p>
          <a:p>
            <a:pPr>
              <a:lnSpc>
                <a:spcPct val="150000"/>
              </a:lnSpc>
            </a:pPr>
            <a:r>
              <a:rPr lang="en" sz="1200" b="1">
                <a:solidFill>
                  <a:schemeClr val="dk1"/>
                </a:solidFill>
                <a:highlight>
                  <a:srgbClr val="FFFFFF"/>
                </a:highlight>
                <a:latin typeface="Courier New"/>
                <a:ea typeface="Courier New"/>
                <a:cs typeface="Courier New"/>
                <a:sym typeface="Courier New"/>
              </a:rPr>
              <a:t>         temperature=</a:t>
            </a:r>
            <a:r>
              <a:rPr lang="en" sz="1200" b="1">
                <a:solidFill>
                  <a:srgbClr val="098658"/>
                </a:solidFill>
                <a:highlight>
                  <a:srgbClr val="FFFFFF"/>
                </a:highlight>
                <a:latin typeface="Courier New"/>
                <a:ea typeface="Courier New"/>
                <a:cs typeface="Courier New"/>
                <a:sym typeface="Courier New"/>
              </a:rPr>
              <a:t>0.5</a:t>
            </a:r>
            <a:r>
              <a:rPr lang="en" sz="1200" b="1">
                <a:solidFill>
                  <a:schemeClr val="dk1"/>
                </a:solidFill>
                <a:highlight>
                  <a:srgbClr val="FFFFFF"/>
                </a:highlight>
                <a:latin typeface="Courier New"/>
                <a:ea typeface="Courier New"/>
                <a:cs typeface="Courier New"/>
                <a:sym typeface="Courier New"/>
              </a:rPr>
              <a:t>,</a:t>
            </a:r>
            <a:endParaRPr sz="1200" b="1">
              <a:solidFill>
                <a:schemeClr val="dk1"/>
              </a:solidFill>
              <a:highlight>
                <a:srgbClr val="FFFFFF"/>
              </a:highlight>
              <a:latin typeface="Courier New"/>
              <a:ea typeface="Courier New"/>
              <a:cs typeface="Courier New"/>
              <a:sym typeface="Courier New"/>
            </a:endParaRPr>
          </a:p>
          <a:p>
            <a:pPr>
              <a:lnSpc>
                <a:spcPct val="150000"/>
              </a:lnSpc>
            </a:pPr>
            <a:r>
              <a:rPr lang="en" sz="1200" b="1">
                <a:solidFill>
                  <a:schemeClr val="dk1"/>
                </a:solidFill>
                <a:highlight>
                  <a:srgbClr val="FFFFFF"/>
                </a:highlight>
                <a:latin typeface="Courier New"/>
                <a:ea typeface="Courier New"/>
                <a:cs typeface="Courier New"/>
                <a:sym typeface="Courier New"/>
              </a:rPr>
              <a:t>         max_tokens=</a:t>
            </a:r>
            <a:r>
              <a:rPr lang="en" sz="1200" b="1">
                <a:solidFill>
                  <a:srgbClr val="098658"/>
                </a:solidFill>
                <a:highlight>
                  <a:srgbClr val="FFFFFF"/>
                </a:highlight>
                <a:latin typeface="Courier New"/>
                <a:ea typeface="Courier New"/>
                <a:cs typeface="Courier New"/>
                <a:sym typeface="Courier New"/>
              </a:rPr>
              <a:t>100</a:t>
            </a:r>
            <a:r>
              <a:rPr lang="en" sz="1200" b="1">
                <a:solidFill>
                  <a:schemeClr val="dk1"/>
                </a:solidFill>
                <a:highlight>
                  <a:srgbClr val="FFFFFF"/>
                </a:highlight>
                <a:latin typeface="Courier New"/>
                <a:ea typeface="Courier New"/>
                <a:cs typeface="Courier New"/>
                <a:sym typeface="Courier New"/>
              </a:rPr>
              <a:t>)</a:t>
            </a:r>
            <a:endParaRPr sz="1200" b="1">
              <a:solidFill>
                <a:schemeClr val="dk1"/>
              </a:solidFill>
              <a:highlight>
                <a:srgbClr val="FFFFFF"/>
              </a:highlight>
              <a:latin typeface="Courier New"/>
              <a:ea typeface="Courier New"/>
              <a:cs typeface="Courier New"/>
              <a:sym typeface="Courier New"/>
            </a:endParaRPr>
          </a:p>
          <a:p>
            <a:pPr>
              <a:lnSpc>
                <a:spcPct val="150000"/>
              </a:lnSpc>
            </a:pPr>
            <a:r>
              <a:rPr lang="en" sz="1200" b="1">
                <a:solidFill>
                  <a:schemeClr val="dk1"/>
                </a:solidFill>
                <a:highlight>
                  <a:srgbClr val="FFFFFF"/>
                </a:highlight>
                <a:latin typeface="Courier New"/>
                <a:ea typeface="Courier New"/>
                <a:cs typeface="Courier New"/>
                <a:sym typeface="Courier New"/>
              </a:rPr>
              <a:t>gpt.add_example(Example(</a:t>
            </a:r>
            <a:r>
              <a:rPr lang="en" sz="1200" b="1">
                <a:solidFill>
                  <a:srgbClr val="A31515"/>
                </a:solidFill>
                <a:highlight>
                  <a:srgbClr val="FFFFFF"/>
                </a:highlight>
                <a:latin typeface="Courier New"/>
                <a:ea typeface="Courier New"/>
                <a:cs typeface="Courier New"/>
                <a:sym typeface="Courier New"/>
              </a:rPr>
              <a:t>'Two plus two equals four'</a:t>
            </a:r>
            <a:r>
              <a:rPr lang="en" sz="1200" b="1">
                <a:solidFill>
                  <a:schemeClr val="dk1"/>
                </a:solidFill>
                <a:highlight>
                  <a:srgbClr val="FFFFFF"/>
                </a:highlight>
                <a:latin typeface="Courier New"/>
                <a:ea typeface="Courier New"/>
                <a:cs typeface="Courier New"/>
                <a:sym typeface="Courier New"/>
              </a:rPr>
              <a:t>, </a:t>
            </a:r>
            <a:r>
              <a:rPr lang="en" sz="1200" b="1">
                <a:solidFill>
                  <a:srgbClr val="A31515"/>
                </a:solidFill>
                <a:highlight>
                  <a:srgbClr val="FFFFFF"/>
                </a:highlight>
                <a:latin typeface="Courier New"/>
                <a:ea typeface="Courier New"/>
                <a:cs typeface="Courier New"/>
                <a:sym typeface="Courier New"/>
              </a:rPr>
              <a:t>'2 + 2 = 4'</a:t>
            </a:r>
            <a:r>
              <a:rPr lang="en" sz="1200" b="1">
                <a:solidFill>
                  <a:schemeClr val="dk1"/>
                </a:solidFill>
                <a:highlight>
                  <a:srgbClr val="FFFFFF"/>
                </a:highlight>
                <a:latin typeface="Courier New"/>
                <a:ea typeface="Courier New"/>
                <a:cs typeface="Courier New"/>
                <a:sym typeface="Courier New"/>
              </a:rPr>
              <a:t>))</a:t>
            </a:r>
            <a:endParaRPr sz="1200" b="1">
              <a:solidFill>
                <a:schemeClr val="dk1"/>
              </a:solidFill>
              <a:highlight>
                <a:srgbClr val="FFFFFF"/>
              </a:highlight>
              <a:latin typeface="Courier New"/>
              <a:ea typeface="Courier New"/>
              <a:cs typeface="Courier New"/>
              <a:sym typeface="Courier New"/>
            </a:endParaRPr>
          </a:p>
          <a:p>
            <a:pPr>
              <a:lnSpc>
                <a:spcPct val="150000"/>
              </a:lnSpc>
            </a:pPr>
            <a:r>
              <a:rPr lang="en" sz="1200" b="1">
                <a:solidFill>
                  <a:schemeClr val="dk1"/>
                </a:solidFill>
                <a:highlight>
                  <a:srgbClr val="FFFFFF"/>
                </a:highlight>
                <a:latin typeface="Courier New"/>
                <a:ea typeface="Courier New"/>
                <a:cs typeface="Courier New"/>
                <a:sym typeface="Courier New"/>
              </a:rPr>
              <a:t>gpt.add_example(Example(</a:t>
            </a:r>
            <a:r>
              <a:rPr lang="en" sz="1200" b="1">
                <a:solidFill>
                  <a:srgbClr val="A31515"/>
                </a:solidFill>
                <a:highlight>
                  <a:srgbClr val="FFFFFF"/>
                </a:highlight>
                <a:latin typeface="Courier New"/>
                <a:ea typeface="Courier New"/>
                <a:cs typeface="Courier New"/>
                <a:sym typeface="Courier New"/>
              </a:rPr>
              <a:t>'The integral from zero to infinity'</a:t>
            </a:r>
            <a:r>
              <a:rPr lang="en" sz="1200" b="1">
                <a:solidFill>
                  <a:schemeClr val="dk1"/>
                </a:solidFill>
                <a:highlight>
                  <a:srgbClr val="FFFFFF"/>
                </a:highlight>
                <a:latin typeface="Courier New"/>
                <a:ea typeface="Courier New"/>
                <a:cs typeface="Courier New"/>
                <a:sym typeface="Courier New"/>
              </a:rPr>
              <a:t>, </a:t>
            </a:r>
            <a:r>
              <a:rPr lang="en" sz="1200" b="1">
                <a:solidFill>
                  <a:srgbClr val="A31515"/>
                </a:solidFill>
                <a:highlight>
                  <a:srgbClr val="FFFFFF"/>
                </a:highlight>
                <a:latin typeface="Courier New"/>
                <a:ea typeface="Courier New"/>
                <a:cs typeface="Courier New"/>
                <a:sym typeface="Courier New"/>
              </a:rPr>
              <a:t>'\\int_0^{\\infty}'</a:t>
            </a:r>
            <a:r>
              <a:rPr lang="en" sz="1200" b="1">
                <a:solidFill>
                  <a:schemeClr val="dk1"/>
                </a:solidFill>
                <a:highlight>
                  <a:srgbClr val="FFFFFF"/>
                </a:highlight>
                <a:latin typeface="Courier New"/>
                <a:ea typeface="Courier New"/>
                <a:cs typeface="Courier New"/>
                <a:sym typeface="Courier New"/>
              </a:rPr>
              <a:t>))</a:t>
            </a:r>
            <a:endParaRPr sz="1200" b="1">
              <a:solidFill>
                <a:schemeClr val="dk1"/>
              </a:solidFill>
              <a:highlight>
                <a:srgbClr val="FFFFFF"/>
              </a:highlight>
              <a:latin typeface="Courier New"/>
              <a:ea typeface="Courier New"/>
              <a:cs typeface="Courier New"/>
              <a:sym typeface="Courier New"/>
            </a:endParaRPr>
          </a:p>
          <a:p>
            <a:pPr>
              <a:lnSpc>
                <a:spcPct val="150000"/>
              </a:lnSpc>
            </a:pPr>
            <a:r>
              <a:rPr lang="en" sz="1200" b="1">
                <a:solidFill>
                  <a:schemeClr val="dk1"/>
                </a:solidFill>
                <a:highlight>
                  <a:srgbClr val="FFFFFF"/>
                </a:highlight>
                <a:latin typeface="Courier New"/>
                <a:ea typeface="Courier New"/>
                <a:cs typeface="Courier New"/>
                <a:sym typeface="Courier New"/>
              </a:rPr>
              <a:t>gpt.add_example(Example(</a:t>
            </a:r>
            <a:r>
              <a:rPr lang="en" sz="1200" b="1">
                <a:solidFill>
                  <a:srgbClr val="A31515"/>
                </a:solidFill>
                <a:highlight>
                  <a:srgbClr val="FFFFFF"/>
                </a:highlight>
                <a:latin typeface="Courier New"/>
                <a:ea typeface="Courier New"/>
                <a:cs typeface="Courier New"/>
                <a:sym typeface="Courier New"/>
              </a:rPr>
              <a:t>'The gradient of x squared plus two times x with respect to x'</a:t>
            </a:r>
            <a:r>
              <a:rPr lang="en" sz="1200" b="1">
                <a:solidFill>
                  <a:schemeClr val="dk1"/>
                </a:solidFill>
                <a:highlight>
                  <a:srgbClr val="FFFFFF"/>
                </a:highlight>
                <a:latin typeface="Courier New"/>
                <a:ea typeface="Courier New"/>
                <a:cs typeface="Courier New"/>
                <a:sym typeface="Courier New"/>
              </a:rPr>
              <a:t>, </a:t>
            </a:r>
            <a:r>
              <a:rPr lang="en" sz="1200" b="1">
                <a:solidFill>
                  <a:srgbClr val="A31515"/>
                </a:solidFill>
                <a:highlight>
                  <a:srgbClr val="FFFFFF"/>
                </a:highlight>
                <a:latin typeface="Courier New"/>
                <a:ea typeface="Courier New"/>
                <a:cs typeface="Courier New"/>
                <a:sym typeface="Courier New"/>
              </a:rPr>
              <a:t>'\\nabla_x x^2 + 2x'</a:t>
            </a:r>
            <a:r>
              <a:rPr lang="en" sz="1200" b="1">
                <a:solidFill>
                  <a:schemeClr val="dk1"/>
                </a:solidFill>
                <a:highlight>
                  <a:srgbClr val="FFFFFF"/>
                </a:highlight>
                <a:latin typeface="Courier New"/>
                <a:ea typeface="Courier New"/>
                <a:cs typeface="Courier New"/>
                <a:sym typeface="Courier New"/>
              </a:rPr>
              <a:t>))</a:t>
            </a:r>
            <a:endParaRPr sz="1200" b="1">
              <a:solidFill>
                <a:schemeClr val="dk1"/>
              </a:solidFill>
              <a:highlight>
                <a:srgbClr val="FFFFFF"/>
              </a:highlight>
              <a:latin typeface="Courier New"/>
              <a:ea typeface="Courier New"/>
              <a:cs typeface="Courier New"/>
              <a:sym typeface="Courier New"/>
            </a:endParaRPr>
          </a:p>
          <a:p>
            <a:pPr>
              <a:lnSpc>
                <a:spcPct val="150000"/>
              </a:lnSpc>
            </a:pPr>
            <a:r>
              <a:rPr lang="en" sz="1200" b="1">
                <a:solidFill>
                  <a:schemeClr val="dk1"/>
                </a:solidFill>
                <a:highlight>
                  <a:srgbClr val="FFFFFF"/>
                </a:highlight>
                <a:latin typeface="Courier New"/>
                <a:ea typeface="Courier New"/>
                <a:cs typeface="Courier New"/>
                <a:sym typeface="Courier New"/>
              </a:rPr>
              <a:t>gpt.add_example(Example(</a:t>
            </a:r>
            <a:r>
              <a:rPr lang="en" sz="1200" b="1">
                <a:solidFill>
                  <a:srgbClr val="A31515"/>
                </a:solidFill>
                <a:highlight>
                  <a:srgbClr val="FFFFFF"/>
                </a:highlight>
                <a:latin typeface="Courier New"/>
                <a:ea typeface="Courier New"/>
                <a:cs typeface="Courier New"/>
                <a:sym typeface="Courier New"/>
              </a:rPr>
              <a:t>'The log of two times x'</a:t>
            </a:r>
            <a:r>
              <a:rPr lang="en" sz="1200" b="1">
                <a:solidFill>
                  <a:schemeClr val="dk1"/>
                </a:solidFill>
                <a:highlight>
                  <a:srgbClr val="FFFFFF"/>
                </a:highlight>
                <a:latin typeface="Courier New"/>
                <a:ea typeface="Courier New"/>
                <a:cs typeface="Courier New"/>
                <a:sym typeface="Courier New"/>
              </a:rPr>
              <a:t>, </a:t>
            </a:r>
            <a:r>
              <a:rPr lang="en" sz="1200" b="1">
                <a:solidFill>
                  <a:srgbClr val="A31515"/>
                </a:solidFill>
                <a:highlight>
                  <a:srgbClr val="FFFFFF"/>
                </a:highlight>
                <a:latin typeface="Courier New"/>
                <a:ea typeface="Courier New"/>
                <a:cs typeface="Courier New"/>
                <a:sym typeface="Courier New"/>
              </a:rPr>
              <a:t>'\\log{2x}'</a:t>
            </a:r>
            <a:r>
              <a:rPr lang="en" sz="1200" b="1">
                <a:solidFill>
                  <a:schemeClr val="dk1"/>
                </a:solidFill>
                <a:highlight>
                  <a:srgbClr val="FFFFFF"/>
                </a:highlight>
                <a:latin typeface="Courier New"/>
                <a:ea typeface="Courier New"/>
                <a:cs typeface="Courier New"/>
                <a:sym typeface="Courier New"/>
              </a:rPr>
              <a:t>))</a:t>
            </a:r>
            <a:endParaRPr sz="1200" b="1">
              <a:solidFill>
                <a:schemeClr val="dk1"/>
              </a:solidFill>
              <a:highlight>
                <a:srgbClr val="FFFFFF"/>
              </a:highlight>
              <a:latin typeface="Courier New"/>
              <a:ea typeface="Courier New"/>
              <a:cs typeface="Courier New"/>
              <a:sym typeface="Courier New"/>
            </a:endParaRPr>
          </a:p>
          <a:p>
            <a:pPr>
              <a:lnSpc>
                <a:spcPct val="150000"/>
              </a:lnSpc>
            </a:pPr>
            <a:r>
              <a:rPr lang="en" sz="1200" b="1">
                <a:solidFill>
                  <a:schemeClr val="dk1"/>
                </a:solidFill>
                <a:highlight>
                  <a:srgbClr val="FFFFFF"/>
                </a:highlight>
                <a:latin typeface="Courier New"/>
                <a:ea typeface="Courier New"/>
                <a:cs typeface="Courier New"/>
                <a:sym typeface="Courier New"/>
              </a:rPr>
              <a:t>gpt.add_example(Example(</a:t>
            </a:r>
            <a:r>
              <a:rPr lang="en" sz="1200" b="1">
                <a:solidFill>
                  <a:srgbClr val="A31515"/>
                </a:solidFill>
                <a:highlight>
                  <a:srgbClr val="FFFFFF"/>
                </a:highlight>
                <a:latin typeface="Courier New"/>
                <a:ea typeface="Courier New"/>
                <a:cs typeface="Courier New"/>
                <a:sym typeface="Courier New"/>
              </a:rPr>
              <a:t>'x squared plus y squared plus equals z squared'</a:t>
            </a:r>
            <a:r>
              <a:rPr lang="en" sz="1200" b="1">
                <a:solidFill>
                  <a:schemeClr val="dk1"/>
                </a:solidFill>
                <a:highlight>
                  <a:srgbClr val="FFFFFF"/>
                </a:highlight>
                <a:latin typeface="Courier New"/>
                <a:ea typeface="Courier New"/>
                <a:cs typeface="Courier New"/>
                <a:sym typeface="Courier New"/>
              </a:rPr>
              <a:t>, </a:t>
            </a:r>
            <a:r>
              <a:rPr lang="en" sz="1200" b="1">
                <a:solidFill>
                  <a:srgbClr val="A31515"/>
                </a:solidFill>
                <a:highlight>
                  <a:srgbClr val="FFFFFF"/>
                </a:highlight>
                <a:latin typeface="Courier New"/>
                <a:ea typeface="Courier New"/>
                <a:cs typeface="Courier New"/>
                <a:sym typeface="Courier New"/>
              </a:rPr>
              <a:t>'x^2 + y^2 = z^2'</a:t>
            </a:r>
            <a:r>
              <a:rPr lang="en" sz="1200" b="1">
                <a:solidFill>
                  <a:schemeClr val="dk1"/>
                </a:solidFill>
                <a:highlight>
                  <a:srgbClr val="FFFFFF"/>
                </a:highlight>
                <a:latin typeface="Courier New"/>
                <a:ea typeface="Courier New"/>
                <a:cs typeface="Courier New"/>
                <a:sym typeface="Courier New"/>
              </a:rPr>
              <a:t>))</a:t>
            </a:r>
            <a:endParaRPr sz="1200" b="1">
              <a:solidFill>
                <a:schemeClr val="dk1"/>
              </a:solidFill>
              <a:highlight>
                <a:srgbClr val="FFFFFF"/>
              </a:highlight>
              <a:latin typeface="Courier New"/>
              <a:ea typeface="Courier New"/>
              <a:cs typeface="Courier New"/>
              <a:sym typeface="Courier New"/>
            </a:endParaRPr>
          </a:p>
          <a:p>
            <a:pPr>
              <a:lnSpc>
                <a:spcPct val="150000"/>
              </a:lnSpc>
            </a:pPr>
            <a:endParaRPr sz="1200" b="1">
              <a:solidFill>
                <a:schemeClr val="dk1"/>
              </a:solidFill>
              <a:highlight>
                <a:srgbClr val="FFFFFF"/>
              </a:highlight>
              <a:latin typeface="Courier New"/>
              <a:ea typeface="Courier New"/>
              <a:cs typeface="Courier New"/>
              <a:sym typeface="Courier New"/>
            </a:endParaRPr>
          </a:p>
          <a:p>
            <a:pPr>
              <a:lnSpc>
                <a:spcPct val="150000"/>
              </a:lnSpc>
            </a:pPr>
            <a:r>
              <a:rPr lang="en" sz="1200" b="1">
                <a:solidFill>
                  <a:srgbClr val="008000"/>
                </a:solidFill>
                <a:highlight>
                  <a:srgbClr val="FFFFFF"/>
                </a:highlight>
                <a:latin typeface="Courier New"/>
                <a:ea typeface="Courier New"/>
                <a:cs typeface="Courier New"/>
                <a:sym typeface="Courier New"/>
              </a:rPr>
              <a:t># Define UI configuration</a:t>
            </a:r>
            <a:endParaRPr sz="1200" b="1">
              <a:solidFill>
                <a:srgbClr val="008000"/>
              </a:solidFill>
              <a:highlight>
                <a:srgbClr val="FFFFFF"/>
              </a:highlight>
              <a:latin typeface="Courier New"/>
              <a:ea typeface="Courier New"/>
              <a:cs typeface="Courier New"/>
              <a:sym typeface="Courier New"/>
            </a:endParaRPr>
          </a:p>
          <a:p>
            <a:pPr>
              <a:lnSpc>
                <a:spcPct val="150000"/>
              </a:lnSpc>
            </a:pPr>
            <a:r>
              <a:rPr lang="en" sz="1200" b="1">
                <a:solidFill>
                  <a:schemeClr val="dk1"/>
                </a:solidFill>
                <a:highlight>
                  <a:srgbClr val="FFFFFF"/>
                </a:highlight>
                <a:latin typeface="Courier New"/>
                <a:ea typeface="Courier New"/>
                <a:cs typeface="Courier New"/>
                <a:sym typeface="Courier New"/>
              </a:rPr>
              <a:t>config = UIConfig(description=</a:t>
            </a:r>
            <a:r>
              <a:rPr lang="en" sz="1200" b="1">
                <a:solidFill>
                  <a:srgbClr val="A31515"/>
                </a:solidFill>
                <a:highlight>
                  <a:srgbClr val="FFFFFF"/>
                </a:highlight>
                <a:latin typeface="Courier New"/>
                <a:ea typeface="Courier New"/>
                <a:cs typeface="Courier New"/>
                <a:sym typeface="Courier New"/>
              </a:rPr>
              <a:t>"Text to equation"</a:t>
            </a:r>
            <a:r>
              <a:rPr lang="en" sz="1200" b="1">
                <a:solidFill>
                  <a:schemeClr val="dk1"/>
                </a:solidFill>
                <a:highlight>
                  <a:srgbClr val="FFFFFF"/>
                </a:highlight>
                <a:latin typeface="Courier New"/>
                <a:ea typeface="Courier New"/>
                <a:cs typeface="Courier New"/>
                <a:sym typeface="Courier New"/>
              </a:rPr>
              <a:t>,</a:t>
            </a:r>
            <a:endParaRPr sz="1200" b="1">
              <a:solidFill>
                <a:schemeClr val="dk1"/>
              </a:solidFill>
              <a:highlight>
                <a:srgbClr val="FFFFFF"/>
              </a:highlight>
              <a:latin typeface="Courier New"/>
              <a:ea typeface="Courier New"/>
              <a:cs typeface="Courier New"/>
              <a:sym typeface="Courier New"/>
            </a:endParaRPr>
          </a:p>
          <a:p>
            <a:pPr>
              <a:lnSpc>
                <a:spcPct val="150000"/>
              </a:lnSpc>
            </a:pPr>
            <a:r>
              <a:rPr lang="en" sz="1200" b="1">
                <a:solidFill>
                  <a:schemeClr val="dk1"/>
                </a:solidFill>
                <a:highlight>
                  <a:srgbClr val="FFFFFF"/>
                </a:highlight>
                <a:latin typeface="Courier New"/>
                <a:ea typeface="Courier New"/>
                <a:cs typeface="Courier New"/>
                <a:sym typeface="Courier New"/>
              </a:rPr>
              <a:t>                 button_text=</a:t>
            </a:r>
            <a:r>
              <a:rPr lang="en" sz="1200" b="1">
                <a:solidFill>
                  <a:srgbClr val="A31515"/>
                </a:solidFill>
                <a:highlight>
                  <a:srgbClr val="FFFFFF"/>
                </a:highlight>
                <a:latin typeface="Courier New"/>
                <a:ea typeface="Courier New"/>
                <a:cs typeface="Courier New"/>
                <a:sym typeface="Courier New"/>
              </a:rPr>
              <a:t>"Translate"</a:t>
            </a:r>
            <a:r>
              <a:rPr lang="en" sz="1200" b="1">
                <a:solidFill>
                  <a:schemeClr val="dk1"/>
                </a:solidFill>
                <a:highlight>
                  <a:srgbClr val="FFFFFF"/>
                </a:highlight>
                <a:latin typeface="Courier New"/>
                <a:ea typeface="Courier New"/>
                <a:cs typeface="Courier New"/>
                <a:sym typeface="Courier New"/>
              </a:rPr>
              <a:t>,</a:t>
            </a:r>
            <a:endParaRPr sz="1200" b="1">
              <a:solidFill>
                <a:schemeClr val="dk1"/>
              </a:solidFill>
              <a:highlight>
                <a:srgbClr val="FFFFFF"/>
              </a:highlight>
              <a:latin typeface="Courier New"/>
              <a:ea typeface="Courier New"/>
              <a:cs typeface="Courier New"/>
              <a:sym typeface="Courier New"/>
            </a:endParaRPr>
          </a:p>
          <a:p>
            <a:pPr>
              <a:lnSpc>
                <a:spcPct val="150000"/>
              </a:lnSpc>
            </a:pPr>
            <a:r>
              <a:rPr lang="en" sz="1200" b="1">
                <a:solidFill>
                  <a:schemeClr val="dk1"/>
                </a:solidFill>
                <a:highlight>
                  <a:srgbClr val="FFFFFF"/>
                </a:highlight>
                <a:latin typeface="Courier New"/>
                <a:ea typeface="Courier New"/>
                <a:cs typeface="Courier New"/>
                <a:sym typeface="Courier New"/>
              </a:rPr>
              <a:t>                 placeholder=</a:t>
            </a:r>
            <a:r>
              <a:rPr lang="en" sz="1200" b="1">
                <a:solidFill>
                  <a:srgbClr val="A31515"/>
                </a:solidFill>
                <a:highlight>
                  <a:srgbClr val="FFFFFF"/>
                </a:highlight>
                <a:latin typeface="Courier New"/>
                <a:ea typeface="Courier New"/>
                <a:cs typeface="Courier New"/>
                <a:sym typeface="Courier New"/>
              </a:rPr>
              <a:t>"x squared plus 2 times x"</a:t>
            </a:r>
            <a:r>
              <a:rPr lang="en" sz="1200" b="1">
                <a:solidFill>
                  <a:schemeClr val="dk1"/>
                </a:solidFill>
                <a:highlight>
                  <a:srgbClr val="FFFFFF"/>
                </a:highlight>
                <a:latin typeface="Courier New"/>
                <a:ea typeface="Courier New"/>
                <a:cs typeface="Courier New"/>
                <a:sym typeface="Courier New"/>
              </a:rPr>
              <a:t>)</a:t>
            </a:r>
            <a:endParaRPr sz="1200" b="1">
              <a:solidFill>
                <a:schemeClr val="dk1"/>
              </a:solidFill>
              <a:highlight>
                <a:srgbClr val="FFFFFF"/>
              </a:highlight>
              <a:latin typeface="Courier New"/>
              <a:ea typeface="Courier New"/>
              <a:cs typeface="Courier New"/>
              <a:sym typeface="Courier New"/>
            </a:endParaRPr>
          </a:p>
          <a:p>
            <a:pPr>
              <a:lnSpc>
                <a:spcPct val="150000"/>
              </a:lnSpc>
            </a:pPr>
            <a:endParaRPr sz="1200" b="1">
              <a:solidFill>
                <a:schemeClr val="dk1"/>
              </a:solidFill>
              <a:highlight>
                <a:srgbClr val="FFFFFF"/>
              </a:highlight>
              <a:latin typeface="Courier New"/>
              <a:ea typeface="Courier New"/>
              <a:cs typeface="Courier New"/>
              <a:sym typeface="Courier New"/>
            </a:endParaRPr>
          </a:p>
          <a:p>
            <a:pPr>
              <a:lnSpc>
                <a:spcPct val="150000"/>
              </a:lnSpc>
            </a:pPr>
            <a:r>
              <a:rPr lang="en" sz="1200" b="1">
                <a:solidFill>
                  <a:schemeClr val="dk1"/>
                </a:solidFill>
                <a:highlight>
                  <a:srgbClr val="FFFFFF"/>
                </a:highlight>
                <a:latin typeface="Courier New"/>
                <a:ea typeface="Courier New"/>
                <a:cs typeface="Courier New"/>
                <a:sym typeface="Courier New"/>
              </a:rPr>
              <a:t>demo_web_app(gpt, config)</a:t>
            </a:r>
            <a:endParaRPr sz="1200" b="1">
              <a:solidFill>
                <a:schemeClr val="dk1"/>
              </a:solidFill>
              <a:highlight>
                <a:srgbClr val="FFFFFF"/>
              </a:highlight>
              <a:latin typeface="Courier New"/>
              <a:ea typeface="Courier New"/>
              <a:cs typeface="Courier New"/>
              <a:sym typeface="Courier New"/>
            </a:endParaRPr>
          </a:p>
        </p:txBody>
      </p:sp>
      <p:sp>
        <p:nvSpPr>
          <p:cNvPr id="261" name="Google Shape;261;p35"/>
          <p:cNvSpPr txBox="1"/>
          <p:nvPr/>
        </p:nvSpPr>
        <p:spPr>
          <a:xfrm>
            <a:off x="845200" y="1397533"/>
            <a:ext cx="10501600" cy="615513"/>
          </a:xfrm>
          <a:prstGeom prst="rect">
            <a:avLst/>
          </a:prstGeom>
          <a:noFill/>
          <a:ln>
            <a:noFill/>
          </a:ln>
        </p:spPr>
        <p:txBody>
          <a:bodyPr spcFirstLastPara="1" wrap="square" lIns="121900" tIns="121900" rIns="121900" bIns="121900" anchor="t" anchorCtr="0">
            <a:spAutoFit/>
          </a:bodyPr>
          <a:lstStyle/>
          <a:p>
            <a:pPr algn="ctr"/>
            <a:r>
              <a:rPr lang="en" sz="2400"/>
              <a:t>github.com/shreyashankar/gpt3-sandbox</a:t>
            </a:r>
            <a:endParaRPr sz="24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Some Interpretability Results</a:t>
            </a:r>
            <a:endParaRPr/>
          </a:p>
        </p:txBody>
      </p:sp>
      <p:sp>
        <p:nvSpPr>
          <p:cNvPr id="267" name="Google Shape;267;p36"/>
          <p:cNvSpPr txBox="1">
            <a:spLocks noGrp="1"/>
          </p:cNvSpPr>
          <p:nvPr>
            <p:ph type="body" idx="1"/>
          </p:nvPr>
        </p:nvSpPr>
        <p:spPr>
          <a:xfrm>
            <a:off x="415600" y="1536633"/>
            <a:ext cx="5172400" cy="4555200"/>
          </a:xfrm>
          <a:prstGeom prst="rect">
            <a:avLst/>
          </a:prstGeom>
        </p:spPr>
        <p:txBody>
          <a:bodyPr spcFirstLastPara="1" vert="horz" wrap="square" lIns="121900" tIns="121900" rIns="121900" bIns="121900" rtlCol="0" anchor="t" anchorCtr="0">
            <a:normAutofit fontScale="77500" lnSpcReduction="20000"/>
          </a:bodyPr>
          <a:lstStyle/>
          <a:p>
            <a:pPr marL="0" indent="0">
              <a:buNone/>
            </a:pPr>
            <a:r>
              <a:rPr lang="en"/>
              <a:t>Individual attention heads have specific purposes, e.g., inferring gender for pronouns. (Vig 2020, Causal Mediation).</a:t>
            </a:r>
            <a:endParaRPr/>
          </a:p>
          <a:p>
            <a:pPr marL="0" indent="0">
              <a:spcBef>
                <a:spcPts val="1600"/>
              </a:spcBef>
              <a:buNone/>
            </a:pPr>
            <a:endParaRPr/>
          </a:p>
          <a:p>
            <a:pPr marL="0" indent="0">
              <a:spcBef>
                <a:spcPts val="1600"/>
              </a:spcBef>
              <a:buNone/>
            </a:pPr>
            <a:r>
              <a:rPr lang="en"/>
              <a:t>In some networks, most heads can be pruned with little damage (Voita 2019, Analyzing Multi-Head).</a:t>
            </a:r>
            <a:endParaRPr/>
          </a:p>
          <a:p>
            <a:pPr marL="0" indent="0">
              <a:spcBef>
                <a:spcPts val="1600"/>
              </a:spcBef>
              <a:buNone/>
            </a:pPr>
            <a:endParaRPr/>
          </a:p>
          <a:p>
            <a:pPr marL="0" indent="0">
              <a:spcBef>
                <a:spcPts val="1600"/>
              </a:spcBef>
              <a:spcAft>
                <a:spcPts val="1600"/>
              </a:spcAft>
              <a:buNone/>
            </a:pPr>
            <a:r>
              <a:rPr lang="en" b="1"/>
              <a:t>Maybe the community will use Linear-Time attention and Head-Pruning to make even more massive models with less computation.</a:t>
            </a:r>
            <a:endParaRPr/>
          </a:p>
        </p:txBody>
      </p:sp>
      <p:pic>
        <p:nvPicPr>
          <p:cNvPr id="268" name="Google Shape;268;p36"/>
          <p:cNvPicPr preferRelativeResize="0"/>
          <p:nvPr/>
        </p:nvPicPr>
        <p:blipFill>
          <a:blip r:embed="rId3">
            <a:alphaModFix/>
          </a:blip>
          <a:stretch>
            <a:fillRect/>
          </a:stretch>
        </p:blipFill>
        <p:spPr>
          <a:xfrm>
            <a:off x="5994401" y="1264168"/>
            <a:ext cx="6273801" cy="2892265"/>
          </a:xfrm>
          <a:prstGeom prst="rect">
            <a:avLst/>
          </a:prstGeom>
          <a:noFill/>
          <a:ln>
            <a:noFill/>
          </a:ln>
        </p:spPr>
      </p:pic>
      <p:pic>
        <p:nvPicPr>
          <p:cNvPr id="269" name="Google Shape;269;p36"/>
          <p:cNvPicPr preferRelativeResize="0"/>
          <p:nvPr/>
        </p:nvPicPr>
        <p:blipFill rotWithShape="1">
          <a:blip r:embed="rId4">
            <a:alphaModFix/>
          </a:blip>
          <a:srcRect b="63333"/>
          <a:stretch/>
        </p:blipFill>
        <p:spPr>
          <a:xfrm>
            <a:off x="6232534" y="4229101"/>
            <a:ext cx="4756133" cy="2514601"/>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7"/>
          <p:cNvSpPr txBox="1">
            <a:spLocks noGrp="1"/>
          </p:cNvSpPr>
          <p:nvPr>
            <p:ph type="title"/>
          </p:nvPr>
        </p:nvSpPr>
        <p:spPr>
          <a:xfrm>
            <a:off x="0" y="340100"/>
            <a:ext cx="12192000" cy="763600"/>
          </a:xfrm>
          <a:prstGeom prst="rect">
            <a:avLst/>
          </a:prstGeom>
        </p:spPr>
        <p:txBody>
          <a:bodyPr spcFirstLastPara="1" vert="horz" wrap="square" lIns="121900" tIns="121900" rIns="121900" bIns="121900" rtlCol="0" anchor="t" anchorCtr="0">
            <a:normAutofit fontScale="90000"/>
          </a:bodyPr>
          <a:lstStyle/>
          <a:p>
            <a:pPr algn="l"/>
            <a:r>
              <a:rPr lang="en" dirty="0"/>
              <a:t>Image GPT/Generative Pretraining from Pixels (Chen 2020)</a:t>
            </a:r>
            <a:endParaRPr dirty="0"/>
          </a:p>
        </p:txBody>
      </p:sp>
      <p:sp>
        <p:nvSpPr>
          <p:cNvPr id="275" name="Google Shape;275;p37"/>
          <p:cNvSpPr txBox="1">
            <a:spLocks noGrp="1"/>
          </p:cNvSpPr>
          <p:nvPr>
            <p:ph type="body" idx="1"/>
          </p:nvPr>
        </p:nvSpPr>
        <p:spPr>
          <a:xfrm>
            <a:off x="415600" y="4364175"/>
            <a:ext cx="11316800" cy="2250400"/>
          </a:xfrm>
          <a:prstGeom prst="rect">
            <a:avLst/>
          </a:prstGeom>
        </p:spPr>
        <p:txBody>
          <a:bodyPr spcFirstLastPara="1" vert="horz" wrap="square" lIns="121900" tIns="121900" rIns="121900" bIns="121900" rtlCol="0" anchor="t" anchorCtr="0">
            <a:normAutofit/>
          </a:bodyPr>
          <a:lstStyle/>
          <a:p>
            <a:pPr marL="0" indent="0">
              <a:buNone/>
            </a:pPr>
            <a:r>
              <a:rPr lang="en"/>
              <a:t>Two explored training objectives</a:t>
            </a:r>
            <a:endParaRPr/>
          </a:p>
          <a:p>
            <a:pPr indent="-287859">
              <a:buSzPts val="1600"/>
              <a:buAutoNum type="arabicPeriod"/>
            </a:pPr>
            <a:r>
              <a:rPr lang="en" sz="2133"/>
              <a:t>Autoregressive: predict next pixel value in raster order</a:t>
            </a:r>
            <a:endParaRPr sz="2133"/>
          </a:p>
          <a:p>
            <a:pPr indent="-287859">
              <a:buSzPts val="1600"/>
              <a:buAutoNum type="arabicPeriod"/>
            </a:pPr>
            <a:r>
              <a:rPr lang="en" sz="2133"/>
              <a:t>BERT-Style: predict values of masked pixels (15%)</a:t>
            </a:r>
            <a:endParaRPr sz="2133"/>
          </a:p>
          <a:p>
            <a:pPr marL="0" indent="0">
              <a:spcBef>
                <a:spcPts val="1600"/>
              </a:spcBef>
              <a:spcAft>
                <a:spcPts val="1600"/>
              </a:spcAft>
              <a:buNone/>
            </a:pPr>
            <a:r>
              <a:rPr lang="en" sz="2267"/>
              <a:t>Key observation: </a:t>
            </a:r>
            <a:r>
              <a:rPr lang="en" sz="2267" b="1"/>
              <a:t>iGPT learns really good representations</a:t>
            </a:r>
            <a:r>
              <a:rPr lang="en" sz="2267"/>
              <a:t> via generative pretraining! Done </a:t>
            </a:r>
            <a:r>
              <a:rPr lang="en" sz="2267" i="1"/>
              <a:t>without</a:t>
            </a:r>
            <a:r>
              <a:rPr lang="en" sz="2267"/>
              <a:t> inductive bias in NN architecture (c.f. CNNs, where locality is enforced)</a:t>
            </a:r>
            <a:endParaRPr sz="2267"/>
          </a:p>
        </p:txBody>
      </p:sp>
      <p:pic>
        <p:nvPicPr>
          <p:cNvPr id="276" name="Google Shape;276;p37"/>
          <p:cNvPicPr preferRelativeResize="0"/>
          <p:nvPr/>
        </p:nvPicPr>
        <p:blipFill>
          <a:blip r:embed="rId3">
            <a:alphaModFix/>
          </a:blip>
          <a:stretch>
            <a:fillRect/>
          </a:stretch>
        </p:blipFill>
        <p:spPr>
          <a:xfrm>
            <a:off x="437517" y="1619168"/>
            <a:ext cx="11272968" cy="2847033"/>
          </a:xfrm>
          <a:prstGeom prst="rect">
            <a:avLst/>
          </a:prstGeom>
          <a:noFill/>
          <a:ln>
            <a:noFill/>
          </a:ln>
        </p:spPr>
      </p:pic>
      <p:pic>
        <p:nvPicPr>
          <p:cNvPr id="277" name="Google Shape;277;p37"/>
          <p:cNvPicPr preferRelativeResize="0"/>
          <p:nvPr/>
        </p:nvPicPr>
        <p:blipFill>
          <a:blip r:embed="rId4">
            <a:alphaModFix/>
          </a:blip>
          <a:stretch>
            <a:fillRect/>
          </a:stretch>
        </p:blipFill>
        <p:spPr>
          <a:xfrm>
            <a:off x="2981900" y="966268"/>
            <a:ext cx="2499333" cy="624833"/>
          </a:xfrm>
          <a:prstGeom prst="rect">
            <a:avLst/>
          </a:prstGeom>
          <a:noFill/>
          <a:ln>
            <a:noFill/>
          </a:ln>
        </p:spPr>
      </p:pic>
      <p:pic>
        <p:nvPicPr>
          <p:cNvPr id="278" name="Google Shape;278;p37"/>
          <p:cNvPicPr preferRelativeResize="0"/>
          <p:nvPr/>
        </p:nvPicPr>
        <p:blipFill rotWithShape="1">
          <a:blip r:embed="rId5">
            <a:alphaModFix/>
          </a:blip>
          <a:srcRect t="11902"/>
          <a:stretch/>
        </p:blipFill>
        <p:spPr>
          <a:xfrm>
            <a:off x="5745301" y="1032602"/>
            <a:ext cx="3075833" cy="492167"/>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8"/>
          <p:cNvSpPr txBox="1">
            <a:spLocks noGrp="1"/>
          </p:cNvSpPr>
          <p:nvPr>
            <p:ph type="title"/>
          </p:nvPr>
        </p:nvSpPr>
        <p:spPr>
          <a:xfrm>
            <a:off x="0" y="340100"/>
            <a:ext cx="12192000" cy="763600"/>
          </a:xfrm>
          <a:prstGeom prst="rect">
            <a:avLst/>
          </a:prstGeom>
        </p:spPr>
        <p:txBody>
          <a:bodyPr spcFirstLastPara="1" vert="horz" wrap="square" lIns="121900" tIns="121900" rIns="121900" bIns="121900" rtlCol="0" anchor="t" anchorCtr="0">
            <a:normAutofit fontScale="90000"/>
          </a:bodyPr>
          <a:lstStyle/>
          <a:p>
            <a:pPr algn="l"/>
            <a:r>
              <a:rPr lang="en" dirty="0"/>
              <a:t>Image GPT/Generative Pretraining from Pixels (Chen 2020)</a:t>
            </a:r>
            <a:endParaRPr dirty="0"/>
          </a:p>
        </p:txBody>
      </p:sp>
      <p:grpSp>
        <p:nvGrpSpPr>
          <p:cNvPr id="284" name="Google Shape;284;p38"/>
          <p:cNvGrpSpPr/>
          <p:nvPr/>
        </p:nvGrpSpPr>
        <p:grpSpPr>
          <a:xfrm>
            <a:off x="1272218" y="1181626"/>
            <a:ext cx="9960367" cy="5347901"/>
            <a:chOff x="1169575" y="980175"/>
            <a:chExt cx="7470275" cy="4010926"/>
          </a:xfrm>
        </p:grpSpPr>
        <p:pic>
          <p:nvPicPr>
            <p:cNvPr id="285" name="Google Shape;285;p38"/>
            <p:cNvPicPr preferRelativeResize="0"/>
            <p:nvPr/>
          </p:nvPicPr>
          <p:blipFill>
            <a:blip r:embed="rId3">
              <a:alphaModFix/>
            </a:blip>
            <a:stretch>
              <a:fillRect/>
            </a:stretch>
          </p:blipFill>
          <p:spPr>
            <a:xfrm>
              <a:off x="1169575" y="980175"/>
              <a:ext cx="2947253" cy="4010924"/>
            </a:xfrm>
            <a:prstGeom prst="rect">
              <a:avLst/>
            </a:prstGeom>
            <a:noFill/>
            <a:ln>
              <a:noFill/>
            </a:ln>
          </p:spPr>
        </p:pic>
        <p:pic>
          <p:nvPicPr>
            <p:cNvPr id="286" name="Google Shape;286;p38"/>
            <p:cNvPicPr preferRelativeResize="0"/>
            <p:nvPr/>
          </p:nvPicPr>
          <p:blipFill>
            <a:blip r:embed="rId4">
              <a:alphaModFix/>
            </a:blip>
            <a:stretch>
              <a:fillRect/>
            </a:stretch>
          </p:blipFill>
          <p:spPr>
            <a:xfrm>
              <a:off x="4382025" y="2128975"/>
              <a:ext cx="4257825" cy="2862125"/>
            </a:xfrm>
            <a:prstGeom prst="rect">
              <a:avLst/>
            </a:prstGeom>
            <a:noFill/>
            <a:ln>
              <a:noFill/>
            </a:ln>
          </p:spPr>
        </p:pic>
      </p:grpSp>
      <p:sp>
        <p:nvSpPr>
          <p:cNvPr id="287" name="Google Shape;287;p38"/>
          <p:cNvSpPr txBox="1"/>
          <p:nvPr/>
        </p:nvSpPr>
        <p:spPr>
          <a:xfrm>
            <a:off x="5562400" y="1227434"/>
            <a:ext cx="5670400" cy="1354176"/>
          </a:xfrm>
          <a:prstGeom prst="rect">
            <a:avLst/>
          </a:prstGeom>
          <a:noFill/>
          <a:ln>
            <a:noFill/>
          </a:ln>
        </p:spPr>
        <p:txBody>
          <a:bodyPr spcFirstLastPara="1" wrap="square" lIns="121900" tIns="121900" rIns="121900" bIns="121900" anchor="t" anchorCtr="0">
            <a:spAutoFit/>
          </a:bodyPr>
          <a:lstStyle/>
          <a:p>
            <a:r>
              <a:rPr lang="en" sz="2400"/>
              <a:t>← Fill-in-the-blank</a:t>
            </a:r>
            <a:endParaRPr sz="2400"/>
          </a:p>
          <a:p>
            <a:endParaRPr sz="2400"/>
          </a:p>
          <a:p>
            <a:r>
              <a:rPr lang="en" sz="2400"/>
              <a:t>↓ Generations</a:t>
            </a:r>
            <a:endParaRPr sz="240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9"/>
          <p:cNvSpPr txBox="1">
            <a:spLocks noGrp="1"/>
          </p:cNvSpPr>
          <p:nvPr>
            <p:ph type="body" idx="1"/>
          </p:nvPr>
        </p:nvSpPr>
        <p:spPr>
          <a:xfrm>
            <a:off x="415600" y="1536633"/>
            <a:ext cx="3296000" cy="4555200"/>
          </a:xfrm>
          <a:prstGeom prst="rect">
            <a:avLst/>
          </a:prstGeom>
        </p:spPr>
        <p:txBody>
          <a:bodyPr spcFirstLastPara="1" vert="horz" wrap="square" lIns="121900" tIns="121900" rIns="121900" bIns="121900" rtlCol="0" anchor="t" anchorCtr="0">
            <a:normAutofit/>
          </a:bodyPr>
          <a:lstStyle/>
          <a:p>
            <a:pPr marL="0" indent="0">
              <a:lnSpc>
                <a:spcPct val="100000"/>
              </a:lnSpc>
              <a:buNone/>
            </a:pPr>
            <a:r>
              <a:rPr lang="en"/>
              <a:t>Feature quality is examined via a linear probe.</a:t>
            </a:r>
            <a:endParaRPr/>
          </a:p>
          <a:p>
            <a:pPr marL="0" indent="0">
              <a:lnSpc>
                <a:spcPct val="100000"/>
              </a:lnSpc>
              <a:buNone/>
            </a:pPr>
            <a:endParaRPr/>
          </a:p>
          <a:p>
            <a:pPr marL="0" indent="0">
              <a:lnSpc>
                <a:spcPct val="100000"/>
              </a:lnSpc>
              <a:buNone/>
            </a:pPr>
            <a:r>
              <a:rPr lang="en"/>
              <a:t>Hypothesis: iGPT operates in 2 phases</a:t>
            </a:r>
            <a:endParaRPr/>
          </a:p>
          <a:p>
            <a:pPr marL="457189" indent="-211661">
              <a:lnSpc>
                <a:spcPct val="100000"/>
              </a:lnSpc>
              <a:spcBef>
                <a:spcPts val="1333"/>
              </a:spcBef>
              <a:buSzPts val="1600"/>
              <a:buAutoNum type="arabicPeriod"/>
            </a:pPr>
            <a:r>
              <a:rPr lang="en" sz="2133"/>
              <a:t>Gradually build a global representation</a:t>
            </a:r>
            <a:endParaRPr sz="2133"/>
          </a:p>
          <a:p>
            <a:pPr marL="457189" indent="-211661">
              <a:lnSpc>
                <a:spcPct val="100000"/>
              </a:lnSpc>
              <a:buSzPts val="1600"/>
              <a:buAutoNum type="arabicPeriod"/>
            </a:pPr>
            <a:r>
              <a:rPr lang="en" sz="2133"/>
              <a:t>Use it to solve a specific task</a:t>
            </a:r>
            <a:endParaRPr sz="2133"/>
          </a:p>
        </p:txBody>
      </p:sp>
      <p:sp>
        <p:nvSpPr>
          <p:cNvPr id="293" name="Google Shape;293;p39"/>
          <p:cNvSpPr txBox="1">
            <a:spLocks noGrp="1"/>
          </p:cNvSpPr>
          <p:nvPr>
            <p:ph type="title"/>
          </p:nvPr>
        </p:nvSpPr>
        <p:spPr>
          <a:xfrm>
            <a:off x="0" y="340100"/>
            <a:ext cx="12192000" cy="763600"/>
          </a:xfrm>
          <a:prstGeom prst="rect">
            <a:avLst/>
          </a:prstGeom>
        </p:spPr>
        <p:txBody>
          <a:bodyPr spcFirstLastPara="1" vert="horz" wrap="square" lIns="121900" tIns="121900" rIns="121900" bIns="121900" rtlCol="0" anchor="t" anchorCtr="0">
            <a:normAutofit fontScale="90000"/>
          </a:bodyPr>
          <a:lstStyle/>
          <a:p>
            <a:pPr algn="l"/>
            <a:r>
              <a:rPr lang="en" dirty="0"/>
              <a:t>Image GPT/Generative Pretraining from Pixels (Chen 2020)</a:t>
            </a:r>
            <a:endParaRPr dirty="0"/>
          </a:p>
        </p:txBody>
      </p:sp>
      <p:pic>
        <p:nvPicPr>
          <p:cNvPr id="294" name="Google Shape;294;p39"/>
          <p:cNvPicPr preferRelativeResize="0"/>
          <p:nvPr/>
        </p:nvPicPr>
        <p:blipFill>
          <a:blip r:embed="rId3">
            <a:alphaModFix/>
          </a:blip>
          <a:stretch>
            <a:fillRect/>
          </a:stretch>
        </p:blipFill>
        <p:spPr>
          <a:xfrm>
            <a:off x="3874067" y="1441769"/>
            <a:ext cx="7796299" cy="5018433"/>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0"/>
          <p:cNvSpPr txBox="1">
            <a:spLocks noGrp="1"/>
          </p:cNvSpPr>
          <p:nvPr>
            <p:ph type="body" idx="1"/>
          </p:nvPr>
        </p:nvSpPr>
        <p:spPr>
          <a:xfrm>
            <a:off x="415600" y="4826200"/>
            <a:ext cx="11303200" cy="1734000"/>
          </a:xfrm>
          <a:prstGeom prst="rect">
            <a:avLst/>
          </a:prstGeom>
        </p:spPr>
        <p:txBody>
          <a:bodyPr spcFirstLastPara="1" vert="horz" wrap="square" lIns="121900" tIns="121900" rIns="121900" bIns="121900" rtlCol="0" anchor="t" anchorCtr="0">
            <a:normAutofit/>
          </a:bodyPr>
          <a:lstStyle/>
          <a:p>
            <a:pPr marL="0" indent="0">
              <a:buNone/>
            </a:pPr>
            <a:r>
              <a:rPr lang="en"/>
              <a:t>(In)efficiency of attention is prohibitive!</a:t>
            </a:r>
            <a:endParaRPr/>
          </a:p>
          <a:p>
            <a:pPr indent="-287859">
              <a:buSzPts val="1600"/>
            </a:pPr>
            <a:r>
              <a:rPr lang="en" sz="2133"/>
              <a:t>Features work well on </a:t>
            </a:r>
            <a:r>
              <a:rPr lang="en" sz="2133" b="1"/>
              <a:t>32x32 datasets</a:t>
            </a:r>
            <a:endParaRPr sz="2133" b="1"/>
          </a:p>
          <a:p>
            <a:pPr indent="-287859">
              <a:buSzPts val="1600"/>
            </a:pPr>
            <a:r>
              <a:rPr lang="en" sz="2133"/>
              <a:t>Poor performance on ImageNet (~</a:t>
            </a:r>
            <a:r>
              <a:rPr lang="en" sz="2133" b="1"/>
              <a:t>500^2 pixels/image</a:t>
            </a:r>
            <a:r>
              <a:rPr lang="en" sz="2133"/>
              <a:t>). Hacks are required to remain competitive, e.g. concatenating features from multiple layers</a:t>
            </a:r>
            <a:endParaRPr sz="2133"/>
          </a:p>
        </p:txBody>
      </p:sp>
      <p:sp>
        <p:nvSpPr>
          <p:cNvPr id="300" name="Google Shape;300;p40"/>
          <p:cNvSpPr txBox="1">
            <a:spLocks noGrp="1"/>
          </p:cNvSpPr>
          <p:nvPr>
            <p:ph type="title"/>
          </p:nvPr>
        </p:nvSpPr>
        <p:spPr>
          <a:xfrm>
            <a:off x="0" y="340100"/>
            <a:ext cx="12192000" cy="763600"/>
          </a:xfrm>
          <a:prstGeom prst="rect">
            <a:avLst/>
          </a:prstGeom>
        </p:spPr>
        <p:txBody>
          <a:bodyPr spcFirstLastPara="1" vert="horz" wrap="square" lIns="121900" tIns="121900" rIns="121900" bIns="121900" rtlCol="0" anchor="t" anchorCtr="0">
            <a:normAutofit fontScale="90000"/>
          </a:bodyPr>
          <a:lstStyle/>
          <a:p>
            <a:pPr algn="l"/>
            <a:r>
              <a:rPr lang="en" dirty="0"/>
              <a:t>Image GPT/Generative Pretraining from Pixels (Chen 2020)</a:t>
            </a:r>
            <a:endParaRPr dirty="0"/>
          </a:p>
        </p:txBody>
      </p:sp>
      <p:pic>
        <p:nvPicPr>
          <p:cNvPr id="301" name="Google Shape;301;p40"/>
          <p:cNvPicPr preferRelativeResize="0"/>
          <p:nvPr/>
        </p:nvPicPr>
        <p:blipFill>
          <a:blip r:embed="rId3">
            <a:alphaModFix/>
          </a:blip>
          <a:stretch>
            <a:fillRect/>
          </a:stretch>
        </p:blipFill>
        <p:spPr>
          <a:xfrm>
            <a:off x="181385" y="1879367"/>
            <a:ext cx="3783433" cy="2725767"/>
          </a:xfrm>
          <a:prstGeom prst="rect">
            <a:avLst/>
          </a:prstGeom>
          <a:noFill/>
          <a:ln>
            <a:noFill/>
          </a:ln>
        </p:spPr>
      </p:pic>
      <p:pic>
        <p:nvPicPr>
          <p:cNvPr id="302" name="Google Shape;302;p40"/>
          <p:cNvPicPr preferRelativeResize="0"/>
          <p:nvPr/>
        </p:nvPicPr>
        <p:blipFill>
          <a:blip r:embed="rId4">
            <a:alphaModFix/>
          </a:blip>
          <a:stretch>
            <a:fillRect/>
          </a:stretch>
        </p:blipFill>
        <p:spPr>
          <a:xfrm>
            <a:off x="8169600" y="1982684"/>
            <a:ext cx="3947120" cy="2519133"/>
          </a:xfrm>
          <a:prstGeom prst="rect">
            <a:avLst/>
          </a:prstGeom>
          <a:noFill/>
          <a:ln>
            <a:noFill/>
          </a:ln>
        </p:spPr>
      </p:pic>
      <p:pic>
        <p:nvPicPr>
          <p:cNvPr id="303" name="Google Shape;303;p40"/>
          <p:cNvPicPr preferRelativeResize="0"/>
          <p:nvPr/>
        </p:nvPicPr>
        <p:blipFill>
          <a:blip r:embed="rId5">
            <a:alphaModFix/>
          </a:blip>
          <a:stretch>
            <a:fillRect/>
          </a:stretch>
        </p:blipFill>
        <p:spPr>
          <a:xfrm>
            <a:off x="4020884" y="1982676"/>
            <a:ext cx="4092632" cy="2519133"/>
          </a:xfrm>
          <a:prstGeom prst="rect">
            <a:avLst/>
          </a:prstGeom>
          <a:noFill/>
          <a:ln>
            <a:noFill/>
          </a:ln>
        </p:spPr>
      </p:pic>
      <p:sp>
        <p:nvSpPr>
          <p:cNvPr id="304" name="Google Shape;304;p40"/>
          <p:cNvSpPr txBox="1"/>
          <p:nvPr/>
        </p:nvSpPr>
        <p:spPr>
          <a:xfrm>
            <a:off x="309884" y="1456551"/>
            <a:ext cx="3526400" cy="471948"/>
          </a:xfrm>
          <a:prstGeom prst="rect">
            <a:avLst/>
          </a:prstGeom>
          <a:noFill/>
          <a:ln>
            <a:noFill/>
          </a:ln>
        </p:spPr>
        <p:txBody>
          <a:bodyPr spcFirstLastPara="1" wrap="square" lIns="121900" tIns="121900" rIns="121900" bIns="121900" anchor="t" anchorCtr="0">
            <a:spAutoFit/>
          </a:bodyPr>
          <a:lstStyle/>
          <a:p>
            <a:pPr algn="ctr"/>
            <a:r>
              <a:rPr lang="en" sz="1467"/>
              <a:t>Linear Probe w/ ImageNet Pretraining</a:t>
            </a:r>
            <a:endParaRPr sz="1467"/>
          </a:p>
        </p:txBody>
      </p:sp>
      <p:sp>
        <p:nvSpPr>
          <p:cNvPr id="305" name="Google Shape;305;p40"/>
          <p:cNvSpPr txBox="1"/>
          <p:nvPr/>
        </p:nvSpPr>
        <p:spPr>
          <a:xfrm>
            <a:off x="4215201" y="1510667"/>
            <a:ext cx="3704000" cy="471948"/>
          </a:xfrm>
          <a:prstGeom prst="rect">
            <a:avLst/>
          </a:prstGeom>
          <a:noFill/>
          <a:ln>
            <a:noFill/>
          </a:ln>
        </p:spPr>
        <p:txBody>
          <a:bodyPr spcFirstLastPara="1" wrap="square" lIns="121900" tIns="121900" rIns="121900" bIns="121900" anchor="t" anchorCtr="0">
            <a:spAutoFit/>
          </a:bodyPr>
          <a:lstStyle/>
          <a:p>
            <a:pPr algn="ctr"/>
            <a:r>
              <a:rPr lang="en" sz="1467"/>
              <a:t>Full Fine-Tuning w/ ImageNet Pretraining</a:t>
            </a:r>
            <a:endParaRPr sz="1467"/>
          </a:p>
        </p:txBody>
      </p:sp>
      <p:sp>
        <p:nvSpPr>
          <p:cNvPr id="306" name="Google Shape;306;p40"/>
          <p:cNvSpPr txBox="1"/>
          <p:nvPr/>
        </p:nvSpPr>
        <p:spPr>
          <a:xfrm>
            <a:off x="8298101" y="1456567"/>
            <a:ext cx="3704000" cy="471948"/>
          </a:xfrm>
          <a:prstGeom prst="rect">
            <a:avLst/>
          </a:prstGeom>
          <a:noFill/>
          <a:ln>
            <a:noFill/>
          </a:ln>
        </p:spPr>
        <p:txBody>
          <a:bodyPr spcFirstLastPara="1" wrap="square" lIns="121900" tIns="121900" rIns="121900" bIns="121900" anchor="t" anchorCtr="0">
            <a:spAutoFit/>
          </a:bodyPr>
          <a:lstStyle/>
          <a:p>
            <a:pPr algn="ctr"/>
            <a:r>
              <a:rPr lang="en" sz="1467"/>
              <a:t>Linear Probe on ImageNet (High Res)</a:t>
            </a:r>
            <a:endParaRPr sz="1467"/>
          </a:p>
        </p:txBody>
      </p:sp>
      <p:sp>
        <p:nvSpPr>
          <p:cNvPr id="307" name="Google Shape;307;p40"/>
          <p:cNvSpPr txBox="1"/>
          <p:nvPr/>
        </p:nvSpPr>
        <p:spPr>
          <a:xfrm>
            <a:off x="3796168" y="960234"/>
            <a:ext cx="4092632" cy="615513"/>
          </a:xfrm>
          <a:prstGeom prst="rect">
            <a:avLst/>
          </a:prstGeom>
          <a:noFill/>
          <a:ln>
            <a:noFill/>
          </a:ln>
        </p:spPr>
        <p:txBody>
          <a:bodyPr spcFirstLastPara="1" wrap="square" lIns="121900" tIns="121900" rIns="121900" bIns="121900" anchor="t" anchorCtr="0">
            <a:spAutoFit/>
          </a:bodyPr>
          <a:lstStyle/>
          <a:p>
            <a:r>
              <a:rPr lang="en" sz="2400" i="1" dirty="0"/>
              <a:t>Results on autoregressive tasks</a:t>
            </a:r>
            <a:endParaRPr sz="2400" i="1"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Shape 311"/>
        <p:cNvGrpSpPr/>
        <p:nvPr/>
      </p:nvGrpSpPr>
      <p:grpSpPr>
        <a:xfrm>
          <a:off x="0" y="0"/>
          <a:ext cx="0" cy="0"/>
          <a:chOff x="0" y="0"/>
          <a:chExt cx="0" cy="0"/>
        </a:xfrm>
      </p:grpSpPr>
      <p:sp>
        <p:nvSpPr>
          <p:cNvPr id="312" name="Google Shape;312;p41"/>
          <p:cNvSpPr txBox="1">
            <a:spLocks noGrp="1"/>
          </p:cNvSpPr>
          <p:nvPr>
            <p:ph type="body" idx="1"/>
          </p:nvPr>
        </p:nvSpPr>
        <p:spPr>
          <a:xfrm>
            <a:off x="415600" y="4826200"/>
            <a:ext cx="11303200" cy="1734000"/>
          </a:xfrm>
          <a:prstGeom prst="rect">
            <a:avLst/>
          </a:prstGeom>
        </p:spPr>
        <p:txBody>
          <a:bodyPr spcFirstLastPara="1" vert="horz" wrap="square" lIns="121900" tIns="121900" rIns="121900" bIns="121900" rtlCol="0" anchor="t" anchorCtr="0">
            <a:normAutofit/>
          </a:bodyPr>
          <a:lstStyle/>
          <a:p>
            <a:pPr marL="0" indent="0">
              <a:buNone/>
            </a:pPr>
            <a:r>
              <a:rPr lang="en"/>
              <a:t>iGPT outperforms 2 other low-data semi-supervised methods, simply using learned reprs + linear classifier</a:t>
            </a:r>
            <a:endParaRPr/>
          </a:p>
          <a:p>
            <a:pPr indent="-287859">
              <a:buSzPts val="1600"/>
            </a:pPr>
            <a:r>
              <a:rPr lang="en" sz="2133"/>
              <a:t>Achieved </a:t>
            </a:r>
            <a:r>
              <a:rPr lang="en" sz="2133" i="1"/>
              <a:t>without</a:t>
            </a:r>
            <a:r>
              <a:rPr lang="en" sz="2133"/>
              <a:t> using special tricks (e.g. data augmentation, pseudo-labeling)</a:t>
            </a:r>
            <a:endParaRPr sz="1867"/>
          </a:p>
        </p:txBody>
      </p:sp>
      <p:sp>
        <p:nvSpPr>
          <p:cNvPr id="313" name="Google Shape;313;p41"/>
          <p:cNvSpPr txBox="1">
            <a:spLocks noGrp="1"/>
          </p:cNvSpPr>
          <p:nvPr>
            <p:ph type="title"/>
          </p:nvPr>
        </p:nvSpPr>
        <p:spPr>
          <a:xfrm>
            <a:off x="415600" y="340100"/>
            <a:ext cx="11673600" cy="763600"/>
          </a:xfrm>
          <a:prstGeom prst="rect">
            <a:avLst/>
          </a:prstGeom>
        </p:spPr>
        <p:txBody>
          <a:bodyPr spcFirstLastPara="1" vert="horz" wrap="square" lIns="121900" tIns="121900" rIns="121900" bIns="121900" rtlCol="0" anchor="t" anchorCtr="0">
            <a:normAutofit fontScale="90000"/>
          </a:bodyPr>
          <a:lstStyle/>
          <a:p>
            <a:pPr algn="l"/>
            <a:r>
              <a:rPr lang="en"/>
              <a:t>Image GPT/Generative Pretraining from Pixels (Chen 2020)</a:t>
            </a:r>
            <a:endParaRPr/>
          </a:p>
        </p:txBody>
      </p:sp>
      <p:sp>
        <p:nvSpPr>
          <p:cNvPr id="314" name="Google Shape;314;p41"/>
          <p:cNvSpPr txBox="1"/>
          <p:nvPr/>
        </p:nvSpPr>
        <p:spPr>
          <a:xfrm>
            <a:off x="1328600" y="977067"/>
            <a:ext cx="9534800" cy="615513"/>
          </a:xfrm>
          <a:prstGeom prst="rect">
            <a:avLst/>
          </a:prstGeom>
          <a:noFill/>
          <a:ln>
            <a:noFill/>
          </a:ln>
        </p:spPr>
        <p:txBody>
          <a:bodyPr spcFirstLastPara="1" wrap="square" lIns="121900" tIns="121900" rIns="121900" bIns="121900" anchor="t" anchorCtr="0">
            <a:spAutoFit/>
          </a:bodyPr>
          <a:lstStyle/>
          <a:p>
            <a:pPr algn="ctr"/>
            <a:r>
              <a:rPr lang="en" sz="2400" i="1"/>
              <a:t>What about low-data fine-tuning?</a:t>
            </a:r>
            <a:endParaRPr sz="2400" i="1"/>
          </a:p>
        </p:txBody>
      </p:sp>
      <p:pic>
        <p:nvPicPr>
          <p:cNvPr id="315" name="Google Shape;315;p41"/>
          <p:cNvPicPr preferRelativeResize="0"/>
          <p:nvPr/>
        </p:nvPicPr>
        <p:blipFill>
          <a:blip r:embed="rId3">
            <a:alphaModFix/>
          </a:blip>
          <a:stretch>
            <a:fillRect/>
          </a:stretch>
        </p:blipFill>
        <p:spPr>
          <a:xfrm>
            <a:off x="3345734" y="2113600"/>
            <a:ext cx="5500532" cy="2109667"/>
          </a:xfrm>
          <a:prstGeom prst="rect">
            <a:avLst/>
          </a:prstGeom>
          <a:noFill/>
          <a:ln>
            <a:noFill/>
          </a:ln>
        </p:spPr>
      </p:pic>
      <p:sp>
        <p:nvSpPr>
          <p:cNvPr id="316" name="Google Shape;316;p41"/>
          <p:cNvSpPr txBox="1"/>
          <p:nvPr/>
        </p:nvSpPr>
        <p:spPr>
          <a:xfrm>
            <a:off x="6261600" y="4085859"/>
            <a:ext cx="3108000" cy="471948"/>
          </a:xfrm>
          <a:prstGeom prst="rect">
            <a:avLst/>
          </a:prstGeom>
          <a:noFill/>
          <a:ln>
            <a:noFill/>
          </a:ln>
        </p:spPr>
        <p:txBody>
          <a:bodyPr spcFirstLastPara="1" wrap="square" lIns="121900" tIns="121900" rIns="121900" bIns="121900" anchor="t" anchorCtr="0">
            <a:spAutoFit/>
          </a:bodyPr>
          <a:lstStyle/>
          <a:p>
            <a:pPr algn="ctr"/>
            <a:r>
              <a:rPr lang="en" sz="1467" i="1"/>
              <a:t>* Values are error rates</a:t>
            </a:r>
            <a:endParaRPr sz="1467" i="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40965" y="49983"/>
            <a:ext cx="11323160" cy="1162592"/>
          </a:xfrm>
        </p:spPr>
        <p:txBody>
          <a:bodyPr>
            <a:normAutofit fontScale="90000"/>
          </a:bodyPr>
          <a:lstStyle/>
          <a:p>
            <a:r>
              <a:rPr lang="en-US" dirty="0"/>
              <a:t>Language Modelling: </a:t>
            </a:r>
            <a:r>
              <a:rPr lang="en-US" b="1" dirty="0">
                <a:solidFill>
                  <a:schemeClr val="tx1">
                    <a:lumMod val="75000"/>
                    <a:lumOff val="25000"/>
                  </a:schemeClr>
                </a:solidFill>
                <a:latin typeface="Karla" charset="0"/>
                <a:ea typeface="Karla" charset="0"/>
                <a:cs typeface="Karla" charset="0"/>
              </a:rPr>
              <a:t>Feed-forward Neural Net</a:t>
            </a:r>
            <a:endParaRPr lang="en-US" dirty="0"/>
          </a:p>
        </p:txBody>
      </p:sp>
      <p:sp>
        <p:nvSpPr>
          <p:cNvPr id="7" name="Content Placeholder 2">
            <a:extLst>
              <a:ext uri="{FF2B5EF4-FFF2-40B4-BE49-F238E27FC236}">
                <a16:creationId xmlns:a16="http://schemas.microsoft.com/office/drawing/2014/main" id="{2B634E59-4B85-4C4B-8984-E10B47A0B100}"/>
              </a:ext>
            </a:extLst>
          </p:cNvPr>
          <p:cNvSpPr txBox="1">
            <a:spLocks/>
          </p:cNvSpPr>
          <p:nvPr/>
        </p:nvSpPr>
        <p:spPr>
          <a:xfrm>
            <a:off x="1681848" y="1094515"/>
            <a:ext cx="10342263" cy="12847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400" b="1" dirty="0">
                <a:latin typeface="Karla" charset="0"/>
                <a:ea typeface="Karla" charset="0"/>
                <a:cs typeface="Karla" charset="0"/>
              </a:rPr>
              <a:t>Neural Approach #1: </a:t>
            </a:r>
            <a:r>
              <a:rPr lang="en-US" sz="2400" dirty="0">
                <a:solidFill>
                  <a:srgbClr val="C00000"/>
                </a:solidFill>
                <a:latin typeface="Karla" charset="0"/>
                <a:ea typeface="Karla" charset="0"/>
                <a:cs typeface="Karla" charset="0"/>
              </a:rPr>
              <a:t>Feed-forward Neural Net</a:t>
            </a:r>
          </a:p>
          <a:p>
            <a:pPr marL="0" indent="0">
              <a:lnSpc>
                <a:spcPct val="120000"/>
              </a:lnSpc>
              <a:buNone/>
            </a:pPr>
            <a:r>
              <a:rPr lang="en-US" sz="2400" b="1" dirty="0">
                <a:latin typeface="Karla" charset="0"/>
                <a:ea typeface="Karla" charset="0"/>
                <a:cs typeface="Karla" charset="0"/>
              </a:rPr>
              <a:t>General Idea: </a:t>
            </a:r>
            <a:r>
              <a:rPr lang="en-US" sz="2400" dirty="0">
                <a:solidFill>
                  <a:schemeClr val="tx2">
                    <a:lumMod val="60000"/>
                    <a:lumOff val="40000"/>
                  </a:schemeClr>
                </a:solidFill>
                <a:latin typeface="Karla" charset="0"/>
                <a:ea typeface="Karla" charset="0"/>
                <a:cs typeface="Karla" charset="0"/>
              </a:rPr>
              <a:t>using </a:t>
            </a:r>
            <a:r>
              <a:rPr lang="en-US" sz="2400" i="1" dirty="0">
                <a:solidFill>
                  <a:schemeClr val="tx2">
                    <a:lumMod val="60000"/>
                    <a:lumOff val="40000"/>
                  </a:schemeClr>
                </a:solidFill>
                <a:latin typeface="Karla" charset="0"/>
                <a:ea typeface="Karla" charset="0"/>
                <a:cs typeface="Karla" charset="0"/>
              </a:rPr>
              <a:t>windows</a:t>
            </a:r>
            <a:r>
              <a:rPr lang="en-US" sz="2400" dirty="0">
                <a:solidFill>
                  <a:schemeClr val="tx2">
                    <a:lumMod val="60000"/>
                    <a:lumOff val="40000"/>
                  </a:schemeClr>
                </a:solidFill>
                <a:latin typeface="Karla" charset="0"/>
                <a:ea typeface="Karla" charset="0"/>
                <a:cs typeface="Karla" charset="0"/>
              </a:rPr>
              <a:t> of words, predict the next word</a:t>
            </a:r>
          </a:p>
          <a:p>
            <a:pPr marL="0" indent="0">
              <a:lnSpc>
                <a:spcPct val="120000"/>
              </a:lnSpc>
              <a:buNone/>
            </a:pPr>
            <a:r>
              <a:rPr lang="en-US" sz="2400" dirty="0">
                <a:solidFill>
                  <a:schemeClr val="tx1">
                    <a:lumMod val="85000"/>
                    <a:lumOff val="15000"/>
                  </a:schemeClr>
                </a:solidFill>
                <a:latin typeface="Karla" charset="0"/>
                <a:ea typeface="Karla" charset="0"/>
                <a:cs typeface="Karla" charset="0"/>
              </a:rPr>
              <a:t>Ex. </a:t>
            </a:r>
            <a:r>
              <a:rPr lang="en-US" sz="2400" i="1" dirty="0">
                <a:solidFill>
                  <a:schemeClr val="tx1">
                    <a:lumMod val="85000"/>
                    <a:lumOff val="15000"/>
                  </a:schemeClr>
                </a:solidFill>
                <a:latin typeface="Karla" charset="0"/>
                <a:ea typeface="Karla" charset="0"/>
                <a:cs typeface="Karla" charset="0"/>
              </a:rPr>
              <a:t>He went to class after breakfast.</a:t>
            </a:r>
          </a:p>
          <a:p>
            <a:pPr marL="0" indent="0">
              <a:lnSpc>
                <a:spcPct val="120000"/>
              </a:lnSpc>
              <a:buNone/>
            </a:pPr>
            <a:endParaRPr lang="en-US" sz="2400" dirty="0">
              <a:latin typeface="Karla" charset="0"/>
              <a:ea typeface="Karla" charset="0"/>
              <a:cs typeface="Karla" charset="0"/>
            </a:endParaRPr>
          </a:p>
        </p:txBody>
      </p:sp>
      <p:sp>
        <p:nvSpPr>
          <p:cNvPr id="3" name="Rounded Rectangle 2">
            <a:extLst>
              <a:ext uri="{FF2B5EF4-FFF2-40B4-BE49-F238E27FC236}">
                <a16:creationId xmlns:a16="http://schemas.microsoft.com/office/drawing/2014/main" id="{FD8C6AE1-A8BE-C943-91A1-7B8A221340F7}"/>
              </a:ext>
            </a:extLst>
          </p:cNvPr>
          <p:cNvSpPr/>
          <p:nvPr/>
        </p:nvSpPr>
        <p:spPr>
          <a:xfrm>
            <a:off x="4343400" y="5315360"/>
            <a:ext cx="3912704" cy="33006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4EE9761C-491D-5F4A-A115-032B4EC18097}"/>
              </a:ext>
            </a:extLst>
          </p:cNvPr>
          <p:cNvSpPr/>
          <p:nvPr/>
        </p:nvSpPr>
        <p:spPr>
          <a:xfrm>
            <a:off x="4448182"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D648207-4E1C-3747-8CED-11D7BE8BC76E}"/>
              </a:ext>
            </a:extLst>
          </p:cNvPr>
          <p:cNvSpPr/>
          <p:nvPr/>
        </p:nvSpPr>
        <p:spPr>
          <a:xfrm>
            <a:off x="4694441"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578E907-AEE0-9943-9848-4F19EEE56B1B}"/>
              </a:ext>
            </a:extLst>
          </p:cNvPr>
          <p:cNvSpPr/>
          <p:nvPr/>
        </p:nvSpPr>
        <p:spPr>
          <a:xfrm>
            <a:off x="4940700"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CA6E7F4-69EF-DB4A-87F9-6B83E5C57E47}"/>
              </a:ext>
            </a:extLst>
          </p:cNvPr>
          <p:cNvSpPr/>
          <p:nvPr/>
        </p:nvSpPr>
        <p:spPr>
          <a:xfrm>
            <a:off x="5192569"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id="{645073BD-D1CE-1848-A3FB-5C7C44E689AE}"/>
              </a:ext>
            </a:extLst>
          </p:cNvPr>
          <p:cNvSpPr txBox="1">
            <a:spLocks/>
          </p:cNvSpPr>
          <p:nvPr/>
        </p:nvSpPr>
        <p:spPr>
          <a:xfrm>
            <a:off x="7205838" y="5700776"/>
            <a:ext cx="913361"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latin typeface="Avenir Light" panose="020B0402020203020204" pitchFamily="34" charset="77"/>
              </a:rPr>
              <a:t>class</a:t>
            </a:r>
          </a:p>
        </p:txBody>
      </p:sp>
      <p:sp>
        <p:nvSpPr>
          <p:cNvPr id="55" name="Oval 54">
            <a:extLst>
              <a:ext uri="{FF2B5EF4-FFF2-40B4-BE49-F238E27FC236}">
                <a16:creationId xmlns:a16="http://schemas.microsoft.com/office/drawing/2014/main" id="{509F3CB1-D077-AB4A-9263-C3E375E967C2}"/>
              </a:ext>
            </a:extLst>
          </p:cNvPr>
          <p:cNvSpPr/>
          <p:nvPr/>
        </p:nvSpPr>
        <p:spPr>
          <a:xfrm>
            <a:off x="5857146"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806FB9AA-7582-D249-8964-B1E083E54282}"/>
              </a:ext>
            </a:extLst>
          </p:cNvPr>
          <p:cNvSpPr/>
          <p:nvPr/>
        </p:nvSpPr>
        <p:spPr>
          <a:xfrm>
            <a:off x="6103405"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3246FA5D-2EB0-194F-9056-8E55096A2324}"/>
              </a:ext>
            </a:extLst>
          </p:cNvPr>
          <p:cNvSpPr/>
          <p:nvPr/>
        </p:nvSpPr>
        <p:spPr>
          <a:xfrm>
            <a:off x="6349664"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5375B46D-94A3-A748-A10A-24F44499811C}"/>
              </a:ext>
            </a:extLst>
          </p:cNvPr>
          <p:cNvSpPr/>
          <p:nvPr/>
        </p:nvSpPr>
        <p:spPr>
          <a:xfrm>
            <a:off x="6601533"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76A117F4-BF7A-B143-92B3-7771E7DB76F2}"/>
              </a:ext>
            </a:extLst>
          </p:cNvPr>
          <p:cNvSpPr/>
          <p:nvPr/>
        </p:nvSpPr>
        <p:spPr>
          <a:xfrm>
            <a:off x="7205838"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006F9256-6591-CA4A-A29D-DCE17210C01C}"/>
              </a:ext>
            </a:extLst>
          </p:cNvPr>
          <p:cNvSpPr/>
          <p:nvPr/>
        </p:nvSpPr>
        <p:spPr>
          <a:xfrm>
            <a:off x="7452097"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D8F461C7-1896-C149-B54C-48C3CE75BEC4}"/>
              </a:ext>
            </a:extLst>
          </p:cNvPr>
          <p:cNvSpPr/>
          <p:nvPr/>
        </p:nvSpPr>
        <p:spPr>
          <a:xfrm>
            <a:off x="7698356"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B04167DE-1E41-A341-8D12-4BEC35973F94}"/>
              </a:ext>
            </a:extLst>
          </p:cNvPr>
          <p:cNvSpPr/>
          <p:nvPr/>
        </p:nvSpPr>
        <p:spPr>
          <a:xfrm>
            <a:off x="7950225"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ontent Placeholder 2">
            <a:extLst>
              <a:ext uri="{FF2B5EF4-FFF2-40B4-BE49-F238E27FC236}">
                <a16:creationId xmlns:a16="http://schemas.microsoft.com/office/drawing/2014/main" id="{55F8A322-FDA5-BA44-B414-1ED3FFDA2885}"/>
              </a:ext>
            </a:extLst>
          </p:cNvPr>
          <p:cNvSpPr txBox="1">
            <a:spLocks/>
          </p:cNvSpPr>
          <p:nvPr/>
        </p:nvSpPr>
        <p:spPr>
          <a:xfrm>
            <a:off x="4343400" y="5688211"/>
            <a:ext cx="1005821"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latin typeface="Avenir Light" panose="020B0402020203020204" pitchFamily="34" charset="77"/>
              </a:rPr>
              <a:t>went</a:t>
            </a:r>
          </a:p>
        </p:txBody>
      </p:sp>
      <p:sp>
        <p:nvSpPr>
          <p:cNvPr id="64" name="Content Placeholder 2">
            <a:extLst>
              <a:ext uri="{FF2B5EF4-FFF2-40B4-BE49-F238E27FC236}">
                <a16:creationId xmlns:a16="http://schemas.microsoft.com/office/drawing/2014/main" id="{58EBA670-9E74-CA4F-8C42-A58FF63F651A}"/>
              </a:ext>
            </a:extLst>
          </p:cNvPr>
          <p:cNvSpPr txBox="1">
            <a:spLocks/>
          </p:cNvSpPr>
          <p:nvPr/>
        </p:nvSpPr>
        <p:spPr>
          <a:xfrm>
            <a:off x="5802145" y="5688211"/>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a:latin typeface="Avenir Light" panose="020B0402020203020204" pitchFamily="34" charset="77"/>
              </a:rPr>
              <a:t>to</a:t>
            </a:r>
          </a:p>
        </p:txBody>
      </p:sp>
      <p:sp>
        <p:nvSpPr>
          <p:cNvPr id="65" name="Oval 64">
            <a:extLst>
              <a:ext uri="{FF2B5EF4-FFF2-40B4-BE49-F238E27FC236}">
                <a16:creationId xmlns:a16="http://schemas.microsoft.com/office/drawing/2014/main" id="{1A6D92D5-089C-704D-82E8-F58590491E75}"/>
              </a:ext>
            </a:extLst>
          </p:cNvPr>
          <p:cNvSpPr/>
          <p:nvPr/>
        </p:nvSpPr>
        <p:spPr>
          <a:xfrm>
            <a:off x="5828242" y="30736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FE387215-9C07-704E-A624-2E65BFD4237B}"/>
              </a:ext>
            </a:extLst>
          </p:cNvPr>
          <p:cNvSpPr/>
          <p:nvPr/>
        </p:nvSpPr>
        <p:spPr>
          <a:xfrm>
            <a:off x="6074501" y="30736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2946605F-F95D-B245-8A41-6734C2E7BF1B}"/>
              </a:ext>
            </a:extLst>
          </p:cNvPr>
          <p:cNvSpPr/>
          <p:nvPr/>
        </p:nvSpPr>
        <p:spPr>
          <a:xfrm>
            <a:off x="6320760" y="30736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BB6F3CC5-174A-764E-831F-58AC6190464E}"/>
              </a:ext>
            </a:extLst>
          </p:cNvPr>
          <p:cNvSpPr/>
          <p:nvPr/>
        </p:nvSpPr>
        <p:spPr>
          <a:xfrm>
            <a:off x="6572629" y="30736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ontent Placeholder 2">
            <a:extLst>
              <a:ext uri="{FF2B5EF4-FFF2-40B4-BE49-F238E27FC236}">
                <a16:creationId xmlns:a16="http://schemas.microsoft.com/office/drawing/2014/main" id="{0699B2A3-3B8E-414D-A3AF-577E06CECE10}"/>
              </a:ext>
            </a:extLst>
          </p:cNvPr>
          <p:cNvSpPr txBox="1">
            <a:spLocks/>
          </p:cNvSpPr>
          <p:nvPr/>
        </p:nvSpPr>
        <p:spPr>
          <a:xfrm>
            <a:off x="1249904" y="5236580"/>
            <a:ext cx="2964075"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b="1" dirty="0">
                <a:solidFill>
                  <a:schemeClr val="tx1">
                    <a:lumMod val="85000"/>
                    <a:lumOff val="15000"/>
                  </a:schemeClr>
                </a:solidFill>
                <a:latin typeface="Karla" charset="0"/>
                <a:ea typeface="Karla" charset="0"/>
                <a:cs typeface="Karla" charset="0"/>
              </a:rPr>
              <a:t>Example input sentence</a:t>
            </a:r>
          </a:p>
        </p:txBody>
      </p:sp>
      <p:sp>
        <p:nvSpPr>
          <p:cNvPr id="32" name="Rounded Rectangle 31">
            <a:extLst>
              <a:ext uri="{FF2B5EF4-FFF2-40B4-BE49-F238E27FC236}">
                <a16:creationId xmlns:a16="http://schemas.microsoft.com/office/drawing/2014/main" id="{55B7F79C-354B-514C-9CDD-0E4619BAD189}"/>
              </a:ext>
            </a:extLst>
          </p:cNvPr>
          <p:cNvSpPr/>
          <p:nvPr/>
        </p:nvSpPr>
        <p:spPr>
          <a:xfrm>
            <a:off x="5023876" y="4175908"/>
            <a:ext cx="2631421" cy="311369"/>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C6810C6D-F83C-C44F-B8C1-451A04C06FE6}"/>
              </a:ext>
            </a:extLst>
          </p:cNvPr>
          <p:cNvSpPr/>
          <p:nvPr/>
        </p:nvSpPr>
        <p:spPr>
          <a:xfrm>
            <a:off x="5108427" y="4216475"/>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DAAF9B34-AA96-9543-A2D3-5EF35440EBC6}"/>
              </a:ext>
            </a:extLst>
          </p:cNvPr>
          <p:cNvSpPr/>
          <p:nvPr/>
        </p:nvSpPr>
        <p:spPr>
          <a:xfrm>
            <a:off x="5354686" y="4216475"/>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2E89CB5E-8E02-3647-9934-F3B0E64079B8}"/>
              </a:ext>
            </a:extLst>
          </p:cNvPr>
          <p:cNvSpPr/>
          <p:nvPr/>
        </p:nvSpPr>
        <p:spPr>
          <a:xfrm>
            <a:off x="5600945" y="4216475"/>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A303B545-2289-A049-BCAD-982E40A743A5}"/>
              </a:ext>
            </a:extLst>
          </p:cNvPr>
          <p:cNvSpPr/>
          <p:nvPr/>
        </p:nvSpPr>
        <p:spPr>
          <a:xfrm>
            <a:off x="5852814" y="4216475"/>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24AA75F-456D-8949-A10C-222308AD6C27}"/>
              </a:ext>
            </a:extLst>
          </p:cNvPr>
          <p:cNvSpPr/>
          <p:nvPr/>
        </p:nvSpPr>
        <p:spPr>
          <a:xfrm>
            <a:off x="6110810" y="4218759"/>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A1C43F3D-8692-EE47-9823-1230435C6EF5}"/>
              </a:ext>
            </a:extLst>
          </p:cNvPr>
          <p:cNvSpPr/>
          <p:nvPr/>
        </p:nvSpPr>
        <p:spPr>
          <a:xfrm>
            <a:off x="6357069" y="4218759"/>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7CE51F31-4C6E-7945-AE70-852BF817D70E}"/>
              </a:ext>
            </a:extLst>
          </p:cNvPr>
          <p:cNvSpPr/>
          <p:nvPr/>
        </p:nvSpPr>
        <p:spPr>
          <a:xfrm>
            <a:off x="6603328" y="4218759"/>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AC07CFFB-CDE8-B241-8A41-C7FC551585A0}"/>
              </a:ext>
            </a:extLst>
          </p:cNvPr>
          <p:cNvSpPr/>
          <p:nvPr/>
        </p:nvSpPr>
        <p:spPr>
          <a:xfrm>
            <a:off x="6855197" y="4218759"/>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3E1039C-7E4C-C141-AD63-693260F07D4D}"/>
              </a:ext>
            </a:extLst>
          </p:cNvPr>
          <p:cNvSpPr/>
          <p:nvPr/>
        </p:nvSpPr>
        <p:spPr>
          <a:xfrm>
            <a:off x="7108259" y="4214326"/>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E67898AD-C5E7-2D42-9415-B67BBD4A3A66}"/>
              </a:ext>
            </a:extLst>
          </p:cNvPr>
          <p:cNvSpPr/>
          <p:nvPr/>
        </p:nvSpPr>
        <p:spPr>
          <a:xfrm>
            <a:off x="7360128" y="4214326"/>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a:extLst>
              <a:ext uri="{FF2B5EF4-FFF2-40B4-BE49-F238E27FC236}">
                <a16:creationId xmlns:a16="http://schemas.microsoft.com/office/drawing/2014/main" id="{6C5771F7-7684-374B-B6C2-60FEB0E09FAD}"/>
              </a:ext>
            </a:extLst>
          </p:cNvPr>
          <p:cNvSpPr/>
          <p:nvPr/>
        </p:nvSpPr>
        <p:spPr>
          <a:xfrm>
            <a:off x="5742550" y="3026663"/>
            <a:ext cx="1128109" cy="311369"/>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ight Arrow 44">
            <a:extLst>
              <a:ext uri="{FF2B5EF4-FFF2-40B4-BE49-F238E27FC236}">
                <a16:creationId xmlns:a16="http://schemas.microsoft.com/office/drawing/2014/main" id="{1552C180-A336-A746-AA26-10B7E107AA52}"/>
              </a:ext>
            </a:extLst>
          </p:cNvPr>
          <p:cNvSpPr/>
          <p:nvPr/>
        </p:nvSpPr>
        <p:spPr>
          <a:xfrm rot="16200000">
            <a:off x="6048171" y="3544078"/>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ight Arrow 46">
            <a:extLst>
              <a:ext uri="{FF2B5EF4-FFF2-40B4-BE49-F238E27FC236}">
                <a16:creationId xmlns:a16="http://schemas.microsoft.com/office/drawing/2014/main" id="{5D792BAB-B803-CF46-A092-93C1E56EC90D}"/>
              </a:ext>
            </a:extLst>
          </p:cNvPr>
          <p:cNvSpPr/>
          <p:nvPr/>
        </p:nvSpPr>
        <p:spPr>
          <a:xfrm rot="16200000">
            <a:off x="6069731" y="4713226"/>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8" name="Content Placeholder 2">
                <a:extLst>
                  <a:ext uri="{FF2B5EF4-FFF2-40B4-BE49-F238E27FC236}">
                    <a16:creationId xmlns:a16="http://schemas.microsoft.com/office/drawing/2014/main" id="{C1ED9D7B-0772-8F44-B82E-46E5594D9561}"/>
                  </a:ext>
                </a:extLst>
              </p:cNvPr>
              <p:cNvSpPr txBox="1">
                <a:spLocks/>
              </p:cNvSpPr>
              <p:nvPr/>
            </p:nvSpPr>
            <p:spPr>
              <a:xfrm>
                <a:off x="5539535" y="4670647"/>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dirty="0" smtClean="0">
                          <a:solidFill>
                            <a:srgbClr val="C00000"/>
                          </a:solidFill>
                          <a:latin typeface="Cambria Math" charset="0"/>
                        </a:rPr>
                        <m:t>𝑉</m:t>
                      </m:r>
                    </m:oMath>
                  </m:oMathPara>
                </a14:m>
                <a:endParaRPr lang="en-US" sz="2400" dirty="0">
                  <a:solidFill>
                    <a:srgbClr val="C00000"/>
                  </a:solidFill>
                  <a:latin typeface="Avenir Light" panose="020B0402020203020204" pitchFamily="34" charset="77"/>
                </a:endParaRPr>
              </a:p>
            </p:txBody>
          </p:sp>
        </mc:Choice>
        <mc:Fallback xmlns="">
          <p:sp>
            <p:nvSpPr>
              <p:cNvPr id="48" name="Content Placeholder 2">
                <a:extLst>
                  <a:ext uri="{FF2B5EF4-FFF2-40B4-BE49-F238E27FC236}">
                    <a16:creationId xmlns:a16="http://schemas.microsoft.com/office/drawing/2014/main" xmlns:a14="http://schemas.microsoft.com/office/drawing/2010/main" xmlns="" id="{C1ED9D7B-0772-8F44-B82E-46E5594D9561}"/>
                  </a:ext>
                </a:extLst>
              </p:cNvPr>
              <p:cNvSpPr txBox="1">
                <a:spLocks noRot="1" noChangeAspect="1" noMove="1" noResize="1" noEditPoints="1" noAdjustHandles="1" noChangeArrowheads="1" noChangeShapeType="1" noTextEdit="1"/>
              </p:cNvSpPr>
              <p:nvPr/>
            </p:nvSpPr>
            <p:spPr>
              <a:xfrm>
                <a:off x="5539535" y="4670647"/>
                <a:ext cx="701328" cy="503588"/>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Content Placeholder 2">
                <a:extLst>
                  <a:ext uri="{FF2B5EF4-FFF2-40B4-BE49-F238E27FC236}">
                    <a16:creationId xmlns:a16="http://schemas.microsoft.com/office/drawing/2014/main" id="{585DBD21-0E03-5C4E-80C6-08218453FDF0}"/>
                  </a:ext>
                </a:extLst>
              </p:cNvPr>
              <p:cNvSpPr txBox="1">
                <a:spLocks/>
              </p:cNvSpPr>
              <p:nvPr/>
            </p:nvSpPr>
            <p:spPr>
              <a:xfrm>
                <a:off x="5546844" y="3491706"/>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dirty="0" smtClean="0">
                          <a:solidFill>
                            <a:srgbClr val="C00000"/>
                          </a:solidFill>
                          <a:latin typeface="Cambria Math" charset="0"/>
                        </a:rPr>
                        <m:t>𝑊</m:t>
                      </m:r>
                    </m:oMath>
                  </m:oMathPara>
                </a14:m>
                <a:endParaRPr lang="en-US" sz="2400" dirty="0">
                  <a:solidFill>
                    <a:srgbClr val="C00000"/>
                  </a:solidFill>
                  <a:latin typeface="Avenir Light" panose="020B0402020203020204" pitchFamily="34" charset="77"/>
                </a:endParaRPr>
              </a:p>
            </p:txBody>
          </p:sp>
        </mc:Choice>
        <mc:Fallback xmlns="">
          <p:sp>
            <p:nvSpPr>
              <p:cNvPr id="49" name="Content Placeholder 2">
                <a:extLst>
                  <a:ext uri="{FF2B5EF4-FFF2-40B4-BE49-F238E27FC236}">
                    <a16:creationId xmlns:a16="http://schemas.microsoft.com/office/drawing/2014/main" xmlns:a14="http://schemas.microsoft.com/office/drawing/2010/main" xmlns="" id="{585DBD21-0E03-5C4E-80C6-08218453FDF0}"/>
                  </a:ext>
                </a:extLst>
              </p:cNvPr>
              <p:cNvSpPr txBox="1">
                <a:spLocks noRot="1" noChangeAspect="1" noMove="1" noResize="1" noEditPoints="1" noAdjustHandles="1" noChangeArrowheads="1" noChangeShapeType="1" noTextEdit="1"/>
              </p:cNvSpPr>
              <p:nvPr/>
            </p:nvSpPr>
            <p:spPr>
              <a:xfrm>
                <a:off x="5546844" y="3491706"/>
                <a:ext cx="701328" cy="503588"/>
              </a:xfrm>
              <a:prstGeom prst="rect">
                <a:avLst/>
              </a:prstGeom>
              <a:blipFill rotWithShape="0">
                <a:blip r:embed="rId3"/>
                <a:stretch>
                  <a:fillRect/>
                </a:stretch>
              </a:blipFill>
            </p:spPr>
            <p:txBody>
              <a:bodyPr/>
              <a:lstStyle/>
              <a:p>
                <a:r>
                  <a:rPr lang="en-US">
                    <a:noFill/>
                  </a:rPr>
                  <a:t> </a:t>
                </a:r>
              </a:p>
            </p:txBody>
          </p:sp>
        </mc:Fallback>
      </mc:AlternateContent>
      <p:sp>
        <p:nvSpPr>
          <p:cNvPr id="50" name="Content Placeholder 2">
            <a:extLst>
              <a:ext uri="{FF2B5EF4-FFF2-40B4-BE49-F238E27FC236}">
                <a16:creationId xmlns:a16="http://schemas.microsoft.com/office/drawing/2014/main" id="{98A0229A-0E65-994A-A48A-9E766E214C56}"/>
              </a:ext>
            </a:extLst>
          </p:cNvPr>
          <p:cNvSpPr txBox="1">
            <a:spLocks/>
          </p:cNvSpPr>
          <p:nvPr/>
        </p:nvSpPr>
        <p:spPr>
          <a:xfrm>
            <a:off x="1161485" y="4122786"/>
            <a:ext cx="2964075"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b="1" dirty="0">
                <a:solidFill>
                  <a:schemeClr val="tx1">
                    <a:lumMod val="85000"/>
                    <a:lumOff val="15000"/>
                  </a:schemeClr>
                </a:solidFill>
                <a:latin typeface="Karla" charset="0"/>
                <a:ea typeface="Karla" charset="0"/>
                <a:cs typeface="Karla" charset="0"/>
              </a:rPr>
              <a:t>Hidden layer</a:t>
            </a:r>
          </a:p>
        </p:txBody>
      </p:sp>
      <p:sp>
        <p:nvSpPr>
          <p:cNvPr id="51" name="Content Placeholder 2">
            <a:extLst>
              <a:ext uri="{FF2B5EF4-FFF2-40B4-BE49-F238E27FC236}">
                <a16:creationId xmlns:a16="http://schemas.microsoft.com/office/drawing/2014/main" id="{3649502E-21DD-1642-971F-BACEABB4E04C}"/>
              </a:ext>
            </a:extLst>
          </p:cNvPr>
          <p:cNvSpPr txBox="1">
            <a:spLocks/>
          </p:cNvSpPr>
          <p:nvPr/>
        </p:nvSpPr>
        <p:spPr>
          <a:xfrm>
            <a:off x="1284612" y="2933720"/>
            <a:ext cx="2964075"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b="1" dirty="0">
                <a:solidFill>
                  <a:schemeClr val="tx1">
                    <a:lumMod val="85000"/>
                    <a:lumOff val="15000"/>
                  </a:schemeClr>
                </a:solidFill>
                <a:latin typeface="Karla" charset="0"/>
                <a:ea typeface="Karla" charset="0"/>
                <a:cs typeface="Karla" charset="0"/>
              </a:rPr>
              <a:t>Output layer</a:t>
            </a:r>
          </a:p>
        </p:txBody>
      </p:sp>
      <mc:AlternateContent xmlns:mc="http://schemas.openxmlformats.org/markup-compatibility/2006" xmlns:a14="http://schemas.microsoft.com/office/drawing/2010/main">
        <mc:Choice Requires="a14">
          <p:sp>
            <p:nvSpPr>
              <p:cNvPr id="46" name="Content Placeholder 2">
                <a:extLst>
                  <a:ext uri="{FF2B5EF4-FFF2-40B4-BE49-F238E27FC236}">
                    <a16:creationId xmlns:a16="http://schemas.microsoft.com/office/drawing/2014/main" id="{6BF069EC-E01E-874F-8256-B41BD1F5F318}"/>
                  </a:ext>
                </a:extLst>
              </p:cNvPr>
              <p:cNvSpPr txBox="1">
                <a:spLocks/>
              </p:cNvSpPr>
              <p:nvPr/>
            </p:nvSpPr>
            <p:spPr>
              <a:xfrm>
                <a:off x="8202094" y="5184623"/>
                <a:ext cx="2799163"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dirty="0" smtClean="0">
                          <a:solidFill>
                            <a:srgbClr val="C00000"/>
                          </a:solidFill>
                          <a:latin typeface="Cambria Math" panose="02040503050406030204" pitchFamily="18" charset="0"/>
                        </a:rPr>
                        <m:t>𝑥</m:t>
                      </m:r>
                      <m:r>
                        <a:rPr lang="en-US" sz="2400" b="0" i="1" dirty="0" smtClean="0">
                          <a:solidFill>
                            <a:schemeClr val="tx1">
                              <a:lumMod val="85000"/>
                              <a:lumOff val="15000"/>
                            </a:schemeClr>
                          </a:solidFill>
                          <a:latin typeface="Cambria Math" panose="02040503050406030204" pitchFamily="18" charset="0"/>
                        </a:rPr>
                        <m:t>=[</m:t>
                      </m:r>
                      <m:sSub>
                        <m:sSubPr>
                          <m:ctrlPr>
                            <a:rPr lang="en-US" sz="2400" b="0" i="1" dirty="0" smtClean="0">
                              <a:solidFill>
                                <a:schemeClr val="tx1">
                                  <a:lumMod val="85000"/>
                                  <a:lumOff val="15000"/>
                                </a:schemeClr>
                              </a:solidFill>
                              <a:latin typeface="Cambria Math" panose="02040503050406030204" pitchFamily="18" charset="0"/>
                            </a:rPr>
                          </m:ctrlPr>
                        </m:sSubPr>
                        <m:e>
                          <m:r>
                            <a:rPr lang="en-US" sz="2400" b="0" i="1" dirty="0" smtClean="0">
                              <a:solidFill>
                                <a:schemeClr val="tx1">
                                  <a:lumMod val="85000"/>
                                  <a:lumOff val="15000"/>
                                </a:schemeClr>
                              </a:solidFill>
                              <a:latin typeface="Cambria Math" panose="02040503050406030204" pitchFamily="18" charset="0"/>
                            </a:rPr>
                            <m:t>𝑥</m:t>
                          </m:r>
                        </m:e>
                        <m:sub>
                          <m:r>
                            <a:rPr lang="en-US" sz="2400" b="0" i="1" dirty="0" smtClean="0">
                              <a:solidFill>
                                <a:schemeClr val="tx1">
                                  <a:lumMod val="85000"/>
                                  <a:lumOff val="15000"/>
                                </a:schemeClr>
                              </a:solidFill>
                              <a:latin typeface="Cambria Math" panose="02040503050406030204" pitchFamily="18" charset="0"/>
                            </a:rPr>
                            <m:t>1</m:t>
                          </m:r>
                        </m:sub>
                      </m:sSub>
                      <m:r>
                        <a:rPr lang="en-US" sz="2400" b="0" i="1" dirty="0" smtClean="0">
                          <a:solidFill>
                            <a:schemeClr val="tx1">
                              <a:lumMod val="85000"/>
                              <a:lumOff val="15000"/>
                            </a:schemeClr>
                          </a:solidFill>
                          <a:latin typeface="Cambria Math" panose="02040503050406030204" pitchFamily="18" charset="0"/>
                        </a:rPr>
                        <m:t>,</m:t>
                      </m:r>
                      <m:sSub>
                        <m:sSubPr>
                          <m:ctrlPr>
                            <a:rPr lang="en-US" sz="2400" b="0" i="1" dirty="0" smtClean="0">
                              <a:solidFill>
                                <a:schemeClr val="tx1">
                                  <a:lumMod val="85000"/>
                                  <a:lumOff val="15000"/>
                                </a:schemeClr>
                              </a:solidFill>
                              <a:latin typeface="Cambria Math" panose="02040503050406030204" pitchFamily="18" charset="0"/>
                            </a:rPr>
                          </m:ctrlPr>
                        </m:sSubPr>
                        <m:e>
                          <m:r>
                            <a:rPr lang="en-US" sz="2400" b="0" i="1" dirty="0" smtClean="0">
                              <a:solidFill>
                                <a:schemeClr val="tx1">
                                  <a:lumMod val="85000"/>
                                  <a:lumOff val="15000"/>
                                </a:schemeClr>
                              </a:solidFill>
                              <a:latin typeface="Cambria Math" panose="02040503050406030204" pitchFamily="18" charset="0"/>
                            </a:rPr>
                            <m:t>𝑥</m:t>
                          </m:r>
                        </m:e>
                        <m:sub>
                          <m:r>
                            <a:rPr lang="en-US" sz="2400" b="0" i="1" dirty="0" smtClean="0">
                              <a:solidFill>
                                <a:schemeClr val="tx1">
                                  <a:lumMod val="85000"/>
                                  <a:lumOff val="15000"/>
                                </a:schemeClr>
                              </a:solidFill>
                              <a:latin typeface="Cambria Math" panose="02040503050406030204" pitchFamily="18" charset="0"/>
                            </a:rPr>
                            <m:t>2</m:t>
                          </m:r>
                        </m:sub>
                      </m:sSub>
                      <m:r>
                        <a:rPr lang="en-US" sz="2400" b="0" i="1" dirty="0" smtClean="0">
                          <a:solidFill>
                            <a:schemeClr val="tx1">
                              <a:lumMod val="85000"/>
                              <a:lumOff val="15000"/>
                            </a:schemeClr>
                          </a:solidFill>
                          <a:latin typeface="Cambria Math" panose="02040503050406030204" pitchFamily="18" charset="0"/>
                        </a:rPr>
                        <m:t>,</m:t>
                      </m:r>
                      <m:sSub>
                        <m:sSubPr>
                          <m:ctrlPr>
                            <a:rPr lang="en-US" sz="2400" b="0" i="1" dirty="0" smtClean="0">
                              <a:solidFill>
                                <a:schemeClr val="tx1">
                                  <a:lumMod val="85000"/>
                                  <a:lumOff val="15000"/>
                                </a:schemeClr>
                              </a:solidFill>
                              <a:latin typeface="Cambria Math" panose="02040503050406030204" pitchFamily="18" charset="0"/>
                            </a:rPr>
                          </m:ctrlPr>
                        </m:sSubPr>
                        <m:e>
                          <m:r>
                            <a:rPr lang="en-US" sz="2400" b="0" i="1" dirty="0" smtClean="0">
                              <a:solidFill>
                                <a:schemeClr val="tx1">
                                  <a:lumMod val="85000"/>
                                  <a:lumOff val="15000"/>
                                </a:schemeClr>
                              </a:solidFill>
                              <a:latin typeface="Cambria Math" panose="02040503050406030204" pitchFamily="18" charset="0"/>
                            </a:rPr>
                            <m:t>𝑥</m:t>
                          </m:r>
                        </m:e>
                        <m:sub>
                          <m:r>
                            <a:rPr lang="en-US" sz="2400" b="0" i="1" dirty="0" smtClean="0">
                              <a:solidFill>
                                <a:schemeClr val="tx1">
                                  <a:lumMod val="85000"/>
                                  <a:lumOff val="15000"/>
                                </a:schemeClr>
                              </a:solidFill>
                              <a:latin typeface="Cambria Math" panose="02040503050406030204" pitchFamily="18" charset="0"/>
                            </a:rPr>
                            <m:t>3</m:t>
                          </m:r>
                        </m:sub>
                      </m:sSub>
                      <m:r>
                        <a:rPr lang="en-US" sz="2400" b="0" i="1" dirty="0" smtClean="0">
                          <a:solidFill>
                            <a:schemeClr val="tx1">
                              <a:lumMod val="85000"/>
                              <a:lumOff val="15000"/>
                            </a:schemeClr>
                          </a:solidFill>
                          <a:latin typeface="Cambria Math" panose="02040503050406030204" pitchFamily="18" charset="0"/>
                        </a:rPr>
                        <m:t>]</m:t>
                      </m:r>
                    </m:oMath>
                  </m:oMathPara>
                </a14:m>
                <a:endParaRPr lang="en-US" sz="2400" dirty="0">
                  <a:solidFill>
                    <a:srgbClr val="C00000"/>
                  </a:solidFill>
                  <a:latin typeface="Avenir Light" panose="020B0402020203020204" pitchFamily="34" charset="77"/>
                </a:endParaRPr>
              </a:p>
            </p:txBody>
          </p:sp>
        </mc:Choice>
        <mc:Fallback xmlns="">
          <p:sp>
            <p:nvSpPr>
              <p:cNvPr id="46" name="Content Placeholder 2">
                <a:extLst>
                  <a:ext uri="{FF2B5EF4-FFF2-40B4-BE49-F238E27FC236}">
                    <a16:creationId xmlns:a16="http://schemas.microsoft.com/office/drawing/2014/main" id="{6BF069EC-E01E-874F-8256-B41BD1F5F318}"/>
                  </a:ext>
                </a:extLst>
              </p:cNvPr>
              <p:cNvSpPr txBox="1">
                <a:spLocks noRot="1" noChangeAspect="1" noMove="1" noResize="1" noEditPoints="1" noAdjustHandles="1" noChangeArrowheads="1" noChangeShapeType="1" noTextEdit="1"/>
              </p:cNvSpPr>
              <p:nvPr/>
            </p:nvSpPr>
            <p:spPr>
              <a:xfrm>
                <a:off x="8202094" y="5184623"/>
                <a:ext cx="2799163" cy="503588"/>
              </a:xfrm>
              <a:prstGeom prst="rect">
                <a:avLst/>
              </a:prstGeom>
              <a:blipFill>
                <a:blip r:embed="rId4"/>
                <a:stretch>
                  <a:fillRect b="-15000"/>
                </a:stretch>
              </a:blipFill>
            </p:spPr>
            <p:txBody>
              <a:bodyPr/>
              <a:lstStyle/>
              <a:p>
                <a:r>
                  <a:rPr lang="en-US">
                    <a:noFill/>
                  </a:rPr>
                  <a:t> </a:t>
                </a:r>
              </a:p>
            </p:txBody>
          </p:sp>
        </mc:Fallback>
      </mc:AlternateContent>
      <p:sp>
        <p:nvSpPr>
          <p:cNvPr id="52" name="Content Placeholder 2">
            <a:extLst>
              <a:ext uri="{FF2B5EF4-FFF2-40B4-BE49-F238E27FC236}">
                <a16:creationId xmlns:a16="http://schemas.microsoft.com/office/drawing/2014/main" id="{5AE33AA6-F39F-AE47-A082-D026FA876028}"/>
              </a:ext>
            </a:extLst>
          </p:cNvPr>
          <p:cNvSpPr txBox="1">
            <a:spLocks/>
          </p:cNvSpPr>
          <p:nvPr/>
        </p:nvSpPr>
        <p:spPr>
          <a:xfrm>
            <a:off x="8533366" y="5631336"/>
            <a:ext cx="3306448"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600" b="1" dirty="0">
                <a:solidFill>
                  <a:schemeClr val="accent5">
                    <a:lumMod val="50000"/>
                  </a:schemeClr>
                </a:solidFill>
                <a:latin typeface="Avenir Light" panose="020B0402020203020204" pitchFamily="34" charset="77"/>
              </a:rPr>
              <a:t>Concatenated word embeddings</a:t>
            </a:r>
          </a:p>
        </p:txBody>
      </p:sp>
      <mc:AlternateContent xmlns:mc="http://schemas.openxmlformats.org/markup-compatibility/2006" xmlns:a14="http://schemas.microsoft.com/office/drawing/2010/main">
        <mc:Choice Requires="a14">
          <p:sp>
            <p:nvSpPr>
              <p:cNvPr id="53" name="Content Placeholder 2">
                <a:extLst>
                  <a:ext uri="{FF2B5EF4-FFF2-40B4-BE49-F238E27FC236}">
                    <a16:creationId xmlns:a16="http://schemas.microsoft.com/office/drawing/2014/main" id="{3310BA9A-DCEA-794F-9991-6F281CB69514}"/>
                  </a:ext>
                </a:extLst>
              </p:cNvPr>
              <p:cNvSpPr txBox="1">
                <a:spLocks/>
              </p:cNvSpPr>
              <p:nvPr/>
            </p:nvSpPr>
            <p:spPr>
              <a:xfrm>
                <a:off x="8256104" y="4015200"/>
                <a:ext cx="2799163"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dirty="0" smtClean="0">
                          <a:solidFill>
                            <a:srgbClr val="C00000"/>
                          </a:solidFill>
                          <a:latin typeface="Cambria Math" panose="02040503050406030204" pitchFamily="18" charset="0"/>
                        </a:rPr>
                        <m:t>h</m:t>
                      </m:r>
                      <m:r>
                        <a:rPr lang="en-US" sz="2400" b="0" i="1" dirty="0" smtClean="0">
                          <a:solidFill>
                            <a:schemeClr val="tx1">
                              <a:lumMod val="85000"/>
                              <a:lumOff val="15000"/>
                            </a:schemeClr>
                          </a:solidFill>
                          <a:latin typeface="Cambria Math" panose="02040503050406030204" pitchFamily="18" charset="0"/>
                        </a:rPr>
                        <m:t>=</m:t>
                      </m:r>
                      <m:r>
                        <a:rPr lang="en-US" sz="2400" b="0" i="1" dirty="0" smtClean="0">
                          <a:solidFill>
                            <a:schemeClr val="tx1">
                              <a:lumMod val="85000"/>
                              <a:lumOff val="15000"/>
                            </a:schemeClr>
                          </a:solidFill>
                          <a:latin typeface="Cambria Math" panose="02040503050406030204" pitchFamily="18" charset="0"/>
                        </a:rPr>
                        <m:t>𝑓</m:t>
                      </m:r>
                      <m:r>
                        <a:rPr lang="en-US" sz="2400" b="0" i="1" dirty="0" smtClean="0">
                          <a:solidFill>
                            <a:schemeClr val="tx1">
                              <a:lumMod val="85000"/>
                              <a:lumOff val="15000"/>
                            </a:schemeClr>
                          </a:solidFill>
                          <a:latin typeface="Cambria Math" panose="02040503050406030204" pitchFamily="18" charset="0"/>
                        </a:rPr>
                        <m:t>(</m:t>
                      </m:r>
                      <m:r>
                        <a:rPr lang="en-US" sz="2400" b="0" i="1" dirty="0" smtClean="0">
                          <a:solidFill>
                            <a:schemeClr val="tx1">
                              <a:lumMod val="85000"/>
                              <a:lumOff val="15000"/>
                            </a:schemeClr>
                          </a:solidFill>
                          <a:latin typeface="Cambria Math" charset="0"/>
                        </a:rPr>
                        <m:t>𝑉</m:t>
                      </m:r>
                      <m:r>
                        <a:rPr lang="en-US" sz="2400" b="0" i="1" dirty="0" smtClean="0">
                          <a:solidFill>
                            <a:schemeClr val="tx1">
                              <a:lumMod val="85000"/>
                              <a:lumOff val="15000"/>
                            </a:schemeClr>
                          </a:solidFill>
                          <a:latin typeface="Cambria Math" panose="02040503050406030204" pitchFamily="18" charset="0"/>
                        </a:rPr>
                        <m:t>𝑥</m:t>
                      </m:r>
                      <m:r>
                        <a:rPr lang="en-US" sz="2400" b="0" i="1" dirty="0" smtClean="0">
                          <a:solidFill>
                            <a:schemeClr val="tx1">
                              <a:lumMod val="85000"/>
                              <a:lumOff val="15000"/>
                            </a:schemeClr>
                          </a:solidFill>
                          <a:latin typeface="Cambria Math" panose="02040503050406030204" pitchFamily="18" charset="0"/>
                        </a:rPr>
                        <m:t>+</m:t>
                      </m:r>
                      <m:sSub>
                        <m:sSubPr>
                          <m:ctrlPr>
                            <a:rPr lang="en-US" sz="2400" b="0" i="1" dirty="0" smtClean="0">
                              <a:solidFill>
                                <a:schemeClr val="tx1">
                                  <a:lumMod val="85000"/>
                                  <a:lumOff val="15000"/>
                                </a:schemeClr>
                              </a:solidFill>
                              <a:latin typeface="Cambria Math" panose="02040503050406030204" pitchFamily="18" charset="0"/>
                            </a:rPr>
                          </m:ctrlPr>
                        </m:sSubPr>
                        <m:e>
                          <m:r>
                            <a:rPr lang="en-US" sz="2400" b="0" i="1" dirty="0" smtClean="0">
                              <a:solidFill>
                                <a:schemeClr val="tx1">
                                  <a:lumMod val="85000"/>
                                  <a:lumOff val="15000"/>
                                </a:schemeClr>
                              </a:solidFill>
                              <a:latin typeface="Cambria Math" panose="02040503050406030204" pitchFamily="18" charset="0"/>
                            </a:rPr>
                            <m:t>𝑏</m:t>
                          </m:r>
                        </m:e>
                        <m:sub>
                          <m:r>
                            <a:rPr lang="en-US" sz="2400" b="0" i="1" dirty="0" smtClean="0">
                              <a:solidFill>
                                <a:schemeClr val="tx1">
                                  <a:lumMod val="85000"/>
                                  <a:lumOff val="15000"/>
                                </a:schemeClr>
                              </a:solidFill>
                              <a:latin typeface="Cambria Math" panose="02040503050406030204" pitchFamily="18" charset="0"/>
                            </a:rPr>
                            <m:t>1</m:t>
                          </m:r>
                        </m:sub>
                      </m:sSub>
                      <m:r>
                        <a:rPr lang="en-US" sz="2400" b="0" i="1" dirty="0" smtClean="0">
                          <a:solidFill>
                            <a:schemeClr val="tx1">
                              <a:lumMod val="85000"/>
                              <a:lumOff val="15000"/>
                            </a:schemeClr>
                          </a:solidFill>
                          <a:latin typeface="Cambria Math" panose="02040503050406030204" pitchFamily="18" charset="0"/>
                        </a:rPr>
                        <m:t>)</m:t>
                      </m:r>
                    </m:oMath>
                  </m:oMathPara>
                </a14:m>
                <a:endParaRPr lang="en-US" sz="2400" dirty="0">
                  <a:solidFill>
                    <a:srgbClr val="C00000"/>
                  </a:solidFill>
                  <a:latin typeface="Avenir Light" panose="020B0402020203020204" pitchFamily="34" charset="77"/>
                </a:endParaRPr>
              </a:p>
            </p:txBody>
          </p:sp>
        </mc:Choice>
        <mc:Fallback xmlns="">
          <p:sp>
            <p:nvSpPr>
              <p:cNvPr id="53" name="Content Placeholder 2">
                <a:extLst>
                  <a:ext uri="{FF2B5EF4-FFF2-40B4-BE49-F238E27FC236}">
                    <a16:creationId xmlns:a16="http://schemas.microsoft.com/office/drawing/2014/main" xmlns:a14="http://schemas.microsoft.com/office/drawing/2010/main" xmlns="" id="{3310BA9A-DCEA-794F-9991-6F281CB69514}"/>
                  </a:ext>
                </a:extLst>
              </p:cNvPr>
              <p:cNvSpPr txBox="1">
                <a:spLocks noRot="1" noChangeAspect="1" noMove="1" noResize="1" noEditPoints="1" noAdjustHandles="1" noChangeArrowheads="1" noChangeShapeType="1" noTextEdit="1"/>
              </p:cNvSpPr>
              <p:nvPr/>
            </p:nvSpPr>
            <p:spPr>
              <a:xfrm>
                <a:off x="8256104" y="4015200"/>
                <a:ext cx="2799163" cy="503588"/>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Content Placeholder 2">
                <a:extLst>
                  <a:ext uri="{FF2B5EF4-FFF2-40B4-BE49-F238E27FC236}">
                    <a16:creationId xmlns:a16="http://schemas.microsoft.com/office/drawing/2014/main" id="{A9D3B108-BEE0-7A4A-A32A-7CF470E03DE3}"/>
                  </a:ext>
                </a:extLst>
              </p:cNvPr>
              <p:cNvSpPr txBox="1">
                <a:spLocks/>
              </p:cNvSpPr>
              <p:nvPr/>
            </p:nvSpPr>
            <p:spPr>
              <a:xfrm>
                <a:off x="6978460" y="2874317"/>
                <a:ext cx="4861354"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acc>
                        <m:accPr>
                          <m:chr m:val="̂"/>
                          <m:ctrlPr>
                            <a:rPr lang="en-US" sz="2400" b="0" i="1" dirty="0" smtClean="0">
                              <a:solidFill>
                                <a:srgbClr val="C00000"/>
                              </a:solidFill>
                              <a:latin typeface="Cambria Math" panose="02040503050406030204" pitchFamily="18" charset="0"/>
                            </a:rPr>
                          </m:ctrlPr>
                        </m:accPr>
                        <m:e>
                          <m:r>
                            <a:rPr lang="en-US" sz="2400" b="0" i="1" dirty="0" smtClean="0">
                              <a:solidFill>
                                <a:srgbClr val="C00000"/>
                              </a:solidFill>
                              <a:latin typeface="Cambria Math" panose="02040503050406030204" pitchFamily="18" charset="0"/>
                            </a:rPr>
                            <m:t>𝑦</m:t>
                          </m:r>
                        </m:e>
                      </m:acc>
                      <m:r>
                        <a:rPr lang="en-US" sz="2400" b="0" i="1" dirty="0" smtClean="0">
                          <a:solidFill>
                            <a:schemeClr val="tx1">
                              <a:lumMod val="85000"/>
                              <a:lumOff val="15000"/>
                            </a:schemeClr>
                          </a:solidFill>
                          <a:latin typeface="Cambria Math" panose="02040503050406030204" pitchFamily="18" charset="0"/>
                        </a:rPr>
                        <m:t>=</m:t>
                      </m:r>
                      <m:r>
                        <m:rPr>
                          <m:nor/>
                        </m:rPr>
                        <a:rPr lang="en-US" sz="2400" b="0" i="0" dirty="0" smtClean="0">
                          <a:solidFill>
                            <a:schemeClr val="tx1">
                              <a:lumMod val="85000"/>
                              <a:lumOff val="15000"/>
                            </a:schemeClr>
                          </a:solidFill>
                          <a:latin typeface="Cambria Math" panose="02040503050406030204" pitchFamily="18" charset="0"/>
                        </a:rPr>
                        <m:t>softmax</m:t>
                      </m:r>
                      <m:d>
                        <m:dPr>
                          <m:ctrlPr>
                            <a:rPr lang="en-US" sz="2400" b="0" i="1" dirty="0" smtClean="0">
                              <a:solidFill>
                                <a:schemeClr val="tx1">
                                  <a:lumMod val="85000"/>
                                  <a:lumOff val="15000"/>
                                </a:schemeClr>
                              </a:solidFill>
                              <a:latin typeface="Cambria Math" panose="02040503050406030204" pitchFamily="18" charset="0"/>
                            </a:rPr>
                          </m:ctrlPr>
                        </m:dPr>
                        <m:e>
                          <m:r>
                            <a:rPr lang="en-US" sz="2400" b="0" i="1" dirty="0" smtClean="0">
                              <a:solidFill>
                                <a:schemeClr val="tx1">
                                  <a:lumMod val="85000"/>
                                  <a:lumOff val="15000"/>
                                </a:schemeClr>
                              </a:solidFill>
                              <a:latin typeface="Cambria Math" charset="0"/>
                            </a:rPr>
                            <m:t>𝑊</m:t>
                          </m:r>
                          <m:r>
                            <a:rPr lang="en-US" sz="2400" b="0" i="1" dirty="0" smtClean="0">
                              <a:solidFill>
                                <a:schemeClr val="tx1">
                                  <a:lumMod val="85000"/>
                                  <a:lumOff val="15000"/>
                                </a:schemeClr>
                              </a:solidFill>
                              <a:latin typeface="Cambria Math" panose="02040503050406030204" pitchFamily="18" charset="0"/>
                            </a:rPr>
                            <m:t>h</m:t>
                          </m:r>
                          <m:r>
                            <a:rPr lang="en-US" sz="2400" b="0" i="1" dirty="0" smtClean="0">
                              <a:solidFill>
                                <a:schemeClr val="tx1">
                                  <a:lumMod val="85000"/>
                                  <a:lumOff val="15000"/>
                                </a:schemeClr>
                              </a:solidFill>
                              <a:latin typeface="Cambria Math" panose="02040503050406030204" pitchFamily="18" charset="0"/>
                            </a:rPr>
                            <m:t>+</m:t>
                          </m:r>
                          <m:sSub>
                            <m:sSubPr>
                              <m:ctrlPr>
                                <a:rPr lang="en-US" sz="2400" b="0" i="1" dirty="0" smtClean="0">
                                  <a:solidFill>
                                    <a:schemeClr val="tx1">
                                      <a:lumMod val="85000"/>
                                      <a:lumOff val="15000"/>
                                    </a:schemeClr>
                                  </a:solidFill>
                                  <a:latin typeface="Cambria Math" panose="02040503050406030204" pitchFamily="18" charset="0"/>
                                </a:rPr>
                              </m:ctrlPr>
                            </m:sSubPr>
                            <m:e>
                              <m:r>
                                <a:rPr lang="en-US" sz="2400" b="0" i="1" dirty="0" smtClean="0">
                                  <a:solidFill>
                                    <a:schemeClr val="tx1">
                                      <a:lumMod val="85000"/>
                                      <a:lumOff val="15000"/>
                                    </a:schemeClr>
                                  </a:solidFill>
                                  <a:latin typeface="Cambria Math" panose="02040503050406030204" pitchFamily="18" charset="0"/>
                                </a:rPr>
                                <m:t>𝑏</m:t>
                              </m:r>
                            </m:e>
                            <m:sub>
                              <m:r>
                                <a:rPr lang="en-US" sz="2400" b="0" i="1" dirty="0" smtClean="0">
                                  <a:solidFill>
                                    <a:schemeClr val="tx1">
                                      <a:lumMod val="85000"/>
                                      <a:lumOff val="15000"/>
                                    </a:schemeClr>
                                  </a:solidFill>
                                  <a:latin typeface="Cambria Math" panose="02040503050406030204" pitchFamily="18" charset="0"/>
                                </a:rPr>
                                <m:t>2</m:t>
                              </m:r>
                            </m:sub>
                          </m:sSub>
                        </m:e>
                      </m:d>
                      <m:r>
                        <a:rPr lang="en-US" sz="2400" b="0" i="1" dirty="0" smtClean="0">
                          <a:solidFill>
                            <a:schemeClr val="tx1">
                              <a:lumMod val="85000"/>
                              <a:lumOff val="15000"/>
                            </a:schemeClr>
                          </a:solidFill>
                          <a:latin typeface="Cambria Math" panose="02040503050406030204" pitchFamily="18" charset="0"/>
                          <a:ea typeface="Cambria Math" panose="02040503050406030204" pitchFamily="18" charset="0"/>
                        </a:rPr>
                        <m:t>∈</m:t>
                      </m:r>
                      <m:sSup>
                        <m:sSupPr>
                          <m:ctrlPr>
                            <a:rPr lang="en-US" sz="2400" b="0" i="1" dirty="0" smtClean="0">
                              <a:solidFill>
                                <a:schemeClr val="tx1">
                                  <a:lumMod val="85000"/>
                                  <a:lumOff val="15000"/>
                                </a:schemeClr>
                              </a:solidFill>
                              <a:latin typeface="Cambria Math" panose="02040503050406030204" pitchFamily="18" charset="0"/>
                              <a:ea typeface="Cambria Math" panose="02040503050406030204" pitchFamily="18" charset="0"/>
                            </a:rPr>
                          </m:ctrlPr>
                        </m:sSupPr>
                        <m:e>
                          <m:r>
                            <a:rPr lang="en-US" sz="2400" b="0" i="1" dirty="0" smtClean="0">
                              <a:solidFill>
                                <a:schemeClr val="tx1">
                                  <a:lumMod val="85000"/>
                                  <a:lumOff val="15000"/>
                                </a:schemeClr>
                              </a:solidFill>
                              <a:latin typeface="Cambria Math" panose="02040503050406030204" pitchFamily="18" charset="0"/>
                              <a:ea typeface="Cambria Math" panose="02040503050406030204" pitchFamily="18" charset="0"/>
                            </a:rPr>
                            <m:t>ℝ</m:t>
                          </m:r>
                        </m:e>
                        <m:sup>
                          <m:d>
                            <m:dPr>
                              <m:begChr m:val="|"/>
                              <m:endChr m:val="|"/>
                              <m:ctrlPr>
                                <a:rPr lang="en-US" sz="2400" b="0" i="1" dirty="0" smtClean="0">
                                  <a:solidFill>
                                    <a:schemeClr val="tx1">
                                      <a:lumMod val="85000"/>
                                      <a:lumOff val="15000"/>
                                    </a:schemeClr>
                                  </a:solidFill>
                                  <a:latin typeface="Cambria Math" panose="02040503050406030204" pitchFamily="18" charset="0"/>
                                  <a:ea typeface="Cambria Math" panose="02040503050406030204" pitchFamily="18" charset="0"/>
                                </a:rPr>
                              </m:ctrlPr>
                            </m:dPr>
                            <m:e>
                              <m:r>
                                <a:rPr lang="en-US" sz="2400" b="0" i="1" dirty="0" smtClean="0">
                                  <a:solidFill>
                                    <a:schemeClr val="tx1">
                                      <a:lumMod val="85000"/>
                                      <a:lumOff val="15000"/>
                                    </a:schemeClr>
                                  </a:solidFill>
                                  <a:latin typeface="Cambria Math" panose="02040503050406030204" pitchFamily="18" charset="0"/>
                                  <a:ea typeface="Cambria Math" panose="02040503050406030204" pitchFamily="18" charset="0"/>
                                </a:rPr>
                                <m:t>𝑉</m:t>
                              </m:r>
                            </m:e>
                          </m:d>
                        </m:sup>
                      </m:sSup>
                    </m:oMath>
                  </m:oMathPara>
                </a14:m>
                <a:endParaRPr lang="en-US" sz="2400" b="0" dirty="0">
                  <a:solidFill>
                    <a:schemeClr val="tx1">
                      <a:lumMod val="85000"/>
                      <a:lumOff val="15000"/>
                    </a:schemeClr>
                  </a:solidFill>
                  <a:latin typeface="Avenir Light" panose="020B0402020203020204" pitchFamily="34" charset="77"/>
                  <a:ea typeface="Cambria Math" panose="02040503050406030204" pitchFamily="18" charset="0"/>
                </a:endParaRPr>
              </a:p>
            </p:txBody>
          </p:sp>
        </mc:Choice>
        <mc:Fallback xmlns="">
          <p:sp>
            <p:nvSpPr>
              <p:cNvPr id="54" name="Content Placeholder 2">
                <a:extLst>
                  <a:ext uri="{FF2B5EF4-FFF2-40B4-BE49-F238E27FC236}">
                    <a16:creationId xmlns:a16="http://schemas.microsoft.com/office/drawing/2014/main" xmlns:a14="http://schemas.microsoft.com/office/drawing/2010/main" xmlns="" id="{A9D3B108-BEE0-7A4A-A32A-7CF470E03DE3}"/>
                  </a:ext>
                </a:extLst>
              </p:cNvPr>
              <p:cNvSpPr txBox="1">
                <a:spLocks noRot="1" noChangeAspect="1" noMove="1" noResize="1" noEditPoints="1" noAdjustHandles="1" noChangeArrowheads="1" noChangeShapeType="1" noTextEdit="1"/>
              </p:cNvSpPr>
              <p:nvPr/>
            </p:nvSpPr>
            <p:spPr>
              <a:xfrm>
                <a:off x="6978460" y="2874317"/>
                <a:ext cx="4861354" cy="503588"/>
              </a:xfrm>
              <a:prstGeom prst="rect">
                <a:avLst/>
              </a:prstGeom>
              <a:blipFill rotWithShape="0">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046226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2"/>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Vision Transformer (Dosovitskiy 2020)</a:t>
            </a:r>
            <a:endParaRPr/>
          </a:p>
        </p:txBody>
      </p:sp>
      <p:pic>
        <p:nvPicPr>
          <p:cNvPr id="322" name="Google Shape;322;p42"/>
          <p:cNvPicPr preferRelativeResize="0"/>
          <p:nvPr/>
        </p:nvPicPr>
        <p:blipFill>
          <a:blip r:embed="rId3">
            <a:alphaModFix/>
          </a:blip>
          <a:stretch>
            <a:fillRect/>
          </a:stretch>
        </p:blipFill>
        <p:spPr>
          <a:xfrm>
            <a:off x="2768367" y="1172532"/>
            <a:ext cx="9272631" cy="4919299"/>
          </a:xfrm>
          <a:prstGeom prst="rect">
            <a:avLst/>
          </a:prstGeom>
          <a:noFill/>
          <a:ln>
            <a:noFill/>
          </a:ln>
        </p:spPr>
      </p:pic>
      <p:sp>
        <p:nvSpPr>
          <p:cNvPr id="323" name="Google Shape;323;p42"/>
          <p:cNvSpPr txBox="1">
            <a:spLocks noGrp="1"/>
          </p:cNvSpPr>
          <p:nvPr>
            <p:ph type="body" idx="1"/>
          </p:nvPr>
        </p:nvSpPr>
        <p:spPr>
          <a:xfrm>
            <a:off x="415600" y="1536633"/>
            <a:ext cx="2742800" cy="4555200"/>
          </a:xfrm>
          <a:prstGeom prst="rect">
            <a:avLst/>
          </a:prstGeom>
        </p:spPr>
        <p:txBody>
          <a:bodyPr spcFirstLastPara="1" vert="horz" wrap="square" lIns="121900" tIns="121900" rIns="121900" bIns="121900" rtlCol="0" anchor="t" anchorCtr="0">
            <a:normAutofit lnSpcReduction="10000"/>
          </a:bodyPr>
          <a:lstStyle/>
          <a:p>
            <a:pPr marL="0" indent="0">
              <a:buNone/>
            </a:pPr>
            <a:r>
              <a:rPr lang="en"/>
              <a:t>Treat each 14x14 </a:t>
            </a:r>
            <a:r>
              <a:rPr lang="en" b="1"/>
              <a:t>patch</a:t>
            </a:r>
            <a:r>
              <a:rPr lang="en"/>
              <a:t> as a word, embedded to 64-dim feature.</a:t>
            </a:r>
            <a:endParaRPr/>
          </a:p>
          <a:p>
            <a:pPr marL="0" indent="0">
              <a:spcBef>
                <a:spcPts val="1600"/>
              </a:spcBef>
              <a:buNone/>
            </a:pPr>
            <a:r>
              <a:rPr lang="en"/>
              <a:t>Train supervised, to classify.</a:t>
            </a:r>
            <a:endParaRPr/>
          </a:p>
          <a:p>
            <a:pPr marL="0" indent="0">
              <a:spcBef>
                <a:spcPts val="1600"/>
              </a:spcBef>
              <a:spcAft>
                <a:spcPts val="1600"/>
              </a:spcAft>
              <a:buNone/>
            </a:pPr>
            <a:r>
              <a:rPr lang="en"/>
              <a:t>Unlike BERT, reconstruction pretraining does not do as well.</a:t>
            </a:r>
            <a:endParaRPr/>
          </a:p>
        </p:txBody>
      </p:sp>
      <p:sp>
        <p:nvSpPr>
          <p:cNvPr id="324" name="Google Shape;324;p42"/>
          <p:cNvSpPr txBox="1"/>
          <p:nvPr/>
        </p:nvSpPr>
        <p:spPr>
          <a:xfrm>
            <a:off x="4354433" y="5971534"/>
            <a:ext cx="4666000" cy="697715"/>
          </a:xfrm>
          <a:prstGeom prst="rect">
            <a:avLst/>
          </a:prstGeom>
          <a:noFill/>
          <a:ln>
            <a:noFill/>
          </a:ln>
        </p:spPr>
        <p:txBody>
          <a:bodyPr spcFirstLastPara="1" wrap="square" lIns="121900" tIns="121900" rIns="121900" bIns="121900" anchor="t" anchorCtr="0">
            <a:spAutoFit/>
          </a:bodyPr>
          <a:lstStyle/>
          <a:p>
            <a:pPr algn="ctr"/>
            <a:r>
              <a:rPr lang="en" sz="1467"/>
              <a:t>* Pixels can also be replaced with CNN feature maps</a:t>
            </a:r>
            <a:endParaRPr sz="1467"/>
          </a:p>
          <a:p>
            <a:pPr algn="ctr"/>
            <a:r>
              <a:rPr lang="en" sz="1467" b="1"/>
              <a:t>“Hybrid Model”</a:t>
            </a:r>
            <a:endParaRPr sz="1467" b="1"/>
          </a:p>
        </p:txBody>
      </p:sp>
      <p:cxnSp>
        <p:nvCxnSpPr>
          <p:cNvPr id="325" name="Google Shape;325;p42"/>
          <p:cNvCxnSpPr>
            <a:stCxn id="324" idx="1"/>
          </p:cNvCxnSpPr>
          <p:nvPr/>
        </p:nvCxnSpPr>
        <p:spPr>
          <a:xfrm flipH="1" flipV="1">
            <a:off x="4042833" y="6064734"/>
            <a:ext cx="311600" cy="255658"/>
          </a:xfrm>
          <a:prstGeom prst="straightConnector1">
            <a:avLst/>
          </a:prstGeom>
          <a:noFill/>
          <a:ln w="9525" cap="flat" cmpd="sng">
            <a:solidFill>
              <a:srgbClr val="6AA84F"/>
            </a:solidFill>
            <a:prstDash val="solid"/>
            <a:round/>
            <a:headEnd type="none" w="med" len="med"/>
            <a:tailEnd type="triangle" w="med" len="med"/>
          </a:ln>
        </p:spPr>
      </p:cxn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43"/>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Vision Transformer</a:t>
            </a:r>
            <a:endParaRPr/>
          </a:p>
        </p:txBody>
      </p:sp>
      <p:pic>
        <p:nvPicPr>
          <p:cNvPr id="331" name="Google Shape;331;p43"/>
          <p:cNvPicPr preferRelativeResize="0"/>
          <p:nvPr/>
        </p:nvPicPr>
        <p:blipFill>
          <a:blip r:embed="rId3">
            <a:alphaModFix/>
          </a:blip>
          <a:stretch>
            <a:fillRect/>
          </a:stretch>
        </p:blipFill>
        <p:spPr>
          <a:xfrm>
            <a:off x="4843139" y="213434"/>
            <a:ext cx="6933263" cy="3556933"/>
          </a:xfrm>
          <a:prstGeom prst="rect">
            <a:avLst/>
          </a:prstGeom>
          <a:noFill/>
          <a:ln>
            <a:noFill/>
          </a:ln>
        </p:spPr>
      </p:pic>
      <p:sp>
        <p:nvSpPr>
          <p:cNvPr id="332" name="Google Shape;332;p43"/>
          <p:cNvSpPr txBox="1">
            <a:spLocks noGrp="1"/>
          </p:cNvSpPr>
          <p:nvPr>
            <p:ph type="body" idx="1"/>
          </p:nvPr>
        </p:nvSpPr>
        <p:spPr>
          <a:xfrm>
            <a:off x="415600" y="1536633"/>
            <a:ext cx="4260400" cy="4555200"/>
          </a:xfrm>
          <a:prstGeom prst="rect">
            <a:avLst/>
          </a:prstGeom>
        </p:spPr>
        <p:txBody>
          <a:bodyPr spcFirstLastPara="1" vert="horz" wrap="square" lIns="121900" tIns="121900" rIns="121900" bIns="121900" rtlCol="0" anchor="t" anchorCtr="0">
            <a:normAutofit/>
          </a:bodyPr>
          <a:lstStyle/>
          <a:p>
            <a:pPr marL="0" indent="0">
              <a:buNone/>
            </a:pPr>
            <a:r>
              <a:rPr lang="en"/>
              <a:t>A huge model with a huge dataset wins out (though ViT-H is still smaller than BiT-L: 600M vs. 900M)</a:t>
            </a:r>
            <a:endParaRPr/>
          </a:p>
          <a:p>
            <a:pPr marL="0" indent="0">
              <a:spcBef>
                <a:spcPts val="1600"/>
              </a:spcBef>
              <a:buNone/>
            </a:pPr>
            <a:endParaRPr/>
          </a:p>
          <a:p>
            <a:pPr marL="0" indent="0">
              <a:spcBef>
                <a:spcPts val="1600"/>
              </a:spcBef>
              <a:spcAft>
                <a:spcPts val="1600"/>
              </a:spcAft>
              <a:buNone/>
            </a:pPr>
            <a:r>
              <a:rPr lang="en"/>
              <a:t>ViT scales better with training set size, eventually winning, but starts w/ a disadvantage</a:t>
            </a:r>
            <a:endParaRPr/>
          </a:p>
        </p:txBody>
      </p:sp>
      <p:pic>
        <p:nvPicPr>
          <p:cNvPr id="333" name="Google Shape;333;p43"/>
          <p:cNvPicPr preferRelativeResize="0"/>
          <p:nvPr/>
        </p:nvPicPr>
        <p:blipFill>
          <a:blip r:embed="rId4">
            <a:alphaModFix/>
          </a:blip>
          <a:stretch>
            <a:fillRect/>
          </a:stretch>
        </p:blipFill>
        <p:spPr>
          <a:xfrm>
            <a:off x="5625259" y="213433"/>
            <a:ext cx="5369023" cy="1323200"/>
          </a:xfrm>
          <a:prstGeom prst="rect">
            <a:avLst/>
          </a:prstGeom>
          <a:noFill/>
          <a:ln>
            <a:noFill/>
          </a:ln>
        </p:spPr>
      </p:pic>
      <p:pic>
        <p:nvPicPr>
          <p:cNvPr id="334" name="Google Shape;334;p43"/>
          <p:cNvPicPr preferRelativeResize="0"/>
          <p:nvPr/>
        </p:nvPicPr>
        <p:blipFill rotWithShape="1">
          <a:blip r:embed="rId5">
            <a:alphaModFix/>
          </a:blip>
          <a:srcRect t="11253"/>
          <a:stretch/>
        </p:blipFill>
        <p:spPr>
          <a:xfrm>
            <a:off x="4929117" y="4189751"/>
            <a:ext cx="6761299" cy="2291916"/>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4"/>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Vision Transformer (Dosovitskiy 2020)</a:t>
            </a:r>
            <a:endParaRPr/>
          </a:p>
        </p:txBody>
      </p:sp>
      <p:pic>
        <p:nvPicPr>
          <p:cNvPr id="340" name="Google Shape;340;p44"/>
          <p:cNvPicPr preferRelativeResize="0"/>
          <p:nvPr/>
        </p:nvPicPr>
        <p:blipFill>
          <a:blip r:embed="rId3">
            <a:alphaModFix/>
          </a:blip>
          <a:stretch>
            <a:fillRect/>
          </a:stretch>
        </p:blipFill>
        <p:spPr>
          <a:xfrm>
            <a:off x="4676001" y="1536622"/>
            <a:ext cx="6985665" cy="3660445"/>
          </a:xfrm>
          <a:prstGeom prst="rect">
            <a:avLst/>
          </a:prstGeom>
          <a:noFill/>
          <a:ln>
            <a:noFill/>
          </a:ln>
        </p:spPr>
      </p:pic>
      <p:sp>
        <p:nvSpPr>
          <p:cNvPr id="341" name="Google Shape;341;p44"/>
          <p:cNvSpPr txBox="1">
            <a:spLocks noGrp="1"/>
          </p:cNvSpPr>
          <p:nvPr>
            <p:ph type="body" idx="1"/>
          </p:nvPr>
        </p:nvSpPr>
        <p:spPr>
          <a:xfrm>
            <a:off x="415600" y="1536633"/>
            <a:ext cx="4260400" cy="4555200"/>
          </a:xfrm>
          <a:prstGeom prst="rect">
            <a:avLst/>
          </a:prstGeom>
        </p:spPr>
        <p:txBody>
          <a:bodyPr spcFirstLastPara="1" vert="horz" wrap="square" lIns="121900" tIns="121900" rIns="121900" bIns="121900" rtlCol="0" anchor="t" anchorCtr="0">
            <a:normAutofit/>
          </a:bodyPr>
          <a:lstStyle/>
          <a:p>
            <a:pPr marL="0" indent="0">
              <a:spcAft>
                <a:spcPts val="1600"/>
              </a:spcAft>
              <a:buNone/>
            </a:pPr>
            <a:r>
              <a:rPr lang="en"/>
              <a:t>ViT yields better performance per exaFLOP, compared to ResNets</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What’s next?  Patch Generative Transformers.</a:t>
            </a:r>
            <a:endParaRPr/>
          </a:p>
        </p:txBody>
      </p:sp>
      <p:sp>
        <p:nvSpPr>
          <p:cNvPr id="347" name="Google Shape;347;p45"/>
          <p:cNvSpPr txBox="1">
            <a:spLocks noGrp="1"/>
          </p:cNvSpPr>
          <p:nvPr>
            <p:ph type="body" idx="1"/>
          </p:nvPr>
        </p:nvSpPr>
        <p:spPr>
          <a:xfrm>
            <a:off x="415600" y="1182833"/>
            <a:ext cx="11360800" cy="2246000"/>
          </a:xfrm>
          <a:prstGeom prst="rect">
            <a:avLst/>
          </a:prstGeom>
        </p:spPr>
        <p:txBody>
          <a:bodyPr spcFirstLastPara="1" vert="horz" wrap="square" lIns="121900" tIns="121900" rIns="121900" bIns="121900" rtlCol="0" anchor="t" anchorCtr="0">
            <a:normAutofit fontScale="92500"/>
          </a:bodyPr>
          <a:lstStyle/>
          <a:p>
            <a:pPr marL="0" indent="0">
              <a:buNone/>
            </a:pPr>
            <a:r>
              <a:rPr lang="en" dirty="0"/>
              <a:t>Patch representation seems better than pixels, but Vision Transformer is not generative.  VQ-VAE (van den Oord 2017) shows how to fit a generative patch representation with discrete words: quantize to a finite vocabulary of embeddings.</a:t>
            </a:r>
            <a:endParaRPr dirty="0"/>
          </a:p>
          <a:p>
            <a:pPr marL="0" indent="0">
              <a:spcBef>
                <a:spcPts val="1600"/>
              </a:spcBef>
              <a:spcAft>
                <a:spcPts val="1600"/>
              </a:spcAft>
              <a:buNone/>
            </a:pPr>
            <a:r>
              <a:rPr lang="en" dirty="0"/>
              <a:t>DALL-E 1 seems to use this technique.</a:t>
            </a:r>
            <a:endParaRPr dirty="0"/>
          </a:p>
        </p:txBody>
      </p:sp>
      <p:pic>
        <p:nvPicPr>
          <p:cNvPr id="348" name="Google Shape;348;p45"/>
          <p:cNvPicPr preferRelativeResize="0"/>
          <p:nvPr/>
        </p:nvPicPr>
        <p:blipFill>
          <a:blip r:embed="rId3">
            <a:alphaModFix/>
          </a:blip>
          <a:stretch>
            <a:fillRect/>
          </a:stretch>
        </p:blipFill>
        <p:spPr>
          <a:xfrm>
            <a:off x="951967" y="3139602"/>
            <a:ext cx="10400996" cy="3244167"/>
          </a:xfrm>
          <a:prstGeom prst="rect">
            <a:avLst/>
          </a:prstGeom>
          <a:noFill/>
          <a:ln>
            <a:noFill/>
          </a:ln>
        </p:spPr>
      </p:pic>
      <p:sp>
        <p:nvSpPr>
          <p:cNvPr id="349" name="Google Shape;349;p45"/>
          <p:cNvSpPr txBox="1"/>
          <p:nvPr/>
        </p:nvSpPr>
        <p:spPr>
          <a:xfrm>
            <a:off x="692100" y="6057239"/>
            <a:ext cx="11360800" cy="984845"/>
          </a:xfrm>
          <a:prstGeom prst="rect">
            <a:avLst/>
          </a:prstGeom>
          <a:noFill/>
          <a:ln>
            <a:noFill/>
          </a:ln>
        </p:spPr>
        <p:txBody>
          <a:bodyPr spcFirstLastPara="1" wrap="square" lIns="121900" tIns="121900" rIns="121900" bIns="121900" anchor="t" anchorCtr="0">
            <a:spAutoFit/>
          </a:bodyPr>
          <a:lstStyle/>
          <a:p>
            <a:r>
              <a:rPr lang="en" sz="2400" dirty="0"/>
              <a:t>Transformer generates: “A chair shaped like an avocado.&lt;start-image&gt;0 0 0 1 0 3 0 0 2 0 53 0 0”</a:t>
            </a:r>
            <a:endParaRPr sz="2400"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69592D7B-804C-C139-5F3D-5DBEB8ADDA59}"/>
              </a:ext>
            </a:extLst>
          </p:cNvPr>
          <p:cNvSpPr>
            <a:spLocks noGrp="1"/>
          </p:cNvSpPr>
          <p:nvPr>
            <p:ph idx="1"/>
          </p:nvPr>
        </p:nvSpPr>
        <p:spPr>
          <a:xfrm>
            <a:off x="838200" y="762000"/>
            <a:ext cx="10515600" cy="5715373"/>
          </a:xfrm>
        </p:spPr>
        <p:txBody>
          <a:bodyPr>
            <a:normAutofit/>
          </a:bodyPr>
          <a:lstStyle/>
          <a:p>
            <a:pPr marL="0" indent="0">
              <a:buNone/>
            </a:pPr>
            <a:r>
              <a:rPr lang="en-US" dirty="0"/>
              <a:t>Our main question:</a:t>
            </a:r>
          </a:p>
          <a:p>
            <a:pPr marL="0" indent="0">
              <a:buNone/>
            </a:pPr>
            <a:endParaRPr lang="en-US" sz="4400" dirty="0"/>
          </a:p>
          <a:p>
            <a:pPr marL="0" indent="0">
              <a:buNone/>
            </a:pPr>
            <a:endParaRPr lang="en-US" sz="4400" dirty="0"/>
          </a:p>
          <a:p>
            <a:pPr marL="0" indent="0" algn="ctr">
              <a:buNone/>
            </a:pPr>
            <a:r>
              <a:rPr lang="en-US" sz="4400" dirty="0">
                <a:solidFill>
                  <a:srgbClr val="7030A0"/>
                </a:solidFill>
              </a:rPr>
              <a:t>Can we do an </a:t>
            </a:r>
            <a:r>
              <a:rPr lang="en-US" sz="4400" u="sng" dirty="0">
                <a:solidFill>
                  <a:srgbClr val="7030A0"/>
                </a:solidFill>
              </a:rPr>
              <a:t>impossible</a:t>
            </a:r>
            <a:r>
              <a:rPr lang="en-US" sz="4400" dirty="0">
                <a:solidFill>
                  <a:srgbClr val="7030A0"/>
                </a:solidFill>
              </a:rPr>
              <a:t> thing?</a:t>
            </a:r>
          </a:p>
          <a:p>
            <a:pPr marL="0" indent="0" algn="ctr">
              <a:buNone/>
            </a:pPr>
            <a:endParaRPr lang="en-US" sz="4400" dirty="0"/>
          </a:p>
          <a:p>
            <a:pPr marL="0" indent="0" algn="r">
              <a:buNone/>
            </a:pPr>
            <a:r>
              <a:rPr lang="en-US" sz="4400" dirty="0">
                <a:solidFill>
                  <a:srgbClr val="7030A0"/>
                </a:solidFill>
              </a:rPr>
              <a:t>... and </a:t>
            </a:r>
            <a:r>
              <a:rPr lang="en-US" sz="4400" u="sng" dirty="0">
                <a:solidFill>
                  <a:srgbClr val="7030A0"/>
                </a:solidFill>
              </a:rPr>
              <a:t>how</a:t>
            </a:r>
            <a:r>
              <a:rPr lang="en-US" sz="4400" dirty="0">
                <a:solidFill>
                  <a:srgbClr val="7030A0"/>
                </a:solidFill>
              </a:rPr>
              <a:t> can we do it?</a:t>
            </a:r>
          </a:p>
        </p:txBody>
      </p:sp>
    </p:spTree>
    <p:extLst>
      <p:ext uri="{BB962C8B-B14F-4D97-AF65-F5344CB8AC3E}">
        <p14:creationId xmlns:p14="http://schemas.microsoft.com/office/powerpoint/2010/main" val="10620009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BA0F5-A859-CC9B-5817-13CA6DDDF33D}"/>
              </a:ext>
            </a:extLst>
          </p:cNvPr>
          <p:cNvSpPr>
            <a:spLocks noGrp="1"/>
          </p:cNvSpPr>
          <p:nvPr>
            <p:ph type="title"/>
          </p:nvPr>
        </p:nvSpPr>
        <p:spPr/>
        <p:txBody>
          <a:bodyPr/>
          <a:lstStyle/>
          <a:p>
            <a:r>
              <a:rPr lang="en-US" dirty="0"/>
              <a:t>Subject to understand</a:t>
            </a:r>
          </a:p>
        </p:txBody>
      </p:sp>
      <p:sp>
        <p:nvSpPr>
          <p:cNvPr id="3" name="Content Placeholder 2">
            <a:extLst>
              <a:ext uri="{FF2B5EF4-FFF2-40B4-BE49-F238E27FC236}">
                <a16:creationId xmlns:a16="http://schemas.microsoft.com/office/drawing/2014/main" id="{5947F8FF-AA57-77D4-8DD6-B9E8D2A53230}"/>
              </a:ext>
            </a:extLst>
          </p:cNvPr>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34168692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1C507-2333-DA2E-A562-DD06B11E2797}"/>
              </a:ext>
            </a:extLst>
          </p:cNvPr>
          <p:cNvSpPr>
            <a:spLocks noGrp="1"/>
          </p:cNvSpPr>
          <p:nvPr>
            <p:ph type="title"/>
          </p:nvPr>
        </p:nvSpPr>
        <p:spPr/>
        <p:txBody>
          <a:bodyPr/>
          <a:lstStyle/>
          <a:p>
            <a:r>
              <a:rPr lang="en-US" dirty="0"/>
              <a:t>Process figure</a:t>
            </a:r>
          </a:p>
        </p:txBody>
      </p:sp>
      <p:sp>
        <p:nvSpPr>
          <p:cNvPr id="3" name="Content Placeholder 2">
            <a:extLst>
              <a:ext uri="{FF2B5EF4-FFF2-40B4-BE49-F238E27FC236}">
                <a16:creationId xmlns:a16="http://schemas.microsoft.com/office/drawing/2014/main" id="{B07B6DB1-4DFD-B9C9-637E-4B05FB9C4317}"/>
              </a:ext>
            </a:extLst>
          </p:cNvPr>
          <p:cNvSpPr>
            <a:spLocks noGrp="1"/>
          </p:cNvSpPr>
          <p:nvPr>
            <p:ph idx="1"/>
          </p:nvPr>
        </p:nvSpPr>
        <p:spPr>
          <a:xfrm>
            <a:off x="838200" y="1183342"/>
            <a:ext cx="10515600" cy="725669"/>
          </a:xfrm>
        </p:spPr>
        <p:txBody>
          <a:bodyPr/>
          <a:lstStyle/>
          <a:p>
            <a:pPr marL="0" indent="0" algn="ctr">
              <a:buNone/>
            </a:pPr>
            <a:r>
              <a:rPr lang="en-US" dirty="0"/>
              <a:t>Can a machine see?</a:t>
            </a:r>
          </a:p>
        </p:txBody>
      </p:sp>
      <p:pic>
        <p:nvPicPr>
          <p:cNvPr id="7170" name="Picture 2">
            <a:extLst>
              <a:ext uri="{FF2B5EF4-FFF2-40B4-BE49-F238E27FC236}">
                <a16:creationId xmlns:a16="http://schemas.microsoft.com/office/drawing/2014/main" id="{8D6135F3-7271-3038-E0A0-A91529A881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183" r="15817"/>
          <a:stretch/>
        </p:blipFill>
        <p:spPr bwMode="auto">
          <a:xfrm>
            <a:off x="739016" y="2192249"/>
            <a:ext cx="3557100" cy="35571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62212AC6-1B4B-3F9C-7907-70B6BA9655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79" r="13333"/>
          <a:stretch/>
        </p:blipFill>
        <p:spPr bwMode="auto">
          <a:xfrm>
            <a:off x="7911921" y="2192249"/>
            <a:ext cx="3561261" cy="3557100"/>
          </a:xfrm>
          <a:prstGeom prst="rect">
            <a:avLst/>
          </a:prstGeom>
          <a:noFill/>
          <a:extLst>
            <a:ext uri="{909E8E84-426E-40DD-AFC4-6F175D3DCCD1}">
              <a14:hiddenFill xmlns:a14="http://schemas.microsoft.com/office/drawing/2010/main">
                <a:solidFill>
                  <a:srgbClr val="FFFFFF"/>
                </a:solidFill>
              </a14:hiddenFill>
            </a:ext>
          </a:extLst>
        </p:spPr>
      </p:pic>
      <p:sp>
        <p:nvSpPr>
          <p:cNvPr id="35" name="Freeform 34">
            <a:extLst>
              <a:ext uri="{FF2B5EF4-FFF2-40B4-BE49-F238E27FC236}">
                <a16:creationId xmlns:a16="http://schemas.microsoft.com/office/drawing/2014/main" id="{E563F57E-2AE0-85A8-4D36-F888EED058CB}"/>
              </a:ext>
            </a:extLst>
          </p:cNvPr>
          <p:cNvSpPr/>
          <p:nvPr/>
        </p:nvSpPr>
        <p:spPr>
          <a:xfrm>
            <a:off x="4258035" y="2348428"/>
            <a:ext cx="1459759" cy="3478042"/>
          </a:xfrm>
          <a:custGeom>
            <a:avLst/>
            <a:gdLst>
              <a:gd name="connsiteX0" fmla="*/ 0 w 1459759"/>
              <a:gd name="connsiteY0" fmla="*/ 6180 h 3478042"/>
              <a:gd name="connsiteX1" fmla="*/ 1443037 w 1459759"/>
              <a:gd name="connsiteY1" fmla="*/ 549105 h 3478042"/>
              <a:gd name="connsiteX2" fmla="*/ 657225 w 1459759"/>
              <a:gd name="connsiteY2" fmla="*/ 3478042 h 3478042"/>
            </a:gdLst>
            <a:ahLst/>
            <a:cxnLst>
              <a:cxn ang="0">
                <a:pos x="connsiteX0" y="connsiteY0"/>
              </a:cxn>
              <a:cxn ang="0">
                <a:pos x="connsiteX1" y="connsiteY1"/>
              </a:cxn>
              <a:cxn ang="0">
                <a:pos x="connsiteX2" y="connsiteY2"/>
              </a:cxn>
            </a:cxnLst>
            <a:rect l="l" t="t" r="r" b="b"/>
            <a:pathLst>
              <a:path w="1459759" h="3478042">
                <a:moveTo>
                  <a:pt x="0" y="6180"/>
                </a:moveTo>
                <a:cubicBezTo>
                  <a:pt x="666750" y="-11680"/>
                  <a:pt x="1333500" y="-29539"/>
                  <a:pt x="1443037" y="549105"/>
                </a:cubicBezTo>
                <a:cubicBezTo>
                  <a:pt x="1552574" y="1127749"/>
                  <a:pt x="1104899" y="2302895"/>
                  <a:pt x="657225" y="3478042"/>
                </a:cubicBezTo>
              </a:path>
            </a:pathLst>
          </a:custGeom>
          <a:noFill/>
          <a:ln w="190500">
            <a:solidFill>
              <a:srgbClr val="7030A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a:extLst>
              <a:ext uri="{FF2B5EF4-FFF2-40B4-BE49-F238E27FC236}">
                <a16:creationId xmlns:a16="http://schemas.microsoft.com/office/drawing/2014/main" id="{389D50DA-3957-7B19-631B-6307BD55FBD2}"/>
              </a:ext>
            </a:extLst>
          </p:cNvPr>
          <p:cNvSpPr/>
          <p:nvPr/>
        </p:nvSpPr>
        <p:spPr>
          <a:xfrm flipH="1">
            <a:off x="6535928" y="2327124"/>
            <a:ext cx="1459759" cy="3478042"/>
          </a:xfrm>
          <a:custGeom>
            <a:avLst/>
            <a:gdLst>
              <a:gd name="connsiteX0" fmla="*/ 0 w 1459759"/>
              <a:gd name="connsiteY0" fmla="*/ 6180 h 3478042"/>
              <a:gd name="connsiteX1" fmla="*/ 1443037 w 1459759"/>
              <a:gd name="connsiteY1" fmla="*/ 549105 h 3478042"/>
              <a:gd name="connsiteX2" fmla="*/ 657225 w 1459759"/>
              <a:gd name="connsiteY2" fmla="*/ 3478042 h 3478042"/>
            </a:gdLst>
            <a:ahLst/>
            <a:cxnLst>
              <a:cxn ang="0">
                <a:pos x="connsiteX0" y="connsiteY0"/>
              </a:cxn>
              <a:cxn ang="0">
                <a:pos x="connsiteX1" y="connsiteY1"/>
              </a:cxn>
              <a:cxn ang="0">
                <a:pos x="connsiteX2" y="connsiteY2"/>
              </a:cxn>
            </a:cxnLst>
            <a:rect l="l" t="t" r="r" b="b"/>
            <a:pathLst>
              <a:path w="1459759" h="3478042">
                <a:moveTo>
                  <a:pt x="0" y="6180"/>
                </a:moveTo>
                <a:cubicBezTo>
                  <a:pt x="666750" y="-11680"/>
                  <a:pt x="1333500" y="-29539"/>
                  <a:pt x="1443037" y="549105"/>
                </a:cubicBezTo>
                <a:cubicBezTo>
                  <a:pt x="1552574" y="1127749"/>
                  <a:pt x="1104899" y="2302895"/>
                  <a:pt x="657225" y="3478042"/>
                </a:cubicBezTo>
              </a:path>
            </a:pathLst>
          </a:custGeom>
          <a:noFill/>
          <a:ln w="190500">
            <a:solidFill>
              <a:srgbClr val="7030A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3352A77D-9026-F3FC-A8C1-78813588BF08}"/>
              </a:ext>
            </a:extLst>
          </p:cNvPr>
          <p:cNvGrpSpPr/>
          <p:nvPr/>
        </p:nvGrpSpPr>
        <p:grpSpPr>
          <a:xfrm>
            <a:off x="5147480" y="3178376"/>
            <a:ext cx="1897040" cy="1770614"/>
            <a:chOff x="9362364" y="2442949"/>
            <a:chExt cx="1897040" cy="1770614"/>
          </a:xfrm>
        </p:grpSpPr>
        <p:sp>
          <p:nvSpPr>
            <p:cNvPr id="4" name="Oval 3">
              <a:extLst>
                <a:ext uri="{FF2B5EF4-FFF2-40B4-BE49-F238E27FC236}">
                  <a16:creationId xmlns:a16="http://schemas.microsoft.com/office/drawing/2014/main" id="{DF1BAFF5-446B-B27D-E6BB-647CCDBDB1C5}"/>
                </a:ext>
              </a:extLst>
            </p:cNvPr>
            <p:cNvSpPr/>
            <p:nvPr/>
          </p:nvSpPr>
          <p:spPr>
            <a:xfrm>
              <a:off x="9362364" y="2442949"/>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Oval 4">
              <a:extLst>
                <a:ext uri="{FF2B5EF4-FFF2-40B4-BE49-F238E27FC236}">
                  <a16:creationId xmlns:a16="http://schemas.microsoft.com/office/drawing/2014/main" id="{4BC6FCDC-13C0-B163-5AFB-4019FE3644FD}"/>
                </a:ext>
              </a:extLst>
            </p:cNvPr>
            <p:cNvSpPr/>
            <p:nvPr/>
          </p:nvSpPr>
          <p:spPr>
            <a:xfrm>
              <a:off x="9912824" y="2442949"/>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Oval 5">
              <a:extLst>
                <a:ext uri="{FF2B5EF4-FFF2-40B4-BE49-F238E27FC236}">
                  <a16:creationId xmlns:a16="http://schemas.microsoft.com/office/drawing/2014/main" id="{C6CD3C5B-CE0C-139C-B614-3988E4670FC1}"/>
                </a:ext>
              </a:extLst>
            </p:cNvPr>
            <p:cNvSpPr/>
            <p:nvPr/>
          </p:nvSpPr>
          <p:spPr>
            <a:xfrm>
              <a:off x="10463284" y="2442949"/>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Oval 6">
              <a:extLst>
                <a:ext uri="{FF2B5EF4-FFF2-40B4-BE49-F238E27FC236}">
                  <a16:creationId xmlns:a16="http://schemas.microsoft.com/office/drawing/2014/main" id="{7A373D44-0076-AF89-A4A0-8634A72D2ACE}"/>
                </a:ext>
              </a:extLst>
            </p:cNvPr>
            <p:cNvSpPr/>
            <p:nvPr/>
          </p:nvSpPr>
          <p:spPr>
            <a:xfrm>
              <a:off x="11013744" y="2442949"/>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Oval 7">
              <a:extLst>
                <a:ext uri="{FF2B5EF4-FFF2-40B4-BE49-F238E27FC236}">
                  <a16:creationId xmlns:a16="http://schemas.microsoft.com/office/drawing/2014/main" id="{48A3512F-A024-6A97-7ACF-20C13F30F65B}"/>
                </a:ext>
              </a:extLst>
            </p:cNvPr>
            <p:cNvSpPr/>
            <p:nvPr/>
          </p:nvSpPr>
          <p:spPr>
            <a:xfrm>
              <a:off x="9667164" y="2951267"/>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Oval 8">
              <a:extLst>
                <a:ext uri="{FF2B5EF4-FFF2-40B4-BE49-F238E27FC236}">
                  <a16:creationId xmlns:a16="http://schemas.microsoft.com/office/drawing/2014/main" id="{3A418EB6-DB79-4765-8CD8-F7856399F69B}"/>
                </a:ext>
              </a:extLst>
            </p:cNvPr>
            <p:cNvSpPr/>
            <p:nvPr/>
          </p:nvSpPr>
          <p:spPr>
            <a:xfrm>
              <a:off x="10217624" y="2951267"/>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Oval 9">
              <a:extLst>
                <a:ext uri="{FF2B5EF4-FFF2-40B4-BE49-F238E27FC236}">
                  <a16:creationId xmlns:a16="http://schemas.microsoft.com/office/drawing/2014/main" id="{E8295369-3EC8-EDDA-8280-FAE4365EAC82}"/>
                </a:ext>
              </a:extLst>
            </p:cNvPr>
            <p:cNvSpPr/>
            <p:nvPr/>
          </p:nvSpPr>
          <p:spPr>
            <a:xfrm>
              <a:off x="10768084" y="2951267"/>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Oval 10">
              <a:extLst>
                <a:ext uri="{FF2B5EF4-FFF2-40B4-BE49-F238E27FC236}">
                  <a16:creationId xmlns:a16="http://schemas.microsoft.com/office/drawing/2014/main" id="{2C3186DD-D3B8-2D8F-4F37-FCBF785CCF9A}"/>
                </a:ext>
              </a:extLst>
            </p:cNvPr>
            <p:cNvSpPr/>
            <p:nvPr/>
          </p:nvSpPr>
          <p:spPr>
            <a:xfrm>
              <a:off x="9971964" y="3459585"/>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a:extLst>
                <a:ext uri="{FF2B5EF4-FFF2-40B4-BE49-F238E27FC236}">
                  <a16:creationId xmlns:a16="http://schemas.microsoft.com/office/drawing/2014/main" id="{A4C80109-B2E9-1270-2E8B-A384B18CFA4B}"/>
                </a:ext>
              </a:extLst>
            </p:cNvPr>
            <p:cNvSpPr/>
            <p:nvPr/>
          </p:nvSpPr>
          <p:spPr>
            <a:xfrm>
              <a:off x="10522424" y="3459585"/>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a:extLst>
                <a:ext uri="{FF2B5EF4-FFF2-40B4-BE49-F238E27FC236}">
                  <a16:creationId xmlns:a16="http://schemas.microsoft.com/office/drawing/2014/main" id="{74073BCA-F700-BEC2-539F-9B9495E31478}"/>
                </a:ext>
              </a:extLst>
            </p:cNvPr>
            <p:cNvSpPr/>
            <p:nvPr/>
          </p:nvSpPr>
          <p:spPr>
            <a:xfrm>
              <a:off x="10217624" y="3967903"/>
              <a:ext cx="245660" cy="24566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36EF4AC7-D32B-9D4E-AD81-43272E5E55F4}"/>
                </a:ext>
              </a:extLst>
            </p:cNvPr>
            <p:cNvCxnSpPr>
              <a:cxnSpLocks/>
            </p:cNvCxnSpPr>
            <p:nvPr/>
          </p:nvCxnSpPr>
          <p:spPr>
            <a:xfrm>
              <a:off x="9544388" y="2678272"/>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71F732E-8684-ADBB-2C08-4E60F32B38C0}"/>
                </a:ext>
              </a:extLst>
            </p:cNvPr>
            <p:cNvCxnSpPr>
              <a:cxnSpLocks/>
            </p:cNvCxnSpPr>
            <p:nvPr/>
          </p:nvCxnSpPr>
          <p:spPr>
            <a:xfrm>
              <a:off x="10097486" y="2668158"/>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6FBC410-2177-491C-7D73-3B24AEDD9B7B}"/>
                </a:ext>
              </a:extLst>
            </p:cNvPr>
            <p:cNvCxnSpPr>
              <a:cxnSpLocks/>
            </p:cNvCxnSpPr>
            <p:nvPr/>
          </p:nvCxnSpPr>
          <p:spPr>
            <a:xfrm>
              <a:off x="10667046" y="2664319"/>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F776943-770F-6044-67B5-D75AD4640F9D}"/>
                </a:ext>
              </a:extLst>
            </p:cNvPr>
            <p:cNvCxnSpPr>
              <a:cxnSpLocks/>
            </p:cNvCxnSpPr>
            <p:nvPr/>
          </p:nvCxnSpPr>
          <p:spPr>
            <a:xfrm>
              <a:off x="9851813" y="3180694"/>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78C3E0C-6FE0-37EB-4FEE-BC803FD2FFF1}"/>
                </a:ext>
              </a:extLst>
            </p:cNvPr>
            <p:cNvCxnSpPr>
              <a:cxnSpLocks/>
            </p:cNvCxnSpPr>
            <p:nvPr/>
          </p:nvCxnSpPr>
          <p:spPr>
            <a:xfrm>
              <a:off x="10414591" y="3178938"/>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B48F9DD-04E9-CB15-0650-E379DE1A0457}"/>
                </a:ext>
              </a:extLst>
            </p:cNvPr>
            <p:cNvCxnSpPr>
              <a:cxnSpLocks/>
            </p:cNvCxnSpPr>
            <p:nvPr/>
          </p:nvCxnSpPr>
          <p:spPr>
            <a:xfrm>
              <a:off x="10130131" y="3682332"/>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A0CC783-41F5-4874-5CEA-BC0EFF14A905}"/>
                </a:ext>
              </a:extLst>
            </p:cNvPr>
            <p:cNvCxnSpPr>
              <a:cxnSpLocks/>
            </p:cNvCxnSpPr>
            <p:nvPr/>
          </p:nvCxnSpPr>
          <p:spPr>
            <a:xfrm flipH="1">
              <a:off x="9830742" y="2658226"/>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E8DEE8D-D71F-27E5-2110-A84C835324DA}"/>
                </a:ext>
              </a:extLst>
            </p:cNvPr>
            <p:cNvCxnSpPr>
              <a:cxnSpLocks/>
            </p:cNvCxnSpPr>
            <p:nvPr/>
          </p:nvCxnSpPr>
          <p:spPr>
            <a:xfrm flipH="1">
              <a:off x="10394662" y="2669756"/>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0B39B5D-A32A-E0E5-91EA-BDD110ED6B6C}"/>
                </a:ext>
              </a:extLst>
            </p:cNvPr>
            <p:cNvCxnSpPr>
              <a:cxnSpLocks/>
            </p:cNvCxnSpPr>
            <p:nvPr/>
          </p:nvCxnSpPr>
          <p:spPr>
            <a:xfrm flipH="1">
              <a:off x="10958811" y="2671328"/>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6783A67-EF69-615B-4F1D-7F5AA5A759B2}"/>
                </a:ext>
              </a:extLst>
            </p:cNvPr>
            <p:cNvCxnSpPr>
              <a:cxnSpLocks/>
            </p:cNvCxnSpPr>
            <p:nvPr/>
          </p:nvCxnSpPr>
          <p:spPr>
            <a:xfrm flipH="1">
              <a:off x="10145394" y="3167408"/>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905A0BE-C6F2-DB97-CE36-895CB7009664}"/>
                </a:ext>
              </a:extLst>
            </p:cNvPr>
            <p:cNvCxnSpPr>
              <a:cxnSpLocks/>
            </p:cNvCxnSpPr>
            <p:nvPr/>
          </p:nvCxnSpPr>
          <p:spPr>
            <a:xfrm flipH="1">
              <a:off x="10709314" y="3178938"/>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16EBF6F-11CD-37D0-C881-8BE51E1A7BBD}"/>
                </a:ext>
              </a:extLst>
            </p:cNvPr>
            <p:cNvCxnSpPr>
              <a:cxnSpLocks/>
            </p:cNvCxnSpPr>
            <p:nvPr/>
          </p:nvCxnSpPr>
          <p:spPr>
            <a:xfrm flipH="1">
              <a:off x="10414591" y="3682332"/>
              <a:ext cx="153341" cy="303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7" name="TextBox 36">
            <a:extLst>
              <a:ext uri="{FF2B5EF4-FFF2-40B4-BE49-F238E27FC236}">
                <a16:creationId xmlns:a16="http://schemas.microsoft.com/office/drawing/2014/main" id="{8F00D1BC-1D02-BD67-CF71-AF3E9D658A01}"/>
              </a:ext>
            </a:extLst>
          </p:cNvPr>
          <p:cNvSpPr txBox="1"/>
          <p:nvPr/>
        </p:nvSpPr>
        <p:spPr>
          <a:xfrm>
            <a:off x="3060998" y="5982649"/>
            <a:ext cx="2268506" cy="523220"/>
          </a:xfrm>
          <a:prstGeom prst="rect">
            <a:avLst/>
          </a:prstGeom>
          <a:noFill/>
        </p:spPr>
        <p:txBody>
          <a:bodyPr wrap="none" rtlCol="0">
            <a:spAutoFit/>
          </a:bodyPr>
          <a:lstStyle/>
          <a:p>
            <a:pPr algn="ctr"/>
            <a:r>
              <a:rPr lang="en-US" sz="2800" dirty="0"/>
              <a:t>“This is a dog”</a:t>
            </a:r>
          </a:p>
        </p:txBody>
      </p:sp>
      <p:sp>
        <p:nvSpPr>
          <p:cNvPr id="38" name="TextBox 37">
            <a:extLst>
              <a:ext uri="{FF2B5EF4-FFF2-40B4-BE49-F238E27FC236}">
                <a16:creationId xmlns:a16="http://schemas.microsoft.com/office/drawing/2014/main" id="{98C48B91-F1F5-13A2-AA30-B6B8CBF70E50}"/>
              </a:ext>
            </a:extLst>
          </p:cNvPr>
          <p:cNvSpPr txBox="1"/>
          <p:nvPr/>
        </p:nvSpPr>
        <p:spPr>
          <a:xfrm>
            <a:off x="6785555" y="5977728"/>
            <a:ext cx="2422394" cy="523220"/>
          </a:xfrm>
          <a:prstGeom prst="rect">
            <a:avLst/>
          </a:prstGeom>
          <a:noFill/>
        </p:spPr>
        <p:txBody>
          <a:bodyPr wrap="none" rtlCol="0">
            <a:spAutoFit/>
          </a:bodyPr>
          <a:lstStyle/>
          <a:p>
            <a:pPr algn="ctr"/>
            <a:r>
              <a:rPr lang="en-US" sz="2800" dirty="0"/>
              <a:t>“This is a duck”</a:t>
            </a:r>
          </a:p>
        </p:txBody>
      </p:sp>
    </p:spTree>
    <p:extLst>
      <p:ext uri="{BB962C8B-B14F-4D97-AF65-F5344CB8AC3E}">
        <p14:creationId xmlns:p14="http://schemas.microsoft.com/office/powerpoint/2010/main" val="303753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17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129066" y="81607"/>
            <a:ext cx="11350157" cy="1162592"/>
          </a:xfrm>
        </p:spPr>
        <p:txBody>
          <a:bodyPr>
            <a:normAutofit fontScale="90000"/>
          </a:bodyPr>
          <a:lstStyle/>
          <a:p>
            <a:r>
              <a:rPr lang="en-US" dirty="0"/>
              <a:t>Language Modelling: </a:t>
            </a:r>
            <a:r>
              <a:rPr lang="en-US" b="1" dirty="0">
                <a:solidFill>
                  <a:schemeClr val="tx1">
                    <a:lumMod val="75000"/>
                    <a:lumOff val="25000"/>
                  </a:schemeClr>
                </a:solidFill>
                <a:latin typeface="Karla" charset="0"/>
                <a:ea typeface="Karla" charset="0"/>
                <a:cs typeface="Karla" charset="0"/>
              </a:rPr>
              <a:t>Feed-forward Neural Net</a:t>
            </a:r>
            <a:endParaRPr lang="en-US" dirty="0"/>
          </a:p>
        </p:txBody>
      </p:sp>
      <p:sp>
        <p:nvSpPr>
          <p:cNvPr id="7" name="Content Placeholder 2">
            <a:extLst>
              <a:ext uri="{FF2B5EF4-FFF2-40B4-BE49-F238E27FC236}">
                <a16:creationId xmlns:a16="http://schemas.microsoft.com/office/drawing/2014/main" id="{2B634E59-4B85-4C4B-8984-E10B47A0B100}"/>
              </a:ext>
            </a:extLst>
          </p:cNvPr>
          <p:cNvSpPr txBox="1">
            <a:spLocks/>
          </p:cNvSpPr>
          <p:nvPr/>
        </p:nvSpPr>
        <p:spPr>
          <a:xfrm>
            <a:off x="1681848" y="1094515"/>
            <a:ext cx="10342263" cy="12847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400" b="1" dirty="0">
                <a:latin typeface="Karla" charset="0"/>
                <a:ea typeface="Karla" charset="0"/>
                <a:cs typeface="Karla" charset="0"/>
              </a:rPr>
              <a:t>Neural Approach #1: </a:t>
            </a:r>
            <a:r>
              <a:rPr lang="en-US" sz="2400" dirty="0">
                <a:solidFill>
                  <a:srgbClr val="C00000"/>
                </a:solidFill>
                <a:latin typeface="Karla" charset="0"/>
                <a:ea typeface="Karla" charset="0"/>
                <a:cs typeface="Karla" charset="0"/>
              </a:rPr>
              <a:t>Feed-forward Neural Net</a:t>
            </a:r>
          </a:p>
          <a:p>
            <a:pPr marL="0" indent="0">
              <a:lnSpc>
                <a:spcPct val="120000"/>
              </a:lnSpc>
              <a:buNone/>
            </a:pPr>
            <a:r>
              <a:rPr lang="en-US" sz="2400" b="1" dirty="0">
                <a:latin typeface="Karla" charset="0"/>
                <a:ea typeface="Karla" charset="0"/>
                <a:cs typeface="Karla" charset="0"/>
              </a:rPr>
              <a:t>General Idea: </a:t>
            </a:r>
            <a:r>
              <a:rPr lang="en-US" sz="2400" dirty="0">
                <a:solidFill>
                  <a:schemeClr val="tx2">
                    <a:lumMod val="60000"/>
                    <a:lumOff val="40000"/>
                  </a:schemeClr>
                </a:solidFill>
                <a:latin typeface="Karla" charset="0"/>
                <a:ea typeface="Karla" charset="0"/>
                <a:cs typeface="Karla" charset="0"/>
              </a:rPr>
              <a:t>using </a:t>
            </a:r>
            <a:r>
              <a:rPr lang="en-US" sz="2400" i="1" dirty="0">
                <a:solidFill>
                  <a:schemeClr val="tx2">
                    <a:lumMod val="60000"/>
                    <a:lumOff val="40000"/>
                  </a:schemeClr>
                </a:solidFill>
                <a:latin typeface="Karla" charset="0"/>
                <a:ea typeface="Karla" charset="0"/>
                <a:cs typeface="Karla" charset="0"/>
              </a:rPr>
              <a:t>windows</a:t>
            </a:r>
            <a:r>
              <a:rPr lang="en-US" sz="2400" dirty="0">
                <a:solidFill>
                  <a:schemeClr val="tx2">
                    <a:lumMod val="60000"/>
                    <a:lumOff val="40000"/>
                  </a:schemeClr>
                </a:solidFill>
                <a:latin typeface="Karla" charset="0"/>
                <a:ea typeface="Karla" charset="0"/>
                <a:cs typeface="Karla" charset="0"/>
              </a:rPr>
              <a:t> of words, predict the next word</a:t>
            </a:r>
          </a:p>
          <a:p>
            <a:pPr marL="0" indent="0">
              <a:lnSpc>
                <a:spcPct val="120000"/>
              </a:lnSpc>
              <a:buNone/>
            </a:pPr>
            <a:r>
              <a:rPr lang="en-US" sz="2400" dirty="0">
                <a:solidFill>
                  <a:schemeClr val="tx1">
                    <a:lumMod val="85000"/>
                    <a:lumOff val="15000"/>
                  </a:schemeClr>
                </a:solidFill>
                <a:latin typeface="Karla" charset="0"/>
                <a:ea typeface="Karla" charset="0"/>
                <a:cs typeface="Karla" charset="0"/>
              </a:rPr>
              <a:t>Ex. </a:t>
            </a:r>
            <a:r>
              <a:rPr lang="en-US" sz="2400" i="1" dirty="0">
                <a:solidFill>
                  <a:schemeClr val="tx1">
                    <a:lumMod val="85000"/>
                    <a:lumOff val="15000"/>
                  </a:schemeClr>
                </a:solidFill>
                <a:latin typeface="Karla" charset="0"/>
                <a:ea typeface="Karla" charset="0"/>
                <a:cs typeface="Karla" charset="0"/>
              </a:rPr>
              <a:t>He went to class after breakfast.</a:t>
            </a:r>
          </a:p>
          <a:p>
            <a:pPr marL="0" indent="0">
              <a:lnSpc>
                <a:spcPct val="120000"/>
              </a:lnSpc>
              <a:buNone/>
            </a:pPr>
            <a:endParaRPr lang="en-US" sz="2400" dirty="0">
              <a:latin typeface="Karla" charset="0"/>
              <a:ea typeface="Karla" charset="0"/>
              <a:cs typeface="Karla" charset="0"/>
            </a:endParaRPr>
          </a:p>
        </p:txBody>
      </p:sp>
      <p:sp>
        <p:nvSpPr>
          <p:cNvPr id="3" name="Rounded Rectangle 2">
            <a:extLst>
              <a:ext uri="{FF2B5EF4-FFF2-40B4-BE49-F238E27FC236}">
                <a16:creationId xmlns:a16="http://schemas.microsoft.com/office/drawing/2014/main" id="{FD8C6AE1-A8BE-C943-91A1-7B8A221340F7}"/>
              </a:ext>
            </a:extLst>
          </p:cNvPr>
          <p:cNvSpPr/>
          <p:nvPr/>
        </p:nvSpPr>
        <p:spPr>
          <a:xfrm>
            <a:off x="4343400" y="5315360"/>
            <a:ext cx="3912704" cy="33006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4EE9761C-491D-5F4A-A115-032B4EC18097}"/>
              </a:ext>
            </a:extLst>
          </p:cNvPr>
          <p:cNvSpPr/>
          <p:nvPr/>
        </p:nvSpPr>
        <p:spPr>
          <a:xfrm>
            <a:off x="4448182"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D648207-4E1C-3747-8CED-11D7BE8BC76E}"/>
              </a:ext>
            </a:extLst>
          </p:cNvPr>
          <p:cNvSpPr/>
          <p:nvPr/>
        </p:nvSpPr>
        <p:spPr>
          <a:xfrm>
            <a:off x="4694441"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578E907-AEE0-9943-9848-4F19EEE56B1B}"/>
              </a:ext>
            </a:extLst>
          </p:cNvPr>
          <p:cNvSpPr/>
          <p:nvPr/>
        </p:nvSpPr>
        <p:spPr>
          <a:xfrm>
            <a:off x="4940700"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CA6E7F4-69EF-DB4A-87F9-6B83E5C57E47}"/>
              </a:ext>
            </a:extLst>
          </p:cNvPr>
          <p:cNvSpPr/>
          <p:nvPr/>
        </p:nvSpPr>
        <p:spPr>
          <a:xfrm>
            <a:off x="5192569"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id="{645073BD-D1CE-1848-A3FB-5C7C44E689AE}"/>
              </a:ext>
            </a:extLst>
          </p:cNvPr>
          <p:cNvSpPr txBox="1">
            <a:spLocks/>
          </p:cNvSpPr>
          <p:nvPr/>
        </p:nvSpPr>
        <p:spPr>
          <a:xfrm>
            <a:off x="4407407" y="5691509"/>
            <a:ext cx="913361"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2400" dirty="0">
                <a:latin typeface="Avenir Light" panose="020B0402020203020204" pitchFamily="34" charset="77"/>
              </a:rPr>
              <a:t>to</a:t>
            </a:r>
          </a:p>
        </p:txBody>
      </p:sp>
      <p:sp>
        <p:nvSpPr>
          <p:cNvPr id="55" name="Oval 54">
            <a:extLst>
              <a:ext uri="{FF2B5EF4-FFF2-40B4-BE49-F238E27FC236}">
                <a16:creationId xmlns:a16="http://schemas.microsoft.com/office/drawing/2014/main" id="{509F3CB1-D077-AB4A-9263-C3E375E967C2}"/>
              </a:ext>
            </a:extLst>
          </p:cNvPr>
          <p:cNvSpPr/>
          <p:nvPr/>
        </p:nvSpPr>
        <p:spPr>
          <a:xfrm>
            <a:off x="5857146"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806FB9AA-7582-D249-8964-B1E083E54282}"/>
              </a:ext>
            </a:extLst>
          </p:cNvPr>
          <p:cNvSpPr/>
          <p:nvPr/>
        </p:nvSpPr>
        <p:spPr>
          <a:xfrm>
            <a:off x="6103405"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3246FA5D-2EB0-194F-9056-8E55096A2324}"/>
              </a:ext>
            </a:extLst>
          </p:cNvPr>
          <p:cNvSpPr/>
          <p:nvPr/>
        </p:nvSpPr>
        <p:spPr>
          <a:xfrm>
            <a:off x="6349664"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5375B46D-94A3-A748-A10A-24F44499811C}"/>
              </a:ext>
            </a:extLst>
          </p:cNvPr>
          <p:cNvSpPr/>
          <p:nvPr/>
        </p:nvSpPr>
        <p:spPr>
          <a:xfrm>
            <a:off x="6601533"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76A117F4-BF7A-B143-92B3-7771E7DB76F2}"/>
              </a:ext>
            </a:extLst>
          </p:cNvPr>
          <p:cNvSpPr/>
          <p:nvPr/>
        </p:nvSpPr>
        <p:spPr>
          <a:xfrm>
            <a:off x="7205838"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006F9256-6591-CA4A-A29D-DCE17210C01C}"/>
              </a:ext>
            </a:extLst>
          </p:cNvPr>
          <p:cNvSpPr/>
          <p:nvPr/>
        </p:nvSpPr>
        <p:spPr>
          <a:xfrm>
            <a:off x="7452097"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D8F461C7-1896-C149-B54C-48C3CE75BEC4}"/>
              </a:ext>
            </a:extLst>
          </p:cNvPr>
          <p:cNvSpPr/>
          <p:nvPr/>
        </p:nvSpPr>
        <p:spPr>
          <a:xfrm>
            <a:off x="7698356"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B04167DE-1E41-A341-8D12-4BEC35973F94}"/>
              </a:ext>
            </a:extLst>
          </p:cNvPr>
          <p:cNvSpPr/>
          <p:nvPr/>
        </p:nvSpPr>
        <p:spPr>
          <a:xfrm>
            <a:off x="7950225"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A6D92D5-089C-704D-82E8-F58590491E75}"/>
              </a:ext>
            </a:extLst>
          </p:cNvPr>
          <p:cNvSpPr/>
          <p:nvPr/>
        </p:nvSpPr>
        <p:spPr>
          <a:xfrm>
            <a:off x="5828242" y="30736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FE387215-9C07-704E-A624-2E65BFD4237B}"/>
              </a:ext>
            </a:extLst>
          </p:cNvPr>
          <p:cNvSpPr/>
          <p:nvPr/>
        </p:nvSpPr>
        <p:spPr>
          <a:xfrm>
            <a:off x="6074501" y="30736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2946605F-F95D-B245-8A41-6734C2E7BF1B}"/>
              </a:ext>
            </a:extLst>
          </p:cNvPr>
          <p:cNvSpPr/>
          <p:nvPr/>
        </p:nvSpPr>
        <p:spPr>
          <a:xfrm>
            <a:off x="6320760" y="30736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BB6F3CC5-174A-764E-831F-58AC6190464E}"/>
              </a:ext>
            </a:extLst>
          </p:cNvPr>
          <p:cNvSpPr/>
          <p:nvPr/>
        </p:nvSpPr>
        <p:spPr>
          <a:xfrm>
            <a:off x="6572629" y="30736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ontent Placeholder 2">
            <a:extLst>
              <a:ext uri="{FF2B5EF4-FFF2-40B4-BE49-F238E27FC236}">
                <a16:creationId xmlns:a16="http://schemas.microsoft.com/office/drawing/2014/main" id="{E22852B8-3DB0-794B-A37C-DB8D68A07D98}"/>
              </a:ext>
            </a:extLst>
          </p:cNvPr>
          <p:cNvSpPr txBox="1">
            <a:spLocks/>
          </p:cNvSpPr>
          <p:nvPr/>
        </p:nvSpPr>
        <p:spPr>
          <a:xfrm>
            <a:off x="5923242" y="5678944"/>
            <a:ext cx="988395"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400" dirty="0">
                <a:latin typeface="Avenir Light" panose="020B0402020203020204" pitchFamily="34" charset="77"/>
              </a:rPr>
              <a:t>class</a:t>
            </a:r>
          </a:p>
          <a:p>
            <a:pPr marL="0" indent="0">
              <a:lnSpc>
                <a:spcPct val="120000"/>
              </a:lnSpc>
              <a:buNone/>
            </a:pPr>
            <a:endParaRPr lang="en-US" sz="2400" dirty="0">
              <a:latin typeface="Avenir Light" panose="020B0402020203020204" pitchFamily="34" charset="77"/>
            </a:endParaRPr>
          </a:p>
        </p:txBody>
      </p:sp>
      <p:sp>
        <p:nvSpPr>
          <p:cNvPr id="81" name="Content Placeholder 2">
            <a:extLst>
              <a:ext uri="{FF2B5EF4-FFF2-40B4-BE49-F238E27FC236}">
                <a16:creationId xmlns:a16="http://schemas.microsoft.com/office/drawing/2014/main" id="{0699B2A3-3B8E-414D-A3AF-577E06CECE10}"/>
              </a:ext>
            </a:extLst>
          </p:cNvPr>
          <p:cNvSpPr txBox="1">
            <a:spLocks/>
          </p:cNvSpPr>
          <p:nvPr/>
        </p:nvSpPr>
        <p:spPr>
          <a:xfrm>
            <a:off x="1249904" y="5236580"/>
            <a:ext cx="2964075"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b="1" dirty="0">
                <a:solidFill>
                  <a:schemeClr val="tx1">
                    <a:lumMod val="85000"/>
                    <a:lumOff val="15000"/>
                  </a:schemeClr>
                </a:solidFill>
                <a:latin typeface="Karla" charset="0"/>
                <a:ea typeface="Karla" charset="0"/>
                <a:cs typeface="Karla" charset="0"/>
              </a:rPr>
              <a:t>Example input sentence</a:t>
            </a:r>
          </a:p>
        </p:txBody>
      </p:sp>
      <p:sp>
        <p:nvSpPr>
          <p:cNvPr id="32" name="Rounded Rectangle 31">
            <a:extLst>
              <a:ext uri="{FF2B5EF4-FFF2-40B4-BE49-F238E27FC236}">
                <a16:creationId xmlns:a16="http://schemas.microsoft.com/office/drawing/2014/main" id="{55B7F79C-354B-514C-9CDD-0E4619BAD189}"/>
              </a:ext>
            </a:extLst>
          </p:cNvPr>
          <p:cNvSpPr/>
          <p:nvPr/>
        </p:nvSpPr>
        <p:spPr>
          <a:xfrm>
            <a:off x="5023876" y="4175908"/>
            <a:ext cx="2631421" cy="311369"/>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C6810C6D-F83C-C44F-B8C1-451A04C06FE6}"/>
              </a:ext>
            </a:extLst>
          </p:cNvPr>
          <p:cNvSpPr/>
          <p:nvPr/>
        </p:nvSpPr>
        <p:spPr>
          <a:xfrm>
            <a:off x="5108427" y="4216475"/>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DAAF9B34-AA96-9543-A2D3-5EF35440EBC6}"/>
              </a:ext>
            </a:extLst>
          </p:cNvPr>
          <p:cNvSpPr/>
          <p:nvPr/>
        </p:nvSpPr>
        <p:spPr>
          <a:xfrm>
            <a:off x="5354686" y="4216475"/>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2E89CB5E-8E02-3647-9934-F3B0E64079B8}"/>
              </a:ext>
            </a:extLst>
          </p:cNvPr>
          <p:cNvSpPr/>
          <p:nvPr/>
        </p:nvSpPr>
        <p:spPr>
          <a:xfrm>
            <a:off x="5600945" y="4216475"/>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A303B545-2289-A049-BCAD-982E40A743A5}"/>
              </a:ext>
            </a:extLst>
          </p:cNvPr>
          <p:cNvSpPr/>
          <p:nvPr/>
        </p:nvSpPr>
        <p:spPr>
          <a:xfrm>
            <a:off x="5852814" y="4216475"/>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24AA75F-456D-8949-A10C-222308AD6C27}"/>
              </a:ext>
            </a:extLst>
          </p:cNvPr>
          <p:cNvSpPr/>
          <p:nvPr/>
        </p:nvSpPr>
        <p:spPr>
          <a:xfrm>
            <a:off x="6110810" y="4218759"/>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A1C43F3D-8692-EE47-9823-1230435C6EF5}"/>
              </a:ext>
            </a:extLst>
          </p:cNvPr>
          <p:cNvSpPr/>
          <p:nvPr/>
        </p:nvSpPr>
        <p:spPr>
          <a:xfrm>
            <a:off x="6357069" y="4218759"/>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7CE51F31-4C6E-7945-AE70-852BF817D70E}"/>
              </a:ext>
            </a:extLst>
          </p:cNvPr>
          <p:cNvSpPr/>
          <p:nvPr/>
        </p:nvSpPr>
        <p:spPr>
          <a:xfrm>
            <a:off x="6603328" y="4218759"/>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AC07CFFB-CDE8-B241-8A41-C7FC551585A0}"/>
              </a:ext>
            </a:extLst>
          </p:cNvPr>
          <p:cNvSpPr/>
          <p:nvPr/>
        </p:nvSpPr>
        <p:spPr>
          <a:xfrm>
            <a:off x="6855197" y="4218759"/>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3E1039C-7E4C-C141-AD63-693260F07D4D}"/>
              </a:ext>
            </a:extLst>
          </p:cNvPr>
          <p:cNvSpPr/>
          <p:nvPr/>
        </p:nvSpPr>
        <p:spPr>
          <a:xfrm>
            <a:off x="7108259" y="4214326"/>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E67898AD-C5E7-2D42-9415-B67BBD4A3A66}"/>
              </a:ext>
            </a:extLst>
          </p:cNvPr>
          <p:cNvSpPr/>
          <p:nvPr/>
        </p:nvSpPr>
        <p:spPr>
          <a:xfrm>
            <a:off x="7360128" y="4214326"/>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a:extLst>
              <a:ext uri="{FF2B5EF4-FFF2-40B4-BE49-F238E27FC236}">
                <a16:creationId xmlns:a16="http://schemas.microsoft.com/office/drawing/2014/main" id="{6C5771F7-7684-374B-B6C2-60FEB0E09FAD}"/>
              </a:ext>
            </a:extLst>
          </p:cNvPr>
          <p:cNvSpPr/>
          <p:nvPr/>
        </p:nvSpPr>
        <p:spPr>
          <a:xfrm>
            <a:off x="5742550" y="3026663"/>
            <a:ext cx="1128109" cy="311369"/>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ight Arrow 44">
            <a:extLst>
              <a:ext uri="{FF2B5EF4-FFF2-40B4-BE49-F238E27FC236}">
                <a16:creationId xmlns:a16="http://schemas.microsoft.com/office/drawing/2014/main" id="{1552C180-A336-A746-AA26-10B7E107AA52}"/>
              </a:ext>
            </a:extLst>
          </p:cNvPr>
          <p:cNvSpPr/>
          <p:nvPr/>
        </p:nvSpPr>
        <p:spPr>
          <a:xfrm rot="16200000">
            <a:off x="6048171" y="3544078"/>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ight Arrow 46">
            <a:extLst>
              <a:ext uri="{FF2B5EF4-FFF2-40B4-BE49-F238E27FC236}">
                <a16:creationId xmlns:a16="http://schemas.microsoft.com/office/drawing/2014/main" id="{5D792BAB-B803-CF46-A092-93C1E56EC90D}"/>
              </a:ext>
            </a:extLst>
          </p:cNvPr>
          <p:cNvSpPr/>
          <p:nvPr/>
        </p:nvSpPr>
        <p:spPr>
          <a:xfrm rot="16200000">
            <a:off x="6069731" y="4713226"/>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8" name="Content Placeholder 2">
                <a:extLst>
                  <a:ext uri="{FF2B5EF4-FFF2-40B4-BE49-F238E27FC236}">
                    <a16:creationId xmlns:a16="http://schemas.microsoft.com/office/drawing/2014/main" id="{C1ED9D7B-0772-8F44-B82E-46E5594D9561}"/>
                  </a:ext>
                </a:extLst>
              </p:cNvPr>
              <p:cNvSpPr txBox="1">
                <a:spLocks/>
              </p:cNvSpPr>
              <p:nvPr/>
            </p:nvSpPr>
            <p:spPr>
              <a:xfrm>
                <a:off x="5539535" y="4670647"/>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𝑉</m:t>
                      </m:r>
                    </m:oMath>
                  </m:oMathPara>
                </a14:m>
                <a:endParaRPr lang="en-US" sz="2400" dirty="0">
                  <a:solidFill>
                    <a:srgbClr val="C00000"/>
                  </a:solidFill>
                  <a:latin typeface="Avenir Light" panose="020B0402020203020204" pitchFamily="34" charset="77"/>
                </a:endParaRPr>
              </a:p>
            </p:txBody>
          </p:sp>
        </mc:Choice>
        <mc:Fallback xmlns="">
          <p:sp>
            <p:nvSpPr>
              <p:cNvPr id="48" name="Content Placeholder 2">
                <a:extLst>
                  <a:ext uri="{FF2B5EF4-FFF2-40B4-BE49-F238E27FC236}">
                    <a16:creationId xmlns:a16="http://schemas.microsoft.com/office/drawing/2014/main" xmlns:a14="http://schemas.microsoft.com/office/drawing/2010/main" xmlns="" id="{C1ED9D7B-0772-8F44-B82E-46E5594D9561}"/>
                  </a:ext>
                </a:extLst>
              </p:cNvPr>
              <p:cNvSpPr txBox="1">
                <a:spLocks noRot="1" noChangeAspect="1" noMove="1" noResize="1" noEditPoints="1" noAdjustHandles="1" noChangeArrowheads="1" noChangeShapeType="1" noTextEdit="1"/>
              </p:cNvSpPr>
              <p:nvPr/>
            </p:nvSpPr>
            <p:spPr>
              <a:xfrm>
                <a:off x="5539535" y="4670647"/>
                <a:ext cx="701328" cy="503588"/>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Content Placeholder 2">
                <a:extLst>
                  <a:ext uri="{FF2B5EF4-FFF2-40B4-BE49-F238E27FC236}">
                    <a16:creationId xmlns:a16="http://schemas.microsoft.com/office/drawing/2014/main" id="{585DBD21-0E03-5C4E-80C6-08218453FDF0}"/>
                  </a:ext>
                </a:extLst>
              </p:cNvPr>
              <p:cNvSpPr txBox="1">
                <a:spLocks/>
              </p:cNvSpPr>
              <p:nvPr/>
            </p:nvSpPr>
            <p:spPr>
              <a:xfrm>
                <a:off x="5546844" y="3491706"/>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𝑊</m:t>
                      </m:r>
                    </m:oMath>
                  </m:oMathPara>
                </a14:m>
                <a:endParaRPr lang="en-US" sz="2400" dirty="0">
                  <a:solidFill>
                    <a:srgbClr val="C00000"/>
                  </a:solidFill>
                  <a:latin typeface="Avenir Light" panose="020B0402020203020204" pitchFamily="34" charset="77"/>
                </a:endParaRPr>
              </a:p>
            </p:txBody>
          </p:sp>
        </mc:Choice>
        <mc:Fallback xmlns="">
          <p:sp>
            <p:nvSpPr>
              <p:cNvPr id="49" name="Content Placeholder 2">
                <a:extLst>
                  <a:ext uri="{FF2B5EF4-FFF2-40B4-BE49-F238E27FC236}">
                    <a16:creationId xmlns:a16="http://schemas.microsoft.com/office/drawing/2014/main" xmlns:a14="http://schemas.microsoft.com/office/drawing/2010/main" xmlns="" id="{585DBD21-0E03-5C4E-80C6-08218453FDF0}"/>
                  </a:ext>
                </a:extLst>
              </p:cNvPr>
              <p:cNvSpPr txBox="1">
                <a:spLocks noRot="1" noChangeAspect="1" noMove="1" noResize="1" noEditPoints="1" noAdjustHandles="1" noChangeArrowheads="1" noChangeShapeType="1" noTextEdit="1"/>
              </p:cNvSpPr>
              <p:nvPr/>
            </p:nvSpPr>
            <p:spPr>
              <a:xfrm>
                <a:off x="5546844" y="3491706"/>
                <a:ext cx="701328" cy="503588"/>
              </a:xfrm>
              <a:prstGeom prst="rect">
                <a:avLst/>
              </a:prstGeom>
              <a:blipFill rotWithShape="0">
                <a:blip r:embed="rId3"/>
                <a:stretch>
                  <a:fillRect/>
                </a:stretch>
              </a:blipFill>
            </p:spPr>
            <p:txBody>
              <a:bodyPr/>
              <a:lstStyle/>
              <a:p>
                <a:r>
                  <a:rPr lang="en-US">
                    <a:noFill/>
                  </a:rPr>
                  <a:t> </a:t>
                </a:r>
              </a:p>
            </p:txBody>
          </p:sp>
        </mc:Fallback>
      </mc:AlternateContent>
      <p:sp>
        <p:nvSpPr>
          <p:cNvPr id="50" name="Content Placeholder 2">
            <a:extLst>
              <a:ext uri="{FF2B5EF4-FFF2-40B4-BE49-F238E27FC236}">
                <a16:creationId xmlns:a16="http://schemas.microsoft.com/office/drawing/2014/main" id="{98A0229A-0E65-994A-A48A-9E766E214C56}"/>
              </a:ext>
            </a:extLst>
          </p:cNvPr>
          <p:cNvSpPr txBox="1">
            <a:spLocks/>
          </p:cNvSpPr>
          <p:nvPr/>
        </p:nvSpPr>
        <p:spPr>
          <a:xfrm>
            <a:off x="1161485" y="4122786"/>
            <a:ext cx="2964075"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b="1" dirty="0">
                <a:solidFill>
                  <a:schemeClr val="tx1">
                    <a:lumMod val="85000"/>
                    <a:lumOff val="15000"/>
                  </a:schemeClr>
                </a:solidFill>
                <a:latin typeface="Karla" charset="0"/>
                <a:ea typeface="Karla" charset="0"/>
                <a:cs typeface="Karla" charset="0"/>
              </a:rPr>
              <a:t>Hidden layer</a:t>
            </a:r>
          </a:p>
        </p:txBody>
      </p:sp>
      <p:sp>
        <p:nvSpPr>
          <p:cNvPr id="51" name="Content Placeholder 2">
            <a:extLst>
              <a:ext uri="{FF2B5EF4-FFF2-40B4-BE49-F238E27FC236}">
                <a16:creationId xmlns:a16="http://schemas.microsoft.com/office/drawing/2014/main" id="{3649502E-21DD-1642-971F-BACEABB4E04C}"/>
              </a:ext>
            </a:extLst>
          </p:cNvPr>
          <p:cNvSpPr txBox="1">
            <a:spLocks/>
          </p:cNvSpPr>
          <p:nvPr/>
        </p:nvSpPr>
        <p:spPr>
          <a:xfrm>
            <a:off x="1284612" y="2933720"/>
            <a:ext cx="2964075"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b="1" dirty="0">
                <a:solidFill>
                  <a:schemeClr val="tx1">
                    <a:lumMod val="85000"/>
                    <a:lumOff val="15000"/>
                  </a:schemeClr>
                </a:solidFill>
                <a:latin typeface="Karla" charset="0"/>
                <a:ea typeface="Karla" charset="0"/>
                <a:cs typeface="Karla" charset="0"/>
              </a:rPr>
              <a:t>Output layer</a:t>
            </a:r>
          </a:p>
        </p:txBody>
      </p:sp>
      <mc:AlternateContent xmlns:mc="http://schemas.openxmlformats.org/markup-compatibility/2006" xmlns:a14="http://schemas.microsoft.com/office/drawing/2010/main">
        <mc:Choice Requires="a14">
          <p:sp>
            <p:nvSpPr>
              <p:cNvPr id="46" name="Content Placeholder 2">
                <a:extLst>
                  <a:ext uri="{FF2B5EF4-FFF2-40B4-BE49-F238E27FC236}">
                    <a16:creationId xmlns:a16="http://schemas.microsoft.com/office/drawing/2014/main" id="{6BF069EC-E01E-874F-8256-B41BD1F5F318}"/>
                  </a:ext>
                </a:extLst>
              </p:cNvPr>
              <p:cNvSpPr txBox="1">
                <a:spLocks/>
              </p:cNvSpPr>
              <p:nvPr/>
            </p:nvSpPr>
            <p:spPr>
              <a:xfrm>
                <a:off x="8202094" y="5184623"/>
                <a:ext cx="2799163"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dirty="0" smtClean="0">
                          <a:solidFill>
                            <a:srgbClr val="C00000"/>
                          </a:solidFill>
                          <a:latin typeface="Cambria Math" panose="02040503050406030204" pitchFamily="18" charset="0"/>
                        </a:rPr>
                        <m:t>𝑥</m:t>
                      </m:r>
                      <m:r>
                        <a:rPr lang="en-US" sz="2400" b="0" i="1" dirty="0" smtClean="0">
                          <a:solidFill>
                            <a:schemeClr val="tx1">
                              <a:lumMod val="85000"/>
                              <a:lumOff val="15000"/>
                            </a:schemeClr>
                          </a:solidFill>
                          <a:latin typeface="Cambria Math" panose="02040503050406030204" pitchFamily="18" charset="0"/>
                        </a:rPr>
                        <m:t>=[</m:t>
                      </m:r>
                      <m:sSub>
                        <m:sSubPr>
                          <m:ctrlPr>
                            <a:rPr lang="en-US" sz="2400" b="0" i="1" dirty="0" smtClean="0">
                              <a:solidFill>
                                <a:schemeClr val="tx1">
                                  <a:lumMod val="85000"/>
                                  <a:lumOff val="15000"/>
                                </a:schemeClr>
                              </a:solidFill>
                              <a:latin typeface="Cambria Math" panose="02040503050406030204" pitchFamily="18" charset="0"/>
                            </a:rPr>
                          </m:ctrlPr>
                        </m:sSubPr>
                        <m:e>
                          <m:r>
                            <a:rPr lang="en-US" sz="2400" b="0" i="1" dirty="0" smtClean="0">
                              <a:solidFill>
                                <a:schemeClr val="tx1">
                                  <a:lumMod val="85000"/>
                                  <a:lumOff val="15000"/>
                                </a:schemeClr>
                              </a:solidFill>
                              <a:latin typeface="Cambria Math" panose="02040503050406030204" pitchFamily="18" charset="0"/>
                            </a:rPr>
                            <m:t>𝑥</m:t>
                          </m:r>
                        </m:e>
                        <m:sub>
                          <m:r>
                            <a:rPr lang="en-US" sz="2400" b="0" i="1" dirty="0" smtClean="0">
                              <a:solidFill>
                                <a:schemeClr val="tx1">
                                  <a:lumMod val="85000"/>
                                  <a:lumOff val="15000"/>
                                </a:schemeClr>
                              </a:solidFill>
                              <a:latin typeface="Cambria Math" panose="02040503050406030204" pitchFamily="18" charset="0"/>
                            </a:rPr>
                            <m:t>1</m:t>
                          </m:r>
                        </m:sub>
                      </m:sSub>
                      <m:r>
                        <a:rPr lang="en-US" sz="2400" b="0" i="1" dirty="0" smtClean="0">
                          <a:solidFill>
                            <a:schemeClr val="tx1">
                              <a:lumMod val="85000"/>
                              <a:lumOff val="15000"/>
                            </a:schemeClr>
                          </a:solidFill>
                          <a:latin typeface="Cambria Math" panose="02040503050406030204" pitchFamily="18" charset="0"/>
                        </a:rPr>
                        <m:t>,</m:t>
                      </m:r>
                      <m:sSub>
                        <m:sSubPr>
                          <m:ctrlPr>
                            <a:rPr lang="en-US" sz="2400" b="0" i="1" dirty="0" smtClean="0">
                              <a:solidFill>
                                <a:schemeClr val="tx1">
                                  <a:lumMod val="85000"/>
                                  <a:lumOff val="15000"/>
                                </a:schemeClr>
                              </a:solidFill>
                              <a:latin typeface="Cambria Math" panose="02040503050406030204" pitchFamily="18" charset="0"/>
                            </a:rPr>
                          </m:ctrlPr>
                        </m:sSubPr>
                        <m:e>
                          <m:r>
                            <a:rPr lang="en-US" sz="2400" b="0" i="1" dirty="0" smtClean="0">
                              <a:solidFill>
                                <a:schemeClr val="tx1">
                                  <a:lumMod val="85000"/>
                                  <a:lumOff val="15000"/>
                                </a:schemeClr>
                              </a:solidFill>
                              <a:latin typeface="Cambria Math" panose="02040503050406030204" pitchFamily="18" charset="0"/>
                            </a:rPr>
                            <m:t>𝑥</m:t>
                          </m:r>
                        </m:e>
                        <m:sub>
                          <m:r>
                            <a:rPr lang="en-US" sz="2400" b="0" i="1" dirty="0" smtClean="0">
                              <a:solidFill>
                                <a:schemeClr val="tx1">
                                  <a:lumMod val="85000"/>
                                  <a:lumOff val="15000"/>
                                </a:schemeClr>
                              </a:solidFill>
                              <a:latin typeface="Cambria Math" panose="02040503050406030204" pitchFamily="18" charset="0"/>
                            </a:rPr>
                            <m:t>2</m:t>
                          </m:r>
                        </m:sub>
                      </m:sSub>
                      <m:r>
                        <a:rPr lang="en-US" sz="2400" b="0" i="1" dirty="0" smtClean="0">
                          <a:solidFill>
                            <a:schemeClr val="tx1">
                              <a:lumMod val="85000"/>
                              <a:lumOff val="15000"/>
                            </a:schemeClr>
                          </a:solidFill>
                          <a:latin typeface="Cambria Math" panose="02040503050406030204" pitchFamily="18" charset="0"/>
                        </a:rPr>
                        <m:t>,</m:t>
                      </m:r>
                      <m:sSub>
                        <m:sSubPr>
                          <m:ctrlPr>
                            <a:rPr lang="en-US" sz="2400" b="0" i="1" dirty="0" smtClean="0">
                              <a:solidFill>
                                <a:schemeClr val="tx1">
                                  <a:lumMod val="85000"/>
                                  <a:lumOff val="15000"/>
                                </a:schemeClr>
                              </a:solidFill>
                              <a:latin typeface="Cambria Math" panose="02040503050406030204" pitchFamily="18" charset="0"/>
                            </a:rPr>
                          </m:ctrlPr>
                        </m:sSubPr>
                        <m:e>
                          <m:r>
                            <a:rPr lang="en-US" sz="2400" b="0" i="1" dirty="0" smtClean="0">
                              <a:solidFill>
                                <a:schemeClr val="tx1">
                                  <a:lumMod val="85000"/>
                                  <a:lumOff val="15000"/>
                                </a:schemeClr>
                              </a:solidFill>
                              <a:latin typeface="Cambria Math" panose="02040503050406030204" pitchFamily="18" charset="0"/>
                            </a:rPr>
                            <m:t>𝑥</m:t>
                          </m:r>
                        </m:e>
                        <m:sub>
                          <m:r>
                            <a:rPr lang="en-US" sz="2400" b="0" i="1" dirty="0" smtClean="0">
                              <a:solidFill>
                                <a:schemeClr val="tx1">
                                  <a:lumMod val="85000"/>
                                  <a:lumOff val="15000"/>
                                </a:schemeClr>
                              </a:solidFill>
                              <a:latin typeface="Cambria Math" panose="02040503050406030204" pitchFamily="18" charset="0"/>
                            </a:rPr>
                            <m:t>3</m:t>
                          </m:r>
                        </m:sub>
                      </m:sSub>
                      <m:r>
                        <a:rPr lang="en-US" sz="2400" b="0" i="1" dirty="0" smtClean="0">
                          <a:solidFill>
                            <a:schemeClr val="tx1">
                              <a:lumMod val="85000"/>
                              <a:lumOff val="15000"/>
                            </a:schemeClr>
                          </a:solidFill>
                          <a:latin typeface="Cambria Math" panose="02040503050406030204" pitchFamily="18" charset="0"/>
                        </a:rPr>
                        <m:t>]</m:t>
                      </m:r>
                    </m:oMath>
                  </m:oMathPara>
                </a14:m>
                <a:endParaRPr lang="en-US" sz="2400" dirty="0">
                  <a:solidFill>
                    <a:srgbClr val="C00000"/>
                  </a:solidFill>
                  <a:latin typeface="Avenir Light" panose="020B0402020203020204" pitchFamily="34" charset="77"/>
                </a:endParaRPr>
              </a:p>
            </p:txBody>
          </p:sp>
        </mc:Choice>
        <mc:Fallback xmlns="">
          <p:sp>
            <p:nvSpPr>
              <p:cNvPr id="46" name="Content Placeholder 2">
                <a:extLst>
                  <a:ext uri="{FF2B5EF4-FFF2-40B4-BE49-F238E27FC236}">
                    <a16:creationId xmlns:a16="http://schemas.microsoft.com/office/drawing/2014/main" id="{6BF069EC-E01E-874F-8256-B41BD1F5F318}"/>
                  </a:ext>
                </a:extLst>
              </p:cNvPr>
              <p:cNvSpPr txBox="1">
                <a:spLocks noRot="1" noChangeAspect="1" noMove="1" noResize="1" noEditPoints="1" noAdjustHandles="1" noChangeArrowheads="1" noChangeShapeType="1" noTextEdit="1"/>
              </p:cNvSpPr>
              <p:nvPr/>
            </p:nvSpPr>
            <p:spPr>
              <a:xfrm>
                <a:off x="8202094" y="5184623"/>
                <a:ext cx="2799163" cy="503588"/>
              </a:xfrm>
              <a:prstGeom prst="rect">
                <a:avLst/>
              </a:prstGeom>
              <a:blipFill>
                <a:blip r:embed="rId4"/>
                <a:stretch>
                  <a:fillRect b="-15000"/>
                </a:stretch>
              </a:blipFill>
            </p:spPr>
            <p:txBody>
              <a:bodyPr/>
              <a:lstStyle/>
              <a:p>
                <a:r>
                  <a:rPr lang="en-US">
                    <a:noFill/>
                  </a:rPr>
                  <a:t> </a:t>
                </a:r>
              </a:p>
            </p:txBody>
          </p:sp>
        </mc:Fallback>
      </mc:AlternateContent>
      <p:sp>
        <p:nvSpPr>
          <p:cNvPr id="52" name="Content Placeholder 2">
            <a:extLst>
              <a:ext uri="{FF2B5EF4-FFF2-40B4-BE49-F238E27FC236}">
                <a16:creationId xmlns:a16="http://schemas.microsoft.com/office/drawing/2014/main" id="{5AE33AA6-F39F-AE47-A082-D026FA876028}"/>
              </a:ext>
            </a:extLst>
          </p:cNvPr>
          <p:cNvSpPr txBox="1">
            <a:spLocks/>
          </p:cNvSpPr>
          <p:nvPr/>
        </p:nvSpPr>
        <p:spPr>
          <a:xfrm>
            <a:off x="8533366" y="5631336"/>
            <a:ext cx="3306448"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600" b="1" dirty="0">
                <a:solidFill>
                  <a:schemeClr val="accent5">
                    <a:lumMod val="50000"/>
                  </a:schemeClr>
                </a:solidFill>
                <a:latin typeface="Avenir Light" panose="020B0402020203020204" pitchFamily="34" charset="77"/>
              </a:rPr>
              <a:t>Concatenated word embeddings</a:t>
            </a:r>
          </a:p>
        </p:txBody>
      </p:sp>
      <mc:AlternateContent xmlns:mc="http://schemas.openxmlformats.org/markup-compatibility/2006" xmlns:a14="http://schemas.microsoft.com/office/drawing/2010/main">
        <mc:Choice Requires="a14">
          <p:sp>
            <p:nvSpPr>
              <p:cNvPr id="53" name="Content Placeholder 2">
                <a:extLst>
                  <a:ext uri="{FF2B5EF4-FFF2-40B4-BE49-F238E27FC236}">
                    <a16:creationId xmlns:a16="http://schemas.microsoft.com/office/drawing/2014/main" id="{3310BA9A-DCEA-794F-9991-6F281CB69514}"/>
                  </a:ext>
                </a:extLst>
              </p:cNvPr>
              <p:cNvSpPr txBox="1">
                <a:spLocks/>
              </p:cNvSpPr>
              <p:nvPr/>
            </p:nvSpPr>
            <p:spPr>
              <a:xfrm>
                <a:off x="8256104" y="4015200"/>
                <a:ext cx="2799163"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dirty="0" smtClean="0">
                          <a:solidFill>
                            <a:srgbClr val="C00000"/>
                          </a:solidFill>
                          <a:latin typeface="Cambria Math" panose="02040503050406030204" pitchFamily="18" charset="0"/>
                        </a:rPr>
                        <m:t>h</m:t>
                      </m:r>
                      <m:r>
                        <a:rPr lang="en-US" sz="2400" b="0" i="1" dirty="0" smtClean="0">
                          <a:solidFill>
                            <a:schemeClr val="tx1">
                              <a:lumMod val="85000"/>
                              <a:lumOff val="15000"/>
                            </a:schemeClr>
                          </a:solidFill>
                          <a:latin typeface="Cambria Math" panose="02040503050406030204" pitchFamily="18" charset="0"/>
                        </a:rPr>
                        <m:t>=</m:t>
                      </m:r>
                      <m:r>
                        <a:rPr lang="en-US" sz="2400" b="0" i="1" dirty="0" smtClean="0">
                          <a:solidFill>
                            <a:schemeClr val="tx1">
                              <a:lumMod val="85000"/>
                              <a:lumOff val="15000"/>
                            </a:schemeClr>
                          </a:solidFill>
                          <a:latin typeface="Cambria Math" panose="02040503050406030204" pitchFamily="18" charset="0"/>
                        </a:rPr>
                        <m:t>𝑓</m:t>
                      </m:r>
                      <m:r>
                        <a:rPr lang="en-US" sz="2400" b="0" i="1" dirty="0" smtClean="0">
                          <a:solidFill>
                            <a:schemeClr val="tx1">
                              <a:lumMod val="85000"/>
                              <a:lumOff val="15000"/>
                            </a:schemeClr>
                          </a:solidFill>
                          <a:latin typeface="Cambria Math" panose="02040503050406030204" pitchFamily="18" charset="0"/>
                        </a:rPr>
                        <m:t>(</m:t>
                      </m:r>
                      <m:r>
                        <a:rPr lang="en-US" sz="2400" b="0" i="1" dirty="0" smtClean="0">
                          <a:solidFill>
                            <a:schemeClr val="tx1">
                              <a:lumMod val="85000"/>
                              <a:lumOff val="15000"/>
                            </a:schemeClr>
                          </a:solidFill>
                          <a:latin typeface="Cambria Math" charset="0"/>
                        </a:rPr>
                        <m:t>𝑉</m:t>
                      </m:r>
                      <m:r>
                        <a:rPr lang="en-US" sz="2400" b="0" i="1" dirty="0" smtClean="0">
                          <a:solidFill>
                            <a:schemeClr val="tx1">
                              <a:lumMod val="85000"/>
                              <a:lumOff val="15000"/>
                            </a:schemeClr>
                          </a:solidFill>
                          <a:latin typeface="Cambria Math" panose="02040503050406030204" pitchFamily="18" charset="0"/>
                        </a:rPr>
                        <m:t>𝑥</m:t>
                      </m:r>
                      <m:r>
                        <a:rPr lang="en-US" sz="2400" b="0" i="1" dirty="0" smtClean="0">
                          <a:solidFill>
                            <a:schemeClr val="tx1">
                              <a:lumMod val="85000"/>
                              <a:lumOff val="15000"/>
                            </a:schemeClr>
                          </a:solidFill>
                          <a:latin typeface="Cambria Math" panose="02040503050406030204" pitchFamily="18" charset="0"/>
                        </a:rPr>
                        <m:t>+</m:t>
                      </m:r>
                      <m:sSub>
                        <m:sSubPr>
                          <m:ctrlPr>
                            <a:rPr lang="en-US" sz="2400" b="0" i="1" dirty="0" smtClean="0">
                              <a:solidFill>
                                <a:schemeClr val="tx1">
                                  <a:lumMod val="85000"/>
                                  <a:lumOff val="15000"/>
                                </a:schemeClr>
                              </a:solidFill>
                              <a:latin typeface="Cambria Math" panose="02040503050406030204" pitchFamily="18" charset="0"/>
                            </a:rPr>
                          </m:ctrlPr>
                        </m:sSubPr>
                        <m:e>
                          <m:r>
                            <a:rPr lang="en-US" sz="2400" b="0" i="1" dirty="0" smtClean="0">
                              <a:solidFill>
                                <a:schemeClr val="tx1">
                                  <a:lumMod val="85000"/>
                                  <a:lumOff val="15000"/>
                                </a:schemeClr>
                              </a:solidFill>
                              <a:latin typeface="Cambria Math" panose="02040503050406030204" pitchFamily="18" charset="0"/>
                            </a:rPr>
                            <m:t>𝑏</m:t>
                          </m:r>
                        </m:e>
                        <m:sub>
                          <m:r>
                            <a:rPr lang="en-US" sz="2400" b="0" i="1" dirty="0" smtClean="0">
                              <a:solidFill>
                                <a:schemeClr val="tx1">
                                  <a:lumMod val="85000"/>
                                  <a:lumOff val="15000"/>
                                </a:schemeClr>
                              </a:solidFill>
                              <a:latin typeface="Cambria Math" panose="02040503050406030204" pitchFamily="18" charset="0"/>
                            </a:rPr>
                            <m:t>1</m:t>
                          </m:r>
                        </m:sub>
                      </m:sSub>
                      <m:r>
                        <a:rPr lang="en-US" sz="2400" b="0" i="1" dirty="0" smtClean="0">
                          <a:solidFill>
                            <a:schemeClr val="tx1">
                              <a:lumMod val="85000"/>
                              <a:lumOff val="15000"/>
                            </a:schemeClr>
                          </a:solidFill>
                          <a:latin typeface="Cambria Math" panose="02040503050406030204" pitchFamily="18" charset="0"/>
                        </a:rPr>
                        <m:t>)</m:t>
                      </m:r>
                    </m:oMath>
                  </m:oMathPara>
                </a14:m>
                <a:endParaRPr lang="en-US" sz="2400" dirty="0">
                  <a:solidFill>
                    <a:srgbClr val="C00000"/>
                  </a:solidFill>
                  <a:latin typeface="Avenir Light" panose="020B0402020203020204" pitchFamily="34" charset="77"/>
                </a:endParaRPr>
              </a:p>
            </p:txBody>
          </p:sp>
        </mc:Choice>
        <mc:Fallback xmlns="">
          <p:sp>
            <p:nvSpPr>
              <p:cNvPr id="53" name="Content Placeholder 2">
                <a:extLst>
                  <a:ext uri="{FF2B5EF4-FFF2-40B4-BE49-F238E27FC236}">
                    <a16:creationId xmlns:a16="http://schemas.microsoft.com/office/drawing/2014/main" xmlns:a14="http://schemas.microsoft.com/office/drawing/2010/main" xmlns="" id="{3310BA9A-DCEA-794F-9991-6F281CB69514}"/>
                  </a:ext>
                </a:extLst>
              </p:cNvPr>
              <p:cNvSpPr txBox="1">
                <a:spLocks noRot="1" noChangeAspect="1" noMove="1" noResize="1" noEditPoints="1" noAdjustHandles="1" noChangeArrowheads="1" noChangeShapeType="1" noTextEdit="1"/>
              </p:cNvSpPr>
              <p:nvPr/>
            </p:nvSpPr>
            <p:spPr>
              <a:xfrm>
                <a:off x="8256104" y="4015200"/>
                <a:ext cx="2799163" cy="503588"/>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Content Placeholder 2">
                <a:extLst>
                  <a:ext uri="{FF2B5EF4-FFF2-40B4-BE49-F238E27FC236}">
                    <a16:creationId xmlns:a16="http://schemas.microsoft.com/office/drawing/2014/main" id="{A9D3B108-BEE0-7A4A-A32A-7CF470E03DE3}"/>
                  </a:ext>
                </a:extLst>
              </p:cNvPr>
              <p:cNvSpPr txBox="1">
                <a:spLocks/>
              </p:cNvSpPr>
              <p:nvPr/>
            </p:nvSpPr>
            <p:spPr>
              <a:xfrm>
                <a:off x="6978460" y="2874317"/>
                <a:ext cx="4861354"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acc>
                        <m:accPr>
                          <m:chr m:val="̂"/>
                          <m:ctrlPr>
                            <a:rPr lang="en-US" sz="2400" b="0" i="1" dirty="0" smtClean="0">
                              <a:solidFill>
                                <a:srgbClr val="C00000"/>
                              </a:solidFill>
                              <a:latin typeface="Cambria Math" panose="02040503050406030204" pitchFamily="18" charset="0"/>
                            </a:rPr>
                          </m:ctrlPr>
                        </m:accPr>
                        <m:e>
                          <m:r>
                            <a:rPr lang="en-US" sz="2400" b="0" i="1" dirty="0" smtClean="0">
                              <a:solidFill>
                                <a:srgbClr val="C00000"/>
                              </a:solidFill>
                              <a:latin typeface="Cambria Math" panose="02040503050406030204" pitchFamily="18" charset="0"/>
                            </a:rPr>
                            <m:t>𝑦</m:t>
                          </m:r>
                        </m:e>
                      </m:acc>
                      <m:r>
                        <a:rPr lang="en-US" sz="2400" b="0" i="1" dirty="0" smtClean="0">
                          <a:solidFill>
                            <a:schemeClr val="tx1">
                              <a:lumMod val="85000"/>
                              <a:lumOff val="15000"/>
                            </a:schemeClr>
                          </a:solidFill>
                          <a:latin typeface="Cambria Math" panose="02040503050406030204" pitchFamily="18" charset="0"/>
                        </a:rPr>
                        <m:t>=</m:t>
                      </m:r>
                      <m:r>
                        <m:rPr>
                          <m:nor/>
                        </m:rPr>
                        <a:rPr lang="en-US" sz="2400" b="0" i="0" dirty="0" smtClean="0">
                          <a:solidFill>
                            <a:schemeClr val="tx1">
                              <a:lumMod val="85000"/>
                              <a:lumOff val="15000"/>
                            </a:schemeClr>
                          </a:solidFill>
                          <a:latin typeface="Cambria Math" panose="02040503050406030204" pitchFamily="18" charset="0"/>
                        </a:rPr>
                        <m:t>softmax</m:t>
                      </m:r>
                      <m:d>
                        <m:dPr>
                          <m:ctrlPr>
                            <a:rPr lang="en-US" sz="2400" b="0" i="1" dirty="0" smtClean="0">
                              <a:solidFill>
                                <a:schemeClr val="tx1">
                                  <a:lumMod val="85000"/>
                                  <a:lumOff val="15000"/>
                                </a:schemeClr>
                              </a:solidFill>
                              <a:latin typeface="Cambria Math" panose="02040503050406030204" pitchFamily="18" charset="0"/>
                            </a:rPr>
                          </m:ctrlPr>
                        </m:dPr>
                        <m:e>
                          <m:r>
                            <a:rPr lang="en-US" sz="2400" b="0" i="1" dirty="0" smtClean="0">
                              <a:solidFill>
                                <a:schemeClr val="tx1">
                                  <a:lumMod val="85000"/>
                                  <a:lumOff val="15000"/>
                                </a:schemeClr>
                              </a:solidFill>
                              <a:latin typeface="Cambria Math" charset="0"/>
                            </a:rPr>
                            <m:t>𝑊</m:t>
                          </m:r>
                          <m:r>
                            <a:rPr lang="en-US" sz="2400" b="0" i="1" dirty="0" smtClean="0">
                              <a:solidFill>
                                <a:schemeClr val="tx1">
                                  <a:lumMod val="85000"/>
                                  <a:lumOff val="15000"/>
                                </a:schemeClr>
                              </a:solidFill>
                              <a:latin typeface="Cambria Math" panose="02040503050406030204" pitchFamily="18" charset="0"/>
                            </a:rPr>
                            <m:t>h</m:t>
                          </m:r>
                          <m:r>
                            <a:rPr lang="en-US" sz="2400" b="0" i="1" dirty="0" smtClean="0">
                              <a:solidFill>
                                <a:schemeClr val="tx1">
                                  <a:lumMod val="85000"/>
                                  <a:lumOff val="15000"/>
                                </a:schemeClr>
                              </a:solidFill>
                              <a:latin typeface="Cambria Math" panose="02040503050406030204" pitchFamily="18" charset="0"/>
                            </a:rPr>
                            <m:t>+</m:t>
                          </m:r>
                          <m:sSub>
                            <m:sSubPr>
                              <m:ctrlPr>
                                <a:rPr lang="en-US" sz="2400" b="0" i="1" dirty="0" smtClean="0">
                                  <a:solidFill>
                                    <a:schemeClr val="tx1">
                                      <a:lumMod val="85000"/>
                                      <a:lumOff val="15000"/>
                                    </a:schemeClr>
                                  </a:solidFill>
                                  <a:latin typeface="Cambria Math" panose="02040503050406030204" pitchFamily="18" charset="0"/>
                                </a:rPr>
                              </m:ctrlPr>
                            </m:sSubPr>
                            <m:e>
                              <m:r>
                                <a:rPr lang="en-US" sz="2400" b="0" i="1" dirty="0" smtClean="0">
                                  <a:solidFill>
                                    <a:schemeClr val="tx1">
                                      <a:lumMod val="85000"/>
                                      <a:lumOff val="15000"/>
                                    </a:schemeClr>
                                  </a:solidFill>
                                  <a:latin typeface="Cambria Math" panose="02040503050406030204" pitchFamily="18" charset="0"/>
                                </a:rPr>
                                <m:t>𝑏</m:t>
                              </m:r>
                            </m:e>
                            <m:sub>
                              <m:r>
                                <a:rPr lang="en-US" sz="2400" b="0" i="1" dirty="0" smtClean="0">
                                  <a:solidFill>
                                    <a:schemeClr val="tx1">
                                      <a:lumMod val="85000"/>
                                      <a:lumOff val="15000"/>
                                    </a:schemeClr>
                                  </a:solidFill>
                                  <a:latin typeface="Cambria Math" panose="02040503050406030204" pitchFamily="18" charset="0"/>
                                </a:rPr>
                                <m:t>2</m:t>
                              </m:r>
                            </m:sub>
                          </m:sSub>
                        </m:e>
                      </m:d>
                      <m:r>
                        <a:rPr lang="en-US" sz="2400" b="0" i="1" dirty="0" smtClean="0">
                          <a:solidFill>
                            <a:schemeClr val="tx1">
                              <a:lumMod val="85000"/>
                              <a:lumOff val="15000"/>
                            </a:schemeClr>
                          </a:solidFill>
                          <a:latin typeface="Cambria Math" panose="02040503050406030204" pitchFamily="18" charset="0"/>
                          <a:ea typeface="Cambria Math" panose="02040503050406030204" pitchFamily="18" charset="0"/>
                        </a:rPr>
                        <m:t>∈</m:t>
                      </m:r>
                      <m:sSup>
                        <m:sSupPr>
                          <m:ctrlPr>
                            <a:rPr lang="en-US" sz="2400" b="0" i="1" dirty="0" smtClean="0">
                              <a:solidFill>
                                <a:schemeClr val="tx1">
                                  <a:lumMod val="85000"/>
                                  <a:lumOff val="15000"/>
                                </a:schemeClr>
                              </a:solidFill>
                              <a:latin typeface="Cambria Math" panose="02040503050406030204" pitchFamily="18" charset="0"/>
                              <a:ea typeface="Cambria Math" panose="02040503050406030204" pitchFamily="18" charset="0"/>
                            </a:rPr>
                          </m:ctrlPr>
                        </m:sSupPr>
                        <m:e>
                          <m:r>
                            <a:rPr lang="en-US" sz="2400" b="0" i="1" dirty="0" smtClean="0">
                              <a:solidFill>
                                <a:schemeClr val="tx1">
                                  <a:lumMod val="85000"/>
                                  <a:lumOff val="15000"/>
                                </a:schemeClr>
                              </a:solidFill>
                              <a:latin typeface="Cambria Math" panose="02040503050406030204" pitchFamily="18" charset="0"/>
                              <a:ea typeface="Cambria Math" panose="02040503050406030204" pitchFamily="18" charset="0"/>
                            </a:rPr>
                            <m:t>ℝ</m:t>
                          </m:r>
                        </m:e>
                        <m:sup>
                          <m:d>
                            <m:dPr>
                              <m:begChr m:val="|"/>
                              <m:endChr m:val="|"/>
                              <m:ctrlPr>
                                <a:rPr lang="en-US" sz="2400" b="0" i="1" dirty="0" smtClean="0">
                                  <a:solidFill>
                                    <a:schemeClr val="tx1">
                                      <a:lumMod val="85000"/>
                                      <a:lumOff val="15000"/>
                                    </a:schemeClr>
                                  </a:solidFill>
                                  <a:latin typeface="Cambria Math" panose="02040503050406030204" pitchFamily="18" charset="0"/>
                                  <a:ea typeface="Cambria Math" panose="02040503050406030204" pitchFamily="18" charset="0"/>
                                </a:rPr>
                              </m:ctrlPr>
                            </m:dPr>
                            <m:e>
                              <m:r>
                                <a:rPr lang="en-US" sz="2400" b="0" i="1" dirty="0" smtClean="0">
                                  <a:solidFill>
                                    <a:schemeClr val="tx1">
                                      <a:lumMod val="85000"/>
                                      <a:lumOff val="15000"/>
                                    </a:schemeClr>
                                  </a:solidFill>
                                  <a:latin typeface="Cambria Math" panose="02040503050406030204" pitchFamily="18" charset="0"/>
                                  <a:ea typeface="Cambria Math" panose="02040503050406030204" pitchFamily="18" charset="0"/>
                                </a:rPr>
                                <m:t>𝑉</m:t>
                              </m:r>
                            </m:e>
                          </m:d>
                        </m:sup>
                      </m:sSup>
                    </m:oMath>
                  </m:oMathPara>
                </a14:m>
                <a:endParaRPr lang="en-US" sz="2400" b="0" dirty="0">
                  <a:solidFill>
                    <a:schemeClr val="tx1">
                      <a:lumMod val="85000"/>
                      <a:lumOff val="15000"/>
                    </a:schemeClr>
                  </a:solidFill>
                  <a:latin typeface="Avenir Light" panose="020B0402020203020204" pitchFamily="34" charset="77"/>
                  <a:ea typeface="Cambria Math" panose="02040503050406030204" pitchFamily="18" charset="0"/>
                </a:endParaRPr>
              </a:p>
            </p:txBody>
          </p:sp>
        </mc:Choice>
        <mc:Fallback xmlns="">
          <p:sp>
            <p:nvSpPr>
              <p:cNvPr id="54" name="Content Placeholder 2">
                <a:extLst>
                  <a:ext uri="{FF2B5EF4-FFF2-40B4-BE49-F238E27FC236}">
                    <a16:creationId xmlns:a16="http://schemas.microsoft.com/office/drawing/2014/main" xmlns:a14="http://schemas.microsoft.com/office/drawing/2010/main" xmlns="" id="{A9D3B108-BEE0-7A4A-A32A-7CF470E03DE3}"/>
                  </a:ext>
                </a:extLst>
              </p:cNvPr>
              <p:cNvSpPr txBox="1">
                <a:spLocks noRot="1" noChangeAspect="1" noMove="1" noResize="1" noEditPoints="1" noAdjustHandles="1" noChangeArrowheads="1" noChangeShapeType="1" noTextEdit="1"/>
              </p:cNvSpPr>
              <p:nvPr/>
            </p:nvSpPr>
            <p:spPr>
              <a:xfrm>
                <a:off x="6978460" y="2874317"/>
                <a:ext cx="4861354" cy="503588"/>
              </a:xfrm>
              <a:prstGeom prst="rect">
                <a:avLst/>
              </a:prstGeom>
              <a:blipFill rotWithShape="0">
                <a:blip r:embed="rId6"/>
                <a:stretch>
                  <a:fillRect/>
                </a:stretch>
              </a:blipFill>
            </p:spPr>
            <p:txBody>
              <a:bodyPr/>
              <a:lstStyle/>
              <a:p>
                <a:r>
                  <a:rPr lang="en-US">
                    <a:noFill/>
                  </a:rPr>
                  <a:t> </a:t>
                </a:r>
              </a:p>
            </p:txBody>
          </p:sp>
        </mc:Fallback>
      </mc:AlternateContent>
      <p:sp>
        <p:nvSpPr>
          <p:cNvPr id="69" name="Content Placeholder 2">
            <a:extLst>
              <a:ext uri="{FF2B5EF4-FFF2-40B4-BE49-F238E27FC236}">
                <a16:creationId xmlns:a16="http://schemas.microsoft.com/office/drawing/2014/main" id="{A1326681-AC38-3A4B-8828-87240BA61301}"/>
              </a:ext>
            </a:extLst>
          </p:cNvPr>
          <p:cNvSpPr txBox="1">
            <a:spLocks/>
          </p:cNvSpPr>
          <p:nvPr/>
        </p:nvSpPr>
        <p:spPr>
          <a:xfrm>
            <a:off x="6969403" y="5688211"/>
            <a:ext cx="1438853"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2400" dirty="0">
                <a:latin typeface="Avenir Light" panose="020B0402020203020204" pitchFamily="34" charset="77"/>
              </a:rPr>
              <a:t>after</a:t>
            </a:r>
          </a:p>
        </p:txBody>
      </p:sp>
    </p:spTree>
    <p:extLst>
      <p:ext uri="{BB962C8B-B14F-4D97-AF65-F5344CB8AC3E}">
        <p14:creationId xmlns:p14="http://schemas.microsoft.com/office/powerpoint/2010/main" val="383615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921-67AB-D84C-A73D-BD825F2BFDF8}"/>
              </a:ext>
            </a:extLst>
          </p:cNvPr>
          <p:cNvSpPr>
            <a:spLocks noGrp="1"/>
          </p:cNvSpPr>
          <p:nvPr>
            <p:ph type="title"/>
          </p:nvPr>
        </p:nvSpPr>
        <p:spPr>
          <a:xfrm>
            <a:off x="153163" y="34712"/>
            <a:ext cx="11350157" cy="1162592"/>
          </a:xfrm>
        </p:spPr>
        <p:txBody>
          <a:bodyPr>
            <a:normAutofit fontScale="90000"/>
          </a:bodyPr>
          <a:lstStyle/>
          <a:p>
            <a:r>
              <a:rPr lang="en-US" dirty="0"/>
              <a:t>Language Modelling: </a:t>
            </a:r>
            <a:r>
              <a:rPr lang="en-US" b="1" dirty="0">
                <a:solidFill>
                  <a:schemeClr val="tx1">
                    <a:lumMod val="75000"/>
                    <a:lumOff val="25000"/>
                  </a:schemeClr>
                </a:solidFill>
                <a:latin typeface="Karla" charset="0"/>
                <a:ea typeface="Karla" charset="0"/>
                <a:cs typeface="Karla" charset="0"/>
              </a:rPr>
              <a:t>Feed-forward Neural Net</a:t>
            </a:r>
            <a:endParaRPr lang="en-US" dirty="0"/>
          </a:p>
        </p:txBody>
      </p:sp>
      <p:sp>
        <p:nvSpPr>
          <p:cNvPr id="7" name="Content Placeholder 2">
            <a:extLst>
              <a:ext uri="{FF2B5EF4-FFF2-40B4-BE49-F238E27FC236}">
                <a16:creationId xmlns:a16="http://schemas.microsoft.com/office/drawing/2014/main" id="{2B634E59-4B85-4C4B-8984-E10B47A0B100}"/>
              </a:ext>
            </a:extLst>
          </p:cNvPr>
          <p:cNvSpPr txBox="1">
            <a:spLocks/>
          </p:cNvSpPr>
          <p:nvPr/>
        </p:nvSpPr>
        <p:spPr>
          <a:xfrm>
            <a:off x="1681848" y="1094515"/>
            <a:ext cx="10342263" cy="12847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400" dirty="0">
                <a:latin typeface="Karla" charset="0"/>
                <a:ea typeface="Karla" charset="0"/>
                <a:cs typeface="Karla" charset="0"/>
              </a:rPr>
              <a:t>Training </a:t>
            </a:r>
          </a:p>
        </p:txBody>
      </p:sp>
      <p:sp>
        <p:nvSpPr>
          <p:cNvPr id="3" name="Rounded Rectangle 2">
            <a:extLst>
              <a:ext uri="{FF2B5EF4-FFF2-40B4-BE49-F238E27FC236}">
                <a16:creationId xmlns:a16="http://schemas.microsoft.com/office/drawing/2014/main" id="{FD8C6AE1-A8BE-C943-91A1-7B8A221340F7}"/>
              </a:ext>
            </a:extLst>
          </p:cNvPr>
          <p:cNvSpPr/>
          <p:nvPr/>
        </p:nvSpPr>
        <p:spPr>
          <a:xfrm>
            <a:off x="4343400" y="5315360"/>
            <a:ext cx="3912704" cy="33006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4EE9761C-491D-5F4A-A115-032B4EC18097}"/>
              </a:ext>
            </a:extLst>
          </p:cNvPr>
          <p:cNvSpPr/>
          <p:nvPr/>
        </p:nvSpPr>
        <p:spPr>
          <a:xfrm>
            <a:off x="4448182"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D648207-4E1C-3747-8CED-11D7BE8BC76E}"/>
              </a:ext>
            </a:extLst>
          </p:cNvPr>
          <p:cNvSpPr/>
          <p:nvPr/>
        </p:nvSpPr>
        <p:spPr>
          <a:xfrm>
            <a:off x="4694441"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578E907-AEE0-9943-9848-4F19EEE56B1B}"/>
              </a:ext>
            </a:extLst>
          </p:cNvPr>
          <p:cNvSpPr/>
          <p:nvPr/>
        </p:nvSpPr>
        <p:spPr>
          <a:xfrm>
            <a:off x="4940700"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CA6E7F4-69EF-DB4A-87F9-6B83E5C57E47}"/>
              </a:ext>
            </a:extLst>
          </p:cNvPr>
          <p:cNvSpPr/>
          <p:nvPr/>
        </p:nvSpPr>
        <p:spPr>
          <a:xfrm>
            <a:off x="5192569"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Content Placeholder 2">
                <a:extLst>
                  <a:ext uri="{FF2B5EF4-FFF2-40B4-BE49-F238E27FC236}">
                    <a16:creationId xmlns:a16="http://schemas.microsoft.com/office/drawing/2014/main" id="{645073BD-D1CE-1848-A3FB-5C7C44E689AE}"/>
                  </a:ext>
                </a:extLst>
              </p:cNvPr>
              <p:cNvSpPr txBox="1">
                <a:spLocks/>
              </p:cNvSpPr>
              <p:nvPr/>
            </p:nvSpPr>
            <p:spPr>
              <a:xfrm>
                <a:off x="4407407" y="5691509"/>
                <a:ext cx="913361"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𝑡</m:t>
                          </m:r>
                          <m:r>
                            <a:rPr lang="en-US" sz="2400" b="0" i="1" smtClean="0">
                              <a:latin typeface="Cambria Math" panose="02040503050406030204" pitchFamily="18" charset="0"/>
                            </a:rPr>
                            <m:t>−3</m:t>
                          </m:r>
                        </m:sub>
                      </m:sSub>
                    </m:oMath>
                  </m:oMathPara>
                </a14:m>
                <a:endParaRPr lang="en-US" sz="2400" dirty="0">
                  <a:latin typeface="Avenir Light" panose="020B0402020203020204" pitchFamily="34" charset="77"/>
                </a:endParaRPr>
              </a:p>
            </p:txBody>
          </p:sp>
        </mc:Choice>
        <mc:Fallback xmlns="">
          <p:sp>
            <p:nvSpPr>
              <p:cNvPr id="20" name="Content Placeholder 2">
                <a:extLst>
                  <a:ext uri="{FF2B5EF4-FFF2-40B4-BE49-F238E27FC236}">
                    <a16:creationId xmlns:a16="http://schemas.microsoft.com/office/drawing/2014/main" id="{645073BD-D1CE-1848-A3FB-5C7C44E689AE}"/>
                  </a:ext>
                </a:extLst>
              </p:cNvPr>
              <p:cNvSpPr txBox="1">
                <a:spLocks noRot="1" noChangeAspect="1" noMove="1" noResize="1" noEditPoints="1" noAdjustHandles="1" noChangeArrowheads="1" noChangeShapeType="1" noTextEdit="1"/>
              </p:cNvSpPr>
              <p:nvPr/>
            </p:nvSpPr>
            <p:spPr>
              <a:xfrm>
                <a:off x="4407407" y="5691509"/>
                <a:ext cx="913361" cy="503588"/>
              </a:xfrm>
              <a:prstGeom prst="rect">
                <a:avLst/>
              </a:prstGeom>
              <a:blipFill>
                <a:blip r:embed="rId2"/>
                <a:stretch>
                  <a:fillRect b="-2500"/>
                </a:stretch>
              </a:blipFill>
            </p:spPr>
            <p:txBody>
              <a:bodyPr/>
              <a:lstStyle/>
              <a:p>
                <a:r>
                  <a:rPr lang="en-US">
                    <a:noFill/>
                  </a:rPr>
                  <a:t> </a:t>
                </a:r>
              </a:p>
            </p:txBody>
          </p:sp>
        </mc:Fallback>
      </mc:AlternateContent>
      <p:sp>
        <p:nvSpPr>
          <p:cNvPr id="55" name="Oval 54">
            <a:extLst>
              <a:ext uri="{FF2B5EF4-FFF2-40B4-BE49-F238E27FC236}">
                <a16:creationId xmlns:a16="http://schemas.microsoft.com/office/drawing/2014/main" id="{509F3CB1-D077-AB4A-9263-C3E375E967C2}"/>
              </a:ext>
            </a:extLst>
          </p:cNvPr>
          <p:cNvSpPr/>
          <p:nvPr/>
        </p:nvSpPr>
        <p:spPr>
          <a:xfrm>
            <a:off x="5857146"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806FB9AA-7582-D249-8964-B1E083E54282}"/>
              </a:ext>
            </a:extLst>
          </p:cNvPr>
          <p:cNvSpPr/>
          <p:nvPr/>
        </p:nvSpPr>
        <p:spPr>
          <a:xfrm>
            <a:off x="6103405"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3246FA5D-2EB0-194F-9056-8E55096A2324}"/>
              </a:ext>
            </a:extLst>
          </p:cNvPr>
          <p:cNvSpPr/>
          <p:nvPr/>
        </p:nvSpPr>
        <p:spPr>
          <a:xfrm>
            <a:off x="6349664"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5375B46D-94A3-A748-A10A-24F44499811C}"/>
              </a:ext>
            </a:extLst>
          </p:cNvPr>
          <p:cNvSpPr/>
          <p:nvPr/>
        </p:nvSpPr>
        <p:spPr>
          <a:xfrm>
            <a:off x="6601533"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76A117F4-BF7A-B143-92B3-7771E7DB76F2}"/>
              </a:ext>
            </a:extLst>
          </p:cNvPr>
          <p:cNvSpPr/>
          <p:nvPr/>
        </p:nvSpPr>
        <p:spPr>
          <a:xfrm>
            <a:off x="7205838"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006F9256-6591-CA4A-A29D-DCE17210C01C}"/>
              </a:ext>
            </a:extLst>
          </p:cNvPr>
          <p:cNvSpPr/>
          <p:nvPr/>
        </p:nvSpPr>
        <p:spPr>
          <a:xfrm>
            <a:off x="7452097"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D8F461C7-1896-C149-B54C-48C3CE75BEC4}"/>
              </a:ext>
            </a:extLst>
          </p:cNvPr>
          <p:cNvSpPr/>
          <p:nvPr/>
        </p:nvSpPr>
        <p:spPr>
          <a:xfrm>
            <a:off x="7698356"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B04167DE-1E41-A341-8D12-4BEC35973F94}"/>
              </a:ext>
            </a:extLst>
          </p:cNvPr>
          <p:cNvSpPr/>
          <p:nvPr/>
        </p:nvSpPr>
        <p:spPr>
          <a:xfrm>
            <a:off x="7950225" y="5370711"/>
            <a:ext cx="203200" cy="2032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A6D92D5-089C-704D-82E8-F58590491E75}"/>
              </a:ext>
            </a:extLst>
          </p:cNvPr>
          <p:cNvSpPr/>
          <p:nvPr/>
        </p:nvSpPr>
        <p:spPr>
          <a:xfrm>
            <a:off x="5828242" y="30736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FE387215-9C07-704E-A624-2E65BFD4237B}"/>
              </a:ext>
            </a:extLst>
          </p:cNvPr>
          <p:cNvSpPr/>
          <p:nvPr/>
        </p:nvSpPr>
        <p:spPr>
          <a:xfrm>
            <a:off x="6074501" y="30736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2946605F-F95D-B245-8A41-6734C2E7BF1B}"/>
              </a:ext>
            </a:extLst>
          </p:cNvPr>
          <p:cNvSpPr/>
          <p:nvPr/>
        </p:nvSpPr>
        <p:spPr>
          <a:xfrm>
            <a:off x="6320760" y="30736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BB6F3CC5-174A-764E-831F-58AC6190464E}"/>
              </a:ext>
            </a:extLst>
          </p:cNvPr>
          <p:cNvSpPr/>
          <p:nvPr/>
        </p:nvSpPr>
        <p:spPr>
          <a:xfrm>
            <a:off x="6572629" y="3073687"/>
            <a:ext cx="203200" cy="2032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3" name="Content Placeholder 2">
                <a:extLst>
                  <a:ext uri="{FF2B5EF4-FFF2-40B4-BE49-F238E27FC236}">
                    <a16:creationId xmlns:a16="http://schemas.microsoft.com/office/drawing/2014/main" id="{E22852B8-3DB0-794B-A37C-DB8D68A07D98}"/>
                  </a:ext>
                </a:extLst>
              </p:cNvPr>
              <p:cNvSpPr txBox="1">
                <a:spLocks/>
              </p:cNvSpPr>
              <p:nvPr/>
            </p:nvSpPr>
            <p:spPr>
              <a:xfrm>
                <a:off x="5923242" y="5678944"/>
                <a:ext cx="988395"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𝑡</m:t>
                          </m:r>
                          <m:r>
                            <a:rPr lang="en-US" sz="2400" i="1">
                              <a:latin typeface="Cambria Math" panose="02040503050406030204" pitchFamily="18" charset="0"/>
                            </a:rPr>
                            <m:t>−2</m:t>
                          </m:r>
                        </m:sub>
                      </m:sSub>
                    </m:oMath>
                  </m:oMathPara>
                </a14:m>
                <a:endParaRPr lang="en-US" sz="2400" dirty="0">
                  <a:latin typeface="Avenir Light" panose="020B0402020203020204" pitchFamily="34" charset="77"/>
                </a:endParaRPr>
              </a:p>
              <a:p>
                <a:pPr marL="0" indent="0">
                  <a:lnSpc>
                    <a:spcPct val="120000"/>
                  </a:lnSpc>
                  <a:buNone/>
                </a:pPr>
                <a:endParaRPr lang="en-US" sz="2400" dirty="0">
                  <a:latin typeface="Avenir Light" panose="020B0402020203020204" pitchFamily="34" charset="77"/>
                </a:endParaRPr>
              </a:p>
            </p:txBody>
          </p:sp>
        </mc:Choice>
        <mc:Fallback xmlns="">
          <p:sp>
            <p:nvSpPr>
              <p:cNvPr id="73" name="Content Placeholder 2">
                <a:extLst>
                  <a:ext uri="{FF2B5EF4-FFF2-40B4-BE49-F238E27FC236}">
                    <a16:creationId xmlns:a16="http://schemas.microsoft.com/office/drawing/2014/main" id="{E22852B8-3DB0-794B-A37C-DB8D68A07D98}"/>
                  </a:ext>
                </a:extLst>
              </p:cNvPr>
              <p:cNvSpPr txBox="1">
                <a:spLocks noRot="1" noChangeAspect="1" noMove="1" noResize="1" noEditPoints="1" noAdjustHandles="1" noChangeArrowheads="1" noChangeShapeType="1" noTextEdit="1"/>
              </p:cNvSpPr>
              <p:nvPr/>
            </p:nvSpPr>
            <p:spPr>
              <a:xfrm>
                <a:off x="5923242" y="5678944"/>
                <a:ext cx="988395" cy="503588"/>
              </a:xfrm>
              <a:prstGeom prst="rect">
                <a:avLst/>
              </a:prstGeom>
              <a:blipFill>
                <a:blip r:embed="rId3"/>
                <a:stretch>
                  <a:fillRect b="-2500"/>
                </a:stretch>
              </a:blipFill>
            </p:spPr>
            <p:txBody>
              <a:bodyPr/>
              <a:lstStyle/>
              <a:p>
                <a:r>
                  <a:rPr lang="en-US">
                    <a:noFill/>
                  </a:rPr>
                  <a:t> </a:t>
                </a:r>
              </a:p>
            </p:txBody>
          </p:sp>
        </mc:Fallback>
      </mc:AlternateContent>
      <p:sp>
        <p:nvSpPr>
          <p:cNvPr id="81" name="Content Placeholder 2">
            <a:extLst>
              <a:ext uri="{FF2B5EF4-FFF2-40B4-BE49-F238E27FC236}">
                <a16:creationId xmlns:a16="http://schemas.microsoft.com/office/drawing/2014/main" id="{0699B2A3-3B8E-414D-A3AF-577E06CECE10}"/>
              </a:ext>
            </a:extLst>
          </p:cNvPr>
          <p:cNvSpPr txBox="1">
            <a:spLocks/>
          </p:cNvSpPr>
          <p:nvPr/>
        </p:nvSpPr>
        <p:spPr>
          <a:xfrm>
            <a:off x="1249904" y="5236580"/>
            <a:ext cx="2964075"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b="1" dirty="0">
                <a:solidFill>
                  <a:schemeClr val="tx1">
                    <a:lumMod val="85000"/>
                    <a:lumOff val="15000"/>
                  </a:schemeClr>
                </a:solidFill>
                <a:latin typeface="Karla" charset="0"/>
                <a:ea typeface="Karla" charset="0"/>
                <a:cs typeface="Karla" charset="0"/>
              </a:rPr>
              <a:t>Example input sentence</a:t>
            </a:r>
          </a:p>
        </p:txBody>
      </p:sp>
      <p:sp>
        <p:nvSpPr>
          <p:cNvPr id="32" name="Rounded Rectangle 31">
            <a:extLst>
              <a:ext uri="{FF2B5EF4-FFF2-40B4-BE49-F238E27FC236}">
                <a16:creationId xmlns:a16="http://schemas.microsoft.com/office/drawing/2014/main" id="{55B7F79C-354B-514C-9CDD-0E4619BAD189}"/>
              </a:ext>
            </a:extLst>
          </p:cNvPr>
          <p:cNvSpPr/>
          <p:nvPr/>
        </p:nvSpPr>
        <p:spPr>
          <a:xfrm>
            <a:off x="5023876" y="4175908"/>
            <a:ext cx="2631421" cy="311369"/>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C6810C6D-F83C-C44F-B8C1-451A04C06FE6}"/>
              </a:ext>
            </a:extLst>
          </p:cNvPr>
          <p:cNvSpPr/>
          <p:nvPr/>
        </p:nvSpPr>
        <p:spPr>
          <a:xfrm>
            <a:off x="5108427" y="4216475"/>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DAAF9B34-AA96-9543-A2D3-5EF35440EBC6}"/>
              </a:ext>
            </a:extLst>
          </p:cNvPr>
          <p:cNvSpPr/>
          <p:nvPr/>
        </p:nvSpPr>
        <p:spPr>
          <a:xfrm>
            <a:off x="5354686" y="4216475"/>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2E89CB5E-8E02-3647-9934-F3B0E64079B8}"/>
              </a:ext>
            </a:extLst>
          </p:cNvPr>
          <p:cNvSpPr/>
          <p:nvPr/>
        </p:nvSpPr>
        <p:spPr>
          <a:xfrm>
            <a:off x="5600945" y="4216475"/>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A303B545-2289-A049-BCAD-982E40A743A5}"/>
              </a:ext>
            </a:extLst>
          </p:cNvPr>
          <p:cNvSpPr/>
          <p:nvPr/>
        </p:nvSpPr>
        <p:spPr>
          <a:xfrm>
            <a:off x="5852814" y="4216475"/>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24AA75F-456D-8949-A10C-222308AD6C27}"/>
              </a:ext>
            </a:extLst>
          </p:cNvPr>
          <p:cNvSpPr/>
          <p:nvPr/>
        </p:nvSpPr>
        <p:spPr>
          <a:xfrm>
            <a:off x="6110810" y="4218759"/>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A1C43F3D-8692-EE47-9823-1230435C6EF5}"/>
              </a:ext>
            </a:extLst>
          </p:cNvPr>
          <p:cNvSpPr/>
          <p:nvPr/>
        </p:nvSpPr>
        <p:spPr>
          <a:xfrm>
            <a:off x="6357069" y="4218759"/>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7CE51F31-4C6E-7945-AE70-852BF817D70E}"/>
              </a:ext>
            </a:extLst>
          </p:cNvPr>
          <p:cNvSpPr/>
          <p:nvPr/>
        </p:nvSpPr>
        <p:spPr>
          <a:xfrm>
            <a:off x="6603328" y="4218759"/>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AC07CFFB-CDE8-B241-8A41-C7FC551585A0}"/>
              </a:ext>
            </a:extLst>
          </p:cNvPr>
          <p:cNvSpPr/>
          <p:nvPr/>
        </p:nvSpPr>
        <p:spPr>
          <a:xfrm>
            <a:off x="6855197" y="4218759"/>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3E1039C-7E4C-C141-AD63-693260F07D4D}"/>
              </a:ext>
            </a:extLst>
          </p:cNvPr>
          <p:cNvSpPr/>
          <p:nvPr/>
        </p:nvSpPr>
        <p:spPr>
          <a:xfrm>
            <a:off x="7108259" y="4214326"/>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E67898AD-C5E7-2D42-9415-B67BBD4A3A66}"/>
              </a:ext>
            </a:extLst>
          </p:cNvPr>
          <p:cNvSpPr/>
          <p:nvPr/>
        </p:nvSpPr>
        <p:spPr>
          <a:xfrm>
            <a:off x="7360128" y="4214326"/>
            <a:ext cx="203200" cy="2032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a:extLst>
              <a:ext uri="{FF2B5EF4-FFF2-40B4-BE49-F238E27FC236}">
                <a16:creationId xmlns:a16="http://schemas.microsoft.com/office/drawing/2014/main" id="{6C5771F7-7684-374B-B6C2-60FEB0E09FAD}"/>
              </a:ext>
            </a:extLst>
          </p:cNvPr>
          <p:cNvSpPr/>
          <p:nvPr/>
        </p:nvSpPr>
        <p:spPr>
          <a:xfrm>
            <a:off x="5742550" y="3026663"/>
            <a:ext cx="1128109" cy="311369"/>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ight Arrow 44">
            <a:extLst>
              <a:ext uri="{FF2B5EF4-FFF2-40B4-BE49-F238E27FC236}">
                <a16:creationId xmlns:a16="http://schemas.microsoft.com/office/drawing/2014/main" id="{1552C180-A336-A746-AA26-10B7E107AA52}"/>
              </a:ext>
            </a:extLst>
          </p:cNvPr>
          <p:cNvSpPr/>
          <p:nvPr/>
        </p:nvSpPr>
        <p:spPr>
          <a:xfrm rot="16200000">
            <a:off x="6048171" y="3544078"/>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ight Arrow 46">
            <a:extLst>
              <a:ext uri="{FF2B5EF4-FFF2-40B4-BE49-F238E27FC236}">
                <a16:creationId xmlns:a16="http://schemas.microsoft.com/office/drawing/2014/main" id="{5D792BAB-B803-CF46-A092-93C1E56EC90D}"/>
              </a:ext>
            </a:extLst>
          </p:cNvPr>
          <p:cNvSpPr/>
          <p:nvPr/>
        </p:nvSpPr>
        <p:spPr>
          <a:xfrm rot="16200000">
            <a:off x="6069731" y="4713226"/>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8" name="Content Placeholder 2">
                <a:extLst>
                  <a:ext uri="{FF2B5EF4-FFF2-40B4-BE49-F238E27FC236}">
                    <a16:creationId xmlns:a16="http://schemas.microsoft.com/office/drawing/2014/main" id="{C1ED9D7B-0772-8F44-B82E-46E5594D9561}"/>
                  </a:ext>
                </a:extLst>
              </p:cNvPr>
              <p:cNvSpPr txBox="1">
                <a:spLocks/>
              </p:cNvSpPr>
              <p:nvPr/>
            </p:nvSpPr>
            <p:spPr>
              <a:xfrm>
                <a:off x="5539535" y="4670647"/>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𝑉</m:t>
                      </m:r>
                    </m:oMath>
                  </m:oMathPara>
                </a14:m>
                <a:endParaRPr lang="en-US" sz="2400" dirty="0">
                  <a:solidFill>
                    <a:srgbClr val="C00000"/>
                  </a:solidFill>
                  <a:latin typeface="Avenir Light" panose="020B0402020203020204" pitchFamily="34" charset="77"/>
                </a:endParaRPr>
              </a:p>
            </p:txBody>
          </p:sp>
        </mc:Choice>
        <mc:Fallback xmlns="">
          <p:sp>
            <p:nvSpPr>
              <p:cNvPr id="48" name="Content Placeholder 2">
                <a:extLst>
                  <a:ext uri="{FF2B5EF4-FFF2-40B4-BE49-F238E27FC236}">
                    <a16:creationId xmlns:a16="http://schemas.microsoft.com/office/drawing/2014/main" id="{C1ED9D7B-0772-8F44-B82E-46E5594D9561}"/>
                  </a:ext>
                </a:extLst>
              </p:cNvPr>
              <p:cNvSpPr txBox="1">
                <a:spLocks noRot="1" noChangeAspect="1" noMove="1" noResize="1" noEditPoints="1" noAdjustHandles="1" noChangeArrowheads="1" noChangeShapeType="1" noTextEdit="1"/>
              </p:cNvSpPr>
              <p:nvPr/>
            </p:nvSpPr>
            <p:spPr>
              <a:xfrm>
                <a:off x="5539535" y="4670647"/>
                <a:ext cx="701328" cy="50358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Content Placeholder 2">
                <a:extLst>
                  <a:ext uri="{FF2B5EF4-FFF2-40B4-BE49-F238E27FC236}">
                    <a16:creationId xmlns:a16="http://schemas.microsoft.com/office/drawing/2014/main" id="{585DBD21-0E03-5C4E-80C6-08218453FDF0}"/>
                  </a:ext>
                </a:extLst>
              </p:cNvPr>
              <p:cNvSpPr txBox="1">
                <a:spLocks/>
              </p:cNvSpPr>
              <p:nvPr/>
            </p:nvSpPr>
            <p:spPr>
              <a:xfrm>
                <a:off x="5546844" y="3491706"/>
                <a:ext cx="701328"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𝑊</m:t>
                      </m:r>
                    </m:oMath>
                  </m:oMathPara>
                </a14:m>
                <a:endParaRPr lang="en-US" sz="2400" dirty="0">
                  <a:solidFill>
                    <a:srgbClr val="C00000"/>
                  </a:solidFill>
                  <a:latin typeface="Avenir Light" panose="020B0402020203020204" pitchFamily="34" charset="77"/>
                </a:endParaRPr>
              </a:p>
            </p:txBody>
          </p:sp>
        </mc:Choice>
        <mc:Fallback xmlns="">
          <p:sp>
            <p:nvSpPr>
              <p:cNvPr id="49" name="Content Placeholder 2">
                <a:extLst>
                  <a:ext uri="{FF2B5EF4-FFF2-40B4-BE49-F238E27FC236}">
                    <a16:creationId xmlns:a16="http://schemas.microsoft.com/office/drawing/2014/main" id="{585DBD21-0E03-5C4E-80C6-08218453FDF0}"/>
                  </a:ext>
                </a:extLst>
              </p:cNvPr>
              <p:cNvSpPr txBox="1">
                <a:spLocks noRot="1" noChangeAspect="1" noMove="1" noResize="1" noEditPoints="1" noAdjustHandles="1" noChangeArrowheads="1" noChangeShapeType="1" noTextEdit="1"/>
              </p:cNvSpPr>
              <p:nvPr/>
            </p:nvSpPr>
            <p:spPr>
              <a:xfrm>
                <a:off x="5546844" y="3491706"/>
                <a:ext cx="701328" cy="503588"/>
              </a:xfrm>
              <a:prstGeom prst="rect">
                <a:avLst/>
              </a:prstGeom>
              <a:blipFill>
                <a:blip r:embed="rId5"/>
                <a:stretch>
                  <a:fillRect/>
                </a:stretch>
              </a:blipFill>
            </p:spPr>
            <p:txBody>
              <a:bodyPr/>
              <a:lstStyle/>
              <a:p>
                <a:r>
                  <a:rPr lang="en-US">
                    <a:noFill/>
                  </a:rPr>
                  <a:t> </a:t>
                </a:r>
              </a:p>
            </p:txBody>
          </p:sp>
        </mc:Fallback>
      </mc:AlternateContent>
      <p:sp>
        <p:nvSpPr>
          <p:cNvPr id="50" name="Content Placeholder 2">
            <a:extLst>
              <a:ext uri="{FF2B5EF4-FFF2-40B4-BE49-F238E27FC236}">
                <a16:creationId xmlns:a16="http://schemas.microsoft.com/office/drawing/2014/main" id="{98A0229A-0E65-994A-A48A-9E766E214C56}"/>
              </a:ext>
            </a:extLst>
          </p:cNvPr>
          <p:cNvSpPr txBox="1">
            <a:spLocks/>
          </p:cNvSpPr>
          <p:nvPr/>
        </p:nvSpPr>
        <p:spPr>
          <a:xfrm>
            <a:off x="1161485" y="4122786"/>
            <a:ext cx="2964075"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b="1" dirty="0">
                <a:solidFill>
                  <a:schemeClr val="tx1">
                    <a:lumMod val="85000"/>
                    <a:lumOff val="15000"/>
                  </a:schemeClr>
                </a:solidFill>
                <a:latin typeface="Karla" charset="0"/>
                <a:ea typeface="Karla" charset="0"/>
                <a:cs typeface="Karla" charset="0"/>
              </a:rPr>
              <a:t>Hidden layer</a:t>
            </a:r>
          </a:p>
        </p:txBody>
      </p:sp>
      <p:sp>
        <p:nvSpPr>
          <p:cNvPr id="51" name="Content Placeholder 2">
            <a:extLst>
              <a:ext uri="{FF2B5EF4-FFF2-40B4-BE49-F238E27FC236}">
                <a16:creationId xmlns:a16="http://schemas.microsoft.com/office/drawing/2014/main" id="{3649502E-21DD-1642-971F-BACEABB4E04C}"/>
              </a:ext>
            </a:extLst>
          </p:cNvPr>
          <p:cNvSpPr txBox="1">
            <a:spLocks/>
          </p:cNvSpPr>
          <p:nvPr/>
        </p:nvSpPr>
        <p:spPr>
          <a:xfrm>
            <a:off x="1284612" y="2933720"/>
            <a:ext cx="2964075"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b="1" dirty="0">
                <a:solidFill>
                  <a:schemeClr val="tx1">
                    <a:lumMod val="85000"/>
                    <a:lumOff val="15000"/>
                  </a:schemeClr>
                </a:solidFill>
                <a:latin typeface="Karla" charset="0"/>
                <a:ea typeface="Karla" charset="0"/>
                <a:cs typeface="Karla" charset="0"/>
              </a:rPr>
              <a:t>Output layer</a:t>
            </a:r>
          </a:p>
        </p:txBody>
      </p:sp>
      <mc:AlternateContent xmlns:mc="http://schemas.openxmlformats.org/markup-compatibility/2006" xmlns:a14="http://schemas.microsoft.com/office/drawing/2010/main">
        <mc:Choice Requires="a14">
          <p:sp>
            <p:nvSpPr>
              <p:cNvPr id="46" name="Content Placeholder 2">
                <a:extLst>
                  <a:ext uri="{FF2B5EF4-FFF2-40B4-BE49-F238E27FC236}">
                    <a16:creationId xmlns:a16="http://schemas.microsoft.com/office/drawing/2014/main" id="{6BF069EC-E01E-874F-8256-B41BD1F5F318}"/>
                  </a:ext>
                </a:extLst>
              </p:cNvPr>
              <p:cNvSpPr txBox="1">
                <a:spLocks/>
              </p:cNvSpPr>
              <p:nvPr/>
            </p:nvSpPr>
            <p:spPr>
              <a:xfrm>
                <a:off x="8202094" y="5184623"/>
                <a:ext cx="2799163"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dirty="0" smtClean="0">
                          <a:solidFill>
                            <a:srgbClr val="C00000"/>
                          </a:solidFill>
                          <a:latin typeface="Cambria Math" panose="02040503050406030204" pitchFamily="18" charset="0"/>
                        </a:rPr>
                        <m:t>𝑥</m:t>
                      </m:r>
                      <m:r>
                        <a:rPr lang="en-US" sz="2400" b="0" i="1" dirty="0" smtClean="0">
                          <a:solidFill>
                            <a:schemeClr val="tx1">
                              <a:lumMod val="85000"/>
                              <a:lumOff val="15000"/>
                            </a:schemeClr>
                          </a:solidFill>
                          <a:latin typeface="Cambria Math" panose="02040503050406030204" pitchFamily="18" charset="0"/>
                        </a:rPr>
                        <m:t>=[</m:t>
                      </m:r>
                      <m:sSub>
                        <m:sSubPr>
                          <m:ctrlPr>
                            <a:rPr lang="en-US" sz="2400" b="0" i="1" dirty="0" smtClean="0">
                              <a:solidFill>
                                <a:schemeClr val="tx1">
                                  <a:lumMod val="85000"/>
                                  <a:lumOff val="15000"/>
                                </a:schemeClr>
                              </a:solidFill>
                              <a:latin typeface="Cambria Math" panose="02040503050406030204" pitchFamily="18" charset="0"/>
                            </a:rPr>
                          </m:ctrlPr>
                        </m:sSubPr>
                        <m:e>
                          <m:r>
                            <a:rPr lang="en-US" sz="2400" b="0" i="1" dirty="0" smtClean="0">
                              <a:solidFill>
                                <a:schemeClr val="tx1">
                                  <a:lumMod val="85000"/>
                                  <a:lumOff val="15000"/>
                                </a:schemeClr>
                              </a:solidFill>
                              <a:latin typeface="Cambria Math" panose="02040503050406030204" pitchFamily="18" charset="0"/>
                            </a:rPr>
                            <m:t>𝑥</m:t>
                          </m:r>
                        </m:e>
                        <m:sub>
                          <m:r>
                            <a:rPr lang="en-US" sz="2400" b="0" i="1" dirty="0" smtClean="0">
                              <a:solidFill>
                                <a:schemeClr val="tx1">
                                  <a:lumMod val="85000"/>
                                  <a:lumOff val="15000"/>
                                </a:schemeClr>
                              </a:solidFill>
                              <a:latin typeface="Cambria Math" panose="02040503050406030204" pitchFamily="18" charset="0"/>
                            </a:rPr>
                            <m:t>1</m:t>
                          </m:r>
                        </m:sub>
                      </m:sSub>
                      <m:r>
                        <a:rPr lang="en-US" sz="2400" b="0" i="1" dirty="0" smtClean="0">
                          <a:solidFill>
                            <a:schemeClr val="tx1">
                              <a:lumMod val="85000"/>
                              <a:lumOff val="15000"/>
                            </a:schemeClr>
                          </a:solidFill>
                          <a:latin typeface="Cambria Math" panose="02040503050406030204" pitchFamily="18" charset="0"/>
                        </a:rPr>
                        <m:t>,</m:t>
                      </m:r>
                      <m:sSub>
                        <m:sSubPr>
                          <m:ctrlPr>
                            <a:rPr lang="en-US" sz="2400" b="0" i="1" dirty="0" smtClean="0">
                              <a:solidFill>
                                <a:schemeClr val="tx1">
                                  <a:lumMod val="85000"/>
                                  <a:lumOff val="15000"/>
                                </a:schemeClr>
                              </a:solidFill>
                              <a:latin typeface="Cambria Math" panose="02040503050406030204" pitchFamily="18" charset="0"/>
                            </a:rPr>
                          </m:ctrlPr>
                        </m:sSubPr>
                        <m:e>
                          <m:r>
                            <a:rPr lang="en-US" sz="2400" b="0" i="1" dirty="0" smtClean="0">
                              <a:solidFill>
                                <a:schemeClr val="tx1">
                                  <a:lumMod val="85000"/>
                                  <a:lumOff val="15000"/>
                                </a:schemeClr>
                              </a:solidFill>
                              <a:latin typeface="Cambria Math" panose="02040503050406030204" pitchFamily="18" charset="0"/>
                            </a:rPr>
                            <m:t>𝑥</m:t>
                          </m:r>
                        </m:e>
                        <m:sub>
                          <m:r>
                            <a:rPr lang="en-US" sz="2400" b="0" i="1" dirty="0" smtClean="0">
                              <a:solidFill>
                                <a:schemeClr val="tx1">
                                  <a:lumMod val="85000"/>
                                  <a:lumOff val="15000"/>
                                </a:schemeClr>
                              </a:solidFill>
                              <a:latin typeface="Cambria Math" panose="02040503050406030204" pitchFamily="18" charset="0"/>
                            </a:rPr>
                            <m:t>2</m:t>
                          </m:r>
                        </m:sub>
                      </m:sSub>
                      <m:r>
                        <a:rPr lang="en-US" sz="2400" b="0" i="1" dirty="0" smtClean="0">
                          <a:solidFill>
                            <a:schemeClr val="tx1">
                              <a:lumMod val="85000"/>
                              <a:lumOff val="15000"/>
                            </a:schemeClr>
                          </a:solidFill>
                          <a:latin typeface="Cambria Math" panose="02040503050406030204" pitchFamily="18" charset="0"/>
                        </a:rPr>
                        <m:t>,</m:t>
                      </m:r>
                      <m:sSub>
                        <m:sSubPr>
                          <m:ctrlPr>
                            <a:rPr lang="en-US" sz="2400" b="0" i="1" dirty="0" smtClean="0">
                              <a:solidFill>
                                <a:schemeClr val="tx1">
                                  <a:lumMod val="85000"/>
                                  <a:lumOff val="15000"/>
                                </a:schemeClr>
                              </a:solidFill>
                              <a:latin typeface="Cambria Math" panose="02040503050406030204" pitchFamily="18" charset="0"/>
                            </a:rPr>
                          </m:ctrlPr>
                        </m:sSubPr>
                        <m:e>
                          <m:r>
                            <a:rPr lang="en-US" sz="2400" b="0" i="1" dirty="0" smtClean="0">
                              <a:solidFill>
                                <a:schemeClr val="tx1">
                                  <a:lumMod val="85000"/>
                                  <a:lumOff val="15000"/>
                                </a:schemeClr>
                              </a:solidFill>
                              <a:latin typeface="Cambria Math" panose="02040503050406030204" pitchFamily="18" charset="0"/>
                            </a:rPr>
                            <m:t>𝑥</m:t>
                          </m:r>
                        </m:e>
                        <m:sub>
                          <m:r>
                            <a:rPr lang="en-US" sz="2400" b="0" i="1" dirty="0" smtClean="0">
                              <a:solidFill>
                                <a:schemeClr val="tx1">
                                  <a:lumMod val="85000"/>
                                  <a:lumOff val="15000"/>
                                </a:schemeClr>
                              </a:solidFill>
                              <a:latin typeface="Cambria Math" panose="02040503050406030204" pitchFamily="18" charset="0"/>
                            </a:rPr>
                            <m:t>3</m:t>
                          </m:r>
                        </m:sub>
                      </m:sSub>
                      <m:r>
                        <a:rPr lang="en-US" sz="2400" b="0" i="1" dirty="0" smtClean="0">
                          <a:solidFill>
                            <a:schemeClr val="tx1">
                              <a:lumMod val="85000"/>
                              <a:lumOff val="15000"/>
                            </a:schemeClr>
                          </a:solidFill>
                          <a:latin typeface="Cambria Math" panose="02040503050406030204" pitchFamily="18" charset="0"/>
                        </a:rPr>
                        <m:t>]</m:t>
                      </m:r>
                    </m:oMath>
                  </m:oMathPara>
                </a14:m>
                <a:endParaRPr lang="en-US" sz="2400" dirty="0">
                  <a:solidFill>
                    <a:srgbClr val="C00000"/>
                  </a:solidFill>
                  <a:latin typeface="Avenir Light" panose="020B0402020203020204" pitchFamily="34" charset="77"/>
                </a:endParaRPr>
              </a:p>
            </p:txBody>
          </p:sp>
        </mc:Choice>
        <mc:Fallback xmlns="">
          <p:sp>
            <p:nvSpPr>
              <p:cNvPr id="46" name="Content Placeholder 2">
                <a:extLst>
                  <a:ext uri="{FF2B5EF4-FFF2-40B4-BE49-F238E27FC236}">
                    <a16:creationId xmlns:a16="http://schemas.microsoft.com/office/drawing/2014/main" id="{6BF069EC-E01E-874F-8256-B41BD1F5F318}"/>
                  </a:ext>
                </a:extLst>
              </p:cNvPr>
              <p:cNvSpPr txBox="1">
                <a:spLocks noRot="1" noChangeAspect="1" noMove="1" noResize="1" noEditPoints="1" noAdjustHandles="1" noChangeArrowheads="1" noChangeShapeType="1" noTextEdit="1"/>
              </p:cNvSpPr>
              <p:nvPr/>
            </p:nvSpPr>
            <p:spPr>
              <a:xfrm>
                <a:off x="8202094" y="5184623"/>
                <a:ext cx="2799163" cy="503588"/>
              </a:xfrm>
              <a:prstGeom prst="rect">
                <a:avLst/>
              </a:prstGeom>
              <a:blipFill>
                <a:blip r:embed="rId6"/>
                <a:stretch>
                  <a:fillRect b="-17500"/>
                </a:stretch>
              </a:blipFill>
            </p:spPr>
            <p:txBody>
              <a:bodyPr/>
              <a:lstStyle/>
              <a:p>
                <a:r>
                  <a:rPr lang="en-US">
                    <a:noFill/>
                  </a:rPr>
                  <a:t> </a:t>
                </a:r>
              </a:p>
            </p:txBody>
          </p:sp>
        </mc:Fallback>
      </mc:AlternateContent>
      <p:sp>
        <p:nvSpPr>
          <p:cNvPr id="52" name="Content Placeholder 2">
            <a:extLst>
              <a:ext uri="{FF2B5EF4-FFF2-40B4-BE49-F238E27FC236}">
                <a16:creationId xmlns:a16="http://schemas.microsoft.com/office/drawing/2014/main" id="{5AE33AA6-F39F-AE47-A082-D026FA876028}"/>
              </a:ext>
            </a:extLst>
          </p:cNvPr>
          <p:cNvSpPr txBox="1">
            <a:spLocks/>
          </p:cNvSpPr>
          <p:nvPr/>
        </p:nvSpPr>
        <p:spPr>
          <a:xfrm>
            <a:off x="8533366" y="5631336"/>
            <a:ext cx="3306448" cy="471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600" b="1" dirty="0">
                <a:solidFill>
                  <a:schemeClr val="accent5">
                    <a:lumMod val="50000"/>
                  </a:schemeClr>
                </a:solidFill>
                <a:latin typeface="Avenir Light" panose="020B0402020203020204" pitchFamily="34" charset="77"/>
              </a:rPr>
              <a:t>Concatenated word embeddings</a:t>
            </a:r>
          </a:p>
        </p:txBody>
      </p:sp>
      <mc:AlternateContent xmlns:mc="http://schemas.openxmlformats.org/markup-compatibility/2006" xmlns:a14="http://schemas.microsoft.com/office/drawing/2010/main">
        <mc:Choice Requires="a14">
          <p:sp>
            <p:nvSpPr>
              <p:cNvPr id="53" name="Content Placeholder 2">
                <a:extLst>
                  <a:ext uri="{FF2B5EF4-FFF2-40B4-BE49-F238E27FC236}">
                    <a16:creationId xmlns:a16="http://schemas.microsoft.com/office/drawing/2014/main" id="{3310BA9A-DCEA-794F-9991-6F281CB69514}"/>
                  </a:ext>
                </a:extLst>
              </p:cNvPr>
              <p:cNvSpPr txBox="1">
                <a:spLocks/>
              </p:cNvSpPr>
              <p:nvPr/>
            </p:nvSpPr>
            <p:spPr>
              <a:xfrm>
                <a:off x="8256104" y="4015200"/>
                <a:ext cx="2799163"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0" i="1" dirty="0" smtClean="0">
                          <a:solidFill>
                            <a:srgbClr val="C00000"/>
                          </a:solidFill>
                          <a:latin typeface="Cambria Math" panose="02040503050406030204" pitchFamily="18" charset="0"/>
                        </a:rPr>
                        <m:t>h</m:t>
                      </m:r>
                      <m:r>
                        <a:rPr lang="en-US" sz="2400" b="0" i="1" dirty="0" smtClean="0">
                          <a:solidFill>
                            <a:schemeClr val="tx1">
                              <a:lumMod val="85000"/>
                              <a:lumOff val="15000"/>
                            </a:schemeClr>
                          </a:solidFill>
                          <a:latin typeface="Cambria Math" panose="02040503050406030204" pitchFamily="18" charset="0"/>
                        </a:rPr>
                        <m:t>=</m:t>
                      </m:r>
                      <m:r>
                        <a:rPr lang="en-US" sz="2400" b="0" i="1" dirty="0" smtClean="0">
                          <a:solidFill>
                            <a:schemeClr val="tx1">
                              <a:lumMod val="85000"/>
                              <a:lumOff val="15000"/>
                            </a:schemeClr>
                          </a:solidFill>
                          <a:latin typeface="Cambria Math" panose="02040503050406030204" pitchFamily="18" charset="0"/>
                        </a:rPr>
                        <m:t>𝑓</m:t>
                      </m:r>
                      <m:r>
                        <a:rPr lang="en-US" sz="2400" b="0" i="1" dirty="0" smtClean="0">
                          <a:solidFill>
                            <a:schemeClr val="tx1">
                              <a:lumMod val="85000"/>
                              <a:lumOff val="15000"/>
                            </a:schemeClr>
                          </a:solidFill>
                          <a:latin typeface="Cambria Math" panose="02040503050406030204" pitchFamily="18" charset="0"/>
                        </a:rPr>
                        <m:t>(</m:t>
                      </m:r>
                      <m:r>
                        <a:rPr lang="en-US" sz="2400" b="0" i="1" dirty="0" smtClean="0">
                          <a:solidFill>
                            <a:schemeClr val="tx1">
                              <a:lumMod val="85000"/>
                              <a:lumOff val="15000"/>
                            </a:schemeClr>
                          </a:solidFill>
                          <a:latin typeface="Cambria Math" charset="0"/>
                        </a:rPr>
                        <m:t>𝑉</m:t>
                      </m:r>
                      <m:r>
                        <a:rPr lang="en-US" sz="2400" b="0" i="1" dirty="0" smtClean="0">
                          <a:solidFill>
                            <a:schemeClr val="tx1">
                              <a:lumMod val="85000"/>
                              <a:lumOff val="15000"/>
                            </a:schemeClr>
                          </a:solidFill>
                          <a:latin typeface="Cambria Math" panose="02040503050406030204" pitchFamily="18" charset="0"/>
                        </a:rPr>
                        <m:t>𝑥</m:t>
                      </m:r>
                      <m:r>
                        <a:rPr lang="en-US" sz="2400" b="0" i="1" dirty="0" smtClean="0">
                          <a:solidFill>
                            <a:schemeClr val="tx1">
                              <a:lumMod val="85000"/>
                              <a:lumOff val="15000"/>
                            </a:schemeClr>
                          </a:solidFill>
                          <a:latin typeface="Cambria Math" panose="02040503050406030204" pitchFamily="18" charset="0"/>
                        </a:rPr>
                        <m:t>+</m:t>
                      </m:r>
                      <m:sSub>
                        <m:sSubPr>
                          <m:ctrlPr>
                            <a:rPr lang="en-US" sz="2400" b="0" i="1" dirty="0" smtClean="0">
                              <a:solidFill>
                                <a:schemeClr val="tx1">
                                  <a:lumMod val="85000"/>
                                  <a:lumOff val="15000"/>
                                </a:schemeClr>
                              </a:solidFill>
                              <a:latin typeface="Cambria Math" panose="02040503050406030204" pitchFamily="18" charset="0"/>
                            </a:rPr>
                          </m:ctrlPr>
                        </m:sSubPr>
                        <m:e>
                          <m:r>
                            <a:rPr lang="en-US" sz="2400" b="0" i="1" dirty="0" smtClean="0">
                              <a:solidFill>
                                <a:schemeClr val="tx1">
                                  <a:lumMod val="85000"/>
                                  <a:lumOff val="15000"/>
                                </a:schemeClr>
                              </a:solidFill>
                              <a:latin typeface="Cambria Math" panose="02040503050406030204" pitchFamily="18" charset="0"/>
                            </a:rPr>
                            <m:t>𝑏</m:t>
                          </m:r>
                        </m:e>
                        <m:sub>
                          <m:r>
                            <a:rPr lang="en-US" sz="2400" b="0" i="1" dirty="0" smtClean="0">
                              <a:solidFill>
                                <a:schemeClr val="tx1">
                                  <a:lumMod val="85000"/>
                                  <a:lumOff val="15000"/>
                                </a:schemeClr>
                              </a:solidFill>
                              <a:latin typeface="Cambria Math" panose="02040503050406030204" pitchFamily="18" charset="0"/>
                            </a:rPr>
                            <m:t>1</m:t>
                          </m:r>
                        </m:sub>
                      </m:sSub>
                      <m:r>
                        <a:rPr lang="en-US" sz="2400" b="0" i="1" dirty="0" smtClean="0">
                          <a:solidFill>
                            <a:schemeClr val="tx1">
                              <a:lumMod val="85000"/>
                              <a:lumOff val="15000"/>
                            </a:schemeClr>
                          </a:solidFill>
                          <a:latin typeface="Cambria Math" panose="02040503050406030204" pitchFamily="18" charset="0"/>
                        </a:rPr>
                        <m:t>)</m:t>
                      </m:r>
                    </m:oMath>
                  </m:oMathPara>
                </a14:m>
                <a:endParaRPr lang="en-US" sz="2400" dirty="0">
                  <a:solidFill>
                    <a:srgbClr val="C00000"/>
                  </a:solidFill>
                  <a:latin typeface="Avenir Light" panose="020B0402020203020204" pitchFamily="34" charset="77"/>
                </a:endParaRPr>
              </a:p>
            </p:txBody>
          </p:sp>
        </mc:Choice>
        <mc:Fallback xmlns="">
          <p:sp>
            <p:nvSpPr>
              <p:cNvPr id="53" name="Content Placeholder 2">
                <a:extLst>
                  <a:ext uri="{FF2B5EF4-FFF2-40B4-BE49-F238E27FC236}">
                    <a16:creationId xmlns:a16="http://schemas.microsoft.com/office/drawing/2014/main" id="{3310BA9A-DCEA-794F-9991-6F281CB69514}"/>
                  </a:ext>
                </a:extLst>
              </p:cNvPr>
              <p:cNvSpPr txBox="1">
                <a:spLocks noRot="1" noChangeAspect="1" noMove="1" noResize="1" noEditPoints="1" noAdjustHandles="1" noChangeArrowheads="1" noChangeShapeType="1" noTextEdit="1"/>
              </p:cNvSpPr>
              <p:nvPr/>
            </p:nvSpPr>
            <p:spPr>
              <a:xfrm>
                <a:off x="8256104" y="4015200"/>
                <a:ext cx="2799163" cy="503588"/>
              </a:xfrm>
              <a:prstGeom prst="rect">
                <a:avLst/>
              </a:prstGeom>
              <a:blipFill>
                <a:blip r:embed="rId7"/>
                <a:stretch>
                  <a:fillRect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Content Placeholder 2">
                <a:extLst>
                  <a:ext uri="{FF2B5EF4-FFF2-40B4-BE49-F238E27FC236}">
                    <a16:creationId xmlns:a16="http://schemas.microsoft.com/office/drawing/2014/main" id="{A9D3B108-BEE0-7A4A-A32A-7CF470E03DE3}"/>
                  </a:ext>
                </a:extLst>
              </p:cNvPr>
              <p:cNvSpPr txBox="1">
                <a:spLocks/>
              </p:cNvSpPr>
              <p:nvPr/>
            </p:nvSpPr>
            <p:spPr>
              <a:xfrm>
                <a:off x="6978460" y="2874317"/>
                <a:ext cx="4861354"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acc>
                        <m:accPr>
                          <m:chr m:val="̂"/>
                          <m:ctrlPr>
                            <a:rPr lang="en-US" sz="2400" b="0" i="1" dirty="0" smtClean="0">
                              <a:solidFill>
                                <a:srgbClr val="C00000"/>
                              </a:solidFill>
                              <a:latin typeface="Cambria Math" panose="02040503050406030204" pitchFamily="18" charset="0"/>
                            </a:rPr>
                          </m:ctrlPr>
                        </m:accPr>
                        <m:e>
                          <m:r>
                            <a:rPr lang="en-US" sz="2400" b="0" i="1" dirty="0" smtClean="0">
                              <a:solidFill>
                                <a:srgbClr val="C00000"/>
                              </a:solidFill>
                              <a:latin typeface="Cambria Math" panose="02040503050406030204" pitchFamily="18" charset="0"/>
                            </a:rPr>
                            <m:t>𝑦</m:t>
                          </m:r>
                        </m:e>
                      </m:acc>
                      <m:r>
                        <a:rPr lang="en-US" sz="2400" b="0" i="1" dirty="0" smtClean="0">
                          <a:solidFill>
                            <a:schemeClr val="tx1">
                              <a:lumMod val="85000"/>
                              <a:lumOff val="15000"/>
                            </a:schemeClr>
                          </a:solidFill>
                          <a:latin typeface="Cambria Math" panose="02040503050406030204" pitchFamily="18" charset="0"/>
                        </a:rPr>
                        <m:t>=</m:t>
                      </m:r>
                      <m:r>
                        <m:rPr>
                          <m:nor/>
                        </m:rPr>
                        <a:rPr lang="en-US" sz="2400" b="0" i="0" dirty="0" smtClean="0">
                          <a:solidFill>
                            <a:schemeClr val="tx1">
                              <a:lumMod val="85000"/>
                              <a:lumOff val="15000"/>
                            </a:schemeClr>
                          </a:solidFill>
                          <a:latin typeface="Cambria Math" panose="02040503050406030204" pitchFamily="18" charset="0"/>
                        </a:rPr>
                        <m:t>softmax</m:t>
                      </m:r>
                      <m:d>
                        <m:dPr>
                          <m:ctrlPr>
                            <a:rPr lang="en-US" sz="2400" b="0" i="1" dirty="0" smtClean="0">
                              <a:solidFill>
                                <a:schemeClr val="tx1">
                                  <a:lumMod val="85000"/>
                                  <a:lumOff val="15000"/>
                                </a:schemeClr>
                              </a:solidFill>
                              <a:latin typeface="Cambria Math" panose="02040503050406030204" pitchFamily="18" charset="0"/>
                            </a:rPr>
                          </m:ctrlPr>
                        </m:dPr>
                        <m:e>
                          <m:r>
                            <a:rPr lang="en-US" sz="2400" b="0" i="1" dirty="0" smtClean="0">
                              <a:solidFill>
                                <a:schemeClr val="tx1">
                                  <a:lumMod val="85000"/>
                                  <a:lumOff val="15000"/>
                                </a:schemeClr>
                              </a:solidFill>
                              <a:latin typeface="Cambria Math" charset="0"/>
                            </a:rPr>
                            <m:t>𝑊</m:t>
                          </m:r>
                          <m:r>
                            <a:rPr lang="en-US" sz="2400" b="0" i="1" dirty="0" smtClean="0">
                              <a:solidFill>
                                <a:schemeClr val="tx1">
                                  <a:lumMod val="85000"/>
                                  <a:lumOff val="15000"/>
                                </a:schemeClr>
                              </a:solidFill>
                              <a:latin typeface="Cambria Math" panose="02040503050406030204" pitchFamily="18" charset="0"/>
                            </a:rPr>
                            <m:t>h</m:t>
                          </m:r>
                          <m:r>
                            <a:rPr lang="en-US" sz="2400" b="0" i="1" dirty="0" smtClean="0">
                              <a:solidFill>
                                <a:schemeClr val="tx1">
                                  <a:lumMod val="85000"/>
                                  <a:lumOff val="15000"/>
                                </a:schemeClr>
                              </a:solidFill>
                              <a:latin typeface="Cambria Math" panose="02040503050406030204" pitchFamily="18" charset="0"/>
                            </a:rPr>
                            <m:t>+</m:t>
                          </m:r>
                          <m:sSub>
                            <m:sSubPr>
                              <m:ctrlPr>
                                <a:rPr lang="en-US" sz="2400" b="0" i="1" dirty="0" smtClean="0">
                                  <a:solidFill>
                                    <a:schemeClr val="tx1">
                                      <a:lumMod val="85000"/>
                                      <a:lumOff val="15000"/>
                                    </a:schemeClr>
                                  </a:solidFill>
                                  <a:latin typeface="Cambria Math" panose="02040503050406030204" pitchFamily="18" charset="0"/>
                                </a:rPr>
                              </m:ctrlPr>
                            </m:sSubPr>
                            <m:e>
                              <m:r>
                                <a:rPr lang="en-US" sz="2400" b="0" i="1" dirty="0" smtClean="0">
                                  <a:solidFill>
                                    <a:schemeClr val="tx1">
                                      <a:lumMod val="85000"/>
                                      <a:lumOff val="15000"/>
                                    </a:schemeClr>
                                  </a:solidFill>
                                  <a:latin typeface="Cambria Math" panose="02040503050406030204" pitchFamily="18" charset="0"/>
                                </a:rPr>
                                <m:t>𝑏</m:t>
                              </m:r>
                            </m:e>
                            <m:sub>
                              <m:r>
                                <a:rPr lang="en-US" sz="2400" b="0" i="1" dirty="0" smtClean="0">
                                  <a:solidFill>
                                    <a:schemeClr val="tx1">
                                      <a:lumMod val="85000"/>
                                      <a:lumOff val="15000"/>
                                    </a:schemeClr>
                                  </a:solidFill>
                                  <a:latin typeface="Cambria Math" panose="02040503050406030204" pitchFamily="18" charset="0"/>
                                </a:rPr>
                                <m:t>2</m:t>
                              </m:r>
                            </m:sub>
                          </m:sSub>
                        </m:e>
                      </m:d>
                      <m:r>
                        <a:rPr lang="en-US" sz="2400" b="0" i="1" dirty="0" smtClean="0">
                          <a:solidFill>
                            <a:schemeClr val="tx1">
                              <a:lumMod val="85000"/>
                              <a:lumOff val="15000"/>
                            </a:schemeClr>
                          </a:solidFill>
                          <a:latin typeface="Cambria Math" panose="02040503050406030204" pitchFamily="18" charset="0"/>
                          <a:ea typeface="Cambria Math" panose="02040503050406030204" pitchFamily="18" charset="0"/>
                        </a:rPr>
                        <m:t>∈</m:t>
                      </m:r>
                      <m:sSup>
                        <m:sSupPr>
                          <m:ctrlPr>
                            <a:rPr lang="en-US" sz="2400" b="0" i="1" dirty="0" smtClean="0">
                              <a:solidFill>
                                <a:schemeClr val="tx1">
                                  <a:lumMod val="85000"/>
                                  <a:lumOff val="15000"/>
                                </a:schemeClr>
                              </a:solidFill>
                              <a:latin typeface="Cambria Math" panose="02040503050406030204" pitchFamily="18" charset="0"/>
                              <a:ea typeface="Cambria Math" panose="02040503050406030204" pitchFamily="18" charset="0"/>
                            </a:rPr>
                          </m:ctrlPr>
                        </m:sSupPr>
                        <m:e>
                          <m:r>
                            <a:rPr lang="en-US" sz="2400" b="0" i="1" dirty="0" smtClean="0">
                              <a:solidFill>
                                <a:schemeClr val="tx1">
                                  <a:lumMod val="85000"/>
                                  <a:lumOff val="15000"/>
                                </a:schemeClr>
                              </a:solidFill>
                              <a:latin typeface="Cambria Math" panose="02040503050406030204" pitchFamily="18" charset="0"/>
                              <a:ea typeface="Cambria Math" panose="02040503050406030204" pitchFamily="18" charset="0"/>
                            </a:rPr>
                            <m:t>ℝ</m:t>
                          </m:r>
                        </m:e>
                        <m:sup>
                          <m:d>
                            <m:dPr>
                              <m:begChr m:val="|"/>
                              <m:endChr m:val="|"/>
                              <m:ctrlPr>
                                <a:rPr lang="en-US" sz="2400" b="0" i="1" dirty="0" smtClean="0">
                                  <a:solidFill>
                                    <a:schemeClr val="tx1">
                                      <a:lumMod val="85000"/>
                                      <a:lumOff val="15000"/>
                                    </a:schemeClr>
                                  </a:solidFill>
                                  <a:latin typeface="Cambria Math" panose="02040503050406030204" pitchFamily="18" charset="0"/>
                                  <a:ea typeface="Cambria Math" panose="02040503050406030204" pitchFamily="18" charset="0"/>
                                </a:rPr>
                              </m:ctrlPr>
                            </m:dPr>
                            <m:e>
                              <m:r>
                                <a:rPr lang="en-US" sz="2400" b="0" i="1" dirty="0" smtClean="0">
                                  <a:solidFill>
                                    <a:schemeClr val="tx1">
                                      <a:lumMod val="85000"/>
                                      <a:lumOff val="15000"/>
                                    </a:schemeClr>
                                  </a:solidFill>
                                  <a:latin typeface="Cambria Math" panose="02040503050406030204" pitchFamily="18" charset="0"/>
                                  <a:ea typeface="Cambria Math" panose="02040503050406030204" pitchFamily="18" charset="0"/>
                                </a:rPr>
                                <m:t>𝑉</m:t>
                              </m:r>
                            </m:e>
                          </m:d>
                        </m:sup>
                      </m:sSup>
                    </m:oMath>
                  </m:oMathPara>
                </a14:m>
                <a:endParaRPr lang="en-US" sz="2400" b="0" dirty="0">
                  <a:solidFill>
                    <a:schemeClr val="tx1">
                      <a:lumMod val="85000"/>
                      <a:lumOff val="15000"/>
                    </a:schemeClr>
                  </a:solidFill>
                  <a:latin typeface="Avenir Light" panose="020B0402020203020204" pitchFamily="34" charset="77"/>
                  <a:ea typeface="Cambria Math" panose="02040503050406030204" pitchFamily="18" charset="0"/>
                </a:endParaRPr>
              </a:p>
            </p:txBody>
          </p:sp>
        </mc:Choice>
        <mc:Fallback xmlns="">
          <p:sp>
            <p:nvSpPr>
              <p:cNvPr id="54" name="Content Placeholder 2">
                <a:extLst>
                  <a:ext uri="{FF2B5EF4-FFF2-40B4-BE49-F238E27FC236}">
                    <a16:creationId xmlns:a16="http://schemas.microsoft.com/office/drawing/2014/main" id="{A9D3B108-BEE0-7A4A-A32A-7CF470E03DE3}"/>
                  </a:ext>
                </a:extLst>
              </p:cNvPr>
              <p:cNvSpPr txBox="1">
                <a:spLocks noRot="1" noChangeAspect="1" noMove="1" noResize="1" noEditPoints="1" noAdjustHandles="1" noChangeArrowheads="1" noChangeShapeType="1" noTextEdit="1"/>
              </p:cNvSpPr>
              <p:nvPr/>
            </p:nvSpPr>
            <p:spPr>
              <a:xfrm>
                <a:off x="6978460" y="2874317"/>
                <a:ext cx="4861354" cy="503588"/>
              </a:xfrm>
              <a:prstGeom prst="rect">
                <a:avLst/>
              </a:prstGeom>
              <a:blipFill>
                <a:blip r:embed="rId8"/>
                <a:stretch>
                  <a:fillRect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Content Placeholder 2">
                <a:extLst>
                  <a:ext uri="{FF2B5EF4-FFF2-40B4-BE49-F238E27FC236}">
                    <a16:creationId xmlns:a16="http://schemas.microsoft.com/office/drawing/2014/main" id="{A1326681-AC38-3A4B-8828-87240BA61301}"/>
                  </a:ext>
                </a:extLst>
              </p:cNvPr>
              <p:cNvSpPr txBox="1">
                <a:spLocks/>
              </p:cNvSpPr>
              <p:nvPr/>
            </p:nvSpPr>
            <p:spPr>
              <a:xfrm>
                <a:off x="6969403" y="5688211"/>
                <a:ext cx="1438853"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𝑡</m:t>
                          </m:r>
                          <m:r>
                            <a:rPr lang="en-US" sz="2400" i="1">
                              <a:latin typeface="Cambria Math" panose="02040503050406030204" pitchFamily="18" charset="0"/>
                            </a:rPr>
                            <m:t>−1</m:t>
                          </m:r>
                        </m:sub>
                      </m:sSub>
                    </m:oMath>
                  </m:oMathPara>
                </a14:m>
                <a:endParaRPr lang="en-US" sz="2400" dirty="0">
                  <a:latin typeface="Avenir Light" panose="020B0402020203020204" pitchFamily="34" charset="77"/>
                </a:endParaRPr>
              </a:p>
            </p:txBody>
          </p:sp>
        </mc:Choice>
        <mc:Fallback xmlns="">
          <p:sp>
            <p:nvSpPr>
              <p:cNvPr id="69" name="Content Placeholder 2">
                <a:extLst>
                  <a:ext uri="{FF2B5EF4-FFF2-40B4-BE49-F238E27FC236}">
                    <a16:creationId xmlns:a16="http://schemas.microsoft.com/office/drawing/2014/main" id="{A1326681-AC38-3A4B-8828-87240BA61301}"/>
                  </a:ext>
                </a:extLst>
              </p:cNvPr>
              <p:cNvSpPr txBox="1">
                <a:spLocks noRot="1" noChangeAspect="1" noMove="1" noResize="1" noEditPoints="1" noAdjustHandles="1" noChangeArrowheads="1" noChangeShapeType="1" noTextEdit="1"/>
              </p:cNvSpPr>
              <p:nvPr/>
            </p:nvSpPr>
            <p:spPr>
              <a:xfrm>
                <a:off x="6969403" y="5688211"/>
                <a:ext cx="1438853" cy="503588"/>
              </a:xfrm>
              <a:prstGeom prst="rect">
                <a:avLst/>
              </a:prstGeom>
              <a:blipFill>
                <a:blip r:embed="rId9"/>
                <a:stretch>
                  <a:fillRect b="-2439"/>
                </a:stretch>
              </a:blipFill>
            </p:spPr>
            <p:txBody>
              <a:bodyPr/>
              <a:lstStyle/>
              <a:p>
                <a:r>
                  <a:rPr lang="en-US">
                    <a:noFill/>
                  </a:rPr>
                  <a:t> </a:t>
                </a:r>
              </a:p>
            </p:txBody>
          </p:sp>
        </mc:Fallback>
      </mc:AlternateContent>
      <p:sp>
        <p:nvSpPr>
          <p:cNvPr id="63" name="Right Arrow 62">
            <a:extLst>
              <a:ext uri="{FF2B5EF4-FFF2-40B4-BE49-F238E27FC236}">
                <a16:creationId xmlns:a16="http://schemas.microsoft.com/office/drawing/2014/main" id="{3729CABA-954D-2847-8B04-5479243B43FA}"/>
              </a:ext>
            </a:extLst>
          </p:cNvPr>
          <p:cNvSpPr/>
          <p:nvPr/>
        </p:nvSpPr>
        <p:spPr>
          <a:xfrm rot="16200000">
            <a:off x="6048170" y="2470411"/>
            <a:ext cx="567437" cy="329483"/>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4" name="Content Placeholder 2">
                <a:extLst>
                  <a:ext uri="{FF2B5EF4-FFF2-40B4-BE49-F238E27FC236}">
                    <a16:creationId xmlns:a16="http://schemas.microsoft.com/office/drawing/2014/main" id="{9F4C9D8C-B910-CF4C-BB32-8A784C02A091}"/>
                  </a:ext>
                </a:extLst>
              </p:cNvPr>
              <p:cNvSpPr txBox="1">
                <a:spLocks/>
              </p:cNvSpPr>
              <p:nvPr/>
            </p:nvSpPr>
            <p:spPr>
              <a:xfrm>
                <a:off x="3869075" y="1700892"/>
                <a:ext cx="4861354" cy="503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2400" b="1" i="1" dirty="0" smtClean="0">
                          <a:solidFill>
                            <a:srgbClr val="C00000"/>
                          </a:solidFill>
                          <a:latin typeface="Cambria Math" panose="02040503050406030204" pitchFamily="18" charset="0"/>
                        </a:rPr>
                        <m:t>𝑳</m:t>
                      </m:r>
                      <m:r>
                        <a:rPr lang="en-US" sz="2400" b="1" i="1" dirty="0" smtClean="0">
                          <a:solidFill>
                            <a:srgbClr val="C00000"/>
                          </a:solidFill>
                          <a:latin typeface="Cambria Math" panose="02040503050406030204" pitchFamily="18" charset="0"/>
                        </a:rPr>
                        <m:t>=</m:t>
                      </m:r>
                      <m:r>
                        <a:rPr lang="en-US" sz="2400" b="1" i="1" dirty="0" smtClean="0">
                          <a:solidFill>
                            <a:srgbClr val="C00000"/>
                          </a:solidFill>
                          <a:latin typeface="Cambria Math" panose="02040503050406030204" pitchFamily="18" charset="0"/>
                        </a:rPr>
                        <m:t>𝑪𝑬</m:t>
                      </m:r>
                      <m:r>
                        <a:rPr lang="en-US" sz="2400" b="1" i="1" dirty="0" smtClean="0">
                          <a:solidFill>
                            <a:srgbClr val="C00000"/>
                          </a:solidFill>
                          <a:latin typeface="Cambria Math" panose="02040503050406030204" pitchFamily="18" charset="0"/>
                        </a:rPr>
                        <m:t>(</m:t>
                      </m:r>
                      <m:sSub>
                        <m:sSubPr>
                          <m:ctrlPr>
                            <a:rPr lang="en-US" sz="2400" b="1" i="1" dirty="0" smtClean="0">
                              <a:solidFill>
                                <a:srgbClr val="C00000"/>
                              </a:solidFill>
                              <a:latin typeface="Cambria Math" panose="02040503050406030204" pitchFamily="18" charset="0"/>
                            </a:rPr>
                          </m:ctrlPr>
                        </m:sSubPr>
                        <m:e>
                          <m:acc>
                            <m:accPr>
                              <m:chr m:val="̂"/>
                              <m:ctrlPr>
                                <a:rPr lang="en-US" sz="2400" b="1" i="1" dirty="0" smtClean="0">
                                  <a:solidFill>
                                    <a:srgbClr val="C00000"/>
                                  </a:solidFill>
                                  <a:latin typeface="Cambria Math" panose="02040503050406030204" pitchFamily="18" charset="0"/>
                                </a:rPr>
                              </m:ctrlPr>
                            </m:accPr>
                            <m:e>
                              <m:r>
                                <a:rPr lang="en-US" sz="2400" b="1" i="1" dirty="0" smtClean="0">
                                  <a:solidFill>
                                    <a:srgbClr val="C00000"/>
                                  </a:solidFill>
                                  <a:latin typeface="Cambria Math" panose="02040503050406030204" pitchFamily="18" charset="0"/>
                                </a:rPr>
                                <m:t>𝒚</m:t>
                              </m:r>
                            </m:e>
                          </m:acc>
                        </m:e>
                        <m:sub>
                          <m:r>
                            <a:rPr lang="en-US" sz="2400" b="1" i="1" dirty="0" smtClean="0">
                              <a:solidFill>
                                <a:srgbClr val="C00000"/>
                              </a:solidFill>
                              <a:latin typeface="Cambria Math" panose="02040503050406030204" pitchFamily="18" charset="0"/>
                            </a:rPr>
                            <m:t>𝒕</m:t>
                          </m:r>
                        </m:sub>
                      </m:sSub>
                      <m:r>
                        <a:rPr lang="en-US" sz="2400" b="1" i="1" dirty="0" smtClean="0">
                          <a:solidFill>
                            <a:srgbClr val="C00000"/>
                          </a:solidFill>
                          <a:latin typeface="Cambria Math" panose="02040503050406030204" pitchFamily="18" charset="0"/>
                        </a:rPr>
                        <m:t>, </m:t>
                      </m:r>
                      <m:sSub>
                        <m:sSubPr>
                          <m:ctrlPr>
                            <a:rPr lang="en-US" sz="2400" b="1" i="1" dirty="0" smtClean="0">
                              <a:solidFill>
                                <a:srgbClr val="C00000"/>
                              </a:solidFill>
                              <a:latin typeface="Cambria Math" panose="02040503050406030204" pitchFamily="18" charset="0"/>
                            </a:rPr>
                          </m:ctrlPr>
                        </m:sSubPr>
                        <m:e>
                          <m:r>
                            <a:rPr lang="en-US" sz="2400" b="1" i="1" dirty="0" smtClean="0">
                              <a:solidFill>
                                <a:srgbClr val="C00000"/>
                              </a:solidFill>
                              <a:latin typeface="Cambria Math" panose="02040503050406030204" pitchFamily="18" charset="0"/>
                            </a:rPr>
                            <m:t>𝒚</m:t>
                          </m:r>
                        </m:e>
                        <m:sub>
                          <m:r>
                            <a:rPr lang="en-US" sz="2400" b="1" i="1" dirty="0" smtClean="0">
                              <a:solidFill>
                                <a:srgbClr val="C00000"/>
                              </a:solidFill>
                              <a:latin typeface="Cambria Math" panose="02040503050406030204" pitchFamily="18" charset="0"/>
                            </a:rPr>
                            <m:t>𝒕</m:t>
                          </m:r>
                        </m:sub>
                      </m:sSub>
                      <m:r>
                        <a:rPr lang="en-US" sz="2400" b="1" i="1" dirty="0" smtClean="0">
                          <a:solidFill>
                            <a:srgbClr val="C00000"/>
                          </a:solidFill>
                          <a:latin typeface="Cambria Math" panose="02040503050406030204" pitchFamily="18" charset="0"/>
                        </a:rPr>
                        <m:t>)</m:t>
                      </m:r>
                    </m:oMath>
                  </m:oMathPara>
                </a14:m>
                <a:endParaRPr lang="en-US" sz="2400" b="1" dirty="0">
                  <a:solidFill>
                    <a:srgbClr val="C00000"/>
                  </a:solidFill>
                  <a:latin typeface="Avenir Light" panose="020B0402020203020204" pitchFamily="34" charset="77"/>
                  <a:ea typeface="Cambria Math" panose="02040503050406030204" pitchFamily="18" charset="0"/>
                </a:endParaRPr>
              </a:p>
            </p:txBody>
          </p:sp>
        </mc:Choice>
        <mc:Fallback xmlns="">
          <p:sp>
            <p:nvSpPr>
              <p:cNvPr id="64" name="Content Placeholder 2">
                <a:extLst>
                  <a:ext uri="{FF2B5EF4-FFF2-40B4-BE49-F238E27FC236}">
                    <a16:creationId xmlns:a16="http://schemas.microsoft.com/office/drawing/2014/main" id="{9F4C9D8C-B910-CF4C-BB32-8A784C02A091}"/>
                  </a:ext>
                </a:extLst>
              </p:cNvPr>
              <p:cNvSpPr txBox="1">
                <a:spLocks noRot="1" noChangeAspect="1" noMove="1" noResize="1" noEditPoints="1" noAdjustHandles="1" noChangeArrowheads="1" noChangeShapeType="1" noTextEdit="1"/>
              </p:cNvSpPr>
              <p:nvPr/>
            </p:nvSpPr>
            <p:spPr>
              <a:xfrm>
                <a:off x="3869075" y="1700892"/>
                <a:ext cx="4861354" cy="503588"/>
              </a:xfrm>
              <a:prstGeom prst="rect">
                <a:avLst/>
              </a:prstGeom>
              <a:blipFill>
                <a:blip r:embed="rId10"/>
                <a:stretch>
                  <a:fillRect b="-14634"/>
                </a:stretch>
              </a:blipFill>
            </p:spPr>
            <p:txBody>
              <a:bodyPr/>
              <a:lstStyle/>
              <a:p>
                <a:r>
                  <a:rPr lang="en-US">
                    <a:noFill/>
                  </a:rPr>
                  <a:t> </a:t>
                </a:r>
              </a:p>
            </p:txBody>
          </p:sp>
        </mc:Fallback>
      </mc:AlternateContent>
    </p:spTree>
    <p:extLst>
      <p:ext uri="{BB962C8B-B14F-4D97-AF65-F5344CB8AC3E}">
        <p14:creationId xmlns:p14="http://schemas.microsoft.com/office/powerpoint/2010/main" val="26356331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ctr">
          <a:defRPr sz="2800" dirty="0" smtClean="0"/>
        </a:defPPr>
      </a:lstStyle>
    </a:txDef>
  </a:objectDefaults>
  <a:extraClrSchemeLst/>
  <a:extLst>
    <a:ext uri="{05A4C25C-085E-4340-85A3-A5531E510DB2}">
      <thm15:themeFamily xmlns:thm15="http://schemas.microsoft.com/office/thememl/2012/main" name="Presentation6" id="{777D2607-77E0-384B-BDD7-F35D469D60DB}" vid="{4A1DB25B-D6FF-654D-85D6-1C898B3B9A8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622</TotalTime>
  <Words>5249</Words>
  <Application>Microsoft Macintosh PowerPoint</Application>
  <PresentationFormat>Widescreen</PresentationFormat>
  <Paragraphs>923</Paragraphs>
  <Slides>76</Slides>
  <Notes>33</Notes>
  <HiddenSlides>2</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76</vt:i4>
      </vt:variant>
    </vt:vector>
  </HeadingPairs>
  <TitlesOfParts>
    <vt:vector size="87" baseType="lpstr">
      <vt:lpstr>Arial</vt:lpstr>
      <vt:lpstr>Avenir Light</vt:lpstr>
      <vt:lpstr>Calibri</vt:lpstr>
      <vt:lpstr>Calibri Light</vt:lpstr>
      <vt:lpstr>Cambria Math</vt:lpstr>
      <vt:lpstr>Courier New</vt:lpstr>
      <vt:lpstr>DejaVu Sans</vt:lpstr>
      <vt:lpstr>Karla</vt:lpstr>
      <vt:lpstr>Times New Roman</vt:lpstr>
      <vt:lpstr>Trebuchet MS</vt:lpstr>
      <vt:lpstr>Office Theme</vt:lpstr>
      <vt:lpstr>CS 7150</vt:lpstr>
      <vt:lpstr>Transformers</vt:lpstr>
      <vt:lpstr>Neural Language Model Structure</vt:lpstr>
      <vt:lpstr>Training a Transformer</vt:lpstr>
      <vt:lpstr>Language Modelling: Feed-forward Neural Net</vt:lpstr>
      <vt:lpstr>Language Modelling: Feed-forward Neural Net</vt:lpstr>
      <vt:lpstr>Language Modelling: Feed-forward Neural Net</vt:lpstr>
      <vt:lpstr>Language Modelling: Feed-forward Neural Net</vt:lpstr>
      <vt:lpstr>Language Modelling: Feed-forward Neural Net</vt:lpstr>
      <vt:lpstr>Language Modelling: Feed-forward Neural Net</vt:lpstr>
      <vt:lpstr>Language Modelling : Feed-forward Neural Net</vt:lpstr>
      <vt:lpstr>Language Modelling</vt:lpstr>
      <vt:lpstr>Language Modelling</vt:lpstr>
      <vt:lpstr>Language Modelling: RNNs</vt:lpstr>
      <vt:lpstr>RNN</vt:lpstr>
      <vt:lpstr>RNN </vt:lpstr>
      <vt:lpstr>RNN </vt:lpstr>
      <vt:lpstr>RNN</vt:lpstr>
      <vt:lpstr>RNN</vt:lpstr>
      <vt:lpstr>RNN</vt:lpstr>
      <vt:lpstr>RNN</vt:lpstr>
      <vt:lpstr>History of NLP architectures</vt:lpstr>
      <vt:lpstr>Details of Self-Attention</vt:lpstr>
      <vt:lpstr>Self-Attention Details</vt:lpstr>
      <vt:lpstr>Self-Attention</vt:lpstr>
      <vt:lpstr>Self Attention</vt:lpstr>
      <vt:lpstr>Self Attention</vt:lpstr>
      <vt:lpstr>Is Self-Attention All You Need?  Not yet.</vt:lpstr>
      <vt:lpstr>Position Encoding</vt:lpstr>
      <vt:lpstr>Masking Attention to the Future</vt:lpstr>
      <vt:lpstr>Feed-Forward Modules</vt:lpstr>
      <vt:lpstr>Let’s try training a transformer</vt:lpstr>
      <vt:lpstr>One vector for every token, through a stack of layers</vt:lpstr>
      <vt:lpstr>Attention is All You Need (Vaswani 2017 - Google)</vt:lpstr>
      <vt:lpstr>The Two Steps Inside Each Layer</vt:lpstr>
      <vt:lpstr>Transformers attend over the grid of states</vt:lpstr>
      <vt:lpstr>Transformer Overview</vt:lpstr>
      <vt:lpstr>Transformer Encoder</vt:lpstr>
      <vt:lpstr>Transformer Decoder</vt:lpstr>
      <vt:lpstr>Parallelizing Attention over All Tokens</vt:lpstr>
      <vt:lpstr>Parallelizing Multiple Attention Heads</vt:lpstr>
      <vt:lpstr>Parallelizing Multiple Attention Heads</vt:lpstr>
      <vt:lpstr>Transformers Use a Residual Stream</vt:lpstr>
      <vt:lpstr>Attention and MLP contribute to the Residual Stream</vt:lpstr>
      <vt:lpstr>Transformers use Layer Normalization</vt:lpstr>
      <vt:lpstr>Transformers use Scaled Dot Product</vt:lpstr>
      <vt:lpstr>A few more training tricks for Transformers</vt:lpstr>
      <vt:lpstr>The Transformer Encoder-Decoder (Vaswani et al., 2017)</vt:lpstr>
      <vt:lpstr>The Transformer Encoder-Decoder (Vaswani et al., 2017)</vt:lpstr>
      <vt:lpstr>The Transformer Encoder-Decoder (Vaswani et al., 2017)</vt:lpstr>
      <vt:lpstr>Transformers for Translation: better, faster, cheaper</vt:lpstr>
      <vt:lpstr>After Transformer: GPT-2 (Decode only), BERT (Encode only)</vt:lpstr>
      <vt:lpstr>Decoder task: Predict the Next Word (GPT-1,2,3)</vt:lpstr>
      <vt:lpstr>The BERT encoder training task.  (Devlin 2018)</vt:lpstr>
      <vt:lpstr>A discussion of transformer efficiency… Or inefficiency</vt:lpstr>
      <vt:lpstr>Recent ideas on efficiency:  O(ndm) [linear time] attention</vt:lpstr>
      <vt:lpstr>Efficiency survey (Tay 2020)</vt:lpstr>
      <vt:lpstr>More observations on efficiency (Fedus 2021)</vt:lpstr>
      <vt:lpstr>Switch Transformers: enlarge parameters (Fedus 2021)</vt:lpstr>
      <vt:lpstr>What is so great about scaling up: Amazing GPT tricks</vt:lpstr>
      <vt:lpstr>What is so great about scaling up: Amazing GPT tricks</vt:lpstr>
      <vt:lpstr>What is so great about scaling up: Amazing GPT tricks</vt:lpstr>
      <vt:lpstr>A Library for Priming GPT3: Example with Latex</vt:lpstr>
      <vt:lpstr>Some Interpretability Results</vt:lpstr>
      <vt:lpstr>Image GPT/Generative Pretraining from Pixels (Chen 2020)</vt:lpstr>
      <vt:lpstr>Image GPT/Generative Pretraining from Pixels (Chen 2020)</vt:lpstr>
      <vt:lpstr>Image GPT/Generative Pretraining from Pixels (Chen 2020)</vt:lpstr>
      <vt:lpstr>Image GPT/Generative Pretraining from Pixels (Chen 2020)</vt:lpstr>
      <vt:lpstr>Image GPT/Generative Pretraining from Pixels (Chen 2020)</vt:lpstr>
      <vt:lpstr>Vision Transformer (Dosovitskiy 2020)</vt:lpstr>
      <vt:lpstr>Vision Transformer</vt:lpstr>
      <vt:lpstr>Vision Transformer (Dosovitskiy 2020)</vt:lpstr>
      <vt:lpstr>What’s next?  Patch Generative Transformers.</vt:lpstr>
      <vt:lpstr>PowerPoint Presentation</vt:lpstr>
      <vt:lpstr>Subject to understand</vt:lpstr>
      <vt:lpstr>Process figure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7150</dc:title>
  <dc:creator>David Bau</dc:creator>
  <cp:lastModifiedBy>David Bau</cp:lastModifiedBy>
  <cp:revision>3</cp:revision>
  <dcterms:created xsi:type="dcterms:W3CDTF">2024-03-14T07:09:37Z</dcterms:created>
  <dcterms:modified xsi:type="dcterms:W3CDTF">2024-03-14T17:32:09Z</dcterms:modified>
</cp:coreProperties>
</file>