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it’s a really parsimonious mental representation.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it’s a really parsimonious mental representation.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Shape 6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Well these is a very popular method for representation learning without labels.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Problem: Requires a bottleneck. Learns low-level compression.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f^* = \argmin_{f \in \mathcal{F}} \sum_{i=1}^N \mathcal{L}(f(x_i), y_i)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Shape 6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Well these is a very popular method for representation learning without labels.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Problem: Requires a bottleneck. Learns low-level compression.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Shape 7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p(\mathbf{z}) = \int_{\mathbf{x}} p(\mathbf{z|x})p_{\texttt{data}}(\mathbf{x})d\mathbf{x}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0" y="0"/>
            <a:ext cx="24384000" cy="2366683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676400" y="2366682"/>
            <a:ext cx="21031200" cy="1064185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9144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13716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18288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22860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7221200" y="13131704"/>
            <a:ext cx="504548" cy="48391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35858" y="36512"/>
            <a:ext cx="24384001" cy="2330172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1676400" y="2366684"/>
            <a:ext cx="21031200" cy="1058806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7221200" y="13077915"/>
            <a:ext cx="504548" cy="48391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Relationship Id="rId3" Type="http://schemas.openxmlformats.org/officeDocument/2006/relationships/image" Target="../media/image4.png"/><Relationship Id="rId4" Type="http://schemas.openxmlformats.org/officeDocument/2006/relationships/image" Target="../media/image12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.tif"/><Relationship Id="rId7" Type="http://schemas.openxmlformats.org/officeDocument/2006/relationships/image" Target="../media/image4.tif"/><Relationship Id="rId8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gif"/><Relationship Id="rId3" Type="http://schemas.openxmlformats.org/officeDocument/2006/relationships/image" Target="../media/image3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g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g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4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50.png"/><Relationship Id="rId4" Type="http://schemas.openxmlformats.org/officeDocument/2006/relationships/image" Target="../media/image5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Relationship Id="rId7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iffusion Model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Diffusion Models</a:t>
            </a:r>
          </a:p>
        </p:txBody>
      </p:sp>
      <p:sp>
        <p:nvSpPr>
          <p:cNvPr id="138" name="Rohit Gandikota"/>
          <p:cNvSpPr txBox="1"/>
          <p:nvPr>
            <p:ph type="subTitle" sz="quarter" idx="1"/>
          </p:nvPr>
        </p:nvSpPr>
        <p:spPr>
          <a:xfrm>
            <a:off x="1778000" y="7618926"/>
            <a:ext cx="20828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Rohit Gandikota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Image"/>
          <p:cNvSpPr txBox="1"/>
          <p:nvPr/>
        </p:nvSpPr>
        <p:spPr>
          <a:xfrm>
            <a:off x="2010425" y="9797880"/>
            <a:ext cx="3548331" cy="84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defTabSz="36576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6931" y="3983925"/>
            <a:ext cx="689243" cy="59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7316" y="5085446"/>
            <a:ext cx="6188355" cy="46412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421" name="Rectangle"/>
          <p:cNvSpPr/>
          <p:nvPr/>
        </p:nvSpPr>
        <p:spPr>
          <a:xfrm>
            <a:off x="8835833" y="4009230"/>
            <a:ext cx="715063" cy="6793698"/>
          </a:xfrm>
          <a:prstGeom prst="rect">
            <a:avLst/>
          </a:prstGeom>
          <a:ln w="1016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2" name="Line"/>
          <p:cNvSpPr/>
          <p:nvPr/>
        </p:nvSpPr>
        <p:spPr>
          <a:xfrm>
            <a:off x="7239000" y="7406078"/>
            <a:ext cx="1448604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33" name="Group"/>
          <p:cNvGrpSpPr/>
          <p:nvPr/>
        </p:nvGrpSpPr>
        <p:grpSpPr>
          <a:xfrm>
            <a:off x="8945532" y="4161726"/>
            <a:ext cx="495665" cy="6525815"/>
            <a:chOff x="0" y="0"/>
            <a:chExt cx="495664" cy="6525813"/>
          </a:xfrm>
        </p:grpSpPr>
        <p:sp>
          <p:nvSpPr>
            <p:cNvPr id="423" name="Circle"/>
            <p:cNvSpPr/>
            <p:nvPr/>
          </p:nvSpPr>
          <p:spPr>
            <a:xfrm>
              <a:off x="-1" y="-1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4" name="Circle"/>
            <p:cNvSpPr/>
            <p:nvPr/>
          </p:nvSpPr>
          <p:spPr>
            <a:xfrm>
              <a:off x="-1" y="671215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5" name="Circle"/>
            <p:cNvSpPr/>
            <p:nvPr/>
          </p:nvSpPr>
          <p:spPr>
            <a:xfrm>
              <a:off x="-1" y="1342430"/>
              <a:ext cx="495666" cy="495665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6" name="Circle"/>
            <p:cNvSpPr/>
            <p:nvPr/>
          </p:nvSpPr>
          <p:spPr>
            <a:xfrm>
              <a:off x="-1" y="201364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7" name="Circle"/>
            <p:cNvSpPr/>
            <p:nvPr/>
          </p:nvSpPr>
          <p:spPr>
            <a:xfrm>
              <a:off x="-1" y="2684862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8" name="Circle"/>
            <p:cNvSpPr/>
            <p:nvPr/>
          </p:nvSpPr>
          <p:spPr>
            <a:xfrm>
              <a:off x="-1" y="335607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29" name="Circle"/>
            <p:cNvSpPr/>
            <p:nvPr/>
          </p:nvSpPr>
          <p:spPr>
            <a:xfrm>
              <a:off x="-1" y="4027292"/>
              <a:ext cx="495666" cy="49566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30" name="Circle"/>
            <p:cNvSpPr/>
            <p:nvPr/>
          </p:nvSpPr>
          <p:spPr>
            <a:xfrm>
              <a:off x="-1" y="4698509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31" name="Circle"/>
            <p:cNvSpPr/>
            <p:nvPr/>
          </p:nvSpPr>
          <p:spPr>
            <a:xfrm>
              <a:off x="-1" y="5369723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32" name="Circle"/>
            <p:cNvSpPr/>
            <p:nvPr/>
          </p:nvSpPr>
          <p:spPr>
            <a:xfrm>
              <a:off x="-1" y="6030149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grpSp>
        <p:nvGrpSpPr>
          <p:cNvPr id="444" name="Group"/>
          <p:cNvGrpSpPr/>
          <p:nvPr/>
        </p:nvGrpSpPr>
        <p:grpSpPr>
          <a:xfrm>
            <a:off x="9561425" y="4924113"/>
            <a:ext cx="1448604" cy="4964124"/>
            <a:chOff x="0" y="0"/>
            <a:chExt cx="1448603" cy="4964122"/>
          </a:xfrm>
        </p:grpSpPr>
        <p:sp>
          <p:nvSpPr>
            <p:cNvPr id="434" name="Rectangle"/>
            <p:cNvSpPr/>
            <p:nvPr/>
          </p:nvSpPr>
          <p:spPr>
            <a:xfrm>
              <a:off x="733538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5" name="Line"/>
            <p:cNvSpPr/>
            <p:nvPr/>
          </p:nvSpPr>
          <p:spPr>
            <a:xfrm>
              <a:off x="-1" y="2482061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43" name="Group"/>
            <p:cNvGrpSpPr/>
            <p:nvPr/>
          </p:nvGrpSpPr>
          <p:grpSpPr>
            <a:xfrm>
              <a:off x="850807" y="145958"/>
              <a:ext cx="495665" cy="4619961"/>
              <a:chOff x="0" y="0"/>
              <a:chExt cx="495664" cy="4619960"/>
            </a:xfrm>
          </p:grpSpPr>
          <p:sp>
            <p:nvSpPr>
              <p:cNvPr id="436" name="Circle"/>
              <p:cNvSpPr/>
              <p:nvPr/>
            </p:nvSpPr>
            <p:spPr>
              <a:xfrm>
                <a:off x="-1" y="-1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37" name="Circle"/>
              <p:cNvSpPr/>
              <p:nvPr/>
            </p:nvSpPr>
            <p:spPr>
              <a:xfrm>
                <a:off x="-1" y="687382"/>
                <a:ext cx="495666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38" name="Circle"/>
              <p:cNvSpPr/>
              <p:nvPr/>
            </p:nvSpPr>
            <p:spPr>
              <a:xfrm>
                <a:off x="-1" y="1374764"/>
                <a:ext cx="495666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39" name="Circle"/>
              <p:cNvSpPr/>
              <p:nvPr/>
            </p:nvSpPr>
            <p:spPr>
              <a:xfrm>
                <a:off x="-1" y="2062147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40" name="Circle"/>
              <p:cNvSpPr/>
              <p:nvPr/>
            </p:nvSpPr>
            <p:spPr>
              <a:xfrm>
                <a:off x="-1" y="2749531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41" name="Circle"/>
              <p:cNvSpPr/>
              <p:nvPr/>
            </p:nvSpPr>
            <p:spPr>
              <a:xfrm>
                <a:off x="-1" y="3436723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42" name="Circle"/>
              <p:cNvSpPr/>
              <p:nvPr/>
            </p:nvSpPr>
            <p:spPr>
              <a:xfrm>
                <a:off x="-1" y="4124295"/>
                <a:ext cx="495666" cy="495665"/>
              </a:xfrm>
              <a:prstGeom prst="ellipse">
                <a:avLst/>
              </a:prstGeom>
              <a:solidFill>
                <a:srgbClr val="1D1D1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453" name="Group"/>
          <p:cNvGrpSpPr/>
          <p:nvPr/>
        </p:nvGrpSpPr>
        <p:grpSpPr>
          <a:xfrm>
            <a:off x="11054323" y="5698404"/>
            <a:ext cx="1364259" cy="3415542"/>
            <a:chOff x="0" y="0"/>
            <a:chExt cx="1364257" cy="3415541"/>
          </a:xfrm>
        </p:grpSpPr>
        <p:sp>
          <p:nvSpPr>
            <p:cNvPr id="445" name="Rectangle"/>
            <p:cNvSpPr/>
            <p:nvPr/>
          </p:nvSpPr>
          <p:spPr>
            <a:xfrm>
              <a:off x="649195" y="-1"/>
              <a:ext cx="715063" cy="341554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Line"/>
            <p:cNvSpPr/>
            <p:nvPr/>
          </p:nvSpPr>
          <p:spPr>
            <a:xfrm>
              <a:off x="0" y="1707770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52" name="Group"/>
            <p:cNvGrpSpPr/>
            <p:nvPr/>
          </p:nvGrpSpPr>
          <p:grpSpPr>
            <a:xfrm>
              <a:off x="747560" y="91386"/>
              <a:ext cx="495665" cy="3180528"/>
              <a:chOff x="0" y="0"/>
              <a:chExt cx="495664" cy="3180526"/>
            </a:xfrm>
          </p:grpSpPr>
          <p:sp>
            <p:nvSpPr>
              <p:cNvPr id="447" name="Circle"/>
              <p:cNvSpPr/>
              <p:nvPr/>
            </p:nvSpPr>
            <p:spPr>
              <a:xfrm>
                <a:off x="0" y="134242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48" name="Circle"/>
              <p:cNvSpPr/>
              <p:nvPr/>
            </p:nvSpPr>
            <p:spPr>
              <a:xfrm>
                <a:off x="0" y="2010104"/>
                <a:ext cx="495665" cy="495665"/>
              </a:xfrm>
              <a:prstGeom prst="ellipse">
                <a:avLst/>
              </a:prstGeom>
              <a:solidFill>
                <a:srgbClr val="4D4D4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49" name="Circle"/>
              <p:cNvSpPr/>
              <p:nvPr/>
            </p:nvSpPr>
            <p:spPr>
              <a:xfrm>
                <a:off x="0" y="671214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50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51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456" name="Group"/>
          <p:cNvGrpSpPr/>
          <p:nvPr/>
        </p:nvGrpSpPr>
        <p:grpSpPr>
          <a:xfrm>
            <a:off x="9071681" y="2254618"/>
            <a:ext cx="7784515" cy="3352061"/>
            <a:chOff x="0" y="0"/>
            <a:chExt cx="7784513" cy="3352061"/>
          </a:xfrm>
        </p:grpSpPr>
        <p:sp>
          <p:nvSpPr>
            <p:cNvPr id="454" name="compressed image code (vector z)"/>
            <p:cNvSpPr txBox="1"/>
            <p:nvPr/>
          </p:nvSpPr>
          <p:spPr>
            <a:xfrm>
              <a:off x="0" y="-1"/>
              <a:ext cx="7784514" cy="1793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8" tIns="71438" rIns="71438" bIns="71438" numCol="1" anchor="ctr">
              <a:spAutoFit/>
            </a:bodyPr>
            <a:lstStyle/>
            <a:p>
              <a:pPr algn="l" defTabSz="821532">
                <a:defRPr b="0" sz="5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compressed image code (vector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z</a:t>
              </a:r>
              <a:r>
                <a:t>)</a:t>
              </a:r>
            </a:p>
          </p:txBody>
        </p:sp>
        <p:sp>
          <p:nvSpPr>
            <p:cNvPr id="455" name="Connection Line"/>
            <p:cNvSpPr/>
            <p:nvPr/>
          </p:nvSpPr>
          <p:spPr>
            <a:xfrm>
              <a:off x="2999695" y="1747448"/>
              <a:ext cx="390657" cy="160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9" h="21600" fill="norm" stroke="1" extrusionOk="0">
                  <a:moveTo>
                    <a:pt x="419" y="21600"/>
                  </a:moveTo>
                  <a:cubicBezTo>
                    <a:pt x="-1781" y="14540"/>
                    <a:pt x="4686" y="7340"/>
                    <a:pt x="19819" y="0"/>
                  </a:cubicBezTo>
                </a:path>
              </a:pathLst>
            </a:custGeom>
            <a:noFill/>
            <a:ln w="152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7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Unsupervised Representation Learning</a:t>
            </a:r>
          </a:p>
        </p:txBody>
      </p:sp>
      <p:sp>
        <p:nvSpPr>
          <p:cNvPr id="458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2"/>
      <p:bldP build="whole" bldLvl="1" animBg="1" rev="0" advAuto="0" spid="456" grpId="3"/>
      <p:bldP build="whole" bldLvl="1" animBg="1" rev="0" advAuto="0" spid="4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onstructed…"/>
          <p:cNvSpPr txBox="1"/>
          <p:nvPr/>
        </p:nvSpPr>
        <p:spPr>
          <a:xfrm>
            <a:off x="17638693" y="9821946"/>
            <a:ext cx="5418297" cy="170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/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Reconstructed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image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99193" y="4007989"/>
            <a:ext cx="689243" cy="83184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Line"/>
          <p:cNvSpPr/>
          <p:nvPr/>
        </p:nvSpPr>
        <p:spPr>
          <a:xfrm>
            <a:off x="15588360" y="7430144"/>
            <a:ext cx="1447526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49578" y="5109510"/>
            <a:ext cx="6188356" cy="464126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grpSp>
        <p:nvGrpSpPr>
          <p:cNvPr id="479" name="Group"/>
          <p:cNvGrpSpPr/>
          <p:nvPr/>
        </p:nvGrpSpPr>
        <p:grpSpPr>
          <a:xfrm>
            <a:off x="13952542" y="4033389"/>
            <a:ext cx="1447526" cy="6793697"/>
            <a:chOff x="0" y="0"/>
            <a:chExt cx="1447524" cy="6793696"/>
          </a:xfrm>
        </p:grpSpPr>
        <p:sp>
          <p:nvSpPr>
            <p:cNvPr id="466" name="Rectangle"/>
            <p:cNvSpPr/>
            <p:nvPr/>
          </p:nvSpPr>
          <p:spPr>
            <a:xfrm>
              <a:off x="732461" y="-1"/>
              <a:ext cx="715065" cy="6793697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" name="Line"/>
            <p:cNvSpPr/>
            <p:nvPr/>
          </p:nvSpPr>
          <p:spPr>
            <a:xfrm>
              <a:off x="0" y="3396847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78" name="Group"/>
            <p:cNvGrpSpPr/>
            <p:nvPr/>
          </p:nvGrpSpPr>
          <p:grpSpPr>
            <a:xfrm>
              <a:off x="853497" y="107818"/>
              <a:ext cx="495665" cy="6525815"/>
              <a:chOff x="0" y="0"/>
              <a:chExt cx="495664" cy="6525813"/>
            </a:xfrm>
          </p:grpSpPr>
          <p:sp>
            <p:nvSpPr>
              <p:cNvPr id="468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69" name="Circle"/>
              <p:cNvSpPr/>
              <p:nvPr/>
            </p:nvSpPr>
            <p:spPr>
              <a:xfrm>
                <a:off x="0" y="671215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0" name="Circle"/>
              <p:cNvSpPr/>
              <p:nvPr/>
            </p:nvSpPr>
            <p:spPr>
              <a:xfrm>
                <a:off x="0" y="1342430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1" name="Circle"/>
              <p:cNvSpPr/>
              <p:nvPr/>
            </p:nvSpPr>
            <p:spPr>
              <a:xfrm>
                <a:off x="0" y="2013646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2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3" name="Circle"/>
              <p:cNvSpPr/>
              <p:nvPr/>
            </p:nvSpPr>
            <p:spPr>
              <a:xfrm>
                <a:off x="0" y="3356076"/>
                <a:ext cx="495665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4" name="Circle"/>
              <p:cNvSpPr/>
              <p:nvPr/>
            </p:nvSpPr>
            <p:spPr>
              <a:xfrm>
                <a:off x="0" y="4027292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5" name="Circle"/>
              <p:cNvSpPr/>
              <p:nvPr/>
            </p:nvSpPr>
            <p:spPr>
              <a:xfrm>
                <a:off x="0" y="4698509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6" name="Circle"/>
              <p:cNvSpPr/>
              <p:nvPr/>
            </p:nvSpPr>
            <p:spPr>
              <a:xfrm>
                <a:off x="0" y="5369723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77" name="Circle"/>
              <p:cNvSpPr/>
              <p:nvPr/>
            </p:nvSpPr>
            <p:spPr>
              <a:xfrm>
                <a:off x="0" y="603014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490" name="Group"/>
          <p:cNvGrpSpPr/>
          <p:nvPr/>
        </p:nvGrpSpPr>
        <p:grpSpPr>
          <a:xfrm>
            <a:off x="12461799" y="4922053"/>
            <a:ext cx="1374308" cy="4964123"/>
            <a:chOff x="0" y="0"/>
            <a:chExt cx="1374306" cy="4964122"/>
          </a:xfrm>
        </p:grpSpPr>
        <p:sp>
          <p:nvSpPr>
            <p:cNvPr id="480" name="Line"/>
            <p:cNvSpPr/>
            <p:nvPr/>
          </p:nvSpPr>
          <p:spPr>
            <a:xfrm>
              <a:off x="0" y="2508184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" name="Rectangle"/>
            <p:cNvSpPr/>
            <p:nvPr/>
          </p:nvSpPr>
          <p:spPr>
            <a:xfrm>
              <a:off x="659242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89" name="Group"/>
            <p:cNvGrpSpPr/>
            <p:nvPr/>
          </p:nvGrpSpPr>
          <p:grpSpPr>
            <a:xfrm>
              <a:off x="776512" y="145958"/>
              <a:ext cx="495665" cy="4619961"/>
              <a:chOff x="0" y="0"/>
              <a:chExt cx="495664" cy="4619960"/>
            </a:xfrm>
          </p:grpSpPr>
          <p:sp>
            <p:nvSpPr>
              <p:cNvPr id="482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3" name="Circle"/>
              <p:cNvSpPr/>
              <p:nvPr/>
            </p:nvSpPr>
            <p:spPr>
              <a:xfrm>
                <a:off x="0" y="687382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4" name="Circle"/>
              <p:cNvSpPr/>
              <p:nvPr/>
            </p:nvSpPr>
            <p:spPr>
              <a:xfrm>
                <a:off x="0" y="1374764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5" name="Circle"/>
              <p:cNvSpPr/>
              <p:nvPr/>
            </p:nvSpPr>
            <p:spPr>
              <a:xfrm>
                <a:off x="0" y="2062147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6" name="Circle"/>
              <p:cNvSpPr/>
              <p:nvPr/>
            </p:nvSpPr>
            <p:spPr>
              <a:xfrm>
                <a:off x="0" y="274953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7" name="Circle"/>
              <p:cNvSpPr/>
              <p:nvPr/>
            </p:nvSpPr>
            <p:spPr>
              <a:xfrm>
                <a:off x="0" y="3436723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88" name="Circle"/>
              <p:cNvSpPr/>
              <p:nvPr/>
            </p:nvSpPr>
            <p:spPr>
              <a:xfrm>
                <a:off x="0" y="4124295"/>
                <a:ext cx="495665" cy="495665"/>
              </a:xfrm>
              <a:prstGeom prst="ellipse">
                <a:avLst/>
              </a:prstGeom>
              <a:solidFill>
                <a:srgbClr val="A6A6A6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sp>
        <p:nvSpPr>
          <p:cNvPr id="491" name="Image"/>
          <p:cNvSpPr txBox="1"/>
          <p:nvPr/>
        </p:nvSpPr>
        <p:spPr>
          <a:xfrm>
            <a:off x="2010425" y="9821943"/>
            <a:ext cx="3548331" cy="84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defTabSz="36576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4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16931" y="4007989"/>
            <a:ext cx="689243" cy="59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316" y="5109509"/>
            <a:ext cx="6188355" cy="46412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grpSp>
        <p:nvGrpSpPr>
          <p:cNvPr id="504" name="Group"/>
          <p:cNvGrpSpPr/>
          <p:nvPr/>
        </p:nvGrpSpPr>
        <p:grpSpPr>
          <a:xfrm>
            <a:off x="9561425" y="4948177"/>
            <a:ext cx="1449682" cy="4967818"/>
            <a:chOff x="0" y="0"/>
            <a:chExt cx="1449681" cy="4967816"/>
          </a:xfrm>
        </p:grpSpPr>
        <p:sp>
          <p:nvSpPr>
            <p:cNvPr id="494" name="Rectangle"/>
            <p:cNvSpPr/>
            <p:nvPr/>
          </p:nvSpPr>
          <p:spPr>
            <a:xfrm>
              <a:off x="734085" y="0"/>
              <a:ext cx="715597" cy="4967817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5" name="Line"/>
            <p:cNvSpPr/>
            <p:nvPr/>
          </p:nvSpPr>
          <p:spPr>
            <a:xfrm>
              <a:off x="-1" y="2483907"/>
              <a:ext cx="689756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03" name="Group"/>
            <p:cNvGrpSpPr/>
            <p:nvPr/>
          </p:nvGrpSpPr>
          <p:grpSpPr>
            <a:xfrm>
              <a:off x="851441" y="146068"/>
              <a:ext cx="496033" cy="4623397"/>
              <a:chOff x="0" y="0"/>
              <a:chExt cx="496032" cy="4623396"/>
            </a:xfrm>
          </p:grpSpPr>
          <p:sp>
            <p:nvSpPr>
              <p:cNvPr id="496" name="Circle"/>
              <p:cNvSpPr/>
              <p:nvPr/>
            </p:nvSpPr>
            <p:spPr>
              <a:xfrm>
                <a:off x="-1" y="0"/>
                <a:ext cx="496034" cy="49603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97" name="Circle"/>
              <p:cNvSpPr/>
              <p:nvPr/>
            </p:nvSpPr>
            <p:spPr>
              <a:xfrm>
                <a:off x="-1" y="687893"/>
                <a:ext cx="496034" cy="496033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98" name="Circle"/>
              <p:cNvSpPr/>
              <p:nvPr/>
            </p:nvSpPr>
            <p:spPr>
              <a:xfrm>
                <a:off x="-1" y="1375787"/>
                <a:ext cx="496034" cy="496033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499" name="Circle"/>
              <p:cNvSpPr/>
              <p:nvPr/>
            </p:nvSpPr>
            <p:spPr>
              <a:xfrm>
                <a:off x="-1" y="2063681"/>
                <a:ext cx="496034" cy="49603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00" name="Circle"/>
              <p:cNvSpPr/>
              <p:nvPr/>
            </p:nvSpPr>
            <p:spPr>
              <a:xfrm>
                <a:off x="-1" y="2751576"/>
                <a:ext cx="496034" cy="49603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01" name="Circle"/>
              <p:cNvSpPr/>
              <p:nvPr/>
            </p:nvSpPr>
            <p:spPr>
              <a:xfrm>
                <a:off x="-1" y="3439280"/>
                <a:ext cx="496034" cy="49603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02" name="Circle"/>
              <p:cNvSpPr/>
              <p:nvPr/>
            </p:nvSpPr>
            <p:spPr>
              <a:xfrm>
                <a:off x="-1" y="4127364"/>
                <a:ext cx="496034" cy="496033"/>
              </a:xfrm>
              <a:prstGeom prst="ellipse">
                <a:avLst/>
              </a:prstGeom>
              <a:solidFill>
                <a:srgbClr val="1D1D1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513" name="Group"/>
          <p:cNvGrpSpPr/>
          <p:nvPr/>
        </p:nvGrpSpPr>
        <p:grpSpPr>
          <a:xfrm>
            <a:off x="11054323" y="5722468"/>
            <a:ext cx="1364259" cy="3415543"/>
            <a:chOff x="0" y="0"/>
            <a:chExt cx="1364257" cy="3415541"/>
          </a:xfrm>
        </p:grpSpPr>
        <p:sp>
          <p:nvSpPr>
            <p:cNvPr id="505" name="Rectangle"/>
            <p:cNvSpPr/>
            <p:nvPr/>
          </p:nvSpPr>
          <p:spPr>
            <a:xfrm>
              <a:off x="649195" y="-1"/>
              <a:ext cx="715063" cy="341554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6" name="Line"/>
            <p:cNvSpPr/>
            <p:nvPr/>
          </p:nvSpPr>
          <p:spPr>
            <a:xfrm>
              <a:off x="0" y="1707770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2" name="Group"/>
            <p:cNvGrpSpPr/>
            <p:nvPr/>
          </p:nvGrpSpPr>
          <p:grpSpPr>
            <a:xfrm>
              <a:off x="747560" y="91386"/>
              <a:ext cx="495665" cy="3180528"/>
              <a:chOff x="0" y="0"/>
              <a:chExt cx="495664" cy="3180526"/>
            </a:xfrm>
          </p:grpSpPr>
          <p:sp>
            <p:nvSpPr>
              <p:cNvPr id="507" name="Circle"/>
              <p:cNvSpPr/>
              <p:nvPr/>
            </p:nvSpPr>
            <p:spPr>
              <a:xfrm>
                <a:off x="0" y="134242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08" name="Circle"/>
              <p:cNvSpPr/>
              <p:nvPr/>
            </p:nvSpPr>
            <p:spPr>
              <a:xfrm>
                <a:off x="0" y="2010104"/>
                <a:ext cx="495665" cy="495665"/>
              </a:xfrm>
              <a:prstGeom prst="ellipse">
                <a:avLst/>
              </a:prstGeom>
              <a:solidFill>
                <a:srgbClr val="4D4D4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09" name="Circle"/>
              <p:cNvSpPr/>
              <p:nvPr/>
            </p:nvSpPr>
            <p:spPr>
              <a:xfrm>
                <a:off x="0" y="671214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10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11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516" name="Group"/>
          <p:cNvGrpSpPr/>
          <p:nvPr/>
        </p:nvGrpSpPr>
        <p:grpSpPr>
          <a:xfrm>
            <a:off x="9071681" y="2278682"/>
            <a:ext cx="7784515" cy="3352061"/>
            <a:chOff x="0" y="0"/>
            <a:chExt cx="7784513" cy="3352061"/>
          </a:xfrm>
        </p:grpSpPr>
        <p:sp>
          <p:nvSpPr>
            <p:cNvPr id="514" name="compressed image code (vector z)"/>
            <p:cNvSpPr txBox="1"/>
            <p:nvPr/>
          </p:nvSpPr>
          <p:spPr>
            <a:xfrm>
              <a:off x="0" y="-1"/>
              <a:ext cx="7784514" cy="1793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8" tIns="71438" rIns="71438" bIns="71438" numCol="1" anchor="ctr">
              <a:spAutoFit/>
            </a:bodyPr>
            <a:lstStyle/>
            <a:p>
              <a:pPr algn="l" defTabSz="821532">
                <a:defRPr b="0" sz="5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compressed image code (vector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z</a:t>
              </a:r>
              <a:r>
                <a:t>)</a:t>
              </a:r>
            </a:p>
          </p:txBody>
        </p:sp>
        <p:sp>
          <p:nvSpPr>
            <p:cNvPr id="515" name="Connection Line"/>
            <p:cNvSpPr/>
            <p:nvPr/>
          </p:nvSpPr>
          <p:spPr>
            <a:xfrm>
              <a:off x="2999695" y="1747448"/>
              <a:ext cx="390657" cy="160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9" h="21600" fill="norm" stroke="1" extrusionOk="0">
                  <a:moveTo>
                    <a:pt x="419" y="21600"/>
                  </a:moveTo>
                  <a:cubicBezTo>
                    <a:pt x="-1781" y="14540"/>
                    <a:pt x="4686" y="7340"/>
                    <a:pt x="19819" y="0"/>
                  </a:cubicBezTo>
                </a:path>
              </a:pathLst>
            </a:custGeom>
            <a:noFill/>
            <a:ln w="152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7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Unsupervised Representation Learning</a:t>
            </a:r>
          </a:p>
        </p:txBody>
      </p:sp>
      <p:sp>
        <p:nvSpPr>
          <p:cNvPr id="518" name="TextBox 2"/>
          <p:cNvSpPr txBox="1"/>
          <p:nvPr/>
        </p:nvSpPr>
        <p:spPr>
          <a:xfrm>
            <a:off x="9928486" y="11162454"/>
            <a:ext cx="4527025" cy="889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“Autoencoder”</a:t>
            </a:r>
          </a:p>
        </p:txBody>
      </p:sp>
      <p:sp>
        <p:nvSpPr>
          <p:cNvPr id="519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  <p:sp>
        <p:nvSpPr>
          <p:cNvPr id="520" name="Rectangle"/>
          <p:cNvSpPr/>
          <p:nvPr/>
        </p:nvSpPr>
        <p:spPr>
          <a:xfrm>
            <a:off x="8835833" y="4009230"/>
            <a:ext cx="715063" cy="6793698"/>
          </a:xfrm>
          <a:prstGeom prst="rect">
            <a:avLst/>
          </a:prstGeom>
          <a:ln w="1016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Line"/>
          <p:cNvSpPr/>
          <p:nvPr/>
        </p:nvSpPr>
        <p:spPr>
          <a:xfrm>
            <a:off x="7239000" y="7406078"/>
            <a:ext cx="1448604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32" name="Group"/>
          <p:cNvGrpSpPr/>
          <p:nvPr/>
        </p:nvGrpSpPr>
        <p:grpSpPr>
          <a:xfrm>
            <a:off x="8945532" y="4161726"/>
            <a:ext cx="495665" cy="6525815"/>
            <a:chOff x="0" y="0"/>
            <a:chExt cx="495664" cy="6525813"/>
          </a:xfrm>
        </p:grpSpPr>
        <p:sp>
          <p:nvSpPr>
            <p:cNvPr id="522" name="Circle"/>
            <p:cNvSpPr/>
            <p:nvPr/>
          </p:nvSpPr>
          <p:spPr>
            <a:xfrm>
              <a:off x="-1" y="-1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3" name="Circle"/>
            <p:cNvSpPr/>
            <p:nvPr/>
          </p:nvSpPr>
          <p:spPr>
            <a:xfrm>
              <a:off x="-1" y="671215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4" name="Circle"/>
            <p:cNvSpPr/>
            <p:nvPr/>
          </p:nvSpPr>
          <p:spPr>
            <a:xfrm>
              <a:off x="-1" y="1342430"/>
              <a:ext cx="495666" cy="495665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5" name="Circle"/>
            <p:cNvSpPr/>
            <p:nvPr/>
          </p:nvSpPr>
          <p:spPr>
            <a:xfrm>
              <a:off x="-1" y="201364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6" name="Circle"/>
            <p:cNvSpPr/>
            <p:nvPr/>
          </p:nvSpPr>
          <p:spPr>
            <a:xfrm>
              <a:off x="-1" y="2684862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7" name="Circle"/>
            <p:cNvSpPr/>
            <p:nvPr/>
          </p:nvSpPr>
          <p:spPr>
            <a:xfrm>
              <a:off x="-1" y="335607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8" name="Circle"/>
            <p:cNvSpPr/>
            <p:nvPr/>
          </p:nvSpPr>
          <p:spPr>
            <a:xfrm>
              <a:off x="-1" y="4027292"/>
              <a:ext cx="495666" cy="49566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29" name="Circle"/>
            <p:cNvSpPr/>
            <p:nvPr/>
          </p:nvSpPr>
          <p:spPr>
            <a:xfrm>
              <a:off x="-1" y="4698509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30" name="Circle"/>
            <p:cNvSpPr/>
            <p:nvPr/>
          </p:nvSpPr>
          <p:spPr>
            <a:xfrm>
              <a:off x="-1" y="5369723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31" name="Circle"/>
            <p:cNvSpPr/>
            <p:nvPr/>
          </p:nvSpPr>
          <p:spPr>
            <a:xfrm>
              <a:off x="-1" y="6030149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6182" y="3760454"/>
            <a:ext cx="811641" cy="730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87521" y="12003027"/>
            <a:ext cx="8608957" cy="1144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9" name="Group"/>
          <p:cNvGrpSpPr/>
          <p:nvPr/>
        </p:nvGrpSpPr>
        <p:grpSpPr>
          <a:xfrm>
            <a:off x="13952542" y="4009325"/>
            <a:ext cx="1447526" cy="6793697"/>
            <a:chOff x="0" y="0"/>
            <a:chExt cx="1447524" cy="6793696"/>
          </a:xfrm>
        </p:grpSpPr>
        <p:sp>
          <p:nvSpPr>
            <p:cNvPr id="536" name="Rectangle"/>
            <p:cNvSpPr/>
            <p:nvPr/>
          </p:nvSpPr>
          <p:spPr>
            <a:xfrm>
              <a:off x="732461" y="-1"/>
              <a:ext cx="715065" cy="6793697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7" name="Line"/>
            <p:cNvSpPr/>
            <p:nvPr/>
          </p:nvSpPr>
          <p:spPr>
            <a:xfrm>
              <a:off x="0" y="3396847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48" name="Group"/>
            <p:cNvGrpSpPr/>
            <p:nvPr/>
          </p:nvGrpSpPr>
          <p:grpSpPr>
            <a:xfrm>
              <a:off x="853497" y="107818"/>
              <a:ext cx="495665" cy="6525815"/>
              <a:chOff x="0" y="0"/>
              <a:chExt cx="495664" cy="6525813"/>
            </a:xfrm>
          </p:grpSpPr>
          <p:sp>
            <p:nvSpPr>
              <p:cNvPr id="538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39" name="Circle"/>
              <p:cNvSpPr/>
              <p:nvPr/>
            </p:nvSpPr>
            <p:spPr>
              <a:xfrm>
                <a:off x="0" y="671215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0" name="Circle"/>
              <p:cNvSpPr/>
              <p:nvPr/>
            </p:nvSpPr>
            <p:spPr>
              <a:xfrm>
                <a:off x="0" y="1342430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1" name="Circle"/>
              <p:cNvSpPr/>
              <p:nvPr/>
            </p:nvSpPr>
            <p:spPr>
              <a:xfrm>
                <a:off x="0" y="2013646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2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3" name="Circle"/>
              <p:cNvSpPr/>
              <p:nvPr/>
            </p:nvSpPr>
            <p:spPr>
              <a:xfrm>
                <a:off x="0" y="3356076"/>
                <a:ext cx="495665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4" name="Circle"/>
              <p:cNvSpPr/>
              <p:nvPr/>
            </p:nvSpPr>
            <p:spPr>
              <a:xfrm>
                <a:off x="0" y="4027292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5" name="Circle"/>
              <p:cNvSpPr/>
              <p:nvPr/>
            </p:nvSpPr>
            <p:spPr>
              <a:xfrm>
                <a:off x="0" y="4698509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6" name="Circle"/>
              <p:cNvSpPr/>
              <p:nvPr/>
            </p:nvSpPr>
            <p:spPr>
              <a:xfrm>
                <a:off x="0" y="5369723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47" name="Circle"/>
              <p:cNvSpPr/>
              <p:nvPr/>
            </p:nvSpPr>
            <p:spPr>
              <a:xfrm>
                <a:off x="0" y="603014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560" name="Group"/>
          <p:cNvGrpSpPr/>
          <p:nvPr/>
        </p:nvGrpSpPr>
        <p:grpSpPr>
          <a:xfrm>
            <a:off x="12461799" y="4897990"/>
            <a:ext cx="1374308" cy="4964123"/>
            <a:chOff x="0" y="0"/>
            <a:chExt cx="1374306" cy="4964122"/>
          </a:xfrm>
        </p:grpSpPr>
        <p:sp>
          <p:nvSpPr>
            <p:cNvPr id="550" name="Line"/>
            <p:cNvSpPr/>
            <p:nvPr/>
          </p:nvSpPr>
          <p:spPr>
            <a:xfrm>
              <a:off x="0" y="2508184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1" name="Rectangle"/>
            <p:cNvSpPr/>
            <p:nvPr/>
          </p:nvSpPr>
          <p:spPr>
            <a:xfrm>
              <a:off x="659242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59" name="Group"/>
            <p:cNvGrpSpPr/>
            <p:nvPr/>
          </p:nvGrpSpPr>
          <p:grpSpPr>
            <a:xfrm>
              <a:off x="776512" y="145958"/>
              <a:ext cx="495665" cy="4619961"/>
              <a:chOff x="0" y="0"/>
              <a:chExt cx="495664" cy="4619960"/>
            </a:xfrm>
          </p:grpSpPr>
          <p:sp>
            <p:nvSpPr>
              <p:cNvPr id="552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3" name="Circle"/>
              <p:cNvSpPr/>
              <p:nvPr/>
            </p:nvSpPr>
            <p:spPr>
              <a:xfrm>
                <a:off x="0" y="687382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4" name="Circle"/>
              <p:cNvSpPr/>
              <p:nvPr/>
            </p:nvSpPr>
            <p:spPr>
              <a:xfrm>
                <a:off x="0" y="1374764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5" name="Circle"/>
              <p:cNvSpPr/>
              <p:nvPr/>
            </p:nvSpPr>
            <p:spPr>
              <a:xfrm>
                <a:off x="0" y="2062147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6" name="Circle"/>
              <p:cNvSpPr/>
              <p:nvPr/>
            </p:nvSpPr>
            <p:spPr>
              <a:xfrm>
                <a:off x="0" y="274953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7" name="Circle"/>
              <p:cNvSpPr/>
              <p:nvPr/>
            </p:nvSpPr>
            <p:spPr>
              <a:xfrm>
                <a:off x="0" y="3436723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58" name="Circle"/>
              <p:cNvSpPr/>
              <p:nvPr/>
            </p:nvSpPr>
            <p:spPr>
              <a:xfrm>
                <a:off x="0" y="4124295"/>
                <a:ext cx="495665" cy="495665"/>
              </a:xfrm>
              <a:prstGeom prst="ellipse">
                <a:avLst/>
              </a:prstGeom>
              <a:solidFill>
                <a:srgbClr val="A6A6A6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sp>
        <p:nvSpPr>
          <p:cNvPr id="561" name="Image"/>
          <p:cNvSpPr txBox="1"/>
          <p:nvPr/>
        </p:nvSpPr>
        <p:spPr>
          <a:xfrm>
            <a:off x="2010425" y="9797880"/>
            <a:ext cx="3548331" cy="84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defTabSz="36576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16931" y="3983925"/>
            <a:ext cx="689243" cy="59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7316" y="5085446"/>
            <a:ext cx="6188355" cy="46412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grpSp>
        <p:nvGrpSpPr>
          <p:cNvPr id="574" name="Group"/>
          <p:cNvGrpSpPr/>
          <p:nvPr/>
        </p:nvGrpSpPr>
        <p:grpSpPr>
          <a:xfrm>
            <a:off x="9561425" y="4924113"/>
            <a:ext cx="1448604" cy="4964124"/>
            <a:chOff x="0" y="0"/>
            <a:chExt cx="1448603" cy="4964122"/>
          </a:xfrm>
        </p:grpSpPr>
        <p:sp>
          <p:nvSpPr>
            <p:cNvPr id="564" name="Rectangle"/>
            <p:cNvSpPr/>
            <p:nvPr/>
          </p:nvSpPr>
          <p:spPr>
            <a:xfrm>
              <a:off x="733538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5" name="Line"/>
            <p:cNvSpPr/>
            <p:nvPr/>
          </p:nvSpPr>
          <p:spPr>
            <a:xfrm>
              <a:off x="-1" y="2482061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73" name="Group"/>
            <p:cNvGrpSpPr/>
            <p:nvPr/>
          </p:nvGrpSpPr>
          <p:grpSpPr>
            <a:xfrm>
              <a:off x="850807" y="145958"/>
              <a:ext cx="495665" cy="4619961"/>
              <a:chOff x="0" y="0"/>
              <a:chExt cx="495664" cy="4619960"/>
            </a:xfrm>
          </p:grpSpPr>
          <p:sp>
            <p:nvSpPr>
              <p:cNvPr id="566" name="Circle"/>
              <p:cNvSpPr/>
              <p:nvPr/>
            </p:nvSpPr>
            <p:spPr>
              <a:xfrm>
                <a:off x="-1" y="-1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67" name="Circle"/>
              <p:cNvSpPr/>
              <p:nvPr/>
            </p:nvSpPr>
            <p:spPr>
              <a:xfrm>
                <a:off x="-1" y="687382"/>
                <a:ext cx="495666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68" name="Circle"/>
              <p:cNvSpPr/>
              <p:nvPr/>
            </p:nvSpPr>
            <p:spPr>
              <a:xfrm>
                <a:off x="-1" y="1374764"/>
                <a:ext cx="495666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69" name="Circle"/>
              <p:cNvSpPr/>
              <p:nvPr/>
            </p:nvSpPr>
            <p:spPr>
              <a:xfrm>
                <a:off x="-1" y="2062147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70" name="Circle"/>
              <p:cNvSpPr/>
              <p:nvPr/>
            </p:nvSpPr>
            <p:spPr>
              <a:xfrm>
                <a:off x="-1" y="2749531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71" name="Circle"/>
              <p:cNvSpPr/>
              <p:nvPr/>
            </p:nvSpPr>
            <p:spPr>
              <a:xfrm>
                <a:off x="-1" y="3436723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72" name="Circle"/>
              <p:cNvSpPr/>
              <p:nvPr/>
            </p:nvSpPr>
            <p:spPr>
              <a:xfrm>
                <a:off x="-1" y="4124295"/>
                <a:ext cx="495666" cy="495665"/>
              </a:xfrm>
              <a:prstGeom prst="ellipse">
                <a:avLst/>
              </a:prstGeom>
              <a:solidFill>
                <a:srgbClr val="1D1D1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583" name="Group"/>
          <p:cNvGrpSpPr/>
          <p:nvPr/>
        </p:nvGrpSpPr>
        <p:grpSpPr>
          <a:xfrm>
            <a:off x="11054323" y="5698404"/>
            <a:ext cx="1364259" cy="3415542"/>
            <a:chOff x="0" y="0"/>
            <a:chExt cx="1364257" cy="3415541"/>
          </a:xfrm>
        </p:grpSpPr>
        <p:sp>
          <p:nvSpPr>
            <p:cNvPr id="575" name="Rectangle"/>
            <p:cNvSpPr/>
            <p:nvPr/>
          </p:nvSpPr>
          <p:spPr>
            <a:xfrm>
              <a:off x="649195" y="-1"/>
              <a:ext cx="715063" cy="341554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6" name="Line"/>
            <p:cNvSpPr/>
            <p:nvPr/>
          </p:nvSpPr>
          <p:spPr>
            <a:xfrm>
              <a:off x="0" y="1707770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82" name="Group"/>
            <p:cNvGrpSpPr/>
            <p:nvPr/>
          </p:nvGrpSpPr>
          <p:grpSpPr>
            <a:xfrm>
              <a:off x="747560" y="91386"/>
              <a:ext cx="495665" cy="3180528"/>
              <a:chOff x="0" y="0"/>
              <a:chExt cx="495664" cy="3180526"/>
            </a:xfrm>
          </p:grpSpPr>
          <p:sp>
            <p:nvSpPr>
              <p:cNvPr id="577" name="Circle"/>
              <p:cNvSpPr/>
              <p:nvPr/>
            </p:nvSpPr>
            <p:spPr>
              <a:xfrm>
                <a:off x="0" y="134242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78" name="Circle"/>
              <p:cNvSpPr/>
              <p:nvPr/>
            </p:nvSpPr>
            <p:spPr>
              <a:xfrm>
                <a:off x="0" y="2010104"/>
                <a:ext cx="495665" cy="495665"/>
              </a:xfrm>
              <a:prstGeom prst="ellipse">
                <a:avLst/>
              </a:prstGeom>
              <a:solidFill>
                <a:srgbClr val="4D4D4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79" name="Circle"/>
              <p:cNvSpPr/>
              <p:nvPr/>
            </p:nvSpPr>
            <p:spPr>
              <a:xfrm>
                <a:off x="0" y="671214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80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581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sp>
        <p:nvSpPr>
          <p:cNvPr id="584" name="Reconstructed…"/>
          <p:cNvSpPr txBox="1"/>
          <p:nvPr/>
        </p:nvSpPr>
        <p:spPr>
          <a:xfrm>
            <a:off x="17638692" y="9797880"/>
            <a:ext cx="5418297" cy="170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/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Reconstructed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image</a:t>
            </a:r>
          </a:p>
        </p:txBody>
      </p:sp>
      <p:pic>
        <p:nvPicPr>
          <p:cNvPr id="5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49576" y="5085446"/>
            <a:ext cx="6188355" cy="46412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58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42582" y="3753041"/>
            <a:ext cx="3935777" cy="1055943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Autoencoders</a:t>
            </a:r>
          </a:p>
        </p:txBody>
      </p:sp>
      <p:sp>
        <p:nvSpPr>
          <p:cNvPr id="588" name="TextBox 2"/>
          <p:cNvSpPr txBox="1"/>
          <p:nvPr/>
        </p:nvSpPr>
        <p:spPr>
          <a:xfrm>
            <a:off x="520293" y="11825999"/>
            <a:ext cx="6128962" cy="889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Reconstruction Loss:</a:t>
            </a:r>
          </a:p>
        </p:txBody>
      </p:sp>
      <p:sp>
        <p:nvSpPr>
          <p:cNvPr id="589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  <p:sp>
        <p:nvSpPr>
          <p:cNvPr id="590" name="Line"/>
          <p:cNvSpPr/>
          <p:nvPr/>
        </p:nvSpPr>
        <p:spPr>
          <a:xfrm>
            <a:off x="15588360" y="7430144"/>
            <a:ext cx="1447526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1" name="Rectangle"/>
          <p:cNvSpPr/>
          <p:nvPr/>
        </p:nvSpPr>
        <p:spPr>
          <a:xfrm>
            <a:off x="8835833" y="4009230"/>
            <a:ext cx="715063" cy="6793698"/>
          </a:xfrm>
          <a:prstGeom prst="rect">
            <a:avLst/>
          </a:prstGeom>
          <a:ln w="1016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2" name="Line"/>
          <p:cNvSpPr/>
          <p:nvPr/>
        </p:nvSpPr>
        <p:spPr>
          <a:xfrm>
            <a:off x="7239000" y="7406078"/>
            <a:ext cx="1448604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03" name="Group"/>
          <p:cNvGrpSpPr/>
          <p:nvPr/>
        </p:nvGrpSpPr>
        <p:grpSpPr>
          <a:xfrm>
            <a:off x="8945532" y="4161726"/>
            <a:ext cx="495665" cy="6525815"/>
            <a:chOff x="0" y="0"/>
            <a:chExt cx="495664" cy="6525813"/>
          </a:xfrm>
        </p:grpSpPr>
        <p:sp>
          <p:nvSpPr>
            <p:cNvPr id="593" name="Circle"/>
            <p:cNvSpPr/>
            <p:nvPr/>
          </p:nvSpPr>
          <p:spPr>
            <a:xfrm>
              <a:off x="-1" y="-1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4" name="Circle"/>
            <p:cNvSpPr/>
            <p:nvPr/>
          </p:nvSpPr>
          <p:spPr>
            <a:xfrm>
              <a:off x="-1" y="671215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5" name="Circle"/>
            <p:cNvSpPr/>
            <p:nvPr/>
          </p:nvSpPr>
          <p:spPr>
            <a:xfrm>
              <a:off x="-1" y="1342430"/>
              <a:ext cx="495666" cy="495665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6" name="Circle"/>
            <p:cNvSpPr/>
            <p:nvPr/>
          </p:nvSpPr>
          <p:spPr>
            <a:xfrm>
              <a:off x="-1" y="201364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7" name="Circle"/>
            <p:cNvSpPr/>
            <p:nvPr/>
          </p:nvSpPr>
          <p:spPr>
            <a:xfrm>
              <a:off x="-1" y="2684862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8" name="Circle"/>
            <p:cNvSpPr/>
            <p:nvPr/>
          </p:nvSpPr>
          <p:spPr>
            <a:xfrm>
              <a:off x="-1" y="335607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599" name="Circle"/>
            <p:cNvSpPr/>
            <p:nvPr/>
          </p:nvSpPr>
          <p:spPr>
            <a:xfrm>
              <a:off x="-1" y="4027292"/>
              <a:ext cx="495666" cy="49566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00" name="Circle"/>
            <p:cNvSpPr/>
            <p:nvPr/>
          </p:nvSpPr>
          <p:spPr>
            <a:xfrm>
              <a:off x="-1" y="4698509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01" name="Circle"/>
            <p:cNvSpPr/>
            <p:nvPr/>
          </p:nvSpPr>
          <p:spPr>
            <a:xfrm>
              <a:off x="-1" y="5369723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02" name="Circle"/>
            <p:cNvSpPr/>
            <p:nvPr/>
          </p:nvSpPr>
          <p:spPr>
            <a:xfrm>
              <a:off x="-1" y="6030149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Reconstructed…"/>
          <p:cNvSpPr txBox="1"/>
          <p:nvPr/>
        </p:nvSpPr>
        <p:spPr>
          <a:xfrm>
            <a:off x="17734419" y="6331122"/>
            <a:ext cx="5418297" cy="170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/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Reconstructed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image</a:t>
            </a:r>
          </a:p>
        </p:txBody>
      </p:sp>
      <p:pic>
        <p:nvPicPr>
          <p:cNvPr id="6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45304" y="1618688"/>
            <a:ext cx="6188355" cy="464126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grpSp>
        <p:nvGrpSpPr>
          <p:cNvPr id="622" name="Group"/>
          <p:cNvGrpSpPr/>
          <p:nvPr/>
        </p:nvGrpSpPr>
        <p:grpSpPr>
          <a:xfrm>
            <a:off x="14048269" y="542568"/>
            <a:ext cx="1447526" cy="6793698"/>
            <a:chOff x="0" y="0"/>
            <a:chExt cx="1447524" cy="6793697"/>
          </a:xfrm>
        </p:grpSpPr>
        <p:sp>
          <p:nvSpPr>
            <p:cNvPr id="609" name="Rectangle"/>
            <p:cNvSpPr/>
            <p:nvPr/>
          </p:nvSpPr>
          <p:spPr>
            <a:xfrm>
              <a:off x="732461" y="0"/>
              <a:ext cx="715065" cy="6793698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Line"/>
            <p:cNvSpPr/>
            <p:nvPr/>
          </p:nvSpPr>
          <p:spPr>
            <a:xfrm>
              <a:off x="0" y="3396848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21" name="Group"/>
            <p:cNvGrpSpPr/>
            <p:nvPr/>
          </p:nvGrpSpPr>
          <p:grpSpPr>
            <a:xfrm>
              <a:off x="853497" y="107819"/>
              <a:ext cx="495665" cy="6525816"/>
              <a:chOff x="0" y="0"/>
              <a:chExt cx="495664" cy="6525814"/>
            </a:xfrm>
          </p:grpSpPr>
          <p:sp>
            <p:nvSpPr>
              <p:cNvPr id="611" name="Circle"/>
              <p:cNvSpPr/>
              <p:nvPr/>
            </p:nvSpPr>
            <p:spPr>
              <a:xfrm>
                <a:off x="0" y="0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2" name="Circle"/>
              <p:cNvSpPr/>
              <p:nvPr/>
            </p:nvSpPr>
            <p:spPr>
              <a:xfrm>
                <a:off x="0" y="671215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3" name="Circle"/>
              <p:cNvSpPr/>
              <p:nvPr/>
            </p:nvSpPr>
            <p:spPr>
              <a:xfrm>
                <a:off x="0" y="1342430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4" name="Circle"/>
              <p:cNvSpPr/>
              <p:nvPr/>
            </p:nvSpPr>
            <p:spPr>
              <a:xfrm>
                <a:off x="0" y="2013647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5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6" name="Circle"/>
              <p:cNvSpPr/>
              <p:nvPr/>
            </p:nvSpPr>
            <p:spPr>
              <a:xfrm>
                <a:off x="0" y="3356077"/>
                <a:ext cx="495665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7" name="Circle"/>
              <p:cNvSpPr/>
              <p:nvPr/>
            </p:nvSpPr>
            <p:spPr>
              <a:xfrm>
                <a:off x="0" y="4027293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8" name="Circle"/>
              <p:cNvSpPr/>
              <p:nvPr/>
            </p:nvSpPr>
            <p:spPr>
              <a:xfrm>
                <a:off x="0" y="4698510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19" name="Circle"/>
              <p:cNvSpPr/>
              <p:nvPr/>
            </p:nvSpPr>
            <p:spPr>
              <a:xfrm>
                <a:off x="0" y="5369724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20" name="Circle"/>
              <p:cNvSpPr/>
              <p:nvPr/>
            </p:nvSpPr>
            <p:spPr>
              <a:xfrm>
                <a:off x="0" y="6030150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633" name="Group"/>
          <p:cNvGrpSpPr/>
          <p:nvPr/>
        </p:nvGrpSpPr>
        <p:grpSpPr>
          <a:xfrm>
            <a:off x="12557528" y="1431231"/>
            <a:ext cx="1374308" cy="4964124"/>
            <a:chOff x="0" y="0"/>
            <a:chExt cx="1374306" cy="4964122"/>
          </a:xfrm>
        </p:grpSpPr>
        <p:sp>
          <p:nvSpPr>
            <p:cNvPr id="623" name="Line"/>
            <p:cNvSpPr/>
            <p:nvPr/>
          </p:nvSpPr>
          <p:spPr>
            <a:xfrm>
              <a:off x="0" y="2508184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4" name="Rectangle"/>
            <p:cNvSpPr/>
            <p:nvPr/>
          </p:nvSpPr>
          <p:spPr>
            <a:xfrm>
              <a:off x="659242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32" name="Group"/>
            <p:cNvGrpSpPr/>
            <p:nvPr/>
          </p:nvGrpSpPr>
          <p:grpSpPr>
            <a:xfrm>
              <a:off x="776512" y="145958"/>
              <a:ext cx="495665" cy="4619961"/>
              <a:chOff x="0" y="0"/>
              <a:chExt cx="495664" cy="4619960"/>
            </a:xfrm>
          </p:grpSpPr>
          <p:sp>
            <p:nvSpPr>
              <p:cNvPr id="625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26" name="Circle"/>
              <p:cNvSpPr/>
              <p:nvPr/>
            </p:nvSpPr>
            <p:spPr>
              <a:xfrm>
                <a:off x="0" y="687382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27" name="Circle"/>
              <p:cNvSpPr/>
              <p:nvPr/>
            </p:nvSpPr>
            <p:spPr>
              <a:xfrm>
                <a:off x="0" y="1374764"/>
                <a:ext cx="495665" cy="495665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28" name="Circle"/>
              <p:cNvSpPr/>
              <p:nvPr/>
            </p:nvSpPr>
            <p:spPr>
              <a:xfrm>
                <a:off x="0" y="2062147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29" name="Circle"/>
              <p:cNvSpPr/>
              <p:nvPr/>
            </p:nvSpPr>
            <p:spPr>
              <a:xfrm>
                <a:off x="0" y="274953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30" name="Circle"/>
              <p:cNvSpPr/>
              <p:nvPr/>
            </p:nvSpPr>
            <p:spPr>
              <a:xfrm>
                <a:off x="0" y="3436723"/>
                <a:ext cx="495665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31" name="Circle"/>
              <p:cNvSpPr/>
              <p:nvPr/>
            </p:nvSpPr>
            <p:spPr>
              <a:xfrm>
                <a:off x="0" y="4124295"/>
                <a:ext cx="495665" cy="495665"/>
              </a:xfrm>
              <a:prstGeom prst="ellipse">
                <a:avLst/>
              </a:prstGeom>
              <a:solidFill>
                <a:srgbClr val="A6A6A6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sp>
        <p:nvSpPr>
          <p:cNvPr id="634" name="Image"/>
          <p:cNvSpPr txBox="1"/>
          <p:nvPr/>
        </p:nvSpPr>
        <p:spPr>
          <a:xfrm>
            <a:off x="2106154" y="6331122"/>
            <a:ext cx="3548330" cy="84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defTabSz="36576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2658" y="517167"/>
            <a:ext cx="689243" cy="59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044" y="1618688"/>
            <a:ext cx="6188355" cy="464126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grpSp>
        <p:nvGrpSpPr>
          <p:cNvPr id="647" name="Group"/>
          <p:cNvGrpSpPr/>
          <p:nvPr/>
        </p:nvGrpSpPr>
        <p:grpSpPr>
          <a:xfrm>
            <a:off x="9657153" y="1457355"/>
            <a:ext cx="1448604" cy="4964124"/>
            <a:chOff x="0" y="0"/>
            <a:chExt cx="1448603" cy="4964122"/>
          </a:xfrm>
        </p:grpSpPr>
        <p:sp>
          <p:nvSpPr>
            <p:cNvPr id="637" name="Rectangle"/>
            <p:cNvSpPr/>
            <p:nvPr/>
          </p:nvSpPr>
          <p:spPr>
            <a:xfrm>
              <a:off x="733538" y="-1"/>
              <a:ext cx="715066" cy="4964124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8" name="Line"/>
            <p:cNvSpPr/>
            <p:nvPr/>
          </p:nvSpPr>
          <p:spPr>
            <a:xfrm>
              <a:off x="-1" y="2482061"/>
              <a:ext cx="689243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46" name="Group"/>
            <p:cNvGrpSpPr/>
            <p:nvPr/>
          </p:nvGrpSpPr>
          <p:grpSpPr>
            <a:xfrm>
              <a:off x="850807" y="145958"/>
              <a:ext cx="495665" cy="4619961"/>
              <a:chOff x="0" y="0"/>
              <a:chExt cx="495664" cy="4619960"/>
            </a:xfrm>
          </p:grpSpPr>
          <p:sp>
            <p:nvSpPr>
              <p:cNvPr id="639" name="Circle"/>
              <p:cNvSpPr/>
              <p:nvPr/>
            </p:nvSpPr>
            <p:spPr>
              <a:xfrm>
                <a:off x="-1" y="-1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0" name="Circle"/>
              <p:cNvSpPr/>
              <p:nvPr/>
            </p:nvSpPr>
            <p:spPr>
              <a:xfrm>
                <a:off x="-1" y="687382"/>
                <a:ext cx="495666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1" name="Circle"/>
              <p:cNvSpPr/>
              <p:nvPr/>
            </p:nvSpPr>
            <p:spPr>
              <a:xfrm>
                <a:off x="-1" y="1374764"/>
                <a:ext cx="495666" cy="4956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2" name="Circle"/>
              <p:cNvSpPr/>
              <p:nvPr/>
            </p:nvSpPr>
            <p:spPr>
              <a:xfrm>
                <a:off x="-1" y="2062147"/>
                <a:ext cx="495666" cy="495665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3" name="Circle"/>
              <p:cNvSpPr/>
              <p:nvPr/>
            </p:nvSpPr>
            <p:spPr>
              <a:xfrm>
                <a:off x="-1" y="2749531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4" name="Circle"/>
              <p:cNvSpPr/>
              <p:nvPr/>
            </p:nvSpPr>
            <p:spPr>
              <a:xfrm>
                <a:off x="-1" y="3436723"/>
                <a:ext cx="495666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45" name="Circle"/>
              <p:cNvSpPr/>
              <p:nvPr/>
            </p:nvSpPr>
            <p:spPr>
              <a:xfrm>
                <a:off x="-1" y="4124295"/>
                <a:ext cx="495666" cy="495665"/>
              </a:xfrm>
              <a:prstGeom prst="ellipse">
                <a:avLst/>
              </a:prstGeom>
              <a:solidFill>
                <a:srgbClr val="1D1D1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grpSp>
        <p:nvGrpSpPr>
          <p:cNvPr id="656" name="Group"/>
          <p:cNvGrpSpPr/>
          <p:nvPr/>
        </p:nvGrpSpPr>
        <p:grpSpPr>
          <a:xfrm>
            <a:off x="11150051" y="2231643"/>
            <a:ext cx="1364259" cy="3415543"/>
            <a:chOff x="0" y="0"/>
            <a:chExt cx="1364257" cy="3415541"/>
          </a:xfrm>
        </p:grpSpPr>
        <p:sp>
          <p:nvSpPr>
            <p:cNvPr id="648" name="Rectangle"/>
            <p:cNvSpPr/>
            <p:nvPr/>
          </p:nvSpPr>
          <p:spPr>
            <a:xfrm>
              <a:off x="649195" y="-1"/>
              <a:ext cx="715063" cy="341554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9" name="Line"/>
            <p:cNvSpPr/>
            <p:nvPr/>
          </p:nvSpPr>
          <p:spPr>
            <a:xfrm>
              <a:off x="0" y="1707770"/>
              <a:ext cx="689242" cy="1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55" name="Group"/>
            <p:cNvGrpSpPr/>
            <p:nvPr/>
          </p:nvGrpSpPr>
          <p:grpSpPr>
            <a:xfrm>
              <a:off x="747560" y="91386"/>
              <a:ext cx="495665" cy="3180528"/>
              <a:chOff x="0" y="0"/>
              <a:chExt cx="495664" cy="3180526"/>
            </a:xfrm>
          </p:grpSpPr>
          <p:sp>
            <p:nvSpPr>
              <p:cNvPr id="650" name="Circle"/>
              <p:cNvSpPr/>
              <p:nvPr/>
            </p:nvSpPr>
            <p:spPr>
              <a:xfrm>
                <a:off x="0" y="1342429"/>
                <a:ext cx="495665" cy="495665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51" name="Circle"/>
              <p:cNvSpPr/>
              <p:nvPr/>
            </p:nvSpPr>
            <p:spPr>
              <a:xfrm>
                <a:off x="0" y="2010104"/>
                <a:ext cx="495665" cy="495665"/>
              </a:xfrm>
              <a:prstGeom prst="ellipse">
                <a:avLst/>
              </a:prstGeom>
              <a:solidFill>
                <a:srgbClr val="4D4D4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52" name="Circle"/>
              <p:cNvSpPr/>
              <p:nvPr/>
            </p:nvSpPr>
            <p:spPr>
              <a:xfrm>
                <a:off x="0" y="671214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53" name="Circle"/>
              <p:cNvSpPr/>
              <p:nvPr/>
            </p:nvSpPr>
            <p:spPr>
              <a:xfrm>
                <a:off x="0" y="-1"/>
                <a:ext cx="495665" cy="49566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54" name="Circle"/>
              <p:cNvSpPr/>
              <p:nvPr/>
            </p:nvSpPr>
            <p:spPr>
              <a:xfrm>
                <a:off x="0" y="2684862"/>
                <a:ext cx="495665" cy="495665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</p:grpSp>
      <p:pic>
        <p:nvPicPr>
          <p:cNvPr id="6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75680" y="286284"/>
            <a:ext cx="3935777" cy="1055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86182" y="449017"/>
            <a:ext cx="811641" cy="730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Group"/>
          <p:cNvGrpSpPr/>
          <p:nvPr/>
        </p:nvGrpSpPr>
        <p:grpSpPr>
          <a:xfrm>
            <a:off x="12146391" y="5301477"/>
            <a:ext cx="4365835" cy="6935267"/>
            <a:chOff x="1" y="1"/>
            <a:chExt cx="4365833" cy="6935266"/>
          </a:xfrm>
        </p:grpSpPr>
        <p:grpSp>
          <p:nvGrpSpPr>
            <p:cNvPr id="661" name="Group"/>
            <p:cNvGrpSpPr/>
            <p:nvPr/>
          </p:nvGrpSpPr>
          <p:grpSpPr>
            <a:xfrm>
              <a:off x="114347" y="3519725"/>
              <a:ext cx="4251489" cy="3415543"/>
              <a:chOff x="0" y="0"/>
              <a:chExt cx="4251488" cy="3415541"/>
            </a:xfrm>
          </p:grpSpPr>
          <p:sp>
            <p:nvSpPr>
              <p:cNvPr id="659" name="Rectangle"/>
              <p:cNvSpPr/>
              <p:nvPr/>
            </p:nvSpPr>
            <p:spPr>
              <a:xfrm>
                <a:off x="-1" y="0"/>
                <a:ext cx="4251490" cy="3415542"/>
              </a:xfrm>
              <a:prstGeom prst="rect">
                <a:avLst/>
              </a:prstGeom>
              <a:solidFill>
                <a:srgbClr val="EC7C62"/>
              </a:solidFill>
              <a:ln w="1016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016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821532">
                  <a:defRPr b="0" sz="3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60" name="“Coral”"/>
              <p:cNvSpPr txBox="1"/>
              <p:nvPr/>
            </p:nvSpPr>
            <p:spPr>
              <a:xfrm>
                <a:off x="930353" y="1204532"/>
                <a:ext cx="2390777" cy="1006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8" tIns="71438" rIns="71438" bIns="71438" numCol="1" anchor="ctr">
                <a:spAutoFit/>
              </a:bodyPr>
              <a:lstStyle>
                <a:lvl1pPr algn="l" defTabSz="1643061">
                  <a:defRPr b="0" sz="5000"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“Coral”</a:t>
                </a:r>
              </a:p>
            </p:txBody>
          </p:sp>
        </p:grpSp>
        <p:sp>
          <p:nvSpPr>
            <p:cNvPr id="662" name="Line"/>
            <p:cNvSpPr/>
            <p:nvPr/>
          </p:nvSpPr>
          <p:spPr>
            <a:xfrm flipH="1" flipV="1">
              <a:off x="1" y="1"/>
              <a:ext cx="1054523" cy="3341519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68" name="Group"/>
          <p:cNvGrpSpPr/>
          <p:nvPr/>
        </p:nvGrpSpPr>
        <p:grpSpPr>
          <a:xfrm>
            <a:off x="6451401" y="4689479"/>
            <a:ext cx="5683347" cy="7938172"/>
            <a:chOff x="0" y="1"/>
            <a:chExt cx="5683345" cy="7938170"/>
          </a:xfrm>
        </p:grpSpPr>
        <p:grpSp>
          <p:nvGrpSpPr>
            <p:cNvPr id="666" name="Group"/>
            <p:cNvGrpSpPr/>
            <p:nvPr/>
          </p:nvGrpSpPr>
          <p:grpSpPr>
            <a:xfrm>
              <a:off x="-1" y="4200835"/>
              <a:ext cx="4428757" cy="3737338"/>
              <a:chOff x="0" y="46"/>
              <a:chExt cx="4428755" cy="3737336"/>
            </a:xfrm>
          </p:grpSpPr>
          <p:sp>
            <p:nvSpPr>
              <p:cNvPr id="664" name="Shape"/>
              <p:cNvSpPr/>
              <p:nvPr/>
            </p:nvSpPr>
            <p:spPr>
              <a:xfrm>
                <a:off x="-1" y="46"/>
                <a:ext cx="4428757" cy="3737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511" fill="norm" stroke="1" extrusionOk="0">
                    <a:moveTo>
                      <a:pt x="4456" y="21193"/>
                    </a:moveTo>
                    <a:cubicBezTo>
                      <a:pt x="3842" y="21000"/>
                      <a:pt x="3257" y="20697"/>
                      <a:pt x="2722" y="20292"/>
                    </a:cubicBezTo>
                    <a:cubicBezTo>
                      <a:pt x="2015" y="19757"/>
                      <a:pt x="1407" y="19057"/>
                      <a:pt x="944" y="18230"/>
                    </a:cubicBezTo>
                    <a:cubicBezTo>
                      <a:pt x="418" y="17289"/>
                      <a:pt x="94" y="16212"/>
                      <a:pt x="0" y="15091"/>
                    </a:cubicBezTo>
                    <a:cubicBezTo>
                      <a:pt x="390" y="14657"/>
                      <a:pt x="875" y="14362"/>
                      <a:pt x="1400" y="14238"/>
                    </a:cubicBezTo>
                    <a:cubicBezTo>
                      <a:pt x="1948" y="14110"/>
                      <a:pt x="2511" y="14175"/>
                      <a:pt x="3068" y="14132"/>
                    </a:cubicBezTo>
                    <a:cubicBezTo>
                      <a:pt x="3591" y="14092"/>
                      <a:pt x="4105" y="13957"/>
                      <a:pt x="4593" y="13731"/>
                    </a:cubicBezTo>
                    <a:lnTo>
                      <a:pt x="2651" y="12094"/>
                    </a:lnTo>
                    <a:cubicBezTo>
                      <a:pt x="2456" y="11983"/>
                      <a:pt x="2243" y="11924"/>
                      <a:pt x="2027" y="11921"/>
                    </a:cubicBezTo>
                    <a:cubicBezTo>
                      <a:pt x="1701" y="11917"/>
                      <a:pt x="1382" y="12038"/>
                      <a:pt x="1120" y="12267"/>
                    </a:cubicBezTo>
                    <a:lnTo>
                      <a:pt x="2784" y="9893"/>
                    </a:lnTo>
                    <a:lnTo>
                      <a:pt x="4725" y="7655"/>
                    </a:lnTo>
                    <a:lnTo>
                      <a:pt x="6881" y="5941"/>
                    </a:lnTo>
                    <a:lnTo>
                      <a:pt x="9100" y="3902"/>
                    </a:lnTo>
                    <a:lnTo>
                      <a:pt x="11249" y="2015"/>
                    </a:lnTo>
                    <a:lnTo>
                      <a:pt x="12775" y="951"/>
                    </a:lnTo>
                    <a:cubicBezTo>
                      <a:pt x="13241" y="674"/>
                      <a:pt x="13730" y="454"/>
                      <a:pt x="14234" y="297"/>
                    </a:cubicBezTo>
                    <a:cubicBezTo>
                      <a:pt x="15296" y="-35"/>
                      <a:pt x="16407" y="-89"/>
                      <a:pt x="17488" y="138"/>
                    </a:cubicBezTo>
                    <a:lnTo>
                      <a:pt x="19984" y="471"/>
                    </a:lnTo>
                    <a:cubicBezTo>
                      <a:pt x="20389" y="625"/>
                      <a:pt x="20749" y="909"/>
                      <a:pt x="21025" y="1290"/>
                    </a:cubicBezTo>
                    <a:cubicBezTo>
                      <a:pt x="21402" y="1812"/>
                      <a:pt x="21600" y="2482"/>
                      <a:pt x="21579" y="3168"/>
                    </a:cubicBezTo>
                    <a:lnTo>
                      <a:pt x="21371" y="6772"/>
                    </a:lnTo>
                    <a:lnTo>
                      <a:pt x="20054" y="10212"/>
                    </a:lnTo>
                    <a:lnTo>
                      <a:pt x="17419" y="13160"/>
                    </a:lnTo>
                    <a:cubicBezTo>
                      <a:pt x="16759" y="13627"/>
                      <a:pt x="16112" y="14118"/>
                      <a:pt x="15477" y="14631"/>
                    </a:cubicBezTo>
                    <a:cubicBezTo>
                      <a:pt x="14496" y="15424"/>
                      <a:pt x="13548" y="16272"/>
                      <a:pt x="12634" y="17170"/>
                    </a:cubicBezTo>
                    <a:cubicBezTo>
                      <a:pt x="12132" y="18059"/>
                      <a:pt x="11525" y="18859"/>
                      <a:pt x="10831" y="19545"/>
                    </a:cubicBezTo>
                    <a:cubicBezTo>
                      <a:pt x="9967" y="20400"/>
                      <a:pt x="8981" y="21065"/>
                      <a:pt x="7919" y="21511"/>
                    </a:cubicBezTo>
                    <a:cubicBezTo>
                      <a:pt x="7965" y="21020"/>
                      <a:pt x="7964" y="20524"/>
                      <a:pt x="7916" y="20033"/>
                    </a:cubicBezTo>
                    <a:cubicBezTo>
                      <a:pt x="7819" y="19043"/>
                      <a:pt x="7535" y="18091"/>
                      <a:pt x="7084" y="17248"/>
                    </a:cubicBezTo>
                    <a:lnTo>
                      <a:pt x="7153" y="16102"/>
                    </a:lnTo>
                    <a:lnTo>
                      <a:pt x="6249" y="16347"/>
                    </a:lnTo>
                    <a:lnTo>
                      <a:pt x="5625" y="17576"/>
                    </a:lnTo>
                    <a:lnTo>
                      <a:pt x="5347" y="18968"/>
                    </a:lnTo>
                    <a:lnTo>
                      <a:pt x="4456" y="21193"/>
                    </a:lnTo>
                    <a:close/>
                  </a:path>
                </a:pathLst>
              </a:custGeom>
              <a:solidFill>
                <a:srgbClr val="F5D328"/>
              </a:solidFill>
              <a:ln w="1016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016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821532">
                  <a:defRPr b="0" sz="3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665" name="“Fish”"/>
              <p:cNvSpPr txBox="1"/>
              <p:nvPr/>
            </p:nvSpPr>
            <p:spPr>
              <a:xfrm>
                <a:off x="1495640" y="953744"/>
                <a:ext cx="1990727" cy="1006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8" tIns="71438" rIns="71438" bIns="71438" numCol="1" anchor="ctr">
                <a:spAutoFit/>
              </a:bodyPr>
              <a:lstStyle>
                <a:lvl1pPr algn="l" defTabSz="1643061">
                  <a:defRPr b="0" sz="5000"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“Fish”</a:t>
                </a:r>
              </a:p>
            </p:txBody>
          </p:sp>
        </p:grpSp>
        <p:sp>
          <p:nvSpPr>
            <p:cNvPr id="667" name="Line"/>
            <p:cNvSpPr/>
            <p:nvPr/>
          </p:nvSpPr>
          <p:spPr>
            <a:xfrm flipV="1">
              <a:off x="3942533" y="1"/>
              <a:ext cx="1740813" cy="406509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69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  <p:sp>
        <p:nvSpPr>
          <p:cNvPr id="670" name="Line"/>
          <p:cNvSpPr/>
          <p:nvPr/>
        </p:nvSpPr>
        <p:spPr>
          <a:xfrm>
            <a:off x="15684086" y="3939320"/>
            <a:ext cx="1447526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1" name="Rectangle"/>
          <p:cNvSpPr/>
          <p:nvPr/>
        </p:nvSpPr>
        <p:spPr>
          <a:xfrm>
            <a:off x="8835833" y="580230"/>
            <a:ext cx="715063" cy="6793698"/>
          </a:xfrm>
          <a:prstGeom prst="rect">
            <a:avLst/>
          </a:prstGeom>
          <a:ln w="1016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2" name="Line"/>
          <p:cNvSpPr/>
          <p:nvPr/>
        </p:nvSpPr>
        <p:spPr>
          <a:xfrm>
            <a:off x="7239000" y="3977078"/>
            <a:ext cx="1448604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83" name="Group"/>
          <p:cNvGrpSpPr/>
          <p:nvPr/>
        </p:nvGrpSpPr>
        <p:grpSpPr>
          <a:xfrm>
            <a:off x="8945532" y="732726"/>
            <a:ext cx="495665" cy="6525815"/>
            <a:chOff x="0" y="0"/>
            <a:chExt cx="495664" cy="6525813"/>
          </a:xfrm>
        </p:grpSpPr>
        <p:sp>
          <p:nvSpPr>
            <p:cNvPr id="673" name="Circle"/>
            <p:cNvSpPr/>
            <p:nvPr/>
          </p:nvSpPr>
          <p:spPr>
            <a:xfrm>
              <a:off x="-1" y="-1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4" name="Circle"/>
            <p:cNvSpPr/>
            <p:nvPr/>
          </p:nvSpPr>
          <p:spPr>
            <a:xfrm>
              <a:off x="-1" y="671215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5" name="Circle"/>
            <p:cNvSpPr/>
            <p:nvPr/>
          </p:nvSpPr>
          <p:spPr>
            <a:xfrm>
              <a:off x="-1" y="1342430"/>
              <a:ext cx="495666" cy="495665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6" name="Circle"/>
            <p:cNvSpPr/>
            <p:nvPr/>
          </p:nvSpPr>
          <p:spPr>
            <a:xfrm>
              <a:off x="-1" y="201364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7" name="Circle"/>
            <p:cNvSpPr/>
            <p:nvPr/>
          </p:nvSpPr>
          <p:spPr>
            <a:xfrm>
              <a:off x="-1" y="2684862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8" name="Circle"/>
            <p:cNvSpPr/>
            <p:nvPr/>
          </p:nvSpPr>
          <p:spPr>
            <a:xfrm>
              <a:off x="-1" y="3356076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79" name="Circle"/>
            <p:cNvSpPr/>
            <p:nvPr/>
          </p:nvSpPr>
          <p:spPr>
            <a:xfrm>
              <a:off x="-1" y="4027292"/>
              <a:ext cx="495666" cy="49566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80" name="Circle"/>
            <p:cNvSpPr/>
            <p:nvPr/>
          </p:nvSpPr>
          <p:spPr>
            <a:xfrm>
              <a:off x="-1" y="4698509"/>
              <a:ext cx="495666" cy="495665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81" name="Circle"/>
            <p:cNvSpPr/>
            <p:nvPr/>
          </p:nvSpPr>
          <p:spPr>
            <a:xfrm>
              <a:off x="-1" y="5369723"/>
              <a:ext cx="495666" cy="4956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682" name="Circle"/>
            <p:cNvSpPr/>
            <p:nvPr/>
          </p:nvSpPr>
          <p:spPr>
            <a:xfrm>
              <a:off x="-1" y="6030149"/>
              <a:ext cx="495666" cy="49566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8" grpId="1"/>
      <p:bldP build="whole" bldLvl="1" animBg="1" rev="0" advAuto="0" spid="66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"/>
          <p:cNvSpPr/>
          <p:nvPr/>
        </p:nvSpPr>
        <p:spPr>
          <a:xfrm>
            <a:off x="3214499" y="1846921"/>
            <a:ext cx="4543876" cy="4904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2" h="20341" fill="norm" stroke="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A5D3E7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688" name="Oval"/>
          <p:cNvSpPr/>
          <p:nvPr/>
        </p:nvSpPr>
        <p:spPr>
          <a:xfrm>
            <a:off x="10584037" y="2792082"/>
            <a:ext cx="3137573" cy="3014077"/>
          </a:xfrm>
          <a:prstGeom prst="ellipse">
            <a:avLst/>
          </a:prstGeom>
          <a:solidFill>
            <a:srgbClr val="EFAE8D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689" name="Line"/>
          <p:cNvSpPr/>
          <p:nvPr/>
        </p:nvSpPr>
        <p:spPr>
          <a:xfrm rot="735952">
            <a:off x="7326265" y="3300274"/>
            <a:ext cx="3985990" cy="1019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02" fill="norm" stroke="1" extrusionOk="0">
                <a:moveTo>
                  <a:pt x="0" y="4212"/>
                </a:moveTo>
                <a:cubicBezTo>
                  <a:pt x="2287" y="16719"/>
                  <a:pt x="7194" y="21379"/>
                  <a:pt x="11221" y="14866"/>
                </a:cubicBezTo>
                <a:cubicBezTo>
                  <a:pt x="12799" y="12313"/>
                  <a:pt x="14050" y="8176"/>
                  <a:pt x="15533" y="5217"/>
                </a:cubicBezTo>
                <a:cubicBezTo>
                  <a:pt x="17346" y="1599"/>
                  <a:pt x="19456" y="-221"/>
                  <a:pt x="21600" y="21"/>
                </a:cubicBezTo>
              </a:path>
            </a:pathLst>
          </a:cu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b="0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90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962" y="2775841"/>
            <a:ext cx="339367" cy="262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80793" y="3694074"/>
            <a:ext cx="246813" cy="262239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Data space"/>
          <p:cNvSpPr txBox="1"/>
          <p:nvPr/>
        </p:nvSpPr>
        <p:spPr>
          <a:xfrm>
            <a:off x="2622848" y="1611632"/>
            <a:ext cx="240034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Data space</a:t>
            </a:r>
          </a:p>
        </p:txBody>
      </p:sp>
      <p:sp>
        <p:nvSpPr>
          <p:cNvPr id="693" name="Representation space"/>
          <p:cNvSpPr txBox="1"/>
          <p:nvPr/>
        </p:nvSpPr>
        <p:spPr>
          <a:xfrm>
            <a:off x="9992086" y="1611632"/>
            <a:ext cx="458182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Representation space</a:t>
            </a:r>
          </a:p>
        </p:txBody>
      </p:sp>
      <p:sp>
        <p:nvSpPr>
          <p:cNvPr id="694" name="Shape"/>
          <p:cNvSpPr/>
          <p:nvPr/>
        </p:nvSpPr>
        <p:spPr>
          <a:xfrm rot="5400000">
            <a:off x="8177116" y="3729137"/>
            <a:ext cx="1613919" cy="1030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587022">
              <a:defRPr b="0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5" name="Connection Line"/>
          <p:cNvSpPr/>
          <p:nvPr/>
        </p:nvSpPr>
        <p:spPr>
          <a:xfrm>
            <a:off x="9091293" y="4755712"/>
            <a:ext cx="222721" cy="942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36" h="21600" fill="norm" stroke="1" extrusionOk="0">
                <a:moveTo>
                  <a:pt x="0" y="21600"/>
                </a:moveTo>
                <a:cubicBezTo>
                  <a:pt x="17508" y="15474"/>
                  <a:pt x="21600" y="8274"/>
                  <a:pt x="12275" y="0"/>
                </a:cubicBezTo>
              </a:path>
            </a:pathLst>
          </a:cu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6" name="Encoder"/>
          <p:cNvSpPr txBox="1"/>
          <p:nvPr/>
        </p:nvSpPr>
        <p:spPr>
          <a:xfrm>
            <a:off x="7812140" y="5790610"/>
            <a:ext cx="220689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Encoder</a:t>
            </a:r>
          </a:p>
        </p:txBody>
      </p:sp>
      <p:sp>
        <p:nvSpPr>
          <p:cNvPr id="697" name="Connection Line"/>
          <p:cNvSpPr/>
          <p:nvPr/>
        </p:nvSpPr>
        <p:spPr>
          <a:xfrm>
            <a:off x="12191999" y="2375956"/>
            <a:ext cx="1" cy="1923165"/>
          </a:xfrm>
          <a:prstGeom prst="line">
            <a:avLst/>
          </a:pr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8" name="Connection Line"/>
          <p:cNvSpPr/>
          <p:nvPr/>
        </p:nvSpPr>
        <p:spPr>
          <a:xfrm>
            <a:off x="4423676" y="2379352"/>
            <a:ext cx="1054433" cy="1904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699" name="p_texttt_data.pdf" descr="p_texttt_dat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3442" y="4516713"/>
            <a:ext cx="1126075" cy="370217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Representation learning"/>
          <p:cNvSpPr txBox="1"/>
          <p:nvPr/>
        </p:nvSpPr>
        <p:spPr>
          <a:xfrm>
            <a:off x="4644930" y="442528"/>
            <a:ext cx="718923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50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Representation learning</a:t>
            </a:r>
          </a:p>
        </p:txBody>
      </p:sp>
      <p:pic>
        <p:nvPicPr>
          <p:cNvPr id="701" name="f.pdf" descr="f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94391" y="3904298"/>
            <a:ext cx="379291" cy="67873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Oval"/>
          <p:cNvSpPr/>
          <p:nvPr/>
        </p:nvSpPr>
        <p:spPr>
          <a:xfrm>
            <a:off x="10665816" y="8998076"/>
            <a:ext cx="3137573" cy="3014077"/>
          </a:xfrm>
          <a:prstGeom prst="ellipse">
            <a:avLst/>
          </a:prstGeom>
          <a:solidFill>
            <a:srgbClr val="EFAE8D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703" name="Representation space"/>
          <p:cNvSpPr txBox="1"/>
          <p:nvPr/>
        </p:nvSpPr>
        <p:spPr>
          <a:xfrm>
            <a:off x="10395866" y="7822690"/>
            <a:ext cx="44289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Representation space</a:t>
            </a:r>
          </a:p>
        </p:txBody>
      </p:sp>
      <p:sp>
        <p:nvSpPr>
          <p:cNvPr id="704" name="Connection Line"/>
          <p:cNvSpPr/>
          <p:nvPr/>
        </p:nvSpPr>
        <p:spPr>
          <a:xfrm flipH="1">
            <a:off x="12282997" y="8606911"/>
            <a:ext cx="186823" cy="1713095"/>
          </a:xfrm>
          <a:prstGeom prst="line">
            <a:avLst/>
          </a:pr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5" name="Shape"/>
          <p:cNvSpPr/>
          <p:nvPr/>
        </p:nvSpPr>
        <p:spPr>
          <a:xfrm>
            <a:off x="16725284" y="8052915"/>
            <a:ext cx="4543875" cy="4904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2" h="20341" fill="norm" stroke="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A5D3E7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706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50455" y="10812615"/>
            <a:ext cx="339366" cy="26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91777" y="11026346"/>
            <a:ext cx="246813" cy="262238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Data space"/>
          <p:cNvSpPr txBox="1"/>
          <p:nvPr/>
        </p:nvSpPr>
        <p:spPr>
          <a:xfrm>
            <a:off x="15938827" y="7822690"/>
            <a:ext cx="265154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Data space</a:t>
            </a:r>
          </a:p>
        </p:txBody>
      </p:sp>
      <p:sp>
        <p:nvSpPr>
          <p:cNvPr id="709" name="Connection Line"/>
          <p:cNvSpPr/>
          <p:nvPr/>
        </p:nvSpPr>
        <p:spPr>
          <a:xfrm flipV="1">
            <a:off x="15194723" y="10912337"/>
            <a:ext cx="22487" cy="1303055"/>
          </a:xfrm>
          <a:prstGeom prst="line">
            <a:avLst/>
          </a:pr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0" name="Generator"/>
          <p:cNvSpPr txBox="1"/>
          <p:nvPr/>
        </p:nvSpPr>
        <p:spPr>
          <a:xfrm>
            <a:off x="13994550" y="12211856"/>
            <a:ext cx="240034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Generator</a:t>
            </a:r>
          </a:p>
        </p:txBody>
      </p:sp>
      <p:sp>
        <p:nvSpPr>
          <p:cNvPr id="711" name="Connection Line"/>
          <p:cNvSpPr/>
          <p:nvPr/>
        </p:nvSpPr>
        <p:spPr>
          <a:xfrm>
            <a:off x="17560533" y="8659260"/>
            <a:ext cx="1436731" cy="1845856"/>
          </a:xfrm>
          <a:prstGeom prst="line">
            <a:avLst/>
          </a:prstGeom>
          <a:ln w="762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2" name="Line"/>
          <p:cNvSpPr/>
          <p:nvPr/>
        </p:nvSpPr>
        <p:spPr>
          <a:xfrm rot="735952">
            <a:off x="13222554" y="10462344"/>
            <a:ext cx="5392736" cy="1165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72" y="17263"/>
                  <a:pt x="2693" y="13997"/>
                  <a:pt x="4200" y="11950"/>
                </a:cubicBezTo>
                <a:cubicBezTo>
                  <a:pt x="7089" y="8029"/>
                  <a:pt x="10138" y="8587"/>
                  <a:pt x="13114" y="10549"/>
                </a:cubicBezTo>
                <a:cubicBezTo>
                  <a:pt x="14472" y="11445"/>
                  <a:pt x="15850" y="12498"/>
                  <a:pt x="17204" y="11605"/>
                </a:cubicBezTo>
                <a:cubicBezTo>
                  <a:pt x="18932" y="10465"/>
                  <a:pt x="20490" y="6245"/>
                  <a:pt x="21600" y="0"/>
                </a:cubicBezTo>
              </a:path>
            </a:pathLst>
          </a:cu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b="0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3" name="Shape"/>
          <p:cNvSpPr/>
          <p:nvPr/>
        </p:nvSpPr>
        <p:spPr>
          <a:xfrm rot="16200000">
            <a:off x="14410250" y="10397265"/>
            <a:ext cx="1613919" cy="1030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010" y="10828"/>
                </a:ln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587022">
              <a:defRPr b="0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714" name="p_mathbf_z.pdf" descr="p_mathbf_z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72365" y="10320005"/>
            <a:ext cx="524474" cy="370218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Generative modeling"/>
          <p:cNvSpPr txBox="1"/>
          <p:nvPr/>
        </p:nvSpPr>
        <p:spPr>
          <a:xfrm>
            <a:off x="12082308" y="6613527"/>
            <a:ext cx="622013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50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Generative modeling</a:t>
            </a:r>
          </a:p>
        </p:txBody>
      </p:sp>
      <p:pic>
        <p:nvPicPr>
          <p:cNvPr id="716" name="g.pdf" descr="g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015061" y="10673331"/>
            <a:ext cx="359328" cy="479104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he VAE idea vs the GAN idea"/>
          <p:cNvSpPr txBox="1"/>
          <p:nvPr>
            <p:ph type="title"/>
          </p:nvPr>
        </p:nvSpPr>
        <p:spPr>
          <a:xfrm>
            <a:off x="6096000" y="916057"/>
            <a:ext cx="12192000" cy="1165086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6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VAE idea vs the GAN idea</a:t>
            </a:r>
          </a:p>
        </p:txBody>
      </p:sp>
      <p:sp>
        <p:nvSpPr>
          <p:cNvPr id="723" name="TextBox 28"/>
          <p:cNvSpPr txBox="1"/>
          <p:nvPr/>
        </p:nvSpPr>
        <p:spPr>
          <a:xfrm>
            <a:off x="15299853" y="9139999"/>
            <a:ext cx="1425177" cy="849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0" sz="5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VAE</a:t>
            </a:r>
          </a:p>
        </p:txBody>
      </p:sp>
      <p:sp>
        <p:nvSpPr>
          <p:cNvPr id="724" name="TextBox 29"/>
          <p:cNvSpPr txBox="1"/>
          <p:nvPr/>
        </p:nvSpPr>
        <p:spPr>
          <a:xfrm>
            <a:off x="7607296" y="9139999"/>
            <a:ext cx="1589930" cy="849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0" sz="5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GAN</a:t>
            </a:r>
          </a:p>
        </p:txBody>
      </p:sp>
      <p:grpSp>
        <p:nvGrpSpPr>
          <p:cNvPr id="728" name="Can 14"/>
          <p:cNvGrpSpPr/>
          <p:nvPr/>
        </p:nvGrpSpPr>
        <p:grpSpPr>
          <a:xfrm>
            <a:off x="11317054" y="3739209"/>
            <a:ext cx="1181961" cy="1572009"/>
            <a:chOff x="0" y="0"/>
            <a:chExt cx="1181959" cy="1572007"/>
          </a:xfrm>
        </p:grpSpPr>
        <p:sp>
          <p:nvSpPr>
            <p:cNvPr id="725" name="Shape"/>
            <p:cNvSpPr/>
            <p:nvPr/>
          </p:nvSpPr>
          <p:spPr>
            <a:xfrm>
              <a:off x="-1" y="-1"/>
              <a:ext cx="1181961" cy="157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30"/>
                  </a:moveTo>
                  <a:cubicBezTo>
                    <a:pt x="0" y="909"/>
                    <a:pt x="4835" y="0"/>
                    <a:pt x="10800" y="0"/>
                  </a:cubicBezTo>
                  <a:cubicBezTo>
                    <a:pt x="16765" y="0"/>
                    <a:pt x="21600" y="909"/>
                    <a:pt x="21600" y="2030"/>
                  </a:cubicBezTo>
                  <a:lnTo>
                    <a:pt x="21600" y="19570"/>
                  </a:lnTo>
                  <a:cubicBezTo>
                    <a:pt x="21600" y="20691"/>
                    <a:pt x="16765" y="21600"/>
                    <a:pt x="10800" y="21600"/>
                  </a:cubicBezTo>
                  <a:cubicBezTo>
                    <a:pt x="4835" y="21600"/>
                    <a:pt x="0" y="20691"/>
                    <a:pt x="0" y="19570"/>
                  </a:cubicBezTo>
                  <a:close/>
                </a:path>
              </a:pathLst>
            </a:custGeom>
            <a:solidFill>
              <a:srgbClr val="DEE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6" name="Oval"/>
            <p:cNvSpPr/>
            <p:nvPr/>
          </p:nvSpPr>
          <p:spPr>
            <a:xfrm>
              <a:off x="-1" y="-1"/>
              <a:ext cx="1181961" cy="295493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7" name="Line"/>
            <p:cNvSpPr/>
            <p:nvPr/>
          </p:nvSpPr>
          <p:spPr>
            <a:xfrm>
              <a:off x="-1" y="-1"/>
              <a:ext cx="1181961" cy="157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30"/>
                  </a:moveTo>
                  <a:cubicBezTo>
                    <a:pt x="21600" y="3151"/>
                    <a:pt x="16765" y="4060"/>
                    <a:pt x="10800" y="4060"/>
                  </a:cubicBezTo>
                  <a:cubicBezTo>
                    <a:pt x="4835" y="4060"/>
                    <a:pt x="0" y="3151"/>
                    <a:pt x="0" y="2030"/>
                  </a:cubicBezTo>
                  <a:cubicBezTo>
                    <a:pt x="0" y="909"/>
                    <a:pt x="4835" y="0"/>
                    <a:pt x="10800" y="0"/>
                  </a:cubicBezTo>
                  <a:cubicBezTo>
                    <a:pt x="16765" y="0"/>
                    <a:pt x="21600" y="909"/>
                    <a:pt x="21600" y="2030"/>
                  </a:cubicBezTo>
                  <a:lnTo>
                    <a:pt x="21600" y="19570"/>
                  </a:lnTo>
                  <a:cubicBezTo>
                    <a:pt x="21600" y="20691"/>
                    <a:pt x="16765" y="21600"/>
                    <a:pt x="10800" y="21600"/>
                  </a:cubicBezTo>
                  <a:cubicBezTo>
                    <a:pt x="4835" y="21600"/>
                    <a:pt x="0" y="20691"/>
                    <a:pt x="0" y="19570"/>
                  </a:cubicBezTo>
                  <a:lnTo>
                    <a:pt x="0" y="203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29" name="TextBox 10"/>
          <p:cNvSpPr txBox="1"/>
          <p:nvPr/>
        </p:nvSpPr>
        <p:spPr>
          <a:xfrm>
            <a:off x="13262869" y="6624144"/>
            <a:ext cx="220689" cy="467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730" name="Straight Arrow Connector 17"/>
          <p:cNvSpPr/>
          <p:nvPr/>
        </p:nvSpPr>
        <p:spPr>
          <a:xfrm>
            <a:off x="13578721" y="6923618"/>
            <a:ext cx="4928900" cy="1"/>
          </a:xfrm>
          <a:prstGeom prst="line">
            <a:avLst/>
          </a:prstGeom>
          <a:ln w="762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1" name="TextBox 11"/>
          <p:cNvSpPr txBox="1"/>
          <p:nvPr/>
        </p:nvSpPr>
        <p:spPr>
          <a:xfrm>
            <a:off x="15866639" y="6278281"/>
            <a:ext cx="202761" cy="4677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732" name="Trapezoid 5"/>
          <p:cNvSpPr/>
          <p:nvPr/>
        </p:nvSpPr>
        <p:spPr>
          <a:xfrm rot="16200000">
            <a:off x="15495364" y="6004093"/>
            <a:ext cx="3474073" cy="178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846" y="0"/>
                </a:lnTo>
                <a:lnTo>
                  <a:pt x="1275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3" name="Trapezoid 6"/>
          <p:cNvSpPr/>
          <p:nvPr/>
        </p:nvSpPr>
        <p:spPr>
          <a:xfrm rot="5400000">
            <a:off x="13054024" y="5999012"/>
            <a:ext cx="3474073" cy="178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846" y="0"/>
                </a:lnTo>
                <a:lnTo>
                  <a:pt x="1275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4" name="TextBox 7"/>
          <p:cNvSpPr txBox="1"/>
          <p:nvPr/>
        </p:nvSpPr>
        <p:spPr>
          <a:xfrm>
            <a:off x="5365407" y="6664528"/>
            <a:ext cx="202761" cy="467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735" name="TextBox 8"/>
          <p:cNvSpPr txBox="1"/>
          <p:nvPr/>
        </p:nvSpPr>
        <p:spPr>
          <a:xfrm>
            <a:off x="8185998" y="5949031"/>
            <a:ext cx="220689" cy="467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736" name="TextBox 9"/>
          <p:cNvSpPr txBox="1"/>
          <p:nvPr/>
        </p:nvSpPr>
        <p:spPr>
          <a:xfrm>
            <a:off x="10953596" y="6664528"/>
            <a:ext cx="229883" cy="467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737" name="Straight Arrow Connector 16"/>
          <p:cNvSpPr/>
          <p:nvPr/>
        </p:nvSpPr>
        <p:spPr>
          <a:xfrm>
            <a:off x="5678139" y="6990580"/>
            <a:ext cx="367708" cy="1"/>
          </a:xfrm>
          <a:prstGeom prst="line">
            <a:avLst/>
          </a:prstGeom>
          <a:ln w="762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8" name="Trapezoid 3"/>
          <p:cNvSpPr/>
          <p:nvPr/>
        </p:nvSpPr>
        <p:spPr>
          <a:xfrm rot="16200000">
            <a:off x="5193330" y="6004094"/>
            <a:ext cx="3474073" cy="178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846" y="0"/>
                </a:lnTo>
                <a:lnTo>
                  <a:pt x="1275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9" name="Trapezoid 4"/>
          <p:cNvSpPr/>
          <p:nvPr/>
        </p:nvSpPr>
        <p:spPr>
          <a:xfrm rot="5400000">
            <a:off x="7985908" y="6004095"/>
            <a:ext cx="3474073" cy="1788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846" y="0"/>
                </a:lnTo>
                <a:lnTo>
                  <a:pt x="1275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0" name="Elbow Connector 24"/>
          <p:cNvSpPr/>
          <p:nvPr/>
        </p:nvSpPr>
        <p:spPr>
          <a:xfrm flipH="1">
            <a:off x="8296120" y="4534581"/>
            <a:ext cx="3004259" cy="1301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1" name="TextBox 32"/>
          <p:cNvSpPr txBox="1"/>
          <p:nvPr/>
        </p:nvSpPr>
        <p:spPr>
          <a:xfrm>
            <a:off x="6712955" y="6604006"/>
            <a:ext cx="434823" cy="58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742" name="TextBox 33"/>
          <p:cNvSpPr txBox="1"/>
          <p:nvPr/>
        </p:nvSpPr>
        <p:spPr>
          <a:xfrm>
            <a:off x="9416860" y="6604006"/>
            <a:ext cx="427468" cy="58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743" name="TextBox 34"/>
          <p:cNvSpPr txBox="1"/>
          <p:nvPr/>
        </p:nvSpPr>
        <p:spPr>
          <a:xfrm>
            <a:off x="14403404" y="6598922"/>
            <a:ext cx="367708" cy="58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744" name="TextBox 35"/>
          <p:cNvSpPr txBox="1"/>
          <p:nvPr/>
        </p:nvSpPr>
        <p:spPr>
          <a:xfrm>
            <a:off x="17014987" y="6598922"/>
            <a:ext cx="434824" cy="58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745" name="Elbow Connector 24"/>
          <p:cNvSpPr/>
          <p:nvPr/>
        </p:nvSpPr>
        <p:spPr>
          <a:xfrm>
            <a:off x="12536129" y="4536016"/>
            <a:ext cx="887358" cy="2160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6" name="Equation"/>
          <p:cNvSpPr txBox="1"/>
          <p:nvPr/>
        </p:nvSpPr>
        <p:spPr>
          <a:xfrm>
            <a:off x="8099122" y="6723886"/>
            <a:ext cx="459233" cy="3489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</m:oMath>
              </m:oMathPara>
            </a14:m>
            <a:endParaRPr sz="4000"/>
          </a:p>
        </p:txBody>
      </p:sp>
      <p:sp>
        <p:nvSpPr>
          <p:cNvPr id="747" name="Straight Arrow Connector 16"/>
          <p:cNvSpPr/>
          <p:nvPr/>
        </p:nvSpPr>
        <p:spPr>
          <a:xfrm>
            <a:off x="10611630" y="6990580"/>
            <a:ext cx="367708" cy="1"/>
          </a:xfrm>
          <a:prstGeom prst="line">
            <a:avLst/>
          </a:prstGeom>
          <a:ln w="762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8" name="Straight Arrow Connector 16"/>
          <p:cNvSpPr/>
          <p:nvPr/>
        </p:nvSpPr>
        <p:spPr>
          <a:xfrm>
            <a:off x="7814887" y="6990580"/>
            <a:ext cx="229883" cy="1"/>
          </a:xfrm>
          <a:prstGeom prst="line">
            <a:avLst/>
          </a:prstGeom>
          <a:ln w="508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9" name="Straight Arrow Connector 16"/>
          <p:cNvSpPr/>
          <p:nvPr/>
        </p:nvSpPr>
        <p:spPr>
          <a:xfrm>
            <a:off x="8608572" y="6990580"/>
            <a:ext cx="229029" cy="1"/>
          </a:xfrm>
          <a:prstGeom prst="line">
            <a:avLst/>
          </a:prstGeom>
          <a:ln w="508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0" name="Straight Arrow Connector 16"/>
          <p:cNvSpPr/>
          <p:nvPr/>
        </p:nvSpPr>
        <p:spPr>
          <a:xfrm>
            <a:off x="8608145" y="6304581"/>
            <a:ext cx="229884" cy="1"/>
          </a:xfrm>
          <a:prstGeom prst="line">
            <a:avLst/>
          </a:prstGeom>
          <a:ln w="508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b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1" name="Equation"/>
          <p:cNvSpPr txBox="1"/>
          <p:nvPr/>
        </p:nvSpPr>
        <p:spPr>
          <a:xfrm>
            <a:off x="18602782" y="6723884"/>
            <a:ext cx="459233" cy="3489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</m:oMath>
              </m:oMathPara>
            </a14:m>
            <a:endParaRPr sz="4000"/>
          </a:p>
        </p:txBody>
      </p:sp>
      <p:sp>
        <p:nvSpPr>
          <p:cNvPr id="752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How is VAE different from A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How is VAE different from AE?</a:t>
            </a:r>
          </a:p>
        </p:txBody>
      </p:sp>
      <p:sp>
        <p:nvSpPr>
          <p:cNvPr id="755" name="Both have similar objective"/>
          <p:cNvSpPr txBox="1"/>
          <p:nvPr/>
        </p:nvSpPr>
        <p:spPr>
          <a:xfrm>
            <a:off x="1527569" y="3152722"/>
            <a:ext cx="7395147" cy="82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Both have similar objective</a:t>
            </a:r>
          </a:p>
        </p:txBody>
      </p:sp>
      <p:sp>
        <p:nvSpPr>
          <p:cNvPr id="756" name="Equation"/>
          <p:cNvSpPr txBox="1"/>
          <p:nvPr/>
        </p:nvSpPr>
        <p:spPr>
          <a:xfrm>
            <a:off x="12270237" y="3070546"/>
            <a:ext cx="4072511" cy="987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7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7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7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7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p>
                    <m:e>
                      <m:r>
                        <a:rPr xmlns:a="http://schemas.openxmlformats.org/drawingml/2006/main"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  <m:r>
                    <a:rPr xmlns:a="http://schemas.openxmlformats.org/drawingml/2006/main" sz="7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7000"/>
          </a:p>
        </p:txBody>
      </p:sp>
      <p:sp>
        <p:nvSpPr>
          <p:cNvPr id="757" name="But VAE adds a regularization to the latent vector"/>
          <p:cNvSpPr txBox="1"/>
          <p:nvPr/>
        </p:nvSpPr>
        <p:spPr>
          <a:xfrm>
            <a:off x="1104591" y="5231046"/>
            <a:ext cx="8241103" cy="1572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But VAE adds a regularization to the latent vector</a:t>
            </a:r>
          </a:p>
        </p:txBody>
      </p:sp>
      <p:sp>
        <p:nvSpPr>
          <p:cNvPr id="758" name="Equation"/>
          <p:cNvSpPr txBox="1"/>
          <p:nvPr/>
        </p:nvSpPr>
        <p:spPr>
          <a:xfrm>
            <a:off x="11588500" y="5494446"/>
            <a:ext cx="5435985" cy="7062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b>
                      <m:r>
                        <a:rPr xmlns:a="http://schemas.openxmlformats.org/drawingml/2006/main" sz="5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900"/>
          </a:p>
        </p:txBody>
      </p:sp>
      <p:grpSp>
        <p:nvGrpSpPr>
          <p:cNvPr id="763" name="Group"/>
          <p:cNvGrpSpPr/>
          <p:nvPr/>
        </p:nvGrpSpPr>
        <p:grpSpPr>
          <a:xfrm>
            <a:off x="5335295" y="7300291"/>
            <a:ext cx="9837429" cy="6025509"/>
            <a:chOff x="0" y="0"/>
            <a:chExt cx="9837428" cy="6025507"/>
          </a:xfrm>
        </p:grpSpPr>
        <p:pic>
          <p:nvPicPr>
            <p:cNvPr id="759" name="nu6N7lU5kzn3LAPPhyi3HbbtWnEK6BhV9MT_EnxwfnJ69-hZtJxDq8HhgDgj3_joH-NsHI3LLsi-PvWP2J9YCNzc0nX-npVqgDO0cOPfxtHkDSvZ9FQhNtSSOfzR8QBRV4uE1XLbS6-_WZW1LmITYZHcdw=s2048.png" descr="nu6N7lU5kzn3LAPPhyi3HbbtWnEK6BhV9MT_EnxwfnJ69-hZtJxDq8HhgDgj3_joH-NsHI3LLsi-PvWP2J9YCNzc0nX-npVqgDO0cOPfxtHkDSvZ9FQhNtSSOfzR8QBRV4uE1XLbS6-_WZW1LmITYZHcdw=s204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50569" cy="6025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36492" y="2182784"/>
              <a:ext cx="2000937" cy="1913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65321" y="4094280"/>
              <a:ext cx="3218414" cy="926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2" name="*"/>
            <p:cNvSpPr txBox="1"/>
            <p:nvPr/>
          </p:nvSpPr>
          <p:spPr>
            <a:xfrm>
              <a:off x="9040298" y="2490851"/>
              <a:ext cx="514351" cy="994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6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*</a:t>
              </a:r>
            </a:p>
          </p:txBody>
        </p:sp>
      </p:grpSp>
      <p:sp>
        <p:nvSpPr>
          <p:cNvPr id="764" name="(usually gaussian)"/>
          <p:cNvSpPr txBox="1"/>
          <p:nvPr/>
        </p:nvSpPr>
        <p:spPr>
          <a:xfrm>
            <a:off x="12500271" y="6839444"/>
            <a:ext cx="3612444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(usually gaussian)</a:t>
            </a:r>
          </a:p>
        </p:txBody>
      </p:sp>
      <p:sp>
        <p:nvSpPr>
          <p:cNvPr id="765" name="But why Gaussians?…"/>
          <p:cNvSpPr txBox="1"/>
          <p:nvPr/>
        </p:nvSpPr>
        <p:spPr>
          <a:xfrm>
            <a:off x="17414419" y="6771168"/>
            <a:ext cx="6313088" cy="287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But why Gaussians?</a:t>
            </a:r>
          </a:p>
          <a:p>
            <a:pPr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703791" indent="-703791" algn="l">
              <a:buSzPct val="100000"/>
              <a:buAutoNum type="arabicPeriod" startAt="1"/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are natural</a:t>
            </a:r>
          </a:p>
          <a:p>
            <a:pPr marL="703791" indent="-703791" algn="l">
              <a:buSzPct val="100000"/>
              <a:buAutoNum type="arabicPeriod" startAt="1"/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are tractable</a:t>
            </a:r>
          </a:p>
          <a:p>
            <a:pPr marL="703791" indent="-703791" algn="l">
              <a:buSzPct val="100000"/>
              <a:buAutoNum type="arabicPeriod" startAt="1"/>
              <a:defRPr b="0"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math always works out!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Let’s take a closer look at VA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Let’s take a closer look at VAE</a:t>
            </a:r>
          </a:p>
        </p:txBody>
      </p:sp>
      <p:sp>
        <p:nvSpPr>
          <p:cNvPr id="768" name="How are they modeled?…"/>
          <p:cNvSpPr txBox="1"/>
          <p:nvPr/>
        </p:nvSpPr>
        <p:spPr>
          <a:xfrm>
            <a:off x="3233206" y="3847345"/>
            <a:ext cx="7964935" cy="1572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How are they modeled? </a:t>
            </a:r>
          </a:p>
          <a:p>
            <a:pPr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the main objective?</a:t>
            </a:r>
          </a:p>
        </p:txBody>
      </p:sp>
      <p:sp>
        <p:nvSpPr>
          <p:cNvPr id="769" name="They maximize the modeled probability of the data x"/>
          <p:cNvSpPr txBox="1"/>
          <p:nvPr/>
        </p:nvSpPr>
        <p:spPr>
          <a:xfrm>
            <a:off x="14114130" y="3447760"/>
            <a:ext cx="8241104" cy="2371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maximize the modeled probability of the data x</a:t>
            </a:r>
          </a:p>
          <a:p>
            <a:pPr>
              <a:defRPr b="0"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5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5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pic>
        <p:nvPicPr>
          <p:cNvPr id="770" name="nu6N7lU5kzn3LAPPhyi3HbbtWnEK6BhV9MT_EnxwfnJ69-hZtJxDq8HhgDgj3_joH-NsHI3LLsi-PvWP2J9YCNzc0nX-npVqgDO0cOPfxtHkDSvZ9FQhNtSSOfzR8QBRV4uE1XLbS6-_WZW1LmITYZHcdw=s2048.png" descr="nu6N7lU5kzn3LAPPhyi3HbbtWnEK6BhV9MT_EnxwfnJ69-hZtJxDq8HhgDgj3_joH-NsHI3LLsi-PvWP2J9YCNzc0nX-npVqgDO0cOPfxtHkDSvZ9FQhNtSSOfzR8QBRV4uE1XLbS6-_WZW1LmITYZHcdw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1788" y="6900154"/>
            <a:ext cx="6782733" cy="6054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xsnKbigWzim8nrVPjU2eXhxpByo2czAT3aYWx9ba3hNDdmfwlVDSFmRxZ1j9li82GRVCSkwtGlZIFgjac9O81Nyb7BQ_CRB2LJniMZkxzPwv-geilbMbWl756qixj1Lw0ALLEvIIkDFNNpxtYcpjs4NKbg=s2048.png" descr="xsnKbigWzim8nrVPjU2eXhxpByo2czAT3aYWx9ba3hNDdmfwlVDSFmRxZ1j9li82GRVCSkwtGlZIFgjac9O81Nyb7BQ_CRB2LJniMZkxzPwv-geilbMbWl756qixj1Lw0ALLEvIIkDFNNpxtYcpjs4NKb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534" y="1215645"/>
            <a:ext cx="14895817" cy="11284710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Rectangle"/>
          <p:cNvSpPr/>
          <p:nvPr/>
        </p:nvSpPr>
        <p:spPr>
          <a:xfrm>
            <a:off x="6289125" y="10890564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4" name="Rectangle"/>
          <p:cNvSpPr/>
          <p:nvPr/>
        </p:nvSpPr>
        <p:spPr>
          <a:xfrm>
            <a:off x="6487216" y="9462092"/>
            <a:ext cx="13353421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5" name="Rectangle"/>
          <p:cNvSpPr/>
          <p:nvPr/>
        </p:nvSpPr>
        <p:spPr>
          <a:xfrm>
            <a:off x="7372513" y="7977710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6" name="Rectangle"/>
          <p:cNvSpPr/>
          <p:nvPr/>
        </p:nvSpPr>
        <p:spPr>
          <a:xfrm>
            <a:off x="7372513" y="6445934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7" name="Rectangle"/>
          <p:cNvSpPr/>
          <p:nvPr/>
        </p:nvSpPr>
        <p:spPr>
          <a:xfrm>
            <a:off x="7372513" y="4937856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8" name="Rectangle"/>
          <p:cNvSpPr/>
          <p:nvPr/>
        </p:nvSpPr>
        <p:spPr>
          <a:xfrm>
            <a:off x="7372513" y="4069591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9" name="Rectangle"/>
          <p:cNvSpPr/>
          <p:nvPr/>
        </p:nvSpPr>
        <p:spPr>
          <a:xfrm>
            <a:off x="7372513" y="2703693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0" name="Rectangle"/>
          <p:cNvSpPr/>
          <p:nvPr/>
        </p:nvSpPr>
        <p:spPr>
          <a:xfrm>
            <a:off x="7902358" y="1006040"/>
            <a:ext cx="13353422" cy="1771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783" name="Group"/>
          <p:cNvGrpSpPr/>
          <p:nvPr/>
        </p:nvGrpSpPr>
        <p:grpSpPr>
          <a:xfrm>
            <a:off x="14305827" y="9516853"/>
            <a:ext cx="6630925" cy="1270001"/>
            <a:chOff x="0" y="0"/>
            <a:chExt cx="6630923" cy="1270000"/>
          </a:xfrm>
        </p:grpSpPr>
        <p:sp>
          <p:nvSpPr>
            <p:cNvPr id="781" name="Rectangle"/>
            <p:cNvSpPr/>
            <p:nvPr/>
          </p:nvSpPr>
          <p:spPr>
            <a:xfrm>
              <a:off x="0" y="0"/>
              <a:ext cx="5476274" cy="1270000"/>
            </a:xfrm>
            <a:prstGeom prst="rect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82" name="&gt;= 0"/>
            <p:cNvSpPr txBox="1"/>
            <p:nvPr/>
          </p:nvSpPr>
          <p:spPr>
            <a:xfrm>
              <a:off x="5741669" y="354775"/>
              <a:ext cx="889255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&gt;= 0</a:t>
              </a:r>
            </a:p>
          </p:txBody>
        </p:sp>
      </p:grpSp>
      <p:sp>
        <p:nvSpPr>
          <p:cNvPr id="784" name="Lower Bound"/>
          <p:cNvSpPr txBox="1"/>
          <p:nvPr/>
        </p:nvSpPr>
        <p:spPr>
          <a:xfrm>
            <a:off x="9323317" y="12522148"/>
            <a:ext cx="3272899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50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Lower Bound</a:t>
            </a:r>
          </a:p>
        </p:txBody>
      </p:sp>
      <p:sp>
        <p:nvSpPr>
          <p:cNvPr id="785" name="Evidence"/>
          <p:cNvSpPr txBox="1"/>
          <p:nvPr/>
        </p:nvSpPr>
        <p:spPr>
          <a:xfrm>
            <a:off x="4208244" y="800751"/>
            <a:ext cx="2240404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50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Evidence</a:t>
            </a:r>
          </a:p>
        </p:txBody>
      </p:sp>
      <p:sp>
        <p:nvSpPr>
          <p:cNvPr id="786" name="Evidence Lower Bound…"/>
          <p:cNvSpPr txBox="1"/>
          <p:nvPr/>
        </p:nvSpPr>
        <p:spPr>
          <a:xfrm>
            <a:off x="15151568" y="258697"/>
            <a:ext cx="7351068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600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Evidence Lower Bound</a:t>
            </a:r>
          </a:p>
          <a:p>
            <a:pPr>
              <a:defRPr b="0" sz="600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(ELBO)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5" grpId="6"/>
      <p:bldP build="whole" bldLvl="1" animBg="1" rev="0" advAuto="0" spid="786" grpId="12"/>
      <p:bldP build="whole" bldLvl="1" animBg="1" rev="0" advAuto="0" spid="785" grpId="10"/>
      <p:bldP build="whole" bldLvl="1" animBg="1" rev="0" advAuto="0" spid="779" grpId="2"/>
      <p:bldP build="whole" bldLvl="1" animBg="1" rev="0" advAuto="0" spid="778" grpId="3"/>
      <p:bldP build="whole" bldLvl="1" animBg="1" rev="0" advAuto="0" spid="774" grpId="7"/>
      <p:bldP build="whole" bldLvl="1" animBg="1" rev="0" advAuto="0" spid="776" grpId="5"/>
      <p:bldP build="whole" bldLvl="1" animBg="1" rev="0" advAuto="0" spid="784" grpId="11"/>
      <p:bldP build="whole" bldLvl="1" animBg="1" rev="0" advAuto="0" spid="773" grpId="9"/>
      <p:bldP build="whole" bldLvl="1" animBg="1" rev="0" advAuto="0" spid="780" grpId="1"/>
      <p:bldP build="whole" bldLvl="1" animBg="1" rev="0" advAuto="0" spid="777" grpId="4"/>
      <p:bldP build="whole" bldLvl="1" animBg="1" rev="0" advAuto="0" spid="783" grpId="8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OCYAWMqa8jm9jTAuz_S2-m7edPWU_ZGcq0xO91O30cCz374bw_w3-ulTE2Hw25FPSBUr7Xv3cs-YTsoE7NOhEvvSUElZh_HuwosM5QPHq__4iZ36RxniSv7iCGOo1oicH-kx1WmyYeJgD6oT3wQF67J9pQ=s2048.png" descr="OCYAWMqa8jm9jTAuz_S2-m7edPWU_ZGcq0xO91O30cCz374bw_w3-ulTE2Hw25FPSBUr7Xv3cs-YTsoE7NOhEvvSUElZh_HuwosM5QPHq__4iZ36RxniSv7iCGOo1oicH-kx1WmyYeJgD6oT3wQF67J9pQ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6271" y="5189949"/>
            <a:ext cx="3543301" cy="90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sAZj9FZSyQagV-1lByIDdar9lwKwuwWUewFcvdVQWdgmDpxD99rcVUsrgZiClY4_Z7Fz14jCZsAGM9Wzeq-TKbkCOjiS6PJMpi6qpWPkF4_lYiSyhdJnZPh7SZN6mPIfOBpEp5PgbOXjBIz3QUAnSgDQCA=s2048.png" descr="sAZj9FZSyQagV-1lByIDdar9lwKwuwWUewFcvdVQWdgmDpxD99rcVUsrgZiClY4_Z7Fz14jCZsAGM9Wzeq-TKbkCOjiS6PJMpi6qpWPkF4_lYiSyhdJnZPh7SZN6mPIfOBpEp5PgbOXjBIz3QUAnSgDQCA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2528" y="3507476"/>
            <a:ext cx="16078944" cy="4661778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How do we solve the ELB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How do we solve the ELBO?</a:t>
            </a:r>
          </a:p>
        </p:txBody>
      </p:sp>
      <p:pic>
        <p:nvPicPr>
          <p:cNvPr id="791" name="OCYAWMqa8jm9jTAuz_S2-m7edPWU_ZGcq0xO91O30cCz374bw_w3-ulTE2Hw25FPSBUr7Xv3cs-YTsoE7NOhEvvSUElZh_HuwosM5QPHq__4iZ36RxniSv7iCGOo1oicH-kx1WmyYeJgD6oT3wQF67J9pQ=s2048.png" descr="OCYAWMqa8jm9jTAuz_S2-m7edPWU_ZGcq0xO91O30cCz374bw_w3-ulTE2Hw25FPSBUr7Xv3cs-YTsoE7NOhEvvSUElZh_HuwosM5QPHq__4iZ36RxniSv7iCGOo1oicH-kx1WmyYeJgD6oT3wQF67J9pQ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3170" y="9728016"/>
            <a:ext cx="7937660" cy="2019978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Instead of relying on neural networks to follow a distribution,…"/>
          <p:cNvSpPr txBox="1"/>
          <p:nvPr/>
        </p:nvSpPr>
        <p:spPr>
          <a:xfrm>
            <a:off x="6598241" y="11989602"/>
            <a:ext cx="11187517" cy="1098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Instead of relying on neural networks to follow a distribution, </a:t>
            </a:r>
          </a:p>
          <a:p>
            <a:pPr>
              <a:defRPr b="0"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Let’s parameterize!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1" grpId="1"/>
      <p:bldP build="whole" bldLvl="1" animBg="1" rev="0" advAuto="0" spid="79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How to generate dat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generate data?</a:t>
            </a:r>
          </a:p>
        </p:txBody>
      </p:sp>
      <p:sp>
        <p:nvSpPr>
          <p:cNvPr id="141" name="Model"/>
          <p:cNvSpPr/>
          <p:nvPr/>
        </p:nvSpPr>
        <p:spPr>
          <a:xfrm rot="16200000">
            <a:off x="3189773" y="4905701"/>
            <a:ext cx="5104586" cy="216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Model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6433" y="4807080"/>
            <a:ext cx="2366683" cy="2366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"/>
          <p:cNvGrpSpPr/>
          <p:nvPr/>
        </p:nvGrpSpPr>
        <p:grpSpPr>
          <a:xfrm>
            <a:off x="1611205" y="5004281"/>
            <a:ext cx="2033448" cy="2366683"/>
            <a:chOff x="0" y="0"/>
            <a:chExt cx="2033447" cy="2366682"/>
          </a:xfrm>
        </p:grpSpPr>
        <p:sp>
          <p:nvSpPr>
            <p:cNvPr id="143" name="Circle"/>
            <p:cNvSpPr/>
            <p:nvPr/>
          </p:nvSpPr>
          <p:spPr>
            <a:xfrm>
              <a:off x="50312" y="46660"/>
              <a:ext cx="172672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4" name="Circle"/>
            <p:cNvSpPr/>
            <p:nvPr/>
          </p:nvSpPr>
          <p:spPr>
            <a:xfrm>
              <a:off x="50312" y="280488"/>
              <a:ext cx="172672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5" name="Circle"/>
            <p:cNvSpPr/>
            <p:nvPr/>
          </p:nvSpPr>
          <p:spPr>
            <a:xfrm>
              <a:off x="50312" y="514315"/>
              <a:ext cx="172672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6" name="Circle"/>
            <p:cNvSpPr/>
            <p:nvPr/>
          </p:nvSpPr>
          <p:spPr>
            <a:xfrm>
              <a:off x="50312" y="748143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7" name="Circle"/>
            <p:cNvSpPr/>
            <p:nvPr/>
          </p:nvSpPr>
          <p:spPr>
            <a:xfrm>
              <a:off x="50312" y="981971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8" name="Circle"/>
            <p:cNvSpPr/>
            <p:nvPr/>
          </p:nvSpPr>
          <p:spPr>
            <a:xfrm>
              <a:off x="50312" y="1215798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49" name="Circle"/>
            <p:cNvSpPr/>
            <p:nvPr/>
          </p:nvSpPr>
          <p:spPr>
            <a:xfrm>
              <a:off x="50312" y="1449625"/>
              <a:ext cx="172672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0" name="Circle"/>
            <p:cNvSpPr/>
            <p:nvPr/>
          </p:nvSpPr>
          <p:spPr>
            <a:xfrm>
              <a:off x="50312" y="1683453"/>
              <a:ext cx="172672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1" name="Circle"/>
            <p:cNvSpPr/>
            <p:nvPr/>
          </p:nvSpPr>
          <p:spPr>
            <a:xfrm>
              <a:off x="50312" y="1917281"/>
              <a:ext cx="172672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2" name="Circle"/>
            <p:cNvSpPr/>
            <p:nvPr/>
          </p:nvSpPr>
          <p:spPr>
            <a:xfrm>
              <a:off x="50312" y="2147350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3" name="Circle"/>
            <p:cNvSpPr/>
            <p:nvPr/>
          </p:nvSpPr>
          <p:spPr>
            <a:xfrm flipH="1" rot="10800000">
              <a:off x="298505" y="2147350"/>
              <a:ext cx="172673" cy="172672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4" name="Circle"/>
            <p:cNvSpPr/>
            <p:nvPr/>
          </p:nvSpPr>
          <p:spPr>
            <a:xfrm flipH="1" rot="10800000">
              <a:off x="298505" y="1913522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5" name="Circle"/>
            <p:cNvSpPr/>
            <p:nvPr/>
          </p:nvSpPr>
          <p:spPr>
            <a:xfrm flipH="1" rot="10800000">
              <a:off x="298505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6" name="Circle"/>
            <p:cNvSpPr/>
            <p:nvPr/>
          </p:nvSpPr>
          <p:spPr>
            <a:xfrm flipH="1" rot="10800000">
              <a:off x="298505" y="1445867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7" name="Circle"/>
            <p:cNvSpPr/>
            <p:nvPr/>
          </p:nvSpPr>
          <p:spPr>
            <a:xfrm flipH="1" rot="10800000">
              <a:off x="298505" y="1212039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8" name="Circle"/>
            <p:cNvSpPr/>
            <p:nvPr/>
          </p:nvSpPr>
          <p:spPr>
            <a:xfrm flipH="1" rot="10800000">
              <a:off x="298505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59" name="Circle"/>
            <p:cNvSpPr/>
            <p:nvPr/>
          </p:nvSpPr>
          <p:spPr>
            <a:xfrm flipH="1" rot="10800000">
              <a:off x="298505" y="744384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0" name="Circle"/>
            <p:cNvSpPr/>
            <p:nvPr/>
          </p:nvSpPr>
          <p:spPr>
            <a:xfrm flipH="1" rot="10800000">
              <a:off x="298505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1" name="Circle"/>
            <p:cNvSpPr/>
            <p:nvPr/>
          </p:nvSpPr>
          <p:spPr>
            <a:xfrm flipH="1" rot="10800000">
              <a:off x="298505" y="276729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2" name="Circle"/>
            <p:cNvSpPr/>
            <p:nvPr/>
          </p:nvSpPr>
          <p:spPr>
            <a:xfrm flipH="1" rot="10800000">
              <a:off x="298505" y="46660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3" name="Circle"/>
            <p:cNvSpPr/>
            <p:nvPr/>
          </p:nvSpPr>
          <p:spPr>
            <a:xfrm>
              <a:off x="546700" y="46660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4" name="Circle"/>
            <p:cNvSpPr/>
            <p:nvPr/>
          </p:nvSpPr>
          <p:spPr>
            <a:xfrm>
              <a:off x="546700" y="280488"/>
              <a:ext cx="172673" cy="172672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5" name="Circle"/>
            <p:cNvSpPr/>
            <p:nvPr/>
          </p:nvSpPr>
          <p:spPr>
            <a:xfrm>
              <a:off x="546700" y="514315"/>
              <a:ext cx="172673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6" name="Circle"/>
            <p:cNvSpPr/>
            <p:nvPr/>
          </p:nvSpPr>
          <p:spPr>
            <a:xfrm>
              <a:off x="546700" y="748143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7" name="Circle"/>
            <p:cNvSpPr/>
            <p:nvPr/>
          </p:nvSpPr>
          <p:spPr>
            <a:xfrm>
              <a:off x="546700" y="981971"/>
              <a:ext cx="172673" cy="172672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8" name="Circle"/>
            <p:cNvSpPr/>
            <p:nvPr/>
          </p:nvSpPr>
          <p:spPr>
            <a:xfrm>
              <a:off x="546700" y="1215798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69" name="Circle"/>
            <p:cNvSpPr/>
            <p:nvPr/>
          </p:nvSpPr>
          <p:spPr>
            <a:xfrm>
              <a:off x="546700" y="1449625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70" name="Circle"/>
            <p:cNvSpPr/>
            <p:nvPr/>
          </p:nvSpPr>
          <p:spPr>
            <a:xfrm>
              <a:off x="546700" y="1683453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71" name="Circle"/>
            <p:cNvSpPr/>
            <p:nvPr/>
          </p:nvSpPr>
          <p:spPr>
            <a:xfrm>
              <a:off x="546700" y="1917281"/>
              <a:ext cx="172673" cy="172672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72" name="Circle"/>
            <p:cNvSpPr/>
            <p:nvPr/>
          </p:nvSpPr>
          <p:spPr>
            <a:xfrm>
              <a:off x="546700" y="2147350"/>
              <a:ext cx="172673" cy="172672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73" name="Rectangle"/>
            <p:cNvSpPr/>
            <p:nvPr/>
          </p:nvSpPr>
          <p:spPr>
            <a:xfrm>
              <a:off x="0" y="0"/>
              <a:ext cx="2033448" cy="236668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84" name="Group"/>
            <p:cNvGrpSpPr/>
            <p:nvPr/>
          </p:nvGrpSpPr>
          <p:grpSpPr>
            <a:xfrm flipH="1" rot="10800000">
              <a:off x="794894" y="46660"/>
              <a:ext cx="172672" cy="2273362"/>
              <a:chOff x="0" y="0"/>
              <a:chExt cx="172671" cy="2273361"/>
            </a:xfrm>
          </p:grpSpPr>
          <p:sp>
            <p:nvSpPr>
              <p:cNvPr id="174" name="Circle"/>
              <p:cNvSpPr/>
              <p:nvPr/>
            </p:nvSpPr>
            <p:spPr>
              <a:xfrm>
                <a:off x="0" y="-1"/>
                <a:ext cx="172672" cy="17267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75" name="Circle"/>
              <p:cNvSpPr/>
              <p:nvPr/>
            </p:nvSpPr>
            <p:spPr>
              <a:xfrm>
                <a:off x="0" y="233827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76" name="Circle"/>
              <p:cNvSpPr/>
              <p:nvPr/>
            </p:nvSpPr>
            <p:spPr>
              <a:xfrm>
                <a:off x="0" y="467655"/>
                <a:ext cx="172672" cy="172672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77" name="Circle"/>
              <p:cNvSpPr/>
              <p:nvPr/>
            </p:nvSpPr>
            <p:spPr>
              <a:xfrm>
                <a:off x="0" y="701482"/>
                <a:ext cx="172672" cy="172673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78" name="Circle"/>
              <p:cNvSpPr/>
              <p:nvPr/>
            </p:nvSpPr>
            <p:spPr>
              <a:xfrm>
                <a:off x="0" y="935310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79" name="Circle"/>
              <p:cNvSpPr/>
              <p:nvPr/>
            </p:nvSpPr>
            <p:spPr>
              <a:xfrm>
                <a:off x="0" y="1169137"/>
                <a:ext cx="172672" cy="17267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0" name="Circle"/>
              <p:cNvSpPr/>
              <p:nvPr/>
            </p:nvSpPr>
            <p:spPr>
              <a:xfrm>
                <a:off x="0" y="1402965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1" name="Circle"/>
              <p:cNvSpPr/>
              <p:nvPr/>
            </p:nvSpPr>
            <p:spPr>
              <a:xfrm>
                <a:off x="0" y="1636793"/>
                <a:ext cx="172672" cy="172673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2" name="Circle"/>
              <p:cNvSpPr/>
              <p:nvPr/>
            </p:nvSpPr>
            <p:spPr>
              <a:xfrm>
                <a:off x="0" y="1870620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3" name="Circle"/>
              <p:cNvSpPr/>
              <p:nvPr/>
            </p:nvSpPr>
            <p:spPr>
              <a:xfrm>
                <a:off x="0" y="2100689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  <p:grpSp>
          <p:nvGrpSpPr>
            <p:cNvPr id="195" name="Group"/>
            <p:cNvGrpSpPr/>
            <p:nvPr/>
          </p:nvGrpSpPr>
          <p:grpSpPr>
            <a:xfrm>
              <a:off x="1043088" y="46660"/>
              <a:ext cx="172673" cy="2273362"/>
              <a:chOff x="0" y="0"/>
              <a:chExt cx="172671" cy="2273361"/>
            </a:xfrm>
          </p:grpSpPr>
          <p:sp>
            <p:nvSpPr>
              <p:cNvPr id="185" name="Circle"/>
              <p:cNvSpPr/>
              <p:nvPr/>
            </p:nvSpPr>
            <p:spPr>
              <a:xfrm>
                <a:off x="0" y="-1"/>
                <a:ext cx="172672" cy="17267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6" name="Circle"/>
              <p:cNvSpPr/>
              <p:nvPr/>
            </p:nvSpPr>
            <p:spPr>
              <a:xfrm>
                <a:off x="0" y="233827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7" name="Circle"/>
              <p:cNvSpPr/>
              <p:nvPr/>
            </p:nvSpPr>
            <p:spPr>
              <a:xfrm>
                <a:off x="0" y="467655"/>
                <a:ext cx="172672" cy="172672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8" name="Circle"/>
              <p:cNvSpPr/>
              <p:nvPr/>
            </p:nvSpPr>
            <p:spPr>
              <a:xfrm>
                <a:off x="0" y="701482"/>
                <a:ext cx="172672" cy="172673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89" name="Circle"/>
              <p:cNvSpPr/>
              <p:nvPr/>
            </p:nvSpPr>
            <p:spPr>
              <a:xfrm>
                <a:off x="0" y="935310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90" name="Circle"/>
              <p:cNvSpPr/>
              <p:nvPr/>
            </p:nvSpPr>
            <p:spPr>
              <a:xfrm>
                <a:off x="0" y="1169137"/>
                <a:ext cx="172672" cy="17267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91" name="Circle"/>
              <p:cNvSpPr/>
              <p:nvPr/>
            </p:nvSpPr>
            <p:spPr>
              <a:xfrm>
                <a:off x="0" y="1402965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92" name="Circle"/>
              <p:cNvSpPr/>
              <p:nvPr/>
            </p:nvSpPr>
            <p:spPr>
              <a:xfrm>
                <a:off x="0" y="1636793"/>
                <a:ext cx="172672" cy="172673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93" name="Circle"/>
              <p:cNvSpPr/>
              <p:nvPr/>
            </p:nvSpPr>
            <p:spPr>
              <a:xfrm>
                <a:off x="0" y="1870620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194" name="Circle"/>
              <p:cNvSpPr/>
              <p:nvPr/>
            </p:nvSpPr>
            <p:spPr>
              <a:xfrm>
                <a:off x="0" y="2100689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  <p:sp>
          <p:nvSpPr>
            <p:cNvPr id="196" name="Circle"/>
            <p:cNvSpPr/>
            <p:nvPr/>
          </p:nvSpPr>
          <p:spPr>
            <a:xfrm flipH="1" rot="10800000">
              <a:off x="1291282" y="2147350"/>
              <a:ext cx="172673" cy="172672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97" name="Circle"/>
            <p:cNvSpPr/>
            <p:nvPr/>
          </p:nvSpPr>
          <p:spPr>
            <a:xfrm flipH="1" rot="10800000">
              <a:off x="1291282" y="1913522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98" name="Circle"/>
            <p:cNvSpPr/>
            <p:nvPr/>
          </p:nvSpPr>
          <p:spPr>
            <a:xfrm flipH="1" rot="10800000">
              <a:off x="1291282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199" name="Circle"/>
            <p:cNvSpPr/>
            <p:nvPr/>
          </p:nvSpPr>
          <p:spPr>
            <a:xfrm flipH="1" rot="10800000">
              <a:off x="1291282" y="1445867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0" name="Circle"/>
            <p:cNvSpPr/>
            <p:nvPr/>
          </p:nvSpPr>
          <p:spPr>
            <a:xfrm flipH="1" rot="10800000">
              <a:off x="1291282" y="1212039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1" name="Circle"/>
            <p:cNvSpPr/>
            <p:nvPr/>
          </p:nvSpPr>
          <p:spPr>
            <a:xfrm flipH="1" rot="10800000">
              <a:off x="1291282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2" name="Circle"/>
            <p:cNvSpPr/>
            <p:nvPr/>
          </p:nvSpPr>
          <p:spPr>
            <a:xfrm flipH="1" rot="10800000">
              <a:off x="1291282" y="744384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3" name="Circle"/>
            <p:cNvSpPr/>
            <p:nvPr/>
          </p:nvSpPr>
          <p:spPr>
            <a:xfrm flipH="1" rot="10800000">
              <a:off x="1291282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4" name="Circle"/>
            <p:cNvSpPr/>
            <p:nvPr/>
          </p:nvSpPr>
          <p:spPr>
            <a:xfrm flipH="1" rot="10800000">
              <a:off x="1291282" y="276729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5" name="Circle"/>
            <p:cNvSpPr/>
            <p:nvPr/>
          </p:nvSpPr>
          <p:spPr>
            <a:xfrm flipH="1" rot="10800000">
              <a:off x="1291282" y="46660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6" name="Circle"/>
            <p:cNvSpPr/>
            <p:nvPr/>
          </p:nvSpPr>
          <p:spPr>
            <a:xfrm flipH="1" rot="10800000">
              <a:off x="1539476" y="2147350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7" name="Circle"/>
            <p:cNvSpPr/>
            <p:nvPr/>
          </p:nvSpPr>
          <p:spPr>
            <a:xfrm flipH="1" rot="10800000">
              <a:off x="1539476" y="1913522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8" name="Circle"/>
            <p:cNvSpPr/>
            <p:nvPr/>
          </p:nvSpPr>
          <p:spPr>
            <a:xfrm flipH="1" rot="10800000">
              <a:off x="1539476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09" name="Circle"/>
            <p:cNvSpPr/>
            <p:nvPr/>
          </p:nvSpPr>
          <p:spPr>
            <a:xfrm flipH="1" rot="10800000">
              <a:off x="1539476" y="1445867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0" name="Circle"/>
            <p:cNvSpPr/>
            <p:nvPr/>
          </p:nvSpPr>
          <p:spPr>
            <a:xfrm flipH="1" rot="10800000">
              <a:off x="1539476" y="1212039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1" name="Circle"/>
            <p:cNvSpPr/>
            <p:nvPr/>
          </p:nvSpPr>
          <p:spPr>
            <a:xfrm flipH="1" rot="10800000">
              <a:off x="1539476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2" name="Circle"/>
            <p:cNvSpPr/>
            <p:nvPr/>
          </p:nvSpPr>
          <p:spPr>
            <a:xfrm flipH="1" rot="10800000">
              <a:off x="1539476" y="744384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3" name="Circle"/>
            <p:cNvSpPr/>
            <p:nvPr/>
          </p:nvSpPr>
          <p:spPr>
            <a:xfrm flipH="1" rot="10800000">
              <a:off x="1539476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4" name="Circle"/>
            <p:cNvSpPr/>
            <p:nvPr/>
          </p:nvSpPr>
          <p:spPr>
            <a:xfrm flipH="1" rot="10800000">
              <a:off x="1539476" y="276729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5" name="Circle"/>
            <p:cNvSpPr/>
            <p:nvPr/>
          </p:nvSpPr>
          <p:spPr>
            <a:xfrm flipH="1" rot="10800000">
              <a:off x="1539476" y="46660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6" name="Circle"/>
            <p:cNvSpPr/>
            <p:nvPr/>
          </p:nvSpPr>
          <p:spPr>
            <a:xfrm>
              <a:off x="1787670" y="46660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7" name="Circle"/>
            <p:cNvSpPr/>
            <p:nvPr/>
          </p:nvSpPr>
          <p:spPr>
            <a:xfrm>
              <a:off x="1787670" y="280488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8" name="Circle"/>
            <p:cNvSpPr/>
            <p:nvPr/>
          </p:nvSpPr>
          <p:spPr>
            <a:xfrm>
              <a:off x="1787670" y="514315"/>
              <a:ext cx="172673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19" name="Circle"/>
            <p:cNvSpPr/>
            <p:nvPr/>
          </p:nvSpPr>
          <p:spPr>
            <a:xfrm>
              <a:off x="1787670" y="748143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0" name="Circle"/>
            <p:cNvSpPr/>
            <p:nvPr/>
          </p:nvSpPr>
          <p:spPr>
            <a:xfrm>
              <a:off x="1787670" y="981971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1" name="Circle"/>
            <p:cNvSpPr/>
            <p:nvPr/>
          </p:nvSpPr>
          <p:spPr>
            <a:xfrm>
              <a:off x="1787670" y="1215798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2" name="Circle"/>
            <p:cNvSpPr/>
            <p:nvPr/>
          </p:nvSpPr>
          <p:spPr>
            <a:xfrm>
              <a:off x="1787670" y="1449625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3" name="Circle"/>
            <p:cNvSpPr/>
            <p:nvPr/>
          </p:nvSpPr>
          <p:spPr>
            <a:xfrm>
              <a:off x="1787670" y="1683453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4" name="Circle"/>
            <p:cNvSpPr/>
            <p:nvPr/>
          </p:nvSpPr>
          <p:spPr>
            <a:xfrm>
              <a:off x="1787670" y="1917281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5" name="Circle"/>
            <p:cNvSpPr/>
            <p:nvPr/>
          </p:nvSpPr>
          <p:spPr>
            <a:xfrm>
              <a:off x="1787670" y="2147350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sp>
        <p:nvSpPr>
          <p:cNvPr id="227" name="Oval"/>
          <p:cNvSpPr/>
          <p:nvPr/>
        </p:nvSpPr>
        <p:spPr>
          <a:xfrm>
            <a:off x="10665816" y="8998076"/>
            <a:ext cx="3137573" cy="3014077"/>
          </a:xfrm>
          <a:prstGeom prst="ellipse">
            <a:avLst/>
          </a:prstGeom>
          <a:solidFill>
            <a:srgbClr val="EFAE8D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228" name="Shape"/>
          <p:cNvSpPr/>
          <p:nvPr/>
        </p:nvSpPr>
        <p:spPr>
          <a:xfrm>
            <a:off x="16725284" y="8052915"/>
            <a:ext cx="4543875" cy="4904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2" h="20341" fill="norm" stroke="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A5D3E7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29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50455" y="10812615"/>
            <a:ext cx="339366" cy="26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91777" y="11026346"/>
            <a:ext cx="246813" cy="262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Line"/>
          <p:cNvSpPr/>
          <p:nvPr/>
        </p:nvSpPr>
        <p:spPr>
          <a:xfrm rot="735952">
            <a:off x="13222554" y="10462344"/>
            <a:ext cx="5392736" cy="1165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72" y="17263"/>
                  <a:pt x="2693" y="13997"/>
                  <a:pt x="4200" y="11950"/>
                </a:cubicBezTo>
                <a:cubicBezTo>
                  <a:pt x="7089" y="8029"/>
                  <a:pt x="10138" y="8587"/>
                  <a:pt x="13114" y="10549"/>
                </a:cubicBezTo>
                <a:cubicBezTo>
                  <a:pt x="14472" y="11445"/>
                  <a:pt x="15850" y="12498"/>
                  <a:pt x="17204" y="11605"/>
                </a:cubicBezTo>
                <a:cubicBezTo>
                  <a:pt x="18932" y="10465"/>
                  <a:pt x="20490" y="6245"/>
                  <a:pt x="21600" y="0"/>
                </a:cubicBezTo>
              </a:path>
            </a:pathLst>
          </a:cu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b="0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2" name="Shape"/>
          <p:cNvSpPr/>
          <p:nvPr/>
        </p:nvSpPr>
        <p:spPr>
          <a:xfrm rot="16200000">
            <a:off x="14410250" y="10397265"/>
            <a:ext cx="1613919" cy="1030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010" y="10828"/>
                </a:ln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l" defTabSz="587022">
              <a:defRPr b="0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Model</a:t>
            </a:r>
          </a:p>
        </p:txBody>
      </p:sp>
      <p:pic>
        <p:nvPicPr>
          <p:cNvPr id="233" name="p_mathbf_z.pdf" descr="p_mathbf_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2365" y="10320005"/>
            <a:ext cx="524474" cy="37021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enerative Adversarial Networks (GAN)"/>
          <p:cNvSpPr txBox="1"/>
          <p:nvPr/>
        </p:nvSpPr>
        <p:spPr>
          <a:xfrm>
            <a:off x="13067963" y="3880285"/>
            <a:ext cx="10249852" cy="154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Generative Adversarial Networks (GAN)</a:t>
            </a:r>
          </a:p>
        </p:txBody>
      </p:sp>
      <p:sp>
        <p:nvSpPr>
          <p:cNvPr id="235" name="Line"/>
          <p:cNvSpPr/>
          <p:nvPr/>
        </p:nvSpPr>
        <p:spPr>
          <a:xfrm>
            <a:off x="3902935" y="6187622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6" name="Line"/>
          <p:cNvSpPr/>
          <p:nvPr/>
        </p:nvSpPr>
        <p:spPr>
          <a:xfrm>
            <a:off x="6940127" y="6187622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8159" y="4987853"/>
            <a:ext cx="2399540" cy="2399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ingle step vs Hierarchic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Single step vs Hierarchical</a:t>
            </a:r>
          </a:p>
        </p:txBody>
      </p:sp>
      <p:pic>
        <p:nvPicPr>
          <p:cNvPr id="795" name="wqHQveUB6nILtK7bfjexbRp2W4Z2R1-MrOQvfv5KxCyf7Yq6SJi4Q_P7nN7yWQrPMK5OaMnlcone2GtkXLhjzb6SSC-VRQ44Yr2nYI-fZW3PLwftNSoWm3TFzPlHwsW0W66AUtKoW43s3Qsv7rMECm4Ocg=s2048.png" descr="wqHQveUB6nILtK7bfjexbRp2W4Z2R1-MrOQvfv5KxCyf7Yq6SJi4Q_P7nN7yWQrPMK5OaMnlcone2GtkXLhjzb6SSC-VRQ44Yr2nYI-fZW3PLwftNSoWm3TFzPlHwsW0W66AUtKoW43s3Qsv7rMECm4Oc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57345" y="3192920"/>
            <a:ext cx="11227820" cy="440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nu6N7lU5kzn3LAPPhyi3HbbtWnEK6BhV9MT_EnxwfnJ69-hZtJxDq8HhgDgj3_joH-NsHI3LLsi-PvWP2J9YCNzc0nX-npVqgDO0cOPfxtHkDSvZ9FQhNtSSOfzR8QBRV4uE1XLbS6-_WZW1LmITYZHcdw=s2048.png" descr="nu6N7lU5kzn3LAPPhyi3HbbtWnEK6BhV9MT_EnxwfnJ69-hZtJxDq8HhgDgj3_joH-NsHI3LLsi-PvWP2J9YCNzc0nX-npVqgDO0cOPfxtHkDSvZ9FQhNtSSOfzR8QBRV4uE1XLbS6-_WZW1LmITYZHcdw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92" y="3576653"/>
            <a:ext cx="4934625" cy="440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M2eVa7CXWi88GeDd5239AIQjHeDwgXOaTLssPxDMlnlvjDboqGLdCjOddehvSB8zcl6p842cyD_eeJ0HZgDQ3pGLpjyVlUhz18FAeyyL_ofJoQCCHDT8tWvDlqyUmwZKmCCUpfNFAO26e47NUzTQPepbQg=s2048.png" descr="M2eVa7CXWi88GeDd5239AIQjHeDwgXOaTLssPxDMlnlvjDboqGLdCjOddehvSB8zcl6p842cyD_eeJ0HZgDQ3pGLpjyVlUhz18FAeyyL_ofJoQCCHDT8tWvDlqyUmwZKmCCUpfNFAO26e47NUzTQPepbQg=s20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57345" y="8252870"/>
            <a:ext cx="11227820" cy="3341614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NN"/>
          <p:cNvSpPr/>
          <p:nvPr/>
        </p:nvSpPr>
        <p:spPr>
          <a:xfrm>
            <a:off x="3257235" y="6468483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799" name="NN"/>
          <p:cNvSpPr/>
          <p:nvPr/>
        </p:nvSpPr>
        <p:spPr>
          <a:xfrm>
            <a:off x="3257235" y="4913011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0" name="NN"/>
          <p:cNvSpPr/>
          <p:nvPr/>
        </p:nvSpPr>
        <p:spPr>
          <a:xfrm>
            <a:off x="13921717" y="6181884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1" name="NN"/>
          <p:cNvSpPr/>
          <p:nvPr/>
        </p:nvSpPr>
        <p:spPr>
          <a:xfrm>
            <a:off x="13921717" y="4639112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2" name="NN"/>
          <p:cNvSpPr/>
          <p:nvPr/>
        </p:nvSpPr>
        <p:spPr>
          <a:xfrm>
            <a:off x="16336309" y="6181884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3" name="NN"/>
          <p:cNvSpPr/>
          <p:nvPr/>
        </p:nvSpPr>
        <p:spPr>
          <a:xfrm>
            <a:off x="16336309" y="4639112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4" name="NN"/>
          <p:cNvSpPr/>
          <p:nvPr/>
        </p:nvSpPr>
        <p:spPr>
          <a:xfrm>
            <a:off x="20074515" y="6181884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05" name="NN"/>
          <p:cNvSpPr/>
          <p:nvPr/>
        </p:nvSpPr>
        <p:spPr>
          <a:xfrm>
            <a:off x="20074515" y="4639112"/>
            <a:ext cx="795880" cy="463199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5" grpId="1"/>
      <p:bldP build="whole" bldLvl="1" animBg="1" rev="0" advAuto="0" spid="79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ELBO for Hierarchical VA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ELBO for Hierarchical VAE</a:t>
            </a:r>
          </a:p>
        </p:txBody>
      </p:sp>
      <p:pic>
        <p:nvPicPr>
          <p:cNvPr id="808" name="XleoIrGavxfnRTacT0Ea9ooSYEPkE83dYSmRNIVEsaYyDaHNUGQ9ABIJi9zMqlduIcmty8pjRAFbKYYzUKvTDqFvpCAtwlmf-Dx6suzx4n5AbgYGxn_huwjkb_GeOaMY9RkRVJqsX1JG5-SyNnB8z4IQZQ=s2048.png" descr="XleoIrGavxfnRTacT0Ea9ooSYEPkE83dYSmRNIVEsaYyDaHNUGQ9ABIJi9zMqlduIcmty8pjRAFbKYYzUKvTDqFvpCAtwlmf-Dx6suzx4n5AbgYGxn_huwjkb_GeOaMY9RkRVJqsX1JG5-SyNnB8z4IQZQ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212" y="10732370"/>
            <a:ext cx="16225576" cy="186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Okg2ypi6Bp_vzYb83FioTNaE5T0mydR9vXUZVRQEjnOG9xu9Jt0i6fOkBgvhRb6twNfOix5Y-EXNJSqn13Akl7sQyMuIpNMoFhlnnBkG4VmVNshf96ZlaFUi0D_ZTe7bWso14xW9VTQ7ZRPSh_JAjZT2OA=s2048.png" descr="Okg2ypi6Bp_vzYb83FioTNaE5T0mydR9vXUZVRQEjnOG9xu9Jt0i6fOkBgvhRb6twNfOix5Y-EXNJSqn13Akl7sQyMuIpNMoFhlnnBkG4VmVNshf96ZlaFUi0D_ZTe7bWso14xW9VTQ7ZRPSh_JAjZT2OA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7348" y="3693545"/>
            <a:ext cx="10429304" cy="5711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Diffusion is not far from VA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Diffusion is not far from VAE!</a:t>
            </a:r>
          </a:p>
        </p:txBody>
      </p:sp>
      <p:pic>
        <p:nvPicPr>
          <p:cNvPr id="812" name="kYCqwRBE-pEkH7irE_V1sJZNy6bhiwzde8wbUZ4Cg0dgKt2j6mk-gZzFiiQBQfVZMl15luT2zivAnA1gzilovk9BGPbv4xeLO9Su6oGHqdqTTQC0078tBi2sxXfSnLPkLsZmjCEwqXeiWWlEbRZ8sp-Drg=s2048.png" descr="kYCqwRBE-pEkH7irE_V1sJZNy6bhiwzde8wbUZ4Cg0dgKt2j6mk-gZzFiiQBQfVZMl15luT2zivAnA1gzilovk9BGPbv4xeLO9Su6oGHqdqTTQC0078tBi2sxXfSnLPkLsZmjCEwqXeiWWlEbRZ8sp-Dr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9653" y="2877290"/>
            <a:ext cx="15664694" cy="6401941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3 Key Differences…"/>
          <p:cNvSpPr txBox="1"/>
          <p:nvPr/>
        </p:nvSpPr>
        <p:spPr>
          <a:xfrm>
            <a:off x="6846031" y="9781933"/>
            <a:ext cx="10691939" cy="331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 Key Differences</a:t>
            </a:r>
          </a:p>
          <a:p>
            <a:pPr marL="555625" indent="-555625" algn="l">
              <a:buSzPct val="100000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Latent Dimensions are same as input</a:t>
            </a:r>
          </a:p>
          <a:p>
            <a:pPr marL="555625" indent="-555625" algn="l">
              <a:buSzPct val="100000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Encoder is a simple gaussian noising model</a:t>
            </a:r>
          </a:p>
          <a:p>
            <a:pPr marL="555625" indent="-555625" algn="l">
              <a:buSzPct val="100000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Parameters of encoder vary over time to ensure x_T to be gaussian</a:t>
            </a:r>
          </a:p>
        </p:txBody>
      </p:sp>
      <p:sp>
        <p:nvSpPr>
          <p:cNvPr id="814" name="NN"/>
          <p:cNvSpPr/>
          <p:nvPr/>
        </p:nvSpPr>
        <p:spPr>
          <a:xfrm>
            <a:off x="6810976" y="4046692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15" name="NN"/>
          <p:cNvSpPr/>
          <p:nvPr/>
        </p:nvSpPr>
        <p:spPr>
          <a:xfrm>
            <a:off x="10780263" y="4046692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16" name="NN"/>
          <p:cNvSpPr/>
          <p:nvPr/>
        </p:nvSpPr>
        <p:spPr>
          <a:xfrm>
            <a:off x="13257429" y="4046692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17" name="NN"/>
          <p:cNvSpPr/>
          <p:nvPr/>
        </p:nvSpPr>
        <p:spPr>
          <a:xfrm>
            <a:off x="17160588" y="4046692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NN</a:t>
            </a:r>
          </a:p>
        </p:txBody>
      </p:sp>
      <p:sp>
        <p:nvSpPr>
          <p:cNvPr id="818" name="G"/>
          <p:cNvSpPr/>
          <p:nvPr/>
        </p:nvSpPr>
        <p:spPr>
          <a:xfrm>
            <a:off x="6810976" y="5618419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819" name="G"/>
          <p:cNvSpPr/>
          <p:nvPr/>
        </p:nvSpPr>
        <p:spPr>
          <a:xfrm>
            <a:off x="10780263" y="5618419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820" name="G"/>
          <p:cNvSpPr/>
          <p:nvPr/>
        </p:nvSpPr>
        <p:spPr>
          <a:xfrm>
            <a:off x="13257429" y="5618419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821" name="G"/>
          <p:cNvSpPr/>
          <p:nvPr/>
        </p:nvSpPr>
        <p:spPr>
          <a:xfrm>
            <a:off x="17160588" y="5618419"/>
            <a:ext cx="795880" cy="463200"/>
          </a:xfrm>
          <a:prstGeom prst="roundRect">
            <a:avLst>
              <a:gd name="adj" fmla="val 30907"/>
            </a:avLst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Let’s look at the actual diffusion motivation!"/>
          <p:cNvSpPr txBox="1"/>
          <p:nvPr>
            <p:ph type="title"/>
          </p:nvPr>
        </p:nvSpPr>
        <p:spPr>
          <a:xfrm>
            <a:off x="0" y="4383906"/>
            <a:ext cx="24384001" cy="2366683"/>
          </a:xfrm>
          <a:prstGeom prst="rect">
            <a:avLst/>
          </a:prstGeom>
        </p:spPr>
        <p:txBody>
          <a:bodyPr/>
          <a:lstStyle>
            <a:lvl1pPr defTabSz="1737360">
              <a:defRPr sz="10640"/>
            </a:lvl1pPr>
          </a:lstStyle>
          <a:p>
            <a:pPr/>
            <a:r>
              <a:t>Let’s look at the actual diffusion motivation!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Motivation from Particle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 from Particle Physics</a:t>
            </a:r>
          </a:p>
        </p:txBody>
      </p:sp>
      <p:pic>
        <p:nvPicPr>
          <p:cNvPr id="826" name="Toq9P5LJRyJ4_cItEgnSplkHsJa0TzsRrSLD3-_JswCtr0-Cr1m7B6Q6F5aKsVV-TZVvbb_LUwtU5SVt6BExbZkhZMr8DKg58DvJkY6N9MeSTnFLTTPCBfE-TMLUduOP8_nDN2Wz5ufk4m52gOnEaZjZMA=s2048.png" descr="Toq9P5LJRyJ4_cItEgnSplkHsJa0TzsRrSLD3-_JswCtr0-Cr1m7B6Q6F5aKsVV-TZVvbb_LUwtU5SVt6BExbZkhZMr8DKg58DvJkY6N9MeSTnFLTTPCBfE-TMLUduOP8_nDN2Wz5ufk4m52gOnEaZjZMA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8402" y="7217026"/>
            <a:ext cx="13347196" cy="610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7lG9Qa2_yZvHRp0Q0BEQb2t_DgJve3xadNXZB0KUrUZjWVV5kqzHzETrl5MBGlKgcpO6qQJ8ajSfiBKqBc-RWaDqkbNnibyvQbCfS24NUXbiOY5EDhSKz4BsYSppaGq5Msm2M29E2xUQf6rdP1qI5hrmGw=s2048.png" descr="7lG9Qa2_yZvHRp0Q0BEQb2t_DgJve3xadNXZB0KUrUZjWVV5kqzHzETrl5MBGlKgcpO6qQJ8ajSfiBKqBc-RWaDqkbNnibyvQbCfS24NUXbiOY5EDhSKz4BsYSppaGq5Msm2M29E2xUQf6rdP1qI5hrmGw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7318" y="5541724"/>
            <a:ext cx="6634513" cy="102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Dcf1t4bqQuq5FiuTDeZnxlUnfsGJqoowit9G6mWwtffKR5mn-BRz8FsqquPmGwMs6QB9jhM0jYvSUz2EyU54tp7Mf6_MNL3N3TorcsAvZV-V7nadaT_q-3v7tvjAb-Amys3KwdTwbsF9qbKDSRvz0_mx_g=s2048.png" descr="Dcf1t4bqQuq5FiuTDeZnxlUnfsGJqoowit9G6mWwtffKR5mn-BRz8FsqquPmGwMs6QB9jhM0jYvSUz2EyU54tp7Mf6_MNL3N3TorcsAvZV-V7nadaT_q-3v7tvjAb-Amys3KwdTwbsF9qbKDSRvz0_mx_g=s20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6320" y="5166811"/>
            <a:ext cx="6951361" cy="118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EO_hTfw5fazSvOLR4Une8qtz2TAnHC3jru8puStEoMR3vohJad_iPOtPmAjtK6Dx40wpvlwtqn2NvujCO4Vj-tnQSlPN7ESMPBqg8ub6Idi5YTbwDoeGY5ltYSUVSLjJRq80oxO8hRUPwKsSiXjwFEt1ww=s2048.png" descr="EO_hTfw5fazSvOLR4Une8qtz2TAnHC3jru8puStEoMR3vohJad_iPOtPmAjtK6Dx40wpvlwtqn2NvujCO4Vj-tnQSlPN7ESMPBqg8ub6Idi5YTbwDoeGY5ltYSUVSLjJRq80oxO8hRUPwKsSiXjwFEt1ww=s204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16320" y="3235796"/>
            <a:ext cx="6951361" cy="1535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Forward Diffusion (Encode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Diffusion (Encoder)</a:t>
            </a:r>
          </a:p>
        </p:txBody>
      </p:sp>
      <p:sp>
        <p:nvSpPr>
          <p:cNvPr id="832" name="At timestep 0 - we need the original image x0…"/>
          <p:cNvSpPr txBox="1"/>
          <p:nvPr/>
        </p:nvSpPr>
        <p:spPr>
          <a:xfrm>
            <a:off x="7486575" y="2168938"/>
            <a:ext cx="9410850" cy="127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 timestep 0 - we need the original image x0</a:t>
            </a:r>
          </a:p>
          <a:p>
            <a:pPr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 timestep T - we need gaussian noise xT</a:t>
            </a:r>
          </a:p>
        </p:txBody>
      </p:sp>
      <p:pic>
        <p:nvPicPr>
          <p:cNvPr id="833" name="EDH61jBRoibqr-FJGjrpJVEyLoxt7b_Yq5m7otxBSjlND-yn0ACAHbiKw4ojkFOoOi6nUbZL3t-kA23OLHu_BG-Qk-7U3YJ9X3-R9mJzKMzWZo7S8IPsOni6MEKpVJdhQMl0gnl0Qyh1feG21alghFYUEg=s2048.png" descr="EDH61jBRoibqr-FJGjrpJVEyLoxt7b_Yq5m7otxBSjlND-yn0ACAHbiKw4ojkFOoOi6nUbZL3t-kA23OLHu_BG-Qk-7U3YJ9X3-R9mJzKMzWZo7S8IPsOni6MEKpVJdhQMl0gnl0Qyh1feG21alghFYUE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0267" y="4352841"/>
            <a:ext cx="11891465" cy="8739511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Rectangle"/>
          <p:cNvSpPr/>
          <p:nvPr/>
        </p:nvSpPr>
        <p:spPr>
          <a:xfrm>
            <a:off x="9786035" y="5384355"/>
            <a:ext cx="10827121" cy="76685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35" name="For the sake of simplicity let’s assume this how we add noise"/>
          <p:cNvSpPr txBox="1"/>
          <p:nvPr/>
        </p:nvSpPr>
        <p:spPr>
          <a:xfrm>
            <a:off x="5609034" y="6513729"/>
            <a:ext cx="13165932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For the sake of simplicity let’s assume this how we add noise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4" grpId="1"/>
      <p:bldP build="whole" bldLvl="1" animBg="1" rev="0" advAuto="0" spid="83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Forward Noise in Diffusion"/>
          <p:cNvSpPr txBox="1"/>
          <p:nvPr/>
        </p:nvSpPr>
        <p:spPr>
          <a:xfrm>
            <a:off x="7568198" y="745738"/>
            <a:ext cx="9247604" cy="101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Forward Noise in Diffusion</a:t>
            </a:r>
          </a:p>
        </p:txBody>
      </p:sp>
      <p:pic>
        <p:nvPicPr>
          <p:cNvPr id="8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614" y="5206949"/>
            <a:ext cx="3788132" cy="3788132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raining Sample"/>
          <p:cNvSpPr txBox="1"/>
          <p:nvPr/>
        </p:nvSpPr>
        <p:spPr>
          <a:xfrm>
            <a:off x="1843406" y="4575847"/>
            <a:ext cx="2904549" cy="55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Training Sample</a:t>
            </a:r>
          </a:p>
        </p:txBody>
      </p:sp>
      <p:grpSp>
        <p:nvGrpSpPr>
          <p:cNvPr id="844" name="Group"/>
          <p:cNvGrpSpPr/>
          <p:nvPr/>
        </p:nvGrpSpPr>
        <p:grpSpPr>
          <a:xfrm>
            <a:off x="5689552" y="4575847"/>
            <a:ext cx="5466629" cy="5169063"/>
            <a:chOff x="0" y="0"/>
            <a:chExt cx="5466627" cy="5169061"/>
          </a:xfrm>
        </p:grpSpPr>
        <p:pic>
          <p:nvPicPr>
            <p:cNvPr id="84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8497" y="631101"/>
              <a:ext cx="3788131" cy="378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1" name="Plus Mark"/>
            <p:cNvSpPr/>
            <p:nvPr/>
          </p:nvSpPr>
          <p:spPr>
            <a:xfrm>
              <a:off x="0" y="1890167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2" name="Gaussian Noise"/>
            <p:cNvSpPr txBox="1"/>
            <p:nvPr/>
          </p:nvSpPr>
          <p:spPr>
            <a:xfrm>
              <a:off x="2205929" y="-1"/>
              <a:ext cx="2733266" cy="5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Gaussian Noise</a:t>
              </a:r>
            </a:p>
          </p:txBody>
        </p:sp>
        <p:sp>
          <p:nvSpPr>
            <p:cNvPr id="843" name="Equation"/>
            <p:cNvSpPr txBox="1"/>
            <p:nvPr/>
          </p:nvSpPr>
          <p:spPr>
            <a:xfrm>
              <a:off x="3431401" y="4841859"/>
              <a:ext cx="282322" cy="327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m:oMathPara>
              </a14:m>
              <a:endParaRPr sz="5700"/>
            </a:p>
          </p:txBody>
        </p:sp>
      </p:grpSp>
      <p:sp>
        <p:nvSpPr>
          <p:cNvPr id="845" name="Equation"/>
          <p:cNvSpPr txBox="1"/>
          <p:nvPr/>
        </p:nvSpPr>
        <p:spPr>
          <a:xfrm>
            <a:off x="3015594" y="9498325"/>
            <a:ext cx="560172" cy="5074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5700"/>
          </a:p>
        </p:txBody>
      </p:sp>
      <p:grpSp>
        <p:nvGrpSpPr>
          <p:cNvPr id="850" name="Group"/>
          <p:cNvGrpSpPr/>
          <p:nvPr/>
        </p:nvGrpSpPr>
        <p:grpSpPr>
          <a:xfrm>
            <a:off x="16677778" y="4575847"/>
            <a:ext cx="6704736" cy="5134931"/>
            <a:chOff x="0" y="0"/>
            <a:chExt cx="6704734" cy="5134929"/>
          </a:xfrm>
        </p:grpSpPr>
        <p:sp>
          <p:nvSpPr>
            <p:cNvPr id="846" name="Arrow"/>
            <p:cNvSpPr/>
            <p:nvPr/>
          </p:nvSpPr>
          <p:spPr>
            <a:xfrm>
              <a:off x="0" y="2003560"/>
              <a:ext cx="1902137" cy="1043215"/>
            </a:xfrm>
            <a:prstGeom prst="rightArrow">
              <a:avLst>
                <a:gd name="adj1" fmla="val 32000"/>
                <a:gd name="adj2" fmla="val 77913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4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16603" y="631101"/>
              <a:ext cx="3788132" cy="378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8" name="Partially Noised"/>
            <p:cNvSpPr txBox="1"/>
            <p:nvPr/>
          </p:nvSpPr>
          <p:spPr>
            <a:xfrm>
              <a:off x="3397480" y="-1"/>
              <a:ext cx="2826378" cy="5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Partially Noised</a:t>
              </a:r>
            </a:p>
          </p:txBody>
        </p:sp>
        <p:sp>
          <p:nvSpPr>
            <p:cNvPr id="849" name="Equation"/>
            <p:cNvSpPr txBox="1"/>
            <p:nvPr/>
          </p:nvSpPr>
          <p:spPr>
            <a:xfrm>
              <a:off x="4735709" y="4629060"/>
              <a:ext cx="467658" cy="505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m:oMathPara>
              </a14:m>
              <a:endParaRPr sz="5700"/>
            </a:p>
          </p:txBody>
        </p:sp>
      </p:grpSp>
      <p:grpSp>
        <p:nvGrpSpPr>
          <p:cNvPr id="854" name="Group"/>
          <p:cNvGrpSpPr/>
          <p:nvPr/>
        </p:nvGrpSpPr>
        <p:grpSpPr>
          <a:xfrm>
            <a:off x="11757063" y="4340897"/>
            <a:ext cx="4210478" cy="3395118"/>
            <a:chOff x="0" y="0"/>
            <a:chExt cx="4210477" cy="3395117"/>
          </a:xfrm>
        </p:grpSpPr>
        <p:sp>
          <p:nvSpPr>
            <p:cNvPr id="851" name="Plus Mark"/>
            <p:cNvSpPr/>
            <p:nvPr/>
          </p:nvSpPr>
          <p:spPr>
            <a:xfrm>
              <a:off x="0" y="2125117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2" name="Equation"/>
            <p:cNvSpPr txBox="1"/>
            <p:nvPr/>
          </p:nvSpPr>
          <p:spPr>
            <a:xfrm>
              <a:off x="2629430" y="2558511"/>
              <a:ext cx="186767" cy="403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5700"/>
            </a:p>
          </p:txBody>
        </p:sp>
        <p:sp>
          <p:nvSpPr>
            <p:cNvPr id="853" name="Uniformly Sampled Timestep"/>
            <p:cNvSpPr txBox="1"/>
            <p:nvPr/>
          </p:nvSpPr>
          <p:spPr>
            <a:xfrm>
              <a:off x="824896" y="-1"/>
              <a:ext cx="3385582" cy="1023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Uniformly Sampled Timestep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3"/>
      <p:bldP build="whole" bldLvl="1" animBg="1" rev="0" advAuto="0" spid="844" grpId="1"/>
      <p:bldP build="whole" bldLvl="1" animBg="1" rev="0" advAuto="0" spid="85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Forward Diffusion Process</a:t>
            </a:r>
          </a:p>
        </p:txBody>
      </p:sp>
      <p:sp>
        <p:nvSpPr>
          <p:cNvPr id="857" name="Text Placeholder 2"/>
          <p:cNvSpPr txBox="1"/>
          <p:nvPr>
            <p:ph type="body" sz="quarter" idx="1"/>
          </p:nvPr>
        </p:nvSpPr>
        <p:spPr>
          <a:xfrm>
            <a:off x="1676400" y="2366682"/>
            <a:ext cx="21031200" cy="156185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Formal definition of the forward diffusion process:</a:t>
            </a:r>
          </a:p>
        </p:txBody>
      </p:sp>
      <p:pic>
        <p:nvPicPr>
          <p:cNvPr id="85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546" y="3928533"/>
            <a:ext cx="22180909" cy="7950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Diffusion Kernel</a:t>
            </a:r>
          </a:p>
        </p:txBody>
      </p:sp>
      <p:sp>
        <p:nvSpPr>
          <p:cNvPr id="861" name="Text Placeholder 2"/>
          <p:cNvSpPr txBox="1"/>
          <p:nvPr>
            <p:ph type="body" sz="quarter" idx="1"/>
          </p:nvPr>
        </p:nvSpPr>
        <p:spPr>
          <a:xfrm>
            <a:off x="1676400" y="2366682"/>
            <a:ext cx="21031200" cy="156185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Sum of Gaussian noise can be applied in one step.</a:t>
            </a:r>
          </a:p>
        </p:txBody>
      </p:sp>
      <p:pic>
        <p:nvPicPr>
          <p:cNvPr id="8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938"/>
          <a:stretch>
            <a:fillRect/>
          </a:stretch>
        </p:blipFill>
        <p:spPr>
          <a:xfrm>
            <a:off x="1101546" y="3928536"/>
            <a:ext cx="22180909" cy="660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4845" y="10532536"/>
            <a:ext cx="17110845" cy="2350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8694" y="13018741"/>
            <a:ext cx="19060504" cy="578091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Rectangle 6"/>
          <p:cNvSpPr/>
          <p:nvPr/>
        </p:nvSpPr>
        <p:spPr>
          <a:xfrm>
            <a:off x="2044845" y="10532533"/>
            <a:ext cx="20764354" cy="3064299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Reverse Denoising Process</a:t>
            </a:r>
          </a:p>
        </p:txBody>
      </p:sp>
      <p:pic>
        <p:nvPicPr>
          <p:cNvPr id="8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45" y="2542925"/>
            <a:ext cx="22666359" cy="890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2" y="11446933"/>
            <a:ext cx="7247467" cy="1123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How to generate dat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generate data?</a:t>
            </a:r>
          </a:p>
        </p:txBody>
      </p:sp>
      <p:sp>
        <p:nvSpPr>
          <p:cNvPr id="240" name="Model"/>
          <p:cNvSpPr/>
          <p:nvPr/>
        </p:nvSpPr>
        <p:spPr>
          <a:xfrm rot="16200000">
            <a:off x="3189773" y="4905701"/>
            <a:ext cx="5104586" cy="216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Model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8561" y="4807079"/>
            <a:ext cx="2366683" cy="236668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Oval"/>
          <p:cNvSpPr/>
          <p:nvPr/>
        </p:nvSpPr>
        <p:spPr>
          <a:xfrm>
            <a:off x="10665816" y="8998076"/>
            <a:ext cx="3137573" cy="3014077"/>
          </a:xfrm>
          <a:prstGeom prst="ellipse">
            <a:avLst/>
          </a:prstGeom>
          <a:solidFill>
            <a:srgbClr val="EFAE8D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243" name="Shape"/>
          <p:cNvSpPr/>
          <p:nvPr/>
        </p:nvSpPr>
        <p:spPr>
          <a:xfrm>
            <a:off x="18708661" y="7436798"/>
            <a:ext cx="4543875" cy="4904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2" h="20341" fill="norm" stroke="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A5D3E7"/>
          </a:solidFill>
          <a:ln w="762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44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0915" y="10373995"/>
            <a:ext cx="339366" cy="26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91777" y="11026346"/>
            <a:ext cx="246813" cy="262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Line"/>
          <p:cNvSpPr/>
          <p:nvPr/>
        </p:nvSpPr>
        <p:spPr>
          <a:xfrm rot="735952">
            <a:off x="13285367" y="9877760"/>
            <a:ext cx="7365016" cy="196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72" y="17263"/>
                  <a:pt x="2693" y="13997"/>
                  <a:pt x="4200" y="11950"/>
                </a:cubicBezTo>
                <a:cubicBezTo>
                  <a:pt x="7089" y="8029"/>
                  <a:pt x="10138" y="8587"/>
                  <a:pt x="13114" y="10549"/>
                </a:cubicBezTo>
                <a:cubicBezTo>
                  <a:pt x="14472" y="11445"/>
                  <a:pt x="15850" y="12498"/>
                  <a:pt x="17204" y="11605"/>
                </a:cubicBezTo>
                <a:cubicBezTo>
                  <a:pt x="18932" y="10465"/>
                  <a:pt x="20490" y="6245"/>
                  <a:pt x="21600" y="0"/>
                </a:cubicBezTo>
              </a:path>
            </a:pathLst>
          </a:cu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b="0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Shape"/>
          <p:cNvSpPr/>
          <p:nvPr/>
        </p:nvSpPr>
        <p:spPr>
          <a:xfrm rot="16200000">
            <a:off x="13720922" y="10255084"/>
            <a:ext cx="1613918" cy="1030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010" y="10828"/>
                </a:ln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l" defTabSz="587022">
              <a:defRPr b="0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Model</a:t>
            </a:r>
          </a:p>
        </p:txBody>
      </p:sp>
      <p:pic>
        <p:nvPicPr>
          <p:cNvPr id="248" name="p_mathbf_z.pdf" descr="p_mathbf_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2365" y="10320005"/>
            <a:ext cx="524474" cy="37021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Diffusion Models"/>
          <p:cNvSpPr txBox="1"/>
          <p:nvPr/>
        </p:nvSpPr>
        <p:spPr>
          <a:xfrm>
            <a:off x="-60060" y="11096959"/>
            <a:ext cx="10249852" cy="811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Diffusion Models</a:t>
            </a:r>
          </a:p>
        </p:txBody>
      </p:sp>
      <p:sp>
        <p:nvSpPr>
          <p:cNvPr id="250" name="Line"/>
          <p:cNvSpPr/>
          <p:nvPr/>
        </p:nvSpPr>
        <p:spPr>
          <a:xfrm>
            <a:off x="3902935" y="6187622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1" name="Line"/>
          <p:cNvSpPr/>
          <p:nvPr/>
        </p:nvSpPr>
        <p:spPr>
          <a:xfrm>
            <a:off x="6863927" y="6187622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2" name="Model"/>
          <p:cNvSpPr/>
          <p:nvPr/>
        </p:nvSpPr>
        <p:spPr>
          <a:xfrm rot="16200000">
            <a:off x="9054990" y="4905701"/>
            <a:ext cx="5104587" cy="216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Model</a:t>
            </a:r>
          </a:p>
        </p:txBody>
      </p:sp>
      <p:sp>
        <p:nvSpPr>
          <p:cNvPr id="253" name="Model"/>
          <p:cNvSpPr/>
          <p:nvPr/>
        </p:nvSpPr>
        <p:spPr>
          <a:xfrm rot="16200000">
            <a:off x="14892628" y="4905701"/>
            <a:ext cx="5104587" cy="216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Model</a:t>
            </a:r>
          </a:p>
        </p:txBody>
      </p:sp>
      <p:sp>
        <p:nvSpPr>
          <p:cNvPr id="254" name="Line"/>
          <p:cNvSpPr/>
          <p:nvPr/>
        </p:nvSpPr>
        <p:spPr>
          <a:xfrm>
            <a:off x="9887263" y="6187623"/>
            <a:ext cx="641069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5" name="Line"/>
          <p:cNvSpPr/>
          <p:nvPr/>
        </p:nvSpPr>
        <p:spPr>
          <a:xfrm>
            <a:off x="12716819" y="6187622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Line"/>
          <p:cNvSpPr/>
          <p:nvPr/>
        </p:nvSpPr>
        <p:spPr>
          <a:xfrm>
            <a:off x="15722700" y="6207743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7" name="Line"/>
          <p:cNvSpPr/>
          <p:nvPr/>
        </p:nvSpPr>
        <p:spPr>
          <a:xfrm>
            <a:off x="18524287" y="6207743"/>
            <a:ext cx="6410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Shape"/>
          <p:cNvSpPr/>
          <p:nvPr/>
        </p:nvSpPr>
        <p:spPr>
          <a:xfrm rot="16200000">
            <a:off x="15762995" y="9962619"/>
            <a:ext cx="1613919" cy="1030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010" y="10828"/>
                </a:ln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l" defTabSz="587022">
              <a:defRPr b="0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Model</a:t>
            </a:r>
          </a:p>
        </p:txBody>
      </p:sp>
      <p:sp>
        <p:nvSpPr>
          <p:cNvPr id="259" name="Shape"/>
          <p:cNvSpPr/>
          <p:nvPr/>
        </p:nvSpPr>
        <p:spPr>
          <a:xfrm rot="16200000">
            <a:off x="18037802" y="10746614"/>
            <a:ext cx="1613919" cy="1030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010" y="10828"/>
                </a:lnTo>
                <a:lnTo>
                  <a:pt x="6021" y="57"/>
                </a:lnTo>
                <a:lnTo>
                  <a:pt x="16017" y="0"/>
                </a:lnTo>
                <a:lnTo>
                  <a:pt x="21600" y="21476"/>
                </a:lnTo>
                <a:lnTo>
                  <a:pt x="0" y="21600"/>
                </a:lnTo>
                <a:close/>
              </a:path>
            </a:pathLst>
          </a:custGeom>
          <a:solidFill>
            <a:srgbClr val="EBEAEC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l" defTabSz="587022">
              <a:defRPr b="0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Model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91521" y="4807079"/>
            <a:ext cx="2366683" cy="2366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35041" y="4807079"/>
            <a:ext cx="2366683" cy="2366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Group"/>
          <p:cNvGrpSpPr/>
          <p:nvPr/>
        </p:nvGrpSpPr>
        <p:grpSpPr>
          <a:xfrm>
            <a:off x="1611205" y="5004281"/>
            <a:ext cx="2033448" cy="2366683"/>
            <a:chOff x="0" y="0"/>
            <a:chExt cx="2033447" cy="2366682"/>
          </a:xfrm>
        </p:grpSpPr>
        <p:sp>
          <p:nvSpPr>
            <p:cNvPr id="262" name="Circle"/>
            <p:cNvSpPr/>
            <p:nvPr/>
          </p:nvSpPr>
          <p:spPr>
            <a:xfrm>
              <a:off x="50312" y="46660"/>
              <a:ext cx="172672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3" name="Circle"/>
            <p:cNvSpPr/>
            <p:nvPr/>
          </p:nvSpPr>
          <p:spPr>
            <a:xfrm>
              <a:off x="50312" y="280488"/>
              <a:ext cx="172672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4" name="Circle"/>
            <p:cNvSpPr/>
            <p:nvPr/>
          </p:nvSpPr>
          <p:spPr>
            <a:xfrm>
              <a:off x="50312" y="514315"/>
              <a:ext cx="172672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5" name="Circle"/>
            <p:cNvSpPr/>
            <p:nvPr/>
          </p:nvSpPr>
          <p:spPr>
            <a:xfrm>
              <a:off x="50312" y="748143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6" name="Circle"/>
            <p:cNvSpPr/>
            <p:nvPr/>
          </p:nvSpPr>
          <p:spPr>
            <a:xfrm>
              <a:off x="50312" y="981971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7" name="Circle"/>
            <p:cNvSpPr/>
            <p:nvPr/>
          </p:nvSpPr>
          <p:spPr>
            <a:xfrm>
              <a:off x="50312" y="1215798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8" name="Circle"/>
            <p:cNvSpPr/>
            <p:nvPr/>
          </p:nvSpPr>
          <p:spPr>
            <a:xfrm>
              <a:off x="50312" y="1449625"/>
              <a:ext cx="172672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9" name="Circle"/>
            <p:cNvSpPr/>
            <p:nvPr/>
          </p:nvSpPr>
          <p:spPr>
            <a:xfrm>
              <a:off x="50312" y="1683453"/>
              <a:ext cx="172672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0" name="Circle"/>
            <p:cNvSpPr/>
            <p:nvPr/>
          </p:nvSpPr>
          <p:spPr>
            <a:xfrm>
              <a:off x="50312" y="1917281"/>
              <a:ext cx="172672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1" name="Circle"/>
            <p:cNvSpPr/>
            <p:nvPr/>
          </p:nvSpPr>
          <p:spPr>
            <a:xfrm>
              <a:off x="50312" y="2147350"/>
              <a:ext cx="172672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2" name="Circle"/>
            <p:cNvSpPr/>
            <p:nvPr/>
          </p:nvSpPr>
          <p:spPr>
            <a:xfrm flipH="1" rot="10800000">
              <a:off x="298505" y="2147350"/>
              <a:ext cx="172673" cy="172672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3" name="Circle"/>
            <p:cNvSpPr/>
            <p:nvPr/>
          </p:nvSpPr>
          <p:spPr>
            <a:xfrm flipH="1" rot="10800000">
              <a:off x="298505" y="1913522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4" name="Circle"/>
            <p:cNvSpPr/>
            <p:nvPr/>
          </p:nvSpPr>
          <p:spPr>
            <a:xfrm flipH="1" rot="10800000">
              <a:off x="298505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5" name="Circle"/>
            <p:cNvSpPr/>
            <p:nvPr/>
          </p:nvSpPr>
          <p:spPr>
            <a:xfrm flipH="1" rot="10800000">
              <a:off x="298505" y="1445867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6" name="Circle"/>
            <p:cNvSpPr/>
            <p:nvPr/>
          </p:nvSpPr>
          <p:spPr>
            <a:xfrm flipH="1" rot="10800000">
              <a:off x="298505" y="1212039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7" name="Circle"/>
            <p:cNvSpPr/>
            <p:nvPr/>
          </p:nvSpPr>
          <p:spPr>
            <a:xfrm flipH="1" rot="10800000">
              <a:off x="298505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8" name="Circle"/>
            <p:cNvSpPr/>
            <p:nvPr/>
          </p:nvSpPr>
          <p:spPr>
            <a:xfrm flipH="1" rot="10800000">
              <a:off x="298505" y="744384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79" name="Circle"/>
            <p:cNvSpPr/>
            <p:nvPr/>
          </p:nvSpPr>
          <p:spPr>
            <a:xfrm flipH="1" rot="10800000">
              <a:off x="298505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0" name="Circle"/>
            <p:cNvSpPr/>
            <p:nvPr/>
          </p:nvSpPr>
          <p:spPr>
            <a:xfrm flipH="1" rot="10800000">
              <a:off x="298505" y="276729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1" name="Circle"/>
            <p:cNvSpPr/>
            <p:nvPr/>
          </p:nvSpPr>
          <p:spPr>
            <a:xfrm flipH="1" rot="10800000">
              <a:off x="298505" y="46660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2" name="Circle"/>
            <p:cNvSpPr/>
            <p:nvPr/>
          </p:nvSpPr>
          <p:spPr>
            <a:xfrm>
              <a:off x="546700" y="46660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3" name="Circle"/>
            <p:cNvSpPr/>
            <p:nvPr/>
          </p:nvSpPr>
          <p:spPr>
            <a:xfrm>
              <a:off x="546700" y="280488"/>
              <a:ext cx="172673" cy="172672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4" name="Circle"/>
            <p:cNvSpPr/>
            <p:nvPr/>
          </p:nvSpPr>
          <p:spPr>
            <a:xfrm>
              <a:off x="546700" y="514315"/>
              <a:ext cx="172673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5" name="Circle"/>
            <p:cNvSpPr/>
            <p:nvPr/>
          </p:nvSpPr>
          <p:spPr>
            <a:xfrm>
              <a:off x="546700" y="748143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6" name="Circle"/>
            <p:cNvSpPr/>
            <p:nvPr/>
          </p:nvSpPr>
          <p:spPr>
            <a:xfrm>
              <a:off x="546700" y="981971"/>
              <a:ext cx="172673" cy="172672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7" name="Circle"/>
            <p:cNvSpPr/>
            <p:nvPr/>
          </p:nvSpPr>
          <p:spPr>
            <a:xfrm>
              <a:off x="546700" y="1215798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8" name="Circle"/>
            <p:cNvSpPr/>
            <p:nvPr/>
          </p:nvSpPr>
          <p:spPr>
            <a:xfrm>
              <a:off x="546700" y="1449625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89" name="Circle"/>
            <p:cNvSpPr/>
            <p:nvPr/>
          </p:nvSpPr>
          <p:spPr>
            <a:xfrm>
              <a:off x="546700" y="1683453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90" name="Circle"/>
            <p:cNvSpPr/>
            <p:nvPr/>
          </p:nvSpPr>
          <p:spPr>
            <a:xfrm>
              <a:off x="546700" y="1917281"/>
              <a:ext cx="172673" cy="172672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91" name="Circle"/>
            <p:cNvSpPr/>
            <p:nvPr/>
          </p:nvSpPr>
          <p:spPr>
            <a:xfrm>
              <a:off x="546700" y="2147350"/>
              <a:ext cx="172673" cy="172672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92" name="Rectangle"/>
            <p:cNvSpPr/>
            <p:nvPr/>
          </p:nvSpPr>
          <p:spPr>
            <a:xfrm>
              <a:off x="0" y="0"/>
              <a:ext cx="2033448" cy="2366683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03" name="Group"/>
            <p:cNvGrpSpPr/>
            <p:nvPr/>
          </p:nvGrpSpPr>
          <p:grpSpPr>
            <a:xfrm flipH="1" rot="10800000">
              <a:off x="794894" y="46660"/>
              <a:ext cx="172672" cy="2273362"/>
              <a:chOff x="0" y="0"/>
              <a:chExt cx="172671" cy="2273361"/>
            </a:xfrm>
          </p:grpSpPr>
          <p:sp>
            <p:nvSpPr>
              <p:cNvPr id="293" name="Circle"/>
              <p:cNvSpPr/>
              <p:nvPr/>
            </p:nvSpPr>
            <p:spPr>
              <a:xfrm>
                <a:off x="0" y="-1"/>
                <a:ext cx="172672" cy="17267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4" name="Circle"/>
              <p:cNvSpPr/>
              <p:nvPr/>
            </p:nvSpPr>
            <p:spPr>
              <a:xfrm>
                <a:off x="0" y="233827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5" name="Circle"/>
              <p:cNvSpPr/>
              <p:nvPr/>
            </p:nvSpPr>
            <p:spPr>
              <a:xfrm>
                <a:off x="0" y="467655"/>
                <a:ext cx="172672" cy="172672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6" name="Circle"/>
              <p:cNvSpPr/>
              <p:nvPr/>
            </p:nvSpPr>
            <p:spPr>
              <a:xfrm>
                <a:off x="0" y="701482"/>
                <a:ext cx="172672" cy="172673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7" name="Circle"/>
              <p:cNvSpPr/>
              <p:nvPr/>
            </p:nvSpPr>
            <p:spPr>
              <a:xfrm>
                <a:off x="0" y="935310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8" name="Circle"/>
              <p:cNvSpPr/>
              <p:nvPr/>
            </p:nvSpPr>
            <p:spPr>
              <a:xfrm>
                <a:off x="0" y="1169137"/>
                <a:ext cx="172672" cy="17267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299" name="Circle"/>
              <p:cNvSpPr/>
              <p:nvPr/>
            </p:nvSpPr>
            <p:spPr>
              <a:xfrm>
                <a:off x="0" y="1402965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0" name="Circle"/>
              <p:cNvSpPr/>
              <p:nvPr/>
            </p:nvSpPr>
            <p:spPr>
              <a:xfrm>
                <a:off x="0" y="1636793"/>
                <a:ext cx="172672" cy="172673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1" name="Circle"/>
              <p:cNvSpPr/>
              <p:nvPr/>
            </p:nvSpPr>
            <p:spPr>
              <a:xfrm>
                <a:off x="0" y="1870620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2" name="Circle"/>
              <p:cNvSpPr/>
              <p:nvPr/>
            </p:nvSpPr>
            <p:spPr>
              <a:xfrm>
                <a:off x="0" y="2100689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  <p:grpSp>
          <p:nvGrpSpPr>
            <p:cNvPr id="314" name="Group"/>
            <p:cNvGrpSpPr/>
            <p:nvPr/>
          </p:nvGrpSpPr>
          <p:grpSpPr>
            <a:xfrm>
              <a:off x="1043088" y="46660"/>
              <a:ext cx="172673" cy="2273362"/>
              <a:chOff x="0" y="0"/>
              <a:chExt cx="172671" cy="2273361"/>
            </a:xfrm>
          </p:grpSpPr>
          <p:sp>
            <p:nvSpPr>
              <p:cNvPr id="304" name="Circle"/>
              <p:cNvSpPr/>
              <p:nvPr/>
            </p:nvSpPr>
            <p:spPr>
              <a:xfrm>
                <a:off x="0" y="-1"/>
                <a:ext cx="172672" cy="172673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5" name="Circle"/>
              <p:cNvSpPr/>
              <p:nvPr/>
            </p:nvSpPr>
            <p:spPr>
              <a:xfrm>
                <a:off x="0" y="233827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6" name="Circle"/>
              <p:cNvSpPr/>
              <p:nvPr/>
            </p:nvSpPr>
            <p:spPr>
              <a:xfrm>
                <a:off x="0" y="467655"/>
                <a:ext cx="172672" cy="172672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7" name="Circle"/>
              <p:cNvSpPr/>
              <p:nvPr/>
            </p:nvSpPr>
            <p:spPr>
              <a:xfrm>
                <a:off x="0" y="701482"/>
                <a:ext cx="172672" cy="172673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8" name="Circle"/>
              <p:cNvSpPr/>
              <p:nvPr/>
            </p:nvSpPr>
            <p:spPr>
              <a:xfrm>
                <a:off x="0" y="935310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09" name="Circle"/>
              <p:cNvSpPr/>
              <p:nvPr/>
            </p:nvSpPr>
            <p:spPr>
              <a:xfrm>
                <a:off x="0" y="1169137"/>
                <a:ext cx="172672" cy="17267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10" name="Circle"/>
              <p:cNvSpPr/>
              <p:nvPr/>
            </p:nvSpPr>
            <p:spPr>
              <a:xfrm>
                <a:off x="0" y="1402965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11" name="Circle"/>
              <p:cNvSpPr/>
              <p:nvPr/>
            </p:nvSpPr>
            <p:spPr>
              <a:xfrm>
                <a:off x="0" y="1636793"/>
                <a:ext cx="172672" cy="172673"/>
              </a:xfrm>
              <a:prstGeom prst="ellipse">
                <a:avLst/>
              </a:prstGeom>
              <a:solidFill>
                <a:srgbClr val="EBECEE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12" name="Circle"/>
              <p:cNvSpPr/>
              <p:nvPr/>
            </p:nvSpPr>
            <p:spPr>
              <a:xfrm>
                <a:off x="0" y="1870620"/>
                <a:ext cx="172672" cy="172673"/>
              </a:xfrm>
              <a:prstGeom prst="ellipse">
                <a:avLst/>
              </a:prstGeom>
              <a:solidFill>
                <a:srgbClr val="5358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  <p:sp>
            <p:nvSpPr>
              <p:cNvPr id="313" name="Circle"/>
              <p:cNvSpPr/>
              <p:nvPr/>
            </p:nvSpPr>
            <p:spPr>
              <a:xfrm>
                <a:off x="0" y="2100689"/>
                <a:ext cx="172672" cy="172673"/>
              </a:xfrm>
              <a:prstGeom prst="ellipse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584200">
                  <a:defRPr b="0" sz="2400"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</a:p>
            </p:txBody>
          </p:sp>
        </p:grpSp>
        <p:sp>
          <p:nvSpPr>
            <p:cNvPr id="315" name="Circle"/>
            <p:cNvSpPr/>
            <p:nvPr/>
          </p:nvSpPr>
          <p:spPr>
            <a:xfrm flipH="1" rot="10800000">
              <a:off x="1291282" y="2147350"/>
              <a:ext cx="172673" cy="172672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16" name="Circle"/>
            <p:cNvSpPr/>
            <p:nvPr/>
          </p:nvSpPr>
          <p:spPr>
            <a:xfrm flipH="1" rot="10800000">
              <a:off x="1291282" y="1913522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17" name="Circle"/>
            <p:cNvSpPr/>
            <p:nvPr/>
          </p:nvSpPr>
          <p:spPr>
            <a:xfrm flipH="1" rot="10800000">
              <a:off x="1291282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18" name="Circle"/>
            <p:cNvSpPr/>
            <p:nvPr/>
          </p:nvSpPr>
          <p:spPr>
            <a:xfrm flipH="1" rot="10800000">
              <a:off x="1291282" y="1445867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19" name="Circle"/>
            <p:cNvSpPr/>
            <p:nvPr/>
          </p:nvSpPr>
          <p:spPr>
            <a:xfrm flipH="1" rot="10800000">
              <a:off x="1291282" y="1212039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0" name="Circle"/>
            <p:cNvSpPr/>
            <p:nvPr/>
          </p:nvSpPr>
          <p:spPr>
            <a:xfrm flipH="1" rot="10800000">
              <a:off x="1291282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1" name="Circle"/>
            <p:cNvSpPr/>
            <p:nvPr/>
          </p:nvSpPr>
          <p:spPr>
            <a:xfrm flipH="1" rot="10800000">
              <a:off x="1291282" y="744384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2" name="Circle"/>
            <p:cNvSpPr/>
            <p:nvPr/>
          </p:nvSpPr>
          <p:spPr>
            <a:xfrm flipH="1" rot="10800000">
              <a:off x="1291282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3" name="Circle"/>
            <p:cNvSpPr/>
            <p:nvPr/>
          </p:nvSpPr>
          <p:spPr>
            <a:xfrm flipH="1" rot="10800000">
              <a:off x="1291282" y="276729"/>
              <a:ext cx="172673" cy="17267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4" name="Circle"/>
            <p:cNvSpPr/>
            <p:nvPr/>
          </p:nvSpPr>
          <p:spPr>
            <a:xfrm flipH="1" rot="10800000">
              <a:off x="1291282" y="46660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5" name="Circle"/>
            <p:cNvSpPr/>
            <p:nvPr/>
          </p:nvSpPr>
          <p:spPr>
            <a:xfrm flipH="1" rot="10800000">
              <a:off x="1539476" y="2147350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6" name="Circle"/>
            <p:cNvSpPr/>
            <p:nvPr/>
          </p:nvSpPr>
          <p:spPr>
            <a:xfrm flipH="1" rot="10800000">
              <a:off x="1539476" y="1913522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7" name="Circle"/>
            <p:cNvSpPr/>
            <p:nvPr/>
          </p:nvSpPr>
          <p:spPr>
            <a:xfrm flipH="1" rot="10800000">
              <a:off x="1539476" y="1679695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8" name="Circle"/>
            <p:cNvSpPr/>
            <p:nvPr/>
          </p:nvSpPr>
          <p:spPr>
            <a:xfrm flipH="1" rot="10800000">
              <a:off x="1539476" y="1445867"/>
              <a:ext cx="172673" cy="1726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29" name="Circle"/>
            <p:cNvSpPr/>
            <p:nvPr/>
          </p:nvSpPr>
          <p:spPr>
            <a:xfrm flipH="1" rot="10800000">
              <a:off x="1539476" y="1212039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0" name="Circle"/>
            <p:cNvSpPr/>
            <p:nvPr/>
          </p:nvSpPr>
          <p:spPr>
            <a:xfrm flipH="1" rot="10800000">
              <a:off x="1539476" y="978212"/>
              <a:ext cx="172673" cy="172673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1" name="Circle"/>
            <p:cNvSpPr/>
            <p:nvPr/>
          </p:nvSpPr>
          <p:spPr>
            <a:xfrm flipH="1" rot="10800000">
              <a:off x="1539476" y="744384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2" name="Circle"/>
            <p:cNvSpPr/>
            <p:nvPr/>
          </p:nvSpPr>
          <p:spPr>
            <a:xfrm flipH="1" rot="10800000">
              <a:off x="1539476" y="510556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3" name="Circle"/>
            <p:cNvSpPr/>
            <p:nvPr/>
          </p:nvSpPr>
          <p:spPr>
            <a:xfrm flipH="1" rot="10800000">
              <a:off x="1539476" y="276729"/>
              <a:ext cx="172673" cy="172673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4" name="Circle"/>
            <p:cNvSpPr/>
            <p:nvPr/>
          </p:nvSpPr>
          <p:spPr>
            <a:xfrm flipH="1" rot="10800000">
              <a:off x="1539476" y="46660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5" name="Circle"/>
            <p:cNvSpPr/>
            <p:nvPr/>
          </p:nvSpPr>
          <p:spPr>
            <a:xfrm>
              <a:off x="1787670" y="46660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6" name="Circle"/>
            <p:cNvSpPr/>
            <p:nvPr/>
          </p:nvSpPr>
          <p:spPr>
            <a:xfrm>
              <a:off x="1787670" y="280488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7" name="Circle"/>
            <p:cNvSpPr/>
            <p:nvPr/>
          </p:nvSpPr>
          <p:spPr>
            <a:xfrm>
              <a:off x="1787670" y="514315"/>
              <a:ext cx="172673" cy="172673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8" name="Circle"/>
            <p:cNvSpPr/>
            <p:nvPr/>
          </p:nvSpPr>
          <p:spPr>
            <a:xfrm>
              <a:off x="1787670" y="748143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39" name="Circle"/>
            <p:cNvSpPr/>
            <p:nvPr/>
          </p:nvSpPr>
          <p:spPr>
            <a:xfrm>
              <a:off x="1787670" y="981971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40" name="Circle"/>
            <p:cNvSpPr/>
            <p:nvPr/>
          </p:nvSpPr>
          <p:spPr>
            <a:xfrm>
              <a:off x="1787670" y="1215798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41" name="Circle"/>
            <p:cNvSpPr/>
            <p:nvPr/>
          </p:nvSpPr>
          <p:spPr>
            <a:xfrm>
              <a:off x="1787670" y="1449625"/>
              <a:ext cx="172673" cy="172673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42" name="Circle"/>
            <p:cNvSpPr/>
            <p:nvPr/>
          </p:nvSpPr>
          <p:spPr>
            <a:xfrm>
              <a:off x="1787670" y="1683453"/>
              <a:ext cx="172673" cy="172673"/>
            </a:xfrm>
            <a:prstGeom prst="ellipse">
              <a:avLst/>
            </a:prstGeom>
            <a:solidFill>
              <a:srgbClr val="EBECE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43" name="Circle"/>
            <p:cNvSpPr/>
            <p:nvPr/>
          </p:nvSpPr>
          <p:spPr>
            <a:xfrm>
              <a:off x="1787670" y="1917281"/>
              <a:ext cx="172673" cy="1726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44" name="Circle"/>
            <p:cNvSpPr/>
            <p:nvPr/>
          </p:nvSpPr>
          <p:spPr>
            <a:xfrm>
              <a:off x="1787670" y="2147350"/>
              <a:ext cx="172673" cy="172672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584200">
                <a:defRPr b="0"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pic>
        <p:nvPicPr>
          <p:cNvPr id="34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28159" y="4987853"/>
            <a:ext cx="2399540" cy="2399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Line"/>
          <p:cNvSpPr/>
          <p:nvPr/>
        </p:nvSpPr>
        <p:spPr>
          <a:xfrm flipV="1">
            <a:off x="8884327" y="285178"/>
            <a:ext cx="1" cy="13145644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2" name="Line"/>
          <p:cNvSpPr/>
          <p:nvPr/>
        </p:nvSpPr>
        <p:spPr>
          <a:xfrm>
            <a:off x="384676" y="6858000"/>
            <a:ext cx="2222777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3" name="Oval"/>
          <p:cNvSpPr/>
          <p:nvPr/>
        </p:nvSpPr>
        <p:spPr>
          <a:xfrm>
            <a:off x="6584437" y="6077297"/>
            <a:ext cx="4599782" cy="1561406"/>
          </a:xfrm>
          <a:prstGeom prst="ellips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4" name="Oval"/>
          <p:cNvSpPr/>
          <p:nvPr/>
        </p:nvSpPr>
        <p:spPr>
          <a:xfrm>
            <a:off x="5884544" y="5839717"/>
            <a:ext cx="5999568" cy="2036566"/>
          </a:xfrm>
          <a:prstGeom prst="ellips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5" name="Oval"/>
          <p:cNvSpPr/>
          <p:nvPr/>
        </p:nvSpPr>
        <p:spPr>
          <a:xfrm>
            <a:off x="5360648" y="5661879"/>
            <a:ext cx="7047360" cy="2392242"/>
          </a:xfrm>
          <a:prstGeom prst="ellips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6" name="Oval"/>
          <p:cNvSpPr/>
          <p:nvPr/>
        </p:nvSpPr>
        <p:spPr>
          <a:xfrm>
            <a:off x="7146521" y="6268097"/>
            <a:ext cx="3475614" cy="1179806"/>
          </a:xfrm>
          <a:prstGeom prst="ellips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7" name="Circle"/>
          <p:cNvSpPr/>
          <p:nvPr/>
        </p:nvSpPr>
        <p:spPr>
          <a:xfrm>
            <a:off x="11506200" y="6299200"/>
            <a:ext cx="396875" cy="396875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8" name="Star"/>
          <p:cNvSpPr/>
          <p:nvPr/>
        </p:nvSpPr>
        <p:spPr>
          <a:xfrm>
            <a:off x="16184863" y="2261374"/>
            <a:ext cx="2830408" cy="1198398"/>
          </a:xfrm>
          <a:prstGeom prst="star5">
            <a:avLst>
              <a:gd name="adj" fmla="val 35066"/>
              <a:gd name="hf" fmla="val 105146"/>
              <a:gd name="vf" fmla="val 110557"/>
            </a:avLst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9" name="Star"/>
          <p:cNvSpPr/>
          <p:nvPr/>
        </p:nvSpPr>
        <p:spPr>
          <a:xfrm>
            <a:off x="15876297" y="2130727"/>
            <a:ext cx="3447541" cy="1459693"/>
          </a:xfrm>
          <a:prstGeom prst="star5">
            <a:avLst>
              <a:gd name="adj" fmla="val 35066"/>
              <a:gd name="hf" fmla="val 105146"/>
              <a:gd name="vf" fmla="val 110557"/>
            </a:avLst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0" name="Star"/>
          <p:cNvSpPr/>
          <p:nvPr/>
        </p:nvSpPr>
        <p:spPr>
          <a:xfrm>
            <a:off x="15445184" y="1948193"/>
            <a:ext cx="4309767" cy="1824761"/>
          </a:xfrm>
          <a:prstGeom prst="star5">
            <a:avLst>
              <a:gd name="adj" fmla="val 35066"/>
              <a:gd name="hf" fmla="val 105146"/>
              <a:gd name="vf" fmla="val 110557"/>
            </a:avLst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1" name="Star"/>
          <p:cNvSpPr/>
          <p:nvPr/>
        </p:nvSpPr>
        <p:spPr>
          <a:xfrm>
            <a:off x="14953229" y="1739900"/>
            <a:ext cx="5293675" cy="2241347"/>
          </a:xfrm>
          <a:prstGeom prst="star5">
            <a:avLst>
              <a:gd name="adj" fmla="val 35066"/>
              <a:gd name="hf" fmla="val 105146"/>
              <a:gd name="vf" fmla="val 110557"/>
            </a:avLst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2" name="Circle"/>
          <p:cNvSpPr/>
          <p:nvPr/>
        </p:nvSpPr>
        <p:spPr>
          <a:xfrm>
            <a:off x="15468600" y="2661873"/>
            <a:ext cx="396875" cy="39687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3" name="Line"/>
          <p:cNvSpPr/>
          <p:nvPr/>
        </p:nvSpPr>
        <p:spPr>
          <a:xfrm flipV="1">
            <a:off x="11971929" y="5702932"/>
            <a:ext cx="919983" cy="76730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4" name="Line"/>
          <p:cNvSpPr/>
          <p:nvPr/>
        </p:nvSpPr>
        <p:spPr>
          <a:xfrm flipV="1">
            <a:off x="12961278" y="5479778"/>
            <a:ext cx="710324" cy="25561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5" name="Line"/>
          <p:cNvSpPr/>
          <p:nvPr/>
        </p:nvSpPr>
        <p:spPr>
          <a:xfrm flipV="1">
            <a:off x="13665011" y="4504154"/>
            <a:ext cx="1" cy="89630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6" name="Line"/>
          <p:cNvSpPr/>
          <p:nvPr/>
        </p:nvSpPr>
        <p:spPr>
          <a:xfrm flipV="1">
            <a:off x="13710442" y="4102522"/>
            <a:ext cx="647216" cy="38651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7" name="Line"/>
          <p:cNvSpPr/>
          <p:nvPr/>
        </p:nvSpPr>
        <p:spPr>
          <a:xfrm flipV="1">
            <a:off x="14421643" y="3405510"/>
            <a:ext cx="275290" cy="651724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8" name="Line"/>
          <p:cNvSpPr/>
          <p:nvPr/>
        </p:nvSpPr>
        <p:spPr>
          <a:xfrm flipV="1">
            <a:off x="14726443" y="3035587"/>
            <a:ext cx="748861" cy="38664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8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8455" y="8715013"/>
            <a:ext cx="2069520" cy="206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3794" y="8715013"/>
            <a:ext cx="2077072" cy="2061967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Oval"/>
          <p:cNvSpPr/>
          <p:nvPr/>
        </p:nvSpPr>
        <p:spPr>
          <a:xfrm>
            <a:off x="12827000" y="5588329"/>
            <a:ext cx="183059" cy="18673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2" name="Line"/>
          <p:cNvSpPr/>
          <p:nvPr/>
        </p:nvSpPr>
        <p:spPr>
          <a:xfrm flipV="1">
            <a:off x="11979770" y="2734963"/>
            <a:ext cx="4613443" cy="376067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3" name="Oval"/>
          <p:cNvSpPr/>
          <p:nvPr/>
        </p:nvSpPr>
        <p:spPr>
          <a:xfrm>
            <a:off x="16560800" y="2565729"/>
            <a:ext cx="183059" cy="18673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3" grpId="12"/>
      <p:bldP build="whole" bldLvl="1" animBg="1" rev="0" advAuto="0" spid="891" grpId="9"/>
      <p:bldP build="whole" bldLvl="1" animBg="1" rev="0" advAuto="0" spid="885" grpId="4"/>
      <p:bldP build="whole" bldLvl="1" animBg="1" rev="0" advAuto="0" spid="888" grpId="7"/>
      <p:bldP build="whole" bldLvl="1" animBg="1" rev="0" advAuto="0" spid="882" grpId="8"/>
      <p:bldP build="whole" bldLvl="1" animBg="1" rev="0" advAuto="0" spid="892" grpId="11"/>
      <p:bldP build="whole" bldLvl="1" animBg="1" rev="0" advAuto="0" spid="886" grpId="5"/>
      <p:bldP build="whole" bldLvl="1" animBg="1" rev="0" advAuto="0" spid="884" grpId="3"/>
      <p:bldP build="whole" bldLvl="1" animBg="1" rev="0" advAuto="0" spid="883" grpId="2"/>
      <p:bldP build="whole" bldLvl="1" animBg="1" rev="0" advAuto="0" spid="890" grpId="13"/>
      <p:bldP build="whole" bldLvl="1" animBg="1" rev="0" advAuto="0" spid="889" grpId="10"/>
      <p:bldP build="whole" bldLvl="1" animBg="1" rev="0" advAuto="0" spid="877" grpId="1"/>
      <p:bldP build="whole" bldLvl="1" animBg="1" rev="0" advAuto="0" spid="887" grpId="6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MjA3eQFlHDkawdvo5LuhDYjkj5Kp1XgwMUAWvc16zv_kJC2xY6RbO3nkKWfEzsvzZToci6a8P_wKfgmS-DejvHyBOXX-8w9n3uWVqkBqZ8AnoOC3Ay3OmxVCFSuD9wKgFh4QgsjDgl8QQtpVDFQO-1awvw=s2048.gif" descr="MjA3eQFlHDkawdvo5LuhDYjkj5Kp1XgwMUAWvc16zv_kJC2xY6RbO3nkKWfEzsvzZToci6a8P_wKfgmS-DejvHyBOXX-8w9n3uWVqkBqZ8AnoOC3Ay3OmxVCFSuD9wKgFh4QgsjDgl8QQtpVDFQO-1awvw=s2048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311" y="2889527"/>
            <a:ext cx="8128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M81gjgiY3cweNtnZIZ2ANtUnbRRbc7shvzkmGa929k11h2xM0PdqnpdR-xHe7PchQz4Vi4qu0Bk948H2DfUKNdZgtQwq0ZFbZFXZMfuBJYH8IMSQ_HJVo8IYqPv-3hEXFf_izgtKqUMht9WrMfugrpV9nQ=s2048.png" descr="M81gjgiY3cweNtnZIZ2ANtUnbRRbc7shvzkmGa929k11h2xM0PdqnpdR-xHe7PchQz4Vi4qu0Bk948H2DfUKNdZgtQwq0ZFbZFXZMfuBJYH8IMSQ_HJVo8IYqPv-3hEXFf_izgtKqUMht9WrMfugrpV9nQ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3898" y="2923591"/>
            <a:ext cx="8010458" cy="4503873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Slower Inference…"/>
          <p:cNvSpPr txBox="1"/>
          <p:nvPr/>
        </p:nvSpPr>
        <p:spPr>
          <a:xfrm>
            <a:off x="3546819" y="8643740"/>
            <a:ext cx="6768986" cy="202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Slower Inference</a:t>
            </a:r>
          </a:p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Easier Training Objective</a:t>
            </a:r>
          </a:p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Higher Image Quality</a:t>
            </a:r>
          </a:p>
        </p:txBody>
      </p:sp>
      <p:sp>
        <p:nvSpPr>
          <p:cNvPr id="898" name="Mode Collapse…"/>
          <p:cNvSpPr txBox="1"/>
          <p:nvPr/>
        </p:nvSpPr>
        <p:spPr>
          <a:xfrm>
            <a:off x="16427858" y="8643740"/>
            <a:ext cx="5062538" cy="202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 Collapse</a:t>
            </a:r>
          </a:p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Unstable Training</a:t>
            </a:r>
          </a:p>
          <a:p>
            <a:pPr marL="457199" indent="-317499" algn="l" defTabSz="457200">
              <a:buSzPct val="100000"/>
              <a:buFont typeface="Arial"/>
              <a:buAutoNum type="arabicPeriod" startAt="1"/>
              <a:defRPr b="0"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Faster Inference</a:t>
            </a:r>
          </a:p>
        </p:txBody>
      </p:sp>
      <p:sp>
        <p:nvSpPr>
          <p:cNvPr id="899" name="Are Diffusion Models better than GANs?"/>
          <p:cNvSpPr txBox="1"/>
          <p:nvPr/>
        </p:nvSpPr>
        <p:spPr>
          <a:xfrm>
            <a:off x="4422701" y="523024"/>
            <a:ext cx="15538599" cy="112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7333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Are Diffusion Models better than GANs?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How do we train?</a:t>
            </a:r>
          </a:p>
        </p:txBody>
      </p:sp>
      <p:pic>
        <p:nvPicPr>
          <p:cNvPr id="90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2671482"/>
            <a:ext cx="17106153" cy="3289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5495744"/>
            <a:ext cx="12219024" cy="6594655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TextBox 5"/>
          <p:cNvSpPr txBox="1"/>
          <p:nvPr/>
        </p:nvSpPr>
        <p:spPr>
          <a:xfrm>
            <a:off x="14388332" y="6709027"/>
            <a:ext cx="9231532" cy="534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1028700" indent="-1028700" algn="l" defTabSz="1828800">
              <a:buSzPct val="100000"/>
              <a:buAutoNum type="arabicPeriod" startAt="1"/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Pick a random real image x</a:t>
            </a:r>
            <a:r>
              <a:rPr baseline="-15500"/>
              <a:t>0</a:t>
            </a:r>
            <a:endParaRPr baseline="-15500"/>
          </a:p>
          <a:p>
            <a:pPr marL="1028700" indent="-1028700" algn="l" defTabSz="1828800">
              <a:buSzPct val="100000"/>
              <a:buAutoNum type="arabicPeriod" startAt="1"/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Form noised x</a:t>
            </a:r>
            <a:r>
              <a:rPr baseline="-15500"/>
              <a:t>t</a:t>
            </a:r>
            <a:r>
              <a:t> as input</a:t>
            </a:r>
          </a:p>
          <a:p>
            <a:pPr marL="1028700" indent="-1028700" algn="l" defTabSz="1828800">
              <a:buSzPct val="100000"/>
              <a:buAutoNum type="arabicPeriod" startAt="1"/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Predict the noise</a:t>
            </a:r>
          </a:p>
          <a:p>
            <a:pPr marL="1028700" indent="-1028700" algn="l" defTabSz="1828800">
              <a:buSzPct val="100000"/>
              <a:buAutoNum type="arabicPeriod" startAt="1"/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Gradient based on MSE loss</a:t>
            </a:r>
          </a:p>
          <a:p>
            <a:pPr marL="1028700" indent="-1028700" algn="l" defTabSz="1828800">
              <a:buSzPct val="100000"/>
              <a:buAutoNum type="arabicPeriod" startAt="1"/>
              <a:defRPr b="0" sz="5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Simple!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raining of Diffusion Models"/>
          <p:cNvSpPr txBox="1"/>
          <p:nvPr/>
        </p:nvSpPr>
        <p:spPr>
          <a:xfrm>
            <a:off x="8461365" y="60430"/>
            <a:ext cx="7461270" cy="79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Training of Diffusion Models</a:t>
            </a:r>
          </a:p>
        </p:txBody>
      </p:sp>
      <p:grpSp>
        <p:nvGrpSpPr>
          <p:cNvPr id="910" name="Group"/>
          <p:cNvGrpSpPr/>
          <p:nvPr/>
        </p:nvGrpSpPr>
        <p:grpSpPr>
          <a:xfrm>
            <a:off x="13777586" y="8376272"/>
            <a:ext cx="4839580" cy="4706177"/>
            <a:chOff x="0" y="0"/>
            <a:chExt cx="4839578" cy="4706176"/>
          </a:xfrm>
        </p:grpSpPr>
        <p:pic>
          <p:nvPicPr>
            <p:cNvPr id="9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1447" y="0"/>
              <a:ext cx="3788132" cy="3788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8" name="Equation"/>
            <p:cNvSpPr txBox="1"/>
            <p:nvPr/>
          </p:nvSpPr>
          <p:spPr>
            <a:xfrm>
              <a:off x="1992261" y="4030191"/>
              <a:ext cx="2533103" cy="675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5700"/>
            </a:p>
          </p:txBody>
        </p:sp>
        <p:sp>
          <p:nvSpPr>
            <p:cNvPr id="909" name="Line"/>
            <p:cNvSpPr/>
            <p:nvPr/>
          </p:nvSpPr>
          <p:spPr>
            <a:xfrm flipV="1">
              <a:off x="0" y="1890326"/>
              <a:ext cx="993146" cy="30477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614" y="2031949"/>
            <a:ext cx="3788132" cy="3788132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Training Sample"/>
          <p:cNvSpPr txBox="1"/>
          <p:nvPr/>
        </p:nvSpPr>
        <p:spPr>
          <a:xfrm>
            <a:off x="1843406" y="1400847"/>
            <a:ext cx="2904549" cy="55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Training Sample</a:t>
            </a:r>
          </a:p>
        </p:txBody>
      </p:sp>
      <p:grpSp>
        <p:nvGrpSpPr>
          <p:cNvPr id="917" name="Group"/>
          <p:cNvGrpSpPr/>
          <p:nvPr/>
        </p:nvGrpSpPr>
        <p:grpSpPr>
          <a:xfrm>
            <a:off x="5689552" y="1400847"/>
            <a:ext cx="5466629" cy="5169063"/>
            <a:chOff x="0" y="0"/>
            <a:chExt cx="5466627" cy="5169061"/>
          </a:xfrm>
        </p:grpSpPr>
        <p:pic>
          <p:nvPicPr>
            <p:cNvPr id="91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8497" y="631101"/>
              <a:ext cx="3788131" cy="378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4" name="Plus Mark"/>
            <p:cNvSpPr/>
            <p:nvPr/>
          </p:nvSpPr>
          <p:spPr>
            <a:xfrm>
              <a:off x="0" y="1890167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915" name="Gaussian Noise"/>
            <p:cNvSpPr txBox="1"/>
            <p:nvPr/>
          </p:nvSpPr>
          <p:spPr>
            <a:xfrm>
              <a:off x="2205929" y="-1"/>
              <a:ext cx="2733266" cy="5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Gaussian Noise</a:t>
              </a:r>
            </a:p>
          </p:txBody>
        </p:sp>
        <p:sp>
          <p:nvSpPr>
            <p:cNvPr id="916" name="Equation"/>
            <p:cNvSpPr txBox="1"/>
            <p:nvPr/>
          </p:nvSpPr>
          <p:spPr>
            <a:xfrm>
              <a:off x="3431401" y="4841859"/>
              <a:ext cx="282322" cy="327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m:oMathPara>
              </a14:m>
              <a:endParaRPr sz="5700"/>
            </a:p>
          </p:txBody>
        </p:sp>
      </p:grpSp>
      <p:sp>
        <p:nvSpPr>
          <p:cNvPr id="918" name="Equation"/>
          <p:cNvSpPr txBox="1"/>
          <p:nvPr/>
        </p:nvSpPr>
        <p:spPr>
          <a:xfrm>
            <a:off x="3015594" y="6323325"/>
            <a:ext cx="560172" cy="5074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5700"/>
          </a:p>
        </p:txBody>
      </p:sp>
      <p:grpSp>
        <p:nvGrpSpPr>
          <p:cNvPr id="923" name="Group"/>
          <p:cNvGrpSpPr/>
          <p:nvPr/>
        </p:nvGrpSpPr>
        <p:grpSpPr>
          <a:xfrm>
            <a:off x="16677778" y="1400847"/>
            <a:ext cx="6704736" cy="5134931"/>
            <a:chOff x="0" y="0"/>
            <a:chExt cx="6704734" cy="5134929"/>
          </a:xfrm>
        </p:grpSpPr>
        <p:sp>
          <p:nvSpPr>
            <p:cNvPr id="919" name="Arrow"/>
            <p:cNvSpPr/>
            <p:nvPr/>
          </p:nvSpPr>
          <p:spPr>
            <a:xfrm>
              <a:off x="0" y="2003560"/>
              <a:ext cx="1902137" cy="1043215"/>
            </a:xfrm>
            <a:prstGeom prst="rightArrow">
              <a:avLst>
                <a:gd name="adj1" fmla="val 32000"/>
                <a:gd name="adj2" fmla="val 77913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2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16603" y="631101"/>
              <a:ext cx="3788132" cy="378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1" name="Partially Noised"/>
            <p:cNvSpPr txBox="1"/>
            <p:nvPr/>
          </p:nvSpPr>
          <p:spPr>
            <a:xfrm>
              <a:off x="3397480" y="-1"/>
              <a:ext cx="2826378" cy="5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Partially Noised</a:t>
              </a:r>
            </a:p>
          </p:txBody>
        </p:sp>
        <p:sp>
          <p:nvSpPr>
            <p:cNvPr id="922" name="Equation"/>
            <p:cNvSpPr txBox="1"/>
            <p:nvPr/>
          </p:nvSpPr>
          <p:spPr>
            <a:xfrm>
              <a:off x="4735709" y="4629060"/>
              <a:ext cx="467658" cy="505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m:oMathPara>
              </a14:m>
              <a:endParaRPr sz="5700"/>
            </a:p>
          </p:txBody>
        </p:sp>
      </p:grpSp>
      <p:grpSp>
        <p:nvGrpSpPr>
          <p:cNvPr id="927" name="Group"/>
          <p:cNvGrpSpPr/>
          <p:nvPr/>
        </p:nvGrpSpPr>
        <p:grpSpPr>
          <a:xfrm>
            <a:off x="11757063" y="1165897"/>
            <a:ext cx="4210478" cy="3395118"/>
            <a:chOff x="0" y="0"/>
            <a:chExt cx="4210477" cy="3395117"/>
          </a:xfrm>
        </p:grpSpPr>
        <p:sp>
          <p:nvSpPr>
            <p:cNvPr id="924" name="Plus Mark"/>
            <p:cNvSpPr/>
            <p:nvPr/>
          </p:nvSpPr>
          <p:spPr>
            <a:xfrm>
              <a:off x="0" y="2125117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925" name="Equation"/>
            <p:cNvSpPr txBox="1"/>
            <p:nvPr/>
          </p:nvSpPr>
          <p:spPr>
            <a:xfrm>
              <a:off x="2629430" y="2558511"/>
              <a:ext cx="186767" cy="403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5700"/>
            </a:p>
          </p:txBody>
        </p:sp>
        <p:sp>
          <p:nvSpPr>
            <p:cNvPr id="926" name="Uniformly Sampled Timestep"/>
            <p:cNvSpPr txBox="1"/>
            <p:nvPr/>
          </p:nvSpPr>
          <p:spPr>
            <a:xfrm>
              <a:off x="824896" y="-1"/>
              <a:ext cx="3385582" cy="1023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Uniformly Sampled Timestep</a:t>
              </a:r>
            </a:p>
          </p:txBody>
        </p:sp>
      </p:grpSp>
      <p:grpSp>
        <p:nvGrpSpPr>
          <p:cNvPr id="936" name="Group"/>
          <p:cNvGrpSpPr/>
          <p:nvPr/>
        </p:nvGrpSpPr>
        <p:grpSpPr>
          <a:xfrm>
            <a:off x="5570177" y="6992535"/>
            <a:ext cx="8110618" cy="6142116"/>
            <a:chOff x="0" y="0"/>
            <a:chExt cx="8110616" cy="6142115"/>
          </a:xfrm>
        </p:grpSpPr>
        <p:sp>
          <p:nvSpPr>
            <p:cNvPr id="928" name="Trapezoid"/>
            <p:cNvSpPr/>
            <p:nvPr/>
          </p:nvSpPr>
          <p:spPr>
            <a:xfrm rot="5400000">
              <a:off x="4358594" y="2158772"/>
              <a:ext cx="5265997" cy="2238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929" name="“photo of  a convertible car driving by a forest”"/>
            <p:cNvSpPr txBox="1"/>
            <p:nvPr/>
          </p:nvSpPr>
          <p:spPr>
            <a:xfrm>
              <a:off x="397933" y="4761300"/>
              <a:ext cx="3385581" cy="1380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“</a:t>
              </a:r>
              <a:r>
                <a:rPr i="1"/>
                <a:t>photo of  a convertible car driving by a forest</a:t>
              </a:r>
              <a:r>
                <a:t>”</a:t>
              </a:r>
            </a:p>
          </p:txBody>
        </p:sp>
        <p:sp>
          <p:nvSpPr>
            <p:cNvPr id="930" name="Line"/>
            <p:cNvSpPr/>
            <p:nvPr/>
          </p:nvSpPr>
          <p:spPr>
            <a:xfrm>
              <a:off x="3841816" y="1584578"/>
              <a:ext cx="193435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31" name="Diffusion Model"/>
            <p:cNvSpPr txBox="1"/>
            <p:nvPr/>
          </p:nvSpPr>
          <p:spPr>
            <a:xfrm rot="16200000">
              <a:off x="5238794" y="2939342"/>
              <a:ext cx="3505598" cy="6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Diffusion Model</a:t>
              </a:r>
            </a:p>
          </p:txBody>
        </p:sp>
        <p:sp>
          <p:nvSpPr>
            <p:cNvPr id="932" name="Line"/>
            <p:cNvSpPr/>
            <p:nvPr/>
          </p:nvSpPr>
          <p:spPr>
            <a:xfrm>
              <a:off x="3841815" y="5451707"/>
              <a:ext cx="1934353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33" name="Equation"/>
            <p:cNvSpPr txBox="1"/>
            <p:nvPr/>
          </p:nvSpPr>
          <p:spPr>
            <a:xfrm>
              <a:off x="4535976" y="3316537"/>
              <a:ext cx="186767" cy="403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5700"/>
            </a:p>
          </p:txBody>
        </p:sp>
        <p:sp>
          <p:nvSpPr>
            <p:cNvPr id="934" name="Line"/>
            <p:cNvSpPr/>
            <p:nvPr/>
          </p:nvSpPr>
          <p:spPr>
            <a:xfrm>
              <a:off x="5099246" y="3544489"/>
              <a:ext cx="67692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9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88131" cy="3788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0" name="Group"/>
          <p:cNvGrpSpPr/>
          <p:nvPr/>
        </p:nvGrpSpPr>
        <p:grpSpPr>
          <a:xfrm>
            <a:off x="11234784" y="5343254"/>
            <a:ext cx="11226971" cy="5584629"/>
            <a:chOff x="0" y="0"/>
            <a:chExt cx="11226969" cy="5584628"/>
          </a:xfrm>
        </p:grpSpPr>
        <p:sp>
          <p:nvSpPr>
            <p:cNvPr id="941" name="Connection Line"/>
            <p:cNvSpPr/>
            <p:nvPr/>
          </p:nvSpPr>
          <p:spPr>
            <a:xfrm>
              <a:off x="0" y="0"/>
              <a:ext cx="10435702" cy="4811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0" y="0"/>
                  </a:moveTo>
                  <a:cubicBezTo>
                    <a:pt x="14610" y="2360"/>
                    <a:pt x="21600" y="9560"/>
                    <a:pt x="20969" y="21600"/>
                  </a:cubicBez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938" name="L2 Loss"/>
            <p:cNvSpPr txBox="1"/>
            <p:nvPr/>
          </p:nvSpPr>
          <p:spPr>
            <a:xfrm>
              <a:off x="9455319" y="4855829"/>
              <a:ext cx="1771651" cy="7288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L2 Loss</a:t>
              </a:r>
            </a:p>
          </p:txBody>
        </p:sp>
        <p:sp>
          <p:nvSpPr>
            <p:cNvPr id="939" name="Line"/>
            <p:cNvSpPr/>
            <p:nvPr/>
          </p:nvSpPr>
          <p:spPr>
            <a:xfrm>
              <a:off x="7577053" y="5220228"/>
              <a:ext cx="1895368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7" grpId="1"/>
      <p:bldP build="whole" bldLvl="1" animBg="1" rev="0" advAuto="0" spid="927" grpId="2"/>
      <p:bldP build="whole" bldLvl="1" animBg="1" rev="0" advAuto="0" spid="936" grpId="4"/>
      <p:bldP build="whole" bldLvl="1" animBg="1" rev="0" advAuto="0" spid="910" grpId="5"/>
      <p:bldP build="whole" bldLvl="1" animBg="1" rev="0" advAuto="0" spid="940" grpId="6"/>
      <p:bldP build="whole" bldLvl="1" animBg="1" rev="0" advAuto="0" spid="923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How do we Generate?</a:t>
            </a:r>
          </a:p>
        </p:txBody>
      </p:sp>
      <p:pic>
        <p:nvPicPr>
          <p:cNvPr id="9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160" y="3225777"/>
            <a:ext cx="21386221" cy="7882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In Practice: Network Architecture</a:t>
            </a:r>
          </a:p>
        </p:txBody>
      </p:sp>
      <p:pic>
        <p:nvPicPr>
          <p:cNvPr id="94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666" y="2366682"/>
            <a:ext cx="22516989" cy="10231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Content-Detail Tradeoff</a:t>
            </a:r>
          </a:p>
        </p:txBody>
      </p:sp>
      <p:pic>
        <p:nvPicPr>
          <p:cNvPr id="9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8" y="2366682"/>
            <a:ext cx="22680562" cy="1043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Connection to VAEs</a:t>
            </a:r>
          </a:p>
        </p:txBody>
      </p:sp>
      <p:pic>
        <p:nvPicPr>
          <p:cNvPr id="9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883" y="2976282"/>
            <a:ext cx="22848233" cy="9588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Score-Matching formulation: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∇</m:t>
                </m:r>
                <m:func>
                  <m:funcPr>
                    <m:ctrlP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</m:t>
                    </m:r>
                  </m:fName>
                  <m:e>
                    <m: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e>
                </m:func>
              </m:oMath>
            </a14:m>
            <a:endParaRPr sz="5283"/>
          </a:p>
        </p:txBody>
      </p:sp>
      <p:pic>
        <p:nvPicPr>
          <p:cNvPr id="956" name="Picture 4" descr="Picture 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0436" y="2793180"/>
            <a:ext cx="6769511" cy="6769511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TextBox 2"/>
          <p:cNvSpPr txBox="1"/>
          <p:nvPr/>
        </p:nvSpPr>
        <p:spPr>
          <a:xfrm>
            <a:off x="5284334" y="9791724"/>
            <a:ext cx="13815339" cy="261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red: lines of equal probability density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arrows: the score function vector field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blue: Langevin dynamics, score-based sampling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Perturbing the image by adding noise</a:t>
            </a:r>
          </a:p>
        </p:txBody>
      </p:sp>
      <p:pic>
        <p:nvPicPr>
          <p:cNvPr id="960" name="Picture 2" descr="Picture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100" y="3543300"/>
            <a:ext cx="18719800" cy="662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&quot;Astronaut in a jungle, cold color palette, muted colors, detailed, 8k&quot;"/>
          <p:cNvSpPr txBox="1"/>
          <p:nvPr/>
        </p:nvSpPr>
        <p:spPr>
          <a:xfrm>
            <a:off x="3393678" y="551886"/>
            <a:ext cx="17596644" cy="811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"Astronaut in a jungle, cold color palette, muted colors, detailed, 8k"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5170" y="1750170"/>
            <a:ext cx="11993660" cy="1199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Denoising with Langevin Dynamics</a:t>
            </a:r>
          </a:p>
        </p:txBody>
      </p:sp>
      <p:pic>
        <p:nvPicPr>
          <p:cNvPr id="963" name="Picture 2" descr="Picture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3556000"/>
            <a:ext cx="18745200" cy="660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The Problem With Diffusion Models</a:t>
            </a:r>
          </a:p>
        </p:txBody>
      </p:sp>
      <p:sp>
        <p:nvSpPr>
          <p:cNvPr id="966" name="Tex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They are slow!</a:t>
            </a:r>
          </a:p>
          <a:p>
            <a:pPr/>
            <a:r>
              <a:t>Consuming ~1000 iterations of the network to generate a single image.</a:t>
            </a:r>
          </a:p>
        </p:txBody>
      </p:sp>
      <p:pic>
        <p:nvPicPr>
          <p:cNvPr id="9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16703" r="0" b="23201"/>
          <a:stretch>
            <a:fillRect/>
          </a:stretch>
        </p:blipFill>
        <p:spPr>
          <a:xfrm>
            <a:off x="858819" y="5452534"/>
            <a:ext cx="22666359" cy="535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From DDPM to DDIM</a:t>
            </a:r>
          </a:p>
        </p:txBody>
      </p:sp>
      <p:pic>
        <p:nvPicPr>
          <p:cNvPr id="97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79715"/>
          <a:stretch>
            <a:fillRect/>
          </a:stretch>
        </p:blipFill>
        <p:spPr>
          <a:xfrm>
            <a:off x="1202265" y="2366682"/>
            <a:ext cx="21318114" cy="190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265" y="12525370"/>
            <a:ext cx="125730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TextBox 2"/>
          <p:cNvSpPr txBox="1"/>
          <p:nvPr/>
        </p:nvSpPr>
        <p:spPr>
          <a:xfrm>
            <a:off x="4989502" y="7056611"/>
            <a:ext cx="14404996" cy="261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Summary: DDIM uses the same training as DDPM</a:t>
            </a: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But it runs </a:t>
            </a:r>
            <a:r>
              <a:rPr b="1"/>
              <a:t>inference</a:t>
            </a:r>
            <a:r>
              <a:t> differently, without noise.</a:t>
            </a:r>
          </a:p>
        </p:txBody>
      </p:sp>
      <p:pic>
        <p:nvPicPr>
          <p:cNvPr id="97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52603" r="0" b="27113"/>
          <a:stretch>
            <a:fillRect/>
          </a:stretch>
        </p:blipFill>
        <p:spPr>
          <a:xfrm>
            <a:off x="1532944" y="4733362"/>
            <a:ext cx="21318113" cy="1908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Efficient high-resolution diffusion</a:t>
            </a:r>
          </a:p>
        </p:txBody>
      </p:sp>
      <p:pic>
        <p:nvPicPr>
          <p:cNvPr id="9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954" y="3514161"/>
            <a:ext cx="10120159" cy="7888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54863" y="4518207"/>
            <a:ext cx="12380153" cy="6131864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TextBox 3"/>
          <p:cNvSpPr txBox="1"/>
          <p:nvPr/>
        </p:nvSpPr>
        <p:spPr>
          <a:xfrm>
            <a:off x="14664715" y="12669559"/>
            <a:ext cx="9581129" cy="889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Rombach 2022 - Stable Diffusion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/>
          <a:p>
            <a:pPr/>
            <a:r>
              <a:t>Controlling a Diffusion Model</a:t>
            </a:r>
          </a:p>
        </p:txBody>
      </p:sp>
      <p:sp>
        <p:nvSpPr>
          <p:cNvPr id="981" name="Text Placeholder 2"/>
          <p:cNvSpPr txBox="1"/>
          <p:nvPr>
            <p:ph type="body" idx="1"/>
          </p:nvPr>
        </p:nvSpPr>
        <p:spPr>
          <a:xfrm>
            <a:off x="1676400" y="2061882"/>
            <a:ext cx="21031200" cy="10641853"/>
          </a:xfrm>
          <a:prstGeom prst="rect">
            <a:avLst/>
          </a:prstGeom>
        </p:spPr>
        <p:txBody>
          <a:bodyPr/>
          <a:lstStyle/>
          <a:p>
            <a:pPr/>
            <a:r>
              <a:t>Text-conditioning: add cross-attention to the denoising U-Net to train it conditioned on a caption.</a:t>
            </a:r>
          </a:p>
          <a:p>
            <a:pPr/>
            <a:r>
              <a:t>“Classifier-free guidance” – run the model twice at each iteration, once without conditioning and once with, and </a:t>
            </a:r>
            <a:r>
              <a:rPr b="1" u="sng"/>
              <a:t>amplify</a:t>
            </a:r>
            <a:r>
              <a:t> the results.</a:t>
            </a:r>
          </a:p>
        </p:txBody>
      </p:sp>
      <p:pic>
        <p:nvPicPr>
          <p:cNvPr id="98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0789" y="5207846"/>
            <a:ext cx="21522421" cy="8508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uid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Guidance</a:t>
            </a:r>
          </a:p>
        </p:txBody>
      </p:sp>
      <p:sp>
        <p:nvSpPr>
          <p:cNvPr id="985" name="So far, we have seen unconditional diffusion models"/>
          <p:cNvSpPr txBox="1"/>
          <p:nvPr/>
        </p:nvSpPr>
        <p:spPr>
          <a:xfrm>
            <a:off x="7481599" y="2771154"/>
            <a:ext cx="9420802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So far, we have seen unconditional diffusion models</a:t>
            </a:r>
          </a:p>
        </p:txBody>
      </p:sp>
      <p:sp>
        <p:nvSpPr>
          <p:cNvPr id="986" name="Equation"/>
          <p:cNvSpPr txBox="1"/>
          <p:nvPr/>
        </p:nvSpPr>
        <p:spPr>
          <a:xfrm>
            <a:off x="17684030" y="2809173"/>
            <a:ext cx="958673" cy="51468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600"/>
          </a:p>
        </p:txBody>
      </p:sp>
      <p:grpSp>
        <p:nvGrpSpPr>
          <p:cNvPr id="989" name="Group"/>
          <p:cNvGrpSpPr/>
          <p:nvPr/>
        </p:nvGrpSpPr>
        <p:grpSpPr>
          <a:xfrm>
            <a:off x="8562927" y="4580597"/>
            <a:ext cx="10307156" cy="590718"/>
            <a:chOff x="0" y="0"/>
            <a:chExt cx="10307154" cy="590717"/>
          </a:xfrm>
        </p:grpSpPr>
        <p:sp>
          <p:nvSpPr>
            <p:cNvPr id="987" name="But more interest in conditional models"/>
            <p:cNvSpPr txBox="1"/>
            <p:nvPr/>
          </p:nvSpPr>
          <p:spPr>
            <a:xfrm>
              <a:off x="-1" y="-1"/>
              <a:ext cx="7163360" cy="590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But more interest in conditional models</a:t>
              </a:r>
            </a:p>
          </p:txBody>
        </p:sp>
        <p:sp>
          <p:nvSpPr>
            <p:cNvPr id="988" name="Equation"/>
            <p:cNvSpPr txBox="1"/>
            <p:nvPr/>
          </p:nvSpPr>
          <p:spPr>
            <a:xfrm>
              <a:off x="8798936" y="24707"/>
              <a:ext cx="1508219" cy="537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4800"/>
            </a:p>
          </p:txBody>
        </p:sp>
      </p:grpSp>
      <p:pic>
        <p:nvPicPr>
          <p:cNvPr id="9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6991" y="6058298"/>
            <a:ext cx="7270018" cy="1599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3" name="Group"/>
          <p:cNvGrpSpPr/>
          <p:nvPr/>
        </p:nvGrpSpPr>
        <p:grpSpPr>
          <a:xfrm>
            <a:off x="8780088" y="7969267"/>
            <a:ext cx="6823824" cy="2351906"/>
            <a:chOff x="0" y="0"/>
            <a:chExt cx="6823822" cy="2351904"/>
          </a:xfrm>
        </p:grpSpPr>
        <p:sp>
          <p:nvSpPr>
            <p:cNvPr id="991" name="Simple way to add conditionality"/>
            <p:cNvSpPr txBox="1"/>
            <p:nvPr/>
          </p:nvSpPr>
          <p:spPr>
            <a:xfrm>
              <a:off x="348634" y="-1"/>
              <a:ext cx="6126554" cy="590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Simple way to add conditionality </a:t>
              </a:r>
            </a:p>
          </p:txBody>
        </p:sp>
        <p:pic>
          <p:nvPicPr>
            <p:cNvPr id="9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02284"/>
              <a:ext cx="6823823" cy="1449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0" grpId="2"/>
      <p:bldP build="whole" bldLvl="1" animBg="1" rev="0" advAuto="0" spid="993" grpId="3"/>
      <p:bldP build="whole" bldLvl="1" animBg="1" rev="0" advAuto="0" spid="98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Classifier Guid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Classifier Guidance</a:t>
            </a:r>
          </a:p>
        </p:txBody>
      </p:sp>
      <p:pic>
        <p:nvPicPr>
          <p:cNvPr id="9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7035" y="4745384"/>
            <a:ext cx="14389930" cy="4225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9040" y="10310455"/>
            <a:ext cx="12145920" cy="1335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Classifier Free Guid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Classifier Free Guidance</a:t>
            </a:r>
          </a:p>
        </p:txBody>
      </p:sp>
      <p:pic>
        <p:nvPicPr>
          <p:cNvPr id="10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3062" y="7483261"/>
            <a:ext cx="11337877" cy="157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7035" y="2304615"/>
            <a:ext cx="14389930" cy="422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4162" y="9717837"/>
            <a:ext cx="15115676" cy="3678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0" grpId="1"/>
      <p:bldP build="whole" bldLvl="1" animBg="1" rev="0" advAuto="0" spid="1002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But what is happening?"/>
          <p:cNvSpPr txBox="1"/>
          <p:nvPr>
            <p:ph type="title"/>
          </p:nvPr>
        </p:nvSpPr>
        <p:spPr>
          <a:xfrm>
            <a:off x="0" y="5674658"/>
            <a:ext cx="24384001" cy="2366684"/>
          </a:xfrm>
          <a:prstGeom prst="rect">
            <a:avLst/>
          </a:prstGeom>
        </p:spPr>
        <p:txBody>
          <a:bodyPr/>
          <a:lstStyle/>
          <a:p>
            <a:pPr/>
            <a:r>
              <a:t>But what is happening?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4lQjOzxYmJ35MtAlNE1PLpcomJcAwwzuo6W_6hxbOMApl_vrrLO8DsAHHCn8nnDpJNxCOg_3mJxJSUI-WEG8RZcBp5OtaT_cGBjSlZO2Tx_nJd038cfnGrSUDWy7sWgMgpwShe7InGTh_RXgKWugiJADLw=s2048.png" descr="4lQjOzxYmJ35MtAlNE1PLpcomJcAwwzuo6W_6hxbOMApl_vrrLO8DsAHHCn8nnDpJNxCOg_3mJxJSUI-WEG8RZcBp5OtaT_cGBjSlZO2Tx_nJd038cfnGrSUDWy7sWgMgpwShe7InGTh_RXgKWugiJADLw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464" y="2909342"/>
            <a:ext cx="20743072" cy="1011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regular_1967_Astronautinajungle,coldcolorpalette,mutedcolors,detailed,8k.gof.gif" descr="regular_1967_Astronautinajungle,coldcolorpalette,mutedcolors,detailed,8k.gof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0399" y="1806399"/>
            <a:ext cx="10103202" cy="10103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raditional Visualization of the Generative Process"/>
          <p:cNvSpPr txBox="1"/>
          <p:nvPr/>
        </p:nvSpPr>
        <p:spPr>
          <a:xfrm>
            <a:off x="5655400" y="551886"/>
            <a:ext cx="13073200" cy="811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Traditional Visualization of the Generative Process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N9UsRN3hRkRuGVMF0cw--wxcpIrh-_1NIVQuUABDhhqGLJgKcMSOVlY_NNH4dgTkpNXKtgjvm-yIJnzXZkBezhU8HZ7jcd2ruj3HLRb8zCW7Eoi6s7sqoKSlZAKzFbrFlwc8IA5vMhStj4-1n9Xuxv0sKA=s2048.png" descr="N9UsRN3hRkRuGVMF0cw--wxcpIrh-_1NIVQuUABDhhqGLJgKcMSOVlY_NNH4dgTkpNXKtgjvm-yIJnzXZkBezhU8HZ7jcd2ruj3HLRb8zCW7Eoi6s7sqoKSlZAKzFbrFlwc8IA5vMhStj4-1n9Xuxv0sKA=s2048.png"/>
          <p:cNvPicPr>
            <a:picLocks noChangeAspect="1"/>
          </p:cNvPicPr>
          <p:nvPr/>
        </p:nvPicPr>
        <p:blipFill>
          <a:blip r:embed="rId2">
            <a:extLst/>
          </a:blip>
          <a:srcRect l="0" t="20066" r="0" b="0"/>
          <a:stretch>
            <a:fillRect/>
          </a:stretch>
        </p:blipFill>
        <p:spPr>
          <a:xfrm>
            <a:off x="0" y="1942441"/>
            <a:ext cx="26009600" cy="11319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1-ILYeHEoLu1nrVw_y62VZHtHIgW2gIhdW8pOJTCiNSb0i3L6AsxiyXy77ANwxpSfpUA1OLaNsDtNwwPdX4r1aluZsk-OWGF1jwgzVW0TmnXGLrAC12MCmJPSVBEm9mkeTVVFumwdkduD5fyRj_tniGuIw=s2048.png" descr="1-ILYeHEoLu1nrVw_y62VZHtHIgW2gIhdW8pOJTCiNSb0i3L6AsxiyXy77ANwxpSfpUA1OLaNsDtNwwPdX4r1aluZsk-OWGF1jwgzVW0TmnXGLrAC12MCmJPSVBEm9mkeTVVFumwdkduD5fyRj_tniGuIw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494" y="345779"/>
            <a:ext cx="21465012" cy="12598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How can we customize these models?"/>
          <p:cNvSpPr txBox="1"/>
          <p:nvPr>
            <p:ph type="title"/>
          </p:nvPr>
        </p:nvSpPr>
        <p:spPr>
          <a:xfrm>
            <a:off x="-1" y="5674658"/>
            <a:ext cx="24384001" cy="2366684"/>
          </a:xfrm>
          <a:prstGeom prst="rect">
            <a:avLst/>
          </a:prstGeom>
        </p:spPr>
        <p:txBody>
          <a:bodyPr/>
          <a:lstStyle/>
          <a:p>
            <a:pPr/>
            <a:r>
              <a:t>How can we customize these models?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uak_FVSqf-MWogbsCtQHxve2ppbUHR-aEbKYL__kD0i95c35wknRhmm4bBgj98D2U5_J3AjPMxgPXu4pRYMoh4bqQgh1xqIMBZep0FokUVgAnrDLd-VNB5-kYVeaedLEDKvSKJ0fY5UQx3csTubl_pNNqQ=s2048.png" descr="uak_FVSqf-MWogbsCtQHxve2ppbUHR-aEbKYL__kD0i95c35wknRhmm4bBgj98D2U5_J3AjPMxgPXu4pRYMoh4bqQgh1xqIMBZep0FokUVgAnrDLd-VNB5-kYVeaedLEDKvSKJ0fY5UQx3csTubl_pNNqQ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dad4C9m6hjEEfrj7tpq1GEOwGiOtJ1Ym3NxVDsHvHaISELtZ-rqJi8V_3mq-FJeEcsukhGInrs3t3DnnpBHQkSJi7pptB0Rl-bQUoHj29fr4ii3ORp7-MQQpNnEO1Z8er23SlWnhGEY6xxiK9h_Q4eEoeg=s2048.png" descr="dad4C9m6hjEEfrj7tpq1GEOwGiOtJ1Ym3NxVDsHvHaISELtZ-rqJi8V_3mq-FJeEcsukhGInrs3t3DnnpBHQkSJi7pptB0Rl-bQUoHj29fr4ii3ORp7-MQQpNnEO1Z8er23SlWnhGEY6xxiK9h_Q4eEoe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602" y="2381177"/>
            <a:ext cx="20150796" cy="11334823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AI Safety and Policy Control"/>
          <p:cNvSpPr txBox="1"/>
          <p:nvPr/>
        </p:nvSpPr>
        <p:spPr>
          <a:xfrm>
            <a:off x="7678595" y="383970"/>
            <a:ext cx="9026810" cy="172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0" sz="5733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AI Safety and Policy Control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irh3cmjSGw5Gp19JyAcpRGO16ZbQ4UFZHIVlpqKOlS7476vki795ufLz85pGDYhBwYoB9G_C1oBwgjbjcoARNVsB6d-ExRDf95EiltiisbnILCYYNrC0K-IRYSbXBq-m4e83-jasKgPzUGuxkNuuKeuK8A=s2048.png" descr="irh3cmjSGw5Gp19JyAcpRGO16ZbQ4UFZHIVlpqKOlS7476vki795ufLz85pGDYhBwYoB9G_C1oBwgjbjcoARNVsB6d-ExRDf95EiltiisbnILCYYNrC0K-IRYSbXBq-m4e83-jasKgPzUGuxkNuuKeuK8A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8348" y="8965350"/>
            <a:ext cx="19267304" cy="4494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qSjSbu_hQXOwvTTrKvwhSQTXqyx4J6O4r9Dbb7HErPNvKALmPcZDcjsvriQsxcNVW3fXq3Kac_ivu4PvsTel_mpDMlJ-58GDqfBx7kjP4dJL6DDjh_eenv2JLfDdCkLlg_RSoBbvFK6Qi_MXxedieC9N3Q=s2048.png" descr="qSjSbu_hQXOwvTTrKvwhSQTXqyx4J6O4r9Dbb7HErPNvKALmPcZDcjsvriQsxcNVW3fXq3Kac_ivu4PvsTel_mpDMlJ-58GDqfBx7kjP4dJL6DDjh_eenv2JLfDdCkLlg_RSoBbvFK6Qi_MXxedieC9N3Q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378" y="3743585"/>
            <a:ext cx="10452101" cy="547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fElZh5V4eo6PMwTMnkl8LoEbLIs11LoWj7G7mmyeorFkN6-7Yyf28a2gJFNupH7AvJOA3wKgFwo0Cw1DuEaeVSTfCfHfXSamujWhiHIhENog_XU0rX8xwNnzT-bpzE0TVTQsQovWgW4JAddo2OW6Iw9gug=s2048.png" descr="fElZh5V4eo6PMwTMnkl8LoEbLIs11LoWj7G7mmyeorFkN6-7Yyf28a2gJFNupH7AvJOA3wKgFwo0Cw1DuEaeVSTfCfHfXSamujWhiHIhENog_XU0rX8xwNnzT-bpzE0TVTQsQovWgW4JAddo2OW6Iw9gug=s20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17205" y="4054024"/>
            <a:ext cx="11688372" cy="485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BmjYJdl7sJteY7CVaYqeOoGVl9NvtLzoAldHuB-gCsHMJ44tvixY04uO6zU9hshsLSH46oDne5dXnkxmc70gQJ9vULnnK268FS7ofHvIsID24nwNkZjUfzu32MylzuLjk4VhsLyEPkLviT7O-Dunlxxw8w=s2048.png" descr="BmjYJdl7sJteY7CVaYqeOoGVl9NvtLzoAldHuB-gCsHMJ44tvixY04uO6zU9hshsLSH46oDne5dXnkxmc70gQJ9vULnnK268FS7ofHvIsID24nwNkZjUfzu32MylzuLjk4VhsLyEPkLviT7O-Dunlxxw8w=s204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02255" y="-97357"/>
            <a:ext cx="15779490" cy="3370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Unified Concept Editing in Diffusion Models"/>
          <p:cNvSpPr txBox="1"/>
          <p:nvPr>
            <p:ph type="title"/>
          </p:nvPr>
        </p:nvSpPr>
        <p:spPr>
          <a:xfrm>
            <a:off x="1778000" y="25519"/>
            <a:ext cx="20828001" cy="1158397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825500">
              <a:lnSpc>
                <a:spcPct val="100000"/>
              </a:lnSpc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Unified Concept Editing in Diffusion Models</a:t>
            </a:r>
          </a:p>
        </p:txBody>
      </p:sp>
      <p:sp>
        <p:nvSpPr>
          <p:cNvPr id="1025" name="Rohit Gandikota, Hadas Orgad, Yonatan Belinkov,…"/>
          <p:cNvSpPr txBox="1"/>
          <p:nvPr>
            <p:ph type="body" sz="quarter" idx="1"/>
          </p:nvPr>
        </p:nvSpPr>
        <p:spPr>
          <a:xfrm>
            <a:off x="1778000" y="1317265"/>
            <a:ext cx="20828000" cy="158750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Rohit Gandikota, Hadas Orgad, Yonatan Belinkov, </a:t>
            </a:r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Joanna Materzynska, David Bau</a:t>
            </a:r>
          </a:p>
        </p:txBody>
      </p:sp>
      <p:pic>
        <p:nvPicPr>
          <p:cNvPr id="10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1586" y="2766715"/>
            <a:ext cx="12362825" cy="4154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Trapezoid"/>
          <p:cNvSpPr/>
          <p:nvPr/>
        </p:nvSpPr>
        <p:spPr>
          <a:xfrm rot="16200000">
            <a:off x="2414398" y="5879768"/>
            <a:ext cx="3320910" cy="1411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28" name="Equation"/>
          <p:cNvSpPr txBox="1"/>
          <p:nvPr/>
        </p:nvSpPr>
        <p:spPr>
          <a:xfrm>
            <a:off x="3820344" y="6299579"/>
            <a:ext cx="509017" cy="40904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</m:oMath>
              </m:oMathPara>
            </a14:m>
            <a:endParaRPr sz="4800"/>
          </a:p>
        </p:txBody>
      </p:sp>
      <p:sp>
        <p:nvSpPr>
          <p:cNvPr id="1029" name="Cross Attention"/>
          <p:cNvSpPr txBox="1"/>
          <p:nvPr/>
        </p:nvSpPr>
        <p:spPr>
          <a:xfrm>
            <a:off x="3252683" y="6908910"/>
            <a:ext cx="1644340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Cross Attention</a:t>
            </a:r>
          </a:p>
        </p:txBody>
      </p:sp>
      <p:sp>
        <p:nvSpPr>
          <p:cNvPr id="1055" name="Connection Line"/>
          <p:cNvSpPr/>
          <p:nvPr/>
        </p:nvSpPr>
        <p:spPr>
          <a:xfrm>
            <a:off x="6302767" y="5210771"/>
            <a:ext cx="862016" cy="389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3" fill="norm" stroke="1" extrusionOk="0">
                <a:moveTo>
                  <a:pt x="21600" y="13867"/>
                </a:moveTo>
                <a:cubicBezTo>
                  <a:pt x="13145" y="-5377"/>
                  <a:pt x="5945" y="-4592"/>
                  <a:pt x="0" y="16223"/>
                </a:cubicBezTo>
              </a:path>
            </a:pathLst>
          </a:custGeom>
          <a:ln w="63500">
            <a:solidFill>
              <a:srgbClr val="000000"/>
            </a:solidFill>
            <a:prstDash val="sysDot"/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1031" name="Line"/>
          <p:cNvSpPr/>
          <p:nvPr/>
        </p:nvSpPr>
        <p:spPr>
          <a:xfrm>
            <a:off x="2395508" y="5846016"/>
            <a:ext cx="9089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2" name="Line"/>
          <p:cNvSpPr/>
          <p:nvPr/>
        </p:nvSpPr>
        <p:spPr>
          <a:xfrm>
            <a:off x="4845267" y="5846016"/>
            <a:ext cx="9089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3" name="Equation"/>
          <p:cNvSpPr txBox="1"/>
          <p:nvPr/>
        </p:nvSpPr>
        <p:spPr>
          <a:xfrm>
            <a:off x="7115570" y="5543942"/>
            <a:ext cx="478892" cy="604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4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  <m:sup>
                      <m:r>
                        <a:rPr xmlns:a="http://schemas.openxmlformats.org/drawingml/2006/main" sz="4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</m:oMath>
              </m:oMathPara>
            </a14:m>
            <a:endParaRPr sz="4400">
              <a:solidFill>
                <a:srgbClr val="B51700"/>
              </a:solidFill>
            </a:endParaRPr>
          </a:p>
        </p:txBody>
      </p:sp>
      <p:sp>
        <p:nvSpPr>
          <p:cNvPr id="1034" name="Equation"/>
          <p:cNvSpPr txBox="1"/>
          <p:nvPr/>
        </p:nvSpPr>
        <p:spPr>
          <a:xfrm>
            <a:off x="1254731" y="5637805"/>
            <a:ext cx="1120507" cy="41642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∈</m:t>
                  </m:r>
                  <m:r>
                    <a:rPr xmlns:a="http://schemas.openxmlformats.org/drawingml/2006/main" sz="36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E</m:t>
                  </m:r>
                </m:oMath>
              </m:oMathPara>
            </a14:m>
            <a:endParaRPr sz="3600">
              <a:solidFill>
                <a:srgbClr val="017100"/>
              </a:solidFill>
            </a:endParaRPr>
          </a:p>
        </p:txBody>
      </p:sp>
      <p:sp>
        <p:nvSpPr>
          <p:cNvPr id="1035" name="Equation"/>
          <p:cNvSpPr txBox="1"/>
          <p:nvPr/>
        </p:nvSpPr>
        <p:spPr>
          <a:xfrm>
            <a:off x="5774468" y="5609251"/>
            <a:ext cx="706181" cy="473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W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100">
              <a:solidFill>
                <a:srgbClr val="017100"/>
              </a:solidFill>
            </a:endParaRPr>
          </a:p>
        </p:txBody>
      </p:sp>
      <p:sp>
        <p:nvSpPr>
          <p:cNvPr id="1036" name="Concepts to Edit"/>
          <p:cNvSpPr txBox="1"/>
          <p:nvPr/>
        </p:nvSpPr>
        <p:spPr>
          <a:xfrm>
            <a:off x="956650" y="4819556"/>
            <a:ext cx="1716669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Concepts to Edit</a:t>
            </a:r>
          </a:p>
        </p:txBody>
      </p:sp>
      <p:sp>
        <p:nvSpPr>
          <p:cNvPr id="1037" name="Equation"/>
          <p:cNvSpPr txBox="1"/>
          <p:nvPr/>
        </p:nvSpPr>
        <p:spPr>
          <a:xfrm>
            <a:off x="5136600" y="4222996"/>
            <a:ext cx="2933799" cy="8864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e>
                    <m:lim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lim>
                  </m:limLow>
                  <m:limUpp>
                    <m:e>
                      <m:limLow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lim>
                  </m:limUp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b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</m:oMath>
              </m:oMathPara>
            </a14:m>
            <a:endParaRPr sz="2600"/>
          </a:p>
        </p:txBody>
      </p:sp>
      <p:sp>
        <p:nvSpPr>
          <p:cNvPr id="1038" name="Line"/>
          <p:cNvSpPr/>
          <p:nvPr/>
        </p:nvSpPr>
        <p:spPr>
          <a:xfrm>
            <a:off x="4845267" y="7370817"/>
            <a:ext cx="9089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9" name="Line"/>
          <p:cNvSpPr/>
          <p:nvPr/>
        </p:nvSpPr>
        <p:spPr>
          <a:xfrm>
            <a:off x="2395508" y="7370817"/>
            <a:ext cx="9089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0" name="Equation"/>
          <p:cNvSpPr txBox="1"/>
          <p:nvPr/>
        </p:nvSpPr>
        <p:spPr>
          <a:xfrm>
            <a:off x="1261360" y="7143739"/>
            <a:ext cx="1107249" cy="4800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∈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3600"/>
          </a:p>
        </p:txBody>
      </p:sp>
      <p:sp>
        <p:nvSpPr>
          <p:cNvPr id="1041" name="Equation"/>
          <p:cNvSpPr txBox="1"/>
          <p:nvPr/>
        </p:nvSpPr>
        <p:spPr>
          <a:xfrm>
            <a:off x="5863042" y="7110403"/>
            <a:ext cx="712816" cy="5467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</m:oMath>
              </m:oMathPara>
            </a14:m>
            <a:endParaRPr sz="4100"/>
          </a:p>
        </p:txBody>
      </p:sp>
      <p:sp>
        <p:nvSpPr>
          <p:cNvPr id="1042" name="Lock"/>
          <p:cNvSpPr/>
          <p:nvPr/>
        </p:nvSpPr>
        <p:spPr>
          <a:xfrm>
            <a:off x="6598792" y="6813167"/>
            <a:ext cx="362611" cy="550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6292" y="0"/>
                  <a:pt x="2626" y="2414"/>
                  <a:pt x="2626" y="5384"/>
                </a:cubicBezTo>
                <a:lnTo>
                  <a:pt x="2626" y="9831"/>
                </a:lnTo>
                <a:cubicBezTo>
                  <a:pt x="989" y="11082"/>
                  <a:pt x="0" y="12705"/>
                  <a:pt x="0" y="14484"/>
                </a:cubicBezTo>
                <a:cubicBezTo>
                  <a:pt x="0" y="18414"/>
                  <a:pt x="4835" y="21600"/>
                  <a:pt x="10800" y="21600"/>
                </a:cubicBezTo>
                <a:cubicBezTo>
                  <a:pt x="16765" y="21600"/>
                  <a:pt x="21600" y="18414"/>
                  <a:pt x="21600" y="14484"/>
                </a:cubicBezTo>
                <a:cubicBezTo>
                  <a:pt x="21600" y="12705"/>
                  <a:pt x="20611" y="11082"/>
                  <a:pt x="18974" y="9831"/>
                </a:cubicBezTo>
                <a:lnTo>
                  <a:pt x="18974" y="5384"/>
                </a:lnTo>
                <a:cubicBezTo>
                  <a:pt x="18974" y="2414"/>
                  <a:pt x="15308" y="0"/>
                  <a:pt x="10800" y="0"/>
                </a:cubicBezTo>
                <a:close/>
                <a:moveTo>
                  <a:pt x="10800" y="2700"/>
                </a:moveTo>
                <a:cubicBezTo>
                  <a:pt x="13050" y="2700"/>
                  <a:pt x="14883" y="3908"/>
                  <a:pt x="14883" y="5391"/>
                </a:cubicBezTo>
                <a:lnTo>
                  <a:pt x="14883" y="7897"/>
                </a:lnTo>
                <a:cubicBezTo>
                  <a:pt x="13623" y="7558"/>
                  <a:pt x="12248" y="7368"/>
                  <a:pt x="10800" y="7368"/>
                </a:cubicBezTo>
                <a:cubicBezTo>
                  <a:pt x="9352" y="7368"/>
                  <a:pt x="7977" y="7558"/>
                  <a:pt x="6717" y="7897"/>
                </a:cubicBezTo>
                <a:lnTo>
                  <a:pt x="6717" y="5391"/>
                </a:lnTo>
                <a:cubicBezTo>
                  <a:pt x="6717" y="3908"/>
                  <a:pt x="8550" y="2700"/>
                  <a:pt x="10800" y="2700"/>
                </a:cubicBezTo>
                <a:close/>
                <a:moveTo>
                  <a:pt x="10800" y="10711"/>
                </a:moveTo>
                <a:cubicBezTo>
                  <a:pt x="13966" y="10711"/>
                  <a:pt x="16527" y="12398"/>
                  <a:pt x="16527" y="14484"/>
                </a:cubicBezTo>
                <a:cubicBezTo>
                  <a:pt x="16527" y="16570"/>
                  <a:pt x="13966" y="18258"/>
                  <a:pt x="10800" y="18258"/>
                </a:cubicBezTo>
                <a:cubicBezTo>
                  <a:pt x="7634" y="18258"/>
                  <a:pt x="5073" y="16570"/>
                  <a:pt x="5073" y="14484"/>
                </a:cubicBezTo>
                <a:cubicBezTo>
                  <a:pt x="5073" y="12398"/>
                  <a:pt x="7634" y="10711"/>
                  <a:pt x="10800" y="10711"/>
                </a:cubicBezTo>
                <a:close/>
                <a:moveTo>
                  <a:pt x="10800" y="11336"/>
                </a:moveTo>
                <a:cubicBezTo>
                  <a:pt x="9577" y="11336"/>
                  <a:pt x="8355" y="11644"/>
                  <a:pt x="7422" y="12259"/>
                </a:cubicBezTo>
                <a:cubicBezTo>
                  <a:pt x="5556" y="13488"/>
                  <a:pt x="5556" y="15480"/>
                  <a:pt x="7422" y="16710"/>
                </a:cubicBezTo>
                <a:cubicBezTo>
                  <a:pt x="9288" y="17939"/>
                  <a:pt x="12312" y="17939"/>
                  <a:pt x="14178" y="16710"/>
                </a:cubicBezTo>
                <a:cubicBezTo>
                  <a:pt x="16044" y="15480"/>
                  <a:pt x="16044" y="13488"/>
                  <a:pt x="14178" y="12259"/>
                </a:cubicBezTo>
                <a:cubicBezTo>
                  <a:pt x="13245" y="11644"/>
                  <a:pt x="12023" y="11336"/>
                  <a:pt x="10800" y="11336"/>
                </a:cubicBezTo>
                <a:close/>
              </a:path>
            </a:pathLst>
          </a:cu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43" name="Concepts to Preserve"/>
          <p:cNvSpPr txBox="1"/>
          <p:nvPr/>
        </p:nvSpPr>
        <p:spPr>
          <a:xfrm>
            <a:off x="956650" y="7667633"/>
            <a:ext cx="1716669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Concepts to Preserve</a:t>
            </a:r>
          </a:p>
        </p:txBody>
      </p:sp>
      <p:sp>
        <p:nvSpPr>
          <p:cNvPr id="1044" name="Equation"/>
          <p:cNvSpPr txBox="1"/>
          <p:nvPr/>
        </p:nvSpPr>
        <p:spPr>
          <a:xfrm>
            <a:off x="4957467" y="7873197"/>
            <a:ext cx="3292065" cy="89585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e>
                    <m:lim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lim>
                  </m:limLow>
                  <m:limUpp>
                    <m:e>
                      <m:limLow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sSub>
                    <m:e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Sup>
                    <m:e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e>
                    <m: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  <m: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p>
                  </m:sSubSup>
                  <m:sSub>
                    <m:e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bSup>
                    <m:e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  <m: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</m:oMath>
              </m:oMathPara>
            </a14:m>
            <a:endParaRPr sz="2500"/>
          </a:p>
        </p:txBody>
      </p:sp>
      <p:sp>
        <p:nvSpPr>
          <p:cNvPr id="1045" name="Line"/>
          <p:cNvSpPr/>
          <p:nvPr/>
        </p:nvSpPr>
        <p:spPr>
          <a:xfrm>
            <a:off x="9200142" y="4835590"/>
            <a:ext cx="1" cy="31146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6" name="Line"/>
          <p:cNvSpPr/>
          <p:nvPr/>
        </p:nvSpPr>
        <p:spPr>
          <a:xfrm>
            <a:off x="8382003" y="8321123"/>
            <a:ext cx="47889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56" name="Connection Line"/>
          <p:cNvSpPr/>
          <p:nvPr/>
        </p:nvSpPr>
        <p:spPr>
          <a:xfrm>
            <a:off x="4381545" y="8376116"/>
            <a:ext cx="4522335" cy="926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6" fill="norm" stroke="1" extrusionOk="0">
                <a:moveTo>
                  <a:pt x="0" y="0"/>
                </a:moveTo>
                <a:cubicBezTo>
                  <a:pt x="6191" y="20766"/>
                  <a:pt x="13391" y="21600"/>
                  <a:pt x="21600" y="2501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1048" name="Line"/>
          <p:cNvSpPr/>
          <p:nvPr/>
        </p:nvSpPr>
        <p:spPr>
          <a:xfrm>
            <a:off x="8227043" y="4844015"/>
            <a:ext cx="9853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9" name="Oval"/>
          <p:cNvSpPr/>
          <p:nvPr/>
        </p:nvSpPr>
        <p:spPr>
          <a:xfrm>
            <a:off x="8859752" y="7971187"/>
            <a:ext cx="680781" cy="699872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0" name="+"/>
          <p:cNvSpPr txBox="1"/>
          <p:nvPr/>
        </p:nvSpPr>
        <p:spPr>
          <a:xfrm>
            <a:off x="8956667" y="8013334"/>
            <a:ext cx="486952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051" name="Minimizing in Closed Form"/>
          <p:cNvSpPr txBox="1"/>
          <p:nvPr/>
        </p:nvSpPr>
        <p:spPr>
          <a:xfrm>
            <a:off x="5007412" y="9278726"/>
            <a:ext cx="3545371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Minimizing in Closed Form</a:t>
            </a:r>
          </a:p>
        </p:txBody>
      </p:sp>
      <p:pic>
        <p:nvPicPr>
          <p:cNvPr id="10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13" y="10735271"/>
            <a:ext cx="8793374" cy="153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25464" y="8504115"/>
            <a:ext cx="8895069" cy="4742972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Improving Racial Diversity"/>
          <p:cNvSpPr txBox="1"/>
          <p:nvPr/>
        </p:nvSpPr>
        <p:spPr>
          <a:xfrm>
            <a:off x="6870098" y="6911859"/>
            <a:ext cx="210058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Improving Racial Diversity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3" grpId="1"/>
      <p:bldP build="whole" bldLvl="1" animBg="1" rev="0" advAuto="0" spid="1037" grpId="2"/>
      <p:bldP build="whole" bldLvl="1" animBg="1" rev="0" advAuto="0" spid="1052" grpId="5"/>
      <p:bldP build="whole" bldLvl="1" animBg="1" rev="0" advAuto="0" spid="1055" grpId="6"/>
      <p:bldP build="whole" bldLvl="1" animBg="1" rev="0" advAuto="0" spid="1051" grpId="4"/>
      <p:bldP build="whole" bldLvl="1" animBg="1" rev="0" advAuto="0" spid="1044" grpId="3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Artistic Contr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Artistic Control</a:t>
            </a:r>
          </a:p>
        </p:txBody>
      </p:sp>
      <p:pic>
        <p:nvPicPr>
          <p:cNvPr id="10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6033" y="4068079"/>
            <a:ext cx="8718804" cy="6517184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ControlNet (Zhang et al., 2023)"/>
          <p:cNvSpPr txBox="1"/>
          <p:nvPr/>
        </p:nvSpPr>
        <p:spPr>
          <a:xfrm>
            <a:off x="3585873" y="10655632"/>
            <a:ext cx="4939123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ControlNet (Zhang et al., 2023)</a:t>
            </a:r>
          </a:p>
        </p:txBody>
      </p:sp>
      <p:pic>
        <p:nvPicPr>
          <p:cNvPr id="10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4907" y="4029351"/>
            <a:ext cx="10233060" cy="6594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hank You"/>
          <p:cNvSpPr txBox="1"/>
          <p:nvPr>
            <p:ph type="title"/>
          </p:nvPr>
        </p:nvSpPr>
        <p:spPr>
          <a:xfrm>
            <a:off x="0" y="1521428"/>
            <a:ext cx="24384001" cy="2366683"/>
          </a:xfrm>
          <a:prstGeom prst="rect">
            <a:avLst/>
          </a:prstGeom>
        </p:spPr>
        <p:txBody>
          <a:bodyPr/>
          <a:lstStyle/>
          <a:p>
            <a:pPr/>
            <a:r>
              <a:t>Thank You</a:t>
            </a:r>
          </a:p>
        </p:txBody>
      </p:sp>
      <p:pic>
        <p:nvPicPr>
          <p:cNvPr id="1064" name="goodbye-kid.gif" descr="goodbye-ki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6913" y="3957568"/>
            <a:ext cx="5730175" cy="9265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9219" y="5606749"/>
            <a:ext cx="2502502" cy="250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1299" y="5606749"/>
            <a:ext cx="2502503" cy="2502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0" name="Group"/>
          <p:cNvGrpSpPr/>
          <p:nvPr/>
        </p:nvGrpSpPr>
        <p:grpSpPr>
          <a:xfrm>
            <a:off x="9493139" y="5606749"/>
            <a:ext cx="12481009" cy="2502502"/>
            <a:chOff x="0" y="0"/>
            <a:chExt cx="12481008" cy="2502501"/>
          </a:xfrm>
        </p:grpSpPr>
        <p:pic>
          <p:nvPicPr>
            <p:cNvPr id="3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78506" y="0"/>
              <a:ext cx="2502503" cy="2502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868463" y="0"/>
              <a:ext cx="2502503" cy="2502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58422" y="0"/>
              <a:ext cx="2502503" cy="2502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Line"/>
            <p:cNvSpPr/>
            <p:nvPr/>
          </p:nvSpPr>
          <p:spPr>
            <a:xfrm>
              <a:off x="0" y="1251250"/>
              <a:ext cx="3141902" cy="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" name="Group"/>
          <p:cNvGrpSpPr/>
          <p:nvPr/>
        </p:nvGrpSpPr>
        <p:grpSpPr>
          <a:xfrm>
            <a:off x="2418249" y="4192192"/>
            <a:ext cx="20134586" cy="7385270"/>
            <a:chOff x="0" y="0"/>
            <a:chExt cx="20134585" cy="7385269"/>
          </a:xfrm>
        </p:grpSpPr>
        <p:sp>
          <p:nvSpPr>
            <p:cNvPr id="361" name="Line"/>
            <p:cNvSpPr/>
            <p:nvPr/>
          </p:nvSpPr>
          <p:spPr>
            <a:xfrm>
              <a:off x="12777954" y="3521931"/>
              <a:ext cx="2126327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2" name="Trapezoid"/>
            <p:cNvSpPr/>
            <p:nvPr/>
          </p:nvSpPr>
          <p:spPr>
            <a:xfrm rot="5400000">
              <a:off x="2979425" y="2376166"/>
              <a:ext cx="5265996" cy="2238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63" name="“Picture of  a sports car”"/>
            <p:cNvSpPr txBox="1"/>
            <p:nvPr/>
          </p:nvSpPr>
          <p:spPr>
            <a:xfrm>
              <a:off x="0" y="5194593"/>
              <a:ext cx="2404344" cy="949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“</a:t>
              </a:r>
              <a:r>
                <a:rPr i="1"/>
                <a:t>Picture of  a sports car</a:t>
              </a:r>
              <a:r>
                <a:t>”</a:t>
              </a:r>
            </a:p>
          </p:txBody>
        </p:sp>
        <p:pic>
          <p:nvPicPr>
            <p:cNvPr id="36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79686" y="1601129"/>
              <a:ext cx="3788132" cy="378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Equation"/>
            <p:cNvSpPr txBox="1"/>
            <p:nvPr/>
          </p:nvSpPr>
          <p:spPr>
            <a:xfrm>
              <a:off x="9573155" y="5702411"/>
              <a:ext cx="282322" cy="327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m:oMathPara>
              </a14:m>
              <a:endParaRPr sz="5700"/>
            </a:p>
          </p:txBody>
        </p:sp>
        <p:sp>
          <p:nvSpPr>
            <p:cNvPr id="366" name="Equation"/>
            <p:cNvSpPr txBox="1"/>
            <p:nvPr/>
          </p:nvSpPr>
          <p:spPr>
            <a:xfrm>
              <a:off x="15364559" y="5811545"/>
              <a:ext cx="4770027" cy="1573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degHide m:val="on"/>
                          </m:radPr>
                          <m:deg/>
                          <m:e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num>
                      <m:den>
                        <m:rad>
                          <m:radPr>
                            <m:ctrlP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degHide m:val="on"/>
                          </m:radPr>
                          <m:deg/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bar>
                              <m:barPr>
                                <m:ctrl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sSub>
                                  <m:e>
                                    <m:r>
                                      <a:rPr xmlns:a="http://schemas.openxmlformats.org/drawingml/2006/main" sz="4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xmlns:a="http://schemas.openxmlformats.org/drawingml/2006/main" sz="4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e>
                            </m:bar>
                          </m:e>
                        </m:rad>
                      </m:den>
                    </m:f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ϵ</m:t>
                    </m:r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4600"/>
            </a:p>
          </p:txBody>
        </p:sp>
        <p:sp>
          <p:nvSpPr>
            <p:cNvPr id="367" name="Equation"/>
            <p:cNvSpPr txBox="1"/>
            <p:nvPr/>
          </p:nvSpPr>
          <p:spPr>
            <a:xfrm>
              <a:off x="968343" y="0"/>
              <a:ext cx="467658" cy="505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m:oMathPara>
              </a14:m>
              <a:endParaRPr sz="5700"/>
            </a:p>
          </p:txBody>
        </p:sp>
        <p:sp>
          <p:nvSpPr>
            <p:cNvPr id="368" name="Line"/>
            <p:cNvSpPr/>
            <p:nvPr/>
          </p:nvSpPr>
          <p:spPr>
            <a:xfrm flipV="1">
              <a:off x="6828238" y="3491455"/>
              <a:ext cx="993147" cy="30478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9" name="Line"/>
            <p:cNvSpPr/>
            <p:nvPr/>
          </p:nvSpPr>
          <p:spPr>
            <a:xfrm>
              <a:off x="3083854" y="2655056"/>
              <a:ext cx="1313144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70" name="Diffusion Model"/>
            <p:cNvSpPr txBox="1"/>
            <p:nvPr/>
          </p:nvSpPr>
          <p:spPr>
            <a:xfrm rot="16200000">
              <a:off x="3859624" y="3156735"/>
              <a:ext cx="3505598" cy="6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Diffusion Model</a:t>
              </a:r>
            </a:p>
          </p:txBody>
        </p:sp>
        <p:sp>
          <p:nvSpPr>
            <p:cNvPr id="371" name="Line"/>
            <p:cNvSpPr/>
            <p:nvPr/>
          </p:nvSpPr>
          <p:spPr>
            <a:xfrm>
              <a:off x="2462645" y="5669100"/>
              <a:ext cx="1934353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73" name="Diffusion Step"/>
          <p:cNvSpPr txBox="1"/>
          <p:nvPr/>
        </p:nvSpPr>
        <p:spPr>
          <a:xfrm>
            <a:off x="10316870" y="1102992"/>
            <a:ext cx="3750259" cy="79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Diffusion Step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withEffect" presetSubtype="0" presetID="6" grpId="3" accel="50000" decel="50000" fill="hold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accel="50000" decel="50000" fill="hold">
                                  <p:stCondLst>
                                    <p:cond delay="300"/>
                                  </p:stCondLst>
                                  <p:childTnLst>
                                    <p:animMotion path="M 0.000000 0.000000 L 0.531868 0.060469" origin="layout" pathEditMode="relative">
                                      <p:cBhvr>
                                        <p:cTn id="15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5" accel="50000" decel="50000" fill="hold">
                                  <p:stCondLst>
                                    <p:cond delay="300"/>
                                  </p:stCondLst>
                                  <p:childTnLst>
                                    <p:animMotion path="M 0.000000 0.000000 L -0.025985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  <p:bldP build="whole" bldLvl="1" animBg="1" rev="0" advAuto="0" spid="355" grpId="3"/>
      <p:bldP build="whole" bldLvl="1" animBg="1" rev="0" advAuto="0" spid="354" grpId="2"/>
      <p:bldP build="whole" bldLvl="1" animBg="1" rev="0" advAuto="0" spid="372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hey are not built overnight!"/>
          <p:cNvSpPr txBox="1"/>
          <p:nvPr>
            <p:ph type="title"/>
          </p:nvPr>
        </p:nvSpPr>
        <p:spPr>
          <a:xfrm>
            <a:off x="0" y="5674659"/>
            <a:ext cx="24384001" cy="2366683"/>
          </a:xfrm>
          <a:prstGeom prst="rect">
            <a:avLst/>
          </a:prstGeom>
        </p:spPr>
        <p:txBody>
          <a:bodyPr/>
          <a:lstStyle/>
          <a:p>
            <a:pPr/>
            <a:r>
              <a:t>They are not built overnight!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"/>
          <p:cNvGrpSpPr/>
          <p:nvPr/>
        </p:nvGrpSpPr>
        <p:grpSpPr>
          <a:xfrm>
            <a:off x="16826140" y="2144452"/>
            <a:ext cx="5524422" cy="10751616"/>
            <a:chOff x="-1" y="-1"/>
            <a:chExt cx="5524420" cy="10751614"/>
          </a:xfrm>
        </p:grpSpPr>
        <p:grpSp>
          <p:nvGrpSpPr>
            <p:cNvPr id="379" name="z"/>
            <p:cNvGrpSpPr/>
            <p:nvPr/>
          </p:nvGrpSpPr>
          <p:grpSpPr>
            <a:xfrm>
              <a:off x="11960" y="5239155"/>
              <a:ext cx="5512460" cy="5512459"/>
              <a:chOff x="0" y="0"/>
              <a:chExt cx="5512458" cy="5512458"/>
            </a:xfrm>
          </p:grpSpPr>
          <p:sp>
            <p:nvSpPr>
              <p:cNvPr id="377" name="Shape"/>
              <p:cNvSpPr/>
              <p:nvPr/>
            </p:nvSpPr>
            <p:spPr>
              <a:xfrm rot="2700000">
                <a:off x="768618" y="845943"/>
                <a:ext cx="3975222" cy="382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56" y="3894"/>
                    </a:moveTo>
                    <a:lnTo>
                      <a:pt x="21600" y="0"/>
                    </a:lnTo>
                    <a:lnTo>
                      <a:pt x="17721" y="17732"/>
                    </a:lnTo>
                    <a:lnTo>
                      <a:pt x="0" y="21600"/>
                    </a:lnTo>
                    <a:lnTo>
                      <a:pt x="3856" y="3894"/>
                    </a:lnTo>
                    <a:close/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6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z"/>
              <p:cNvSpPr txBox="1"/>
              <p:nvPr/>
            </p:nvSpPr>
            <p:spPr>
              <a:xfrm rot="2700000">
                <a:off x="794018" y="2553425"/>
                <a:ext cx="3924421" cy="405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l" defTabSz="1828800">
                  <a:defRPr b="0"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z</a:t>
                </a:r>
              </a:p>
            </p:txBody>
          </p:sp>
        </p:grpSp>
        <p:sp>
          <p:nvSpPr>
            <p:cNvPr id="380" name="Line"/>
            <p:cNvSpPr/>
            <p:nvPr/>
          </p:nvSpPr>
          <p:spPr>
            <a:xfrm flipV="1">
              <a:off x="-2" y="2696056"/>
              <a:ext cx="4" cy="523154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1" name="Line"/>
            <p:cNvSpPr/>
            <p:nvPr/>
          </p:nvSpPr>
          <p:spPr>
            <a:xfrm flipV="1">
              <a:off x="5523861" y="2834175"/>
              <a:ext cx="1" cy="523154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2" name="Connection Line"/>
            <p:cNvSpPr/>
            <p:nvPr/>
          </p:nvSpPr>
          <p:spPr>
            <a:xfrm>
              <a:off x="906292" y="2547102"/>
              <a:ext cx="1331407" cy="507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7" h="21600" fill="norm" stroke="1" extrusionOk="0">
                  <a:moveTo>
                    <a:pt x="16310" y="21600"/>
                  </a:moveTo>
                  <a:cubicBezTo>
                    <a:pt x="21600" y="13547"/>
                    <a:pt x="16163" y="6347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3" name="Connection Line"/>
            <p:cNvSpPr/>
            <p:nvPr/>
          </p:nvSpPr>
          <p:spPr>
            <a:xfrm>
              <a:off x="729874" y="2825151"/>
              <a:ext cx="927005" cy="55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0" h="21600" fill="norm" stroke="1" extrusionOk="0">
                  <a:moveTo>
                    <a:pt x="10438" y="21600"/>
                  </a:moveTo>
                  <a:cubicBezTo>
                    <a:pt x="21600" y="12579"/>
                    <a:pt x="18121" y="5379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4" name="Connection Line"/>
            <p:cNvSpPr/>
            <p:nvPr/>
          </p:nvSpPr>
          <p:spPr>
            <a:xfrm>
              <a:off x="2990447" y="2399024"/>
              <a:ext cx="615850" cy="5346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6" h="21600" fill="norm" stroke="1" extrusionOk="0">
                  <a:moveTo>
                    <a:pt x="16206" y="0"/>
                  </a:moveTo>
                  <a:cubicBezTo>
                    <a:pt x="-4973" y="8488"/>
                    <a:pt x="-5394" y="15688"/>
                    <a:pt x="14943" y="2160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5" name="Connection Line"/>
            <p:cNvSpPr/>
            <p:nvPr/>
          </p:nvSpPr>
          <p:spPr>
            <a:xfrm>
              <a:off x="3563069" y="3076313"/>
              <a:ext cx="751956" cy="546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66" h="21600" fill="norm" stroke="1" extrusionOk="0">
                  <a:moveTo>
                    <a:pt x="9163" y="0"/>
                  </a:moveTo>
                  <a:cubicBezTo>
                    <a:pt x="-5134" y="8706"/>
                    <a:pt x="-2700" y="15906"/>
                    <a:pt x="16466" y="2160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6" name="Connection Line"/>
            <p:cNvSpPr/>
            <p:nvPr/>
          </p:nvSpPr>
          <p:spPr>
            <a:xfrm>
              <a:off x="1409481" y="2768410"/>
              <a:ext cx="1227463" cy="591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fill="norm" stroke="1" extrusionOk="0">
                  <a:moveTo>
                    <a:pt x="15577" y="21600"/>
                  </a:moveTo>
                  <a:cubicBezTo>
                    <a:pt x="21600" y="12372"/>
                    <a:pt x="16408" y="5172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7" name="Shape"/>
            <p:cNvSpPr/>
            <p:nvPr/>
          </p:nvSpPr>
          <p:spPr>
            <a:xfrm rot="2700000">
              <a:off x="780577" y="5008213"/>
              <a:ext cx="3975222" cy="382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508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" name="Shape"/>
            <p:cNvSpPr/>
            <p:nvPr/>
          </p:nvSpPr>
          <p:spPr>
            <a:xfrm rot="2700000">
              <a:off x="780577" y="3801154"/>
              <a:ext cx="3975222" cy="382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508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9" name="Shape"/>
            <p:cNvSpPr/>
            <p:nvPr/>
          </p:nvSpPr>
          <p:spPr>
            <a:xfrm rot="2700000">
              <a:off x="780577" y="2302737"/>
              <a:ext cx="3975222" cy="382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508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0" name="Shape"/>
            <p:cNvSpPr/>
            <p:nvPr/>
          </p:nvSpPr>
          <p:spPr>
            <a:xfrm rot="2700000">
              <a:off x="780579" y="845941"/>
              <a:ext cx="3975222" cy="3820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1" name="Line"/>
            <p:cNvSpPr/>
            <p:nvPr/>
          </p:nvSpPr>
          <p:spPr>
            <a:xfrm flipV="1">
              <a:off x="2793319" y="4520879"/>
              <a:ext cx="1" cy="523154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3" name="Line"/>
          <p:cNvSpPr/>
          <p:nvPr/>
        </p:nvSpPr>
        <p:spPr>
          <a:xfrm flipV="1">
            <a:off x="16077378" y="3370084"/>
            <a:ext cx="3" cy="8065017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4" name="Embedding"/>
          <p:cNvSpPr txBox="1"/>
          <p:nvPr/>
        </p:nvSpPr>
        <p:spPr>
          <a:xfrm>
            <a:off x="18092974" y="2326794"/>
            <a:ext cx="293995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Embedding</a:t>
            </a:r>
          </a:p>
        </p:txBody>
      </p:sp>
      <p:sp>
        <p:nvSpPr>
          <p:cNvPr id="395" name="Data"/>
          <p:cNvSpPr txBox="1"/>
          <p:nvPr/>
        </p:nvSpPr>
        <p:spPr>
          <a:xfrm>
            <a:off x="19077367" y="12153333"/>
            <a:ext cx="10219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b="0" sz="3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396" name="Line"/>
          <p:cNvSpPr/>
          <p:nvPr/>
        </p:nvSpPr>
        <p:spPr>
          <a:xfrm flipV="1">
            <a:off x="23065206" y="3413754"/>
            <a:ext cx="3" cy="8065014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7" name="Generative modeling"/>
          <p:cNvSpPr txBox="1"/>
          <p:nvPr/>
        </p:nvSpPr>
        <p:spPr>
          <a:xfrm rot="16213531">
            <a:off x="20864456" y="7228159"/>
            <a:ext cx="4397201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Generative modeling</a:t>
            </a:r>
          </a:p>
        </p:txBody>
      </p:sp>
      <p:sp>
        <p:nvSpPr>
          <p:cNvPr id="398" name="Representation learning"/>
          <p:cNvSpPr txBox="1"/>
          <p:nvPr/>
        </p:nvSpPr>
        <p:spPr>
          <a:xfrm rot="16213531">
            <a:off x="13595748" y="7228159"/>
            <a:ext cx="4929533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b="0" sz="3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Representation learning</a:t>
            </a:r>
          </a:p>
        </p:txBody>
      </p:sp>
      <p:sp>
        <p:nvSpPr>
          <p:cNvPr id="399" name="Representation learning:…"/>
          <p:cNvSpPr txBox="1"/>
          <p:nvPr/>
        </p:nvSpPr>
        <p:spPr>
          <a:xfrm>
            <a:off x="803519" y="4081462"/>
            <a:ext cx="13891106" cy="283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l" defTabSz="821532">
              <a:defRPr b="0" sz="5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 learning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 defTabSz="821532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mapping data to abstract representations</a:t>
            </a:r>
          </a:p>
          <a:p>
            <a:pPr algn="l" defTabSz="821532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(analysis)</a:t>
            </a:r>
          </a:p>
        </p:txBody>
      </p:sp>
      <p:sp>
        <p:nvSpPr>
          <p:cNvPr id="400" name="Generative modeling:…"/>
          <p:cNvSpPr txBox="1"/>
          <p:nvPr/>
        </p:nvSpPr>
        <p:spPr>
          <a:xfrm>
            <a:off x="963978" y="8253328"/>
            <a:ext cx="13457840" cy="305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1532">
              <a:defRPr b="0" sz="5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Generative modeling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 defTabSz="821532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mapping abstract representations to data (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synthesis</a:t>
            </a:r>
            <a:r>
              <a:t>)</a:t>
            </a:r>
          </a:p>
        </p:txBody>
      </p:sp>
      <p:sp>
        <p:nvSpPr>
          <p:cNvPr id="401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Generative Modeling vs Representation Learning</a:t>
            </a:r>
          </a:p>
        </p:txBody>
      </p:sp>
      <p:sp>
        <p:nvSpPr>
          <p:cNvPr id="402" name="TextBox 2"/>
          <p:cNvSpPr txBox="1"/>
          <p:nvPr/>
        </p:nvSpPr>
        <p:spPr>
          <a:xfrm>
            <a:off x="126436" y="12918279"/>
            <a:ext cx="7563243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[Slides for this lecture from Phillip Isola]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1"/>
      <p:bldP build="whole" bldLvl="1" animBg="1" rev="0" advAuto="0" spid="40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Image"/>
          <p:cNvSpPr txBox="1"/>
          <p:nvPr/>
        </p:nvSpPr>
        <p:spPr>
          <a:xfrm>
            <a:off x="2010425" y="9172216"/>
            <a:ext cx="3548331" cy="37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>
            <a:spAutoFit/>
          </a:bodyPr>
          <a:lstStyle>
            <a:lvl1pPr algn="l" defTabSz="3657600">
              <a:defRPr b="0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6931" y="3358262"/>
            <a:ext cx="689243" cy="59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7316" y="4459782"/>
            <a:ext cx="6188355" cy="464126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407" name="Rectangle"/>
          <p:cNvSpPr/>
          <p:nvPr/>
        </p:nvSpPr>
        <p:spPr>
          <a:xfrm>
            <a:off x="11981440" y="4058087"/>
            <a:ext cx="4251489" cy="3415545"/>
          </a:xfrm>
          <a:prstGeom prst="rect">
            <a:avLst/>
          </a:prstGeom>
          <a:solidFill>
            <a:srgbClr val="EC7C62"/>
          </a:solidFill>
          <a:ln w="1016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08" name="“Coral”"/>
          <p:cNvSpPr txBox="1"/>
          <p:nvPr/>
        </p:nvSpPr>
        <p:spPr>
          <a:xfrm>
            <a:off x="13870216" y="4956045"/>
            <a:ext cx="2390777" cy="10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 algn="l" defTabSz="1643061"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“Coral”</a:t>
            </a:r>
          </a:p>
        </p:txBody>
      </p:sp>
      <p:sp>
        <p:nvSpPr>
          <p:cNvPr id="409" name="Shape"/>
          <p:cNvSpPr/>
          <p:nvPr/>
        </p:nvSpPr>
        <p:spPr>
          <a:xfrm>
            <a:off x="9997125" y="5920578"/>
            <a:ext cx="4428757" cy="3737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11" fill="norm" stroke="1" extrusionOk="0">
                <a:moveTo>
                  <a:pt x="4456" y="21193"/>
                </a:moveTo>
                <a:cubicBezTo>
                  <a:pt x="3842" y="21000"/>
                  <a:pt x="3257" y="20697"/>
                  <a:pt x="2722" y="20292"/>
                </a:cubicBezTo>
                <a:cubicBezTo>
                  <a:pt x="2015" y="19757"/>
                  <a:pt x="1407" y="19057"/>
                  <a:pt x="944" y="18230"/>
                </a:cubicBezTo>
                <a:cubicBezTo>
                  <a:pt x="418" y="17289"/>
                  <a:pt x="94" y="16212"/>
                  <a:pt x="0" y="15091"/>
                </a:cubicBezTo>
                <a:cubicBezTo>
                  <a:pt x="390" y="14657"/>
                  <a:pt x="875" y="14362"/>
                  <a:pt x="1400" y="14238"/>
                </a:cubicBezTo>
                <a:cubicBezTo>
                  <a:pt x="1948" y="14110"/>
                  <a:pt x="2511" y="14175"/>
                  <a:pt x="3068" y="14132"/>
                </a:cubicBezTo>
                <a:cubicBezTo>
                  <a:pt x="3591" y="14092"/>
                  <a:pt x="4105" y="13957"/>
                  <a:pt x="4593" y="13731"/>
                </a:cubicBezTo>
                <a:lnTo>
                  <a:pt x="2651" y="12094"/>
                </a:lnTo>
                <a:cubicBezTo>
                  <a:pt x="2456" y="11983"/>
                  <a:pt x="2243" y="11924"/>
                  <a:pt x="2027" y="11921"/>
                </a:cubicBezTo>
                <a:cubicBezTo>
                  <a:pt x="1701" y="11917"/>
                  <a:pt x="1382" y="12038"/>
                  <a:pt x="1120" y="12267"/>
                </a:cubicBezTo>
                <a:lnTo>
                  <a:pt x="2784" y="9893"/>
                </a:lnTo>
                <a:lnTo>
                  <a:pt x="4725" y="7655"/>
                </a:lnTo>
                <a:lnTo>
                  <a:pt x="6881" y="5941"/>
                </a:lnTo>
                <a:lnTo>
                  <a:pt x="9100" y="3902"/>
                </a:lnTo>
                <a:lnTo>
                  <a:pt x="11249" y="2015"/>
                </a:lnTo>
                <a:lnTo>
                  <a:pt x="12775" y="951"/>
                </a:lnTo>
                <a:cubicBezTo>
                  <a:pt x="13241" y="674"/>
                  <a:pt x="13730" y="454"/>
                  <a:pt x="14234" y="297"/>
                </a:cubicBezTo>
                <a:cubicBezTo>
                  <a:pt x="15296" y="-35"/>
                  <a:pt x="16407" y="-89"/>
                  <a:pt x="17488" y="138"/>
                </a:cubicBezTo>
                <a:lnTo>
                  <a:pt x="19984" y="471"/>
                </a:lnTo>
                <a:cubicBezTo>
                  <a:pt x="20389" y="625"/>
                  <a:pt x="20749" y="909"/>
                  <a:pt x="21025" y="1290"/>
                </a:cubicBezTo>
                <a:cubicBezTo>
                  <a:pt x="21402" y="1812"/>
                  <a:pt x="21600" y="2482"/>
                  <a:pt x="21579" y="3168"/>
                </a:cubicBezTo>
                <a:lnTo>
                  <a:pt x="21371" y="6772"/>
                </a:lnTo>
                <a:lnTo>
                  <a:pt x="20054" y="10212"/>
                </a:lnTo>
                <a:lnTo>
                  <a:pt x="17419" y="13160"/>
                </a:lnTo>
                <a:cubicBezTo>
                  <a:pt x="16759" y="13627"/>
                  <a:pt x="16112" y="14118"/>
                  <a:pt x="15477" y="14631"/>
                </a:cubicBezTo>
                <a:cubicBezTo>
                  <a:pt x="14496" y="15424"/>
                  <a:pt x="13548" y="16272"/>
                  <a:pt x="12634" y="17170"/>
                </a:cubicBezTo>
                <a:cubicBezTo>
                  <a:pt x="12132" y="18059"/>
                  <a:pt x="11525" y="18859"/>
                  <a:pt x="10831" y="19545"/>
                </a:cubicBezTo>
                <a:cubicBezTo>
                  <a:pt x="9967" y="20400"/>
                  <a:pt x="8981" y="21065"/>
                  <a:pt x="7919" y="21511"/>
                </a:cubicBezTo>
                <a:cubicBezTo>
                  <a:pt x="7965" y="21020"/>
                  <a:pt x="7964" y="20524"/>
                  <a:pt x="7916" y="20033"/>
                </a:cubicBezTo>
                <a:cubicBezTo>
                  <a:pt x="7819" y="19043"/>
                  <a:pt x="7535" y="18091"/>
                  <a:pt x="7084" y="17248"/>
                </a:cubicBezTo>
                <a:lnTo>
                  <a:pt x="7153" y="16102"/>
                </a:lnTo>
                <a:lnTo>
                  <a:pt x="6249" y="16347"/>
                </a:lnTo>
                <a:lnTo>
                  <a:pt x="5625" y="17576"/>
                </a:lnTo>
                <a:lnTo>
                  <a:pt x="5347" y="18968"/>
                </a:lnTo>
                <a:lnTo>
                  <a:pt x="4456" y="21193"/>
                </a:lnTo>
                <a:close/>
              </a:path>
            </a:pathLst>
          </a:custGeom>
          <a:solidFill>
            <a:srgbClr val="F5D328"/>
          </a:solidFill>
          <a:ln w="1016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889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algn="l" defTabSz="821532">
              <a:defRPr b="0"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10" name="“Fish”"/>
          <p:cNvSpPr txBox="1"/>
          <p:nvPr/>
        </p:nvSpPr>
        <p:spPr>
          <a:xfrm>
            <a:off x="12239387" y="7035342"/>
            <a:ext cx="1990727" cy="10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 algn="l" defTabSz="1643061"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“Fish”</a:t>
            </a:r>
          </a:p>
        </p:txBody>
      </p:sp>
      <p:sp>
        <p:nvSpPr>
          <p:cNvPr id="411" name="Line"/>
          <p:cNvSpPr/>
          <p:nvPr/>
        </p:nvSpPr>
        <p:spPr>
          <a:xfrm>
            <a:off x="8262431" y="6780414"/>
            <a:ext cx="2017322" cy="1"/>
          </a:xfrm>
          <a:prstGeom prst="line">
            <a:avLst/>
          </a:prstGeom>
          <a:ln w="3302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2" name="Compact mental representation"/>
          <p:cNvSpPr txBox="1"/>
          <p:nvPr/>
        </p:nvSpPr>
        <p:spPr>
          <a:xfrm>
            <a:off x="10839395" y="9874699"/>
            <a:ext cx="9861643" cy="18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>
            <a:lvl1pPr algn="l" defTabSz="1643061">
              <a:defRPr b="0"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Compact mental representation</a:t>
            </a:r>
          </a:p>
        </p:txBody>
      </p:sp>
      <p:sp>
        <p:nvSpPr>
          <p:cNvPr id="413" name="Title 1"/>
          <p:cNvSpPr txBox="1"/>
          <p:nvPr>
            <p:ph type="title"/>
          </p:nvPr>
        </p:nvSpPr>
        <p:spPr>
          <a:xfrm>
            <a:off x="0" y="-1"/>
            <a:ext cx="24384000" cy="2366684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Representation Learning</a:t>
            </a:r>
          </a:p>
        </p:txBody>
      </p:sp>
      <p:sp>
        <p:nvSpPr>
          <p:cNvPr id="414" name="Slide from Prof. Bau"/>
          <p:cNvSpPr txBox="1"/>
          <p:nvPr/>
        </p:nvSpPr>
        <p:spPr>
          <a:xfrm>
            <a:off x="20975046" y="13021223"/>
            <a:ext cx="323969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Slide from Prof. Bau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