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688" r:id="rId3"/>
    <p:sldId id="682" r:id="rId4"/>
    <p:sldId id="713" r:id="rId5"/>
    <p:sldId id="683" r:id="rId6"/>
    <p:sldId id="689" r:id="rId7"/>
    <p:sldId id="602" r:id="rId8"/>
    <p:sldId id="603" r:id="rId9"/>
    <p:sldId id="616" r:id="rId10"/>
    <p:sldId id="604" r:id="rId11"/>
    <p:sldId id="606" r:id="rId12"/>
    <p:sldId id="608" r:id="rId13"/>
    <p:sldId id="607" r:id="rId14"/>
    <p:sldId id="609" r:id="rId15"/>
    <p:sldId id="610" r:id="rId16"/>
    <p:sldId id="690" r:id="rId17"/>
    <p:sldId id="684" r:id="rId18"/>
    <p:sldId id="685" r:id="rId19"/>
    <p:sldId id="694" r:id="rId20"/>
    <p:sldId id="691" r:id="rId21"/>
    <p:sldId id="696" r:id="rId22"/>
    <p:sldId id="698" r:id="rId23"/>
    <p:sldId id="700" r:id="rId24"/>
    <p:sldId id="714" r:id="rId25"/>
    <p:sldId id="741" r:id="rId26"/>
    <p:sldId id="710" r:id="rId27"/>
    <p:sldId id="730" r:id="rId28"/>
    <p:sldId id="733" r:id="rId29"/>
    <p:sldId id="723" r:id="rId30"/>
    <p:sldId id="734" r:id="rId31"/>
    <p:sldId id="735" r:id="rId32"/>
    <p:sldId id="736" r:id="rId33"/>
    <p:sldId id="838" r:id="rId34"/>
    <p:sldId id="847" r:id="rId35"/>
    <p:sldId id="849" r:id="rId36"/>
    <p:sldId id="848" r:id="rId37"/>
    <p:sldId id="850" r:id="rId38"/>
    <p:sldId id="851" r:id="rId39"/>
    <p:sldId id="855" r:id="rId40"/>
    <p:sldId id="852" r:id="rId41"/>
    <p:sldId id="853" r:id="rId42"/>
    <p:sldId id="854" r:id="rId43"/>
    <p:sldId id="810" r:id="rId44"/>
    <p:sldId id="74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>
      <p:cViewPr varScale="1">
        <p:scale>
          <a:sx n="90" d="100"/>
          <a:sy n="90" d="100"/>
        </p:scale>
        <p:origin x="23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9277B-9B78-1C41-A988-F48F8DD10770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AD723-13AC-524F-A2B8-06BE4108C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8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47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74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13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74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0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07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08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9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90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8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87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94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6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25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31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D39DF-C1A6-5E01-24D8-F5F14FD26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3C01E-B002-ADAB-F1B7-89BB20D58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710AF-497D-5DE1-B7E1-97527DA9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088-3C4E-2A4E-B3A9-CD9CF33A99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C2E03-8DFE-328D-9953-1D61E8A9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0AC51-B4E3-2147-C541-AD3296044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1079-3FCE-9E49-A271-25DC01BD5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6D01-71B3-AB0B-A9BF-B2E41E734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A39A7-2243-4621-55D1-F9BB4BC0C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A1E52-E892-0133-F7DF-50408513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088-3C4E-2A4E-B3A9-CD9CF33A99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38C46-FF8A-D914-A03A-8C3BBF4EC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B7274-650F-790E-7DB9-1D1601FC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1079-3FCE-9E49-A271-25DC01BD5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5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578115-959C-ABE5-A2A1-3508ED79EB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D082F-5B43-4615-60B2-F02571E8E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E06D8-02EF-4BD6-811F-3F0D8CBA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088-3C4E-2A4E-B3A9-CD9CF33A99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48396-5C2B-1FC7-CD56-55D4722B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4E3E3-49C0-66A2-BF46-F8945A04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1079-3FCE-9E49-A271-25DC01BD5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4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518E-1209-CA9D-20B2-00C85995C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EBB88-75A9-B542-8A2F-1805EE7A0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C6924-BB8D-70E2-E47A-1DE262AF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088-3C4E-2A4E-B3A9-CD9CF33A99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A7645-F2F6-1098-458F-100B0542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E1CFB-4B03-2B28-874E-9AE0412B3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1079-3FCE-9E49-A271-25DC01BD5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6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9B7F-5BF8-AC36-3D37-D087F56C3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CA6FE-82F2-1A8B-57D3-F4D97E20C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EF933-E98A-BC56-76A6-87AB2E68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088-3C4E-2A4E-B3A9-CD9CF33A99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44201-1AE6-1475-0A8A-7C5BCB97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DB141-7C0E-F110-EA1D-00DBD23D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1079-3FCE-9E49-A271-25DC01BD5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5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11F8-C3E9-F46C-8DED-9F97D0A31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F752-4B12-3984-9D20-00182FC07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79969-37B7-0F20-8B60-185CCB4FC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B83AC-A0F9-0138-968F-82FBD089E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088-3C4E-2A4E-B3A9-CD9CF33A99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0F4B2-4602-7D1B-F5CD-BAC35D4F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6EF50-304D-D178-B118-FF776A8D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1079-3FCE-9E49-A271-25DC01BD5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1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431D-747B-4841-6E6B-1051A084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F9BB8-07B9-366F-CED0-5C716AEA3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98CAA-4955-13EE-3BEC-3D97C2ECC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37BA5-C5F5-E233-2FF1-E27293950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C06115-451A-A6D3-933D-F36C4E7BB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02ED0-A475-33EC-A83E-EE9040DF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088-3C4E-2A4E-B3A9-CD9CF33A99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72D11-E9B7-6D45-FD1B-824642BE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415BD-2C17-96DD-5DA6-4ABED80A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1079-3FCE-9E49-A271-25DC01BD5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6EBD-63E1-112E-F617-DDA61352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95D4A-5191-F4CD-B241-7B811A5A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088-3C4E-2A4E-B3A9-CD9CF33A99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5E48A-E902-5299-D18B-66B8F289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ADCFF-F66A-050D-AA45-9416EF7A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1079-3FCE-9E49-A271-25DC01BD5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2D668-84B3-A211-ED82-FE71CAC4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088-3C4E-2A4E-B3A9-CD9CF33A99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86447-02B1-BDAC-50E6-CA42E00E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A3896-38B9-C9D3-C33E-09A5483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1079-3FCE-9E49-A271-25DC01BD5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3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0089-49C1-3FDE-A978-33B4E5BE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C32B5-3D88-5EA2-3443-24A15BC7D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5738A-FE6D-2F7C-ADAD-AA8FE920A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C5217-10BA-18AF-B933-34187EF9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088-3C4E-2A4E-B3A9-CD9CF33A99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43C57-0C8A-71E6-8439-CCF57A3C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4A718-B0E2-CD7E-32EC-4EB04B098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1079-3FCE-9E49-A271-25DC01BD5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AF8D-D116-143E-F4A9-7C916CC5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3C2BE-E234-2CD4-CEB3-19004E8E9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7BAB5-B1F9-CC99-9F6E-634ACB88B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7FB3D-2CE4-FDB6-9F38-2329629A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C088-3C4E-2A4E-B3A9-CD9CF33A99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FFBF80-4D13-646F-4297-61ECB0AD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A2303-90E5-B3CE-4309-55EBAF59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1079-3FCE-9E49-A271-25DC01BD5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BBF15-B3FC-A4D5-D579-636C1533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245EC-63DF-79DD-7F24-D832E8756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FD773-7EA6-352D-D4BD-64738AF31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EEC088-3C4E-2A4E-B3A9-CD9CF33A9931}" type="datetimeFigureOut">
              <a:rPr lang="en-US" smtClean="0"/>
              <a:t>3/26/24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BCC4A-05F5-94ED-4CD9-93DB4A5D1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38A13-55D6-CF3D-BE0D-2A9F339AF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0D1079-3FCE-9E49-A271-25DC01BD5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8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rxiv.org/abs/1803.077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rxiv.org/abs/1505.0519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rxiv.org/abs/1603.092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rxiv.org/abs/1604.0737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3.0851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arxiv.org/abs/1609.0480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arxiv.org/abs/2002.0570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clip-and-ber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437D0-70B9-6ECD-EE25-19C892F3D3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Self-supervised Representation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315B4-9AD1-CF1A-E332-D467B82064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From Denoising to BERT, Contrastive Learning, to CLIP</a:t>
            </a:r>
          </a:p>
        </p:txBody>
      </p:sp>
    </p:spTree>
    <p:extLst>
      <p:ext uri="{BB962C8B-B14F-4D97-AF65-F5344CB8AC3E}">
        <p14:creationId xmlns:p14="http://schemas.microsoft.com/office/powerpoint/2010/main" val="136905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80">
            <a:extLst>
              <a:ext uri="{FF2B5EF4-FFF2-40B4-BE49-F238E27FC236}">
                <a16:creationId xmlns:a16="http://schemas.microsoft.com/office/drawing/2014/main" id="{BDD7EAC6-8B29-492B-8AB3-26EAA00A5213}"/>
              </a:ext>
            </a:extLst>
          </p:cNvPr>
          <p:cNvSpPr txBox="1"/>
          <p:nvPr/>
        </p:nvSpPr>
        <p:spPr>
          <a:xfrm>
            <a:off x="510115" y="876257"/>
            <a:ext cx="10625189" cy="5689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>
                <a:solidFill>
                  <a:srgbClr val="005696"/>
                </a:solidFill>
              </a:rPr>
              <a:t>BERT </a:t>
            </a:r>
            <a:r>
              <a:rPr lang="en-US" sz="2400" dirty="0"/>
              <a:t>has a second pretext task: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Next sentence prediction: from an actual corpus of consecutive sentence pairs, create a dataset with 50% real pairs, and 50% “fake” pairs (where the second sentence is a random one).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</a:t>
            </a:r>
            <a:endParaRPr lang="en-US" sz="2667" dirty="0"/>
          </a:p>
        </p:txBody>
      </p:sp>
      <p:sp>
        <p:nvSpPr>
          <p:cNvPr id="4" name="Shape 379">
            <a:extLst>
              <a:ext uri="{FF2B5EF4-FFF2-40B4-BE49-F238E27FC236}">
                <a16:creationId xmlns:a16="http://schemas.microsoft.com/office/drawing/2014/main" id="{76FD186A-B487-4322-81DE-A79CFB714621}"/>
              </a:ext>
            </a:extLst>
          </p:cNvPr>
          <p:cNvSpPr txBox="1"/>
          <p:nvPr/>
        </p:nvSpPr>
        <p:spPr>
          <a:xfrm>
            <a:off x="480115" y="155488"/>
            <a:ext cx="10685191" cy="874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733" dirty="0">
                <a:solidFill>
                  <a:srgbClr val="005696"/>
                </a:solidFill>
              </a:rPr>
              <a:t>BERT</a:t>
            </a:r>
            <a:endParaRPr lang="en" sz="3733" dirty="0">
              <a:solidFill>
                <a:srgbClr val="005696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9273EC-B94E-421D-8AC6-6FA332572230}"/>
              </a:ext>
            </a:extLst>
          </p:cNvPr>
          <p:cNvSpPr/>
          <p:nvPr/>
        </p:nvSpPr>
        <p:spPr>
          <a:xfrm>
            <a:off x="2510638" y="3142959"/>
            <a:ext cx="774185" cy="33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6D41E0-326D-4476-AEB2-0304956D5DE2}"/>
              </a:ext>
            </a:extLst>
          </p:cNvPr>
          <p:cNvSpPr/>
          <p:nvPr/>
        </p:nvSpPr>
        <p:spPr>
          <a:xfrm>
            <a:off x="8176474" y="3203836"/>
            <a:ext cx="849113" cy="33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2205A-F248-4A2C-81D7-1B0692D3BB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517" y="2809733"/>
            <a:ext cx="6998051" cy="35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5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80">
            <a:extLst>
              <a:ext uri="{FF2B5EF4-FFF2-40B4-BE49-F238E27FC236}">
                <a16:creationId xmlns:a16="http://schemas.microsoft.com/office/drawing/2014/main" id="{BDD7EAC6-8B29-492B-8AB3-26EAA00A5213}"/>
              </a:ext>
            </a:extLst>
          </p:cNvPr>
          <p:cNvSpPr txBox="1"/>
          <p:nvPr/>
        </p:nvSpPr>
        <p:spPr>
          <a:xfrm>
            <a:off x="510115" y="876257"/>
            <a:ext cx="10625189" cy="5689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</a:t>
            </a:r>
            <a:endParaRPr lang="en-US" sz="2667" dirty="0"/>
          </a:p>
        </p:txBody>
      </p:sp>
      <p:sp>
        <p:nvSpPr>
          <p:cNvPr id="4" name="Shape 379">
            <a:extLst>
              <a:ext uri="{FF2B5EF4-FFF2-40B4-BE49-F238E27FC236}">
                <a16:creationId xmlns:a16="http://schemas.microsoft.com/office/drawing/2014/main" id="{76FD186A-B487-4322-81DE-A79CFB714621}"/>
              </a:ext>
            </a:extLst>
          </p:cNvPr>
          <p:cNvSpPr txBox="1"/>
          <p:nvPr/>
        </p:nvSpPr>
        <p:spPr>
          <a:xfrm>
            <a:off x="480115" y="155488"/>
            <a:ext cx="10685191" cy="874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733" dirty="0">
                <a:solidFill>
                  <a:srgbClr val="005696"/>
                </a:solidFill>
              </a:rPr>
              <a:t>BERT Task specialization</a:t>
            </a:r>
            <a:endParaRPr lang="en" sz="3733" dirty="0">
              <a:solidFill>
                <a:srgbClr val="00569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EBCE36-D7A0-409F-9CAB-B2B8DDD341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49" y="1391543"/>
            <a:ext cx="11078055" cy="38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3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80">
            <a:extLst>
              <a:ext uri="{FF2B5EF4-FFF2-40B4-BE49-F238E27FC236}">
                <a16:creationId xmlns:a16="http://schemas.microsoft.com/office/drawing/2014/main" id="{BDD7EAC6-8B29-492B-8AB3-26EAA00A5213}"/>
              </a:ext>
            </a:extLst>
          </p:cNvPr>
          <p:cNvSpPr txBox="1"/>
          <p:nvPr/>
        </p:nvSpPr>
        <p:spPr>
          <a:xfrm>
            <a:off x="510115" y="876257"/>
            <a:ext cx="10625189" cy="5689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</a:t>
            </a:r>
            <a:endParaRPr lang="en-US" sz="2667" dirty="0"/>
          </a:p>
        </p:txBody>
      </p:sp>
      <p:sp>
        <p:nvSpPr>
          <p:cNvPr id="4" name="Shape 379">
            <a:extLst>
              <a:ext uri="{FF2B5EF4-FFF2-40B4-BE49-F238E27FC236}">
                <a16:creationId xmlns:a16="http://schemas.microsoft.com/office/drawing/2014/main" id="{76FD186A-B487-4322-81DE-A79CFB714621}"/>
              </a:ext>
            </a:extLst>
          </p:cNvPr>
          <p:cNvSpPr txBox="1"/>
          <p:nvPr/>
        </p:nvSpPr>
        <p:spPr>
          <a:xfrm>
            <a:off x="480115" y="155488"/>
            <a:ext cx="10685191" cy="874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733" dirty="0">
                <a:solidFill>
                  <a:srgbClr val="005696"/>
                </a:solidFill>
              </a:rPr>
              <a:t>BERT Task specialization</a:t>
            </a:r>
            <a:endParaRPr lang="en" sz="3733" dirty="0">
              <a:solidFill>
                <a:srgbClr val="00569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09903C-A73E-4A43-85A2-A0AE6D6775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72" y="1266248"/>
            <a:ext cx="10507925" cy="502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3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80">
            <a:extLst>
              <a:ext uri="{FF2B5EF4-FFF2-40B4-BE49-F238E27FC236}">
                <a16:creationId xmlns:a16="http://schemas.microsoft.com/office/drawing/2014/main" id="{BDD7EAC6-8B29-492B-8AB3-26EAA00A5213}"/>
              </a:ext>
            </a:extLst>
          </p:cNvPr>
          <p:cNvSpPr txBox="1"/>
          <p:nvPr/>
        </p:nvSpPr>
        <p:spPr>
          <a:xfrm>
            <a:off x="510115" y="876257"/>
            <a:ext cx="10625189" cy="5689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</a:t>
            </a:r>
            <a:endParaRPr lang="en-US" sz="2667" dirty="0"/>
          </a:p>
        </p:txBody>
      </p:sp>
      <p:sp>
        <p:nvSpPr>
          <p:cNvPr id="4" name="Shape 379">
            <a:extLst>
              <a:ext uri="{FF2B5EF4-FFF2-40B4-BE49-F238E27FC236}">
                <a16:creationId xmlns:a16="http://schemas.microsoft.com/office/drawing/2014/main" id="{76FD186A-B487-4322-81DE-A79CFB714621}"/>
              </a:ext>
            </a:extLst>
          </p:cNvPr>
          <p:cNvSpPr txBox="1"/>
          <p:nvPr/>
        </p:nvSpPr>
        <p:spPr>
          <a:xfrm>
            <a:off x="480115" y="155488"/>
            <a:ext cx="10685191" cy="874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733" dirty="0">
                <a:solidFill>
                  <a:srgbClr val="005696"/>
                </a:solidFill>
              </a:rPr>
              <a:t>BERT Task specialization</a:t>
            </a:r>
            <a:endParaRPr lang="en" sz="3733" dirty="0">
              <a:solidFill>
                <a:srgbClr val="00569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B69A80-6279-4FA3-A107-03FED06CB9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04" y="1055387"/>
            <a:ext cx="10933352" cy="461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80">
            <a:extLst>
              <a:ext uri="{FF2B5EF4-FFF2-40B4-BE49-F238E27FC236}">
                <a16:creationId xmlns:a16="http://schemas.microsoft.com/office/drawing/2014/main" id="{BDD7EAC6-8B29-492B-8AB3-26EAA00A5213}"/>
              </a:ext>
            </a:extLst>
          </p:cNvPr>
          <p:cNvSpPr txBox="1"/>
          <p:nvPr/>
        </p:nvSpPr>
        <p:spPr>
          <a:xfrm>
            <a:off x="510114" y="876257"/>
            <a:ext cx="11110652" cy="5689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/>
              <a:t>BERT Base: L=12, H=768, A=12, total param =110M</a:t>
            </a:r>
          </a:p>
          <a:p>
            <a:r>
              <a:rPr lang="en-US" sz="2400" dirty="0"/>
              <a:t>BERT Large: L=24, H=1024, A=16, total param=340M</a:t>
            </a:r>
          </a:p>
          <a:p>
            <a:endParaRPr lang="en-US" sz="2400" dirty="0"/>
          </a:p>
          <a:p>
            <a:r>
              <a:rPr lang="en-US" sz="2400" dirty="0"/>
              <a:t>L=number of layers, H=model dimension, A=number of multi-attention heads</a:t>
            </a:r>
          </a:p>
          <a:p>
            <a:endParaRPr lang="en-US" sz="2400" dirty="0"/>
          </a:p>
          <a:p>
            <a:r>
              <a:rPr lang="en-US" sz="2400" dirty="0"/>
              <a:t>Glue tasks</a:t>
            </a:r>
            <a:endParaRPr lang="en-US" sz="2667" dirty="0"/>
          </a:p>
        </p:txBody>
      </p:sp>
      <p:sp>
        <p:nvSpPr>
          <p:cNvPr id="4" name="Shape 379">
            <a:extLst>
              <a:ext uri="{FF2B5EF4-FFF2-40B4-BE49-F238E27FC236}">
                <a16:creationId xmlns:a16="http://schemas.microsoft.com/office/drawing/2014/main" id="{76FD186A-B487-4322-81DE-A79CFB714621}"/>
              </a:ext>
            </a:extLst>
          </p:cNvPr>
          <p:cNvSpPr txBox="1"/>
          <p:nvPr/>
        </p:nvSpPr>
        <p:spPr>
          <a:xfrm>
            <a:off x="480115" y="155488"/>
            <a:ext cx="10685191" cy="874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733" dirty="0">
                <a:solidFill>
                  <a:srgbClr val="005696"/>
                </a:solidFill>
              </a:rPr>
              <a:t>BERT Performance</a:t>
            </a:r>
            <a:endParaRPr lang="en" sz="3733" dirty="0">
              <a:solidFill>
                <a:srgbClr val="00569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58A116-5C1F-4DDA-97DD-DD93ED703D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00" y="3429000"/>
            <a:ext cx="10143920" cy="250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2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80">
            <a:extLst>
              <a:ext uri="{FF2B5EF4-FFF2-40B4-BE49-F238E27FC236}">
                <a16:creationId xmlns:a16="http://schemas.microsoft.com/office/drawing/2014/main" id="{BDD7EAC6-8B29-492B-8AB3-26EAA00A5213}"/>
              </a:ext>
            </a:extLst>
          </p:cNvPr>
          <p:cNvSpPr txBox="1"/>
          <p:nvPr/>
        </p:nvSpPr>
        <p:spPr>
          <a:xfrm>
            <a:off x="510115" y="876257"/>
            <a:ext cx="10625189" cy="5689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 err="1"/>
              <a:t>SQuAD</a:t>
            </a:r>
            <a:endParaRPr lang="en-US" sz="2667" dirty="0"/>
          </a:p>
        </p:txBody>
      </p:sp>
      <p:sp>
        <p:nvSpPr>
          <p:cNvPr id="4" name="Shape 379">
            <a:extLst>
              <a:ext uri="{FF2B5EF4-FFF2-40B4-BE49-F238E27FC236}">
                <a16:creationId xmlns:a16="http://schemas.microsoft.com/office/drawing/2014/main" id="{76FD186A-B487-4322-81DE-A79CFB714621}"/>
              </a:ext>
            </a:extLst>
          </p:cNvPr>
          <p:cNvSpPr txBox="1"/>
          <p:nvPr/>
        </p:nvSpPr>
        <p:spPr>
          <a:xfrm>
            <a:off x="480115" y="155488"/>
            <a:ext cx="10685191" cy="874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733" dirty="0">
                <a:solidFill>
                  <a:srgbClr val="005696"/>
                </a:solidFill>
              </a:rPr>
              <a:t>BERT Performance</a:t>
            </a:r>
            <a:endParaRPr lang="en" sz="3733" dirty="0">
              <a:solidFill>
                <a:srgbClr val="00569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01283-81FE-401D-B501-852D7327F0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836" y="934136"/>
            <a:ext cx="5703661" cy="558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90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Image-Based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Image based approaches</a:t>
            </a:r>
          </a:p>
          <a:p>
            <a:pPr lvl="1"/>
            <a:r>
              <a:rPr lang="en-US" dirty="0"/>
              <a:t>Geometric transformation recognition</a:t>
            </a:r>
          </a:p>
          <a:p>
            <a:pPr lvl="2"/>
            <a:r>
              <a:rPr lang="en-US" dirty="0"/>
              <a:t>Image rotation</a:t>
            </a:r>
          </a:p>
          <a:p>
            <a:pPr lvl="1"/>
            <a:r>
              <a:rPr lang="en-US" dirty="0"/>
              <a:t>Patches</a:t>
            </a:r>
          </a:p>
          <a:p>
            <a:pPr lvl="2"/>
            <a:r>
              <a:rPr lang="en-US" dirty="0"/>
              <a:t>Relative patch position, image jigsaw puzzle</a:t>
            </a:r>
          </a:p>
          <a:p>
            <a:pPr lvl="1"/>
            <a:r>
              <a:rPr lang="en-US" dirty="0"/>
              <a:t> Generative modeling</a:t>
            </a:r>
          </a:p>
          <a:p>
            <a:pPr lvl="2"/>
            <a:r>
              <a:rPr lang="en-US" dirty="0"/>
              <a:t>Context encoders, image colorization, cross-channel prediction, image super-resolution</a:t>
            </a:r>
          </a:p>
          <a:p>
            <a:pPr lvl="1"/>
            <a:r>
              <a:rPr lang="en-US" dirty="0"/>
              <a:t>Automated label generation</a:t>
            </a:r>
          </a:p>
          <a:p>
            <a:pPr lvl="2"/>
            <a:r>
              <a:rPr lang="en-US" dirty="0"/>
              <a:t>Deep clustering, synthetic imagery</a:t>
            </a:r>
          </a:p>
          <a:p>
            <a:pPr lvl="1"/>
            <a:r>
              <a:rPr lang="en-US" dirty="0"/>
              <a:t>Contrastive learning</a:t>
            </a:r>
          </a:p>
          <a:p>
            <a:pPr lvl="2"/>
            <a:r>
              <a:rPr lang="en-US" dirty="0"/>
              <a:t>Contrastive predictive coding (CPC), </a:t>
            </a:r>
            <a:r>
              <a:rPr lang="en-US" dirty="0" err="1"/>
              <a:t>SimCLR</a:t>
            </a:r>
            <a:r>
              <a:rPr lang="en-US" dirty="0"/>
              <a:t>, and other contrastive approaches</a:t>
            </a:r>
          </a:p>
        </p:txBody>
      </p:sp>
    </p:spTree>
    <p:extLst>
      <p:ext uri="{BB962C8B-B14F-4D97-AF65-F5344CB8AC3E}">
        <p14:creationId xmlns:p14="http://schemas.microsoft.com/office/powerpoint/2010/main" val="167382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07169"/>
            <a:ext cx="10515600" cy="1325563"/>
          </a:xfrm>
        </p:spPr>
        <p:txBody>
          <a:bodyPr/>
          <a:lstStyle/>
          <a:p>
            <a:r>
              <a:rPr lang="en-US" dirty="0"/>
              <a:t>Image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Geometric transformation recognition </a:t>
            </a:r>
          </a:p>
          <a:p>
            <a:pPr lvl="1"/>
            <a:r>
              <a:rPr lang="en-US" dirty="0" err="1">
                <a:hlinkClick r:id="rId2"/>
              </a:rPr>
              <a:t>Gidaris</a:t>
            </a:r>
            <a:r>
              <a:rPr lang="en-US" dirty="0">
                <a:hlinkClick r:id="rId2"/>
              </a:rPr>
              <a:t> (2018) - Unsupervised Representation Learning by Predicting Image Rotations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Training data</a:t>
            </a:r>
            <a:r>
              <a:rPr lang="en-US" dirty="0"/>
              <a:t>: images rotated by a multiple of 90° at random</a:t>
            </a:r>
          </a:p>
          <a:p>
            <a:pPr lvl="1"/>
            <a:r>
              <a:rPr lang="en-US" dirty="0"/>
              <a:t>This corresponds to four rotated images at 0°, 90°, 180°, and 270° </a:t>
            </a:r>
          </a:p>
          <a:p>
            <a:r>
              <a:rPr lang="en-US" dirty="0">
                <a:solidFill>
                  <a:srgbClr val="FF0000"/>
                </a:solidFill>
              </a:rPr>
              <a:t>Pretext task</a:t>
            </a:r>
            <a:r>
              <a:rPr lang="en-US" dirty="0"/>
              <a:t>: train a model to </a:t>
            </a:r>
            <a:r>
              <a:rPr lang="en-US" dirty="0">
                <a:solidFill>
                  <a:srgbClr val="FF0000"/>
                </a:solidFill>
              </a:rPr>
              <a:t>predict the rotation degree </a:t>
            </a:r>
            <a:r>
              <a:rPr lang="en-US" dirty="0"/>
              <a:t>that was applied</a:t>
            </a:r>
          </a:p>
          <a:p>
            <a:pPr lvl="1"/>
            <a:r>
              <a:rPr lang="en-US" dirty="0"/>
              <a:t>Therefore, it is a 4-class classification problem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169" y="4663488"/>
            <a:ext cx="3621579" cy="2194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695" y="4977528"/>
            <a:ext cx="4682422" cy="1675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27785F-D66E-4068-969E-94A819BE3AD4}"/>
              </a:ext>
            </a:extLst>
          </p:cNvPr>
          <p:cNvSpPr txBox="1"/>
          <p:nvPr/>
        </p:nvSpPr>
        <p:spPr>
          <a:xfrm>
            <a:off x="2665031" y="6640746"/>
            <a:ext cx="6671329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Picture from: Amit Chaudhary – The Illustrated Self-Supervised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41062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Image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351338"/>
          </a:xfrm>
        </p:spPr>
        <p:txBody>
          <a:bodyPr/>
          <a:lstStyle/>
          <a:p>
            <a:r>
              <a:rPr lang="en-US" dirty="0"/>
              <a:t>A single </a:t>
            </a:r>
            <a:r>
              <a:rPr lang="en-US" dirty="0" err="1"/>
              <a:t>ConvNet</a:t>
            </a:r>
            <a:r>
              <a:rPr lang="en-US" dirty="0"/>
              <a:t> model is used to predict one of the four rotations</a:t>
            </a:r>
          </a:p>
          <a:p>
            <a:pPr lvl="1"/>
            <a:r>
              <a:rPr lang="en-US" dirty="0"/>
              <a:t>The model needs to understand the location and type of the objects in images to determine the rotation degree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336" y="2741151"/>
            <a:ext cx="6671329" cy="386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2E97-7FD5-494F-A814-11A261BC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Image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0D414-71BA-4CEF-B229-C62407620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351338"/>
          </a:xfrm>
        </p:spPr>
        <p:txBody>
          <a:bodyPr/>
          <a:lstStyle/>
          <a:p>
            <a:r>
              <a:rPr lang="en-US" dirty="0"/>
              <a:t>Evaluation on the PASCAL VOC dataset for classification, detection, and segmentation tasks</a:t>
            </a:r>
          </a:p>
          <a:p>
            <a:pPr lvl="1"/>
            <a:r>
              <a:rPr lang="en-US" dirty="0"/>
              <a:t>The model (</a:t>
            </a:r>
            <a:r>
              <a:rPr lang="en-US" dirty="0" err="1"/>
              <a:t>RotNet</a:t>
            </a:r>
            <a:r>
              <a:rPr lang="en-US" dirty="0"/>
              <a:t>) is trained in SSL manner, and fine-tuned afterwards</a:t>
            </a:r>
          </a:p>
          <a:p>
            <a:pPr lvl="1"/>
            <a:r>
              <a:rPr lang="en-US" dirty="0" err="1"/>
              <a:t>RotNet</a:t>
            </a:r>
            <a:r>
              <a:rPr lang="en-US" dirty="0"/>
              <a:t> outperformed all other SSL methods</a:t>
            </a:r>
          </a:p>
          <a:p>
            <a:pPr lvl="1"/>
            <a:r>
              <a:rPr lang="en-US" dirty="0"/>
              <a:t>The learned features are not as good as the supervised learned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8FF65-CA85-4031-A238-1BDEC7C05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833" y="3547728"/>
            <a:ext cx="5314403" cy="33102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D1E084-5C16-477F-94CA-D27C38538BC4}"/>
              </a:ext>
            </a:extLst>
          </p:cNvPr>
          <p:cNvSpPr/>
          <p:nvPr/>
        </p:nvSpPr>
        <p:spPr>
          <a:xfrm>
            <a:off x="3745151" y="4191438"/>
            <a:ext cx="5781819" cy="254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8C660-14F4-4648-9C11-94A4785AD3B5}"/>
              </a:ext>
            </a:extLst>
          </p:cNvPr>
          <p:cNvSpPr txBox="1"/>
          <p:nvPr/>
        </p:nvSpPr>
        <p:spPr>
          <a:xfrm>
            <a:off x="1054259" y="4191438"/>
            <a:ext cx="2064019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5" dirty="0"/>
              <a:t>Supervised feature learning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AA226-0CC2-43A9-BD4F-743CB74657A7}"/>
              </a:ext>
            </a:extLst>
          </p:cNvPr>
          <p:cNvSpPr/>
          <p:nvPr/>
        </p:nvSpPr>
        <p:spPr>
          <a:xfrm>
            <a:off x="3772672" y="6538049"/>
            <a:ext cx="5781819" cy="254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05420A-4073-40E4-8343-56313AB96EA6}"/>
              </a:ext>
            </a:extLst>
          </p:cNvPr>
          <p:cNvSpPr txBox="1"/>
          <p:nvPr/>
        </p:nvSpPr>
        <p:spPr>
          <a:xfrm>
            <a:off x="486067" y="6455548"/>
            <a:ext cx="3259084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5" dirty="0"/>
              <a:t>Proposed self-supervised  feature learning</a:t>
            </a:r>
          </a:p>
        </p:txBody>
      </p:sp>
    </p:spTree>
    <p:extLst>
      <p:ext uri="{BB962C8B-B14F-4D97-AF65-F5344CB8AC3E}">
        <p14:creationId xmlns:p14="http://schemas.microsoft.com/office/powerpoint/2010/main" val="68064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vs Unsupervised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Supervised learning </a:t>
            </a:r>
            <a:r>
              <a:rPr lang="en-US" dirty="0"/>
              <a:t>– learning with </a:t>
            </a:r>
            <a:r>
              <a:rPr lang="en-US" dirty="0">
                <a:solidFill>
                  <a:srgbClr val="FF0000"/>
                </a:solidFill>
              </a:rPr>
              <a:t>labeled data</a:t>
            </a:r>
          </a:p>
          <a:p>
            <a:pPr lvl="1"/>
            <a:r>
              <a:rPr lang="en-US" dirty="0"/>
              <a:t>Approach: collect a large dataset, manually label the data, train a model, deploy</a:t>
            </a:r>
          </a:p>
          <a:p>
            <a:pPr lvl="1"/>
            <a:r>
              <a:rPr lang="en-US" dirty="0"/>
              <a:t>It is the dominant form of ML at present</a:t>
            </a:r>
          </a:p>
          <a:p>
            <a:pPr lvl="1"/>
            <a:r>
              <a:rPr lang="en-US" dirty="0"/>
              <a:t>Learned </a:t>
            </a:r>
            <a:r>
              <a:rPr lang="en-US" dirty="0">
                <a:solidFill>
                  <a:srgbClr val="00B050"/>
                </a:solidFill>
              </a:rPr>
              <a:t>feature representations </a:t>
            </a:r>
            <a:r>
              <a:rPr lang="en-US" dirty="0"/>
              <a:t>on large datasets are often transferred via pre-trained models to smaller domain-specific datasets 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Unsupervised learning </a:t>
            </a:r>
            <a:r>
              <a:rPr lang="en-US" dirty="0"/>
              <a:t>– learning with </a:t>
            </a:r>
            <a:r>
              <a:rPr lang="en-US" dirty="0">
                <a:solidFill>
                  <a:srgbClr val="FF0000"/>
                </a:solidFill>
              </a:rPr>
              <a:t>unlabeled data</a:t>
            </a:r>
          </a:p>
          <a:p>
            <a:pPr lvl="1"/>
            <a:r>
              <a:rPr lang="en-US" dirty="0"/>
              <a:t>Approach: discover patterns in data either via clustering similar instances, or density estimation, or dimensionality reduction …  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Self-supervised learning </a:t>
            </a:r>
            <a:r>
              <a:rPr lang="en-US" dirty="0"/>
              <a:t>– representation learning with </a:t>
            </a:r>
            <a:r>
              <a:rPr lang="en-US" dirty="0">
                <a:solidFill>
                  <a:srgbClr val="FF0000"/>
                </a:solidFill>
              </a:rPr>
              <a:t>unlabeled data</a:t>
            </a:r>
            <a:endParaRPr lang="en-US" dirty="0"/>
          </a:p>
          <a:p>
            <a:pPr lvl="1"/>
            <a:r>
              <a:rPr lang="en-US" dirty="0"/>
              <a:t>Learn useful </a:t>
            </a:r>
            <a:r>
              <a:rPr lang="en-US" dirty="0">
                <a:solidFill>
                  <a:srgbClr val="00B050"/>
                </a:solidFill>
              </a:rPr>
              <a:t>feature representations </a:t>
            </a:r>
            <a:r>
              <a:rPr lang="en-US" dirty="0"/>
              <a:t>from unlabeled data </a:t>
            </a:r>
            <a:r>
              <a:rPr lang="en-US" dirty="0">
                <a:sym typeface="Calibri"/>
              </a:rPr>
              <a:t>through </a:t>
            </a:r>
            <a:r>
              <a:rPr lang="en-US" dirty="0">
                <a:solidFill>
                  <a:srgbClr val="FF0000"/>
                </a:solidFill>
                <a:sym typeface="Calibri"/>
              </a:rPr>
              <a:t>pretext tasks</a:t>
            </a:r>
          </a:p>
          <a:p>
            <a:pPr lvl="1"/>
            <a:r>
              <a:rPr lang="en-US" dirty="0">
                <a:sym typeface="Calibri"/>
              </a:rPr>
              <a:t>The term “self-supervised” refers to creating </a:t>
            </a:r>
            <a:r>
              <a:rPr lang="en-US" dirty="0">
                <a:solidFill>
                  <a:srgbClr val="00B050"/>
                </a:solidFill>
                <a:sym typeface="Calibri"/>
              </a:rPr>
              <a:t>its own supervision </a:t>
            </a:r>
            <a:r>
              <a:rPr lang="en-US" dirty="0">
                <a:sym typeface="Calibri"/>
              </a:rPr>
              <a:t>(i.e., </a:t>
            </a:r>
            <a:r>
              <a:rPr lang="en-US" dirty="0"/>
              <a:t>without supervision, without labels)</a:t>
            </a:r>
          </a:p>
          <a:p>
            <a:pPr lvl="1"/>
            <a:r>
              <a:rPr lang="en-US" dirty="0"/>
              <a:t>Self-supervised learning is one category of unsupervised learning</a:t>
            </a:r>
          </a:p>
          <a:p>
            <a:pPr lvl="1"/>
            <a:endParaRPr lang="en-US" dirty="0"/>
          </a:p>
          <a:p>
            <a:pPr lvl="1"/>
            <a:endParaRPr lang="en-US" dirty="0">
              <a:sym typeface="Calibri"/>
            </a:endParaRP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endParaRPr lang="en-US" sz="1588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06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Patch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Dorsch (2015) Unsupervised Visual Representation Learning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Training data</a:t>
            </a:r>
            <a:r>
              <a:rPr lang="en-US" dirty="0"/>
              <a:t>: multiple </a:t>
            </a:r>
            <a:r>
              <a:rPr lang="en-US" dirty="0">
                <a:solidFill>
                  <a:srgbClr val="FF0000"/>
                </a:solidFill>
              </a:rPr>
              <a:t>patches</a:t>
            </a:r>
            <a:r>
              <a:rPr lang="en-US" dirty="0"/>
              <a:t> extracted from images</a:t>
            </a:r>
          </a:p>
          <a:p>
            <a:r>
              <a:rPr lang="en-US" dirty="0">
                <a:solidFill>
                  <a:srgbClr val="FF0000"/>
                </a:solidFill>
              </a:rPr>
              <a:t>Pretext task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predict the relationship between the patches</a:t>
            </a:r>
          </a:p>
          <a:p>
            <a:pPr lvl="1"/>
            <a:r>
              <a:rPr lang="en-US" dirty="0"/>
              <a:t>E.g., predict the relative position of the selected patch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182" y="3758832"/>
            <a:ext cx="3367433" cy="309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7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606B-61DD-4F7A-BE75-AEC3A965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Jigsaw 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63B71-2F57-4F7D-AE8F-4EFDE10BE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Noroozi (2016) Unsupervised Learning of Visual</a:t>
            </a:r>
            <a:r>
              <a:rPr lang="en-US" dirty="0">
                <a:hlinkClick r:id="rId2"/>
              </a:rPr>
              <a:t> Representations </a:t>
            </a:r>
            <a:r>
              <a:rPr lang="en-US" dirty="0">
                <a:solidFill>
                  <a:srgbClr val="FF0000"/>
                </a:solidFill>
              </a:rPr>
              <a:t>Training data</a:t>
            </a:r>
            <a:r>
              <a:rPr lang="en-US" dirty="0"/>
              <a:t>: 9 patches extracted in images</a:t>
            </a:r>
          </a:p>
          <a:p>
            <a:r>
              <a:rPr lang="en-US" dirty="0">
                <a:solidFill>
                  <a:srgbClr val="FF0000"/>
                </a:solidFill>
              </a:rPr>
              <a:t>Pretext task</a:t>
            </a:r>
            <a:r>
              <a:rPr lang="en-US" dirty="0"/>
              <a:t>: predict the </a:t>
            </a:r>
            <a:r>
              <a:rPr lang="en-US" dirty="0">
                <a:solidFill>
                  <a:srgbClr val="FF0000"/>
                </a:solidFill>
              </a:rPr>
              <a:t>positions of all 9 patches</a:t>
            </a:r>
          </a:p>
          <a:p>
            <a:pPr lvl="1"/>
            <a:r>
              <a:rPr lang="en-US" dirty="0"/>
              <a:t>Instead of predicting the relative position of only 2 patches, this approach uses the grid of 3×3 patches and solves a jigsaw puzzle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580C5-71A7-42F6-A4C2-5F02D79A6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056" y="3971869"/>
            <a:ext cx="3902462" cy="2824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4F8B54-49AB-4349-8BCB-AFA38FAA7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181" y="4521116"/>
            <a:ext cx="1779021" cy="1769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9DFC50-4FBC-4F6B-835B-DEA16F7F4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1798" y="4521116"/>
            <a:ext cx="1779021" cy="176955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D814293-220D-4706-9DB3-24216F7BC2F9}"/>
              </a:ext>
            </a:extLst>
          </p:cNvPr>
          <p:cNvSpPr/>
          <p:nvPr/>
        </p:nvSpPr>
        <p:spPr>
          <a:xfrm>
            <a:off x="8183811" y="5320615"/>
            <a:ext cx="254146" cy="151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3989572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5BCE-7E22-4B93-BF61-A2661EC1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Encoders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ACA6B-E135-458F-BEE9-3D08E6870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Predict missing pieces</a:t>
            </a:r>
            <a:r>
              <a:rPr lang="en-US" dirty="0"/>
              <a:t>, also known as </a:t>
            </a:r>
            <a:r>
              <a:rPr lang="en-US" b="1" i="1" dirty="0">
                <a:solidFill>
                  <a:srgbClr val="0070C0"/>
                </a:solidFill>
              </a:rPr>
              <a:t>inpainting</a:t>
            </a:r>
          </a:p>
          <a:p>
            <a:pPr lvl="1"/>
            <a:r>
              <a:rPr lang="en-US" dirty="0">
                <a:hlinkClick r:id="rId2"/>
              </a:rPr>
              <a:t>Pathak (2016) Context Encoders: Feature Learning by Inpainting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Training data</a:t>
            </a:r>
            <a:r>
              <a:rPr lang="en-US" dirty="0"/>
              <a:t>: remove a random region in images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Pretext task</a:t>
            </a:r>
            <a:r>
              <a:rPr lang="en-US" dirty="0"/>
              <a:t>: fill in a </a:t>
            </a:r>
            <a:r>
              <a:rPr lang="en-US" dirty="0">
                <a:solidFill>
                  <a:srgbClr val="FF0000"/>
                </a:solidFill>
              </a:rPr>
              <a:t>missing piece </a:t>
            </a:r>
            <a:r>
              <a:rPr lang="en-US" dirty="0"/>
              <a:t>in the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8123E-C141-450D-BF1D-705AE1EBF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11"/>
          <a:stretch/>
        </p:blipFill>
        <p:spPr>
          <a:xfrm>
            <a:off x="1981583" y="3904598"/>
            <a:ext cx="4149363" cy="2676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991F89-4AA8-4789-91E9-8B0BA2D10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391" y="4191438"/>
            <a:ext cx="1869922" cy="1873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E17250-4064-4362-A968-114706236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557" y="4163744"/>
            <a:ext cx="1923741" cy="1911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975495-B862-43FA-8362-2D136318DFFE}"/>
              </a:ext>
            </a:extLst>
          </p:cNvPr>
          <p:cNvSpPr txBox="1"/>
          <p:nvPr/>
        </p:nvSpPr>
        <p:spPr>
          <a:xfrm>
            <a:off x="2665031" y="6640746"/>
            <a:ext cx="6671329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Picture from: Amit Chaudhary – The Illustrated Self-Supervised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3534016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D47A9-AF73-4EFF-A7FD-30742AA7B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Encoders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10E220-15D4-443A-92A9-D80F9AC8CC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initially considered model uses an </a:t>
                </a:r>
                <a:r>
                  <a:rPr lang="en-US" dirty="0">
                    <a:solidFill>
                      <a:srgbClr val="FF0000"/>
                    </a:solidFill>
                  </a:rPr>
                  <a:t>encoder-decoder </a:t>
                </a:r>
                <a:r>
                  <a:rPr lang="en-US" dirty="0"/>
                  <a:t>architecture </a:t>
                </a:r>
              </a:p>
              <a:p>
                <a:pPr lvl="1"/>
                <a:r>
                  <a:rPr lang="en-US" dirty="0"/>
                  <a:t>The encoder and decoder have multiple Conv layers, and a shared central fully-connected layer</a:t>
                </a:r>
              </a:p>
              <a:p>
                <a:pPr lvl="1"/>
                <a:r>
                  <a:rPr lang="en-US" dirty="0"/>
                  <a:t>The output of the decoder is the reconstructed input image</a:t>
                </a:r>
              </a:p>
              <a:p>
                <a:pPr lvl="1"/>
                <a:r>
                  <a:rPr lang="en-US" dirty="0"/>
                  <a:t>A Euclidean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distance is used as the reconstruction loss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rec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357206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10E220-15D4-443A-92A9-D80F9AC8CC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F307668-0B34-4328-8DE9-D511C5591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67" y="3683146"/>
            <a:ext cx="8676313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01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381C-977A-44B4-957F-978C1BEC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Colorization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9F321-0D63-4EF0-84AD-661F8767B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Zhang (2016) Colorful Image Colorization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Training data</a:t>
            </a:r>
            <a:r>
              <a:rPr lang="en-US" dirty="0"/>
              <a:t>: pairs of color and grayscale images</a:t>
            </a:r>
          </a:p>
          <a:p>
            <a:r>
              <a:rPr lang="en-US" dirty="0">
                <a:solidFill>
                  <a:srgbClr val="FF0000"/>
                </a:solidFill>
              </a:rPr>
              <a:t>Pretext task</a:t>
            </a:r>
            <a:r>
              <a:rPr lang="en-US" dirty="0"/>
              <a:t>: predict the </a:t>
            </a:r>
            <a:r>
              <a:rPr lang="en-US" dirty="0">
                <a:solidFill>
                  <a:srgbClr val="FF0000"/>
                </a:solidFill>
              </a:rPr>
              <a:t>colors </a:t>
            </a:r>
            <a:r>
              <a:rPr lang="en-US" dirty="0"/>
              <a:t>of the objects in grayscale images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DFFC3-5DF0-4DBB-B607-FF52B1A22D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91"/>
          <a:stretch/>
        </p:blipFill>
        <p:spPr>
          <a:xfrm>
            <a:off x="1839057" y="4212174"/>
            <a:ext cx="5154908" cy="19488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3B4B0D8-88DA-4B56-8E09-FB2DE242677C}"/>
              </a:ext>
            </a:extLst>
          </p:cNvPr>
          <p:cNvGrpSpPr/>
          <p:nvPr/>
        </p:nvGrpSpPr>
        <p:grpSpPr>
          <a:xfrm>
            <a:off x="7493803" y="4382048"/>
            <a:ext cx="2744779" cy="1523445"/>
            <a:chOff x="6829400" y="4679909"/>
            <a:chExt cx="3110749" cy="17265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BEF638-7076-49B4-A296-1F4A38841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5453" r="30170"/>
            <a:stretch/>
          </p:blipFill>
          <p:spPr>
            <a:xfrm>
              <a:off x="6829400" y="5224597"/>
              <a:ext cx="2750981" cy="118188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0CFCDC-8D22-4BA7-947C-C06CA6D5F0FA}"/>
                </a:ext>
              </a:extLst>
            </p:cNvPr>
            <p:cNvSpPr txBox="1"/>
            <p:nvPr/>
          </p:nvSpPr>
          <p:spPr>
            <a:xfrm>
              <a:off x="8355973" y="4679909"/>
              <a:ext cx="1584176" cy="935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9" dirty="0"/>
                <a:t>Sky is blue</a:t>
              </a:r>
            </a:p>
            <a:p>
              <a:r>
                <a:rPr lang="en-US" sz="1059" dirty="0"/>
                <a:t>Cloud is white</a:t>
              </a:r>
            </a:p>
            <a:p>
              <a:r>
                <a:rPr lang="en-US" sz="1059" dirty="0"/>
                <a:t>Mountain is green</a:t>
              </a:r>
            </a:p>
            <a:p>
              <a:endParaRPr lang="en-US" sz="1588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44A5A1-EB29-49D1-A6BD-CE647DFA5097}"/>
              </a:ext>
            </a:extLst>
          </p:cNvPr>
          <p:cNvSpPr txBox="1"/>
          <p:nvPr/>
        </p:nvSpPr>
        <p:spPr>
          <a:xfrm>
            <a:off x="2665031" y="6640746"/>
            <a:ext cx="6671329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Picture from: Amit Chaudhary – The Illustrated Self-Supervised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1711379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3FE0C-0A8B-43DB-8F7F-FFA1F01B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Colorization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851D9-B0D4-409F-BDDB-0F19CC2F6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8C7A8-6999-494B-B907-527D1959F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66" y="2603026"/>
            <a:ext cx="8181543" cy="34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98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E989E-83A7-4694-AC6C-9B53B403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Super-Resolution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9FAB2-D557-4EDE-BA14-E3374615D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Ledig (2017) Photo-Realistic Single Image Super-Resolution Using a Generative Adversarial Network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Training data</a:t>
            </a:r>
            <a:r>
              <a:rPr lang="en-US" dirty="0"/>
              <a:t>: regular and </a:t>
            </a:r>
            <a:r>
              <a:rPr lang="en-US" dirty="0" err="1"/>
              <a:t>downsampled</a:t>
            </a:r>
            <a:r>
              <a:rPr lang="en-US" dirty="0"/>
              <a:t> low-resolution images</a:t>
            </a:r>
          </a:p>
          <a:p>
            <a:r>
              <a:rPr lang="en-US" dirty="0">
                <a:solidFill>
                  <a:srgbClr val="FF0000"/>
                </a:solidFill>
              </a:rPr>
              <a:t>Pretext task</a:t>
            </a:r>
            <a:r>
              <a:rPr lang="en-US" dirty="0"/>
              <a:t>: predict </a:t>
            </a:r>
            <a:r>
              <a:rPr lang="en-US" dirty="0">
                <a:solidFill>
                  <a:srgbClr val="FF0000"/>
                </a:solidFill>
              </a:rPr>
              <a:t>high-resolution image </a:t>
            </a:r>
            <a:r>
              <a:rPr lang="en-US" dirty="0"/>
              <a:t>from low-resolution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5BDC9-B730-47D1-BBD5-3B75C0E8C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150" y="3619609"/>
            <a:ext cx="4931734" cy="3024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ECB0DF-4D48-4D1B-8B5E-99304F56C75B}"/>
              </a:ext>
            </a:extLst>
          </p:cNvPr>
          <p:cNvSpPr txBox="1"/>
          <p:nvPr/>
        </p:nvSpPr>
        <p:spPr>
          <a:xfrm>
            <a:off x="2665031" y="6640746"/>
            <a:ext cx="6671329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Picture from: Amit Chaudhary – The Illustrated Self-Supervised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2301148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A837-91F3-43FC-9AAB-DFF357AAE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/>
              <a:t>SimCLR</a:t>
            </a:r>
            <a:r>
              <a:rPr lang="en-US" dirty="0"/>
              <a:t>, contrastive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85BDD-4C00-4FDF-A0DF-E4D23A786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Chen (2020) A Simple Framework for Contrastive Learning of Visual Representations</a:t>
            </a:r>
            <a:endParaRPr lang="en-US" dirty="0"/>
          </a:p>
          <a:p>
            <a:r>
              <a:rPr lang="en-US" dirty="0"/>
              <a:t>It achieved state-of-the-art in SSL, surpassing the Top-1 accuracy by a supervised ResNet-50 on ImageNet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69AB7-F7F2-4A65-8EFD-C61E81C1E2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23"/>
          <a:stretch/>
        </p:blipFill>
        <p:spPr>
          <a:xfrm>
            <a:off x="3872224" y="3438627"/>
            <a:ext cx="4599854" cy="335486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909719-BB52-4F3A-9E68-080986383146}"/>
              </a:ext>
            </a:extLst>
          </p:cNvPr>
          <p:cNvSpPr/>
          <p:nvPr/>
        </p:nvSpPr>
        <p:spPr>
          <a:xfrm>
            <a:off x="4571125" y="3438627"/>
            <a:ext cx="1080120" cy="3715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3084278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F3E79-F5B0-4C8B-BF3A-A560D6EA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/>
              <a:t>SimCLR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1EF71-30D6-468A-AB91-23194EF7F9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0500"/>
                <a:ext cx="10515600" cy="4351338"/>
              </a:xfrm>
            </p:spPr>
            <p:txBody>
              <a:bodyPr/>
              <a:lstStyle/>
              <a:p>
                <a:pPr lvl="1"/>
                <a:r>
                  <a:rPr lang="en-US" dirty="0"/>
                  <a:t>For a </a:t>
                </a:r>
                <a:r>
                  <a:rPr lang="en-US" dirty="0">
                    <a:solidFill>
                      <a:srgbClr val="FF0000"/>
                    </a:solidFill>
                  </a:rPr>
                  <a:t>mini-batch</a:t>
                </a:r>
                <a:r>
                  <a:rPr lang="en-US" dirty="0"/>
                  <a:t> of </a:t>
                </a:r>
                <a:r>
                  <a:rPr lang="en-US" i="1" dirty="0"/>
                  <a:t>n</a:t>
                </a:r>
                <a:r>
                  <a:rPr lang="en-US" dirty="0"/>
                  <a:t> inputs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 two different </a:t>
                </a:r>
                <a:r>
                  <a:rPr lang="en-US" dirty="0">
                    <a:solidFill>
                      <a:srgbClr val="FF0000"/>
                    </a:solidFill>
                  </a:rPr>
                  <a:t>data augmentation </a:t>
                </a:r>
                <a:r>
                  <a:rPr lang="en-US" dirty="0"/>
                  <a:t>operations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resulting in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Data augmentation includes random crop, resize with random flip, color distortions, and Gaussian blur (data augmentation is crucial for contrastive learning)</a:t>
                </a:r>
              </a:p>
              <a:p>
                <a:pPr lvl="1"/>
                <a:r>
                  <a:rPr lang="en-US" dirty="0"/>
                  <a:t>Apply a </a:t>
                </a:r>
                <a:r>
                  <a:rPr lang="en-US" dirty="0">
                    <a:solidFill>
                      <a:srgbClr val="FF0000"/>
                    </a:solidFill>
                  </a:rPr>
                  <a:t>base encoder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to obtain the code representations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Apply another </a:t>
                </a:r>
                <a:r>
                  <a:rPr lang="en-US" dirty="0">
                    <a:solidFill>
                      <a:srgbClr val="FF0000"/>
                    </a:solidFill>
                  </a:rPr>
                  <a:t>prediction head encoder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/>
                  <a:t> (one fully-connected layer)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to obtain the code representations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E1EF71-30D6-468A-AB91-23194EF7F9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0500"/>
                <a:ext cx="10515600" cy="4351338"/>
              </a:xfrm>
              <a:blipFill>
                <a:blip r:embed="rId2"/>
                <a:stretch>
                  <a:fillRect t="-2041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23476F1-965C-431F-A89B-D5BB6938D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8198" y="4445584"/>
            <a:ext cx="3054014" cy="23312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611569-49DD-406C-8F84-1BC639FA6807}"/>
              </a:ext>
            </a:extLst>
          </p:cNvPr>
          <p:cNvSpPr txBox="1"/>
          <p:nvPr/>
        </p:nvSpPr>
        <p:spPr>
          <a:xfrm>
            <a:off x="2444155" y="5340338"/>
            <a:ext cx="2350849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35" b="1" dirty="0"/>
              <a:t>Base encoder </a:t>
            </a:r>
            <a:r>
              <a:rPr lang="en-US" sz="1235" b="1" i="1" dirty="0"/>
              <a:t>f</a:t>
            </a:r>
            <a:r>
              <a:rPr lang="en-US" sz="1235" b="1" dirty="0"/>
              <a:t>: </a:t>
            </a:r>
          </a:p>
          <a:p>
            <a:pPr algn="ctr"/>
            <a:r>
              <a:rPr lang="en-US" sz="1235" dirty="0" err="1"/>
              <a:t>ResNet</a:t>
            </a:r>
            <a:r>
              <a:rPr lang="en-US" sz="1235" dirty="0"/>
              <a:t> + global average pooling</a:t>
            </a:r>
            <a:endParaRPr lang="en-US" sz="1588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8F5B7E-1EC1-4F92-A3F1-8938274C06F5}"/>
              </a:ext>
            </a:extLst>
          </p:cNvPr>
          <p:cNvSpPr txBox="1"/>
          <p:nvPr/>
        </p:nvSpPr>
        <p:spPr>
          <a:xfrm>
            <a:off x="2822370" y="4662128"/>
            <a:ext cx="1875828" cy="66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35" b="1" dirty="0"/>
              <a:t>Prediction head </a:t>
            </a:r>
            <a:r>
              <a:rPr lang="en-US" sz="1235" b="1" i="1" dirty="0"/>
              <a:t>g</a:t>
            </a:r>
            <a:r>
              <a:rPr lang="en-US" sz="1235" b="1" dirty="0"/>
              <a:t>:</a:t>
            </a:r>
          </a:p>
          <a:p>
            <a:pPr algn="ctr"/>
            <a:r>
              <a:rPr lang="en-US" sz="1235" dirty="0"/>
              <a:t>One fully-connected layer</a:t>
            </a:r>
            <a:endParaRPr lang="en-US" sz="1588" dirty="0"/>
          </a:p>
        </p:txBody>
      </p:sp>
    </p:spTree>
    <p:extLst>
      <p:ext uri="{BB962C8B-B14F-4D97-AF65-F5344CB8AC3E}">
        <p14:creationId xmlns:p14="http://schemas.microsoft.com/office/powerpoint/2010/main" val="1789428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0CA6-CFA4-42E4-B69E-55B132D9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23966-C8BD-4A3E-A9FA-C9558CAF9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Contrastive learning </a:t>
            </a:r>
            <a:r>
              <a:rPr lang="en-US" dirty="0"/>
              <a:t>is based on grouping similar examples</a:t>
            </a:r>
          </a:p>
          <a:p>
            <a:pPr lvl="1"/>
            <a:r>
              <a:rPr lang="en-US" dirty="0"/>
              <a:t>E.g., cluster the shown images into groups of similar images</a:t>
            </a:r>
          </a:p>
          <a:p>
            <a:r>
              <a:rPr lang="en-US" dirty="0">
                <a:solidFill>
                  <a:srgbClr val="FF0000"/>
                </a:solidFill>
              </a:rPr>
              <a:t>Noise-Contrastive Estimation (NCE) loss </a:t>
            </a:r>
            <a:r>
              <a:rPr lang="en-US" dirty="0"/>
              <a:t>minimizes the distance between similar images (positive examples) and maximizes the distance to dissimilar images (negative examples)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FCD92-855E-49EB-855E-EFDDDBEBC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676" y="4297429"/>
            <a:ext cx="4164341" cy="2181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2B8C24-D456-4FB8-84B8-D1F7E35C9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984" y="4436172"/>
            <a:ext cx="3697210" cy="1903835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E5E751BE-47DE-46A9-A9A9-DA2D63DB66E3}"/>
              </a:ext>
            </a:extLst>
          </p:cNvPr>
          <p:cNvSpPr/>
          <p:nvPr/>
        </p:nvSpPr>
        <p:spPr>
          <a:xfrm>
            <a:off x="5653320" y="5123403"/>
            <a:ext cx="508292" cy="25414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A6E02-425F-4C68-B18B-3C9D444E7E24}"/>
              </a:ext>
            </a:extLst>
          </p:cNvPr>
          <p:cNvSpPr txBox="1"/>
          <p:nvPr/>
        </p:nvSpPr>
        <p:spPr>
          <a:xfrm>
            <a:off x="7935311" y="5160806"/>
            <a:ext cx="811986" cy="418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9" dirty="0"/>
              <a:t>Maximize distance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E836A4-E0A2-4957-8BBF-FE823171E227}"/>
              </a:ext>
            </a:extLst>
          </p:cNvPr>
          <p:cNvSpPr txBox="1"/>
          <p:nvPr/>
        </p:nvSpPr>
        <p:spPr>
          <a:xfrm>
            <a:off x="2665031" y="6640746"/>
            <a:ext cx="6671329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Picture from: </a:t>
            </a:r>
            <a:r>
              <a:rPr lang="en-US" sz="794" dirty="0"/>
              <a:t>William Falcon – A Framework for Contrastive Self-Supervised Learning and Designing a New Approach</a:t>
            </a:r>
            <a:endParaRPr lang="en-US" sz="882" dirty="0"/>
          </a:p>
        </p:txBody>
      </p:sp>
    </p:spTree>
    <p:extLst>
      <p:ext uri="{BB962C8B-B14F-4D97-AF65-F5344CB8AC3E}">
        <p14:creationId xmlns:p14="http://schemas.microsoft.com/office/powerpoint/2010/main" val="279332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BA3A-5726-4B9D-BBDC-A19BEDA9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0858F-55D4-43A1-B784-CC95574F6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594" y="1840589"/>
            <a:ext cx="8456704" cy="47361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Self-supervised learning example</a:t>
            </a:r>
          </a:p>
          <a:p>
            <a:pPr marL="655579" lvl="1" indent="-302575"/>
            <a:r>
              <a:rPr lang="en-US" b="1" i="1" dirty="0">
                <a:solidFill>
                  <a:srgbClr val="0070C0"/>
                </a:solidFill>
              </a:rPr>
              <a:t>Pretext task</a:t>
            </a:r>
            <a:r>
              <a:rPr lang="en-US" dirty="0"/>
              <a:t>: train a model to </a:t>
            </a:r>
            <a:r>
              <a:rPr lang="en-US" dirty="0">
                <a:solidFill>
                  <a:srgbClr val="FF0000"/>
                </a:solidFill>
              </a:rPr>
              <a:t>predict the rotation degree </a:t>
            </a:r>
            <a:r>
              <a:rPr lang="en-US" dirty="0"/>
              <a:t>of rotated images with cats and dogs (we can collect million of images from internet, labeling is not required)</a:t>
            </a:r>
          </a:p>
          <a:p>
            <a:pPr marL="655579" lvl="1" indent="-302575"/>
            <a:endParaRPr lang="en-US" dirty="0"/>
          </a:p>
          <a:p>
            <a:pPr marL="655579" lvl="1" indent="-302575"/>
            <a:endParaRPr lang="en-US" dirty="0"/>
          </a:p>
          <a:p>
            <a:pPr marL="655579" lvl="1" indent="-302575"/>
            <a:endParaRPr lang="en-US" dirty="0"/>
          </a:p>
          <a:p>
            <a:pPr marL="655579" lvl="1" indent="-302575"/>
            <a:endParaRPr lang="en-US" dirty="0"/>
          </a:p>
          <a:p>
            <a:pPr marL="655579" lvl="1" indent="-302575"/>
            <a:endParaRPr lang="en-US" dirty="0"/>
          </a:p>
          <a:p>
            <a:pPr marL="655579" lvl="1" indent="-302575"/>
            <a:endParaRPr lang="en-US" dirty="0"/>
          </a:p>
          <a:p>
            <a:pPr marL="655579" lvl="1" indent="-302575"/>
            <a:endParaRPr lang="en-US" sz="1059" dirty="0"/>
          </a:p>
          <a:p>
            <a:pPr marL="655579" lvl="1" indent="-302575"/>
            <a:r>
              <a:rPr lang="en-US" b="1" i="1" dirty="0">
                <a:solidFill>
                  <a:srgbClr val="0070C0"/>
                </a:solidFill>
              </a:rPr>
              <a:t>Downstream task</a:t>
            </a:r>
            <a:r>
              <a:rPr lang="en-US" dirty="0"/>
              <a:t>: use transfer learning and fine-tune the learned model from the pretext task for </a:t>
            </a:r>
            <a:r>
              <a:rPr lang="en-US" dirty="0">
                <a:solidFill>
                  <a:srgbClr val="FF0000"/>
                </a:solidFill>
              </a:rPr>
              <a:t>classification</a:t>
            </a:r>
            <a:r>
              <a:rPr lang="en-US" dirty="0"/>
              <a:t> of cats vs dogs with very few labeled examples</a:t>
            </a:r>
          </a:p>
          <a:p>
            <a:pPr marL="605150" lvl="1" indent="-252146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>
              <a:sym typeface="Calibri"/>
            </a:endParaRPr>
          </a:p>
          <a:p>
            <a:endParaRPr lang="en-US" dirty="0">
              <a:sym typeface="Calibri"/>
            </a:endParaRPr>
          </a:p>
          <a:p>
            <a:endParaRPr lang="en-US" dirty="0">
              <a:sym typeface="Calibri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857"/>
          <a:stretch/>
        </p:blipFill>
        <p:spPr>
          <a:xfrm>
            <a:off x="385235" y="3294448"/>
            <a:ext cx="6544256" cy="1828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549" y="3669811"/>
            <a:ext cx="4754850" cy="1354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83E7D-BBA0-4C88-B7DE-0C680D9CD138}"/>
              </a:ext>
            </a:extLst>
          </p:cNvPr>
          <p:cNvSpPr txBox="1"/>
          <p:nvPr/>
        </p:nvSpPr>
        <p:spPr>
          <a:xfrm>
            <a:off x="2665031" y="6640746"/>
            <a:ext cx="6671329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Picture from: Amit Chaudhary – The Illustrated Self-Supervised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2861896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7F83E-28FE-43FF-B0BE-1EA69602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SimCLR</a:t>
            </a:r>
            <a:r>
              <a:rPr lang="en-US" dirty="0"/>
              <a:t>: noise contrastive loss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D1901-B7DB-4152-A81C-2A9DD2B20C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For one </a:t>
                </a:r>
                <a:r>
                  <a:rPr lang="en-US" dirty="0">
                    <a:solidFill>
                      <a:srgbClr val="FF0000"/>
                    </a:solidFill>
                  </a:rPr>
                  <a:t>positive pair </a:t>
                </a:r>
                <a:r>
                  <a:rPr lang="en-US" dirty="0"/>
                  <a:t>of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for the remaining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samples treated as </a:t>
                </a:r>
                <a:r>
                  <a:rPr lang="en-US" dirty="0">
                    <a:solidFill>
                      <a:srgbClr val="FF0000"/>
                    </a:solidFill>
                  </a:rPr>
                  <a:t>negative</a:t>
                </a:r>
                <a:r>
                  <a:rPr lang="en-US" dirty="0"/>
                  <a:t>, a cosine similarity is calculated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sim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contrastive prediction task </a:t>
                </a:r>
                <a:r>
                  <a:rPr lang="en-US" dirty="0"/>
                  <a:t>aims for a given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identify a positive pairing 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NCE loss </a:t>
                </a:r>
                <a:r>
                  <a:rPr lang="en-US" dirty="0"/>
                  <a:t>for the instances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is calculated as:</a:t>
                </a:r>
              </a:p>
              <a:p>
                <a:pPr marL="0" indent="0">
                  <a:spcAft>
                    <a:spcPts val="529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sim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≠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nary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sim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/>
                  <a:t> has a value of 1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0 otherwise,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is a temperature hyperparameter</a:t>
                </a:r>
              </a:p>
              <a:p>
                <a:r>
                  <a:rPr lang="en-US" dirty="0"/>
                  <a:t>The overall loss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calculated across all positive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a mini-batch</a:t>
                </a:r>
              </a:p>
              <a:p>
                <a:r>
                  <a:rPr lang="en-US" dirty="0"/>
                  <a:t>For downstream tasks, the head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is discarded and only the 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used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D1901-B7DB-4152-A81C-2A9DD2B20C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03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472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7A9FD-0432-4E0A-9427-CD7FD7F8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SimCLR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9DD90-88A7-49C3-9507-FA9C0046A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augmentation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B3B3E-13EA-46A8-9E9C-5EE3FBDE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702" y="2475953"/>
            <a:ext cx="8563617" cy="36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76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2D84D-6437-44D4-98ED-D3912BBD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SimCLR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ABBEC-A9FC-4E26-9E93-A83B0A4B3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Experimental results on 10 image datasets</a:t>
            </a:r>
          </a:p>
          <a:p>
            <a:pPr lvl="1"/>
            <a:r>
              <a:rPr lang="en-US" dirty="0" err="1"/>
              <a:t>SimCLR</a:t>
            </a:r>
            <a:r>
              <a:rPr lang="en-US" dirty="0"/>
              <a:t> outperformed supervised models on most datasets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05E9A-7AF2-4CB9-A873-47DA7CC48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1" y="2920709"/>
            <a:ext cx="8875059" cy="18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1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2C271-D297-91E4-2409-BDB68ED7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CLIP: Learning Transferrable Models from Natural Language Supervision (Radford et al. 2021)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177812-2248-AFBF-8BFC-5D48CDA1B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41" y="1676400"/>
            <a:ext cx="11125200" cy="4038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1803E7-00EB-A8E1-7A97-76B7E79D1501}"/>
              </a:ext>
            </a:extLst>
          </p:cNvPr>
          <p:cNvSpPr txBox="1"/>
          <p:nvPr/>
        </p:nvSpPr>
        <p:spPr>
          <a:xfrm>
            <a:off x="1514475" y="5827345"/>
            <a:ext cx="9586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Joint multimodal representation learning: text </a:t>
            </a:r>
            <a:r>
              <a:rPr lang="en-US" sz="2800" b="1" u="sng" dirty="0"/>
              <a:t>and</a:t>
            </a:r>
            <a:r>
              <a:rPr lang="en-US" sz="2800" b="1" dirty="0"/>
              <a:t> images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1382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D462-DF98-5F6D-1409-3D3F9E33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Key idea: </a:t>
            </a:r>
            <a:r>
              <a:rPr lang="en-US" sz="3200" b="1" dirty="0"/>
              <a:t>contrastive loss to match text features to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8A46B-6415-F465-2235-1B9081CFF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4648200" cy="5135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small transformer language model (76M parameters for base)</a:t>
            </a:r>
          </a:p>
          <a:p>
            <a:r>
              <a:rPr lang="en-US" dirty="0"/>
              <a:t>Matching task with large batch (size = 32,768)</a:t>
            </a:r>
          </a:p>
          <a:p>
            <a:pPr lvl="1"/>
            <a:r>
              <a:rPr lang="en-US" dirty="0"/>
              <a:t>Each image and text from batch is encoded</a:t>
            </a:r>
          </a:p>
          <a:p>
            <a:pPr lvl="1"/>
            <a:r>
              <a:rPr lang="en-US" dirty="0"/>
              <a:t>Similarity score obtained for 32K x 32K image-text pairings</a:t>
            </a:r>
          </a:p>
          <a:p>
            <a:pPr lvl="1"/>
            <a:r>
              <a:rPr lang="en-US" dirty="0"/>
              <a:t>Loss is cross-entropy on matching each image to its text, and each text to its image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821D5B-2954-C9A9-4A14-03237D905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378"/>
          <a:stretch/>
        </p:blipFill>
        <p:spPr>
          <a:xfrm>
            <a:off x="5867400" y="1371600"/>
            <a:ext cx="5520559" cy="4038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97486B-ABCB-129D-0317-6E7C8FED987A}"/>
              </a:ext>
            </a:extLst>
          </p:cNvPr>
          <p:cNvSpPr txBox="1"/>
          <p:nvPr/>
        </p:nvSpPr>
        <p:spPr>
          <a:xfrm>
            <a:off x="6206359" y="57150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Contrastive task formulations is a good general way to learn when exact target is unpredictable</a:t>
            </a:r>
          </a:p>
        </p:txBody>
      </p:sp>
    </p:spTree>
    <p:extLst>
      <p:ext uri="{BB962C8B-B14F-4D97-AF65-F5344CB8AC3E}">
        <p14:creationId xmlns:p14="http://schemas.microsoft.com/office/powerpoint/2010/main" val="163999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DFB25-6C55-ECBD-3F09-EAB4CA3CF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FBE51F-1882-5D84-41FC-027076F86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76095"/>
            <a:ext cx="5570290" cy="59645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26F0A3-D489-4DEC-0DEB-78A22EAF2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/>
          <a:stretch/>
        </p:blipFill>
        <p:spPr>
          <a:xfrm>
            <a:off x="5867400" y="1676400"/>
            <a:ext cx="552055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23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567C-938E-6A87-4143-4B9A0C573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02D5D-18FC-899A-74ED-5E4A79713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largest </a:t>
            </a:r>
            <a:r>
              <a:rPr lang="en-US" dirty="0" err="1"/>
              <a:t>ResNet</a:t>
            </a:r>
            <a:r>
              <a:rPr lang="en-US" dirty="0"/>
              <a:t> model RN50x64, took 18 days to train on 592 V100 GPUs, while the largest Vision Transformer took 12 days on 256 V100 GPUs”</a:t>
            </a:r>
          </a:p>
          <a:p>
            <a:pPr lvl="1"/>
            <a:r>
              <a:rPr lang="en-US" dirty="0"/>
              <a:t>~$91K for Transformer model; $300K for </a:t>
            </a:r>
            <a:r>
              <a:rPr lang="en-US" dirty="0" err="1"/>
              <a:t>ResNet</a:t>
            </a:r>
            <a:r>
              <a:rPr lang="en-US" dirty="0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217832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CACF-B14A-E10E-4F37-E6BCCF11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606"/>
            <a:ext cx="10515600" cy="1325563"/>
          </a:xfrm>
        </p:spPr>
        <p:txBody>
          <a:bodyPr/>
          <a:lstStyle/>
          <a:p>
            <a:r>
              <a:rPr lang="en-US" dirty="0"/>
              <a:t>Key idea 2: </a:t>
            </a:r>
            <a:r>
              <a:rPr lang="en-US" b="1" dirty="0"/>
              <a:t>zero-shot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AD8D4-0754-84CF-FCC2-683B4B208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0957"/>
            <a:ext cx="4191000" cy="5135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Every batch of training is like a novel classification task, matching 32K classes to 32K images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create a new classification task: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Convert class labels into captions and encode the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Encode the image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Assign the image to the label whose caption matches best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4EFDD-BA95-A297-F1C2-8D3F81495B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22"/>
          <a:stretch/>
        </p:blipFill>
        <p:spPr>
          <a:xfrm>
            <a:off x="5257800" y="1600200"/>
            <a:ext cx="6725569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2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BD067-4CC3-30C9-BD82-08F8B59AE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ways to adapt CLIP to a new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89984-CF43-B4E1-2264-2A6FC210D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Zero-shot: convert labels to text and use text-image similarity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Linear probe: freeze the image encoder and train a linear layer on its features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Nearest neighbor (not in paper): record features of training examples and use K-NN classifier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Fine-tune CLIP encoder for the new task (but then it completely loses its generality)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32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F1AE0-2E8E-649B-33CF-16607F5E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shot prediction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2F981-E976-1A42-C056-2D4804C05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CD298-B32E-4014-BAEA-F46CA734C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" y="1447800"/>
            <a:ext cx="12046591" cy="519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8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6CA5-CB10-4003-9088-C31825AF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3BB07-8C7B-4FAE-A9D0-A12E975B7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more depiction of the general pipeline for self-supervised learning is shown in the figure</a:t>
            </a:r>
          </a:p>
          <a:p>
            <a:pPr lvl="1"/>
            <a:r>
              <a:rPr lang="en-US" dirty="0"/>
              <a:t>For the downstream task, re-use the trained </a:t>
            </a:r>
            <a:r>
              <a:rPr lang="en-US" dirty="0" err="1"/>
              <a:t>ConvNet</a:t>
            </a:r>
            <a:r>
              <a:rPr lang="en-US" dirty="0"/>
              <a:t> base model, and fine-tune the top layers on a small labeled dataset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A4190-FEA9-4031-8A65-F187B1FA8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490" y="3428999"/>
            <a:ext cx="2216425" cy="31520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5C994-37E9-40EF-8BA1-5DAF5D58AF3F}"/>
              </a:ext>
            </a:extLst>
          </p:cNvPr>
          <p:cNvSpPr txBox="1"/>
          <p:nvPr/>
        </p:nvSpPr>
        <p:spPr>
          <a:xfrm>
            <a:off x="2665031" y="6640746"/>
            <a:ext cx="6671329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2" dirty="0"/>
              <a:t>Picture from: Jing and Tian (2019) Self-supervised Visual Feature Learning with Deep Neural Networks: A Survey</a:t>
            </a:r>
          </a:p>
        </p:txBody>
      </p:sp>
    </p:spTree>
    <p:extLst>
      <p:ext uri="{BB962C8B-B14F-4D97-AF65-F5344CB8AC3E}">
        <p14:creationId xmlns:p14="http://schemas.microsoft.com/office/powerpoint/2010/main" val="465120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F6B8-85FD-AE88-8936-F13CA3E06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029200" cy="5135563"/>
          </a:xfrm>
        </p:spPr>
        <p:txBody>
          <a:bodyPr/>
          <a:lstStyle/>
          <a:p>
            <a:r>
              <a:rPr lang="en-US" dirty="0"/>
              <a:t>Zero-shot clip performs as well as a strong baseline trained on 16 examples per class</a:t>
            </a:r>
          </a:p>
          <a:p>
            <a:r>
              <a:rPr lang="en-US" dirty="0"/>
              <a:t>Linear probe needs 4 examples to reach zero-shot performance (on average)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862DB-8B3F-B75C-09AD-285A7C90A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028178"/>
            <a:ext cx="5805182" cy="53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96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233B9A-1933-29B0-282F-6C816FD25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5670958" cy="4874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7414B-612F-2825-6C14-38EC971E0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5036890"/>
            <a:ext cx="5536734" cy="16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25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833B20-B479-32F0-053D-A5B6EDAF5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17" y="971025"/>
            <a:ext cx="6274965" cy="49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02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0643-16FD-1D94-3B80-046F1A9D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964D-FF33-059F-7BB0-643D6471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5962"/>
            <a:ext cx="9734550" cy="4338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Instead of training a model directly on a task x-&gt;y we can: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Get a pretrained encoder e for a feature representation</a:t>
            </a:r>
          </a:p>
          <a:p>
            <a:pPr marL="457200" lvl="1" indent="0" algn="ctr">
              <a:buNone/>
            </a:pPr>
            <a:r>
              <a:rPr lang="en-US" dirty="0"/>
              <a:t>z = e(x)</a:t>
            </a:r>
          </a:p>
          <a:p>
            <a:pPr marL="514350" indent="-514350">
              <a:buAutoNum type="arabicPeriod"/>
            </a:pPr>
            <a:r>
              <a:rPr lang="en-US" dirty="0"/>
              <a:t>Use the encoding z to solve the problem by either</a:t>
            </a:r>
          </a:p>
          <a:p>
            <a:pPr lvl="1"/>
            <a:r>
              <a:rPr lang="en-US" dirty="0"/>
              <a:t>Using it directly (e.g. zero-shot, nearest neighbor,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 training a small model on top of the representation</a:t>
            </a:r>
          </a:p>
          <a:p>
            <a:pPr marL="457200" lvl="1" indent="0" algn="ctr">
              <a:buNone/>
            </a:pPr>
            <a:r>
              <a:rPr lang="en-US" dirty="0"/>
              <a:t>y = f(z) = f(e(x))</a:t>
            </a:r>
          </a:p>
        </p:txBody>
      </p:sp>
    </p:spTree>
    <p:extLst>
      <p:ext uri="{BB962C8B-B14F-4D97-AF65-F5344CB8AC3E}">
        <p14:creationId xmlns:p14="http://schemas.microsoft.com/office/powerpoint/2010/main" val="32712933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362D90-B5AC-5949-E947-2CEC3C1C46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B0976-DF33-C4D3-39B7-3E6F2216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out CLIP, BERT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189DA-BCD3-F5B8-7C5E-397B43354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8925"/>
            <a:ext cx="10515600" cy="33480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https://bit.ly/clip-and-bert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6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ym typeface="Calibri"/>
              </a:rPr>
              <a:t>Why self-supervised learning?</a:t>
            </a:r>
          </a:p>
          <a:p>
            <a:pPr lvl="1"/>
            <a:r>
              <a:rPr lang="en-US" dirty="0"/>
              <a:t>Creating </a:t>
            </a:r>
            <a:r>
              <a:rPr lang="en-US" dirty="0">
                <a:solidFill>
                  <a:srgbClr val="FF0000"/>
                </a:solidFill>
              </a:rPr>
              <a:t>labeled datasets </a:t>
            </a:r>
            <a:r>
              <a:rPr lang="en-US" dirty="0"/>
              <a:t>for each task is an expensive, time-consuming, tedious task</a:t>
            </a:r>
          </a:p>
          <a:p>
            <a:pPr lvl="2"/>
            <a:r>
              <a:rPr lang="en-US" dirty="0"/>
              <a:t>Requires hiring human labelers, preparing labeling manuals, creating GUIs, creating storage pipelines, etc.</a:t>
            </a:r>
          </a:p>
          <a:p>
            <a:pPr lvl="2"/>
            <a:r>
              <a:rPr lang="en-US" dirty="0"/>
              <a:t>High quality annotations in certain domains can be particularly expensive (e.g., medicine)</a:t>
            </a:r>
          </a:p>
          <a:p>
            <a:pPr lvl="1"/>
            <a:r>
              <a:rPr lang="en-US" dirty="0"/>
              <a:t>Self-supervised learning takes advantage of the vast amount of unlabeled data on the internet (images, videos, text)</a:t>
            </a:r>
          </a:p>
          <a:p>
            <a:pPr lvl="2"/>
            <a:r>
              <a:rPr lang="en-US" dirty="0"/>
              <a:t>Rich discriminative features can be obtained by training models without actual labels</a:t>
            </a:r>
          </a:p>
          <a:p>
            <a:pPr lvl="1"/>
            <a:r>
              <a:rPr lang="en-US" dirty="0"/>
              <a:t>Self-supervised learning can potentially generalize better because we learn more about the world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Challenges</a:t>
            </a:r>
            <a:r>
              <a:rPr lang="en-US" dirty="0"/>
              <a:t> for self-supervised learning</a:t>
            </a:r>
          </a:p>
          <a:p>
            <a:pPr lvl="1"/>
            <a:r>
              <a:rPr lang="en-US" dirty="0"/>
              <a:t>How to select a suitable pretext task for an application </a:t>
            </a:r>
          </a:p>
          <a:p>
            <a:pPr lvl="1"/>
            <a:r>
              <a:rPr lang="en-US" dirty="0"/>
              <a:t>There is no gold standard for comparison of learned feature representations</a:t>
            </a:r>
          </a:p>
          <a:p>
            <a:pPr lvl="1"/>
            <a:r>
              <a:rPr lang="en-US" dirty="0"/>
              <a:t>Selecting a suitable loss functions, since there is no single objective as the test set accuracy in 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388864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594" y="1844827"/>
            <a:ext cx="8456704" cy="488807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Self-supervised learning versus unsupervised learning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Self-supervised learning (SSL)</a:t>
            </a:r>
          </a:p>
          <a:p>
            <a:pPr lvl="2"/>
            <a:r>
              <a:rPr lang="en-US" dirty="0"/>
              <a:t>Aims to extract useful </a:t>
            </a:r>
            <a:r>
              <a:rPr lang="en-US" dirty="0">
                <a:solidFill>
                  <a:srgbClr val="00B050"/>
                </a:solidFill>
              </a:rPr>
              <a:t>feature representations </a:t>
            </a:r>
            <a:r>
              <a:rPr lang="en-US" dirty="0"/>
              <a:t>from raw unlabeled data through </a:t>
            </a:r>
            <a:r>
              <a:rPr lang="en-US" b="1" i="1" dirty="0">
                <a:solidFill>
                  <a:srgbClr val="0070C0"/>
                </a:solidFill>
              </a:rPr>
              <a:t>pretext tasks</a:t>
            </a:r>
          </a:p>
          <a:p>
            <a:pPr lvl="2"/>
            <a:r>
              <a:rPr lang="en-US" dirty="0"/>
              <a:t>Apply the feature representation to improve the performance of </a:t>
            </a:r>
            <a:r>
              <a:rPr lang="en-US" b="1" i="1" dirty="0">
                <a:solidFill>
                  <a:srgbClr val="0070C0"/>
                </a:solidFill>
              </a:rPr>
              <a:t>downstream tasks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Unsupervised learning</a:t>
            </a:r>
          </a:p>
          <a:p>
            <a:pPr lvl="2"/>
            <a:r>
              <a:rPr lang="en-US" dirty="0"/>
              <a:t>Discover patterns in unlabeled data, e.g., for clustering or dimensionality reduction</a:t>
            </a:r>
          </a:p>
          <a:p>
            <a:pPr lvl="1"/>
            <a:r>
              <a:rPr lang="en-US" dirty="0">
                <a:sym typeface="Calibri"/>
              </a:rPr>
              <a:t>Note also that the term “self-supervised learning” is sometimes used interchangeably with “unsupervised learning”</a:t>
            </a:r>
          </a:p>
          <a:p>
            <a:r>
              <a:rPr lang="en-US" dirty="0"/>
              <a:t>Self-supervised learning versus transfer learning </a:t>
            </a:r>
          </a:p>
          <a:p>
            <a:pPr lvl="1"/>
            <a:r>
              <a:rPr lang="en-US" dirty="0"/>
              <a:t>Transfer learning is often implemented in a supervised manner</a:t>
            </a:r>
          </a:p>
          <a:p>
            <a:pPr lvl="2"/>
            <a:r>
              <a:rPr lang="en-US" dirty="0"/>
              <a:t>E.g., learn features from a labeled ImageNet, and transfer the features to a smaller dataset</a:t>
            </a:r>
          </a:p>
          <a:p>
            <a:pPr lvl="1"/>
            <a:r>
              <a:rPr lang="en-US" dirty="0"/>
              <a:t>SSL is a type of transfer learning approach implemented in an unsupervised manner</a:t>
            </a:r>
          </a:p>
          <a:p>
            <a:r>
              <a:rPr lang="en-US" dirty="0"/>
              <a:t>Self-supervised learning versus data augmentation</a:t>
            </a:r>
          </a:p>
          <a:p>
            <a:pPr lvl="1"/>
            <a:r>
              <a:rPr lang="en-US" dirty="0"/>
              <a:t>Data augmentation is often used as a regularization method in supervised learning</a:t>
            </a:r>
          </a:p>
          <a:p>
            <a:pPr lvl="1"/>
            <a:r>
              <a:rPr lang="en-US" dirty="0"/>
              <a:t>In SSL, image rotation of shifting are used for feature learning in raw unlabeled data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9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380"/>
          <p:cNvSpPr txBox="1"/>
          <p:nvPr/>
        </p:nvSpPr>
        <p:spPr>
          <a:xfrm>
            <a:off x="1702129" y="1009404"/>
            <a:ext cx="8684571" cy="4818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297">
              <a:spcBef>
                <a:spcPts val="1200"/>
              </a:spcBef>
              <a:buSzPct val="100000"/>
            </a:pPr>
            <a:endParaRPr lang="en" sz="2400" dirty="0"/>
          </a:p>
        </p:txBody>
      </p:sp>
      <p:sp>
        <p:nvSpPr>
          <p:cNvPr id="4" name="Shape 379">
            <a:extLst>
              <a:ext uri="{FF2B5EF4-FFF2-40B4-BE49-F238E27FC236}">
                <a16:creationId xmlns:a16="http://schemas.microsoft.com/office/drawing/2014/main" id="{76FD186A-B487-4322-81DE-A79CFB714621}"/>
              </a:ext>
            </a:extLst>
          </p:cNvPr>
          <p:cNvSpPr txBox="1"/>
          <p:nvPr/>
        </p:nvSpPr>
        <p:spPr>
          <a:xfrm>
            <a:off x="480115" y="155488"/>
            <a:ext cx="10685191" cy="874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733" dirty="0">
                <a:solidFill>
                  <a:srgbClr val="005696"/>
                </a:solidFill>
              </a:rPr>
              <a:t>BERT</a:t>
            </a:r>
            <a:endParaRPr lang="en" sz="3733" dirty="0">
              <a:solidFill>
                <a:srgbClr val="00569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6D3C5D-A043-41B4-828E-AED323D86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635" b="34936"/>
          <a:stretch/>
        </p:blipFill>
        <p:spPr>
          <a:xfrm>
            <a:off x="510115" y="2191151"/>
            <a:ext cx="4450599" cy="3857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E89430-52C4-4BC9-AD6C-057FC64285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133" y="404977"/>
            <a:ext cx="4285136" cy="59553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9644A4-DD0D-4A8D-A0E7-25AA2C35531C}"/>
              </a:ext>
            </a:extLst>
          </p:cNvPr>
          <p:cNvSpPr txBox="1"/>
          <p:nvPr/>
        </p:nvSpPr>
        <p:spPr>
          <a:xfrm>
            <a:off x="4020281" y="4882769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81D835-745E-455D-8184-C30060EAD4DB}"/>
              </a:ext>
            </a:extLst>
          </p:cNvPr>
          <p:cNvSpPr txBox="1"/>
          <p:nvPr/>
        </p:nvSpPr>
        <p:spPr>
          <a:xfrm>
            <a:off x="3003462" y="4624296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ED513-8881-4001-86E0-644BDE98D834}"/>
              </a:ext>
            </a:extLst>
          </p:cNvPr>
          <p:cNvSpPr txBox="1"/>
          <p:nvPr/>
        </p:nvSpPr>
        <p:spPr>
          <a:xfrm>
            <a:off x="3308759" y="4570782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6" name="Shape 380">
            <a:extLst>
              <a:ext uri="{FF2B5EF4-FFF2-40B4-BE49-F238E27FC236}">
                <a16:creationId xmlns:a16="http://schemas.microsoft.com/office/drawing/2014/main" id="{BDD7EAC6-8B29-492B-8AB3-26EAA00A5213}"/>
              </a:ext>
            </a:extLst>
          </p:cNvPr>
          <p:cNvSpPr txBox="1"/>
          <p:nvPr/>
        </p:nvSpPr>
        <p:spPr>
          <a:xfrm>
            <a:off x="510115" y="876257"/>
            <a:ext cx="10625189" cy="5689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133" dirty="0">
                <a:solidFill>
                  <a:srgbClr val="005696"/>
                </a:solidFill>
              </a:rPr>
              <a:t>BERT </a:t>
            </a:r>
            <a:r>
              <a:rPr lang="en-US" sz="2133" dirty="0"/>
              <a:t>is a bidirectional (Transformer encoder) model,</a:t>
            </a:r>
          </a:p>
          <a:p>
            <a:r>
              <a:rPr lang="en-US" sz="2133" dirty="0"/>
              <a:t>trained to learn representations of sentences.</a:t>
            </a:r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r>
              <a:rPr lang="en-US" sz="2133" dirty="0"/>
              <a:t>  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6FDEBB-03D7-4370-9809-7501C77CA29B}"/>
              </a:ext>
            </a:extLst>
          </p:cNvPr>
          <p:cNvSpPr/>
          <p:nvPr/>
        </p:nvSpPr>
        <p:spPr>
          <a:xfrm>
            <a:off x="2951749" y="2476902"/>
            <a:ext cx="1013860" cy="436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2405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380"/>
          <p:cNvSpPr txBox="1"/>
          <p:nvPr/>
        </p:nvSpPr>
        <p:spPr>
          <a:xfrm>
            <a:off x="1702129" y="1009404"/>
            <a:ext cx="8684571" cy="4818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297">
              <a:spcBef>
                <a:spcPts val="1200"/>
              </a:spcBef>
              <a:buSzPct val="100000"/>
            </a:pPr>
            <a:endParaRPr lang="en" sz="2400" dirty="0"/>
          </a:p>
        </p:txBody>
      </p:sp>
      <p:sp>
        <p:nvSpPr>
          <p:cNvPr id="4" name="Shape 379">
            <a:extLst>
              <a:ext uri="{FF2B5EF4-FFF2-40B4-BE49-F238E27FC236}">
                <a16:creationId xmlns:a16="http://schemas.microsoft.com/office/drawing/2014/main" id="{76FD186A-B487-4322-81DE-A79CFB714621}"/>
              </a:ext>
            </a:extLst>
          </p:cNvPr>
          <p:cNvSpPr txBox="1"/>
          <p:nvPr/>
        </p:nvSpPr>
        <p:spPr>
          <a:xfrm>
            <a:off x="480115" y="155488"/>
            <a:ext cx="10685191" cy="874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733" dirty="0">
                <a:solidFill>
                  <a:srgbClr val="005696"/>
                </a:solidFill>
              </a:rPr>
              <a:t>BERT</a:t>
            </a:r>
            <a:endParaRPr lang="en" sz="3733" dirty="0">
              <a:solidFill>
                <a:srgbClr val="00569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89430-52C4-4BC9-AD6C-057FC64285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133" y="404977"/>
            <a:ext cx="4285136" cy="59553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214EE7-B6D5-4280-AFDA-9CA2C23CE550}"/>
              </a:ext>
            </a:extLst>
          </p:cNvPr>
          <p:cNvSpPr/>
          <p:nvPr/>
        </p:nvSpPr>
        <p:spPr>
          <a:xfrm>
            <a:off x="8710852" y="199179"/>
            <a:ext cx="2476488" cy="6212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E9996D-E7D2-4240-B9C6-07E9474BA4EC}"/>
              </a:ext>
            </a:extLst>
          </p:cNvPr>
          <p:cNvSpPr/>
          <p:nvPr/>
        </p:nvSpPr>
        <p:spPr>
          <a:xfrm>
            <a:off x="7221415" y="2116667"/>
            <a:ext cx="1636940" cy="527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DACF91-D5F9-4909-954F-2E59E05372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635" b="34936"/>
          <a:stretch/>
        </p:blipFill>
        <p:spPr>
          <a:xfrm>
            <a:off x="510115" y="2191151"/>
            <a:ext cx="4450599" cy="38574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0FBD20-1A54-49DB-B729-317BFD6E215D}"/>
              </a:ext>
            </a:extLst>
          </p:cNvPr>
          <p:cNvSpPr txBox="1"/>
          <p:nvPr/>
        </p:nvSpPr>
        <p:spPr>
          <a:xfrm>
            <a:off x="4020281" y="4882769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AC692E-FDA8-4B37-906A-0B8D24ED7D23}"/>
              </a:ext>
            </a:extLst>
          </p:cNvPr>
          <p:cNvSpPr txBox="1"/>
          <p:nvPr/>
        </p:nvSpPr>
        <p:spPr>
          <a:xfrm>
            <a:off x="3003462" y="4624296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90C09-6A83-4EF6-8260-D465919D2A0A}"/>
              </a:ext>
            </a:extLst>
          </p:cNvPr>
          <p:cNvSpPr txBox="1"/>
          <p:nvPr/>
        </p:nvSpPr>
        <p:spPr>
          <a:xfrm>
            <a:off x="3308759" y="4570782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6" name="Shape 380">
            <a:extLst>
              <a:ext uri="{FF2B5EF4-FFF2-40B4-BE49-F238E27FC236}">
                <a16:creationId xmlns:a16="http://schemas.microsoft.com/office/drawing/2014/main" id="{BDD7EAC6-8B29-492B-8AB3-26EAA00A5213}"/>
              </a:ext>
            </a:extLst>
          </p:cNvPr>
          <p:cNvSpPr txBox="1"/>
          <p:nvPr/>
        </p:nvSpPr>
        <p:spPr>
          <a:xfrm>
            <a:off x="510115" y="876257"/>
            <a:ext cx="10625189" cy="5689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133" dirty="0">
                <a:solidFill>
                  <a:srgbClr val="005696"/>
                </a:solidFill>
              </a:rPr>
              <a:t>BERT </a:t>
            </a:r>
            <a:r>
              <a:rPr lang="en-US" sz="2133" dirty="0"/>
              <a:t>is a bidirectional (Transformer encoder) model.</a:t>
            </a:r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endParaRPr lang="en-US" sz="2133" dirty="0"/>
          </a:p>
          <a:p>
            <a:r>
              <a:rPr lang="en-US" sz="2133" dirty="0"/>
              <a:t>  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FE87FC-E78C-42E3-8D47-4D5AF5DD9464}"/>
              </a:ext>
            </a:extLst>
          </p:cNvPr>
          <p:cNvSpPr/>
          <p:nvPr/>
        </p:nvSpPr>
        <p:spPr>
          <a:xfrm>
            <a:off x="2951749" y="2476902"/>
            <a:ext cx="1013860" cy="436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1861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80">
            <a:extLst>
              <a:ext uri="{FF2B5EF4-FFF2-40B4-BE49-F238E27FC236}">
                <a16:creationId xmlns:a16="http://schemas.microsoft.com/office/drawing/2014/main" id="{BDD7EAC6-8B29-492B-8AB3-26EAA00A5213}"/>
              </a:ext>
            </a:extLst>
          </p:cNvPr>
          <p:cNvSpPr txBox="1"/>
          <p:nvPr/>
        </p:nvSpPr>
        <p:spPr>
          <a:xfrm>
            <a:off x="510115" y="876257"/>
            <a:ext cx="10625189" cy="5689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>
                <a:solidFill>
                  <a:srgbClr val="005696"/>
                </a:solidFill>
              </a:rPr>
              <a:t>BERT </a:t>
            </a:r>
            <a:r>
              <a:rPr lang="en-US" sz="2400" dirty="0"/>
              <a:t>is trained with two types of loss: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Word prediction: 15% of input words are removed and then re-predicted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</a:t>
            </a:r>
            <a:endParaRPr lang="en-US" sz="2667" dirty="0"/>
          </a:p>
        </p:txBody>
      </p:sp>
      <p:sp>
        <p:nvSpPr>
          <p:cNvPr id="4" name="Shape 379">
            <a:extLst>
              <a:ext uri="{FF2B5EF4-FFF2-40B4-BE49-F238E27FC236}">
                <a16:creationId xmlns:a16="http://schemas.microsoft.com/office/drawing/2014/main" id="{76FD186A-B487-4322-81DE-A79CFB714621}"/>
              </a:ext>
            </a:extLst>
          </p:cNvPr>
          <p:cNvSpPr txBox="1"/>
          <p:nvPr/>
        </p:nvSpPr>
        <p:spPr>
          <a:xfrm>
            <a:off x="480115" y="155488"/>
            <a:ext cx="10685191" cy="8745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3733" dirty="0">
                <a:solidFill>
                  <a:srgbClr val="005696"/>
                </a:solidFill>
              </a:rPr>
              <a:t>BERT</a:t>
            </a:r>
            <a:endParaRPr lang="en" sz="3733" dirty="0">
              <a:solidFill>
                <a:srgbClr val="005696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9273EC-B94E-421D-8AC6-6FA332572230}"/>
              </a:ext>
            </a:extLst>
          </p:cNvPr>
          <p:cNvSpPr/>
          <p:nvPr/>
        </p:nvSpPr>
        <p:spPr>
          <a:xfrm>
            <a:off x="2510638" y="3142959"/>
            <a:ext cx="774185" cy="33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6D41E0-326D-4476-AEB2-0304956D5DE2}"/>
              </a:ext>
            </a:extLst>
          </p:cNvPr>
          <p:cNvSpPr/>
          <p:nvPr/>
        </p:nvSpPr>
        <p:spPr>
          <a:xfrm>
            <a:off x="8176474" y="3203836"/>
            <a:ext cx="849113" cy="33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123DD0-CE72-4C81-B945-97A6CD2CA2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635" b="34936"/>
          <a:stretch/>
        </p:blipFill>
        <p:spPr>
          <a:xfrm>
            <a:off x="510115" y="2191151"/>
            <a:ext cx="4450599" cy="3857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C51DAF-30AF-428A-96C3-7CD1819AEB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635" b="34936"/>
          <a:stretch/>
        </p:blipFill>
        <p:spPr>
          <a:xfrm>
            <a:off x="5822710" y="2191151"/>
            <a:ext cx="4450599" cy="38574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B51EA6-CF27-400D-8174-A9F42B97CE07}"/>
              </a:ext>
            </a:extLst>
          </p:cNvPr>
          <p:cNvSpPr/>
          <p:nvPr/>
        </p:nvSpPr>
        <p:spPr>
          <a:xfrm>
            <a:off x="7370013" y="5180456"/>
            <a:ext cx="776460" cy="48115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F20416-8FFB-4776-A2D6-2E8674B431F8}"/>
              </a:ext>
            </a:extLst>
          </p:cNvPr>
          <p:cNvSpPr/>
          <p:nvPr/>
        </p:nvSpPr>
        <p:spPr>
          <a:xfrm>
            <a:off x="2951749" y="2476902"/>
            <a:ext cx="1013860" cy="436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BD9984-2F49-4968-9DB5-9A91FA43C660}"/>
              </a:ext>
            </a:extLst>
          </p:cNvPr>
          <p:cNvSpPr/>
          <p:nvPr/>
        </p:nvSpPr>
        <p:spPr>
          <a:xfrm>
            <a:off x="8226393" y="2476902"/>
            <a:ext cx="1013860" cy="436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1793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2035</Words>
  <Application>Microsoft Macintosh PowerPoint</Application>
  <PresentationFormat>Widescreen</PresentationFormat>
  <Paragraphs>290</Paragraphs>
  <Slides>44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Aptos</vt:lpstr>
      <vt:lpstr>Aptos Display</vt:lpstr>
      <vt:lpstr>Arial</vt:lpstr>
      <vt:lpstr>Calibri</vt:lpstr>
      <vt:lpstr>Cambria Math</vt:lpstr>
      <vt:lpstr>NimbusRomNo9L-Regu</vt:lpstr>
      <vt:lpstr>Times New Roman</vt:lpstr>
      <vt:lpstr>Office Theme</vt:lpstr>
      <vt:lpstr>Self-supervised Representation Learning</vt:lpstr>
      <vt:lpstr>Supervised vs Unsupervised Learning</vt:lpstr>
      <vt:lpstr>Self-Supervised Learning</vt:lpstr>
      <vt:lpstr>Self-Supervised Learning</vt:lpstr>
      <vt:lpstr>Self-Supervised Learning</vt:lpstr>
      <vt:lpstr>Self-Supervised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Image-Based Approaches</vt:lpstr>
      <vt:lpstr>Image Rotation</vt:lpstr>
      <vt:lpstr>Image Rotation</vt:lpstr>
      <vt:lpstr>Image Rotation</vt:lpstr>
      <vt:lpstr>Relative Patch Position</vt:lpstr>
      <vt:lpstr>Image Jigsaw Puzzle</vt:lpstr>
      <vt:lpstr>Context Encoders</vt:lpstr>
      <vt:lpstr>Context Encoders</vt:lpstr>
      <vt:lpstr>Image Colorization</vt:lpstr>
      <vt:lpstr>Image Colorization</vt:lpstr>
      <vt:lpstr>Image Super-Resolution</vt:lpstr>
      <vt:lpstr>SimCLR, contrastive learning</vt:lpstr>
      <vt:lpstr>SimCLR</vt:lpstr>
      <vt:lpstr>Contrastive Learning</vt:lpstr>
      <vt:lpstr>SimCLR: noise contrastive loss</vt:lpstr>
      <vt:lpstr>SimCLR</vt:lpstr>
      <vt:lpstr>SimCLR</vt:lpstr>
      <vt:lpstr>CLIP: Learning Transferrable Models from Natural Language Supervision (Radford et al. 2021)</vt:lpstr>
      <vt:lpstr>Key idea: contrastive loss to match text features to image</vt:lpstr>
      <vt:lpstr>PowerPoint Presentation</vt:lpstr>
      <vt:lpstr>Training cost</vt:lpstr>
      <vt:lpstr>Key idea 2: zero-shot classification</vt:lpstr>
      <vt:lpstr>Four ways to adapt CLIP to a new task</vt:lpstr>
      <vt:lpstr>Zero shot prediction examples</vt:lpstr>
      <vt:lpstr>PowerPoint Presentation</vt:lpstr>
      <vt:lpstr>PowerPoint Presentation</vt:lpstr>
      <vt:lpstr>PowerPoint Presentation</vt:lpstr>
      <vt:lpstr>What to remember</vt:lpstr>
      <vt:lpstr>Try out CLIP, BERT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Unsupervised and self-supervised networks</dc:title>
  <dc:creator>David Bau</dc:creator>
  <cp:lastModifiedBy>David Bau</cp:lastModifiedBy>
  <cp:revision>2</cp:revision>
  <dcterms:created xsi:type="dcterms:W3CDTF">2024-03-26T08:57:20Z</dcterms:created>
  <dcterms:modified xsi:type="dcterms:W3CDTF">2024-03-26T11:48:49Z</dcterms:modified>
</cp:coreProperties>
</file>