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31" r:id="rId3"/>
    <p:sldId id="2498" r:id="rId4"/>
    <p:sldId id="2501" r:id="rId5"/>
    <p:sldId id="2532" r:id="rId6"/>
    <p:sldId id="2523" r:id="rId7"/>
    <p:sldId id="261" r:id="rId8"/>
    <p:sldId id="2509" r:id="rId9"/>
    <p:sldId id="2510" r:id="rId10"/>
    <p:sldId id="2511" r:id="rId11"/>
    <p:sldId id="2575" r:id="rId12"/>
    <p:sldId id="2513" r:id="rId13"/>
    <p:sldId id="2545" r:id="rId14"/>
    <p:sldId id="2538" r:id="rId15"/>
    <p:sldId id="2515" r:id="rId16"/>
    <p:sldId id="2524" r:id="rId17"/>
    <p:sldId id="2536" r:id="rId18"/>
    <p:sldId id="2533" r:id="rId19"/>
    <p:sldId id="2534" r:id="rId20"/>
    <p:sldId id="2537" r:id="rId21"/>
    <p:sldId id="2506" r:id="rId22"/>
    <p:sldId id="2503" r:id="rId23"/>
    <p:sldId id="2504" r:id="rId24"/>
    <p:sldId id="2505" r:id="rId25"/>
    <p:sldId id="2561" r:id="rId26"/>
    <p:sldId id="276" r:id="rId27"/>
    <p:sldId id="2551" r:id="rId28"/>
    <p:sldId id="2469" r:id="rId29"/>
    <p:sldId id="2470" r:id="rId30"/>
    <p:sldId id="2471" r:id="rId31"/>
    <p:sldId id="2472" r:id="rId32"/>
    <p:sldId id="2474" r:id="rId33"/>
    <p:sldId id="286" r:id="rId34"/>
    <p:sldId id="2482" r:id="rId35"/>
    <p:sldId id="2570" r:id="rId36"/>
    <p:sldId id="2528" r:id="rId37"/>
    <p:sldId id="2399" r:id="rId38"/>
    <p:sldId id="2500" r:id="rId39"/>
    <p:sldId id="2402" r:id="rId40"/>
    <p:sldId id="2403" r:id="rId41"/>
    <p:sldId id="2401" r:id="rId42"/>
    <p:sldId id="2400" r:id="rId43"/>
    <p:sldId id="275" r:id="rId44"/>
    <p:sldId id="2246" r:id="rId45"/>
    <p:sldId id="2247" r:id="rId46"/>
    <p:sldId id="2404" r:id="rId47"/>
    <p:sldId id="2405" r:id="rId48"/>
    <p:sldId id="2406" r:id="rId49"/>
    <p:sldId id="2407" r:id="rId50"/>
    <p:sldId id="2408" r:id="rId51"/>
    <p:sldId id="2522" r:id="rId52"/>
    <p:sldId id="2507" r:id="rId53"/>
    <p:sldId id="2546" r:id="rId54"/>
    <p:sldId id="2548" r:id="rId55"/>
    <p:sldId id="2547" r:id="rId56"/>
    <p:sldId id="2577" r:id="rId57"/>
    <p:sldId id="2576" r:id="rId58"/>
    <p:sldId id="2550" r:id="rId59"/>
    <p:sldId id="2571" r:id="rId60"/>
    <p:sldId id="2562" r:id="rId61"/>
    <p:sldId id="2541" r:id="rId62"/>
    <p:sldId id="2572" r:id="rId63"/>
    <p:sldId id="2539" r:id="rId64"/>
    <p:sldId id="2563" r:id="rId65"/>
    <p:sldId id="2566" r:id="rId66"/>
    <p:sldId id="2573" r:id="rId67"/>
    <p:sldId id="2569" r:id="rId68"/>
    <p:sldId id="2574" r:id="rId69"/>
    <p:sldId id="2567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067E1"/>
    <a:srgbClr val="C74E00"/>
    <a:srgbClr val="F6F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5"/>
    <p:restoredTop sz="81690"/>
  </p:normalViewPr>
  <p:slideViewPr>
    <p:cSldViewPr snapToGrid="0">
      <p:cViewPr varScale="1">
        <p:scale>
          <a:sx n="100" d="100"/>
          <a:sy n="100" d="100"/>
        </p:scale>
        <p:origin x="2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81C4C-AE36-4943-B4B1-C6572DAC5373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818AA-CF40-7549-8164-D42D0AE3F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7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62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81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GPT-2 is a BIG model.  It has about 1.7 BILLION parameters.</a:t>
            </a:r>
          </a:p>
          <a:p>
            <a:r>
              <a:rPr lang="en-US" dirty="0"/>
              <a:t>But it is CONCEPTUALLY SIMPLE.  It’s JUST a FUNCTION.</a:t>
            </a:r>
          </a:p>
          <a:p>
            <a:r>
              <a:rPr lang="en-US" dirty="0"/>
              <a:t>&lt;&gt;As INPUT, you GIVE it a SERIES of WORDS.  It DOES a bunch of ARITHMETIC.</a:t>
            </a:r>
          </a:p>
          <a:p>
            <a:r>
              <a:rPr lang="en-US" dirty="0"/>
              <a:t>&lt;&gt;And as OUTPUT, it produces a PREDICTION.  A GUESS of what the NEXT word will be.</a:t>
            </a:r>
          </a:p>
          <a:p>
            <a:r>
              <a:rPr lang="en-US" dirty="0"/>
              <a:t>HERE, the INPUT is “EDMUND NEUPERT, performing on the...”</a:t>
            </a:r>
          </a:p>
          <a:p>
            <a:r>
              <a:rPr lang="en-US" dirty="0"/>
              <a:t>And the OUTPUT is the WORD that GPT thinks should come NEXT.  Which is the word “PIANO”</a:t>
            </a:r>
          </a:p>
          <a:p>
            <a:r>
              <a:rPr lang="en-US" dirty="0"/>
              <a:t>ACTUALLY, Edmund </a:t>
            </a:r>
            <a:r>
              <a:rPr lang="en-US" dirty="0" err="1"/>
              <a:t>Neurpert</a:t>
            </a:r>
            <a:r>
              <a:rPr lang="en-US" dirty="0"/>
              <a:t> was a FAMOUS 19</a:t>
            </a:r>
            <a:r>
              <a:rPr lang="en-US" baseline="30000" dirty="0"/>
              <a:t>th</a:t>
            </a:r>
            <a:r>
              <a:rPr lang="en-US" dirty="0"/>
              <a:t> century PIANIST and COMPOSER.</a:t>
            </a:r>
          </a:p>
          <a:p>
            <a:r>
              <a:rPr lang="en-US" dirty="0"/>
              <a:t>&lt;&gt;GPT-2 is RIGHT!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03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GPT SEEMS to know a LOT of things.  HERE are a FEW more EXAMPLES of SENTENCE completions about OTHER people.</a:t>
            </a:r>
          </a:p>
          <a:p>
            <a:r>
              <a:rPr lang="en-US" dirty="0"/>
              <a:t>MILES DAVIS, JIMI HENDRIX, NICCOLO PAGANINI...</a:t>
            </a:r>
          </a:p>
          <a:p>
            <a:r>
              <a:rPr lang="en-US" dirty="0"/>
              <a:t>You MIGHT not know how NICCOLO PAGANINI is.  But GPT-2 is RIGHT.  He was a FAMOUS 19</a:t>
            </a:r>
            <a:r>
              <a:rPr lang="en-US" baseline="30000" dirty="0"/>
              <a:t>th</a:t>
            </a:r>
            <a:r>
              <a:rPr lang="en-US" dirty="0"/>
              <a:t> century VIOLINIST.</a:t>
            </a:r>
          </a:p>
          <a:p>
            <a:r>
              <a:rPr lang="en-US" dirty="0"/>
              <a:t>&lt;&gt;What is INTERESTING here is that NORMALLY we think of FACTS as ABSTRACT relations about THINGs in the REAL world, like SUBJECT-OBJECT-RELATIONs, like you would find in a KNOLWEDGE GRAPH.  But HERE GPT is expressing facts as LANGUAGE predictions about WORDs.</a:t>
            </a:r>
          </a:p>
          <a:p>
            <a:r>
              <a:rPr lang="en-US" dirty="0"/>
              <a:t>This IDEA of extracting FACTS from LANGUAGE models was studied by a BUNCH of labs.</a:t>
            </a:r>
          </a:p>
          <a:p>
            <a:r>
              <a:rPr lang="en-US" dirty="0"/>
              <a:t>PETRONI has been looking at this.</a:t>
            </a:r>
          </a:p>
          <a:p>
            <a:r>
              <a:rPr lang="en-US" dirty="0"/>
              <a:t>&lt;&gt;There a LOT ways to say the SAME fact, JIANG noticed that there SOME work a lot better than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first </a:t>
            </a:r>
            <a:r>
              <a:rPr lang="en-US" dirty="0" err="1"/>
              <a:t>quesiton</a:t>
            </a:r>
            <a:r>
              <a:rPr lang="en-US" dirty="0"/>
              <a:t>.  Is there a PHYSCIAL REALITY to KNOLWEDGE?</a:t>
            </a:r>
          </a:p>
          <a:p>
            <a:endParaRPr lang="en-US" dirty="0"/>
          </a:p>
          <a:p>
            <a:r>
              <a:rPr lang="en-US" dirty="0"/>
              <a:t>&lt;Q&gt;Can we FIND knowledge in a SPECIFIC PLACE in the NETWORK?</a:t>
            </a:r>
          </a:p>
          <a:p>
            <a:endParaRPr lang="en-US" dirty="0"/>
          </a:p>
          <a:p>
            <a:r>
              <a:rPr lang="en-US" dirty="0"/>
              <a:t>&lt;A&gt;When the network PREDICTs that MILES DAVIS plays TRUMPET</a:t>
            </a:r>
          </a:p>
          <a:p>
            <a:r>
              <a:rPr lang="en-US" dirty="0"/>
              <a:t>there MUST be SOME computation that LEADS to that DECISION.</a:t>
            </a:r>
          </a:p>
          <a:p>
            <a:endParaRPr lang="en-US" dirty="0"/>
          </a:p>
          <a:p>
            <a:r>
              <a:rPr lang="en-US" dirty="0"/>
              <a:t>&lt;I&gt;So our IDEA is, LET’s COPY data AROUND until we can IDENTIFY WHICH computation is DECISIVE.</a:t>
            </a:r>
          </a:p>
          <a:p>
            <a:r>
              <a:rPr lang="en-US" dirty="0"/>
              <a:t>like DEBUGGING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0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what we DO.</a:t>
            </a:r>
          </a:p>
          <a:p>
            <a:endParaRPr lang="en-US" dirty="0"/>
          </a:p>
          <a:p>
            <a:r>
              <a:rPr lang="en-US" dirty="0"/>
              <a:t>We RUN the network TWICE.</a:t>
            </a:r>
          </a:p>
          <a:p>
            <a:endParaRPr lang="en-US" dirty="0"/>
          </a:p>
          <a:p>
            <a:r>
              <a:rPr lang="en-US" dirty="0"/>
              <a:t>The SECOND time, we CORRUPT the INPUT to FRUSTRATE the computation. </a:t>
            </a:r>
          </a:p>
          <a:p>
            <a:r>
              <a:rPr lang="en-US" dirty="0"/>
              <a:t>&lt;*&gt;For example, if we add NOISE to the subject name,</a:t>
            </a:r>
          </a:p>
          <a:p>
            <a:r>
              <a:rPr lang="en-US" dirty="0"/>
              <a:t>&lt;T&gt;the network will be UNABLE to guess the right instrument.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7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made the ORIGINAL run predict TRUMPET?  Was there SOME decisive STATE?</a:t>
            </a:r>
          </a:p>
          <a:p>
            <a:endParaRPr lang="en-US" dirty="0"/>
          </a:p>
          <a:p>
            <a:r>
              <a:rPr lang="en-US" dirty="0"/>
              <a:t>&lt;C&gt;We can SEARCH for decisive STATES by COPYING a SINGLE state from the ORIGINAL run to the SECOND run.</a:t>
            </a:r>
          </a:p>
          <a:p>
            <a:endParaRPr lang="en-US" dirty="0"/>
          </a:p>
          <a:p>
            <a:r>
              <a:rPr lang="en-US" dirty="0"/>
              <a:t>Then the DOWNSTREAM computations can PROCEED as USUAL with the NEW data.</a:t>
            </a:r>
          </a:p>
          <a:p>
            <a:endParaRPr lang="en-US" dirty="0"/>
          </a:p>
          <a:p>
            <a:r>
              <a:rPr lang="en-US" dirty="0"/>
              <a:t>&lt;?&gt;USUALLY  this has NO effect.  The second run is STILL corrupted.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20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ONCE in a WHILE, when we TEST all the STATES,</a:t>
            </a:r>
          </a:p>
          <a:p>
            <a:r>
              <a:rPr lang="en-US" dirty="0"/>
              <a:t>we FIND a state which CAUSES the PREDICTION to CHANGE.</a:t>
            </a:r>
          </a:p>
          <a:p>
            <a:endParaRPr lang="en-US" dirty="0"/>
          </a:p>
          <a:p>
            <a:r>
              <a:rPr lang="en-US" dirty="0"/>
              <a:t>&lt;C&gt;HERE if I copy THIS state, the INFORMATION flows</a:t>
            </a:r>
          </a:p>
          <a:p>
            <a:r>
              <a:rPr lang="en-US" dirty="0"/>
              <a:t>&lt;F&gt;ALL the way THROUGH the network to the END,</a:t>
            </a:r>
          </a:p>
          <a:p>
            <a:r>
              <a:rPr lang="en-US" dirty="0"/>
              <a:t>&lt;T&gt;and it MAKES the prediction become TRUMPET, the RIGHT answer.</a:t>
            </a:r>
          </a:p>
          <a:p>
            <a:endParaRPr lang="en-US" dirty="0"/>
          </a:p>
          <a:p>
            <a:r>
              <a:rPr lang="en-US" dirty="0"/>
              <a:t>ALL I did was copy a SINGLE hidden state VECTOR.</a:t>
            </a:r>
          </a:p>
          <a:p>
            <a:endParaRPr lang="en-US" dirty="0"/>
          </a:p>
          <a:p>
            <a:r>
              <a:rPr lang="en-US" dirty="0"/>
              <a:t>This SUGGESTS that this VECTOR contains some DECISIVE</a:t>
            </a:r>
          </a:p>
          <a:p>
            <a:r>
              <a:rPr lang="en-US" dirty="0"/>
              <a:t>INFORMATION needed for the PREDICTION about MILES DAVIS instrument.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94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NOW we have looked at INDIVIDUAL cases.  But if you AVERAGE the effects over 1000 factual statements, you can SEE that the traces show this SYSTEMATIC pattern.</a:t>
            </a:r>
          </a:p>
          <a:p>
            <a:endParaRPr lang="en-US" dirty="0"/>
          </a:p>
          <a:p>
            <a:r>
              <a:rPr lang="en-US" dirty="0"/>
              <a:t>There are THREE systematic effects.  FIRST, we see TWO decisive sites, including an EARLY site that is SEPARATE from the </a:t>
            </a:r>
            <a:r>
              <a:rPr lang="en-US" dirty="0" err="1"/>
              <a:t>expeted</a:t>
            </a:r>
            <a:r>
              <a:rPr lang="en-US" dirty="0"/>
              <a:t> LATE site.</a:t>
            </a:r>
          </a:p>
          <a:p>
            <a:r>
              <a:rPr lang="en-US" dirty="0"/>
              <a:t>SECOND, the EARLY site is USUALLY at the LAST token of the SUBJECT name.</a:t>
            </a:r>
          </a:p>
          <a:p>
            <a:r>
              <a:rPr lang="en-US" dirty="0"/>
              <a:t>THIRD, the EARLY site seems to be DOMINATED by MLP contributions while the LATE site is all about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04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SENTENCE that predicts that the EIFFEL TOWER is located in the city of PARIS.</a:t>
            </a:r>
          </a:p>
          <a:p>
            <a:r>
              <a:rPr lang="en-US" dirty="0"/>
              <a:t>&lt;&gt;So we have SEEN that there is some DECISIVE information that FLOWs in a SENTENCE like this</a:t>
            </a:r>
          </a:p>
          <a:p>
            <a:r>
              <a:rPr lang="en-US" dirty="0"/>
              <a:t>from the HIDDEN states of the SUBJECT to the PREDICTION of the ANSWER.</a:t>
            </a:r>
          </a:p>
          <a:p>
            <a:r>
              <a:rPr lang="en-US" dirty="0"/>
              <a:t>&lt;&gt;And we have SEEN evidence that the MIDLAYER MLP modules seem to MEDIATE this KNOWLEDGE.</a:t>
            </a:r>
          </a:p>
          <a:p>
            <a:r>
              <a:rPr lang="en-US" dirty="0"/>
              <a:t>So we WISH to </a:t>
            </a:r>
            <a:r>
              <a:rPr lang="en-US" dirty="0" err="1"/>
              <a:t>undestand</a:t>
            </a:r>
            <a:r>
              <a:rPr lang="en-US" dirty="0"/>
              <a:t>, can we CHANGE the knowledge?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13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AFTER you make this SMALL CHANGE, GPT will CHANGE its PREDICTIONS.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NEAT thing, is that it will NOT just REGURGITATE the EXACT statement we EDITED.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it will ALSO change ALL sorts of RELATED sentences.  From </a:t>
            </a:r>
            <a:r>
              <a:rPr lang="en-US" dirty="0" err="1"/>
              <a:t>ths</a:t>
            </a:r>
            <a:r>
              <a:rPr lang="en-US" dirty="0"/>
              <a:t> Space Needle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will PREDICT that you can see the TIBER river instead of PUGET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will say it is NEAR the COLISEUM instead of the the PACIFIC SCIENCE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will RECOMMEND that you eat PASTA food, and brush up on your LATIN.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to DO this we made a SMALL CHANGE at a SPECIFIC LOCATION in the NETWORK.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INSTEAD of steering the MODEL from with BIG DATA SET, we OPENED up the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EDITED its knowledge by DIRECTLY changing its MECHANISMS.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6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68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all over twitter have been really amazed by </a:t>
            </a:r>
            <a:r>
              <a:rPr lang="en-US" dirty="0" err="1"/>
              <a:t>ChatGPT</a:t>
            </a:r>
            <a:r>
              <a:rPr lang="en-US" dirty="0"/>
              <a:t>, and I think the sense of WONDER is JUSTIFIED.</a:t>
            </a:r>
          </a:p>
          <a:p>
            <a:r>
              <a:rPr lang="en-US" dirty="0"/>
              <a:t>Because Deep Networks are GENUINELY SURPRISING.</a:t>
            </a:r>
          </a:p>
          <a:p>
            <a:r>
              <a:rPr lang="en-US" dirty="0"/>
              <a:t>Over the last FIFTY years, the IDEA of NEURAL NETWORKS have SURPRISED us OVER and OVER</a:t>
            </a:r>
          </a:p>
          <a:p>
            <a:r>
              <a:rPr lang="en-US" dirty="0"/>
              <a:t>In the 1960’s the WHOLE idea of MACHINE LEARNING was AMAZING.  With just 64 LEARNABLE parameters, you could have a SELF-PROGRAMMING computer.</a:t>
            </a:r>
          </a:p>
          <a:p>
            <a:r>
              <a:rPr lang="en-US" dirty="0"/>
              <a:t>But then in the 80’s and 90’s Deep Nets REALLY STARTED WORKING.  With like 60 THOUSAND parameters.</a:t>
            </a:r>
          </a:p>
          <a:p>
            <a:r>
              <a:rPr lang="en-US" dirty="0"/>
              <a:t>The EARTHQUAKE that PULLED me into the field was the 2012 REVOLUTION where Deep nets started SURPASSING all the </a:t>
            </a:r>
            <a:r>
              <a:rPr lang="en-US" dirty="0" err="1"/>
              <a:t>ohter</a:t>
            </a:r>
            <a:r>
              <a:rPr lang="en-US" dirty="0"/>
              <a:t> STATE OF THE ART ML methods.</a:t>
            </a:r>
          </a:p>
          <a:p>
            <a:r>
              <a:rPr lang="en-US" dirty="0"/>
              <a:t>NOW we are LIVING through ANOTHER SHIFT.   And it’s NO LESS SURPRISING.</a:t>
            </a:r>
          </a:p>
          <a:p>
            <a:r>
              <a:rPr lang="en-US" dirty="0"/>
              <a:t>Now REALLY, the IDEA behind DEEP NETS is STILL the SAME as it ALWAYS was.</a:t>
            </a:r>
          </a:p>
          <a:p>
            <a:r>
              <a:rPr lang="en-US" dirty="0"/>
              <a:t>OPTIMIZE a system of NEURONS to LEARN some DATA.</a:t>
            </a:r>
          </a:p>
          <a:p>
            <a:r>
              <a:rPr lang="en-US" dirty="0"/>
              <a:t>But EACH time we do it 1000 times BIGGER, we get some EMERGENT capabilities that were PREVIOUSLY unexpected.</a:t>
            </a:r>
          </a:p>
          <a:p>
            <a:r>
              <a:rPr lang="en-US" dirty="0"/>
              <a:t>I don’t think ANYBODY really EXPECTED GPT-3 to learn METALEARNING just by MODELING LANGAUGE.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70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first </a:t>
            </a:r>
            <a:r>
              <a:rPr lang="en-US" dirty="0" err="1"/>
              <a:t>quesiton</a:t>
            </a:r>
            <a:r>
              <a:rPr lang="en-US" dirty="0"/>
              <a:t>.  Is there a PHYSCIAL REALITY to KNOLWEDGE?</a:t>
            </a:r>
          </a:p>
          <a:p>
            <a:endParaRPr lang="en-US" dirty="0"/>
          </a:p>
          <a:p>
            <a:r>
              <a:rPr lang="en-US" dirty="0"/>
              <a:t>&lt;Q&gt;Can we FIND knowledge in a SPECIFIC PLACE in the NETWORK?</a:t>
            </a:r>
          </a:p>
          <a:p>
            <a:endParaRPr lang="en-US" dirty="0"/>
          </a:p>
          <a:p>
            <a:r>
              <a:rPr lang="en-US" dirty="0"/>
              <a:t>&lt;A&gt;When the network PREDICTs that MILES DAVIS plays TRUMPET</a:t>
            </a:r>
          </a:p>
          <a:p>
            <a:r>
              <a:rPr lang="en-US" dirty="0"/>
              <a:t>there MUST be SOME computation that LEADS to that DECISION.</a:t>
            </a:r>
          </a:p>
          <a:p>
            <a:endParaRPr lang="en-US" dirty="0"/>
          </a:p>
          <a:p>
            <a:r>
              <a:rPr lang="en-US" dirty="0"/>
              <a:t>&lt;I&gt;So our IDEA is, LET’s COPY data AROUND until we can IDENTIFY WHICH computation is DECISIVE.</a:t>
            </a:r>
          </a:p>
          <a:p>
            <a:r>
              <a:rPr lang="en-US" dirty="0"/>
              <a:t>like DEBUGGING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0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what we DO.</a:t>
            </a:r>
          </a:p>
          <a:p>
            <a:endParaRPr lang="en-US" dirty="0"/>
          </a:p>
          <a:p>
            <a:r>
              <a:rPr lang="en-US" dirty="0"/>
              <a:t>We RUN the network TWICE.</a:t>
            </a:r>
          </a:p>
          <a:p>
            <a:endParaRPr lang="en-US" dirty="0"/>
          </a:p>
          <a:p>
            <a:r>
              <a:rPr lang="en-US" dirty="0"/>
              <a:t>The SECOND time, we CORRUPT the INPUT to FRUSTRATE the computation. </a:t>
            </a:r>
          </a:p>
          <a:p>
            <a:r>
              <a:rPr lang="en-US" dirty="0"/>
              <a:t>&lt;*&gt;For example, if we add NOISE to the subject name,</a:t>
            </a:r>
          </a:p>
          <a:p>
            <a:r>
              <a:rPr lang="en-US" dirty="0"/>
              <a:t>&lt;T&gt;the network will be UNABLE to guess the right instrument.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7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made the ORIGINAL run predict TRUMPET?  Was there SOME decisive STATE?</a:t>
            </a:r>
          </a:p>
          <a:p>
            <a:endParaRPr lang="en-US" dirty="0"/>
          </a:p>
          <a:p>
            <a:r>
              <a:rPr lang="en-US" dirty="0"/>
              <a:t>&lt;C&gt;We can SEARCH for decisive STATES by COPYING a SINGLE state from the ORIGINAL run to the SECOND run.</a:t>
            </a:r>
          </a:p>
          <a:p>
            <a:endParaRPr lang="en-US" dirty="0"/>
          </a:p>
          <a:p>
            <a:r>
              <a:rPr lang="en-US" dirty="0"/>
              <a:t>Then the DOWNSTREAM computations can PROCEED as USUAL with the NEW data.</a:t>
            </a:r>
          </a:p>
          <a:p>
            <a:endParaRPr lang="en-US" dirty="0"/>
          </a:p>
          <a:p>
            <a:r>
              <a:rPr lang="en-US" dirty="0"/>
              <a:t>&lt;?&gt;USUALLY  this has NO effect.  The second run is STILL corrupted.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2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made the ORIGINAL run predict TRUMPET?  Was there SOME decisive STATE?</a:t>
            </a:r>
          </a:p>
          <a:p>
            <a:endParaRPr lang="en-US" dirty="0"/>
          </a:p>
          <a:p>
            <a:r>
              <a:rPr lang="en-US" dirty="0"/>
              <a:t>&lt;C&gt;We can SEARCH for decisive STATES by COPYING a SINGLE state from the ORIGINAL run to the SECOND run.</a:t>
            </a:r>
          </a:p>
          <a:p>
            <a:endParaRPr lang="en-US" dirty="0"/>
          </a:p>
          <a:p>
            <a:r>
              <a:rPr lang="en-US" dirty="0"/>
              <a:t>Then the DOWNSTREAM computations can PROCEED as USUAL with the NEW data.</a:t>
            </a:r>
          </a:p>
          <a:p>
            <a:endParaRPr lang="en-US" dirty="0"/>
          </a:p>
          <a:p>
            <a:r>
              <a:rPr lang="en-US" dirty="0"/>
              <a:t>&lt;?&gt;USUALLY  this has NO effect.  The second run is STILL corrupted.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41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10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09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4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8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72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4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80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13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267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16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40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396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2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7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6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6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45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one side, 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71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818AA-CF40-7549-8164-D42D0AE3FF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6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58D9-7417-EC2E-7ECD-F3C2819F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FC1-918B-3821-B8BB-FEF9FC0C1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016A0-2E04-02DF-4E7D-31994B12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003BF-898A-3F2A-7411-1CDAE1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B4DC5-154A-8B44-6220-522055F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9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6BC9-2BDD-0ABA-8F9C-13737338A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47FA7-4A9E-2089-C789-F4D4546D2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1378-BE4E-1741-4ED7-80CAA670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90AE2-5FA8-8406-B7BE-E528A5CB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ECED8-20DD-B62F-E8BA-07749808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5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30FB1-1A99-ED80-D280-3EF04843E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1C6D7-B36A-7F29-FDDF-86DC4343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656D8-9EAE-B148-466F-2B212994F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026AC-03E4-E874-D618-7779AD54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F06A-038B-544D-6A30-C2BCA06D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2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2DF84-24D1-CF18-026F-F82894E9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6D85E-E33C-3F82-4D6A-0BA05AC27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177BC-62D7-D5B2-BB85-081EA9EA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295C5-E3FC-E372-F7EF-0C6AF9B9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97DEB-27F4-6064-C6DB-F71B8854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2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C32B-F431-8E84-4D2D-8F3F833D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80161"/>
            <a:ext cx="10515600" cy="229616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8CF1C-5270-5E2E-0D5E-87F4C9E26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76321"/>
            <a:ext cx="10515600" cy="251332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D1E55-A69D-03BD-FE5E-1EC74F5A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A98FE-8C02-4F6E-808C-8D2C7310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1576C-3050-F78A-C97D-53673F43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8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CDE3-86CD-1E69-CA86-4E25E26B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C0759-ECBD-291E-33D1-44F005A9C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818"/>
            <a:ext cx="5181600" cy="4833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46802-C760-EB7D-DBAC-550597D4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3818"/>
            <a:ext cx="5181600" cy="48331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4EF39-24B9-275D-7904-E8A0E91E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8D976-5CA2-6877-AD33-DEB38540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E489A-16E7-E1CD-40E2-0FE3A464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5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4A88E-68C4-CA20-5E3A-E1964FA9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16"/>
            <a:ext cx="12192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8989A-DD50-82FA-8FCB-9B646949F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581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78DA8-CA4D-B5F7-67F9-C548D536D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82091"/>
            <a:ext cx="5157787" cy="4007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C041D-102A-7FB3-427E-70B245290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5817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D7178C-3342-DC95-630D-14B0D4BAA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82091"/>
            <a:ext cx="5183188" cy="4007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725C1-96C8-B45D-2918-8C445EB93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C8483-87C0-8C75-7BCA-1E1F4C3A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11D63-172F-68AB-77AA-D325921C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8B4E-391D-60CF-CF24-BA42AE02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CF33B-683C-6E80-75DE-3F0E624A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C6D52-C05E-E1E1-B38E-C0701ED5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AB272-155C-ED7C-F716-BA371F67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6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6D234-8ACA-1E61-EEDC-ABCD272B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9CB53-CE89-C2A0-97F2-7730C5F5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8719C-9D75-006B-C112-9B9B8555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8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5068-72F6-F79C-0225-7360E76D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02558-78C3-F846-BE41-7211F20BF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57334-D591-8FB0-983B-9B707D350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631FB-B67F-EB9D-5181-E29C0D9F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B1304-8649-208D-7F7D-802FF4E4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32263-7F5F-A4FB-CA33-A0C6A8D4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5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52BC-8DF9-C838-A5AA-8E22FF73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B5FDF2-6574-DCC8-C022-6C532DCAC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D77BE-2753-88F0-1B05-F9BC54694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686DF-04B3-2B6D-7196-3C96D8B9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0B140-AD5C-1AC1-FDDE-245B2D04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69A7B-2567-BA08-719F-78A7FC50C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2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9D611-3133-C025-518C-7988FA08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3BF8B-0E02-0DD4-1C0F-774E3154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10515600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C4EFC-5AEF-11F5-28B4-5B99CD1D5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5D513C-9A5B-634F-A167-251167D40EC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602EB-1E83-EFDC-A8DD-587654896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E911-74AE-C547-3FF2-C8ED0FE9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9FC7EA-828A-F847-8F01-98245363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9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functions.baulab.info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52.png"/><Relationship Id="rId7" Type="http://schemas.openxmlformats.org/officeDocument/2006/relationships/image" Target="../media/image190.png"/><Relationship Id="rId2" Type="http://schemas.openxmlformats.org/officeDocument/2006/relationships/hyperlink" Target="http://functions.baulab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54.png"/><Relationship Id="rId4" Type="http://schemas.openxmlformats.org/officeDocument/2006/relationships/image" Target="../media/image160.png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ndif.us/" TargetMode="External"/><Relationship Id="rId2" Type="http://schemas.openxmlformats.org/officeDocument/2006/relationships/hyperlink" Target="https://nnsight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aulab.inf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05E9-6B15-5ECA-1C00-58F72A777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Flying Blind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08E63-7A2C-C09A-3DD9-C1B48D511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/>
          <a:lstStyle/>
          <a:p>
            <a:r>
              <a:rPr lang="en-US" dirty="0"/>
              <a:t>We are scaling up the complexity of systems we do not understand.</a:t>
            </a:r>
          </a:p>
          <a:p>
            <a:endParaRPr lang="en-US" dirty="0"/>
          </a:p>
          <a:p>
            <a:r>
              <a:rPr lang="en-US" dirty="0"/>
              <a:t>Here is what we should be doing instead. </a:t>
            </a:r>
          </a:p>
        </p:txBody>
      </p:sp>
    </p:spTree>
    <p:extLst>
      <p:ext uri="{BB962C8B-B14F-4D97-AF65-F5344CB8AC3E}">
        <p14:creationId xmlns:p14="http://schemas.microsoft.com/office/powerpoint/2010/main" val="112063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2EC9-B6D7-4099-7184-032738D5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design choices lead to better market structures</a:t>
            </a:r>
          </a:p>
        </p:txBody>
      </p:sp>
      <p:pic>
        <p:nvPicPr>
          <p:cNvPr id="3074" name="Picture 2" descr="How the Removal of Third-Party Cookies will Impact the Internet - TSTS">
            <a:extLst>
              <a:ext uri="{FF2B5EF4-FFF2-40B4-BE49-F238E27FC236}">
                <a16:creationId xmlns:a16="http://schemas.microsoft.com/office/drawing/2014/main" id="{B16C55D3-5A5E-D86E-E299-A4ACADA8F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 bwMode="auto">
          <a:xfrm>
            <a:off x="6515100" y="1325563"/>
            <a:ext cx="5286133" cy="254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E75C57-9AB3-E472-EE73-C4952D4F65FE}"/>
              </a:ext>
            </a:extLst>
          </p:cNvPr>
          <p:cNvSpPr txBox="1">
            <a:spLocks/>
          </p:cNvSpPr>
          <p:nvPr/>
        </p:nvSpPr>
        <p:spPr>
          <a:xfrm>
            <a:off x="990600" y="1477963"/>
            <a:ext cx="5286133" cy="4368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 puzzle.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Why is the leading web browser Chrome </a:t>
            </a:r>
            <a:r>
              <a:rPr lang="en-US" b="1" dirty="0"/>
              <a:t>removing ad cookies</a:t>
            </a:r>
            <a:r>
              <a:rPr lang="en-US" dirty="0"/>
              <a:t>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against the profit motives </a:t>
            </a:r>
            <a:r>
              <a:rPr lang="en-US" dirty="0"/>
              <a:t>of Chrome’s publisher, Google?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Has Google lost their way as a profit-seeking company?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5A0E5-76D2-668C-8758-E213AFD5A896}"/>
              </a:ext>
            </a:extLst>
          </p:cNvPr>
          <p:cNvSpPr txBox="1">
            <a:spLocks/>
          </p:cNvSpPr>
          <p:nvPr/>
        </p:nvSpPr>
        <p:spPr>
          <a:xfrm>
            <a:off x="703776" y="6061976"/>
            <a:ext cx="11145913" cy="618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Also: improving encryption, anti-phishing measures, energy efficiency...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3E28D4-109B-44F3-D0FF-EF288837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93" y="3993745"/>
            <a:ext cx="4272708" cy="1744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584E0-06F3-921A-1061-90A8CBA4B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0" y="3688945"/>
            <a:ext cx="2908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7243A-32B8-7589-41DD-C48A3F331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6598920" cy="5303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Modern browsers are made of two parts: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The “chrome”</a:t>
            </a:r>
          </a:p>
          <a:p>
            <a:pPr marL="457200" lvl="1" indent="0">
              <a:buNone/>
            </a:pPr>
            <a:r>
              <a:rPr lang="en-US" dirty="0"/>
              <a:t>small bit of</a:t>
            </a:r>
            <a:br>
              <a:rPr lang="en-US" dirty="0"/>
            </a:br>
            <a:r>
              <a:rPr lang="en-US" dirty="0"/>
              <a:t>engineering with</a:t>
            </a:r>
            <a:br>
              <a:rPr lang="en-US" dirty="0"/>
            </a:br>
            <a:r>
              <a:rPr lang="en-US" dirty="0"/>
              <a:t>all the user-facing</a:t>
            </a:r>
            <a:br>
              <a:rPr lang="en-US" dirty="0"/>
            </a:br>
            <a:r>
              <a:rPr lang="en-US" dirty="0"/>
              <a:t>features and choices:</a:t>
            </a:r>
            <a:br>
              <a:rPr lang="en-US" dirty="0"/>
            </a:br>
            <a:r>
              <a:rPr lang="en-US" dirty="0"/>
              <a:t>history, cookies, security...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“engine”</a:t>
            </a:r>
          </a:p>
          <a:p>
            <a:pPr marL="457200" lvl="1" indent="0">
              <a:buNone/>
            </a:pPr>
            <a:r>
              <a:rPr lang="en-US" dirty="0"/>
              <a:t>hugely expensive</a:t>
            </a:r>
            <a:br>
              <a:rPr lang="en-US" dirty="0"/>
            </a:br>
            <a:r>
              <a:rPr lang="en-US" dirty="0"/>
              <a:t>engineering that</a:t>
            </a:r>
            <a:br>
              <a:rPr lang="en-US" dirty="0"/>
            </a:br>
            <a:r>
              <a:rPr lang="en-US" dirty="0"/>
              <a:t>needs to parse and</a:t>
            </a:r>
            <a:br>
              <a:rPr lang="en-US" dirty="0"/>
            </a:br>
            <a:r>
              <a:rPr lang="en-US" dirty="0"/>
              <a:t>render all the world’s</a:t>
            </a:r>
            <a:br>
              <a:rPr lang="en-US" dirty="0"/>
            </a:br>
            <a:r>
              <a:rPr lang="en-US" dirty="0"/>
              <a:t>internet information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70C1-E70A-8AC2-1B89-8CEF359C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Answer: the tech structure of browser business</a:t>
            </a:r>
          </a:p>
        </p:txBody>
      </p:sp>
      <p:pic>
        <p:nvPicPr>
          <p:cNvPr id="1026" name="Picture 2" descr="Google Chrome">
            <a:extLst>
              <a:ext uri="{FF2B5EF4-FFF2-40B4-BE49-F238E27FC236}">
                <a16:creationId xmlns:a16="http://schemas.microsoft.com/office/drawing/2014/main" id="{AFD2C3A1-0C2B-8573-12F5-6B0937CD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01" y="2255520"/>
            <a:ext cx="7302238" cy="41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36A2529E-7751-CA44-0A16-08E1E41F420D}"/>
              </a:ext>
            </a:extLst>
          </p:cNvPr>
          <p:cNvSpPr/>
          <p:nvPr/>
        </p:nvSpPr>
        <p:spPr>
          <a:xfrm>
            <a:off x="4069080" y="2255520"/>
            <a:ext cx="228600" cy="117348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D6F05-CC58-7914-5302-F97990631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111"/>
          <a:stretch/>
        </p:blipFill>
        <p:spPr>
          <a:xfrm>
            <a:off x="4700401" y="3440345"/>
            <a:ext cx="6973439" cy="292870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90F403B-E2A7-80EB-CE3D-3FC2FCC01B42}"/>
              </a:ext>
            </a:extLst>
          </p:cNvPr>
          <p:cNvSpPr/>
          <p:nvPr/>
        </p:nvSpPr>
        <p:spPr>
          <a:xfrm>
            <a:off x="3368040" y="4153882"/>
            <a:ext cx="3429000" cy="750815"/>
          </a:xfrm>
          <a:custGeom>
            <a:avLst/>
            <a:gdLst>
              <a:gd name="connsiteX0" fmla="*/ 0 w 2651760"/>
              <a:gd name="connsiteY0" fmla="*/ 750815 h 750815"/>
              <a:gd name="connsiteX1" fmla="*/ 1584960 w 2651760"/>
              <a:gd name="connsiteY1" fmla="*/ 4055 h 750815"/>
              <a:gd name="connsiteX2" fmla="*/ 2651760 w 2651760"/>
              <a:gd name="connsiteY2" fmla="*/ 506975 h 75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1760" h="750815">
                <a:moveTo>
                  <a:pt x="0" y="750815"/>
                </a:moveTo>
                <a:cubicBezTo>
                  <a:pt x="571500" y="397755"/>
                  <a:pt x="1143000" y="44695"/>
                  <a:pt x="1584960" y="4055"/>
                </a:cubicBezTo>
                <a:cubicBezTo>
                  <a:pt x="2026920" y="-36585"/>
                  <a:pt x="2339340" y="235195"/>
                  <a:pt x="2651760" y="506975"/>
                </a:cubicBezTo>
              </a:path>
            </a:pathLst>
          </a:custGeom>
          <a:noFill/>
          <a:ln w="228600">
            <a:solidFill>
              <a:schemeClr val="accent5">
                <a:lumMod val="60000"/>
                <a:lumOff val="40000"/>
                <a:alpha val="57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7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C70C-8B12-78B5-3D77-A92C58E6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tech structure leads to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C4959-B1FC-93CC-2228-D0FF4D872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139362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 browsers, the billion-dollar investment in rendering engines is not a prerequisite for entering a new competitor.</a:t>
            </a:r>
          </a:p>
        </p:txBody>
      </p:sp>
      <p:pic>
        <p:nvPicPr>
          <p:cNvPr id="4100" name="Picture 4" descr="Browser Engines… Chromium, V8, Blink? Gecko? WebKit? | by Jonathan Biro |  Medium">
            <a:extLst>
              <a:ext uri="{FF2B5EF4-FFF2-40B4-BE49-F238E27FC236}">
                <a16:creationId xmlns:a16="http://schemas.microsoft.com/office/drawing/2014/main" id="{12FC574B-8DD1-2545-CD43-1E76FE6A2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18379"/>
          <a:stretch/>
        </p:blipFill>
        <p:spPr bwMode="auto">
          <a:xfrm>
            <a:off x="4382028" y="4149087"/>
            <a:ext cx="4103075" cy="13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24D8D3D-7D0B-67A4-B56F-5DAA9936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23" y="2651126"/>
            <a:ext cx="1213634" cy="12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F5CD3D9-F1C5-08AF-9A34-0A21B21D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65" y="2580689"/>
            <a:ext cx="1213634" cy="12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A46BA69-F729-E907-DA4E-B561BCF3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5" y="2563765"/>
            <a:ext cx="1300583" cy="129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pera logo and symbol, meaning, history, PNG">
            <a:extLst>
              <a:ext uri="{FF2B5EF4-FFF2-40B4-BE49-F238E27FC236}">
                <a16:creationId xmlns:a16="http://schemas.microsoft.com/office/drawing/2014/main" id="{AE67170D-FC24-6E5C-9E05-65BDD7FB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73" y="2548977"/>
            <a:ext cx="2201830" cy="13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C5E005-0F70-ABE4-D183-209E97E4DE37}"/>
              </a:ext>
            </a:extLst>
          </p:cNvPr>
          <p:cNvSpPr txBox="1"/>
          <p:nvPr/>
        </p:nvSpPr>
        <p:spPr>
          <a:xfrm>
            <a:off x="404289" y="2998988"/>
            <a:ext cx="174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product,</a:t>
            </a:r>
          </a:p>
          <a:p>
            <a:r>
              <a:rPr lang="en-US" dirty="0"/>
              <a:t>cheap to create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C9ABD-899C-6B1C-3D66-9552B8E75F04}"/>
              </a:ext>
            </a:extLst>
          </p:cNvPr>
          <p:cNvSpPr txBox="1"/>
          <p:nvPr/>
        </p:nvSpPr>
        <p:spPr>
          <a:xfrm>
            <a:off x="404290" y="4763876"/>
            <a:ext cx="2718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Underlying engine,</a:t>
            </a:r>
            <a:br>
              <a:rPr lang="en-US" dirty="0"/>
            </a:br>
            <a:r>
              <a:rPr lang="en-US" dirty="0"/>
              <a:t>billion-dollar investments</a:t>
            </a:r>
          </a:p>
        </p:txBody>
      </p:sp>
      <p:pic>
        <p:nvPicPr>
          <p:cNvPr id="4110" name="Picture 14" descr="Internet Explorer logo PNG transparent image download, size: 2000x1853px">
            <a:extLst>
              <a:ext uri="{FF2B5EF4-FFF2-40B4-BE49-F238E27FC236}">
                <a16:creationId xmlns:a16="http://schemas.microsoft.com/office/drawing/2014/main" id="{BB3605F4-ED5E-1F67-0E49-BE025B5E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03" y="4195093"/>
            <a:ext cx="1227887" cy="11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F46E7064-5CD6-956A-BF94-E0A39FF7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80" y="2561768"/>
            <a:ext cx="1187821" cy="11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46CF9-6C1C-DC70-2366-6327DD7374DD}"/>
              </a:ext>
            </a:extLst>
          </p:cNvPr>
          <p:cNvSpPr txBox="1"/>
          <p:nvPr/>
        </p:nvSpPr>
        <p:spPr>
          <a:xfrm>
            <a:off x="404289" y="5756651"/>
            <a:ext cx="217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standards</a:t>
            </a:r>
          </a:p>
        </p:txBody>
      </p:sp>
      <p:pic>
        <p:nvPicPr>
          <p:cNvPr id="4114" name="Picture 18" descr="HTML5 Logo Unveiled – The Future of the Web">
            <a:extLst>
              <a:ext uri="{FF2B5EF4-FFF2-40B4-BE49-F238E27FC236}">
                <a16:creationId xmlns:a16="http://schemas.microsoft.com/office/drawing/2014/main" id="{27EEB3B2-3EE2-EE30-BADA-2A0FD6FF2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0" t="5587" r="32813" b="7129"/>
          <a:stretch/>
        </p:blipFill>
        <p:spPr bwMode="auto">
          <a:xfrm>
            <a:off x="5538731" y="5576236"/>
            <a:ext cx="894834" cy="12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JavaScript EcmaScript Unofficial Logo T-Shirt | Poster">
            <a:extLst>
              <a:ext uri="{FF2B5EF4-FFF2-40B4-BE49-F238E27FC236}">
                <a16:creationId xmlns:a16="http://schemas.microsoft.com/office/drawing/2014/main" id="{11AA71FA-7E16-CCF0-F73F-7612954A3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9931" r="6055" b="27637"/>
          <a:stretch/>
        </p:blipFill>
        <p:spPr bwMode="auto">
          <a:xfrm>
            <a:off x="6695266" y="5608601"/>
            <a:ext cx="1152998" cy="11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SS3 Logo PNG Transparent &amp; SVG Vector - Freebie Supply">
            <a:extLst>
              <a:ext uri="{FF2B5EF4-FFF2-40B4-BE49-F238E27FC236}">
                <a16:creationId xmlns:a16="http://schemas.microsoft.com/office/drawing/2014/main" id="{131AD3CD-9AF1-95C1-0D5B-4424FD19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97" y="5597652"/>
            <a:ext cx="1227887" cy="12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0054A8-4088-C6A2-418E-A70B8FCB307B}"/>
              </a:ext>
            </a:extLst>
          </p:cNvPr>
          <p:cNvCxnSpPr>
            <a:cxnSpLocks/>
          </p:cNvCxnSpPr>
          <p:nvPr/>
        </p:nvCxnSpPr>
        <p:spPr>
          <a:xfrm>
            <a:off x="2797426" y="4186517"/>
            <a:ext cx="8667864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314C8-30EE-77E9-7A73-5AF2E9BC56CB}"/>
              </a:ext>
            </a:extLst>
          </p:cNvPr>
          <p:cNvGrpSpPr/>
          <p:nvPr/>
        </p:nvGrpSpPr>
        <p:grpSpPr>
          <a:xfrm>
            <a:off x="404288" y="2561768"/>
            <a:ext cx="1749261" cy="1728763"/>
            <a:chOff x="404288" y="2561768"/>
            <a:chExt cx="1749261" cy="172876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DA35BD1-5518-295F-4F10-61F2FBA1A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88" y="2561768"/>
              <a:ext cx="1749261" cy="14507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2D72D4-B75D-22B3-C0FE-7E23FC41D030}"/>
                </a:ext>
              </a:extLst>
            </p:cNvPr>
            <p:cNvSpPr txBox="1"/>
            <p:nvPr/>
          </p:nvSpPr>
          <p:spPr>
            <a:xfrm>
              <a:off x="595205" y="3921199"/>
              <a:ext cx="1367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Arc browser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70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C70C-8B12-78B5-3D77-A92C58E6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</a:t>
            </a:r>
            <a:r>
              <a:rPr lang="en-US" dirty="0"/>
              <a:t> is key for a healthy tech ecosystem</a:t>
            </a:r>
          </a:p>
        </p:txBody>
      </p:sp>
      <p:pic>
        <p:nvPicPr>
          <p:cNvPr id="4100" name="Picture 4" descr="Browser Engines… Chromium, V8, Blink? Gecko? WebKit? | by Jonathan Biro |  Medium">
            <a:extLst>
              <a:ext uri="{FF2B5EF4-FFF2-40B4-BE49-F238E27FC236}">
                <a16:creationId xmlns:a16="http://schemas.microsoft.com/office/drawing/2014/main" id="{12FC574B-8DD1-2545-CD43-1E76FE6A2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18379"/>
          <a:stretch/>
        </p:blipFill>
        <p:spPr bwMode="auto">
          <a:xfrm>
            <a:off x="4382028" y="4149087"/>
            <a:ext cx="4103075" cy="13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24D8D3D-7D0B-67A4-B56F-5DAA9936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23" y="2651126"/>
            <a:ext cx="1213634" cy="12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F5CD3D9-F1C5-08AF-9A34-0A21B21D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65" y="2580689"/>
            <a:ext cx="1213634" cy="12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A46BA69-F729-E907-DA4E-B561BCF3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5" y="2563765"/>
            <a:ext cx="1300583" cy="129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pera logo and symbol, meaning, history, PNG">
            <a:extLst>
              <a:ext uri="{FF2B5EF4-FFF2-40B4-BE49-F238E27FC236}">
                <a16:creationId xmlns:a16="http://schemas.microsoft.com/office/drawing/2014/main" id="{AE67170D-FC24-6E5C-9E05-65BDD7FB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73" y="2548977"/>
            <a:ext cx="2201830" cy="13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nternet Explorer logo PNG transparent image download, size: 2000x1853px">
            <a:extLst>
              <a:ext uri="{FF2B5EF4-FFF2-40B4-BE49-F238E27FC236}">
                <a16:creationId xmlns:a16="http://schemas.microsoft.com/office/drawing/2014/main" id="{BB3605F4-ED5E-1F67-0E49-BE025B5E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03" y="4195093"/>
            <a:ext cx="1227887" cy="11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F46E7064-5CD6-956A-BF94-E0A39FF7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80" y="2561768"/>
            <a:ext cx="1187821" cy="11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ML5 Logo Unveiled – The Future of the Web">
            <a:extLst>
              <a:ext uri="{FF2B5EF4-FFF2-40B4-BE49-F238E27FC236}">
                <a16:creationId xmlns:a16="http://schemas.microsoft.com/office/drawing/2014/main" id="{27EEB3B2-3EE2-EE30-BADA-2A0FD6FF2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0" t="5587" r="32813" b="7129"/>
          <a:stretch/>
        </p:blipFill>
        <p:spPr bwMode="auto">
          <a:xfrm>
            <a:off x="5538731" y="5576236"/>
            <a:ext cx="894834" cy="12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JavaScript EcmaScript Unofficial Logo T-Shirt | Poster">
            <a:extLst>
              <a:ext uri="{FF2B5EF4-FFF2-40B4-BE49-F238E27FC236}">
                <a16:creationId xmlns:a16="http://schemas.microsoft.com/office/drawing/2014/main" id="{11AA71FA-7E16-CCF0-F73F-7612954A3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9931" r="6055" b="27637"/>
          <a:stretch/>
        </p:blipFill>
        <p:spPr bwMode="auto">
          <a:xfrm>
            <a:off x="6695266" y="5608601"/>
            <a:ext cx="1152998" cy="11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SS3 Logo PNG Transparent &amp; SVG Vector - Freebie Supply">
            <a:extLst>
              <a:ext uri="{FF2B5EF4-FFF2-40B4-BE49-F238E27FC236}">
                <a16:creationId xmlns:a16="http://schemas.microsoft.com/office/drawing/2014/main" id="{131AD3CD-9AF1-95C1-0D5B-4424FD19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97" y="5597652"/>
            <a:ext cx="1227887" cy="12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0054A8-4088-C6A2-418E-A70B8FCB307B}"/>
              </a:ext>
            </a:extLst>
          </p:cNvPr>
          <p:cNvCxnSpPr>
            <a:cxnSpLocks/>
          </p:cNvCxnSpPr>
          <p:nvPr/>
        </p:nvCxnSpPr>
        <p:spPr>
          <a:xfrm>
            <a:off x="2797426" y="4186517"/>
            <a:ext cx="8667864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0AAADE-3FF7-BF9A-064E-AA65DE561829}"/>
              </a:ext>
            </a:extLst>
          </p:cNvPr>
          <p:cNvSpPr txBox="1">
            <a:spLocks/>
          </p:cNvSpPr>
          <p:nvPr/>
        </p:nvSpPr>
        <p:spPr>
          <a:xfrm>
            <a:off x="1019782" y="4820898"/>
            <a:ext cx="1909014" cy="1553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Defacto</a:t>
            </a:r>
            <a:br>
              <a:rPr lang="en-US" dirty="0"/>
            </a:br>
            <a:r>
              <a:rPr lang="en-US" dirty="0"/>
              <a:t>and formal standards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A64E01-C750-0576-B4B8-7DF98CE00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96" y="1271729"/>
            <a:ext cx="3110436" cy="7776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A community fabric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for understanding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B87D89-39AD-24D5-5598-77E8AE8E5E9E}"/>
              </a:ext>
            </a:extLst>
          </p:cNvPr>
          <p:cNvCxnSpPr>
            <a:cxnSpLocks/>
          </p:cNvCxnSpPr>
          <p:nvPr/>
        </p:nvCxnSpPr>
        <p:spPr>
          <a:xfrm>
            <a:off x="2797426" y="2295804"/>
            <a:ext cx="8667864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436EF6-C896-8AA7-DAF4-83D5E7F831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1657" r="68201"/>
          <a:stretch/>
        </p:blipFill>
        <p:spPr>
          <a:xfrm>
            <a:off x="4382028" y="1325563"/>
            <a:ext cx="2051537" cy="684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2CF76-6280-4AF6-5711-7FCD1C4D04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2582" y="1325563"/>
            <a:ext cx="1456011" cy="672005"/>
          </a:xfrm>
          <a:prstGeom prst="rect">
            <a:avLst/>
          </a:prstGeom>
        </p:spPr>
      </p:pic>
      <p:pic>
        <p:nvPicPr>
          <p:cNvPr id="11266" name="Picture 2" descr="GitHub logo PNG transparent image download, size: 1125x417px">
            <a:extLst>
              <a:ext uri="{FF2B5EF4-FFF2-40B4-BE49-F238E27FC236}">
                <a16:creationId xmlns:a16="http://schemas.microsoft.com/office/drawing/2014/main" id="{C1EECB7C-8CA6-E006-6A3A-2C292A11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57" y="1216690"/>
            <a:ext cx="2357438" cy="8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60B614E-A37C-E495-946E-1EED6D37A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8" y="2561768"/>
            <a:ext cx="1749261" cy="14507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087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B9D3-07CE-B21D-7FDF-407A3804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7700"/>
          </a:xfrm>
          <a:solidFill>
            <a:srgbClr val="C74E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Understanding: what technical transparency looks like</a:t>
            </a:r>
          </a:p>
        </p:txBody>
      </p:sp>
      <p:pic>
        <p:nvPicPr>
          <p:cNvPr id="5" name="caniuse-video-2.mov">
            <a:hlinkClick r:id="" action="ppaction://media"/>
            <a:extLst>
              <a:ext uri="{FF2B5EF4-FFF2-40B4-BE49-F238E27FC236}">
                <a16:creationId xmlns:a16="http://schemas.microsoft.com/office/drawing/2014/main" id="{7C1C7D27-4262-5F63-E663-7FE449FA1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7699"/>
            <a:ext cx="12192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C70C-8B12-78B5-3D77-A92C58E6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Contrast: vertical integration in social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C4959-B1FC-93CC-2228-D0FF4D872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social networks, costly account-collection is linked with lucrative recommendation algorithm / ranking problem.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5E005-0F70-ABE4-D183-209E97E4DE37}"/>
              </a:ext>
            </a:extLst>
          </p:cNvPr>
          <p:cNvSpPr txBox="1"/>
          <p:nvPr/>
        </p:nvSpPr>
        <p:spPr>
          <a:xfrm>
            <a:off x="404290" y="3755493"/>
            <a:ext cx="273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Recommendation system</a:t>
            </a:r>
            <a:br>
              <a:rPr lang="en-US" dirty="0"/>
            </a:br>
            <a:r>
              <a:rPr lang="en-US" dirty="0"/>
              <a:t>lucrative and cheap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C9ABD-899C-6B1C-3D66-9552B8E75F04}"/>
              </a:ext>
            </a:extLst>
          </p:cNvPr>
          <p:cNvSpPr txBox="1"/>
          <p:nvPr/>
        </p:nvSpPr>
        <p:spPr>
          <a:xfrm>
            <a:off x="404290" y="5276779"/>
            <a:ext cx="1901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recruitment</a:t>
            </a:r>
            <a:br>
              <a:rPr lang="en-US" dirty="0"/>
            </a:br>
            <a:r>
              <a:rPr lang="en-US" dirty="0"/>
              <a:t>very costly $$$$$</a:t>
            </a:r>
          </a:p>
        </p:txBody>
      </p:sp>
      <p:pic>
        <p:nvPicPr>
          <p:cNvPr id="5124" name="Picture 4" descr="X Logo Replaces Twitter's Famous Bird: Everything You Need ...">
            <a:extLst>
              <a:ext uri="{FF2B5EF4-FFF2-40B4-BE49-F238E27FC236}">
                <a16:creationId xmlns:a16="http://schemas.microsoft.com/office/drawing/2014/main" id="{350C9043-50F1-A4A0-D17C-D37C977BD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0" t="13098" r="30273" b="14111"/>
          <a:stretch/>
        </p:blipFill>
        <p:spPr bwMode="auto">
          <a:xfrm>
            <a:off x="3572538" y="3089094"/>
            <a:ext cx="1325787" cy="13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3C438-FF60-2800-9CAB-797BA5BF9B64}"/>
              </a:ext>
            </a:extLst>
          </p:cNvPr>
          <p:cNvSpPr txBox="1"/>
          <p:nvPr/>
        </p:nvSpPr>
        <p:spPr>
          <a:xfrm>
            <a:off x="3355220" y="4440710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Recommending</a:t>
            </a:r>
            <a:br>
              <a:rPr lang="en-US" dirty="0"/>
            </a:br>
            <a:r>
              <a:rPr lang="en-US" dirty="0"/>
              <a:t>posts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Writing posts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0CA0AC4F-E419-F33D-1F17-8C0F5908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889" y="3077486"/>
            <a:ext cx="1312730" cy="131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7F3AEA-4F3F-3200-B81B-E0551480EBF0}"/>
              </a:ext>
            </a:extLst>
          </p:cNvPr>
          <p:cNvSpPr txBox="1"/>
          <p:nvPr/>
        </p:nvSpPr>
        <p:spPr>
          <a:xfrm>
            <a:off x="5576772" y="4440710"/>
            <a:ext cx="1760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Recommending</a:t>
            </a:r>
            <a:br>
              <a:rPr lang="en-US" dirty="0"/>
            </a:br>
            <a:r>
              <a:rPr lang="en-US" dirty="0"/>
              <a:t>posts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Picking friends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7BA5E-BDA4-A6B5-2D3A-681682267B5B}"/>
              </a:ext>
            </a:extLst>
          </p:cNvPr>
          <p:cNvSpPr txBox="1"/>
          <p:nvPr/>
        </p:nvSpPr>
        <p:spPr>
          <a:xfrm>
            <a:off x="7703151" y="4435376"/>
            <a:ext cx="1760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Recommending</a:t>
            </a:r>
            <a:br>
              <a:rPr lang="en-US" dirty="0"/>
            </a:br>
            <a:r>
              <a:rPr lang="en-US" dirty="0"/>
              <a:t>videos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Posting videos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CF9AE4-09C5-FA38-E66D-BB3796011643}"/>
              </a:ext>
            </a:extLst>
          </p:cNvPr>
          <p:cNvCxnSpPr/>
          <p:nvPr/>
        </p:nvCxnSpPr>
        <p:spPr>
          <a:xfrm>
            <a:off x="3138628" y="5208998"/>
            <a:ext cx="6758850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763EE1-DCB9-96E8-3382-E12AE7B94D7C}"/>
              </a:ext>
            </a:extLst>
          </p:cNvPr>
          <p:cNvSpPr txBox="1"/>
          <p:nvPr/>
        </p:nvSpPr>
        <p:spPr>
          <a:xfrm>
            <a:off x="9883483" y="4054836"/>
            <a:ext cx="2187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Open</a:t>
            </a:r>
            <a:br>
              <a:rPr lang="en-US" sz="3600" dirty="0"/>
            </a:br>
            <a:r>
              <a:rPr lang="en-US" sz="3600" dirty="0"/>
              <a:t>standards</a:t>
            </a:r>
            <a:br>
              <a:rPr lang="en-US" sz="3600" dirty="0"/>
            </a:br>
            <a:r>
              <a:rPr lang="en-US" sz="3600" dirty="0"/>
              <a:t>do not</a:t>
            </a:r>
            <a:br>
              <a:rPr lang="en-US" sz="3600" dirty="0"/>
            </a:br>
            <a:r>
              <a:rPr lang="en-US" sz="3600" dirty="0"/>
              <a:t>exist!</a:t>
            </a:r>
          </a:p>
        </p:txBody>
      </p:sp>
      <p:pic>
        <p:nvPicPr>
          <p:cNvPr id="5130" name="Picture 10" descr="TikTok logo on transparent background 6057996 Vector Art at ...">
            <a:extLst>
              <a:ext uri="{FF2B5EF4-FFF2-40B4-BE49-F238E27FC236}">
                <a16:creationId xmlns:a16="http://schemas.microsoft.com/office/drawing/2014/main" id="{1AFF5817-FD17-A249-2E59-3CDBE9412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4647" r="15185" b="13951"/>
          <a:stretch/>
        </p:blipFill>
        <p:spPr bwMode="auto">
          <a:xfrm>
            <a:off x="7941320" y="3036488"/>
            <a:ext cx="1333097" cy="13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2CB69-B337-3554-ED52-BBF75ECFC816}"/>
              </a:ext>
            </a:extLst>
          </p:cNvPr>
          <p:cNvSpPr txBox="1"/>
          <p:nvPr/>
        </p:nvSpPr>
        <p:spPr>
          <a:xfrm>
            <a:off x="8196586" y="2691787"/>
            <a:ext cx="77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Tiktok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43897-81B4-E99A-71AB-59CD8474B856}"/>
              </a:ext>
            </a:extLst>
          </p:cNvPr>
          <p:cNvSpPr txBox="1"/>
          <p:nvPr/>
        </p:nvSpPr>
        <p:spPr>
          <a:xfrm>
            <a:off x="5911461" y="2667156"/>
            <a:ext cx="11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facebook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7B745-05C2-B19E-1B72-100F5766FEA5}"/>
              </a:ext>
            </a:extLst>
          </p:cNvPr>
          <p:cNvSpPr txBox="1"/>
          <p:nvPr/>
        </p:nvSpPr>
        <p:spPr>
          <a:xfrm>
            <a:off x="3807106" y="2688154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Twitter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8CB95E-7C95-F1D1-CFBA-1F1A62F10595}"/>
              </a:ext>
            </a:extLst>
          </p:cNvPr>
          <p:cNvGrpSpPr/>
          <p:nvPr/>
        </p:nvGrpSpPr>
        <p:grpSpPr>
          <a:xfrm>
            <a:off x="5384579" y="3240741"/>
            <a:ext cx="2115671" cy="3122419"/>
            <a:chOff x="5384579" y="3240741"/>
            <a:chExt cx="2115671" cy="312241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B13A1D4-8E1E-B74A-6BED-1F5C75E8D496}"/>
                </a:ext>
              </a:extLst>
            </p:cNvPr>
            <p:cNvCxnSpPr>
              <a:cxnSpLocks/>
            </p:cNvCxnSpPr>
            <p:nvPr/>
          </p:nvCxnSpPr>
          <p:spPr>
            <a:xfrm>
              <a:off x="5384579" y="3240741"/>
              <a:ext cx="0" cy="3122419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0488BC-F519-B866-6577-82AA02F24271}"/>
                </a:ext>
              </a:extLst>
            </p:cNvPr>
            <p:cNvCxnSpPr>
              <a:cxnSpLocks/>
            </p:cNvCxnSpPr>
            <p:nvPr/>
          </p:nvCxnSpPr>
          <p:spPr>
            <a:xfrm>
              <a:off x="7500250" y="3240741"/>
              <a:ext cx="0" cy="3122419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3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5FAD3-4D17-8268-5266-4133D2A2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technology is an open-box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1D29-3F15-44D6-D59B-FD20462B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976" y="1325563"/>
            <a:ext cx="3671047" cy="7318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black-box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EA361E-E274-C2D3-C100-BC886192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6" y="2048435"/>
            <a:ext cx="3671047" cy="36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46205C-1D44-1B35-BD88-16D9B8E062DF}"/>
              </a:ext>
            </a:extLst>
          </p:cNvPr>
          <p:cNvSpPr txBox="1">
            <a:spLocks/>
          </p:cNvSpPr>
          <p:nvPr/>
        </p:nvSpPr>
        <p:spPr>
          <a:xfrm>
            <a:off x="7498977" y="1316598"/>
            <a:ext cx="3671047" cy="73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Interpretable model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DCB728-C1F5-D5D0-3B95-8C22CF2D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76" y="2048434"/>
            <a:ext cx="3671048" cy="3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B1EEEA-0FB3-EB26-623E-FF33231365F6}"/>
              </a:ext>
            </a:extLst>
          </p:cNvPr>
          <p:cNvSpPr txBox="1">
            <a:spLocks/>
          </p:cNvSpPr>
          <p:nvPr/>
        </p:nvSpPr>
        <p:spPr>
          <a:xfrm>
            <a:off x="1021975" y="5710517"/>
            <a:ext cx="3671047" cy="11474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social networks: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no transparency between inputs and outputs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EFE859-A9E8-F530-28B2-ECB8DE307DFE}"/>
              </a:ext>
            </a:extLst>
          </p:cNvPr>
          <p:cNvSpPr txBox="1">
            <a:spLocks/>
          </p:cNvSpPr>
          <p:nvPr/>
        </p:nvSpPr>
        <p:spPr>
          <a:xfrm>
            <a:off x="7498976" y="5759823"/>
            <a:ext cx="3671047" cy="1098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web browsers: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transparent internals, radical customization</a:t>
            </a:r>
          </a:p>
        </p:txBody>
      </p:sp>
    </p:spTree>
    <p:extLst>
      <p:ext uri="{BB962C8B-B14F-4D97-AF65-F5344CB8AC3E}">
        <p14:creationId xmlns:p14="http://schemas.microsoft.com/office/powerpoint/2010/main" val="98411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5FAD3-4D17-8268-5266-4133D2A2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choice: which is the model for AI?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1D29-3F15-44D6-D59B-FD20462B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976" y="1325563"/>
            <a:ext cx="3671047" cy="7318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black-box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EA361E-E274-C2D3-C100-BC886192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6" y="2048435"/>
            <a:ext cx="3671047" cy="36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46205C-1D44-1B35-BD88-16D9B8E062DF}"/>
              </a:ext>
            </a:extLst>
          </p:cNvPr>
          <p:cNvSpPr txBox="1">
            <a:spLocks/>
          </p:cNvSpPr>
          <p:nvPr/>
        </p:nvSpPr>
        <p:spPr>
          <a:xfrm>
            <a:off x="7498977" y="1316598"/>
            <a:ext cx="3671047" cy="73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Interpretable model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DCB728-C1F5-D5D0-3B95-8C22CF2D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76" y="2048434"/>
            <a:ext cx="3671048" cy="3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B1EEEA-0FB3-EB26-623E-FF33231365F6}"/>
              </a:ext>
            </a:extLst>
          </p:cNvPr>
          <p:cNvSpPr txBox="1">
            <a:spLocks/>
          </p:cNvSpPr>
          <p:nvPr/>
        </p:nvSpPr>
        <p:spPr>
          <a:xfrm>
            <a:off x="1021975" y="5710517"/>
            <a:ext cx="3671047" cy="114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give us inputs</a:t>
            </a:r>
            <a:br>
              <a:rPr lang="en-US" dirty="0"/>
            </a:br>
            <a:r>
              <a:rPr lang="en-US" dirty="0"/>
              <a:t>you get outputs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EFE859-A9E8-F530-28B2-ECB8DE307DFE}"/>
              </a:ext>
            </a:extLst>
          </p:cNvPr>
          <p:cNvSpPr txBox="1">
            <a:spLocks/>
          </p:cNvSpPr>
          <p:nvPr/>
        </p:nvSpPr>
        <p:spPr>
          <a:xfrm>
            <a:off x="7498976" y="5759823"/>
            <a:ext cx="3671047" cy="1098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you get detailed specs</a:t>
            </a:r>
            <a:br>
              <a:rPr lang="en-US" dirty="0"/>
            </a:br>
            <a:r>
              <a:rPr lang="en-US" dirty="0"/>
              <a:t>you see the warts</a:t>
            </a:r>
          </a:p>
        </p:txBody>
      </p:sp>
    </p:spTree>
    <p:extLst>
      <p:ext uri="{BB962C8B-B14F-4D97-AF65-F5344CB8AC3E}">
        <p14:creationId xmlns:p14="http://schemas.microsoft.com/office/powerpoint/2010/main" val="2399132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10FD-FD55-1D4B-D95E-77BDB72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Black-box technology leads to </a:t>
            </a:r>
            <a:r>
              <a:rPr lang="en-US" b="1" dirty="0"/>
              <a:t>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49B9F-FE75-CB7C-770F-DC514287B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GPT-4, about $200 million of cost to train.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Chinese hackers would love to steal it -</a:t>
            </a:r>
          </a:p>
          <a:p>
            <a:pPr marL="0" indent="0" algn="ctr">
              <a:buNone/>
            </a:pPr>
            <a:r>
              <a:rPr lang="en-US" dirty="0"/>
              <a:t>One trillion parameters could walk out the door on a $269 device.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SanDisk Extreme Portable SSD USB 3.2 Storage Device Flat (Monterey)">
            <a:extLst>
              <a:ext uri="{FF2B5EF4-FFF2-40B4-BE49-F238E27FC236}">
                <a16:creationId xmlns:a16="http://schemas.microsoft.com/office/drawing/2014/main" id="{E0265118-8300-2496-CE4C-8A4A78907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8522"/>
          <a:stretch/>
        </p:blipFill>
        <p:spPr bwMode="auto">
          <a:xfrm>
            <a:off x="3550443" y="3240377"/>
            <a:ext cx="5091113" cy="32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80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62C0-1829-0736-FE84-A803951E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doesn’t Windows piracy terrify Microsoft?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288F3-B3EF-4CCA-98B4-6A1D4780F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76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Each year Microsoft spends about $20 billion on R+D.</a:t>
            </a:r>
          </a:p>
          <a:p>
            <a:pPr marL="0" indent="0" algn="ctr">
              <a:buNone/>
            </a:pPr>
            <a:r>
              <a:rPr lang="en-US" b="1" dirty="0"/>
              <a:t>But every customer walks out the door with a copy.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Why doesn’t that terrify Microsoft?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Microsoft’s real asset is its </a:t>
            </a:r>
            <a:r>
              <a:rPr lang="en-US" i="1" dirty="0"/>
              <a:t>human expertise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r>
              <a:rPr lang="en-US" dirty="0"/>
              <a:t>But unlike Windows, GPT-4 is </a:t>
            </a:r>
            <a:r>
              <a:rPr lang="en-US" i="1" dirty="0"/>
              <a:t>self-programmed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9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2A6F-5E68-BD84-4975-70E739E7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Bau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94BFA-A3AF-A90B-99EC-C52C24284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18" y="4286252"/>
            <a:ext cx="5257800" cy="18907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David Bau, assistant professor, Northeastern University.</a:t>
            </a:r>
          </a:p>
          <a:p>
            <a:pPr marL="0" indent="0" algn="ctr">
              <a:buNone/>
            </a:pPr>
            <a:r>
              <a:rPr lang="en-US" dirty="0"/>
              <a:t>Research: the structure and interpretation of deep networks.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2E495-64B9-CF8F-A494-9D9FD0707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81" y="1325563"/>
            <a:ext cx="2784475" cy="2784475"/>
          </a:xfrm>
          <a:prstGeom prst="ellipse">
            <a:avLst/>
          </a:prstGeom>
          <a:effectLst>
            <a:softEdge rad="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3FA631-376D-BCC3-FE74-46DBB2C654E6}"/>
              </a:ext>
            </a:extLst>
          </p:cNvPr>
          <p:cNvSpPr txBox="1">
            <a:spLocks/>
          </p:cNvSpPr>
          <p:nvPr/>
        </p:nvSpPr>
        <p:spPr>
          <a:xfrm>
            <a:off x="8797531" y="1698356"/>
            <a:ext cx="3427413" cy="1184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Locating and Editing Facts inside GPT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F83BE6F-534A-3CCF-C12A-865AAF14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73" y="3663795"/>
            <a:ext cx="2195911" cy="13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7A833-BB3F-5710-665F-9DB52FBC2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279" y="1197767"/>
            <a:ext cx="2527300" cy="210892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EAD8E7-9733-8B32-BCC0-F33A5F1F898D}"/>
              </a:ext>
            </a:extLst>
          </p:cNvPr>
          <p:cNvSpPr txBox="1">
            <a:spLocks/>
          </p:cNvSpPr>
          <p:nvPr/>
        </p:nvSpPr>
        <p:spPr>
          <a:xfrm>
            <a:off x="6681986" y="5584690"/>
            <a:ext cx="5148066" cy="1184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Also: product development at Google, Microsoft, startups.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B41F04-CD06-D7C4-9A84-6CD0E4493F92}"/>
              </a:ext>
            </a:extLst>
          </p:cNvPr>
          <p:cNvSpPr txBox="1">
            <a:spLocks/>
          </p:cNvSpPr>
          <p:nvPr/>
        </p:nvSpPr>
        <p:spPr>
          <a:xfrm>
            <a:off x="8797531" y="3567313"/>
            <a:ext cx="3427413" cy="1592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Erasing Concepts from Diffusion Models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56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A16A6-D0F0-1128-6030-E0A6890A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 to fear: crack open the black box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31DD6-6543-DB48-E8B4-4ED92ADB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1833"/>
            <a:ext cx="10515600" cy="6445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Deep human expertise </a:t>
            </a:r>
            <a:r>
              <a:rPr lang="en-US" b="1" dirty="0"/>
              <a:t>cannot be stolen.</a:t>
            </a:r>
            <a:r>
              <a:rPr lang="en-US" dirty="0"/>
              <a:t> And it leads to </a:t>
            </a:r>
            <a:r>
              <a:rPr lang="en-US" b="1" dirty="0"/>
              <a:t>safety</a:t>
            </a:r>
            <a:r>
              <a:rPr lang="en-US" dirty="0"/>
              <a:t>.</a:t>
            </a:r>
          </a:p>
        </p:txBody>
      </p:sp>
      <p:pic>
        <p:nvPicPr>
          <p:cNvPr id="3" name="caniuse-video-2.mov">
            <a:hlinkClick r:id="" action="ppaction://media"/>
            <a:extLst>
              <a:ext uri="{FF2B5EF4-FFF2-40B4-BE49-F238E27FC236}">
                <a16:creationId xmlns:a16="http://schemas.microsoft.com/office/drawing/2014/main" id="{00F48E1A-2EAE-A36D-4AAF-5D288341C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040" y="1139475"/>
            <a:ext cx="8503920" cy="433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323A-D7E7-8A43-EA3B-DB50AF04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9608"/>
            <a:ext cx="12192000" cy="2493677"/>
          </a:xfrm>
        </p:spPr>
        <p:txBody>
          <a:bodyPr>
            <a:normAutofit/>
          </a:bodyPr>
          <a:lstStyle/>
          <a:p>
            <a:r>
              <a:rPr lang="en-US" dirty="0"/>
              <a:t>But: is that feasible?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Deep networks are </a:t>
            </a:r>
            <a:r>
              <a:rPr lang="en-US" b="1" dirty="0"/>
              <a:t>inherently uninterpretable!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C7514-8AE2-0A59-FD6D-3853EB6F0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83285"/>
            <a:ext cx="10515600" cy="24936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“Black box AI” is the definition of neural networks.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Isn’t it?</a:t>
            </a:r>
          </a:p>
        </p:txBody>
      </p:sp>
    </p:spTree>
    <p:extLst>
      <p:ext uri="{BB962C8B-B14F-4D97-AF65-F5344CB8AC3E}">
        <p14:creationId xmlns:p14="http://schemas.microsoft.com/office/powerpoint/2010/main" val="2298787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2ED9-D454-172C-D531-7C52F47C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 research is foundational to deep 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16851-665B-4796-1738-6A357481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" y="1920667"/>
            <a:ext cx="5668963" cy="2127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ADF1B-3867-A017-CC04-149772B7E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30" y="1172933"/>
            <a:ext cx="5574017" cy="747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C1FC2-1A90-12A5-6631-79F191A4C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179" y="1172933"/>
            <a:ext cx="3182289" cy="3064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754306-3917-22C7-78CD-4DD0FABB5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37" y="4226276"/>
            <a:ext cx="3873500" cy="227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6DB62-4760-14B5-2B45-25E2A4E7C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404" y="4481667"/>
            <a:ext cx="3375457" cy="1878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A13464-9959-42EA-13C6-DB93E5C56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9141" y="4874349"/>
            <a:ext cx="3505947" cy="14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815A-1B1B-60B2-FFC2-FEE3658E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Hinton begin with interpretability?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95C90-9180-1A41-23BD-4D844DDCC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5563"/>
            <a:ext cx="6396319" cy="485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crack the puzzle of </a:t>
            </a:r>
            <a:r>
              <a:rPr lang="en-US" u="sng" dirty="0"/>
              <a:t>generalization</a:t>
            </a:r>
          </a:p>
          <a:p>
            <a:pPr marL="0" indent="0">
              <a:buNone/>
            </a:pPr>
            <a:r>
              <a:rPr lang="en-US" dirty="0"/>
              <a:t>Does the network </a:t>
            </a:r>
            <a:r>
              <a:rPr lang="en-US" b="1" dirty="0"/>
              <a:t>memorize the test</a:t>
            </a:r>
            <a:r>
              <a:rPr lang="en-US" dirty="0"/>
              <a:t>, or does it “really learn” in a way that it can solve </a:t>
            </a:r>
            <a:r>
              <a:rPr lang="en-US" b="1" dirty="0"/>
              <a:t>new</a:t>
            </a:r>
            <a:r>
              <a:rPr lang="en-US" dirty="0"/>
              <a:t> problems?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solutions: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Look inside the model </a:t>
            </a:r>
            <a:r>
              <a:rPr lang="en-US" dirty="0"/>
              <a:t>to see what it learned. (interpretability research)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Keep the test secret </a:t>
            </a:r>
            <a:r>
              <a:rPr lang="en-US" dirty="0"/>
              <a:t>from the model. (much easier)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8118-2BFB-01FE-9BD6-0297E01F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717" y="1325563"/>
            <a:ext cx="3182289" cy="306406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BD7455-3508-E281-A38D-F94945651DDE}"/>
              </a:ext>
            </a:extLst>
          </p:cNvPr>
          <p:cNvSpPr txBox="1">
            <a:spLocks/>
          </p:cNvSpPr>
          <p:nvPr/>
        </p:nvSpPr>
        <p:spPr>
          <a:xfrm>
            <a:off x="8171512" y="4410571"/>
            <a:ext cx="3182289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i="1" dirty="0"/>
              <a:t>Hinton looking at a network trained to detect symmetry</a:t>
            </a:r>
          </a:p>
        </p:txBody>
      </p:sp>
    </p:spTree>
    <p:extLst>
      <p:ext uri="{BB962C8B-B14F-4D97-AF65-F5344CB8AC3E}">
        <p14:creationId xmlns:p14="http://schemas.microsoft.com/office/powerpoint/2010/main" val="238415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6E63-601E-214C-525C-CA32DDC7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we have reached the limits</a:t>
            </a:r>
            <a:br>
              <a:rPr lang="en-US" dirty="0"/>
            </a:br>
            <a:r>
              <a:rPr lang="en-US" dirty="0"/>
              <a:t>of black-box benchmarking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49160-9B34-B0B1-5F0D-0AAEABFBD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499"/>
            <a:ext cx="10515600" cy="44624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modern large-scale AI:</a:t>
            </a:r>
          </a:p>
          <a:p>
            <a:pPr marL="514350" indent="-514350">
              <a:buAutoNum type="arabicPeriod"/>
            </a:pPr>
            <a:r>
              <a:rPr lang="en-US" b="1" dirty="0"/>
              <a:t>It is difficult to “hold out” a test when a model has been trained on all the world’s information.   </a:t>
            </a:r>
            <a:r>
              <a:rPr lang="en-US" dirty="0"/>
              <a:t>(E.g. we see evidence that GPT-4 has seen all the exam questions already.)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b="1" dirty="0"/>
              <a:t>Held-out tests do not help when the AI is used in new ways.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Interpretability research is a major line of attack on the problem of understanding generalization for modern large-scale AI systems that are chasing “AGI”.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5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323A-D7E7-8A43-EA3B-DB50AF04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9152"/>
            <a:ext cx="12192000" cy="1325563"/>
          </a:xfrm>
        </p:spPr>
        <p:txBody>
          <a:bodyPr/>
          <a:lstStyle/>
          <a:p>
            <a:r>
              <a:rPr lang="en-US" dirty="0"/>
              <a:t>An example of interpretability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C7514-8AE2-0A59-FD6D-3853EB6F0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83285"/>
            <a:ext cx="10515600" cy="24936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Locating and editing the factual associations believed by a model.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[Meng 2022, Hernandez 2023, </a:t>
            </a:r>
            <a:r>
              <a:rPr lang="en-US" dirty="0" err="1"/>
              <a:t>Gandikota</a:t>
            </a:r>
            <a:r>
              <a:rPr lang="en-US" dirty="0"/>
              <a:t> 2024]</a:t>
            </a:r>
          </a:p>
        </p:txBody>
      </p:sp>
    </p:spTree>
    <p:extLst>
      <p:ext uri="{BB962C8B-B14F-4D97-AF65-F5344CB8AC3E}">
        <p14:creationId xmlns:p14="http://schemas.microsoft.com/office/powerpoint/2010/main" val="1583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802F971-7365-4842-B076-BAF4BCF4D98C}"/>
              </a:ext>
            </a:extLst>
          </p:cNvPr>
          <p:cNvGrpSpPr/>
          <p:nvPr/>
        </p:nvGrpSpPr>
        <p:grpSpPr>
          <a:xfrm>
            <a:off x="3767698" y="1727383"/>
            <a:ext cx="578460" cy="369091"/>
            <a:chOff x="3681747" y="309619"/>
            <a:chExt cx="650768" cy="415227"/>
          </a:xfrm>
        </p:grpSpPr>
        <p:cxnSp>
          <p:nvCxnSpPr>
            <p:cNvPr id="787" name="Elbow Connector 786">
              <a:extLst>
                <a:ext uri="{FF2B5EF4-FFF2-40B4-BE49-F238E27FC236}">
                  <a16:creationId xmlns:a16="http://schemas.microsoft.com/office/drawing/2014/main" id="{0EADCD0C-508C-9247-B8CD-CA8B009BE206}"/>
                </a:ext>
              </a:extLst>
            </p:cNvPr>
            <p:cNvCxnSpPr>
              <a:cxnSpLocks/>
              <a:stCxn id="2643" idx="0"/>
              <a:endCxn id="2566" idx="1"/>
            </p:cNvCxnSpPr>
            <p:nvPr/>
          </p:nvCxnSpPr>
          <p:spPr>
            <a:xfrm rot="16200000" flipH="1">
              <a:off x="3743813" y="385331"/>
              <a:ext cx="145852" cy="269984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6" name="Rectangle 2565">
              <a:extLst>
                <a:ext uri="{FF2B5EF4-FFF2-40B4-BE49-F238E27FC236}">
                  <a16:creationId xmlns:a16="http://schemas.microsoft.com/office/drawing/2014/main" id="{323364E7-03E6-2E49-974F-FE695D388315}"/>
                </a:ext>
              </a:extLst>
            </p:cNvPr>
            <p:cNvSpPr/>
            <p:nvPr/>
          </p:nvSpPr>
          <p:spPr>
            <a:xfrm flipV="1">
              <a:off x="3951732" y="461652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570" name="Elbow Connector 2569">
              <a:extLst>
                <a:ext uri="{FF2B5EF4-FFF2-40B4-BE49-F238E27FC236}">
                  <a16:creationId xmlns:a16="http://schemas.microsoft.com/office/drawing/2014/main" id="{640F0598-880E-5D41-8A85-2274D331591B}"/>
                </a:ext>
              </a:extLst>
            </p:cNvPr>
            <p:cNvCxnSpPr>
              <a:cxnSpLocks/>
              <a:stCxn id="2566" idx="3"/>
            </p:cNvCxnSpPr>
            <p:nvPr/>
          </p:nvCxnSpPr>
          <p:spPr>
            <a:xfrm flipV="1">
              <a:off x="4214926" y="309619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CA800B-1EAF-DA45-B009-37D73C39D300}"/>
              </a:ext>
            </a:extLst>
          </p:cNvPr>
          <p:cNvGrpSpPr/>
          <p:nvPr/>
        </p:nvGrpSpPr>
        <p:grpSpPr>
          <a:xfrm>
            <a:off x="4446770" y="1727384"/>
            <a:ext cx="565695" cy="413566"/>
            <a:chOff x="4445702" y="309620"/>
            <a:chExt cx="636407" cy="465262"/>
          </a:xfrm>
        </p:grpSpPr>
        <p:sp>
          <p:nvSpPr>
            <p:cNvPr id="2567" name="Diamond 2566">
              <a:extLst>
                <a:ext uri="{FF2B5EF4-FFF2-40B4-BE49-F238E27FC236}">
                  <a16:creationId xmlns:a16="http://schemas.microsoft.com/office/drawing/2014/main" id="{55D456C4-5A08-7E45-887A-0FEDE12F955B}"/>
                </a:ext>
              </a:extLst>
            </p:cNvPr>
            <p:cNvSpPr/>
            <p:nvPr/>
          </p:nvSpPr>
          <p:spPr>
            <a:xfrm flipV="1">
              <a:off x="4617035" y="411616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571" name="Elbow Connector 2570">
              <a:extLst>
                <a:ext uri="{FF2B5EF4-FFF2-40B4-BE49-F238E27FC236}">
                  <a16:creationId xmlns:a16="http://schemas.microsoft.com/office/drawing/2014/main" id="{49A6F735-05C9-2347-9831-1C21C0F7F698}"/>
                </a:ext>
              </a:extLst>
            </p:cNvPr>
            <p:cNvCxnSpPr>
              <a:cxnSpLocks/>
              <a:stCxn id="2567" idx="3"/>
            </p:cNvCxnSpPr>
            <p:nvPr/>
          </p:nvCxnSpPr>
          <p:spPr>
            <a:xfrm flipV="1">
              <a:off x="4980301" y="309622"/>
              <a:ext cx="101808" cy="283627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2" name="Elbow Connector 2571">
              <a:extLst>
                <a:ext uri="{FF2B5EF4-FFF2-40B4-BE49-F238E27FC236}">
                  <a16:creationId xmlns:a16="http://schemas.microsoft.com/office/drawing/2014/main" id="{C0C7B2ED-7871-9344-8488-393B0AE5A08A}"/>
                </a:ext>
              </a:extLst>
            </p:cNvPr>
            <p:cNvCxnSpPr>
              <a:cxnSpLocks/>
              <a:endCxn id="2567" idx="1"/>
            </p:cNvCxnSpPr>
            <p:nvPr/>
          </p:nvCxnSpPr>
          <p:spPr>
            <a:xfrm rot="16200000" flipH="1">
              <a:off x="4389554" y="365768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73" name="Straight Connector 2572">
            <a:extLst>
              <a:ext uri="{FF2B5EF4-FFF2-40B4-BE49-F238E27FC236}">
                <a16:creationId xmlns:a16="http://schemas.microsoft.com/office/drawing/2014/main" id="{4E5CFC9E-AE13-E54C-8DDB-1A4F6FB08669}"/>
              </a:ext>
            </a:extLst>
          </p:cNvPr>
          <p:cNvCxnSpPr>
            <a:cxnSpLocks/>
            <a:endCxn id="2574" idx="2"/>
          </p:cNvCxnSpPr>
          <p:nvPr/>
        </p:nvCxnSpPr>
        <p:spPr>
          <a:xfrm>
            <a:off x="3896235" y="1727384"/>
            <a:ext cx="1259013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4" name="Oval 2573">
            <a:extLst>
              <a:ext uri="{FF2B5EF4-FFF2-40B4-BE49-F238E27FC236}">
                <a16:creationId xmlns:a16="http://schemas.microsoft.com/office/drawing/2014/main" id="{BEE5AE06-8AF0-4546-A733-01546C8B8422}"/>
              </a:ext>
            </a:extLst>
          </p:cNvPr>
          <p:cNvSpPr/>
          <p:nvPr/>
        </p:nvSpPr>
        <p:spPr>
          <a:xfrm flipV="1">
            <a:off x="5155249" y="1604917"/>
            <a:ext cx="244935" cy="244935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E39BD5-60F2-3749-A3EF-E518E763843B}"/>
              </a:ext>
            </a:extLst>
          </p:cNvPr>
          <p:cNvGrpSpPr/>
          <p:nvPr/>
        </p:nvGrpSpPr>
        <p:grpSpPr>
          <a:xfrm>
            <a:off x="2263750" y="1727384"/>
            <a:ext cx="572391" cy="369091"/>
            <a:chOff x="1989805" y="309620"/>
            <a:chExt cx="643940" cy="415227"/>
          </a:xfrm>
        </p:grpSpPr>
        <p:cxnSp>
          <p:nvCxnSpPr>
            <p:cNvPr id="784" name="Elbow Connector 783">
              <a:extLst>
                <a:ext uri="{FF2B5EF4-FFF2-40B4-BE49-F238E27FC236}">
                  <a16:creationId xmlns:a16="http://schemas.microsoft.com/office/drawing/2014/main" id="{775BC5B5-04EB-E547-A627-7A2B100B5FAE}"/>
                </a:ext>
              </a:extLst>
            </p:cNvPr>
            <p:cNvCxnSpPr>
              <a:cxnSpLocks/>
              <a:stCxn id="2638" idx="0"/>
              <a:endCxn id="2634" idx="1"/>
            </p:cNvCxnSpPr>
            <p:nvPr/>
          </p:nvCxnSpPr>
          <p:spPr>
            <a:xfrm rot="16200000" flipH="1">
              <a:off x="2048456" y="388746"/>
              <a:ext cx="145854" cy="263156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4" name="Rectangle 2633">
              <a:extLst>
                <a:ext uri="{FF2B5EF4-FFF2-40B4-BE49-F238E27FC236}">
                  <a16:creationId xmlns:a16="http://schemas.microsoft.com/office/drawing/2014/main" id="{B1CB6D4B-A3E6-6F47-A2F1-655CF2106F5A}"/>
                </a:ext>
              </a:extLst>
            </p:cNvPr>
            <p:cNvSpPr/>
            <p:nvPr/>
          </p:nvSpPr>
          <p:spPr>
            <a:xfrm flipV="1">
              <a:off x="2252961" y="461653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639" name="Elbow Connector 2638">
              <a:extLst>
                <a:ext uri="{FF2B5EF4-FFF2-40B4-BE49-F238E27FC236}">
                  <a16:creationId xmlns:a16="http://schemas.microsoft.com/office/drawing/2014/main" id="{C42BDD3F-9756-884D-91E0-BC80A06BAD10}"/>
                </a:ext>
              </a:extLst>
            </p:cNvPr>
            <p:cNvCxnSpPr>
              <a:cxnSpLocks/>
              <a:stCxn id="2634" idx="3"/>
            </p:cNvCxnSpPr>
            <p:nvPr/>
          </p:nvCxnSpPr>
          <p:spPr>
            <a:xfrm flipV="1">
              <a:off x="2516156" y="309620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3B3BC96-5601-0F4C-AB09-D73C6937B887}"/>
              </a:ext>
            </a:extLst>
          </p:cNvPr>
          <p:cNvGrpSpPr/>
          <p:nvPr/>
        </p:nvGrpSpPr>
        <p:grpSpPr>
          <a:xfrm>
            <a:off x="2936751" y="1727385"/>
            <a:ext cx="565695" cy="413566"/>
            <a:chOff x="2746931" y="309621"/>
            <a:chExt cx="636407" cy="465262"/>
          </a:xfrm>
        </p:grpSpPr>
        <p:sp>
          <p:nvSpPr>
            <p:cNvPr id="2635" name="Diamond 2634">
              <a:extLst>
                <a:ext uri="{FF2B5EF4-FFF2-40B4-BE49-F238E27FC236}">
                  <a16:creationId xmlns:a16="http://schemas.microsoft.com/office/drawing/2014/main" id="{E128F510-96FF-E043-A016-44D33AC76A2F}"/>
                </a:ext>
              </a:extLst>
            </p:cNvPr>
            <p:cNvSpPr/>
            <p:nvPr/>
          </p:nvSpPr>
          <p:spPr>
            <a:xfrm flipV="1">
              <a:off x="2918264" y="411617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640" name="Elbow Connector 2639">
              <a:extLst>
                <a:ext uri="{FF2B5EF4-FFF2-40B4-BE49-F238E27FC236}">
                  <a16:creationId xmlns:a16="http://schemas.microsoft.com/office/drawing/2014/main" id="{8EB3AFA0-D84B-A348-9DC0-4BCDF598D8A4}"/>
                </a:ext>
              </a:extLst>
            </p:cNvPr>
            <p:cNvCxnSpPr>
              <a:cxnSpLocks/>
              <a:stCxn id="2635" idx="3"/>
            </p:cNvCxnSpPr>
            <p:nvPr/>
          </p:nvCxnSpPr>
          <p:spPr>
            <a:xfrm flipV="1">
              <a:off x="3281530" y="309623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1" name="Elbow Connector 2640">
              <a:extLst>
                <a:ext uri="{FF2B5EF4-FFF2-40B4-BE49-F238E27FC236}">
                  <a16:creationId xmlns:a16="http://schemas.microsoft.com/office/drawing/2014/main" id="{90648D0B-ED83-C346-BB6E-B21305379F6A}"/>
                </a:ext>
              </a:extLst>
            </p:cNvPr>
            <p:cNvCxnSpPr>
              <a:cxnSpLocks/>
              <a:endCxn id="2635" idx="1"/>
            </p:cNvCxnSpPr>
            <p:nvPr/>
          </p:nvCxnSpPr>
          <p:spPr>
            <a:xfrm rot="16200000" flipH="1">
              <a:off x="2690783" y="365769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2" name="Straight Connector 2641">
            <a:extLst>
              <a:ext uri="{FF2B5EF4-FFF2-40B4-BE49-F238E27FC236}">
                <a16:creationId xmlns:a16="http://schemas.microsoft.com/office/drawing/2014/main" id="{4DA4E4F1-FE0C-C045-B49B-83313530C249}"/>
              </a:ext>
            </a:extLst>
          </p:cNvPr>
          <p:cNvCxnSpPr>
            <a:cxnSpLocks/>
            <a:stCxn id="2638" idx="6"/>
            <a:endCxn id="2643" idx="2"/>
          </p:cNvCxnSpPr>
          <p:nvPr/>
        </p:nvCxnSpPr>
        <p:spPr>
          <a:xfrm>
            <a:off x="2386216" y="1727385"/>
            <a:ext cx="1259013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3" name="Oval 2642">
            <a:extLst>
              <a:ext uri="{FF2B5EF4-FFF2-40B4-BE49-F238E27FC236}">
                <a16:creationId xmlns:a16="http://schemas.microsoft.com/office/drawing/2014/main" id="{0C93B56E-9D25-3240-8171-F08E5283C9AD}"/>
              </a:ext>
            </a:extLst>
          </p:cNvPr>
          <p:cNvSpPr/>
          <p:nvPr/>
        </p:nvSpPr>
        <p:spPr>
          <a:xfrm flipV="1">
            <a:off x="3645230" y="1604918"/>
            <a:ext cx="244935" cy="244935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AAD469-EC82-1748-972F-FE42159B9B83}"/>
              </a:ext>
            </a:extLst>
          </p:cNvPr>
          <p:cNvGrpSpPr/>
          <p:nvPr/>
        </p:nvGrpSpPr>
        <p:grpSpPr>
          <a:xfrm>
            <a:off x="5277717" y="1604917"/>
            <a:ext cx="4654612" cy="536033"/>
            <a:chOff x="5325620" y="171845"/>
            <a:chExt cx="5236436" cy="6030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049CFD-62C7-934F-ADD6-D2EF3464C7BC}"/>
                </a:ext>
              </a:extLst>
            </p:cNvPr>
            <p:cNvGrpSpPr/>
            <p:nvPr/>
          </p:nvGrpSpPr>
          <p:grpSpPr>
            <a:xfrm>
              <a:off x="9489464" y="309620"/>
              <a:ext cx="636407" cy="465262"/>
              <a:chOff x="9489464" y="309620"/>
              <a:chExt cx="636407" cy="465262"/>
            </a:xfrm>
          </p:grpSpPr>
          <p:sp>
            <p:nvSpPr>
              <p:cNvPr id="2431" name="Diamond 2430">
                <a:extLst>
                  <a:ext uri="{FF2B5EF4-FFF2-40B4-BE49-F238E27FC236}">
                    <a16:creationId xmlns:a16="http://schemas.microsoft.com/office/drawing/2014/main" id="{EE328A82-22D1-014B-B186-00A066053B15}"/>
                  </a:ext>
                </a:extLst>
              </p:cNvPr>
              <p:cNvSpPr/>
              <p:nvPr/>
            </p:nvSpPr>
            <p:spPr>
              <a:xfrm flipV="1">
                <a:off x="9660797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435" name="Elbow Connector 2434">
                <a:extLst>
                  <a:ext uri="{FF2B5EF4-FFF2-40B4-BE49-F238E27FC236}">
                    <a16:creationId xmlns:a16="http://schemas.microsoft.com/office/drawing/2014/main" id="{60AE7FB5-30DB-F040-B9F1-264E4A34A6D9}"/>
                  </a:ext>
                </a:extLst>
              </p:cNvPr>
              <p:cNvCxnSpPr>
                <a:cxnSpLocks/>
                <a:stCxn id="2431" idx="3"/>
              </p:cNvCxnSpPr>
              <p:nvPr/>
            </p:nvCxnSpPr>
            <p:spPr>
              <a:xfrm flipV="1">
                <a:off x="10024063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6" name="Elbow Connector 2435">
                <a:extLst>
                  <a:ext uri="{FF2B5EF4-FFF2-40B4-BE49-F238E27FC236}">
                    <a16:creationId xmlns:a16="http://schemas.microsoft.com/office/drawing/2014/main" id="{D9EF71A4-4D97-D949-9F76-DFF3C24F646C}"/>
                  </a:ext>
                </a:extLst>
              </p:cNvPr>
              <p:cNvCxnSpPr>
                <a:cxnSpLocks/>
                <a:endCxn id="2431" idx="1"/>
              </p:cNvCxnSpPr>
              <p:nvPr/>
            </p:nvCxnSpPr>
            <p:spPr>
              <a:xfrm rot="16200000" flipH="1">
                <a:off x="9433316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37" name="Straight Connector 2436">
              <a:extLst>
                <a:ext uri="{FF2B5EF4-FFF2-40B4-BE49-F238E27FC236}">
                  <a16:creationId xmlns:a16="http://schemas.microsoft.com/office/drawing/2014/main" id="{1E7470AA-341C-FF41-B8A3-5FA882CAF961}"/>
                </a:ext>
              </a:extLst>
            </p:cNvPr>
            <p:cNvCxnSpPr>
              <a:cxnSpLocks/>
              <a:endCxn id="2438" idx="2"/>
            </p:cNvCxnSpPr>
            <p:nvPr/>
          </p:nvCxnSpPr>
          <p:spPr>
            <a:xfrm>
              <a:off x="8870114" y="309620"/>
              <a:ext cx="1416390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8" name="Oval 2437">
              <a:extLst>
                <a:ext uri="{FF2B5EF4-FFF2-40B4-BE49-F238E27FC236}">
                  <a16:creationId xmlns:a16="http://schemas.microsoft.com/office/drawing/2014/main" id="{46FF1856-C6A7-3042-81AA-2D3828C35714}"/>
                </a:ext>
              </a:extLst>
            </p:cNvPr>
            <p:cNvSpPr/>
            <p:nvPr/>
          </p:nvSpPr>
          <p:spPr>
            <a:xfrm flipV="1">
              <a:off x="10286504" y="171845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BFAAE0-1AB6-2543-8289-2661270F64EC}"/>
                </a:ext>
              </a:extLst>
            </p:cNvPr>
            <p:cNvGrpSpPr/>
            <p:nvPr/>
          </p:nvGrpSpPr>
          <p:grpSpPr>
            <a:xfrm>
              <a:off x="5325620" y="309619"/>
              <a:ext cx="653115" cy="415227"/>
              <a:chOff x="5325620" y="309619"/>
              <a:chExt cx="653115" cy="415227"/>
            </a:xfrm>
          </p:grpSpPr>
          <p:cxnSp>
            <p:nvCxnSpPr>
              <p:cNvPr id="791" name="Elbow Connector 790">
                <a:extLst>
                  <a:ext uri="{FF2B5EF4-FFF2-40B4-BE49-F238E27FC236}">
                    <a16:creationId xmlns:a16="http://schemas.microsoft.com/office/drawing/2014/main" id="{D28B09B1-6935-4C44-A942-C9301FE98612}"/>
                  </a:ext>
                </a:extLst>
              </p:cNvPr>
              <p:cNvCxnSpPr>
                <a:cxnSpLocks/>
                <a:stCxn id="2574" idx="0"/>
                <a:endCxn id="2498" idx="1"/>
              </p:cNvCxnSpPr>
              <p:nvPr/>
            </p:nvCxnSpPr>
            <p:spPr>
              <a:xfrm rot="16200000" flipH="1">
                <a:off x="5382587" y="377884"/>
                <a:ext cx="158398" cy="272332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8" name="Rectangle 2497">
                <a:extLst>
                  <a:ext uri="{FF2B5EF4-FFF2-40B4-BE49-F238E27FC236}">
                    <a16:creationId xmlns:a16="http://schemas.microsoft.com/office/drawing/2014/main" id="{B65CA45A-E149-2E4F-986A-792C96ECCADD}"/>
                  </a:ext>
                </a:extLst>
              </p:cNvPr>
              <p:cNvSpPr/>
              <p:nvPr/>
            </p:nvSpPr>
            <p:spPr>
              <a:xfrm flipV="1">
                <a:off x="559795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02" name="Elbow Connector 2501">
                <a:extLst>
                  <a:ext uri="{FF2B5EF4-FFF2-40B4-BE49-F238E27FC236}">
                    <a16:creationId xmlns:a16="http://schemas.microsoft.com/office/drawing/2014/main" id="{15778A96-720D-BF4B-AE5A-A88A7CD76EBC}"/>
                  </a:ext>
                </a:extLst>
              </p:cNvPr>
              <p:cNvCxnSpPr>
                <a:cxnSpLocks/>
                <a:stCxn id="2498" idx="3"/>
              </p:cNvCxnSpPr>
              <p:nvPr/>
            </p:nvCxnSpPr>
            <p:spPr>
              <a:xfrm flipV="1">
                <a:off x="586114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71E305-B6B0-5448-A826-62BE7D06C14E}"/>
                </a:ext>
              </a:extLst>
            </p:cNvPr>
            <p:cNvGrpSpPr/>
            <p:nvPr/>
          </p:nvGrpSpPr>
          <p:grpSpPr>
            <a:xfrm>
              <a:off x="6091922" y="309620"/>
              <a:ext cx="636408" cy="465262"/>
              <a:chOff x="6091922" y="309620"/>
              <a:chExt cx="636408" cy="465262"/>
            </a:xfrm>
          </p:grpSpPr>
          <p:sp>
            <p:nvSpPr>
              <p:cNvPr id="2499" name="Diamond 2498">
                <a:extLst>
                  <a:ext uri="{FF2B5EF4-FFF2-40B4-BE49-F238E27FC236}">
                    <a16:creationId xmlns:a16="http://schemas.microsoft.com/office/drawing/2014/main" id="{5EDDC164-716E-EA4F-B6CB-8C5632D68F88}"/>
                  </a:ext>
                </a:extLst>
              </p:cNvPr>
              <p:cNvSpPr/>
              <p:nvPr/>
            </p:nvSpPr>
            <p:spPr>
              <a:xfrm flipV="1">
                <a:off x="626325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03" name="Elbow Connector 2502">
                <a:extLst>
                  <a:ext uri="{FF2B5EF4-FFF2-40B4-BE49-F238E27FC236}">
                    <a16:creationId xmlns:a16="http://schemas.microsoft.com/office/drawing/2014/main" id="{D97075EB-5478-D049-A78E-A0D5D3C5960E}"/>
                  </a:ext>
                </a:extLst>
              </p:cNvPr>
              <p:cNvCxnSpPr>
                <a:cxnSpLocks/>
                <a:stCxn id="2499" idx="3"/>
              </p:cNvCxnSpPr>
              <p:nvPr/>
            </p:nvCxnSpPr>
            <p:spPr>
              <a:xfrm flipV="1">
                <a:off x="6626522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4" name="Elbow Connector 2503">
                <a:extLst>
                  <a:ext uri="{FF2B5EF4-FFF2-40B4-BE49-F238E27FC236}">
                    <a16:creationId xmlns:a16="http://schemas.microsoft.com/office/drawing/2014/main" id="{CA15D127-84CC-1C47-A341-CA54E9E9435C}"/>
                  </a:ext>
                </a:extLst>
              </p:cNvPr>
              <p:cNvCxnSpPr>
                <a:cxnSpLocks/>
                <a:endCxn id="2499" idx="1"/>
              </p:cNvCxnSpPr>
              <p:nvPr/>
            </p:nvCxnSpPr>
            <p:spPr>
              <a:xfrm rot="16200000" flipH="1">
                <a:off x="603577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05" name="Straight Connector 2504">
              <a:extLst>
                <a:ext uri="{FF2B5EF4-FFF2-40B4-BE49-F238E27FC236}">
                  <a16:creationId xmlns:a16="http://schemas.microsoft.com/office/drawing/2014/main" id="{700AB41C-9F90-DC48-BE96-32C35B038F79}"/>
                </a:ext>
              </a:extLst>
            </p:cNvPr>
            <p:cNvCxnSpPr>
              <a:cxnSpLocks/>
              <a:endCxn id="2506" idx="2"/>
            </p:cNvCxnSpPr>
            <p:nvPr/>
          </p:nvCxnSpPr>
          <p:spPr>
            <a:xfrm>
              <a:off x="5472572" y="309620"/>
              <a:ext cx="1416390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6" name="Oval 2505">
              <a:extLst>
                <a:ext uri="{FF2B5EF4-FFF2-40B4-BE49-F238E27FC236}">
                  <a16:creationId xmlns:a16="http://schemas.microsoft.com/office/drawing/2014/main" id="{CBE1E400-DA1B-C24D-A6DB-DE8D128B77AE}"/>
                </a:ext>
              </a:extLst>
            </p:cNvPr>
            <p:cNvSpPr/>
            <p:nvPr/>
          </p:nvSpPr>
          <p:spPr>
            <a:xfrm flipV="1">
              <a:off x="6888963" y="171845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2486C8-8A6F-304C-93F2-133231658E9C}"/>
                </a:ext>
              </a:extLst>
            </p:cNvPr>
            <p:cNvGrpSpPr/>
            <p:nvPr/>
          </p:nvGrpSpPr>
          <p:grpSpPr>
            <a:xfrm>
              <a:off x="7026738" y="309619"/>
              <a:ext cx="650769" cy="415227"/>
              <a:chOff x="7026738" y="309619"/>
              <a:chExt cx="650769" cy="415227"/>
            </a:xfrm>
          </p:grpSpPr>
          <p:cxnSp>
            <p:nvCxnSpPr>
              <p:cNvPr id="794" name="Elbow Connector 793">
                <a:extLst>
                  <a:ext uri="{FF2B5EF4-FFF2-40B4-BE49-F238E27FC236}">
                    <a16:creationId xmlns:a16="http://schemas.microsoft.com/office/drawing/2014/main" id="{65D0FD3C-0353-A244-B566-1E889E84D744}"/>
                  </a:ext>
                </a:extLst>
              </p:cNvPr>
              <p:cNvCxnSpPr>
                <a:cxnSpLocks/>
                <a:stCxn id="2506" idx="0"/>
                <a:endCxn id="2709" idx="1"/>
              </p:cNvCxnSpPr>
              <p:nvPr/>
            </p:nvCxnSpPr>
            <p:spPr>
              <a:xfrm rot="16200000" flipH="1">
                <a:off x="7088805" y="385330"/>
                <a:ext cx="145852" cy="269985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9" name="Rectangle 2708">
                <a:extLst>
                  <a:ext uri="{FF2B5EF4-FFF2-40B4-BE49-F238E27FC236}">
                    <a16:creationId xmlns:a16="http://schemas.microsoft.com/office/drawing/2014/main" id="{0CDB2ED0-B2BF-DD4E-9B34-48F796AF13EB}"/>
                  </a:ext>
                </a:extLst>
              </p:cNvPr>
              <p:cNvSpPr/>
              <p:nvPr/>
            </p:nvSpPr>
            <p:spPr>
              <a:xfrm flipV="1">
                <a:off x="7296724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711" name="Elbow Connector 2710">
                <a:extLst>
                  <a:ext uri="{FF2B5EF4-FFF2-40B4-BE49-F238E27FC236}">
                    <a16:creationId xmlns:a16="http://schemas.microsoft.com/office/drawing/2014/main" id="{65B62BA9-EB60-A342-AA0D-DD9760DB6D9C}"/>
                  </a:ext>
                </a:extLst>
              </p:cNvPr>
              <p:cNvCxnSpPr>
                <a:cxnSpLocks/>
                <a:stCxn id="2709" idx="3"/>
              </p:cNvCxnSpPr>
              <p:nvPr/>
            </p:nvCxnSpPr>
            <p:spPr>
              <a:xfrm flipV="1">
                <a:off x="7559918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12" name="Straight Connector 2711">
              <a:extLst>
                <a:ext uri="{FF2B5EF4-FFF2-40B4-BE49-F238E27FC236}">
                  <a16:creationId xmlns:a16="http://schemas.microsoft.com/office/drawing/2014/main" id="{C1768B2D-4E3F-084F-8DF0-71A9445E67AD}"/>
                </a:ext>
              </a:extLst>
            </p:cNvPr>
            <p:cNvCxnSpPr>
              <a:cxnSpLocks/>
            </p:cNvCxnSpPr>
            <p:nvPr/>
          </p:nvCxnSpPr>
          <p:spPr>
            <a:xfrm>
              <a:off x="7171344" y="309620"/>
              <a:ext cx="725421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AD6C31-0D6E-E740-A947-8D1BDAAE3426}"/>
                </a:ext>
              </a:extLst>
            </p:cNvPr>
            <p:cNvGrpSpPr/>
            <p:nvPr/>
          </p:nvGrpSpPr>
          <p:grpSpPr>
            <a:xfrm>
              <a:off x="8725510" y="309619"/>
              <a:ext cx="650767" cy="415227"/>
              <a:chOff x="8725510" y="309619"/>
              <a:chExt cx="650767" cy="415227"/>
            </a:xfrm>
          </p:grpSpPr>
          <p:cxnSp>
            <p:nvCxnSpPr>
              <p:cNvPr id="797" name="Elbow Connector 796">
                <a:extLst>
                  <a:ext uri="{FF2B5EF4-FFF2-40B4-BE49-F238E27FC236}">
                    <a16:creationId xmlns:a16="http://schemas.microsoft.com/office/drawing/2014/main" id="{71D93826-75E2-314A-BEFD-F27C26E63609}"/>
                  </a:ext>
                </a:extLst>
              </p:cNvPr>
              <p:cNvCxnSpPr>
                <a:cxnSpLocks/>
                <a:stCxn id="2713" idx="0"/>
                <a:endCxn id="2430" idx="1"/>
              </p:cNvCxnSpPr>
              <p:nvPr/>
            </p:nvCxnSpPr>
            <p:spPr>
              <a:xfrm rot="16200000" flipH="1">
                <a:off x="8787576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0" name="Rectangle 2429">
                <a:extLst>
                  <a:ext uri="{FF2B5EF4-FFF2-40B4-BE49-F238E27FC236}">
                    <a16:creationId xmlns:a16="http://schemas.microsoft.com/office/drawing/2014/main" id="{B2DAFAC7-464D-CA42-927D-BF2C135AE998}"/>
                  </a:ext>
                </a:extLst>
              </p:cNvPr>
              <p:cNvSpPr/>
              <p:nvPr/>
            </p:nvSpPr>
            <p:spPr>
              <a:xfrm flipV="1">
                <a:off x="8995494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434" name="Elbow Connector 2433">
                <a:extLst>
                  <a:ext uri="{FF2B5EF4-FFF2-40B4-BE49-F238E27FC236}">
                    <a16:creationId xmlns:a16="http://schemas.microsoft.com/office/drawing/2014/main" id="{43621DD4-5E96-7841-B531-1E3D5A07EDE6}"/>
                  </a:ext>
                </a:extLst>
              </p:cNvPr>
              <p:cNvCxnSpPr>
                <a:cxnSpLocks/>
                <a:stCxn id="2430" idx="3"/>
              </p:cNvCxnSpPr>
              <p:nvPr/>
            </p:nvCxnSpPr>
            <p:spPr>
              <a:xfrm flipV="1">
                <a:off x="9258688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13" name="Oval 2712">
              <a:extLst>
                <a:ext uri="{FF2B5EF4-FFF2-40B4-BE49-F238E27FC236}">
                  <a16:creationId xmlns:a16="http://schemas.microsoft.com/office/drawing/2014/main" id="{FFCA9093-1F93-DF4F-8A32-28A752F0432E}"/>
                </a:ext>
              </a:extLst>
            </p:cNvPr>
            <p:cNvSpPr/>
            <p:nvPr/>
          </p:nvSpPr>
          <p:spPr>
            <a:xfrm flipV="1">
              <a:off x="8587734" y="171845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C3F0E2-035B-AE47-88A7-34F9C04CEE8C}"/>
                </a:ext>
              </a:extLst>
            </p:cNvPr>
            <p:cNvGrpSpPr/>
            <p:nvPr/>
          </p:nvGrpSpPr>
          <p:grpSpPr>
            <a:xfrm>
              <a:off x="7959493" y="275993"/>
              <a:ext cx="628241" cy="67256"/>
              <a:chOff x="7959493" y="275993"/>
              <a:chExt cx="628241" cy="67256"/>
            </a:xfrm>
          </p:grpSpPr>
          <p:cxnSp>
            <p:nvCxnSpPr>
              <p:cNvPr id="2714" name="Straight Connector 2713">
                <a:extLst>
                  <a:ext uri="{FF2B5EF4-FFF2-40B4-BE49-F238E27FC236}">
                    <a16:creationId xmlns:a16="http://schemas.microsoft.com/office/drawing/2014/main" id="{331366CF-672D-1A49-AE5B-9E0EEC829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0009" y="309621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15" name="Oval 2714">
                <a:extLst>
                  <a:ext uri="{FF2B5EF4-FFF2-40B4-BE49-F238E27FC236}">
                    <a16:creationId xmlns:a16="http://schemas.microsoft.com/office/drawing/2014/main" id="{7103A916-8270-AC4A-8EF8-B935C5B44D4B}"/>
                  </a:ext>
                </a:extLst>
              </p:cNvPr>
              <p:cNvSpPr/>
              <p:nvPr/>
            </p:nvSpPr>
            <p:spPr>
              <a:xfrm>
                <a:off x="7959493" y="275993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716" name="Oval 2715">
                <a:extLst>
                  <a:ext uri="{FF2B5EF4-FFF2-40B4-BE49-F238E27FC236}">
                    <a16:creationId xmlns:a16="http://schemas.microsoft.com/office/drawing/2014/main" id="{8BA31D40-37A3-3942-AECC-5803CE6862A5}"/>
                  </a:ext>
                </a:extLst>
              </p:cNvPr>
              <p:cNvSpPr/>
              <p:nvPr/>
            </p:nvSpPr>
            <p:spPr>
              <a:xfrm>
                <a:off x="8119163" y="275993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17" name="Oval 2716">
                <a:extLst>
                  <a:ext uri="{FF2B5EF4-FFF2-40B4-BE49-F238E27FC236}">
                    <a16:creationId xmlns:a16="http://schemas.microsoft.com/office/drawing/2014/main" id="{D0E870F0-8743-7D4A-908A-284AEB444BA2}"/>
                  </a:ext>
                </a:extLst>
              </p:cNvPr>
              <p:cNvSpPr/>
              <p:nvPr/>
            </p:nvSpPr>
            <p:spPr>
              <a:xfrm>
                <a:off x="8276817" y="275993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485BD0-16A5-BD4A-AFEF-63F9D2FCEDCE}"/>
              </a:ext>
            </a:extLst>
          </p:cNvPr>
          <p:cNvGrpSpPr/>
          <p:nvPr/>
        </p:nvGrpSpPr>
        <p:grpSpPr>
          <a:xfrm>
            <a:off x="1031675" y="1499464"/>
            <a:ext cx="1354542" cy="420564"/>
            <a:chOff x="603720" y="53211"/>
            <a:chExt cx="1523860" cy="473134"/>
          </a:xfrm>
        </p:grpSpPr>
        <p:sp>
          <p:nvSpPr>
            <p:cNvPr id="2638" name="Oval 2637">
              <a:extLst>
                <a:ext uri="{FF2B5EF4-FFF2-40B4-BE49-F238E27FC236}">
                  <a16:creationId xmlns:a16="http://schemas.microsoft.com/office/drawing/2014/main" id="{3C0A490E-AD06-ED40-8936-229ABA144387}"/>
                </a:ext>
              </a:extLst>
            </p:cNvPr>
            <p:cNvSpPr/>
            <p:nvPr/>
          </p:nvSpPr>
          <p:spPr>
            <a:xfrm flipV="1">
              <a:off x="1852028" y="171845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777" name="Google Shape;399;p3">
              <a:extLst>
                <a:ext uri="{FF2B5EF4-FFF2-40B4-BE49-F238E27FC236}">
                  <a16:creationId xmlns:a16="http://schemas.microsoft.com/office/drawing/2014/main" id="{E9E608DF-446F-3A43-85A9-0932B8E23077}"/>
                </a:ext>
              </a:extLst>
            </p:cNvPr>
            <p:cNvSpPr/>
            <p:nvPr/>
          </p:nvSpPr>
          <p:spPr>
            <a:xfrm rot="16200000">
              <a:off x="1270288" y="155611"/>
              <a:ext cx="314975" cy="308017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cxnSp>
          <p:nvCxnSpPr>
            <p:cNvPr id="2778" name="Straight Connector 2777">
              <a:extLst>
                <a:ext uri="{FF2B5EF4-FFF2-40B4-BE49-F238E27FC236}">
                  <a16:creationId xmlns:a16="http://schemas.microsoft.com/office/drawing/2014/main" id="{EF38875D-288D-0842-B329-97490651A92A}"/>
                </a:ext>
              </a:extLst>
            </p:cNvPr>
            <p:cNvCxnSpPr>
              <a:cxnSpLocks/>
              <a:stCxn id="2777" idx="2"/>
              <a:endCxn id="2638" idx="2"/>
            </p:cNvCxnSpPr>
            <p:nvPr/>
          </p:nvCxnSpPr>
          <p:spPr>
            <a:xfrm>
              <a:off x="1581784" y="309620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1" name="TextBox 2800">
              <a:extLst>
                <a:ext uri="{FF2B5EF4-FFF2-40B4-BE49-F238E27FC236}">
                  <a16:creationId xmlns:a16="http://schemas.microsoft.com/office/drawing/2014/main" id="{38E9179E-2AC6-8E4D-82B4-098EC078AFE4}"/>
                </a:ext>
              </a:extLst>
            </p:cNvPr>
            <p:cNvSpPr txBox="1"/>
            <p:nvPr/>
          </p:nvSpPr>
          <p:spPr>
            <a:xfrm>
              <a:off x="603720" y="53211"/>
              <a:ext cx="548588" cy="47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1E27B-557E-B942-96C3-E0FE26CDF53E}"/>
              </a:ext>
            </a:extLst>
          </p:cNvPr>
          <p:cNvGrpSpPr/>
          <p:nvPr/>
        </p:nvGrpSpPr>
        <p:grpSpPr>
          <a:xfrm>
            <a:off x="712679" y="1849852"/>
            <a:ext cx="9217560" cy="882470"/>
            <a:chOff x="244851" y="439531"/>
            <a:chExt cx="10369755" cy="99277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3B202C-B0EC-B04C-83C9-2804390C9A34}"/>
                </a:ext>
              </a:extLst>
            </p:cNvPr>
            <p:cNvGrpSpPr/>
            <p:nvPr/>
          </p:nvGrpSpPr>
          <p:grpSpPr>
            <a:xfrm>
              <a:off x="9542014" y="967047"/>
              <a:ext cx="636407" cy="465262"/>
              <a:chOff x="9542014" y="967047"/>
              <a:chExt cx="636407" cy="465262"/>
            </a:xfrm>
          </p:grpSpPr>
          <p:sp>
            <p:nvSpPr>
              <p:cNvPr id="72" name="Diamond 71">
                <a:extLst>
                  <a:ext uri="{FF2B5EF4-FFF2-40B4-BE49-F238E27FC236}">
                    <a16:creationId xmlns:a16="http://schemas.microsoft.com/office/drawing/2014/main" id="{60EA3C38-4D79-D74C-A449-62741262411C}"/>
                  </a:ext>
                </a:extLst>
              </p:cNvPr>
              <p:cNvSpPr/>
              <p:nvPr/>
            </p:nvSpPr>
            <p:spPr>
              <a:xfrm flipV="1">
                <a:off x="9713347" y="10690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77" name="Elbow Connector 76">
                <a:extLst>
                  <a:ext uri="{FF2B5EF4-FFF2-40B4-BE49-F238E27FC236}">
                    <a16:creationId xmlns:a16="http://schemas.microsoft.com/office/drawing/2014/main" id="{F7A9D1D9-F1D8-3640-B4C0-0B26430B11D7}"/>
                  </a:ext>
                </a:extLst>
              </p:cNvPr>
              <p:cNvCxnSpPr>
                <a:cxnSpLocks/>
                <a:stCxn id="72" idx="3"/>
              </p:cNvCxnSpPr>
              <p:nvPr/>
            </p:nvCxnSpPr>
            <p:spPr>
              <a:xfrm flipV="1">
                <a:off x="10076613" y="967048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7E5769C0-6AF6-7340-92DB-B8B9C47924D3}"/>
                  </a:ext>
                </a:extLst>
              </p:cNvPr>
              <p:cNvCxnSpPr>
                <a:cxnSpLocks/>
                <a:endCxn id="72" idx="1"/>
              </p:cNvCxnSpPr>
              <p:nvPr/>
            </p:nvCxnSpPr>
            <p:spPr>
              <a:xfrm rot="16200000" flipH="1">
                <a:off x="9485866" y="1023195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BFD481-C5F3-964D-A2A2-570CB64FD94A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>
              <a:off x="8922664" y="967046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96C3B2B-3F9A-FF49-BD17-62EBCAB19301}"/>
                </a:ext>
              </a:extLst>
            </p:cNvPr>
            <p:cNvSpPr/>
            <p:nvPr/>
          </p:nvSpPr>
          <p:spPr>
            <a:xfrm flipV="1">
              <a:off x="10339054" y="82927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DE1D4B-58E9-8042-9843-A3FB233D56D5}"/>
                </a:ext>
              </a:extLst>
            </p:cNvPr>
            <p:cNvGrpSpPr/>
            <p:nvPr/>
          </p:nvGrpSpPr>
          <p:grpSpPr>
            <a:xfrm>
              <a:off x="6144472" y="967047"/>
              <a:ext cx="636408" cy="465262"/>
              <a:chOff x="6144472" y="967047"/>
              <a:chExt cx="636408" cy="465262"/>
            </a:xfrm>
          </p:grpSpPr>
          <p:sp>
            <p:nvSpPr>
              <p:cNvPr id="86" name="Diamond 85">
                <a:extLst>
                  <a:ext uri="{FF2B5EF4-FFF2-40B4-BE49-F238E27FC236}">
                    <a16:creationId xmlns:a16="http://schemas.microsoft.com/office/drawing/2014/main" id="{1FFDF074-0EF1-9045-9B57-90C31302D161}"/>
                  </a:ext>
                </a:extLst>
              </p:cNvPr>
              <p:cNvSpPr/>
              <p:nvPr/>
            </p:nvSpPr>
            <p:spPr>
              <a:xfrm flipV="1">
                <a:off x="6315805" y="10690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91" name="Elbow Connector 90">
                <a:extLst>
                  <a:ext uri="{FF2B5EF4-FFF2-40B4-BE49-F238E27FC236}">
                    <a16:creationId xmlns:a16="http://schemas.microsoft.com/office/drawing/2014/main" id="{44A8D05A-A476-274F-A7B4-5C2101570EBC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 flipV="1">
                <a:off x="6679072" y="967048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Elbow Connector 91">
                <a:extLst>
                  <a:ext uri="{FF2B5EF4-FFF2-40B4-BE49-F238E27FC236}">
                    <a16:creationId xmlns:a16="http://schemas.microsoft.com/office/drawing/2014/main" id="{9B6634E2-19DA-2943-A3E2-33430C464065}"/>
                  </a:ext>
                </a:extLst>
              </p:cNvPr>
              <p:cNvCxnSpPr>
                <a:cxnSpLocks/>
                <a:endCxn id="86" idx="1"/>
              </p:cNvCxnSpPr>
              <p:nvPr/>
            </p:nvCxnSpPr>
            <p:spPr>
              <a:xfrm rot="16200000" flipH="1">
                <a:off x="6088324" y="1023195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21DA154-3154-4043-A387-B48BB5489E45}"/>
                </a:ext>
              </a:extLst>
            </p:cNvPr>
            <p:cNvCxnSpPr>
              <a:cxnSpLocks/>
              <a:endCxn id="94" idx="2"/>
            </p:cNvCxnSpPr>
            <p:nvPr/>
          </p:nvCxnSpPr>
          <p:spPr>
            <a:xfrm>
              <a:off x="5525122" y="967046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41FE7FE-B7A0-744A-9049-223EEA1FB6D9}"/>
                </a:ext>
              </a:extLst>
            </p:cNvPr>
            <p:cNvSpPr/>
            <p:nvPr/>
          </p:nvSpPr>
          <p:spPr>
            <a:xfrm flipV="1">
              <a:off x="6941513" y="82927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9129765-0286-7B49-897B-12A42F7DA195}"/>
                </a:ext>
              </a:extLst>
            </p:cNvPr>
            <p:cNvGrpSpPr/>
            <p:nvPr/>
          </p:nvGrpSpPr>
          <p:grpSpPr>
            <a:xfrm>
              <a:off x="4445702" y="967047"/>
              <a:ext cx="636407" cy="465262"/>
              <a:chOff x="4445702" y="967047"/>
              <a:chExt cx="636407" cy="465262"/>
            </a:xfrm>
          </p:grpSpPr>
          <p:sp>
            <p:nvSpPr>
              <p:cNvPr id="100" name="Diamond 99">
                <a:extLst>
                  <a:ext uri="{FF2B5EF4-FFF2-40B4-BE49-F238E27FC236}">
                    <a16:creationId xmlns:a16="http://schemas.microsoft.com/office/drawing/2014/main" id="{9EE256B1-90C5-6048-B39D-BB77F9746841}"/>
                  </a:ext>
                </a:extLst>
              </p:cNvPr>
              <p:cNvSpPr/>
              <p:nvPr/>
            </p:nvSpPr>
            <p:spPr>
              <a:xfrm flipV="1">
                <a:off x="4617035" y="10690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05" name="Elbow Connector 104">
                <a:extLst>
                  <a:ext uri="{FF2B5EF4-FFF2-40B4-BE49-F238E27FC236}">
                    <a16:creationId xmlns:a16="http://schemas.microsoft.com/office/drawing/2014/main" id="{A49DF7DD-47B1-9648-B7DE-02CBD11B1752}"/>
                  </a:ext>
                </a:extLst>
              </p:cNvPr>
              <p:cNvCxnSpPr>
                <a:cxnSpLocks/>
                <a:stCxn id="100" idx="3"/>
              </p:cNvCxnSpPr>
              <p:nvPr/>
            </p:nvCxnSpPr>
            <p:spPr>
              <a:xfrm flipV="1">
                <a:off x="4980301" y="967048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Elbow Connector 105">
                <a:extLst>
                  <a:ext uri="{FF2B5EF4-FFF2-40B4-BE49-F238E27FC236}">
                    <a16:creationId xmlns:a16="http://schemas.microsoft.com/office/drawing/2014/main" id="{FBA90F9C-2F0F-6D49-9BD5-04D863C627E4}"/>
                  </a:ext>
                </a:extLst>
              </p:cNvPr>
              <p:cNvCxnSpPr>
                <a:cxnSpLocks/>
                <a:endCxn id="100" idx="1"/>
              </p:cNvCxnSpPr>
              <p:nvPr/>
            </p:nvCxnSpPr>
            <p:spPr>
              <a:xfrm rot="16200000" flipH="1">
                <a:off x="4389554" y="1023195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A53CC8E-761D-0941-A11D-47FE6860F367}"/>
                </a:ext>
              </a:extLst>
            </p:cNvPr>
            <p:cNvCxnSpPr>
              <a:cxnSpLocks/>
              <a:endCxn id="108" idx="2"/>
            </p:cNvCxnSpPr>
            <p:nvPr/>
          </p:nvCxnSpPr>
          <p:spPr>
            <a:xfrm>
              <a:off x="3826352" y="967046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0C7E87E-E3CB-6343-81F8-9087C5193E94}"/>
                </a:ext>
              </a:extLst>
            </p:cNvPr>
            <p:cNvSpPr/>
            <p:nvPr/>
          </p:nvSpPr>
          <p:spPr>
            <a:xfrm flipV="1">
              <a:off x="5242742" y="82927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654A29-37FD-4F42-BA89-2E1E69B3F5FF}"/>
                </a:ext>
              </a:extLst>
            </p:cNvPr>
            <p:cNvGrpSpPr/>
            <p:nvPr/>
          </p:nvGrpSpPr>
          <p:grpSpPr>
            <a:xfrm>
              <a:off x="2746931" y="967048"/>
              <a:ext cx="636407" cy="465262"/>
              <a:chOff x="2746931" y="967048"/>
              <a:chExt cx="636407" cy="465262"/>
            </a:xfrm>
          </p:grpSpPr>
          <p:sp>
            <p:nvSpPr>
              <p:cNvPr id="114" name="Diamond 113">
                <a:extLst>
                  <a:ext uri="{FF2B5EF4-FFF2-40B4-BE49-F238E27FC236}">
                    <a16:creationId xmlns:a16="http://schemas.microsoft.com/office/drawing/2014/main" id="{8AD0E0E3-E83A-9745-8905-BD2213983985}"/>
                  </a:ext>
                </a:extLst>
              </p:cNvPr>
              <p:cNvSpPr/>
              <p:nvPr/>
            </p:nvSpPr>
            <p:spPr>
              <a:xfrm flipV="1">
                <a:off x="2918264" y="1069044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20" name="Elbow Connector 119">
                <a:extLst>
                  <a:ext uri="{FF2B5EF4-FFF2-40B4-BE49-F238E27FC236}">
                    <a16:creationId xmlns:a16="http://schemas.microsoft.com/office/drawing/2014/main" id="{F428F78B-2477-3E40-AC5D-529EE24C1A07}"/>
                  </a:ext>
                </a:extLst>
              </p:cNvPr>
              <p:cNvCxnSpPr>
                <a:cxnSpLocks/>
                <a:stCxn id="114" idx="3"/>
              </p:cNvCxnSpPr>
              <p:nvPr/>
            </p:nvCxnSpPr>
            <p:spPr>
              <a:xfrm flipV="1">
                <a:off x="3281530" y="967049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Elbow Connector 120">
                <a:extLst>
                  <a:ext uri="{FF2B5EF4-FFF2-40B4-BE49-F238E27FC236}">
                    <a16:creationId xmlns:a16="http://schemas.microsoft.com/office/drawing/2014/main" id="{81948281-45F3-764D-8032-15F18A4E040E}"/>
                  </a:ext>
                </a:extLst>
              </p:cNvPr>
              <p:cNvCxnSpPr>
                <a:cxnSpLocks/>
                <a:endCxn id="114" idx="1"/>
              </p:cNvCxnSpPr>
              <p:nvPr/>
            </p:nvCxnSpPr>
            <p:spPr>
              <a:xfrm rot="16200000" flipH="1">
                <a:off x="2690783" y="1023196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51D2CF9-3CB8-1640-A127-5AB002917103}"/>
                </a:ext>
              </a:extLst>
            </p:cNvPr>
            <p:cNvCxnSpPr>
              <a:cxnSpLocks/>
              <a:stCxn id="118" idx="6"/>
              <a:endCxn id="123" idx="2"/>
            </p:cNvCxnSpPr>
            <p:nvPr/>
          </p:nvCxnSpPr>
          <p:spPr>
            <a:xfrm>
              <a:off x="2127580" y="967047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477C6E-1D1D-9C41-886A-6E7AB1CCAF48}"/>
                </a:ext>
              </a:extLst>
            </p:cNvPr>
            <p:cNvSpPr/>
            <p:nvPr/>
          </p:nvSpPr>
          <p:spPr>
            <a:xfrm flipV="1">
              <a:off x="3543971" y="829272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6DD8F91-5116-CA42-B559-5BA85C231059}"/>
                </a:ext>
              </a:extLst>
            </p:cNvPr>
            <p:cNvCxnSpPr>
              <a:cxnSpLocks/>
            </p:cNvCxnSpPr>
            <p:nvPr/>
          </p:nvCxnSpPr>
          <p:spPr>
            <a:xfrm>
              <a:off x="7223894" y="967046"/>
              <a:ext cx="725421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5334194-3EA3-B943-B3BB-F7B3420BC6B0}"/>
                </a:ext>
              </a:extLst>
            </p:cNvPr>
            <p:cNvSpPr/>
            <p:nvPr/>
          </p:nvSpPr>
          <p:spPr>
            <a:xfrm flipV="1">
              <a:off x="8640284" y="82927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EA89A08-6A09-D34C-BB7A-C1A0C18EF65B}"/>
                </a:ext>
              </a:extLst>
            </p:cNvPr>
            <p:cNvGrpSpPr/>
            <p:nvPr/>
          </p:nvGrpSpPr>
          <p:grpSpPr>
            <a:xfrm>
              <a:off x="8012043" y="933419"/>
              <a:ext cx="628241" cy="67256"/>
              <a:chOff x="8012043" y="933419"/>
              <a:chExt cx="628241" cy="67256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42F1F6F-C9E9-2349-B641-5791F97F0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967047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67B7021D-9F15-2A4F-AF1B-ACF2017D0452}"/>
                  </a:ext>
                </a:extLst>
              </p:cNvPr>
              <p:cNvSpPr/>
              <p:nvPr/>
            </p:nvSpPr>
            <p:spPr>
              <a:xfrm>
                <a:off x="8012043" y="933419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4515D3E-9457-944A-BE8B-B97414CAEB3E}"/>
                  </a:ext>
                </a:extLst>
              </p:cNvPr>
              <p:cNvSpPr/>
              <p:nvPr/>
            </p:nvSpPr>
            <p:spPr>
              <a:xfrm>
                <a:off x="8171713" y="933419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9A68568E-01B4-2945-91BC-0F4AB08E9014}"/>
                  </a:ext>
                </a:extLst>
              </p:cNvPr>
              <p:cNvSpPr/>
              <p:nvPr/>
            </p:nvSpPr>
            <p:spPr>
              <a:xfrm>
                <a:off x="8329367" y="933419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BEC645A-63F7-C444-962C-B9E8E9F66015}"/>
                </a:ext>
              </a:extLst>
            </p:cNvPr>
            <p:cNvGrpSpPr/>
            <p:nvPr/>
          </p:nvGrpSpPr>
          <p:grpSpPr>
            <a:xfrm>
              <a:off x="244851" y="747077"/>
              <a:ext cx="1882729" cy="473134"/>
              <a:chOff x="244851" y="747077"/>
              <a:chExt cx="1882729" cy="473134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BE6A7A7C-C7AF-2546-80F9-2F0775569D3B}"/>
                  </a:ext>
                </a:extLst>
              </p:cNvPr>
              <p:cNvSpPr/>
              <p:nvPr/>
            </p:nvSpPr>
            <p:spPr>
              <a:xfrm flipV="1">
                <a:off x="1852028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2" name="Google Shape;399;p3">
                <a:extLst>
                  <a:ext uri="{FF2B5EF4-FFF2-40B4-BE49-F238E27FC236}">
                    <a16:creationId xmlns:a16="http://schemas.microsoft.com/office/drawing/2014/main" id="{C95DAF7E-01DD-9A43-B411-AF5010C43AC3}"/>
                  </a:ext>
                </a:extLst>
              </p:cNvPr>
              <p:cNvSpPr/>
              <p:nvPr/>
            </p:nvSpPr>
            <p:spPr>
              <a:xfrm rot="16200000">
                <a:off x="1270288" y="813038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AA28F9E-FE12-7F4B-8A52-A8F4E640E69F}"/>
                  </a:ext>
                </a:extLst>
              </p:cNvPr>
              <p:cNvCxnSpPr>
                <a:cxnSpLocks/>
                <a:stCxn id="142" idx="2"/>
              </p:cNvCxnSpPr>
              <p:nvPr/>
            </p:nvCxnSpPr>
            <p:spPr>
              <a:xfrm>
                <a:off x="1581784" y="967047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CC91A00-33ED-D749-9EAD-B675E94939E3}"/>
                  </a:ext>
                </a:extLst>
              </p:cNvPr>
              <p:cNvSpPr txBox="1"/>
              <p:nvPr/>
            </p:nvSpPr>
            <p:spPr>
              <a:xfrm>
                <a:off x="244851" y="747077"/>
                <a:ext cx="907461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mund</a:t>
                </a:r>
                <a:endPara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3E7793-BB1E-6C4D-886F-4926384EA1C6}"/>
                </a:ext>
              </a:extLst>
            </p:cNvPr>
            <p:cNvGrpSpPr/>
            <p:nvPr/>
          </p:nvGrpSpPr>
          <p:grpSpPr>
            <a:xfrm>
              <a:off x="8578480" y="439532"/>
              <a:ext cx="850347" cy="942740"/>
              <a:chOff x="8578480" y="439532"/>
              <a:chExt cx="850347" cy="942740"/>
            </a:xfrm>
          </p:grpSpPr>
          <p:cxnSp>
            <p:nvCxnSpPr>
              <p:cNvPr id="159" name="Elbow Connector 158">
                <a:extLst>
                  <a:ext uri="{FF2B5EF4-FFF2-40B4-BE49-F238E27FC236}">
                    <a16:creationId xmlns:a16="http://schemas.microsoft.com/office/drawing/2014/main" id="{B07E5388-8878-AE4F-9309-25CC44A35CD8}"/>
                  </a:ext>
                </a:extLst>
              </p:cNvPr>
              <p:cNvCxnSpPr>
                <a:cxnSpLocks/>
                <a:stCxn id="132" idx="0"/>
                <a:endCxn id="71" idx="1"/>
              </p:cNvCxnSpPr>
              <p:nvPr/>
            </p:nvCxnSpPr>
            <p:spPr>
              <a:xfrm rot="16200000" flipH="1">
                <a:off x="8840126" y="1042757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39EF53B-3A59-AC45-8AFB-BEDBC14FE022}"/>
                  </a:ext>
                </a:extLst>
              </p:cNvPr>
              <p:cNvCxnSpPr>
                <a:cxnSpLocks/>
                <a:stCxn id="2713" idx="0"/>
                <a:endCxn id="73" idx="2"/>
              </p:cNvCxnSpPr>
              <p:nvPr/>
            </p:nvCxnSpPr>
            <p:spPr>
              <a:xfrm flipH="1">
                <a:off x="8778591" y="439532"/>
                <a:ext cx="1820" cy="31970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3E2374D-8F1A-3F44-B7EF-ADC5D449E915}"/>
                  </a:ext>
                </a:extLst>
              </p:cNvPr>
              <p:cNvSpPr/>
              <p:nvPr/>
            </p:nvSpPr>
            <p:spPr>
              <a:xfrm flipV="1">
                <a:off x="9048044" y="1119078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76" name="Elbow Connector 75">
                <a:extLst>
                  <a:ext uri="{FF2B5EF4-FFF2-40B4-BE49-F238E27FC236}">
                    <a16:creationId xmlns:a16="http://schemas.microsoft.com/office/drawing/2014/main" id="{E3976B7E-2A6B-FD45-A6DC-EF68805232CB}"/>
                  </a:ext>
                </a:extLst>
              </p:cNvPr>
              <p:cNvCxnSpPr>
                <a:cxnSpLocks/>
                <a:stCxn id="71" idx="3"/>
              </p:cNvCxnSpPr>
              <p:nvPr/>
            </p:nvCxnSpPr>
            <p:spPr>
              <a:xfrm flipV="1">
                <a:off x="9311238" y="967046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069C2DC4-FD84-EC4A-A00F-9A0BED7FD01F}"/>
                  </a:ext>
                </a:extLst>
              </p:cNvPr>
              <p:cNvSpPr/>
              <p:nvPr/>
            </p:nvSpPr>
            <p:spPr>
              <a:xfrm flipV="1">
                <a:off x="8578480" y="759141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1792DE-DD25-3842-B517-D68688580ED7}"/>
                </a:ext>
              </a:extLst>
            </p:cNvPr>
            <p:cNvGrpSpPr/>
            <p:nvPr/>
          </p:nvGrpSpPr>
          <p:grpSpPr>
            <a:xfrm>
              <a:off x="5180938" y="439531"/>
              <a:ext cx="850347" cy="942741"/>
              <a:chOff x="5180938" y="439531"/>
              <a:chExt cx="850347" cy="942741"/>
            </a:xfrm>
          </p:grpSpPr>
          <p:cxnSp>
            <p:nvCxnSpPr>
              <p:cNvPr id="152" name="Elbow Connector 151">
                <a:extLst>
                  <a:ext uri="{FF2B5EF4-FFF2-40B4-BE49-F238E27FC236}">
                    <a16:creationId xmlns:a16="http://schemas.microsoft.com/office/drawing/2014/main" id="{2DDDB7EA-4F95-E341-942B-16939762A31A}"/>
                  </a:ext>
                </a:extLst>
              </p:cNvPr>
              <p:cNvCxnSpPr>
                <a:cxnSpLocks/>
                <a:stCxn id="108" idx="0"/>
                <a:endCxn id="85" idx="1"/>
              </p:cNvCxnSpPr>
              <p:nvPr/>
            </p:nvCxnSpPr>
            <p:spPr>
              <a:xfrm rot="16200000" flipH="1">
                <a:off x="5442584" y="1042757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A7BA5E9-01BD-1445-B332-B0B9C07F62F1}"/>
                  </a:ext>
                </a:extLst>
              </p:cNvPr>
              <p:cNvCxnSpPr>
                <a:cxnSpLocks/>
                <a:stCxn id="2574" idx="0"/>
              </p:cNvCxnSpPr>
              <p:nvPr/>
            </p:nvCxnSpPr>
            <p:spPr>
              <a:xfrm flipH="1">
                <a:off x="5378554" y="439531"/>
                <a:ext cx="1964" cy="335351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C96B353-5F96-FC47-BE99-CD072B5B5FDA}"/>
                  </a:ext>
                </a:extLst>
              </p:cNvPr>
              <p:cNvSpPr/>
              <p:nvPr/>
            </p:nvSpPr>
            <p:spPr>
              <a:xfrm flipV="1">
                <a:off x="5650502" y="1119078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29A8D6C9-BFCE-194B-9D24-A1B3A3BCA8D5}"/>
                  </a:ext>
                </a:extLst>
              </p:cNvPr>
              <p:cNvCxnSpPr>
                <a:cxnSpLocks/>
                <a:stCxn id="85" idx="3"/>
              </p:cNvCxnSpPr>
              <p:nvPr/>
            </p:nvCxnSpPr>
            <p:spPr>
              <a:xfrm flipV="1">
                <a:off x="5913696" y="967046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DE535308-B657-0A46-99F3-A7361D0F812E}"/>
                  </a:ext>
                </a:extLst>
              </p:cNvPr>
              <p:cNvSpPr/>
              <p:nvPr/>
            </p:nvSpPr>
            <p:spPr>
              <a:xfrm flipV="1">
                <a:off x="5180938" y="759141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0730F84-7A76-3A49-9986-4E3E5F39B06B}"/>
                </a:ext>
              </a:extLst>
            </p:cNvPr>
            <p:cNvGrpSpPr/>
            <p:nvPr/>
          </p:nvGrpSpPr>
          <p:grpSpPr>
            <a:xfrm>
              <a:off x="6879710" y="439532"/>
              <a:ext cx="850347" cy="942740"/>
              <a:chOff x="6879710" y="439532"/>
              <a:chExt cx="850347" cy="942740"/>
            </a:xfrm>
          </p:grpSpPr>
          <p:cxnSp>
            <p:nvCxnSpPr>
              <p:cNvPr id="155" name="Elbow Connector 154">
                <a:extLst>
                  <a:ext uri="{FF2B5EF4-FFF2-40B4-BE49-F238E27FC236}">
                    <a16:creationId xmlns:a16="http://schemas.microsoft.com/office/drawing/2014/main" id="{0017268F-D077-E543-87E3-4551D9BAAAB3}"/>
                  </a:ext>
                </a:extLst>
              </p:cNvPr>
              <p:cNvCxnSpPr>
                <a:cxnSpLocks/>
                <a:stCxn id="94" idx="0"/>
                <a:endCxn id="127" idx="1"/>
              </p:cNvCxnSpPr>
              <p:nvPr/>
            </p:nvCxnSpPr>
            <p:spPr>
              <a:xfrm rot="16200000" flipH="1">
                <a:off x="7141355" y="1042756"/>
                <a:ext cx="145852" cy="269985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9268FBA-AD61-B74C-B04D-E7CEE402BD21}"/>
                  </a:ext>
                </a:extLst>
              </p:cNvPr>
              <p:cNvCxnSpPr>
                <a:cxnSpLocks/>
                <a:stCxn id="2506" idx="0"/>
                <a:endCxn id="128" idx="2"/>
              </p:cNvCxnSpPr>
              <p:nvPr/>
            </p:nvCxnSpPr>
            <p:spPr>
              <a:xfrm flipH="1">
                <a:off x="7079821" y="439532"/>
                <a:ext cx="1819" cy="31970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B90B186-A61E-E345-BC71-E961D5ADC0C1}"/>
                  </a:ext>
                </a:extLst>
              </p:cNvPr>
              <p:cNvSpPr/>
              <p:nvPr/>
            </p:nvSpPr>
            <p:spPr>
              <a:xfrm flipV="1">
                <a:off x="7349274" y="1119078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0" name="Elbow Connector 129">
                <a:extLst>
                  <a:ext uri="{FF2B5EF4-FFF2-40B4-BE49-F238E27FC236}">
                    <a16:creationId xmlns:a16="http://schemas.microsoft.com/office/drawing/2014/main" id="{18080D05-C03B-6445-86B8-67661AEA7B87}"/>
                  </a:ext>
                </a:extLst>
              </p:cNvPr>
              <p:cNvCxnSpPr>
                <a:cxnSpLocks/>
                <a:stCxn id="127" idx="3"/>
              </p:cNvCxnSpPr>
              <p:nvPr/>
            </p:nvCxnSpPr>
            <p:spPr>
              <a:xfrm flipV="1">
                <a:off x="7612468" y="967046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6E5C2AC4-B33A-264D-B284-99CF24C80298}"/>
                  </a:ext>
                </a:extLst>
              </p:cNvPr>
              <p:cNvSpPr/>
              <p:nvPr/>
            </p:nvSpPr>
            <p:spPr>
              <a:xfrm flipV="1">
                <a:off x="6879710" y="759141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831DA0C-DCBD-6E4C-9DD5-81B9AEB81EF4}"/>
                </a:ext>
              </a:extLst>
            </p:cNvPr>
            <p:cNvGrpSpPr/>
            <p:nvPr/>
          </p:nvGrpSpPr>
          <p:grpSpPr>
            <a:xfrm>
              <a:off x="1783396" y="447397"/>
              <a:ext cx="850348" cy="934876"/>
              <a:chOff x="1783396" y="447397"/>
              <a:chExt cx="850348" cy="934876"/>
            </a:xfrm>
          </p:grpSpPr>
          <p:cxnSp>
            <p:nvCxnSpPr>
              <p:cNvPr id="146" name="Elbow Connector 145">
                <a:extLst>
                  <a:ext uri="{FF2B5EF4-FFF2-40B4-BE49-F238E27FC236}">
                    <a16:creationId xmlns:a16="http://schemas.microsoft.com/office/drawing/2014/main" id="{6D6647CD-A64C-5240-B745-DB77EEE94A08}"/>
                  </a:ext>
                </a:extLst>
              </p:cNvPr>
              <p:cNvCxnSpPr>
                <a:cxnSpLocks/>
                <a:stCxn id="118" idx="0"/>
                <a:endCxn id="113" idx="1"/>
              </p:cNvCxnSpPr>
              <p:nvPr/>
            </p:nvCxnSpPr>
            <p:spPr>
              <a:xfrm rot="16200000" flipH="1">
                <a:off x="2048456" y="1046170"/>
                <a:ext cx="145853" cy="263157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A84B65F-71E3-B547-AC7E-E62C2CCA5B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447397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70D1630-4E2C-FD4F-B9F7-A2BFB3A35EB6}"/>
                  </a:ext>
                </a:extLst>
              </p:cNvPr>
              <p:cNvSpPr/>
              <p:nvPr/>
            </p:nvSpPr>
            <p:spPr>
              <a:xfrm flipV="1">
                <a:off x="2252961" y="111907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19" name="Elbow Connector 118">
                <a:extLst>
                  <a:ext uri="{FF2B5EF4-FFF2-40B4-BE49-F238E27FC236}">
                    <a16:creationId xmlns:a16="http://schemas.microsoft.com/office/drawing/2014/main" id="{AC4BF05F-B2C5-E745-A9DD-08859C0CE78B}"/>
                  </a:ext>
                </a:extLst>
              </p:cNvPr>
              <p:cNvCxnSpPr>
                <a:cxnSpLocks/>
                <a:stCxn id="113" idx="3"/>
              </p:cNvCxnSpPr>
              <p:nvPr/>
            </p:nvCxnSpPr>
            <p:spPr>
              <a:xfrm flipV="1">
                <a:off x="2516155" y="967047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Arc 114">
                <a:extLst>
                  <a:ext uri="{FF2B5EF4-FFF2-40B4-BE49-F238E27FC236}">
                    <a16:creationId xmlns:a16="http://schemas.microsoft.com/office/drawing/2014/main" id="{CA165BDE-910D-A741-B943-1BCD813B172E}"/>
                  </a:ext>
                </a:extLst>
              </p:cNvPr>
              <p:cNvSpPr/>
              <p:nvPr/>
            </p:nvSpPr>
            <p:spPr>
              <a:xfrm flipV="1">
                <a:off x="1783396" y="759142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F883DB1-D42C-EA4D-9044-3E09849A4486}"/>
                </a:ext>
              </a:extLst>
            </p:cNvPr>
            <p:cNvGrpSpPr/>
            <p:nvPr/>
          </p:nvGrpSpPr>
          <p:grpSpPr>
            <a:xfrm>
              <a:off x="3482168" y="447396"/>
              <a:ext cx="850347" cy="934876"/>
              <a:chOff x="3482168" y="447396"/>
              <a:chExt cx="850347" cy="934876"/>
            </a:xfrm>
          </p:grpSpPr>
          <p:cxnSp>
            <p:nvCxnSpPr>
              <p:cNvPr id="149" name="Elbow Connector 148">
                <a:extLst>
                  <a:ext uri="{FF2B5EF4-FFF2-40B4-BE49-F238E27FC236}">
                    <a16:creationId xmlns:a16="http://schemas.microsoft.com/office/drawing/2014/main" id="{23986276-6B06-9548-8FD4-CF897E5A31D7}"/>
                  </a:ext>
                </a:extLst>
              </p:cNvPr>
              <p:cNvCxnSpPr>
                <a:cxnSpLocks/>
                <a:stCxn id="123" idx="0"/>
                <a:endCxn id="99" idx="1"/>
              </p:cNvCxnSpPr>
              <p:nvPr/>
            </p:nvCxnSpPr>
            <p:spPr>
              <a:xfrm rot="16200000" flipH="1">
                <a:off x="3743814" y="1042756"/>
                <a:ext cx="145851" cy="269985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DA6C1333-E181-A543-9524-E63995CF1D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9784" y="447396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F84EB17-D715-CC43-9709-6CC34D3A0BAA}"/>
                  </a:ext>
                </a:extLst>
              </p:cNvPr>
              <p:cNvSpPr/>
              <p:nvPr/>
            </p:nvSpPr>
            <p:spPr>
              <a:xfrm flipV="1">
                <a:off x="3951732" y="1119078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04" name="Elbow Connector 103">
                <a:extLst>
                  <a:ext uri="{FF2B5EF4-FFF2-40B4-BE49-F238E27FC236}">
                    <a16:creationId xmlns:a16="http://schemas.microsoft.com/office/drawing/2014/main" id="{3371EDE3-A06C-5945-94E0-6B02EA6D3BEC}"/>
                  </a:ext>
                </a:extLst>
              </p:cNvPr>
              <p:cNvCxnSpPr>
                <a:cxnSpLocks/>
                <a:stCxn id="99" idx="3"/>
              </p:cNvCxnSpPr>
              <p:nvPr/>
            </p:nvCxnSpPr>
            <p:spPr>
              <a:xfrm flipV="1">
                <a:off x="4214926" y="967046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B53CADA6-59E6-7543-B8C9-853FF982F074}"/>
                  </a:ext>
                </a:extLst>
              </p:cNvPr>
              <p:cNvSpPr/>
              <p:nvPr/>
            </p:nvSpPr>
            <p:spPr>
              <a:xfrm flipV="1">
                <a:off x="3482168" y="759141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2DFAD9-5086-4E4E-91E4-B80B818407C8}"/>
              </a:ext>
            </a:extLst>
          </p:cNvPr>
          <p:cNvGrpSpPr/>
          <p:nvPr/>
        </p:nvGrpSpPr>
        <p:grpSpPr>
          <a:xfrm>
            <a:off x="879392" y="2445382"/>
            <a:ext cx="9050847" cy="875478"/>
            <a:chOff x="432402" y="1104823"/>
            <a:chExt cx="10182204" cy="984913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0C271B2-BCCE-0D42-B6BD-593DE6F8301A}"/>
                </a:ext>
              </a:extLst>
            </p:cNvPr>
            <p:cNvCxnSpPr>
              <a:cxnSpLocks/>
            </p:cNvCxnSpPr>
            <p:nvPr/>
          </p:nvCxnSpPr>
          <p:spPr>
            <a:xfrm>
              <a:off x="7086118" y="11048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2D90FF4-1FB7-9546-BB3F-486BD8640737}"/>
                </a:ext>
              </a:extLst>
            </p:cNvPr>
            <p:cNvCxnSpPr>
              <a:cxnSpLocks/>
            </p:cNvCxnSpPr>
            <p:nvPr/>
          </p:nvCxnSpPr>
          <p:spPr>
            <a:xfrm>
              <a:off x="7086118" y="1762249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7C2C166-6B62-C241-8BF1-EE87410D38AD}"/>
                </a:ext>
              </a:extLst>
            </p:cNvPr>
            <p:cNvCxnSpPr>
              <a:cxnSpLocks/>
            </p:cNvCxnSpPr>
            <p:nvPr/>
          </p:nvCxnSpPr>
          <p:spPr>
            <a:xfrm>
              <a:off x="8784888" y="11048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9200848-E286-C14C-B12C-870425A5ABF6}"/>
                </a:ext>
              </a:extLst>
            </p:cNvPr>
            <p:cNvSpPr/>
            <p:nvPr/>
          </p:nvSpPr>
          <p:spPr>
            <a:xfrm flipV="1">
              <a:off x="9048044" y="1776504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41" name="Diamond 140">
              <a:extLst>
                <a:ext uri="{FF2B5EF4-FFF2-40B4-BE49-F238E27FC236}">
                  <a16:creationId xmlns:a16="http://schemas.microsoft.com/office/drawing/2014/main" id="{8F05A9BC-CF0A-E84A-BF09-2C118F22103B}"/>
                </a:ext>
              </a:extLst>
            </p:cNvPr>
            <p:cNvSpPr/>
            <p:nvPr/>
          </p:nvSpPr>
          <p:spPr>
            <a:xfrm flipV="1">
              <a:off x="9713347" y="1726469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44" name="Arc 143">
              <a:extLst>
                <a:ext uri="{FF2B5EF4-FFF2-40B4-BE49-F238E27FC236}">
                  <a16:creationId xmlns:a16="http://schemas.microsoft.com/office/drawing/2014/main" id="{FA50A7C9-FA2E-B148-BFF9-C5E87B732D42}"/>
                </a:ext>
              </a:extLst>
            </p:cNvPr>
            <p:cNvSpPr/>
            <p:nvPr/>
          </p:nvSpPr>
          <p:spPr>
            <a:xfrm flipV="1">
              <a:off x="8578480" y="14165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96B3604-EAC5-1F40-B07F-085AE2E6FE8A}"/>
                </a:ext>
              </a:extLst>
            </p:cNvPr>
            <p:cNvCxnSpPr>
              <a:cxnSpLocks/>
            </p:cNvCxnSpPr>
            <p:nvPr/>
          </p:nvCxnSpPr>
          <p:spPr>
            <a:xfrm>
              <a:off x="8784888" y="1762249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89745EA-2D00-7E40-8DD9-C63BFFD1BFFD}"/>
                </a:ext>
              </a:extLst>
            </p:cNvPr>
            <p:cNvCxnSpPr>
              <a:cxnSpLocks/>
              <a:endCxn id="140" idx="1"/>
            </p:cNvCxnSpPr>
            <p:nvPr/>
          </p:nvCxnSpPr>
          <p:spPr>
            <a:xfrm flipV="1">
              <a:off x="8789415" y="1908101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Elbow Connector 149">
              <a:extLst>
                <a:ext uri="{FF2B5EF4-FFF2-40B4-BE49-F238E27FC236}">
                  <a16:creationId xmlns:a16="http://schemas.microsoft.com/office/drawing/2014/main" id="{0A334FB7-84FE-8042-91B5-9EE9EFCF0619}"/>
                </a:ext>
              </a:extLst>
            </p:cNvPr>
            <p:cNvCxnSpPr>
              <a:cxnSpLocks/>
              <a:stCxn id="140" idx="3"/>
            </p:cNvCxnSpPr>
            <p:nvPr/>
          </p:nvCxnSpPr>
          <p:spPr>
            <a:xfrm flipV="1">
              <a:off x="9311238" y="1624472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Elbow Connector 150">
              <a:extLst>
                <a:ext uri="{FF2B5EF4-FFF2-40B4-BE49-F238E27FC236}">
                  <a16:creationId xmlns:a16="http://schemas.microsoft.com/office/drawing/2014/main" id="{1DF21625-1EF1-6542-A348-EB71BAF25BEE}"/>
                </a:ext>
              </a:extLst>
            </p:cNvPr>
            <p:cNvCxnSpPr>
              <a:cxnSpLocks/>
              <a:stCxn id="141" idx="3"/>
            </p:cNvCxnSpPr>
            <p:nvPr/>
          </p:nvCxnSpPr>
          <p:spPr>
            <a:xfrm flipV="1">
              <a:off x="10076613" y="1624474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Elbow Connector 152">
              <a:extLst>
                <a:ext uri="{FF2B5EF4-FFF2-40B4-BE49-F238E27FC236}">
                  <a16:creationId xmlns:a16="http://schemas.microsoft.com/office/drawing/2014/main" id="{80837C2B-4BEF-D344-8728-E5FDFC520195}"/>
                </a:ext>
              </a:extLst>
            </p:cNvPr>
            <p:cNvCxnSpPr>
              <a:cxnSpLocks/>
              <a:endCxn id="141" idx="1"/>
            </p:cNvCxnSpPr>
            <p:nvPr/>
          </p:nvCxnSpPr>
          <p:spPr>
            <a:xfrm rot="16200000" flipH="1">
              <a:off x="9485866" y="1680621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0F6D3E4F-69A1-C345-B8F1-23E16832E128}"/>
                </a:ext>
              </a:extLst>
            </p:cNvPr>
            <p:cNvCxnSpPr>
              <a:cxnSpLocks/>
              <a:endCxn id="156" idx="2"/>
            </p:cNvCxnSpPr>
            <p:nvPr/>
          </p:nvCxnSpPr>
          <p:spPr>
            <a:xfrm>
              <a:off x="8922664" y="1624472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A13A5F3-63E2-C84C-969E-644C7B582A03}"/>
                </a:ext>
              </a:extLst>
            </p:cNvPr>
            <p:cNvSpPr/>
            <p:nvPr/>
          </p:nvSpPr>
          <p:spPr>
            <a:xfrm flipV="1">
              <a:off x="10339054" y="14866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FB4A8D5-7E46-274E-9C0B-F556F9E45258}"/>
                </a:ext>
              </a:extLst>
            </p:cNvPr>
            <p:cNvCxnSpPr>
              <a:cxnSpLocks/>
            </p:cNvCxnSpPr>
            <p:nvPr/>
          </p:nvCxnSpPr>
          <p:spPr>
            <a:xfrm>
              <a:off x="5387346" y="11048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8A77722-B004-9249-85BB-9A36CC500256}"/>
                </a:ext>
              </a:extLst>
            </p:cNvPr>
            <p:cNvSpPr/>
            <p:nvPr/>
          </p:nvSpPr>
          <p:spPr>
            <a:xfrm flipV="1">
              <a:off x="5650502" y="1776504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60" name="Diamond 159">
              <a:extLst>
                <a:ext uri="{FF2B5EF4-FFF2-40B4-BE49-F238E27FC236}">
                  <a16:creationId xmlns:a16="http://schemas.microsoft.com/office/drawing/2014/main" id="{3A4D00DF-6ACC-D245-ABED-C3C343BC30AA}"/>
                </a:ext>
              </a:extLst>
            </p:cNvPr>
            <p:cNvSpPr/>
            <p:nvPr/>
          </p:nvSpPr>
          <p:spPr>
            <a:xfrm flipV="1">
              <a:off x="6315805" y="1726469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61" name="Arc 160">
              <a:extLst>
                <a:ext uri="{FF2B5EF4-FFF2-40B4-BE49-F238E27FC236}">
                  <a16:creationId xmlns:a16="http://schemas.microsoft.com/office/drawing/2014/main" id="{BF36EC0D-7A21-C944-904E-9F65C958D103}"/>
                </a:ext>
              </a:extLst>
            </p:cNvPr>
            <p:cNvSpPr/>
            <p:nvPr/>
          </p:nvSpPr>
          <p:spPr>
            <a:xfrm flipV="1">
              <a:off x="5180938" y="14165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94E6ADF-714C-054E-87F0-8F24DF8CB062}"/>
                </a:ext>
              </a:extLst>
            </p:cNvPr>
            <p:cNvCxnSpPr>
              <a:cxnSpLocks/>
            </p:cNvCxnSpPr>
            <p:nvPr/>
          </p:nvCxnSpPr>
          <p:spPr>
            <a:xfrm>
              <a:off x="5387346" y="1762249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BDBE1443-2068-304A-B343-2F5BE807FBE6}"/>
                </a:ext>
              </a:extLst>
            </p:cNvPr>
            <p:cNvCxnSpPr>
              <a:cxnSpLocks/>
              <a:endCxn id="158" idx="1"/>
            </p:cNvCxnSpPr>
            <p:nvPr/>
          </p:nvCxnSpPr>
          <p:spPr>
            <a:xfrm flipV="1">
              <a:off x="5391873" y="1908101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Elbow Connector 163">
              <a:extLst>
                <a:ext uri="{FF2B5EF4-FFF2-40B4-BE49-F238E27FC236}">
                  <a16:creationId xmlns:a16="http://schemas.microsoft.com/office/drawing/2014/main" id="{4F83FF4F-11B3-7A4C-8AD7-309C9F19810A}"/>
                </a:ext>
              </a:extLst>
            </p:cNvPr>
            <p:cNvCxnSpPr>
              <a:cxnSpLocks/>
              <a:stCxn id="158" idx="3"/>
            </p:cNvCxnSpPr>
            <p:nvPr/>
          </p:nvCxnSpPr>
          <p:spPr>
            <a:xfrm flipV="1">
              <a:off x="5913696" y="1624472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Elbow Connector 164">
              <a:extLst>
                <a:ext uri="{FF2B5EF4-FFF2-40B4-BE49-F238E27FC236}">
                  <a16:creationId xmlns:a16="http://schemas.microsoft.com/office/drawing/2014/main" id="{BB266AAC-6BD3-D441-A61C-DACF74E08DBC}"/>
                </a:ext>
              </a:extLst>
            </p:cNvPr>
            <p:cNvCxnSpPr>
              <a:cxnSpLocks/>
              <a:stCxn id="160" idx="3"/>
            </p:cNvCxnSpPr>
            <p:nvPr/>
          </p:nvCxnSpPr>
          <p:spPr>
            <a:xfrm flipV="1">
              <a:off x="6679072" y="1624474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Elbow Connector 165">
              <a:extLst>
                <a:ext uri="{FF2B5EF4-FFF2-40B4-BE49-F238E27FC236}">
                  <a16:creationId xmlns:a16="http://schemas.microsoft.com/office/drawing/2014/main" id="{F484D6AA-1BFA-1244-BA0F-D2985976BA1D}"/>
                </a:ext>
              </a:extLst>
            </p:cNvPr>
            <p:cNvCxnSpPr>
              <a:cxnSpLocks/>
              <a:endCxn id="160" idx="1"/>
            </p:cNvCxnSpPr>
            <p:nvPr/>
          </p:nvCxnSpPr>
          <p:spPr>
            <a:xfrm rot="16200000" flipH="1">
              <a:off x="6088324" y="1680621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979A88E-1205-7E40-AEDB-7204EB308629}"/>
                </a:ext>
              </a:extLst>
            </p:cNvPr>
            <p:cNvCxnSpPr>
              <a:cxnSpLocks/>
              <a:endCxn id="168" idx="2"/>
            </p:cNvCxnSpPr>
            <p:nvPr/>
          </p:nvCxnSpPr>
          <p:spPr>
            <a:xfrm>
              <a:off x="5525122" y="1624472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9C8F817-EDC5-1247-AEFE-4D5AED5374A2}"/>
                </a:ext>
              </a:extLst>
            </p:cNvPr>
            <p:cNvSpPr/>
            <p:nvPr/>
          </p:nvSpPr>
          <p:spPr>
            <a:xfrm flipV="1">
              <a:off x="6941513" y="14866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05B2EB3-375F-1E41-A2BC-027C9C183F39}"/>
                </a:ext>
              </a:extLst>
            </p:cNvPr>
            <p:cNvCxnSpPr>
              <a:cxnSpLocks/>
            </p:cNvCxnSpPr>
            <p:nvPr/>
          </p:nvCxnSpPr>
          <p:spPr>
            <a:xfrm>
              <a:off x="3688576" y="11048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AFA76DC8-98EC-544D-BDD2-D01304CEDE94}"/>
                </a:ext>
              </a:extLst>
            </p:cNvPr>
            <p:cNvSpPr/>
            <p:nvPr/>
          </p:nvSpPr>
          <p:spPr>
            <a:xfrm flipV="1">
              <a:off x="3951732" y="1776504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71" name="Diamond 170">
              <a:extLst>
                <a:ext uri="{FF2B5EF4-FFF2-40B4-BE49-F238E27FC236}">
                  <a16:creationId xmlns:a16="http://schemas.microsoft.com/office/drawing/2014/main" id="{96B05BC1-C7A8-6A4B-A1D4-AB7B69FE1273}"/>
                </a:ext>
              </a:extLst>
            </p:cNvPr>
            <p:cNvSpPr/>
            <p:nvPr/>
          </p:nvSpPr>
          <p:spPr>
            <a:xfrm flipV="1">
              <a:off x="4617035" y="1726469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72" name="Arc 171">
              <a:extLst>
                <a:ext uri="{FF2B5EF4-FFF2-40B4-BE49-F238E27FC236}">
                  <a16:creationId xmlns:a16="http://schemas.microsoft.com/office/drawing/2014/main" id="{F5C11A32-7050-BC40-8592-1C16A0618398}"/>
                </a:ext>
              </a:extLst>
            </p:cNvPr>
            <p:cNvSpPr/>
            <p:nvPr/>
          </p:nvSpPr>
          <p:spPr>
            <a:xfrm flipV="1">
              <a:off x="3482168" y="14165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A407184-4CCF-EB41-9613-81A73C3D4FAF}"/>
                </a:ext>
              </a:extLst>
            </p:cNvPr>
            <p:cNvCxnSpPr>
              <a:cxnSpLocks/>
            </p:cNvCxnSpPr>
            <p:nvPr/>
          </p:nvCxnSpPr>
          <p:spPr>
            <a:xfrm>
              <a:off x="3688576" y="1762249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79B7BE26-48D7-EB40-A414-09DB41F9E2D8}"/>
                </a:ext>
              </a:extLst>
            </p:cNvPr>
            <p:cNvCxnSpPr>
              <a:cxnSpLocks/>
              <a:endCxn id="170" idx="1"/>
            </p:cNvCxnSpPr>
            <p:nvPr/>
          </p:nvCxnSpPr>
          <p:spPr>
            <a:xfrm flipV="1">
              <a:off x="3693103" y="1908101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Elbow Connector 174">
              <a:extLst>
                <a:ext uri="{FF2B5EF4-FFF2-40B4-BE49-F238E27FC236}">
                  <a16:creationId xmlns:a16="http://schemas.microsoft.com/office/drawing/2014/main" id="{9191DC4D-E48B-2149-B572-BEDEA3499D7F}"/>
                </a:ext>
              </a:extLst>
            </p:cNvPr>
            <p:cNvCxnSpPr>
              <a:cxnSpLocks/>
              <a:stCxn id="170" idx="3"/>
            </p:cNvCxnSpPr>
            <p:nvPr/>
          </p:nvCxnSpPr>
          <p:spPr>
            <a:xfrm flipV="1">
              <a:off x="4214926" y="1624472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Elbow Connector 175">
              <a:extLst>
                <a:ext uri="{FF2B5EF4-FFF2-40B4-BE49-F238E27FC236}">
                  <a16:creationId xmlns:a16="http://schemas.microsoft.com/office/drawing/2014/main" id="{B6623D66-9473-8C4E-AC81-DA43E1B0414C}"/>
                </a:ext>
              </a:extLst>
            </p:cNvPr>
            <p:cNvCxnSpPr>
              <a:cxnSpLocks/>
              <a:stCxn id="171" idx="3"/>
            </p:cNvCxnSpPr>
            <p:nvPr/>
          </p:nvCxnSpPr>
          <p:spPr>
            <a:xfrm flipV="1">
              <a:off x="4980301" y="1624474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Elbow Connector 176">
              <a:extLst>
                <a:ext uri="{FF2B5EF4-FFF2-40B4-BE49-F238E27FC236}">
                  <a16:creationId xmlns:a16="http://schemas.microsoft.com/office/drawing/2014/main" id="{A90703FC-CFF5-D741-A47A-535BB150B4F4}"/>
                </a:ext>
              </a:extLst>
            </p:cNvPr>
            <p:cNvCxnSpPr>
              <a:cxnSpLocks/>
              <a:endCxn id="171" idx="1"/>
            </p:cNvCxnSpPr>
            <p:nvPr/>
          </p:nvCxnSpPr>
          <p:spPr>
            <a:xfrm rot="16200000" flipH="1">
              <a:off x="4389554" y="1680621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9203792A-B4D5-4A47-AAB9-0FE207CBD0DB}"/>
                </a:ext>
              </a:extLst>
            </p:cNvPr>
            <p:cNvCxnSpPr>
              <a:cxnSpLocks/>
              <a:endCxn id="179" idx="2"/>
            </p:cNvCxnSpPr>
            <p:nvPr/>
          </p:nvCxnSpPr>
          <p:spPr>
            <a:xfrm>
              <a:off x="3826352" y="1624472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5416067-3771-474C-9780-1741433D896D}"/>
                </a:ext>
              </a:extLst>
            </p:cNvPr>
            <p:cNvSpPr/>
            <p:nvPr/>
          </p:nvSpPr>
          <p:spPr>
            <a:xfrm flipV="1">
              <a:off x="5242742" y="14866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BB5DCC7F-F4FF-3A45-8986-9C57D7F32457}"/>
                </a:ext>
              </a:extLst>
            </p:cNvPr>
            <p:cNvCxnSpPr>
              <a:cxnSpLocks/>
            </p:cNvCxnSpPr>
            <p:nvPr/>
          </p:nvCxnSpPr>
          <p:spPr>
            <a:xfrm>
              <a:off x="1989804" y="1104824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8DDBA35-BCFD-E048-8525-8FC0BA3457FA}"/>
                </a:ext>
              </a:extLst>
            </p:cNvPr>
            <p:cNvSpPr/>
            <p:nvPr/>
          </p:nvSpPr>
          <p:spPr>
            <a:xfrm flipV="1">
              <a:off x="2252961" y="1776505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82" name="Diamond 181">
              <a:extLst>
                <a:ext uri="{FF2B5EF4-FFF2-40B4-BE49-F238E27FC236}">
                  <a16:creationId xmlns:a16="http://schemas.microsoft.com/office/drawing/2014/main" id="{B40A690A-B44F-0348-BFF2-04DE6724ABC2}"/>
                </a:ext>
              </a:extLst>
            </p:cNvPr>
            <p:cNvSpPr/>
            <p:nvPr/>
          </p:nvSpPr>
          <p:spPr>
            <a:xfrm flipV="1">
              <a:off x="2918264" y="1726470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83" name="Arc 182">
              <a:extLst>
                <a:ext uri="{FF2B5EF4-FFF2-40B4-BE49-F238E27FC236}">
                  <a16:creationId xmlns:a16="http://schemas.microsoft.com/office/drawing/2014/main" id="{1FCB9CC8-4B6B-3043-9EBA-99609AE06523}"/>
                </a:ext>
              </a:extLst>
            </p:cNvPr>
            <p:cNvSpPr/>
            <p:nvPr/>
          </p:nvSpPr>
          <p:spPr>
            <a:xfrm flipV="1">
              <a:off x="1783396" y="1416569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9F9FFD13-A1FC-B94D-AE12-E016EC7CCD07}"/>
                </a:ext>
              </a:extLst>
            </p:cNvPr>
            <p:cNvCxnSpPr>
              <a:cxnSpLocks/>
              <a:stCxn id="186" idx="0"/>
            </p:cNvCxnSpPr>
            <p:nvPr/>
          </p:nvCxnSpPr>
          <p:spPr>
            <a:xfrm>
              <a:off x="1989804" y="1762250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410247F9-2B1E-8441-A51E-E06E36BD9BA5}"/>
                </a:ext>
              </a:extLst>
            </p:cNvPr>
            <p:cNvCxnSpPr>
              <a:cxnSpLocks/>
              <a:endCxn id="181" idx="1"/>
            </p:cNvCxnSpPr>
            <p:nvPr/>
          </p:nvCxnSpPr>
          <p:spPr>
            <a:xfrm flipV="1">
              <a:off x="1994331" y="1908102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5C2F35B-8D3A-4F4F-91F1-22187FDFBF17}"/>
                </a:ext>
              </a:extLst>
            </p:cNvPr>
            <p:cNvSpPr/>
            <p:nvPr/>
          </p:nvSpPr>
          <p:spPr>
            <a:xfrm flipV="1">
              <a:off x="1852028" y="14866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7" name="Elbow Connector 186">
              <a:extLst>
                <a:ext uri="{FF2B5EF4-FFF2-40B4-BE49-F238E27FC236}">
                  <a16:creationId xmlns:a16="http://schemas.microsoft.com/office/drawing/2014/main" id="{44CE9C3B-F334-CA48-ACAE-A35C17FB1D0F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 flipV="1">
              <a:off x="2516155" y="1624473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Elbow Connector 187">
              <a:extLst>
                <a:ext uri="{FF2B5EF4-FFF2-40B4-BE49-F238E27FC236}">
                  <a16:creationId xmlns:a16="http://schemas.microsoft.com/office/drawing/2014/main" id="{6C30ACD5-31CC-A34E-A332-8CFB87E2C4B8}"/>
                </a:ext>
              </a:extLst>
            </p:cNvPr>
            <p:cNvCxnSpPr>
              <a:cxnSpLocks/>
              <a:stCxn id="182" idx="3"/>
            </p:cNvCxnSpPr>
            <p:nvPr/>
          </p:nvCxnSpPr>
          <p:spPr>
            <a:xfrm flipV="1">
              <a:off x="3281530" y="1624475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Elbow Connector 188">
              <a:extLst>
                <a:ext uri="{FF2B5EF4-FFF2-40B4-BE49-F238E27FC236}">
                  <a16:creationId xmlns:a16="http://schemas.microsoft.com/office/drawing/2014/main" id="{2A52F9AD-FE35-D84A-A8FB-8DF39281DF56}"/>
                </a:ext>
              </a:extLst>
            </p:cNvPr>
            <p:cNvCxnSpPr>
              <a:cxnSpLocks/>
              <a:endCxn id="182" idx="1"/>
            </p:cNvCxnSpPr>
            <p:nvPr/>
          </p:nvCxnSpPr>
          <p:spPr>
            <a:xfrm rot="16200000" flipH="1">
              <a:off x="2690783" y="1680622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B8BFF590-9AB3-DE42-B2CE-45C0A7D0A427}"/>
                </a:ext>
              </a:extLst>
            </p:cNvPr>
            <p:cNvCxnSpPr>
              <a:cxnSpLocks/>
              <a:stCxn id="186" idx="6"/>
              <a:endCxn id="191" idx="2"/>
            </p:cNvCxnSpPr>
            <p:nvPr/>
          </p:nvCxnSpPr>
          <p:spPr>
            <a:xfrm>
              <a:off x="2127580" y="1624473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70470B8-10C4-4A4A-A357-72B9F48381D9}"/>
                </a:ext>
              </a:extLst>
            </p:cNvPr>
            <p:cNvSpPr/>
            <p:nvPr/>
          </p:nvSpPr>
          <p:spPr>
            <a:xfrm flipV="1">
              <a:off x="3543971" y="1486699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D8B97D58-55F1-6846-9D04-CB13D57DACDA}"/>
                </a:ext>
              </a:extLst>
            </p:cNvPr>
            <p:cNvSpPr/>
            <p:nvPr/>
          </p:nvSpPr>
          <p:spPr>
            <a:xfrm flipV="1">
              <a:off x="7349274" y="1776504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93" name="Arc 192">
              <a:extLst>
                <a:ext uri="{FF2B5EF4-FFF2-40B4-BE49-F238E27FC236}">
                  <a16:creationId xmlns:a16="http://schemas.microsoft.com/office/drawing/2014/main" id="{BC4F7CBA-8198-BF4C-BD8D-CB3805DB812A}"/>
                </a:ext>
              </a:extLst>
            </p:cNvPr>
            <p:cNvSpPr/>
            <p:nvPr/>
          </p:nvSpPr>
          <p:spPr>
            <a:xfrm flipV="1">
              <a:off x="6879710" y="14165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DF30063-FE96-5B4E-A952-B5257D5E07A2}"/>
                </a:ext>
              </a:extLst>
            </p:cNvPr>
            <p:cNvCxnSpPr>
              <a:cxnSpLocks/>
              <a:endCxn id="192" idx="1"/>
            </p:cNvCxnSpPr>
            <p:nvPr/>
          </p:nvCxnSpPr>
          <p:spPr>
            <a:xfrm flipV="1">
              <a:off x="7090645" y="1908101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Elbow Connector 194">
              <a:extLst>
                <a:ext uri="{FF2B5EF4-FFF2-40B4-BE49-F238E27FC236}">
                  <a16:creationId xmlns:a16="http://schemas.microsoft.com/office/drawing/2014/main" id="{2C0C49F1-64ED-B64A-B524-4A69D58DB4F6}"/>
                </a:ext>
              </a:extLst>
            </p:cNvPr>
            <p:cNvCxnSpPr>
              <a:cxnSpLocks/>
              <a:stCxn id="192" idx="3"/>
            </p:cNvCxnSpPr>
            <p:nvPr/>
          </p:nvCxnSpPr>
          <p:spPr>
            <a:xfrm flipV="1">
              <a:off x="7612468" y="1624472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5F4FE1E-ED3F-5A48-B617-3551DC48779D}"/>
                </a:ext>
              </a:extLst>
            </p:cNvPr>
            <p:cNvCxnSpPr>
              <a:cxnSpLocks/>
            </p:cNvCxnSpPr>
            <p:nvPr/>
          </p:nvCxnSpPr>
          <p:spPr>
            <a:xfrm>
              <a:off x="7223894" y="1624472"/>
              <a:ext cx="725421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B9097DF-5163-6241-9158-5E4BD7F62040}"/>
                </a:ext>
              </a:extLst>
            </p:cNvPr>
            <p:cNvSpPr/>
            <p:nvPr/>
          </p:nvSpPr>
          <p:spPr>
            <a:xfrm flipV="1">
              <a:off x="8640284" y="14866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301189E-0124-974D-AB14-BF66BB4C8A09}"/>
                </a:ext>
              </a:extLst>
            </p:cNvPr>
            <p:cNvCxnSpPr>
              <a:cxnSpLocks/>
            </p:cNvCxnSpPr>
            <p:nvPr/>
          </p:nvCxnSpPr>
          <p:spPr>
            <a:xfrm>
              <a:off x="8482559" y="1624473"/>
              <a:ext cx="157725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9C6A484-6ACA-6B46-B67E-273EA7F01272}"/>
                </a:ext>
              </a:extLst>
            </p:cNvPr>
            <p:cNvSpPr/>
            <p:nvPr/>
          </p:nvSpPr>
          <p:spPr>
            <a:xfrm>
              <a:off x="8012043" y="1590845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15D8414-5071-B240-B03F-8C942B082C57}"/>
                </a:ext>
              </a:extLst>
            </p:cNvPr>
            <p:cNvSpPr/>
            <p:nvPr/>
          </p:nvSpPr>
          <p:spPr>
            <a:xfrm>
              <a:off x="8171713" y="1590845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A4BC3157-DA97-954C-A6CB-A32AD13A4298}"/>
                </a:ext>
              </a:extLst>
            </p:cNvPr>
            <p:cNvSpPr/>
            <p:nvPr/>
          </p:nvSpPr>
          <p:spPr>
            <a:xfrm>
              <a:off x="8329367" y="1590845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02" name="Google Shape;399;p3">
              <a:extLst>
                <a:ext uri="{FF2B5EF4-FFF2-40B4-BE49-F238E27FC236}">
                  <a16:creationId xmlns:a16="http://schemas.microsoft.com/office/drawing/2014/main" id="{10CD81D9-1E80-2F46-95C7-CF5F265B2D57}"/>
                </a:ext>
              </a:extLst>
            </p:cNvPr>
            <p:cNvSpPr/>
            <p:nvPr/>
          </p:nvSpPr>
          <p:spPr>
            <a:xfrm rot="16200000">
              <a:off x="1270288" y="1477421"/>
              <a:ext cx="314975" cy="308017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3733E445-8E71-654A-A7ED-5297AE78006F}"/>
                </a:ext>
              </a:extLst>
            </p:cNvPr>
            <p:cNvCxnSpPr>
              <a:cxnSpLocks/>
              <a:stCxn id="202" idx="2"/>
            </p:cNvCxnSpPr>
            <p:nvPr/>
          </p:nvCxnSpPr>
          <p:spPr>
            <a:xfrm>
              <a:off x="1581784" y="1631430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DFAA7A1C-DE8C-F64F-951E-27F07F74A2E4}"/>
                </a:ext>
              </a:extLst>
            </p:cNvPr>
            <p:cNvSpPr txBox="1"/>
            <p:nvPr/>
          </p:nvSpPr>
          <p:spPr>
            <a:xfrm>
              <a:off x="432402" y="1406035"/>
              <a:ext cx="719909" cy="47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345BD9-B5FA-C049-81F6-D110735D8786}"/>
              </a:ext>
            </a:extLst>
          </p:cNvPr>
          <p:cNvGrpSpPr/>
          <p:nvPr/>
        </p:nvGrpSpPr>
        <p:grpSpPr>
          <a:xfrm>
            <a:off x="909850" y="3298867"/>
            <a:ext cx="9020390" cy="606372"/>
            <a:chOff x="466669" y="2064993"/>
            <a:chExt cx="10147937" cy="682169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D0FE572-0990-4747-8760-C2C3DC07379B}"/>
                </a:ext>
              </a:extLst>
            </p:cNvPr>
            <p:cNvCxnSpPr>
              <a:cxnSpLocks/>
            </p:cNvCxnSpPr>
            <p:nvPr/>
          </p:nvCxnSpPr>
          <p:spPr>
            <a:xfrm>
              <a:off x="7086118" y="2419675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6255B5C9-2E26-834A-8DE7-0C2230EEF57B}"/>
                </a:ext>
              </a:extLst>
            </p:cNvPr>
            <p:cNvSpPr/>
            <p:nvPr/>
          </p:nvSpPr>
          <p:spPr>
            <a:xfrm flipV="1">
              <a:off x="9048044" y="2433930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08" name="Diamond 207">
              <a:extLst>
                <a:ext uri="{FF2B5EF4-FFF2-40B4-BE49-F238E27FC236}">
                  <a16:creationId xmlns:a16="http://schemas.microsoft.com/office/drawing/2014/main" id="{A5306730-3705-EE46-8F21-2DD9BF80B922}"/>
                </a:ext>
              </a:extLst>
            </p:cNvPr>
            <p:cNvSpPr/>
            <p:nvPr/>
          </p:nvSpPr>
          <p:spPr>
            <a:xfrm flipV="1">
              <a:off x="9713347" y="2383895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09" name="Arc 208">
              <a:extLst>
                <a:ext uri="{FF2B5EF4-FFF2-40B4-BE49-F238E27FC236}">
                  <a16:creationId xmlns:a16="http://schemas.microsoft.com/office/drawing/2014/main" id="{F32BC470-297A-784E-88EE-44D1707BB5EE}"/>
                </a:ext>
              </a:extLst>
            </p:cNvPr>
            <p:cNvSpPr/>
            <p:nvPr/>
          </p:nvSpPr>
          <p:spPr>
            <a:xfrm flipV="1">
              <a:off x="8578480" y="2073994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4149F004-95F4-7F4B-968E-1843CD683841}"/>
                </a:ext>
              </a:extLst>
            </p:cNvPr>
            <p:cNvCxnSpPr>
              <a:cxnSpLocks/>
            </p:cNvCxnSpPr>
            <p:nvPr/>
          </p:nvCxnSpPr>
          <p:spPr>
            <a:xfrm>
              <a:off x="8784888" y="2419675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4BC50FE-51F8-AC4D-B596-5148385D28B6}"/>
                </a:ext>
              </a:extLst>
            </p:cNvPr>
            <p:cNvCxnSpPr>
              <a:cxnSpLocks/>
              <a:endCxn id="207" idx="1"/>
            </p:cNvCxnSpPr>
            <p:nvPr/>
          </p:nvCxnSpPr>
          <p:spPr>
            <a:xfrm flipV="1">
              <a:off x="8789415" y="2565528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Elbow Connector 211">
              <a:extLst>
                <a:ext uri="{FF2B5EF4-FFF2-40B4-BE49-F238E27FC236}">
                  <a16:creationId xmlns:a16="http://schemas.microsoft.com/office/drawing/2014/main" id="{DF81B209-A102-AD40-89B7-9302C4B4ED2D}"/>
                </a:ext>
              </a:extLst>
            </p:cNvPr>
            <p:cNvCxnSpPr>
              <a:cxnSpLocks/>
              <a:stCxn id="207" idx="3"/>
            </p:cNvCxnSpPr>
            <p:nvPr/>
          </p:nvCxnSpPr>
          <p:spPr>
            <a:xfrm flipV="1">
              <a:off x="9311238" y="2281898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Elbow Connector 212">
              <a:extLst>
                <a:ext uri="{FF2B5EF4-FFF2-40B4-BE49-F238E27FC236}">
                  <a16:creationId xmlns:a16="http://schemas.microsoft.com/office/drawing/2014/main" id="{52DA324A-AD44-B343-A1E7-F4E91D83CF2F}"/>
                </a:ext>
              </a:extLst>
            </p:cNvPr>
            <p:cNvCxnSpPr>
              <a:cxnSpLocks/>
              <a:stCxn id="208" idx="3"/>
            </p:cNvCxnSpPr>
            <p:nvPr/>
          </p:nvCxnSpPr>
          <p:spPr>
            <a:xfrm flipV="1">
              <a:off x="10076613" y="2281900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Elbow Connector 213">
              <a:extLst>
                <a:ext uri="{FF2B5EF4-FFF2-40B4-BE49-F238E27FC236}">
                  <a16:creationId xmlns:a16="http://schemas.microsoft.com/office/drawing/2014/main" id="{4632B295-8853-0541-9BA2-8EB7FCE56C22}"/>
                </a:ext>
              </a:extLst>
            </p:cNvPr>
            <p:cNvCxnSpPr>
              <a:cxnSpLocks/>
              <a:endCxn id="208" idx="1"/>
            </p:cNvCxnSpPr>
            <p:nvPr/>
          </p:nvCxnSpPr>
          <p:spPr>
            <a:xfrm rot="16200000" flipH="1">
              <a:off x="9485866" y="2338047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700C5AEB-6E4F-CB42-97FD-C46BA3BD02C3}"/>
                </a:ext>
              </a:extLst>
            </p:cNvPr>
            <p:cNvCxnSpPr>
              <a:cxnSpLocks/>
              <a:endCxn id="216" idx="2"/>
            </p:cNvCxnSpPr>
            <p:nvPr/>
          </p:nvCxnSpPr>
          <p:spPr>
            <a:xfrm>
              <a:off x="8922664" y="2281898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588E7026-3D6D-AF42-9A48-65A788B1B5BD}"/>
                </a:ext>
              </a:extLst>
            </p:cNvPr>
            <p:cNvSpPr/>
            <p:nvPr/>
          </p:nvSpPr>
          <p:spPr>
            <a:xfrm flipV="1">
              <a:off x="10339054" y="2144124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1ECC603-65DB-C243-8A26-1030F23CD580}"/>
                </a:ext>
              </a:extLst>
            </p:cNvPr>
            <p:cNvSpPr/>
            <p:nvPr/>
          </p:nvSpPr>
          <p:spPr>
            <a:xfrm flipV="1">
              <a:off x="5650502" y="2433930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19" name="Diamond 218">
              <a:extLst>
                <a:ext uri="{FF2B5EF4-FFF2-40B4-BE49-F238E27FC236}">
                  <a16:creationId xmlns:a16="http://schemas.microsoft.com/office/drawing/2014/main" id="{7D161EF5-1DB4-2046-93DD-FA0F50A71CE8}"/>
                </a:ext>
              </a:extLst>
            </p:cNvPr>
            <p:cNvSpPr/>
            <p:nvPr/>
          </p:nvSpPr>
          <p:spPr>
            <a:xfrm flipV="1">
              <a:off x="6315805" y="2383895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20" name="Arc 219">
              <a:extLst>
                <a:ext uri="{FF2B5EF4-FFF2-40B4-BE49-F238E27FC236}">
                  <a16:creationId xmlns:a16="http://schemas.microsoft.com/office/drawing/2014/main" id="{2D20C6D5-2E3D-D444-BBE3-F8890323491A}"/>
                </a:ext>
              </a:extLst>
            </p:cNvPr>
            <p:cNvSpPr/>
            <p:nvPr/>
          </p:nvSpPr>
          <p:spPr>
            <a:xfrm flipV="1">
              <a:off x="5180938" y="2073994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7DCA65DE-B897-074F-8965-DCB2403E49EA}"/>
                </a:ext>
              </a:extLst>
            </p:cNvPr>
            <p:cNvCxnSpPr>
              <a:cxnSpLocks/>
            </p:cNvCxnSpPr>
            <p:nvPr/>
          </p:nvCxnSpPr>
          <p:spPr>
            <a:xfrm>
              <a:off x="5387346" y="2419675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ABE6462-EA5C-1C48-8582-CEB8BA844CD3}"/>
                </a:ext>
              </a:extLst>
            </p:cNvPr>
            <p:cNvCxnSpPr>
              <a:cxnSpLocks/>
              <a:endCxn id="218" idx="1"/>
            </p:cNvCxnSpPr>
            <p:nvPr/>
          </p:nvCxnSpPr>
          <p:spPr>
            <a:xfrm flipV="1">
              <a:off x="5391873" y="2565528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Elbow Connector 222">
              <a:extLst>
                <a:ext uri="{FF2B5EF4-FFF2-40B4-BE49-F238E27FC236}">
                  <a16:creationId xmlns:a16="http://schemas.microsoft.com/office/drawing/2014/main" id="{7B9A88AA-7D31-A24C-A603-F1D0D981B1EF}"/>
                </a:ext>
              </a:extLst>
            </p:cNvPr>
            <p:cNvCxnSpPr>
              <a:cxnSpLocks/>
              <a:stCxn id="218" idx="3"/>
            </p:cNvCxnSpPr>
            <p:nvPr/>
          </p:nvCxnSpPr>
          <p:spPr>
            <a:xfrm flipV="1">
              <a:off x="5913696" y="2281898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Elbow Connector 223">
              <a:extLst>
                <a:ext uri="{FF2B5EF4-FFF2-40B4-BE49-F238E27FC236}">
                  <a16:creationId xmlns:a16="http://schemas.microsoft.com/office/drawing/2014/main" id="{1B5E1814-12E2-A24F-9A17-B281A589E628}"/>
                </a:ext>
              </a:extLst>
            </p:cNvPr>
            <p:cNvCxnSpPr>
              <a:cxnSpLocks/>
              <a:stCxn id="219" idx="3"/>
            </p:cNvCxnSpPr>
            <p:nvPr/>
          </p:nvCxnSpPr>
          <p:spPr>
            <a:xfrm flipV="1">
              <a:off x="6679072" y="2281900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Elbow Connector 224">
              <a:extLst>
                <a:ext uri="{FF2B5EF4-FFF2-40B4-BE49-F238E27FC236}">
                  <a16:creationId xmlns:a16="http://schemas.microsoft.com/office/drawing/2014/main" id="{A616D38F-4CEC-4E4D-BF8A-2868AEC8E552}"/>
                </a:ext>
              </a:extLst>
            </p:cNvPr>
            <p:cNvCxnSpPr>
              <a:cxnSpLocks/>
              <a:endCxn id="219" idx="1"/>
            </p:cNvCxnSpPr>
            <p:nvPr/>
          </p:nvCxnSpPr>
          <p:spPr>
            <a:xfrm rot="16200000" flipH="1">
              <a:off x="6088324" y="2338047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2FB699C7-4AAD-B34B-9596-2C093DE24116}"/>
                </a:ext>
              </a:extLst>
            </p:cNvPr>
            <p:cNvCxnSpPr>
              <a:cxnSpLocks/>
              <a:endCxn id="227" idx="2"/>
            </p:cNvCxnSpPr>
            <p:nvPr/>
          </p:nvCxnSpPr>
          <p:spPr>
            <a:xfrm>
              <a:off x="5525122" y="2281898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E5CC166F-037C-A645-BA43-B8A9920068AC}"/>
                </a:ext>
              </a:extLst>
            </p:cNvPr>
            <p:cNvSpPr/>
            <p:nvPr/>
          </p:nvSpPr>
          <p:spPr>
            <a:xfrm flipV="1">
              <a:off x="6941513" y="2144124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628D947-072B-DE4F-A3E3-8CD997314600}"/>
                </a:ext>
              </a:extLst>
            </p:cNvPr>
            <p:cNvSpPr/>
            <p:nvPr/>
          </p:nvSpPr>
          <p:spPr>
            <a:xfrm flipV="1">
              <a:off x="3951732" y="2433930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30" name="Diamond 229">
              <a:extLst>
                <a:ext uri="{FF2B5EF4-FFF2-40B4-BE49-F238E27FC236}">
                  <a16:creationId xmlns:a16="http://schemas.microsoft.com/office/drawing/2014/main" id="{2FDF70DF-9320-F148-8BA0-49CDD40DF699}"/>
                </a:ext>
              </a:extLst>
            </p:cNvPr>
            <p:cNvSpPr/>
            <p:nvPr/>
          </p:nvSpPr>
          <p:spPr>
            <a:xfrm flipV="1">
              <a:off x="4617035" y="2383895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31" name="Arc 230">
              <a:extLst>
                <a:ext uri="{FF2B5EF4-FFF2-40B4-BE49-F238E27FC236}">
                  <a16:creationId xmlns:a16="http://schemas.microsoft.com/office/drawing/2014/main" id="{E75F5E4C-E045-C848-927F-A1C032C2AE40}"/>
                </a:ext>
              </a:extLst>
            </p:cNvPr>
            <p:cNvSpPr/>
            <p:nvPr/>
          </p:nvSpPr>
          <p:spPr>
            <a:xfrm flipV="1">
              <a:off x="3482168" y="2073994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5E2D50D-F91F-A748-B69F-1B3805197EEF}"/>
                </a:ext>
              </a:extLst>
            </p:cNvPr>
            <p:cNvCxnSpPr>
              <a:cxnSpLocks/>
            </p:cNvCxnSpPr>
            <p:nvPr/>
          </p:nvCxnSpPr>
          <p:spPr>
            <a:xfrm>
              <a:off x="3688576" y="2419675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632D3C4F-1894-3941-A4C1-B200C12550E0}"/>
                </a:ext>
              </a:extLst>
            </p:cNvPr>
            <p:cNvCxnSpPr>
              <a:cxnSpLocks/>
              <a:endCxn id="229" idx="1"/>
            </p:cNvCxnSpPr>
            <p:nvPr/>
          </p:nvCxnSpPr>
          <p:spPr>
            <a:xfrm flipV="1">
              <a:off x="3693103" y="2565528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Elbow Connector 233">
              <a:extLst>
                <a:ext uri="{FF2B5EF4-FFF2-40B4-BE49-F238E27FC236}">
                  <a16:creationId xmlns:a16="http://schemas.microsoft.com/office/drawing/2014/main" id="{AFD00459-B8E4-5748-8970-A96AEBAF9BA8}"/>
                </a:ext>
              </a:extLst>
            </p:cNvPr>
            <p:cNvCxnSpPr>
              <a:cxnSpLocks/>
              <a:stCxn id="229" idx="3"/>
            </p:cNvCxnSpPr>
            <p:nvPr/>
          </p:nvCxnSpPr>
          <p:spPr>
            <a:xfrm flipV="1">
              <a:off x="4214926" y="2281898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Elbow Connector 234">
              <a:extLst>
                <a:ext uri="{FF2B5EF4-FFF2-40B4-BE49-F238E27FC236}">
                  <a16:creationId xmlns:a16="http://schemas.microsoft.com/office/drawing/2014/main" id="{43C19FC2-071E-4F48-94CA-ED1E6842565D}"/>
                </a:ext>
              </a:extLst>
            </p:cNvPr>
            <p:cNvCxnSpPr>
              <a:cxnSpLocks/>
              <a:stCxn id="230" idx="3"/>
            </p:cNvCxnSpPr>
            <p:nvPr/>
          </p:nvCxnSpPr>
          <p:spPr>
            <a:xfrm flipV="1">
              <a:off x="4980301" y="2281900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Elbow Connector 235">
              <a:extLst>
                <a:ext uri="{FF2B5EF4-FFF2-40B4-BE49-F238E27FC236}">
                  <a16:creationId xmlns:a16="http://schemas.microsoft.com/office/drawing/2014/main" id="{BD6E6145-04BF-CB47-9841-5060D587513C}"/>
                </a:ext>
              </a:extLst>
            </p:cNvPr>
            <p:cNvCxnSpPr>
              <a:cxnSpLocks/>
              <a:endCxn id="230" idx="1"/>
            </p:cNvCxnSpPr>
            <p:nvPr/>
          </p:nvCxnSpPr>
          <p:spPr>
            <a:xfrm rot="16200000" flipH="1">
              <a:off x="4389554" y="2338047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4A85EA70-55E1-2047-9279-8DAB1E052335}"/>
                </a:ext>
              </a:extLst>
            </p:cNvPr>
            <p:cNvCxnSpPr>
              <a:cxnSpLocks/>
              <a:endCxn id="238" idx="2"/>
            </p:cNvCxnSpPr>
            <p:nvPr/>
          </p:nvCxnSpPr>
          <p:spPr>
            <a:xfrm>
              <a:off x="3826352" y="2281898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71A0B34A-4D6B-4646-AC76-9FEDAB5A60D2}"/>
                </a:ext>
              </a:extLst>
            </p:cNvPr>
            <p:cNvSpPr/>
            <p:nvPr/>
          </p:nvSpPr>
          <p:spPr>
            <a:xfrm flipV="1">
              <a:off x="5242742" y="2144124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3B827B1A-BFC3-F647-9A8E-4BF787A6E457}"/>
                </a:ext>
              </a:extLst>
            </p:cNvPr>
            <p:cNvSpPr/>
            <p:nvPr/>
          </p:nvSpPr>
          <p:spPr>
            <a:xfrm flipV="1">
              <a:off x="2252961" y="2433931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41" name="Diamond 240">
              <a:extLst>
                <a:ext uri="{FF2B5EF4-FFF2-40B4-BE49-F238E27FC236}">
                  <a16:creationId xmlns:a16="http://schemas.microsoft.com/office/drawing/2014/main" id="{B908F7BD-5DAA-2B44-BAB0-EC196706CAD4}"/>
                </a:ext>
              </a:extLst>
            </p:cNvPr>
            <p:cNvSpPr/>
            <p:nvPr/>
          </p:nvSpPr>
          <p:spPr>
            <a:xfrm flipV="1">
              <a:off x="2918264" y="2383896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42" name="Arc 241">
              <a:extLst>
                <a:ext uri="{FF2B5EF4-FFF2-40B4-BE49-F238E27FC236}">
                  <a16:creationId xmlns:a16="http://schemas.microsoft.com/office/drawing/2014/main" id="{0AD4DE27-4814-9A42-8D73-AD2FFE9234C3}"/>
                </a:ext>
              </a:extLst>
            </p:cNvPr>
            <p:cNvSpPr/>
            <p:nvPr/>
          </p:nvSpPr>
          <p:spPr>
            <a:xfrm flipV="1">
              <a:off x="1783396" y="2073995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64C38982-DCC9-AE4B-B59C-94CF4FCCA730}"/>
                </a:ext>
              </a:extLst>
            </p:cNvPr>
            <p:cNvCxnSpPr>
              <a:cxnSpLocks/>
              <a:stCxn id="245" idx="0"/>
            </p:cNvCxnSpPr>
            <p:nvPr/>
          </p:nvCxnSpPr>
          <p:spPr>
            <a:xfrm>
              <a:off x="1989804" y="2419676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279F5186-022A-4A43-A660-E2218CCB3EEB}"/>
                </a:ext>
              </a:extLst>
            </p:cNvPr>
            <p:cNvCxnSpPr>
              <a:cxnSpLocks/>
              <a:endCxn id="240" idx="1"/>
            </p:cNvCxnSpPr>
            <p:nvPr/>
          </p:nvCxnSpPr>
          <p:spPr>
            <a:xfrm flipV="1">
              <a:off x="1994331" y="2565529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626DAA23-3733-654C-BB63-942E7EA081D3}"/>
                </a:ext>
              </a:extLst>
            </p:cNvPr>
            <p:cNvSpPr/>
            <p:nvPr/>
          </p:nvSpPr>
          <p:spPr>
            <a:xfrm flipV="1">
              <a:off x="1852028" y="2144124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46" name="Elbow Connector 245">
              <a:extLst>
                <a:ext uri="{FF2B5EF4-FFF2-40B4-BE49-F238E27FC236}">
                  <a16:creationId xmlns:a16="http://schemas.microsoft.com/office/drawing/2014/main" id="{C1B3B9C6-8FD1-E94C-BC40-631EDEE7189B}"/>
                </a:ext>
              </a:extLst>
            </p:cNvPr>
            <p:cNvCxnSpPr>
              <a:cxnSpLocks/>
              <a:stCxn id="240" idx="3"/>
            </p:cNvCxnSpPr>
            <p:nvPr/>
          </p:nvCxnSpPr>
          <p:spPr>
            <a:xfrm flipV="1">
              <a:off x="2516155" y="2281899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Elbow Connector 246">
              <a:extLst>
                <a:ext uri="{FF2B5EF4-FFF2-40B4-BE49-F238E27FC236}">
                  <a16:creationId xmlns:a16="http://schemas.microsoft.com/office/drawing/2014/main" id="{CB38D196-8636-8543-8A33-650C8774BB59}"/>
                </a:ext>
              </a:extLst>
            </p:cNvPr>
            <p:cNvCxnSpPr>
              <a:cxnSpLocks/>
              <a:stCxn id="241" idx="3"/>
            </p:cNvCxnSpPr>
            <p:nvPr/>
          </p:nvCxnSpPr>
          <p:spPr>
            <a:xfrm flipV="1">
              <a:off x="3281530" y="2281901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Elbow Connector 247">
              <a:extLst>
                <a:ext uri="{FF2B5EF4-FFF2-40B4-BE49-F238E27FC236}">
                  <a16:creationId xmlns:a16="http://schemas.microsoft.com/office/drawing/2014/main" id="{7141F94C-B879-FB40-B4AE-6EF7F7BD1A49}"/>
                </a:ext>
              </a:extLst>
            </p:cNvPr>
            <p:cNvCxnSpPr>
              <a:cxnSpLocks/>
              <a:endCxn id="241" idx="1"/>
            </p:cNvCxnSpPr>
            <p:nvPr/>
          </p:nvCxnSpPr>
          <p:spPr>
            <a:xfrm rot="16200000" flipH="1">
              <a:off x="2690783" y="2338048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A1D434D4-5925-474D-B2B7-8841D6778F16}"/>
                </a:ext>
              </a:extLst>
            </p:cNvPr>
            <p:cNvCxnSpPr>
              <a:cxnSpLocks/>
              <a:stCxn id="245" idx="6"/>
              <a:endCxn id="250" idx="2"/>
            </p:cNvCxnSpPr>
            <p:nvPr/>
          </p:nvCxnSpPr>
          <p:spPr>
            <a:xfrm>
              <a:off x="2127580" y="2281899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39FADB13-9C37-C542-93A4-D3738D506FF3}"/>
                </a:ext>
              </a:extLst>
            </p:cNvPr>
            <p:cNvSpPr/>
            <p:nvPr/>
          </p:nvSpPr>
          <p:spPr>
            <a:xfrm flipV="1">
              <a:off x="3543971" y="2144125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DF61CCEC-5FDF-9045-8DD6-6132C7C57AFD}"/>
                </a:ext>
              </a:extLst>
            </p:cNvPr>
            <p:cNvSpPr/>
            <p:nvPr/>
          </p:nvSpPr>
          <p:spPr>
            <a:xfrm flipV="1">
              <a:off x="7349274" y="2433930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53" name="Arc 252">
              <a:extLst>
                <a:ext uri="{FF2B5EF4-FFF2-40B4-BE49-F238E27FC236}">
                  <a16:creationId xmlns:a16="http://schemas.microsoft.com/office/drawing/2014/main" id="{0DE6C08B-4C07-1249-9C73-C78B492BE3E0}"/>
                </a:ext>
              </a:extLst>
            </p:cNvPr>
            <p:cNvSpPr/>
            <p:nvPr/>
          </p:nvSpPr>
          <p:spPr>
            <a:xfrm flipV="1">
              <a:off x="6879710" y="2073994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2EB635F-4E86-0248-A4D2-D8A31F17C014}"/>
                </a:ext>
              </a:extLst>
            </p:cNvPr>
            <p:cNvCxnSpPr>
              <a:cxnSpLocks/>
              <a:endCxn id="252" idx="1"/>
            </p:cNvCxnSpPr>
            <p:nvPr/>
          </p:nvCxnSpPr>
          <p:spPr>
            <a:xfrm flipV="1">
              <a:off x="7090645" y="2565528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Elbow Connector 254">
              <a:extLst>
                <a:ext uri="{FF2B5EF4-FFF2-40B4-BE49-F238E27FC236}">
                  <a16:creationId xmlns:a16="http://schemas.microsoft.com/office/drawing/2014/main" id="{C9DBFB7F-BE6D-CB49-B0ED-942B9D808B8F}"/>
                </a:ext>
              </a:extLst>
            </p:cNvPr>
            <p:cNvCxnSpPr>
              <a:cxnSpLocks/>
              <a:stCxn id="252" idx="3"/>
            </p:cNvCxnSpPr>
            <p:nvPr/>
          </p:nvCxnSpPr>
          <p:spPr>
            <a:xfrm flipV="1">
              <a:off x="7612468" y="2281898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A99AA346-0C6E-3C4F-96FA-EDE3B78FDB0B}"/>
                </a:ext>
              </a:extLst>
            </p:cNvPr>
            <p:cNvCxnSpPr>
              <a:cxnSpLocks/>
            </p:cNvCxnSpPr>
            <p:nvPr/>
          </p:nvCxnSpPr>
          <p:spPr>
            <a:xfrm>
              <a:off x="7223894" y="2281898"/>
              <a:ext cx="725421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2B39D97-67D3-6348-9F9F-063B506A8D80}"/>
                </a:ext>
              </a:extLst>
            </p:cNvPr>
            <p:cNvSpPr/>
            <p:nvPr/>
          </p:nvSpPr>
          <p:spPr>
            <a:xfrm flipV="1">
              <a:off x="8640284" y="2144124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CBB67AD-87F7-494E-9B62-5F9EFDB1961F}"/>
                </a:ext>
              </a:extLst>
            </p:cNvPr>
            <p:cNvCxnSpPr>
              <a:cxnSpLocks/>
            </p:cNvCxnSpPr>
            <p:nvPr/>
          </p:nvCxnSpPr>
          <p:spPr>
            <a:xfrm>
              <a:off x="8482559" y="2281899"/>
              <a:ext cx="157725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70ABFF27-F780-2B4B-8E19-93CE4A6CC4A7}"/>
                </a:ext>
              </a:extLst>
            </p:cNvPr>
            <p:cNvSpPr/>
            <p:nvPr/>
          </p:nvSpPr>
          <p:spPr>
            <a:xfrm>
              <a:off x="8012043" y="2248271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9C1CF51-15C1-FA47-AA0E-7FAEE723F91D}"/>
                </a:ext>
              </a:extLst>
            </p:cNvPr>
            <p:cNvSpPr/>
            <p:nvPr/>
          </p:nvSpPr>
          <p:spPr>
            <a:xfrm>
              <a:off x="8171713" y="2248271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8F53B487-B600-574D-8B57-90AE43103ACB}"/>
                </a:ext>
              </a:extLst>
            </p:cNvPr>
            <p:cNvSpPr/>
            <p:nvPr/>
          </p:nvSpPr>
          <p:spPr>
            <a:xfrm>
              <a:off x="8329367" y="2248271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62" name="Google Shape;399;p3">
              <a:extLst>
                <a:ext uri="{FF2B5EF4-FFF2-40B4-BE49-F238E27FC236}">
                  <a16:creationId xmlns:a16="http://schemas.microsoft.com/office/drawing/2014/main" id="{C3EE7FEB-028C-BF49-A678-C498C5B1CEFC}"/>
                </a:ext>
              </a:extLst>
            </p:cNvPr>
            <p:cNvSpPr/>
            <p:nvPr/>
          </p:nvSpPr>
          <p:spPr>
            <a:xfrm rot="16200000">
              <a:off x="1270288" y="2126413"/>
              <a:ext cx="314975" cy="308017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5C6FBE9E-BEB8-1C45-9CDD-9BAF412679D3}"/>
                </a:ext>
              </a:extLst>
            </p:cNvPr>
            <p:cNvCxnSpPr>
              <a:cxnSpLocks/>
              <a:stCxn id="262" idx="2"/>
            </p:cNvCxnSpPr>
            <p:nvPr/>
          </p:nvCxnSpPr>
          <p:spPr>
            <a:xfrm>
              <a:off x="1581784" y="2280422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91B5E785-1B0A-164A-A20B-FE338149E028}"/>
                </a:ext>
              </a:extLst>
            </p:cNvPr>
            <p:cNvSpPr txBox="1"/>
            <p:nvPr/>
          </p:nvSpPr>
          <p:spPr>
            <a:xfrm>
              <a:off x="466669" y="2064993"/>
              <a:ext cx="685645" cy="47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9A0D08-2796-4844-B0FC-F6C91FBA8508}"/>
              </a:ext>
            </a:extLst>
          </p:cNvPr>
          <p:cNvGrpSpPr/>
          <p:nvPr/>
        </p:nvGrpSpPr>
        <p:grpSpPr>
          <a:xfrm>
            <a:off x="1265714" y="3884609"/>
            <a:ext cx="8664525" cy="605008"/>
            <a:chOff x="867015" y="2723954"/>
            <a:chExt cx="9747591" cy="680634"/>
          </a:xfrm>
        </p:grpSpPr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A2CB1FB4-2E64-4748-A17D-47922B253CFE}"/>
                </a:ext>
              </a:extLst>
            </p:cNvPr>
            <p:cNvCxnSpPr>
              <a:cxnSpLocks/>
            </p:cNvCxnSpPr>
            <p:nvPr/>
          </p:nvCxnSpPr>
          <p:spPr>
            <a:xfrm>
              <a:off x="7086118" y="3077102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A9F21F36-2DB1-5240-A70D-DD2A1CC55719}"/>
                </a:ext>
              </a:extLst>
            </p:cNvPr>
            <p:cNvSpPr/>
            <p:nvPr/>
          </p:nvSpPr>
          <p:spPr>
            <a:xfrm flipV="1">
              <a:off x="9048044" y="3091357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67" name="Diamond 266">
              <a:extLst>
                <a:ext uri="{FF2B5EF4-FFF2-40B4-BE49-F238E27FC236}">
                  <a16:creationId xmlns:a16="http://schemas.microsoft.com/office/drawing/2014/main" id="{BC6E1B6E-AD11-C443-9ADF-B9D9E063CC7D}"/>
                </a:ext>
              </a:extLst>
            </p:cNvPr>
            <p:cNvSpPr/>
            <p:nvPr/>
          </p:nvSpPr>
          <p:spPr>
            <a:xfrm flipV="1">
              <a:off x="9713347" y="3041322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68" name="Arc 267">
              <a:extLst>
                <a:ext uri="{FF2B5EF4-FFF2-40B4-BE49-F238E27FC236}">
                  <a16:creationId xmlns:a16="http://schemas.microsoft.com/office/drawing/2014/main" id="{CC7B2594-B60E-2F4F-A21C-F20980C62F8D}"/>
                </a:ext>
              </a:extLst>
            </p:cNvPr>
            <p:cNvSpPr/>
            <p:nvPr/>
          </p:nvSpPr>
          <p:spPr>
            <a:xfrm flipV="1">
              <a:off x="8578480" y="2731421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E6C3BEBA-743D-054A-A098-A070A24821F3}"/>
                </a:ext>
              </a:extLst>
            </p:cNvPr>
            <p:cNvCxnSpPr>
              <a:cxnSpLocks/>
            </p:cNvCxnSpPr>
            <p:nvPr/>
          </p:nvCxnSpPr>
          <p:spPr>
            <a:xfrm>
              <a:off x="8784888" y="3077102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3F38FAFD-657A-F64B-9B75-3D4026D565E0}"/>
                </a:ext>
              </a:extLst>
            </p:cNvPr>
            <p:cNvCxnSpPr>
              <a:cxnSpLocks/>
              <a:endCxn id="266" idx="1"/>
            </p:cNvCxnSpPr>
            <p:nvPr/>
          </p:nvCxnSpPr>
          <p:spPr>
            <a:xfrm flipV="1">
              <a:off x="8789415" y="3222954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Elbow Connector 270">
              <a:extLst>
                <a:ext uri="{FF2B5EF4-FFF2-40B4-BE49-F238E27FC236}">
                  <a16:creationId xmlns:a16="http://schemas.microsoft.com/office/drawing/2014/main" id="{BEDB6E7C-77A9-9344-AE7B-63392F027437}"/>
                </a:ext>
              </a:extLst>
            </p:cNvPr>
            <p:cNvCxnSpPr>
              <a:cxnSpLocks/>
              <a:stCxn id="266" idx="3"/>
            </p:cNvCxnSpPr>
            <p:nvPr/>
          </p:nvCxnSpPr>
          <p:spPr>
            <a:xfrm flipV="1">
              <a:off x="9311238" y="2939325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Elbow Connector 271">
              <a:extLst>
                <a:ext uri="{FF2B5EF4-FFF2-40B4-BE49-F238E27FC236}">
                  <a16:creationId xmlns:a16="http://schemas.microsoft.com/office/drawing/2014/main" id="{2AFE29EF-8793-ED48-AC95-92CCAD216C80}"/>
                </a:ext>
              </a:extLst>
            </p:cNvPr>
            <p:cNvCxnSpPr>
              <a:cxnSpLocks/>
              <a:stCxn id="267" idx="3"/>
            </p:cNvCxnSpPr>
            <p:nvPr/>
          </p:nvCxnSpPr>
          <p:spPr>
            <a:xfrm flipV="1">
              <a:off x="10076613" y="2939327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Elbow Connector 272">
              <a:extLst>
                <a:ext uri="{FF2B5EF4-FFF2-40B4-BE49-F238E27FC236}">
                  <a16:creationId xmlns:a16="http://schemas.microsoft.com/office/drawing/2014/main" id="{1CE91397-723F-9B4E-BDE0-54E01D73C207}"/>
                </a:ext>
              </a:extLst>
            </p:cNvPr>
            <p:cNvCxnSpPr>
              <a:cxnSpLocks/>
              <a:endCxn id="267" idx="1"/>
            </p:cNvCxnSpPr>
            <p:nvPr/>
          </p:nvCxnSpPr>
          <p:spPr>
            <a:xfrm rot="16200000" flipH="1">
              <a:off x="9485866" y="2995474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3992CB45-190B-484C-A374-12DCC1A9EC86}"/>
                </a:ext>
              </a:extLst>
            </p:cNvPr>
            <p:cNvCxnSpPr>
              <a:cxnSpLocks/>
              <a:endCxn id="275" idx="2"/>
            </p:cNvCxnSpPr>
            <p:nvPr/>
          </p:nvCxnSpPr>
          <p:spPr>
            <a:xfrm>
              <a:off x="8922664" y="2939325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B38B6C41-8242-2E48-9CC6-C14CF758C1D5}"/>
                </a:ext>
              </a:extLst>
            </p:cNvPr>
            <p:cNvSpPr/>
            <p:nvPr/>
          </p:nvSpPr>
          <p:spPr>
            <a:xfrm flipV="1">
              <a:off x="10339054" y="280155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ED8DF6FC-2095-FC4E-AE60-4E02EC318E7D}"/>
                </a:ext>
              </a:extLst>
            </p:cNvPr>
            <p:cNvSpPr/>
            <p:nvPr/>
          </p:nvSpPr>
          <p:spPr>
            <a:xfrm flipV="1">
              <a:off x="5650502" y="3091357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77" name="Diamond 276">
              <a:extLst>
                <a:ext uri="{FF2B5EF4-FFF2-40B4-BE49-F238E27FC236}">
                  <a16:creationId xmlns:a16="http://schemas.microsoft.com/office/drawing/2014/main" id="{7078C51F-6741-934D-B9CB-2D003069CB04}"/>
                </a:ext>
              </a:extLst>
            </p:cNvPr>
            <p:cNvSpPr/>
            <p:nvPr/>
          </p:nvSpPr>
          <p:spPr>
            <a:xfrm flipV="1">
              <a:off x="6315805" y="3041322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78" name="Arc 277">
              <a:extLst>
                <a:ext uri="{FF2B5EF4-FFF2-40B4-BE49-F238E27FC236}">
                  <a16:creationId xmlns:a16="http://schemas.microsoft.com/office/drawing/2014/main" id="{805E3FE2-9F80-2849-8BA3-C9D16E75D1ED}"/>
                </a:ext>
              </a:extLst>
            </p:cNvPr>
            <p:cNvSpPr/>
            <p:nvPr/>
          </p:nvSpPr>
          <p:spPr>
            <a:xfrm flipV="1">
              <a:off x="5180938" y="2731421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4479E0B8-A61E-2D45-B385-2FD492A5AB84}"/>
                </a:ext>
              </a:extLst>
            </p:cNvPr>
            <p:cNvCxnSpPr>
              <a:cxnSpLocks/>
            </p:cNvCxnSpPr>
            <p:nvPr/>
          </p:nvCxnSpPr>
          <p:spPr>
            <a:xfrm>
              <a:off x="5387346" y="3077102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62EA273B-D25F-E942-A46A-B82CF0B5E528}"/>
                </a:ext>
              </a:extLst>
            </p:cNvPr>
            <p:cNvCxnSpPr>
              <a:cxnSpLocks/>
              <a:endCxn id="276" idx="1"/>
            </p:cNvCxnSpPr>
            <p:nvPr/>
          </p:nvCxnSpPr>
          <p:spPr>
            <a:xfrm flipV="1">
              <a:off x="5391873" y="3222954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Elbow Connector 280">
              <a:extLst>
                <a:ext uri="{FF2B5EF4-FFF2-40B4-BE49-F238E27FC236}">
                  <a16:creationId xmlns:a16="http://schemas.microsoft.com/office/drawing/2014/main" id="{9F7F7E21-EBE8-5545-82E7-28E1D814A947}"/>
                </a:ext>
              </a:extLst>
            </p:cNvPr>
            <p:cNvCxnSpPr>
              <a:cxnSpLocks/>
              <a:stCxn id="276" idx="3"/>
            </p:cNvCxnSpPr>
            <p:nvPr/>
          </p:nvCxnSpPr>
          <p:spPr>
            <a:xfrm flipV="1">
              <a:off x="5913696" y="2939325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Elbow Connector 281">
              <a:extLst>
                <a:ext uri="{FF2B5EF4-FFF2-40B4-BE49-F238E27FC236}">
                  <a16:creationId xmlns:a16="http://schemas.microsoft.com/office/drawing/2014/main" id="{8CFB6636-1E2E-5842-BEE3-557825B6853B}"/>
                </a:ext>
              </a:extLst>
            </p:cNvPr>
            <p:cNvCxnSpPr>
              <a:cxnSpLocks/>
              <a:stCxn id="277" idx="3"/>
            </p:cNvCxnSpPr>
            <p:nvPr/>
          </p:nvCxnSpPr>
          <p:spPr>
            <a:xfrm flipV="1">
              <a:off x="6679072" y="2939327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Elbow Connector 282">
              <a:extLst>
                <a:ext uri="{FF2B5EF4-FFF2-40B4-BE49-F238E27FC236}">
                  <a16:creationId xmlns:a16="http://schemas.microsoft.com/office/drawing/2014/main" id="{D1A6628C-BB19-C545-982A-CEFFE638A267}"/>
                </a:ext>
              </a:extLst>
            </p:cNvPr>
            <p:cNvCxnSpPr>
              <a:cxnSpLocks/>
              <a:endCxn id="277" idx="1"/>
            </p:cNvCxnSpPr>
            <p:nvPr/>
          </p:nvCxnSpPr>
          <p:spPr>
            <a:xfrm rot="16200000" flipH="1">
              <a:off x="6088324" y="2995474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9F297143-C8B9-C94C-A04F-796447D3A318}"/>
                </a:ext>
              </a:extLst>
            </p:cNvPr>
            <p:cNvCxnSpPr>
              <a:cxnSpLocks/>
              <a:endCxn id="285" idx="2"/>
            </p:cNvCxnSpPr>
            <p:nvPr/>
          </p:nvCxnSpPr>
          <p:spPr>
            <a:xfrm>
              <a:off x="5525122" y="2939325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AF29CC6-8765-D745-BC7C-4992D9E02199}"/>
                </a:ext>
              </a:extLst>
            </p:cNvPr>
            <p:cNvSpPr/>
            <p:nvPr/>
          </p:nvSpPr>
          <p:spPr>
            <a:xfrm flipV="1">
              <a:off x="6941513" y="280155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23C14EB-9DE6-F04B-8322-F0F7276F7986}"/>
                </a:ext>
              </a:extLst>
            </p:cNvPr>
            <p:cNvSpPr/>
            <p:nvPr/>
          </p:nvSpPr>
          <p:spPr>
            <a:xfrm flipV="1">
              <a:off x="3951732" y="3091357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87" name="Diamond 286">
              <a:extLst>
                <a:ext uri="{FF2B5EF4-FFF2-40B4-BE49-F238E27FC236}">
                  <a16:creationId xmlns:a16="http://schemas.microsoft.com/office/drawing/2014/main" id="{29203F06-5154-CB45-AC58-02742D835D56}"/>
                </a:ext>
              </a:extLst>
            </p:cNvPr>
            <p:cNvSpPr/>
            <p:nvPr/>
          </p:nvSpPr>
          <p:spPr>
            <a:xfrm flipV="1">
              <a:off x="4617035" y="3041322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88" name="Arc 287">
              <a:extLst>
                <a:ext uri="{FF2B5EF4-FFF2-40B4-BE49-F238E27FC236}">
                  <a16:creationId xmlns:a16="http://schemas.microsoft.com/office/drawing/2014/main" id="{53A9C825-60D0-BB47-8973-D0A27C9A829B}"/>
                </a:ext>
              </a:extLst>
            </p:cNvPr>
            <p:cNvSpPr/>
            <p:nvPr/>
          </p:nvSpPr>
          <p:spPr>
            <a:xfrm flipV="1">
              <a:off x="3482168" y="2731421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B9B68DBA-9891-BD45-82DB-14F84B9FAC63}"/>
                </a:ext>
              </a:extLst>
            </p:cNvPr>
            <p:cNvCxnSpPr>
              <a:cxnSpLocks/>
            </p:cNvCxnSpPr>
            <p:nvPr/>
          </p:nvCxnSpPr>
          <p:spPr>
            <a:xfrm>
              <a:off x="3688576" y="3077102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842FC253-CFC2-624C-A27B-E0B55533E987}"/>
                </a:ext>
              </a:extLst>
            </p:cNvPr>
            <p:cNvCxnSpPr>
              <a:cxnSpLocks/>
              <a:endCxn id="286" idx="1"/>
            </p:cNvCxnSpPr>
            <p:nvPr/>
          </p:nvCxnSpPr>
          <p:spPr>
            <a:xfrm flipV="1">
              <a:off x="3693103" y="3222954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Elbow Connector 290">
              <a:extLst>
                <a:ext uri="{FF2B5EF4-FFF2-40B4-BE49-F238E27FC236}">
                  <a16:creationId xmlns:a16="http://schemas.microsoft.com/office/drawing/2014/main" id="{751D2995-4333-3A48-8495-E71B7563507F}"/>
                </a:ext>
              </a:extLst>
            </p:cNvPr>
            <p:cNvCxnSpPr>
              <a:cxnSpLocks/>
              <a:stCxn id="286" idx="3"/>
            </p:cNvCxnSpPr>
            <p:nvPr/>
          </p:nvCxnSpPr>
          <p:spPr>
            <a:xfrm flipV="1">
              <a:off x="4214926" y="2939325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Elbow Connector 291">
              <a:extLst>
                <a:ext uri="{FF2B5EF4-FFF2-40B4-BE49-F238E27FC236}">
                  <a16:creationId xmlns:a16="http://schemas.microsoft.com/office/drawing/2014/main" id="{D6DBB02B-575C-A243-BB12-A61BA48CE57F}"/>
                </a:ext>
              </a:extLst>
            </p:cNvPr>
            <p:cNvCxnSpPr>
              <a:cxnSpLocks/>
              <a:stCxn id="287" idx="3"/>
            </p:cNvCxnSpPr>
            <p:nvPr/>
          </p:nvCxnSpPr>
          <p:spPr>
            <a:xfrm flipV="1">
              <a:off x="4980301" y="2939327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Elbow Connector 292">
              <a:extLst>
                <a:ext uri="{FF2B5EF4-FFF2-40B4-BE49-F238E27FC236}">
                  <a16:creationId xmlns:a16="http://schemas.microsoft.com/office/drawing/2014/main" id="{85B6D02A-CB2E-DD4D-A46B-FC4E5ADCC7E8}"/>
                </a:ext>
              </a:extLst>
            </p:cNvPr>
            <p:cNvCxnSpPr>
              <a:cxnSpLocks/>
              <a:endCxn id="287" idx="1"/>
            </p:cNvCxnSpPr>
            <p:nvPr/>
          </p:nvCxnSpPr>
          <p:spPr>
            <a:xfrm rot="16200000" flipH="1">
              <a:off x="4389554" y="2995474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45BD98CE-7038-C940-8217-4D693310CAB3}"/>
                </a:ext>
              </a:extLst>
            </p:cNvPr>
            <p:cNvCxnSpPr>
              <a:cxnSpLocks/>
              <a:endCxn id="295" idx="2"/>
            </p:cNvCxnSpPr>
            <p:nvPr/>
          </p:nvCxnSpPr>
          <p:spPr>
            <a:xfrm>
              <a:off x="3826352" y="2939325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9AC65DE5-B657-BF4A-A0BA-3ED8DB4CE29E}"/>
                </a:ext>
              </a:extLst>
            </p:cNvPr>
            <p:cNvSpPr/>
            <p:nvPr/>
          </p:nvSpPr>
          <p:spPr>
            <a:xfrm flipV="1">
              <a:off x="5242742" y="280155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B27FEFF7-9318-4A48-BA88-BF00E931F4C4}"/>
                </a:ext>
              </a:extLst>
            </p:cNvPr>
            <p:cNvSpPr/>
            <p:nvPr/>
          </p:nvSpPr>
          <p:spPr>
            <a:xfrm flipV="1">
              <a:off x="2252961" y="3091357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7" name="Diamond 296">
              <a:extLst>
                <a:ext uri="{FF2B5EF4-FFF2-40B4-BE49-F238E27FC236}">
                  <a16:creationId xmlns:a16="http://schemas.microsoft.com/office/drawing/2014/main" id="{1268921D-B8E7-6E4D-AE77-5E0C289B6D8A}"/>
                </a:ext>
              </a:extLst>
            </p:cNvPr>
            <p:cNvSpPr/>
            <p:nvPr/>
          </p:nvSpPr>
          <p:spPr>
            <a:xfrm flipV="1">
              <a:off x="2918264" y="3041322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8" name="Arc 297">
              <a:extLst>
                <a:ext uri="{FF2B5EF4-FFF2-40B4-BE49-F238E27FC236}">
                  <a16:creationId xmlns:a16="http://schemas.microsoft.com/office/drawing/2014/main" id="{34614F09-C5A9-1549-A2D0-9A32D92FDC65}"/>
                </a:ext>
              </a:extLst>
            </p:cNvPr>
            <p:cNvSpPr/>
            <p:nvPr/>
          </p:nvSpPr>
          <p:spPr>
            <a:xfrm flipV="1">
              <a:off x="1783396" y="2731421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486763D0-2D5E-0E49-9878-A6B29EF44268}"/>
                </a:ext>
              </a:extLst>
            </p:cNvPr>
            <p:cNvCxnSpPr>
              <a:cxnSpLocks/>
              <a:stCxn id="301" idx="0"/>
            </p:cNvCxnSpPr>
            <p:nvPr/>
          </p:nvCxnSpPr>
          <p:spPr>
            <a:xfrm>
              <a:off x="1989804" y="3077102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43C37304-D196-9642-ACDA-EDF2FFA9D783}"/>
                </a:ext>
              </a:extLst>
            </p:cNvPr>
            <p:cNvCxnSpPr>
              <a:cxnSpLocks/>
              <a:endCxn id="296" idx="1"/>
            </p:cNvCxnSpPr>
            <p:nvPr/>
          </p:nvCxnSpPr>
          <p:spPr>
            <a:xfrm flipV="1">
              <a:off x="1994331" y="3222954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9A0DD025-AD47-3A40-85A5-4AAE8AD6659E}"/>
                </a:ext>
              </a:extLst>
            </p:cNvPr>
            <p:cNvSpPr/>
            <p:nvPr/>
          </p:nvSpPr>
          <p:spPr>
            <a:xfrm flipV="1">
              <a:off x="1852028" y="2801550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02" name="Elbow Connector 301">
              <a:extLst>
                <a:ext uri="{FF2B5EF4-FFF2-40B4-BE49-F238E27FC236}">
                  <a16:creationId xmlns:a16="http://schemas.microsoft.com/office/drawing/2014/main" id="{40B5390C-7207-CB48-A0E1-B34B5D389594}"/>
                </a:ext>
              </a:extLst>
            </p:cNvPr>
            <p:cNvCxnSpPr>
              <a:cxnSpLocks/>
              <a:stCxn id="296" idx="3"/>
            </p:cNvCxnSpPr>
            <p:nvPr/>
          </p:nvCxnSpPr>
          <p:spPr>
            <a:xfrm flipV="1">
              <a:off x="2516155" y="2939325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Elbow Connector 302">
              <a:extLst>
                <a:ext uri="{FF2B5EF4-FFF2-40B4-BE49-F238E27FC236}">
                  <a16:creationId xmlns:a16="http://schemas.microsoft.com/office/drawing/2014/main" id="{28E320C5-AE80-3C4A-8DA0-64289FCD6D91}"/>
                </a:ext>
              </a:extLst>
            </p:cNvPr>
            <p:cNvCxnSpPr>
              <a:cxnSpLocks/>
              <a:stCxn id="297" idx="3"/>
            </p:cNvCxnSpPr>
            <p:nvPr/>
          </p:nvCxnSpPr>
          <p:spPr>
            <a:xfrm flipV="1">
              <a:off x="3281530" y="2939327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Elbow Connector 303">
              <a:extLst>
                <a:ext uri="{FF2B5EF4-FFF2-40B4-BE49-F238E27FC236}">
                  <a16:creationId xmlns:a16="http://schemas.microsoft.com/office/drawing/2014/main" id="{B2214F60-56FD-D340-AB78-6100C58A09CA}"/>
                </a:ext>
              </a:extLst>
            </p:cNvPr>
            <p:cNvCxnSpPr>
              <a:cxnSpLocks/>
              <a:endCxn id="297" idx="1"/>
            </p:cNvCxnSpPr>
            <p:nvPr/>
          </p:nvCxnSpPr>
          <p:spPr>
            <a:xfrm rot="16200000" flipH="1">
              <a:off x="2690783" y="2995474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41DF2765-4EFD-5046-B4A2-E8B6AF1B77DF}"/>
                </a:ext>
              </a:extLst>
            </p:cNvPr>
            <p:cNvCxnSpPr>
              <a:cxnSpLocks/>
              <a:stCxn id="301" idx="6"/>
              <a:endCxn id="306" idx="2"/>
            </p:cNvCxnSpPr>
            <p:nvPr/>
          </p:nvCxnSpPr>
          <p:spPr>
            <a:xfrm>
              <a:off x="2127580" y="2939325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495AEDE-5D83-B44E-9BB0-A769276EA592}"/>
                </a:ext>
              </a:extLst>
            </p:cNvPr>
            <p:cNvSpPr/>
            <p:nvPr/>
          </p:nvSpPr>
          <p:spPr>
            <a:xfrm flipV="1">
              <a:off x="3543971" y="280155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8BDCC4A2-8FFE-F942-BB57-364B5964C60E}"/>
                </a:ext>
              </a:extLst>
            </p:cNvPr>
            <p:cNvSpPr/>
            <p:nvPr/>
          </p:nvSpPr>
          <p:spPr>
            <a:xfrm flipV="1">
              <a:off x="7349274" y="3091357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8" name="Arc 307">
              <a:extLst>
                <a:ext uri="{FF2B5EF4-FFF2-40B4-BE49-F238E27FC236}">
                  <a16:creationId xmlns:a16="http://schemas.microsoft.com/office/drawing/2014/main" id="{38C2CB68-64D6-174E-A41F-368B467B69C7}"/>
                </a:ext>
              </a:extLst>
            </p:cNvPr>
            <p:cNvSpPr/>
            <p:nvPr/>
          </p:nvSpPr>
          <p:spPr>
            <a:xfrm flipV="1">
              <a:off x="6879710" y="2731421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0F1811C9-1E4A-4944-A8A3-F56E426A44D8}"/>
                </a:ext>
              </a:extLst>
            </p:cNvPr>
            <p:cNvCxnSpPr>
              <a:cxnSpLocks/>
              <a:endCxn id="307" idx="1"/>
            </p:cNvCxnSpPr>
            <p:nvPr/>
          </p:nvCxnSpPr>
          <p:spPr>
            <a:xfrm flipV="1">
              <a:off x="7090645" y="3222954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Elbow Connector 309">
              <a:extLst>
                <a:ext uri="{FF2B5EF4-FFF2-40B4-BE49-F238E27FC236}">
                  <a16:creationId xmlns:a16="http://schemas.microsoft.com/office/drawing/2014/main" id="{32045972-E28B-B14A-B48F-C3C8542B63E3}"/>
                </a:ext>
              </a:extLst>
            </p:cNvPr>
            <p:cNvCxnSpPr>
              <a:cxnSpLocks/>
              <a:stCxn id="307" idx="3"/>
            </p:cNvCxnSpPr>
            <p:nvPr/>
          </p:nvCxnSpPr>
          <p:spPr>
            <a:xfrm flipV="1">
              <a:off x="7612468" y="2939325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ACAB13E-C809-9244-A6EB-DDBA491A9923}"/>
                </a:ext>
              </a:extLst>
            </p:cNvPr>
            <p:cNvCxnSpPr>
              <a:cxnSpLocks/>
            </p:cNvCxnSpPr>
            <p:nvPr/>
          </p:nvCxnSpPr>
          <p:spPr>
            <a:xfrm>
              <a:off x="7223894" y="2939325"/>
              <a:ext cx="733828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31953A92-A93B-7B49-8F4D-D64E9ED491D3}"/>
                </a:ext>
              </a:extLst>
            </p:cNvPr>
            <p:cNvSpPr/>
            <p:nvPr/>
          </p:nvSpPr>
          <p:spPr>
            <a:xfrm flipV="1">
              <a:off x="8640284" y="280155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5E786ACC-7448-A945-9622-857497E571EC}"/>
                </a:ext>
              </a:extLst>
            </p:cNvPr>
            <p:cNvCxnSpPr>
              <a:cxnSpLocks/>
            </p:cNvCxnSpPr>
            <p:nvPr/>
          </p:nvCxnSpPr>
          <p:spPr>
            <a:xfrm>
              <a:off x="8482559" y="2939326"/>
              <a:ext cx="157725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EE6DE689-9E32-114A-B2F7-93B0D88B76E2}"/>
                </a:ext>
              </a:extLst>
            </p:cNvPr>
            <p:cNvSpPr/>
            <p:nvPr/>
          </p:nvSpPr>
          <p:spPr>
            <a:xfrm>
              <a:off x="8012043" y="2905698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30869B9-CE33-3F4D-A924-89C4516D9E16}"/>
                </a:ext>
              </a:extLst>
            </p:cNvPr>
            <p:cNvSpPr/>
            <p:nvPr/>
          </p:nvSpPr>
          <p:spPr>
            <a:xfrm>
              <a:off x="8171713" y="2905698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77C72D08-101B-624A-8FBD-173010BA3200}"/>
                </a:ext>
              </a:extLst>
            </p:cNvPr>
            <p:cNvSpPr/>
            <p:nvPr/>
          </p:nvSpPr>
          <p:spPr>
            <a:xfrm>
              <a:off x="8329367" y="2905698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17" name="Google Shape;399;p3">
              <a:extLst>
                <a:ext uri="{FF2B5EF4-FFF2-40B4-BE49-F238E27FC236}">
                  <a16:creationId xmlns:a16="http://schemas.microsoft.com/office/drawing/2014/main" id="{8572A356-D90B-7841-B8F3-439221BA470E}"/>
                </a:ext>
              </a:extLst>
            </p:cNvPr>
            <p:cNvSpPr/>
            <p:nvPr/>
          </p:nvSpPr>
          <p:spPr>
            <a:xfrm rot="16200000">
              <a:off x="1270288" y="2785317"/>
              <a:ext cx="314975" cy="308017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161D24CE-039E-F64D-9146-4020E9AC3F01}"/>
                </a:ext>
              </a:extLst>
            </p:cNvPr>
            <p:cNvCxnSpPr>
              <a:cxnSpLocks/>
              <a:stCxn id="317" idx="2"/>
            </p:cNvCxnSpPr>
            <p:nvPr/>
          </p:nvCxnSpPr>
          <p:spPr>
            <a:xfrm>
              <a:off x="1581784" y="2939326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A943EB46-E9DD-274C-B98E-39BA84181AA6}"/>
                </a:ext>
              </a:extLst>
            </p:cNvPr>
            <p:cNvSpPr txBox="1"/>
            <p:nvPr/>
          </p:nvSpPr>
          <p:spPr>
            <a:xfrm>
              <a:off x="867015" y="2723954"/>
              <a:ext cx="285294" cy="47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AF9015-7C9C-E04D-9A04-89457A04EA02}"/>
              </a:ext>
            </a:extLst>
          </p:cNvPr>
          <p:cNvGrpSpPr/>
          <p:nvPr/>
        </p:nvGrpSpPr>
        <p:grpSpPr>
          <a:xfrm>
            <a:off x="105141" y="4470350"/>
            <a:ext cx="9825098" cy="603646"/>
            <a:chOff x="-438632" y="3382912"/>
            <a:chExt cx="11053238" cy="679102"/>
          </a:xfrm>
        </p:grpSpPr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1D993B79-AB73-A64D-8EA7-BD0D05ECAFAD}"/>
                </a:ext>
              </a:extLst>
            </p:cNvPr>
            <p:cNvCxnSpPr>
              <a:cxnSpLocks/>
            </p:cNvCxnSpPr>
            <p:nvPr/>
          </p:nvCxnSpPr>
          <p:spPr>
            <a:xfrm>
              <a:off x="7086118" y="3734527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1E81D47A-12FF-DD4C-91C8-CF5FFA4F6D62}"/>
                </a:ext>
              </a:extLst>
            </p:cNvPr>
            <p:cNvSpPr/>
            <p:nvPr/>
          </p:nvSpPr>
          <p:spPr>
            <a:xfrm flipV="1">
              <a:off x="9048044" y="3748783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22" name="Diamond 321">
              <a:extLst>
                <a:ext uri="{FF2B5EF4-FFF2-40B4-BE49-F238E27FC236}">
                  <a16:creationId xmlns:a16="http://schemas.microsoft.com/office/drawing/2014/main" id="{09829BF9-F63E-B14D-8B34-0BDFEB723E5B}"/>
                </a:ext>
              </a:extLst>
            </p:cNvPr>
            <p:cNvSpPr/>
            <p:nvPr/>
          </p:nvSpPr>
          <p:spPr>
            <a:xfrm flipV="1">
              <a:off x="9713347" y="3698748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23" name="Arc 322">
              <a:extLst>
                <a:ext uri="{FF2B5EF4-FFF2-40B4-BE49-F238E27FC236}">
                  <a16:creationId xmlns:a16="http://schemas.microsoft.com/office/drawing/2014/main" id="{6F046331-135B-7B4D-807D-0C2F174CD9A4}"/>
                </a:ext>
              </a:extLst>
            </p:cNvPr>
            <p:cNvSpPr/>
            <p:nvPr/>
          </p:nvSpPr>
          <p:spPr>
            <a:xfrm flipV="1">
              <a:off x="8578480" y="3388847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0BE93A01-EB3F-BB48-A069-84E1217B4F9D}"/>
                </a:ext>
              </a:extLst>
            </p:cNvPr>
            <p:cNvCxnSpPr>
              <a:cxnSpLocks/>
            </p:cNvCxnSpPr>
            <p:nvPr/>
          </p:nvCxnSpPr>
          <p:spPr>
            <a:xfrm>
              <a:off x="8784888" y="3734528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EE23FC26-F0D0-C24E-93BA-EAFC04EA5DD0}"/>
                </a:ext>
              </a:extLst>
            </p:cNvPr>
            <p:cNvCxnSpPr>
              <a:cxnSpLocks/>
              <a:endCxn id="321" idx="1"/>
            </p:cNvCxnSpPr>
            <p:nvPr/>
          </p:nvCxnSpPr>
          <p:spPr>
            <a:xfrm flipV="1">
              <a:off x="8789415" y="3880380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Elbow Connector 325">
              <a:extLst>
                <a:ext uri="{FF2B5EF4-FFF2-40B4-BE49-F238E27FC236}">
                  <a16:creationId xmlns:a16="http://schemas.microsoft.com/office/drawing/2014/main" id="{DA16A583-3584-FC47-B6AA-27167E9C2A6F}"/>
                </a:ext>
              </a:extLst>
            </p:cNvPr>
            <p:cNvCxnSpPr>
              <a:cxnSpLocks/>
              <a:stCxn id="321" idx="3"/>
            </p:cNvCxnSpPr>
            <p:nvPr/>
          </p:nvCxnSpPr>
          <p:spPr>
            <a:xfrm flipV="1">
              <a:off x="9311238" y="3596751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Elbow Connector 326">
              <a:extLst>
                <a:ext uri="{FF2B5EF4-FFF2-40B4-BE49-F238E27FC236}">
                  <a16:creationId xmlns:a16="http://schemas.microsoft.com/office/drawing/2014/main" id="{7D3A6002-1061-C54E-A0D6-154039ECF268}"/>
                </a:ext>
              </a:extLst>
            </p:cNvPr>
            <p:cNvCxnSpPr>
              <a:cxnSpLocks/>
              <a:stCxn id="322" idx="3"/>
            </p:cNvCxnSpPr>
            <p:nvPr/>
          </p:nvCxnSpPr>
          <p:spPr>
            <a:xfrm flipV="1">
              <a:off x="10076613" y="3596753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Elbow Connector 327">
              <a:extLst>
                <a:ext uri="{FF2B5EF4-FFF2-40B4-BE49-F238E27FC236}">
                  <a16:creationId xmlns:a16="http://schemas.microsoft.com/office/drawing/2014/main" id="{EA05E641-EEAE-BB4C-9FB3-F38EF1A282B3}"/>
                </a:ext>
              </a:extLst>
            </p:cNvPr>
            <p:cNvCxnSpPr>
              <a:cxnSpLocks/>
              <a:endCxn id="322" idx="1"/>
            </p:cNvCxnSpPr>
            <p:nvPr/>
          </p:nvCxnSpPr>
          <p:spPr>
            <a:xfrm rot="16200000" flipH="1">
              <a:off x="9485866" y="3652900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FA7BFCA2-6CE2-E64E-A10A-C41AC2352BCE}"/>
                </a:ext>
              </a:extLst>
            </p:cNvPr>
            <p:cNvCxnSpPr>
              <a:cxnSpLocks/>
              <a:endCxn id="330" idx="2"/>
            </p:cNvCxnSpPr>
            <p:nvPr/>
          </p:nvCxnSpPr>
          <p:spPr>
            <a:xfrm>
              <a:off x="8922664" y="3596751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E9C7EB2F-2CFE-8249-B516-F0B21665AC45}"/>
                </a:ext>
              </a:extLst>
            </p:cNvPr>
            <p:cNvSpPr/>
            <p:nvPr/>
          </p:nvSpPr>
          <p:spPr>
            <a:xfrm flipV="1">
              <a:off x="10339054" y="3458977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075B1AB6-2BBF-4545-9CC7-9BE508AB47DD}"/>
                </a:ext>
              </a:extLst>
            </p:cNvPr>
            <p:cNvSpPr/>
            <p:nvPr/>
          </p:nvSpPr>
          <p:spPr>
            <a:xfrm flipV="1">
              <a:off x="5650502" y="3748783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32" name="Diamond 331">
              <a:extLst>
                <a:ext uri="{FF2B5EF4-FFF2-40B4-BE49-F238E27FC236}">
                  <a16:creationId xmlns:a16="http://schemas.microsoft.com/office/drawing/2014/main" id="{C573D743-240B-C64D-8D6B-AB6FD358F02B}"/>
                </a:ext>
              </a:extLst>
            </p:cNvPr>
            <p:cNvSpPr/>
            <p:nvPr/>
          </p:nvSpPr>
          <p:spPr>
            <a:xfrm flipV="1">
              <a:off x="6315805" y="3698748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33" name="Arc 332">
              <a:extLst>
                <a:ext uri="{FF2B5EF4-FFF2-40B4-BE49-F238E27FC236}">
                  <a16:creationId xmlns:a16="http://schemas.microsoft.com/office/drawing/2014/main" id="{E2439EC3-602F-BE42-839C-D6AA7A88B4F7}"/>
                </a:ext>
              </a:extLst>
            </p:cNvPr>
            <p:cNvSpPr/>
            <p:nvPr/>
          </p:nvSpPr>
          <p:spPr>
            <a:xfrm flipV="1">
              <a:off x="5180938" y="3388847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872C1A1C-249B-7348-B88B-213083BA0EBA}"/>
                </a:ext>
              </a:extLst>
            </p:cNvPr>
            <p:cNvCxnSpPr>
              <a:cxnSpLocks/>
            </p:cNvCxnSpPr>
            <p:nvPr/>
          </p:nvCxnSpPr>
          <p:spPr>
            <a:xfrm>
              <a:off x="5387346" y="3734528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AC54CB79-7974-B449-A59C-B805C88BB875}"/>
                </a:ext>
              </a:extLst>
            </p:cNvPr>
            <p:cNvCxnSpPr>
              <a:cxnSpLocks/>
              <a:endCxn id="331" idx="1"/>
            </p:cNvCxnSpPr>
            <p:nvPr/>
          </p:nvCxnSpPr>
          <p:spPr>
            <a:xfrm flipV="1">
              <a:off x="5391873" y="3880380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Elbow Connector 335">
              <a:extLst>
                <a:ext uri="{FF2B5EF4-FFF2-40B4-BE49-F238E27FC236}">
                  <a16:creationId xmlns:a16="http://schemas.microsoft.com/office/drawing/2014/main" id="{F23BE991-9629-A54E-AFCE-2FF03005FEFE}"/>
                </a:ext>
              </a:extLst>
            </p:cNvPr>
            <p:cNvCxnSpPr>
              <a:cxnSpLocks/>
              <a:stCxn id="331" idx="3"/>
            </p:cNvCxnSpPr>
            <p:nvPr/>
          </p:nvCxnSpPr>
          <p:spPr>
            <a:xfrm flipV="1">
              <a:off x="5913696" y="3596751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Elbow Connector 336">
              <a:extLst>
                <a:ext uri="{FF2B5EF4-FFF2-40B4-BE49-F238E27FC236}">
                  <a16:creationId xmlns:a16="http://schemas.microsoft.com/office/drawing/2014/main" id="{B0CFF56C-360B-1F4B-8240-1AE80C96CE6C}"/>
                </a:ext>
              </a:extLst>
            </p:cNvPr>
            <p:cNvCxnSpPr>
              <a:cxnSpLocks/>
              <a:stCxn id="332" idx="3"/>
            </p:cNvCxnSpPr>
            <p:nvPr/>
          </p:nvCxnSpPr>
          <p:spPr>
            <a:xfrm flipV="1">
              <a:off x="6679072" y="3596753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Elbow Connector 337">
              <a:extLst>
                <a:ext uri="{FF2B5EF4-FFF2-40B4-BE49-F238E27FC236}">
                  <a16:creationId xmlns:a16="http://schemas.microsoft.com/office/drawing/2014/main" id="{DC8FE4DF-A63D-3A44-8A32-23C7D4259B2D}"/>
                </a:ext>
              </a:extLst>
            </p:cNvPr>
            <p:cNvCxnSpPr>
              <a:cxnSpLocks/>
              <a:endCxn id="332" idx="1"/>
            </p:cNvCxnSpPr>
            <p:nvPr/>
          </p:nvCxnSpPr>
          <p:spPr>
            <a:xfrm rot="16200000" flipH="1">
              <a:off x="6088324" y="3652900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F4E853EF-F553-1143-A6A9-D7E78373108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>
              <a:off x="5525122" y="3596751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5963810-E510-9E4E-9518-9ACCA529F8FE}"/>
                </a:ext>
              </a:extLst>
            </p:cNvPr>
            <p:cNvSpPr/>
            <p:nvPr/>
          </p:nvSpPr>
          <p:spPr>
            <a:xfrm flipV="1">
              <a:off x="6941513" y="3458977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F972C35A-27E0-D64F-A371-DB2BC573D446}"/>
                </a:ext>
              </a:extLst>
            </p:cNvPr>
            <p:cNvSpPr/>
            <p:nvPr/>
          </p:nvSpPr>
          <p:spPr>
            <a:xfrm flipV="1">
              <a:off x="3951732" y="3748783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42" name="Diamond 341">
              <a:extLst>
                <a:ext uri="{FF2B5EF4-FFF2-40B4-BE49-F238E27FC236}">
                  <a16:creationId xmlns:a16="http://schemas.microsoft.com/office/drawing/2014/main" id="{1776281E-C0EA-2A4D-9222-5062820E0F13}"/>
                </a:ext>
              </a:extLst>
            </p:cNvPr>
            <p:cNvSpPr/>
            <p:nvPr/>
          </p:nvSpPr>
          <p:spPr>
            <a:xfrm flipV="1">
              <a:off x="4617035" y="3698748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43" name="Arc 342">
              <a:extLst>
                <a:ext uri="{FF2B5EF4-FFF2-40B4-BE49-F238E27FC236}">
                  <a16:creationId xmlns:a16="http://schemas.microsoft.com/office/drawing/2014/main" id="{7F75DD5B-6F7F-DE4D-9D55-FBDE4A76C5A9}"/>
                </a:ext>
              </a:extLst>
            </p:cNvPr>
            <p:cNvSpPr/>
            <p:nvPr/>
          </p:nvSpPr>
          <p:spPr>
            <a:xfrm flipV="1">
              <a:off x="3482168" y="3388847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7519F65E-280D-2A4E-9D2D-48F4D5B8CCB5}"/>
                </a:ext>
              </a:extLst>
            </p:cNvPr>
            <p:cNvCxnSpPr>
              <a:cxnSpLocks/>
            </p:cNvCxnSpPr>
            <p:nvPr/>
          </p:nvCxnSpPr>
          <p:spPr>
            <a:xfrm>
              <a:off x="3688576" y="3734528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F540E47B-4335-8448-B9E4-E2FDF0DE4171}"/>
                </a:ext>
              </a:extLst>
            </p:cNvPr>
            <p:cNvCxnSpPr>
              <a:cxnSpLocks/>
              <a:endCxn id="341" idx="1"/>
            </p:cNvCxnSpPr>
            <p:nvPr/>
          </p:nvCxnSpPr>
          <p:spPr>
            <a:xfrm flipV="1">
              <a:off x="3693103" y="3880380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Elbow Connector 345">
              <a:extLst>
                <a:ext uri="{FF2B5EF4-FFF2-40B4-BE49-F238E27FC236}">
                  <a16:creationId xmlns:a16="http://schemas.microsoft.com/office/drawing/2014/main" id="{39AABC59-3CCE-7047-98F3-903A3C067973}"/>
                </a:ext>
              </a:extLst>
            </p:cNvPr>
            <p:cNvCxnSpPr>
              <a:cxnSpLocks/>
              <a:stCxn id="341" idx="3"/>
            </p:cNvCxnSpPr>
            <p:nvPr/>
          </p:nvCxnSpPr>
          <p:spPr>
            <a:xfrm flipV="1">
              <a:off x="4214926" y="3596751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Elbow Connector 346">
              <a:extLst>
                <a:ext uri="{FF2B5EF4-FFF2-40B4-BE49-F238E27FC236}">
                  <a16:creationId xmlns:a16="http://schemas.microsoft.com/office/drawing/2014/main" id="{90F93329-F9BF-5847-9489-6CA96B328876}"/>
                </a:ext>
              </a:extLst>
            </p:cNvPr>
            <p:cNvCxnSpPr>
              <a:cxnSpLocks/>
              <a:stCxn id="342" idx="3"/>
            </p:cNvCxnSpPr>
            <p:nvPr/>
          </p:nvCxnSpPr>
          <p:spPr>
            <a:xfrm flipV="1">
              <a:off x="4980301" y="3596753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Elbow Connector 347">
              <a:extLst>
                <a:ext uri="{FF2B5EF4-FFF2-40B4-BE49-F238E27FC236}">
                  <a16:creationId xmlns:a16="http://schemas.microsoft.com/office/drawing/2014/main" id="{A326E32A-6EA0-6848-8026-E9E09E9358B7}"/>
                </a:ext>
              </a:extLst>
            </p:cNvPr>
            <p:cNvCxnSpPr>
              <a:cxnSpLocks/>
              <a:endCxn id="342" idx="1"/>
            </p:cNvCxnSpPr>
            <p:nvPr/>
          </p:nvCxnSpPr>
          <p:spPr>
            <a:xfrm rot="16200000" flipH="1">
              <a:off x="4389554" y="3652900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D9F7F98C-0C5E-A646-BEB0-29726DF97D69}"/>
                </a:ext>
              </a:extLst>
            </p:cNvPr>
            <p:cNvCxnSpPr>
              <a:cxnSpLocks/>
              <a:endCxn id="350" idx="2"/>
            </p:cNvCxnSpPr>
            <p:nvPr/>
          </p:nvCxnSpPr>
          <p:spPr>
            <a:xfrm>
              <a:off x="3826352" y="3596751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FD16298-B7A9-E140-8D6C-E640092D8E42}"/>
                </a:ext>
              </a:extLst>
            </p:cNvPr>
            <p:cNvSpPr/>
            <p:nvPr/>
          </p:nvSpPr>
          <p:spPr>
            <a:xfrm flipV="1">
              <a:off x="5242742" y="3458977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76DD9C4B-C969-0043-A79D-AFA7D7A5402F}"/>
                </a:ext>
              </a:extLst>
            </p:cNvPr>
            <p:cNvSpPr/>
            <p:nvPr/>
          </p:nvSpPr>
          <p:spPr>
            <a:xfrm flipV="1">
              <a:off x="2252961" y="3748783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52" name="Diamond 351">
              <a:extLst>
                <a:ext uri="{FF2B5EF4-FFF2-40B4-BE49-F238E27FC236}">
                  <a16:creationId xmlns:a16="http://schemas.microsoft.com/office/drawing/2014/main" id="{64FCCB2E-F775-D241-BF54-EA15B493A116}"/>
                </a:ext>
              </a:extLst>
            </p:cNvPr>
            <p:cNvSpPr/>
            <p:nvPr/>
          </p:nvSpPr>
          <p:spPr>
            <a:xfrm flipV="1">
              <a:off x="2918264" y="3698748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53" name="Arc 352">
              <a:extLst>
                <a:ext uri="{FF2B5EF4-FFF2-40B4-BE49-F238E27FC236}">
                  <a16:creationId xmlns:a16="http://schemas.microsoft.com/office/drawing/2014/main" id="{27C19D9D-41CE-8B4F-92D2-D548A5B9E3C8}"/>
                </a:ext>
              </a:extLst>
            </p:cNvPr>
            <p:cNvSpPr/>
            <p:nvPr/>
          </p:nvSpPr>
          <p:spPr>
            <a:xfrm flipV="1">
              <a:off x="1783396" y="3388847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9F1CC4E9-2CB8-9247-9DAB-D0A82C44C244}"/>
                </a:ext>
              </a:extLst>
            </p:cNvPr>
            <p:cNvCxnSpPr>
              <a:cxnSpLocks/>
              <a:stCxn id="356" idx="0"/>
            </p:cNvCxnSpPr>
            <p:nvPr/>
          </p:nvCxnSpPr>
          <p:spPr>
            <a:xfrm>
              <a:off x="1989804" y="3734528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90854D17-9E7B-504C-8B9E-B5EEF7E6D486}"/>
                </a:ext>
              </a:extLst>
            </p:cNvPr>
            <p:cNvCxnSpPr>
              <a:cxnSpLocks/>
              <a:endCxn id="351" idx="1"/>
            </p:cNvCxnSpPr>
            <p:nvPr/>
          </p:nvCxnSpPr>
          <p:spPr>
            <a:xfrm flipV="1">
              <a:off x="1994331" y="3880380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35DAA6BC-3254-7C46-A6FC-72B5208770D7}"/>
                </a:ext>
              </a:extLst>
            </p:cNvPr>
            <p:cNvSpPr/>
            <p:nvPr/>
          </p:nvSpPr>
          <p:spPr>
            <a:xfrm flipV="1">
              <a:off x="1852028" y="3458976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57" name="Elbow Connector 356">
              <a:extLst>
                <a:ext uri="{FF2B5EF4-FFF2-40B4-BE49-F238E27FC236}">
                  <a16:creationId xmlns:a16="http://schemas.microsoft.com/office/drawing/2014/main" id="{ED62B4BC-E0F1-9642-9750-79746A640773}"/>
                </a:ext>
              </a:extLst>
            </p:cNvPr>
            <p:cNvCxnSpPr>
              <a:cxnSpLocks/>
              <a:stCxn id="351" idx="3"/>
            </p:cNvCxnSpPr>
            <p:nvPr/>
          </p:nvCxnSpPr>
          <p:spPr>
            <a:xfrm flipV="1">
              <a:off x="2516155" y="3596751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Elbow Connector 357">
              <a:extLst>
                <a:ext uri="{FF2B5EF4-FFF2-40B4-BE49-F238E27FC236}">
                  <a16:creationId xmlns:a16="http://schemas.microsoft.com/office/drawing/2014/main" id="{D232F779-7BF5-C64A-AC57-572745E804FB}"/>
                </a:ext>
              </a:extLst>
            </p:cNvPr>
            <p:cNvCxnSpPr>
              <a:cxnSpLocks/>
              <a:stCxn id="352" idx="3"/>
            </p:cNvCxnSpPr>
            <p:nvPr/>
          </p:nvCxnSpPr>
          <p:spPr>
            <a:xfrm flipV="1">
              <a:off x="3281530" y="3596753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Elbow Connector 358">
              <a:extLst>
                <a:ext uri="{FF2B5EF4-FFF2-40B4-BE49-F238E27FC236}">
                  <a16:creationId xmlns:a16="http://schemas.microsoft.com/office/drawing/2014/main" id="{9090A393-17FD-2242-9B5A-726E0EDCB084}"/>
                </a:ext>
              </a:extLst>
            </p:cNvPr>
            <p:cNvCxnSpPr>
              <a:cxnSpLocks/>
              <a:endCxn id="352" idx="1"/>
            </p:cNvCxnSpPr>
            <p:nvPr/>
          </p:nvCxnSpPr>
          <p:spPr>
            <a:xfrm rot="16200000" flipH="1">
              <a:off x="2690783" y="3652900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4CA73343-1A48-5746-B9CA-99CB8E6AA574}"/>
                </a:ext>
              </a:extLst>
            </p:cNvPr>
            <p:cNvCxnSpPr>
              <a:cxnSpLocks/>
              <a:stCxn id="356" idx="6"/>
              <a:endCxn id="361" idx="2"/>
            </p:cNvCxnSpPr>
            <p:nvPr/>
          </p:nvCxnSpPr>
          <p:spPr>
            <a:xfrm>
              <a:off x="2127580" y="3596751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71B42A82-DEAC-0342-AABB-31D69ECC1773}"/>
                </a:ext>
              </a:extLst>
            </p:cNvPr>
            <p:cNvSpPr/>
            <p:nvPr/>
          </p:nvSpPr>
          <p:spPr>
            <a:xfrm flipV="1">
              <a:off x="3543971" y="3458977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6B605452-C70D-D349-8AFC-B8FB5D56B3AB}"/>
                </a:ext>
              </a:extLst>
            </p:cNvPr>
            <p:cNvSpPr/>
            <p:nvPr/>
          </p:nvSpPr>
          <p:spPr>
            <a:xfrm flipV="1">
              <a:off x="7349274" y="3748782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63" name="Arc 362">
              <a:extLst>
                <a:ext uri="{FF2B5EF4-FFF2-40B4-BE49-F238E27FC236}">
                  <a16:creationId xmlns:a16="http://schemas.microsoft.com/office/drawing/2014/main" id="{137280BE-CC20-0446-9DB6-5DD6D115E9F0}"/>
                </a:ext>
              </a:extLst>
            </p:cNvPr>
            <p:cNvSpPr/>
            <p:nvPr/>
          </p:nvSpPr>
          <p:spPr>
            <a:xfrm flipV="1">
              <a:off x="6879710" y="3388846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B4FB84A7-841A-124A-BEE6-07051A13FBA5}"/>
                </a:ext>
              </a:extLst>
            </p:cNvPr>
            <p:cNvCxnSpPr>
              <a:cxnSpLocks/>
              <a:endCxn id="362" idx="1"/>
            </p:cNvCxnSpPr>
            <p:nvPr/>
          </p:nvCxnSpPr>
          <p:spPr>
            <a:xfrm flipV="1">
              <a:off x="7090645" y="3880379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Elbow Connector 364">
              <a:extLst>
                <a:ext uri="{FF2B5EF4-FFF2-40B4-BE49-F238E27FC236}">
                  <a16:creationId xmlns:a16="http://schemas.microsoft.com/office/drawing/2014/main" id="{28EC0DD7-2035-A34C-9F40-15A4250C60FE}"/>
                </a:ext>
              </a:extLst>
            </p:cNvPr>
            <p:cNvCxnSpPr>
              <a:cxnSpLocks/>
              <a:stCxn id="362" idx="3"/>
            </p:cNvCxnSpPr>
            <p:nvPr/>
          </p:nvCxnSpPr>
          <p:spPr>
            <a:xfrm flipV="1">
              <a:off x="7612468" y="3596750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689C668E-5C49-7740-9487-C1BDEB1709A9}"/>
                </a:ext>
              </a:extLst>
            </p:cNvPr>
            <p:cNvCxnSpPr>
              <a:cxnSpLocks/>
            </p:cNvCxnSpPr>
            <p:nvPr/>
          </p:nvCxnSpPr>
          <p:spPr>
            <a:xfrm>
              <a:off x="7223894" y="3596750"/>
              <a:ext cx="725421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0A8DE206-2220-E54A-B9FC-79AA0C0A6DCA}"/>
                </a:ext>
              </a:extLst>
            </p:cNvPr>
            <p:cNvSpPr/>
            <p:nvPr/>
          </p:nvSpPr>
          <p:spPr>
            <a:xfrm flipV="1">
              <a:off x="8640284" y="3458976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F42EE9CC-15CD-2344-BE89-739494B7A7CF}"/>
                </a:ext>
              </a:extLst>
            </p:cNvPr>
            <p:cNvCxnSpPr>
              <a:cxnSpLocks/>
            </p:cNvCxnSpPr>
            <p:nvPr/>
          </p:nvCxnSpPr>
          <p:spPr>
            <a:xfrm>
              <a:off x="8482559" y="3596751"/>
              <a:ext cx="157725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CF82F8F1-A171-144E-8DC6-47A658CEF5FE}"/>
                </a:ext>
              </a:extLst>
            </p:cNvPr>
            <p:cNvSpPr/>
            <p:nvPr/>
          </p:nvSpPr>
          <p:spPr>
            <a:xfrm>
              <a:off x="8012043" y="3563123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A2BDB053-C28A-304A-B7D3-59EE64EA269B}"/>
                </a:ext>
              </a:extLst>
            </p:cNvPr>
            <p:cNvSpPr/>
            <p:nvPr/>
          </p:nvSpPr>
          <p:spPr>
            <a:xfrm>
              <a:off x="8171713" y="3563123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29E7FCB4-451A-5944-AEEE-4942C402C073}"/>
                </a:ext>
              </a:extLst>
            </p:cNvPr>
            <p:cNvSpPr/>
            <p:nvPr/>
          </p:nvSpPr>
          <p:spPr>
            <a:xfrm>
              <a:off x="8329367" y="3563123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72" name="Google Shape;399;p3">
              <a:extLst>
                <a:ext uri="{FF2B5EF4-FFF2-40B4-BE49-F238E27FC236}">
                  <a16:creationId xmlns:a16="http://schemas.microsoft.com/office/drawing/2014/main" id="{5EEF24FB-8457-484D-A921-5CDCE424386B}"/>
                </a:ext>
              </a:extLst>
            </p:cNvPr>
            <p:cNvSpPr/>
            <p:nvPr/>
          </p:nvSpPr>
          <p:spPr>
            <a:xfrm rot="16200000">
              <a:off x="1270288" y="3444161"/>
              <a:ext cx="314975" cy="308017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8C999DA9-2857-444C-8A0A-FFE3E25ED800}"/>
                </a:ext>
              </a:extLst>
            </p:cNvPr>
            <p:cNvCxnSpPr>
              <a:cxnSpLocks/>
              <a:stCxn id="372" idx="2"/>
            </p:cNvCxnSpPr>
            <p:nvPr/>
          </p:nvCxnSpPr>
          <p:spPr>
            <a:xfrm>
              <a:off x="1581784" y="3598170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AC7F185F-DDEF-4B4A-9B08-4849378A35A0}"/>
                </a:ext>
              </a:extLst>
            </p:cNvPr>
            <p:cNvSpPr txBox="1"/>
            <p:nvPr/>
          </p:nvSpPr>
          <p:spPr>
            <a:xfrm>
              <a:off x="-438632" y="3382912"/>
              <a:ext cx="1590942" cy="47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750ECC-B155-1D4F-BC06-02AC712CDBE8}"/>
              </a:ext>
            </a:extLst>
          </p:cNvPr>
          <p:cNvGrpSpPr/>
          <p:nvPr/>
        </p:nvGrpSpPr>
        <p:grpSpPr>
          <a:xfrm>
            <a:off x="1064597" y="5055234"/>
            <a:ext cx="8868104" cy="603646"/>
            <a:chOff x="640759" y="4040907"/>
            <a:chExt cx="9976617" cy="679102"/>
          </a:xfrm>
        </p:grpSpPr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3F07AA9E-56B2-1D42-BD5F-0BC3906960D7}"/>
                </a:ext>
              </a:extLst>
            </p:cNvPr>
            <p:cNvCxnSpPr>
              <a:cxnSpLocks/>
            </p:cNvCxnSpPr>
            <p:nvPr/>
          </p:nvCxnSpPr>
          <p:spPr>
            <a:xfrm>
              <a:off x="7088888" y="4392522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A3F4E168-CBF6-E146-B5D0-7C03E1D71B62}"/>
                </a:ext>
              </a:extLst>
            </p:cNvPr>
            <p:cNvSpPr/>
            <p:nvPr/>
          </p:nvSpPr>
          <p:spPr>
            <a:xfrm flipV="1">
              <a:off x="9050814" y="4406778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2" name="Diamond 431">
              <a:extLst>
                <a:ext uri="{FF2B5EF4-FFF2-40B4-BE49-F238E27FC236}">
                  <a16:creationId xmlns:a16="http://schemas.microsoft.com/office/drawing/2014/main" id="{B248D4A5-911D-6C47-9C78-DEE734779954}"/>
                </a:ext>
              </a:extLst>
            </p:cNvPr>
            <p:cNvSpPr/>
            <p:nvPr/>
          </p:nvSpPr>
          <p:spPr>
            <a:xfrm flipV="1">
              <a:off x="9716117" y="4356743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3" name="Arc 432">
              <a:extLst>
                <a:ext uri="{FF2B5EF4-FFF2-40B4-BE49-F238E27FC236}">
                  <a16:creationId xmlns:a16="http://schemas.microsoft.com/office/drawing/2014/main" id="{EC933B73-4A2E-3B43-8352-0B994659B76B}"/>
                </a:ext>
              </a:extLst>
            </p:cNvPr>
            <p:cNvSpPr/>
            <p:nvPr/>
          </p:nvSpPr>
          <p:spPr>
            <a:xfrm flipV="1">
              <a:off x="8581250" y="4046842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16A36127-E2B9-674F-B237-E0EFCE375047}"/>
                </a:ext>
              </a:extLst>
            </p:cNvPr>
            <p:cNvCxnSpPr>
              <a:cxnSpLocks/>
            </p:cNvCxnSpPr>
            <p:nvPr/>
          </p:nvCxnSpPr>
          <p:spPr>
            <a:xfrm>
              <a:off x="8787658" y="43925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08E7B11A-09AF-1343-8BDB-75821A40ADF1}"/>
                </a:ext>
              </a:extLst>
            </p:cNvPr>
            <p:cNvCxnSpPr>
              <a:cxnSpLocks/>
              <a:endCxn id="431" idx="1"/>
            </p:cNvCxnSpPr>
            <p:nvPr/>
          </p:nvCxnSpPr>
          <p:spPr>
            <a:xfrm flipV="1">
              <a:off x="8792185" y="4538375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Elbow Connector 435">
              <a:extLst>
                <a:ext uri="{FF2B5EF4-FFF2-40B4-BE49-F238E27FC236}">
                  <a16:creationId xmlns:a16="http://schemas.microsoft.com/office/drawing/2014/main" id="{F84C481D-E6D6-2040-819C-CDFF5E7896D4}"/>
                </a:ext>
              </a:extLst>
            </p:cNvPr>
            <p:cNvCxnSpPr>
              <a:cxnSpLocks/>
              <a:stCxn id="431" idx="3"/>
            </p:cNvCxnSpPr>
            <p:nvPr/>
          </p:nvCxnSpPr>
          <p:spPr>
            <a:xfrm flipV="1">
              <a:off x="9314008" y="4254746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Elbow Connector 436">
              <a:extLst>
                <a:ext uri="{FF2B5EF4-FFF2-40B4-BE49-F238E27FC236}">
                  <a16:creationId xmlns:a16="http://schemas.microsoft.com/office/drawing/2014/main" id="{9E15BA0B-BCCB-6940-ACB3-07D27FC34969}"/>
                </a:ext>
              </a:extLst>
            </p:cNvPr>
            <p:cNvCxnSpPr>
              <a:cxnSpLocks/>
              <a:stCxn id="432" idx="3"/>
            </p:cNvCxnSpPr>
            <p:nvPr/>
          </p:nvCxnSpPr>
          <p:spPr>
            <a:xfrm flipV="1">
              <a:off x="10079383" y="4254748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Elbow Connector 437">
              <a:extLst>
                <a:ext uri="{FF2B5EF4-FFF2-40B4-BE49-F238E27FC236}">
                  <a16:creationId xmlns:a16="http://schemas.microsoft.com/office/drawing/2014/main" id="{9F821F16-FF99-EB49-92FF-2D882ACED2FA}"/>
                </a:ext>
              </a:extLst>
            </p:cNvPr>
            <p:cNvCxnSpPr>
              <a:cxnSpLocks/>
              <a:endCxn id="432" idx="1"/>
            </p:cNvCxnSpPr>
            <p:nvPr/>
          </p:nvCxnSpPr>
          <p:spPr>
            <a:xfrm rot="16200000" flipH="1">
              <a:off x="9488636" y="4310895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98F5ECF7-B22F-494D-AC71-0D433014BEE8}"/>
                </a:ext>
              </a:extLst>
            </p:cNvPr>
            <p:cNvCxnSpPr>
              <a:cxnSpLocks/>
              <a:endCxn id="440" idx="2"/>
            </p:cNvCxnSpPr>
            <p:nvPr/>
          </p:nvCxnSpPr>
          <p:spPr>
            <a:xfrm>
              <a:off x="8925434" y="4254746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153B9FD-2D3E-DA4C-BBEC-85F9DEBDA805}"/>
                </a:ext>
              </a:extLst>
            </p:cNvPr>
            <p:cNvSpPr/>
            <p:nvPr/>
          </p:nvSpPr>
          <p:spPr>
            <a:xfrm flipV="1">
              <a:off x="10341824" y="4116972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AA837620-AA3A-C747-B9FD-703A7FF3C6FE}"/>
                </a:ext>
              </a:extLst>
            </p:cNvPr>
            <p:cNvSpPr/>
            <p:nvPr/>
          </p:nvSpPr>
          <p:spPr>
            <a:xfrm flipV="1">
              <a:off x="5653272" y="4406778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42" name="Diamond 441">
              <a:extLst>
                <a:ext uri="{FF2B5EF4-FFF2-40B4-BE49-F238E27FC236}">
                  <a16:creationId xmlns:a16="http://schemas.microsoft.com/office/drawing/2014/main" id="{2BD786E8-9A28-B24E-8049-0F8B051D07E5}"/>
                </a:ext>
              </a:extLst>
            </p:cNvPr>
            <p:cNvSpPr/>
            <p:nvPr/>
          </p:nvSpPr>
          <p:spPr>
            <a:xfrm flipV="1">
              <a:off x="6318575" y="4356743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43" name="Arc 442">
              <a:extLst>
                <a:ext uri="{FF2B5EF4-FFF2-40B4-BE49-F238E27FC236}">
                  <a16:creationId xmlns:a16="http://schemas.microsoft.com/office/drawing/2014/main" id="{B5F88AF3-61D7-A64E-A623-AAA95F025A09}"/>
                </a:ext>
              </a:extLst>
            </p:cNvPr>
            <p:cNvSpPr/>
            <p:nvPr/>
          </p:nvSpPr>
          <p:spPr>
            <a:xfrm flipV="1">
              <a:off x="5183708" y="4046842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83DBA2B5-C6E9-704C-9BB4-A08666F58C8C}"/>
                </a:ext>
              </a:extLst>
            </p:cNvPr>
            <p:cNvCxnSpPr>
              <a:cxnSpLocks/>
            </p:cNvCxnSpPr>
            <p:nvPr/>
          </p:nvCxnSpPr>
          <p:spPr>
            <a:xfrm>
              <a:off x="5390116" y="43925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CA1D1BD8-DFB0-4549-B3D3-FC403A58B81F}"/>
                </a:ext>
              </a:extLst>
            </p:cNvPr>
            <p:cNvCxnSpPr>
              <a:cxnSpLocks/>
              <a:endCxn id="441" idx="1"/>
            </p:cNvCxnSpPr>
            <p:nvPr/>
          </p:nvCxnSpPr>
          <p:spPr>
            <a:xfrm flipV="1">
              <a:off x="5394643" y="4538375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Elbow Connector 445">
              <a:extLst>
                <a:ext uri="{FF2B5EF4-FFF2-40B4-BE49-F238E27FC236}">
                  <a16:creationId xmlns:a16="http://schemas.microsoft.com/office/drawing/2014/main" id="{72CF5E10-A14B-1A46-8453-3472FA060BDB}"/>
                </a:ext>
              </a:extLst>
            </p:cNvPr>
            <p:cNvCxnSpPr>
              <a:cxnSpLocks/>
              <a:stCxn id="441" idx="3"/>
            </p:cNvCxnSpPr>
            <p:nvPr/>
          </p:nvCxnSpPr>
          <p:spPr>
            <a:xfrm flipV="1">
              <a:off x="5916466" y="4254746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Elbow Connector 446">
              <a:extLst>
                <a:ext uri="{FF2B5EF4-FFF2-40B4-BE49-F238E27FC236}">
                  <a16:creationId xmlns:a16="http://schemas.microsoft.com/office/drawing/2014/main" id="{DDFF216D-45BA-D145-9F5C-C09DFC810FD3}"/>
                </a:ext>
              </a:extLst>
            </p:cNvPr>
            <p:cNvCxnSpPr>
              <a:cxnSpLocks/>
              <a:stCxn id="442" idx="3"/>
            </p:cNvCxnSpPr>
            <p:nvPr/>
          </p:nvCxnSpPr>
          <p:spPr>
            <a:xfrm flipV="1">
              <a:off x="6681842" y="4254748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Elbow Connector 447">
              <a:extLst>
                <a:ext uri="{FF2B5EF4-FFF2-40B4-BE49-F238E27FC236}">
                  <a16:creationId xmlns:a16="http://schemas.microsoft.com/office/drawing/2014/main" id="{A0F7E413-E413-E545-B28F-40C8DBEDA575}"/>
                </a:ext>
              </a:extLst>
            </p:cNvPr>
            <p:cNvCxnSpPr>
              <a:cxnSpLocks/>
              <a:endCxn id="442" idx="1"/>
            </p:cNvCxnSpPr>
            <p:nvPr/>
          </p:nvCxnSpPr>
          <p:spPr>
            <a:xfrm rot="16200000" flipH="1">
              <a:off x="6091094" y="4310895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2296765A-5BC5-384D-B5ED-1ECB6E2C92DF}"/>
                </a:ext>
              </a:extLst>
            </p:cNvPr>
            <p:cNvCxnSpPr>
              <a:cxnSpLocks/>
              <a:endCxn id="450" idx="2"/>
            </p:cNvCxnSpPr>
            <p:nvPr/>
          </p:nvCxnSpPr>
          <p:spPr>
            <a:xfrm>
              <a:off x="5527892" y="4254746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D497D50A-D012-5F41-BCED-DE6C23F54D35}"/>
                </a:ext>
              </a:extLst>
            </p:cNvPr>
            <p:cNvSpPr/>
            <p:nvPr/>
          </p:nvSpPr>
          <p:spPr>
            <a:xfrm flipV="1">
              <a:off x="6944283" y="4116972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BB39DC80-0A67-074E-AB21-359258ED416C}"/>
                </a:ext>
              </a:extLst>
            </p:cNvPr>
            <p:cNvSpPr/>
            <p:nvPr/>
          </p:nvSpPr>
          <p:spPr>
            <a:xfrm flipV="1">
              <a:off x="3954502" y="4406778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52" name="Diamond 451">
              <a:extLst>
                <a:ext uri="{FF2B5EF4-FFF2-40B4-BE49-F238E27FC236}">
                  <a16:creationId xmlns:a16="http://schemas.microsoft.com/office/drawing/2014/main" id="{74BEEF3D-9DE1-244E-BBCD-3A2493651BDF}"/>
                </a:ext>
              </a:extLst>
            </p:cNvPr>
            <p:cNvSpPr/>
            <p:nvPr/>
          </p:nvSpPr>
          <p:spPr>
            <a:xfrm flipV="1">
              <a:off x="4619805" y="4356743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53" name="Arc 452">
              <a:extLst>
                <a:ext uri="{FF2B5EF4-FFF2-40B4-BE49-F238E27FC236}">
                  <a16:creationId xmlns:a16="http://schemas.microsoft.com/office/drawing/2014/main" id="{ED8D0E4E-C342-9C49-B4D7-DF66CE9E8BFB}"/>
                </a:ext>
              </a:extLst>
            </p:cNvPr>
            <p:cNvSpPr/>
            <p:nvPr/>
          </p:nvSpPr>
          <p:spPr>
            <a:xfrm flipV="1">
              <a:off x="3484938" y="4046842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395DA1AC-E6BE-9A48-8063-F35CBA6EBCAD}"/>
                </a:ext>
              </a:extLst>
            </p:cNvPr>
            <p:cNvCxnSpPr>
              <a:cxnSpLocks/>
            </p:cNvCxnSpPr>
            <p:nvPr/>
          </p:nvCxnSpPr>
          <p:spPr>
            <a:xfrm>
              <a:off x="3691346" y="43925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2C26272F-9FB2-9549-946C-7224EE4C0E5C}"/>
                </a:ext>
              </a:extLst>
            </p:cNvPr>
            <p:cNvCxnSpPr>
              <a:cxnSpLocks/>
              <a:endCxn id="451" idx="1"/>
            </p:cNvCxnSpPr>
            <p:nvPr/>
          </p:nvCxnSpPr>
          <p:spPr>
            <a:xfrm flipV="1">
              <a:off x="3695873" y="4538375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Elbow Connector 455">
              <a:extLst>
                <a:ext uri="{FF2B5EF4-FFF2-40B4-BE49-F238E27FC236}">
                  <a16:creationId xmlns:a16="http://schemas.microsoft.com/office/drawing/2014/main" id="{411E5F37-4E7C-C446-9DFA-A1C8FFA63BDA}"/>
                </a:ext>
              </a:extLst>
            </p:cNvPr>
            <p:cNvCxnSpPr>
              <a:cxnSpLocks/>
              <a:stCxn id="451" idx="3"/>
            </p:cNvCxnSpPr>
            <p:nvPr/>
          </p:nvCxnSpPr>
          <p:spPr>
            <a:xfrm flipV="1">
              <a:off x="4217696" y="4254746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Elbow Connector 456">
              <a:extLst>
                <a:ext uri="{FF2B5EF4-FFF2-40B4-BE49-F238E27FC236}">
                  <a16:creationId xmlns:a16="http://schemas.microsoft.com/office/drawing/2014/main" id="{6A08C961-88FD-3C41-AA04-ADA7E485D3F9}"/>
                </a:ext>
              </a:extLst>
            </p:cNvPr>
            <p:cNvCxnSpPr>
              <a:cxnSpLocks/>
              <a:stCxn id="452" idx="3"/>
            </p:cNvCxnSpPr>
            <p:nvPr/>
          </p:nvCxnSpPr>
          <p:spPr>
            <a:xfrm flipV="1">
              <a:off x="4983071" y="4254748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Elbow Connector 457">
              <a:extLst>
                <a:ext uri="{FF2B5EF4-FFF2-40B4-BE49-F238E27FC236}">
                  <a16:creationId xmlns:a16="http://schemas.microsoft.com/office/drawing/2014/main" id="{40B14D06-544E-FE4E-AECF-3FCFF9D0A7A8}"/>
                </a:ext>
              </a:extLst>
            </p:cNvPr>
            <p:cNvCxnSpPr>
              <a:cxnSpLocks/>
              <a:endCxn id="452" idx="1"/>
            </p:cNvCxnSpPr>
            <p:nvPr/>
          </p:nvCxnSpPr>
          <p:spPr>
            <a:xfrm rot="16200000" flipH="1">
              <a:off x="4392324" y="4310895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6B957B0C-CA95-F944-BB39-DF6208EE76E8}"/>
                </a:ext>
              </a:extLst>
            </p:cNvPr>
            <p:cNvCxnSpPr>
              <a:cxnSpLocks/>
              <a:endCxn id="460" idx="2"/>
            </p:cNvCxnSpPr>
            <p:nvPr/>
          </p:nvCxnSpPr>
          <p:spPr>
            <a:xfrm>
              <a:off x="3829122" y="4254746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3CB9D92-67B3-CE4A-A6A9-AEF29AEC7710}"/>
                </a:ext>
              </a:extLst>
            </p:cNvPr>
            <p:cNvSpPr/>
            <p:nvPr/>
          </p:nvSpPr>
          <p:spPr>
            <a:xfrm flipV="1">
              <a:off x="5245512" y="4116972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F70F56FB-2B08-3543-B02E-E443739FF9A5}"/>
                </a:ext>
              </a:extLst>
            </p:cNvPr>
            <p:cNvSpPr/>
            <p:nvPr/>
          </p:nvSpPr>
          <p:spPr>
            <a:xfrm flipV="1">
              <a:off x="2255731" y="4406778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62" name="Diamond 461">
              <a:extLst>
                <a:ext uri="{FF2B5EF4-FFF2-40B4-BE49-F238E27FC236}">
                  <a16:creationId xmlns:a16="http://schemas.microsoft.com/office/drawing/2014/main" id="{46B78128-A488-A34F-B3C0-F14C4EC91D2D}"/>
                </a:ext>
              </a:extLst>
            </p:cNvPr>
            <p:cNvSpPr/>
            <p:nvPr/>
          </p:nvSpPr>
          <p:spPr>
            <a:xfrm flipV="1">
              <a:off x="2921034" y="4356743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63" name="Arc 462">
              <a:extLst>
                <a:ext uri="{FF2B5EF4-FFF2-40B4-BE49-F238E27FC236}">
                  <a16:creationId xmlns:a16="http://schemas.microsoft.com/office/drawing/2014/main" id="{54A98AC7-4D01-2548-B96E-6B70ADA2DD8D}"/>
                </a:ext>
              </a:extLst>
            </p:cNvPr>
            <p:cNvSpPr/>
            <p:nvPr/>
          </p:nvSpPr>
          <p:spPr>
            <a:xfrm flipV="1">
              <a:off x="1786166" y="4046842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A5C157A7-FCB8-B343-970C-7E23EF321E59}"/>
                </a:ext>
              </a:extLst>
            </p:cNvPr>
            <p:cNvCxnSpPr>
              <a:cxnSpLocks/>
              <a:stCxn id="466" idx="0"/>
            </p:cNvCxnSpPr>
            <p:nvPr/>
          </p:nvCxnSpPr>
          <p:spPr>
            <a:xfrm>
              <a:off x="1992574" y="4392523"/>
              <a:ext cx="0" cy="327486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FACA647F-08D0-5F43-BB5B-46AA35971614}"/>
                </a:ext>
              </a:extLst>
            </p:cNvPr>
            <p:cNvCxnSpPr>
              <a:cxnSpLocks/>
              <a:endCxn id="461" idx="1"/>
            </p:cNvCxnSpPr>
            <p:nvPr/>
          </p:nvCxnSpPr>
          <p:spPr>
            <a:xfrm flipV="1">
              <a:off x="1997101" y="4538375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D2C2083D-684A-3248-8053-58FCCDF1F1A9}"/>
                </a:ext>
              </a:extLst>
            </p:cNvPr>
            <p:cNvSpPr/>
            <p:nvPr/>
          </p:nvSpPr>
          <p:spPr>
            <a:xfrm flipV="1">
              <a:off x="1854798" y="411697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67" name="Elbow Connector 466">
              <a:extLst>
                <a:ext uri="{FF2B5EF4-FFF2-40B4-BE49-F238E27FC236}">
                  <a16:creationId xmlns:a16="http://schemas.microsoft.com/office/drawing/2014/main" id="{CA72CCBE-3C89-FB46-B3D5-495401D1EB6C}"/>
                </a:ext>
              </a:extLst>
            </p:cNvPr>
            <p:cNvCxnSpPr>
              <a:cxnSpLocks/>
              <a:stCxn id="461" idx="3"/>
            </p:cNvCxnSpPr>
            <p:nvPr/>
          </p:nvCxnSpPr>
          <p:spPr>
            <a:xfrm flipV="1">
              <a:off x="2518925" y="4254746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Elbow Connector 467">
              <a:extLst>
                <a:ext uri="{FF2B5EF4-FFF2-40B4-BE49-F238E27FC236}">
                  <a16:creationId xmlns:a16="http://schemas.microsoft.com/office/drawing/2014/main" id="{D18907EC-7754-D443-B23B-6634ED2D601D}"/>
                </a:ext>
              </a:extLst>
            </p:cNvPr>
            <p:cNvCxnSpPr>
              <a:cxnSpLocks/>
              <a:stCxn id="462" idx="3"/>
            </p:cNvCxnSpPr>
            <p:nvPr/>
          </p:nvCxnSpPr>
          <p:spPr>
            <a:xfrm flipV="1">
              <a:off x="3284300" y="4254748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Elbow Connector 468">
              <a:extLst>
                <a:ext uri="{FF2B5EF4-FFF2-40B4-BE49-F238E27FC236}">
                  <a16:creationId xmlns:a16="http://schemas.microsoft.com/office/drawing/2014/main" id="{25DC69D3-EA45-4D40-9469-DC5C92E489D6}"/>
                </a:ext>
              </a:extLst>
            </p:cNvPr>
            <p:cNvCxnSpPr>
              <a:cxnSpLocks/>
              <a:endCxn id="462" idx="1"/>
            </p:cNvCxnSpPr>
            <p:nvPr/>
          </p:nvCxnSpPr>
          <p:spPr>
            <a:xfrm rot="16200000" flipH="1">
              <a:off x="2693553" y="4310895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65803E45-A9B9-3840-A1BA-0149A9813C66}"/>
                </a:ext>
              </a:extLst>
            </p:cNvPr>
            <p:cNvCxnSpPr>
              <a:cxnSpLocks/>
              <a:stCxn id="466" idx="6"/>
              <a:endCxn id="471" idx="2"/>
            </p:cNvCxnSpPr>
            <p:nvPr/>
          </p:nvCxnSpPr>
          <p:spPr>
            <a:xfrm>
              <a:off x="2130350" y="4254746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6BC4B605-F962-F341-B766-9CF3650ACA8D}"/>
                </a:ext>
              </a:extLst>
            </p:cNvPr>
            <p:cNvSpPr/>
            <p:nvPr/>
          </p:nvSpPr>
          <p:spPr>
            <a:xfrm flipV="1">
              <a:off x="3546741" y="4116972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9AC94456-4AF5-F54A-A4E2-89BE7DC5F0EC}"/>
                </a:ext>
              </a:extLst>
            </p:cNvPr>
            <p:cNvSpPr/>
            <p:nvPr/>
          </p:nvSpPr>
          <p:spPr>
            <a:xfrm flipV="1">
              <a:off x="7352044" y="4406777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73" name="Arc 472">
              <a:extLst>
                <a:ext uri="{FF2B5EF4-FFF2-40B4-BE49-F238E27FC236}">
                  <a16:creationId xmlns:a16="http://schemas.microsoft.com/office/drawing/2014/main" id="{BD41A8B1-3E61-574E-BA0A-46C3C9F582ED}"/>
                </a:ext>
              </a:extLst>
            </p:cNvPr>
            <p:cNvSpPr/>
            <p:nvPr/>
          </p:nvSpPr>
          <p:spPr>
            <a:xfrm flipV="1">
              <a:off x="6882480" y="4046841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DF817877-021A-2741-978D-C83BCFCC207F}"/>
                </a:ext>
              </a:extLst>
            </p:cNvPr>
            <p:cNvCxnSpPr>
              <a:cxnSpLocks/>
              <a:endCxn id="472" idx="1"/>
            </p:cNvCxnSpPr>
            <p:nvPr/>
          </p:nvCxnSpPr>
          <p:spPr>
            <a:xfrm flipV="1">
              <a:off x="7093415" y="4538374"/>
              <a:ext cx="258629" cy="0"/>
            </a:xfrm>
            <a:prstGeom prst="line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Elbow Connector 474">
              <a:extLst>
                <a:ext uri="{FF2B5EF4-FFF2-40B4-BE49-F238E27FC236}">
                  <a16:creationId xmlns:a16="http://schemas.microsoft.com/office/drawing/2014/main" id="{761986E9-4F9E-1A46-BB2E-54401C0F5920}"/>
                </a:ext>
              </a:extLst>
            </p:cNvPr>
            <p:cNvCxnSpPr>
              <a:cxnSpLocks/>
              <a:stCxn id="472" idx="3"/>
            </p:cNvCxnSpPr>
            <p:nvPr/>
          </p:nvCxnSpPr>
          <p:spPr>
            <a:xfrm flipV="1">
              <a:off x="7615238" y="4254745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18CD1E4D-60C5-D547-95B2-8557DEA676D8}"/>
                </a:ext>
              </a:extLst>
            </p:cNvPr>
            <p:cNvCxnSpPr>
              <a:cxnSpLocks/>
            </p:cNvCxnSpPr>
            <p:nvPr/>
          </p:nvCxnSpPr>
          <p:spPr>
            <a:xfrm>
              <a:off x="7226664" y="4254745"/>
              <a:ext cx="725421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2926D230-6859-C04A-9F9C-A9F8A076B990}"/>
                </a:ext>
              </a:extLst>
            </p:cNvPr>
            <p:cNvSpPr/>
            <p:nvPr/>
          </p:nvSpPr>
          <p:spPr>
            <a:xfrm flipV="1">
              <a:off x="8643054" y="4116971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6831E84C-D7A5-6449-860A-075E20BF487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329" y="4254746"/>
              <a:ext cx="157725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918448CD-A8DA-004F-919B-E4E82CA7D8D0}"/>
                </a:ext>
              </a:extLst>
            </p:cNvPr>
            <p:cNvSpPr/>
            <p:nvPr/>
          </p:nvSpPr>
          <p:spPr>
            <a:xfrm>
              <a:off x="8014813" y="4221118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82A9003F-C580-3B40-B788-6F0666DB259D}"/>
                </a:ext>
              </a:extLst>
            </p:cNvPr>
            <p:cNvSpPr/>
            <p:nvPr/>
          </p:nvSpPr>
          <p:spPr>
            <a:xfrm>
              <a:off x="8174483" y="4221118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834C1814-CF6E-044F-AF28-A9B56F1DF26D}"/>
                </a:ext>
              </a:extLst>
            </p:cNvPr>
            <p:cNvSpPr/>
            <p:nvPr/>
          </p:nvSpPr>
          <p:spPr>
            <a:xfrm>
              <a:off x="8332137" y="4221118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82" name="Google Shape;399;p3">
              <a:extLst>
                <a:ext uri="{FF2B5EF4-FFF2-40B4-BE49-F238E27FC236}">
                  <a16:creationId xmlns:a16="http://schemas.microsoft.com/office/drawing/2014/main" id="{F23A7BFC-5AFE-FB43-A5D7-8203B72147A2}"/>
                </a:ext>
              </a:extLst>
            </p:cNvPr>
            <p:cNvSpPr/>
            <p:nvPr/>
          </p:nvSpPr>
          <p:spPr>
            <a:xfrm rot="16200000">
              <a:off x="1273058" y="4102156"/>
              <a:ext cx="314975" cy="308017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C6E835D6-24B4-6E42-BBB6-149E5A63F8AA}"/>
                </a:ext>
              </a:extLst>
            </p:cNvPr>
            <p:cNvCxnSpPr>
              <a:cxnSpLocks/>
              <a:stCxn id="482" idx="2"/>
            </p:cNvCxnSpPr>
            <p:nvPr/>
          </p:nvCxnSpPr>
          <p:spPr>
            <a:xfrm>
              <a:off x="1584554" y="4256165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185AA1F0-16A6-0D47-95B3-0EC7446EF46D}"/>
                </a:ext>
              </a:extLst>
            </p:cNvPr>
            <p:cNvSpPr txBox="1"/>
            <p:nvPr/>
          </p:nvSpPr>
          <p:spPr>
            <a:xfrm>
              <a:off x="640759" y="4040907"/>
              <a:ext cx="514323" cy="47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CBA9D4-8763-034C-B08B-365F33DA863F}"/>
              </a:ext>
            </a:extLst>
          </p:cNvPr>
          <p:cNvGrpSpPr/>
          <p:nvPr/>
        </p:nvGrpSpPr>
        <p:grpSpPr>
          <a:xfrm>
            <a:off x="1003683" y="5640030"/>
            <a:ext cx="8684084" cy="603235"/>
            <a:chOff x="572231" y="4698797"/>
            <a:chExt cx="9769594" cy="678639"/>
          </a:xfrm>
        </p:grpSpPr>
        <p:cxnSp>
          <p:nvCxnSpPr>
            <p:cNvPr id="487" name="Elbow Connector 486">
              <a:extLst>
                <a:ext uri="{FF2B5EF4-FFF2-40B4-BE49-F238E27FC236}">
                  <a16:creationId xmlns:a16="http://schemas.microsoft.com/office/drawing/2014/main" id="{F67302CD-95FF-4640-8113-EFDA4CA0C83B}"/>
                </a:ext>
              </a:extLst>
            </p:cNvPr>
            <p:cNvCxnSpPr>
              <a:cxnSpLocks/>
              <a:endCxn id="524" idx="1"/>
            </p:cNvCxnSpPr>
            <p:nvPr/>
          </p:nvCxnSpPr>
          <p:spPr>
            <a:xfrm rot="16200000" flipH="1">
              <a:off x="7147540" y="4991297"/>
              <a:ext cx="145853" cy="263156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Elbow Connector 487">
              <a:extLst>
                <a:ext uri="{FF2B5EF4-FFF2-40B4-BE49-F238E27FC236}">
                  <a16:creationId xmlns:a16="http://schemas.microsoft.com/office/drawing/2014/main" id="{E5EF4AC9-1472-1E4B-AA5B-6D12B1D293B3}"/>
                </a:ext>
              </a:extLst>
            </p:cNvPr>
            <p:cNvCxnSpPr>
              <a:cxnSpLocks/>
              <a:endCxn id="489" idx="1"/>
            </p:cNvCxnSpPr>
            <p:nvPr/>
          </p:nvCxnSpPr>
          <p:spPr>
            <a:xfrm rot="16200000" flipH="1">
              <a:off x="8846310" y="4991298"/>
              <a:ext cx="145853" cy="263156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2CD3460D-CD72-8A46-985F-5AAFC57F0B4B}"/>
                </a:ext>
              </a:extLst>
            </p:cNvPr>
            <p:cNvSpPr/>
            <p:nvPr/>
          </p:nvSpPr>
          <p:spPr>
            <a:xfrm flipV="1">
              <a:off x="9050814" y="5064205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90" name="Diamond 489">
              <a:extLst>
                <a:ext uri="{FF2B5EF4-FFF2-40B4-BE49-F238E27FC236}">
                  <a16:creationId xmlns:a16="http://schemas.microsoft.com/office/drawing/2014/main" id="{290AA60A-93D7-D14E-A255-3B30E0BEEA66}"/>
                </a:ext>
              </a:extLst>
            </p:cNvPr>
            <p:cNvSpPr/>
            <p:nvPr/>
          </p:nvSpPr>
          <p:spPr>
            <a:xfrm flipV="1">
              <a:off x="9716117" y="5014170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91" name="Arc 490">
              <a:extLst>
                <a:ext uri="{FF2B5EF4-FFF2-40B4-BE49-F238E27FC236}">
                  <a16:creationId xmlns:a16="http://schemas.microsoft.com/office/drawing/2014/main" id="{0EF5ECDA-62C6-DE46-AA8B-399ADBC7F52E}"/>
                </a:ext>
              </a:extLst>
            </p:cNvPr>
            <p:cNvSpPr/>
            <p:nvPr/>
          </p:nvSpPr>
          <p:spPr>
            <a:xfrm flipV="1">
              <a:off x="8581250" y="47042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92" name="Elbow Connector 491">
              <a:extLst>
                <a:ext uri="{FF2B5EF4-FFF2-40B4-BE49-F238E27FC236}">
                  <a16:creationId xmlns:a16="http://schemas.microsoft.com/office/drawing/2014/main" id="{605CBDAF-EA74-594E-9CD2-16C8DB171F42}"/>
                </a:ext>
              </a:extLst>
            </p:cNvPr>
            <p:cNvCxnSpPr>
              <a:cxnSpLocks/>
              <a:stCxn id="489" idx="3"/>
            </p:cNvCxnSpPr>
            <p:nvPr/>
          </p:nvCxnSpPr>
          <p:spPr>
            <a:xfrm flipV="1">
              <a:off x="9314008" y="4912173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Elbow Connector 492">
              <a:extLst>
                <a:ext uri="{FF2B5EF4-FFF2-40B4-BE49-F238E27FC236}">
                  <a16:creationId xmlns:a16="http://schemas.microsoft.com/office/drawing/2014/main" id="{FCB09107-DBF9-064F-9EEA-4FCA9CD73620}"/>
                </a:ext>
              </a:extLst>
            </p:cNvPr>
            <p:cNvCxnSpPr>
              <a:cxnSpLocks/>
              <a:stCxn id="490" idx="3"/>
            </p:cNvCxnSpPr>
            <p:nvPr/>
          </p:nvCxnSpPr>
          <p:spPr>
            <a:xfrm flipV="1">
              <a:off x="10079383" y="4912175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Elbow Connector 493">
              <a:extLst>
                <a:ext uri="{FF2B5EF4-FFF2-40B4-BE49-F238E27FC236}">
                  <a16:creationId xmlns:a16="http://schemas.microsoft.com/office/drawing/2014/main" id="{9C188B8F-7FA3-4F48-8422-FB6C84A60754}"/>
                </a:ext>
              </a:extLst>
            </p:cNvPr>
            <p:cNvCxnSpPr>
              <a:cxnSpLocks/>
              <a:endCxn id="490" idx="1"/>
            </p:cNvCxnSpPr>
            <p:nvPr/>
          </p:nvCxnSpPr>
          <p:spPr>
            <a:xfrm rot="16200000" flipH="1">
              <a:off x="9488636" y="4968322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A0795B56-D61C-1345-AC88-9C868FF015F3}"/>
                </a:ext>
              </a:extLst>
            </p:cNvPr>
            <p:cNvCxnSpPr>
              <a:cxnSpLocks/>
            </p:cNvCxnSpPr>
            <p:nvPr/>
          </p:nvCxnSpPr>
          <p:spPr>
            <a:xfrm>
              <a:off x="8925434" y="4912173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Elbow Connector 495">
              <a:extLst>
                <a:ext uri="{FF2B5EF4-FFF2-40B4-BE49-F238E27FC236}">
                  <a16:creationId xmlns:a16="http://schemas.microsoft.com/office/drawing/2014/main" id="{D108EDCA-0A7E-1B4E-A987-86241CB8DB6C}"/>
                </a:ext>
              </a:extLst>
            </p:cNvPr>
            <p:cNvCxnSpPr>
              <a:cxnSpLocks/>
              <a:endCxn id="497" idx="1"/>
            </p:cNvCxnSpPr>
            <p:nvPr/>
          </p:nvCxnSpPr>
          <p:spPr>
            <a:xfrm rot="16200000" flipH="1">
              <a:off x="5448768" y="4991298"/>
              <a:ext cx="145853" cy="263156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4A55BB94-D188-7448-A552-C1896E94F4B0}"/>
                </a:ext>
              </a:extLst>
            </p:cNvPr>
            <p:cNvSpPr/>
            <p:nvPr/>
          </p:nvSpPr>
          <p:spPr>
            <a:xfrm flipV="1">
              <a:off x="5653272" y="5064205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98" name="Diamond 497">
              <a:extLst>
                <a:ext uri="{FF2B5EF4-FFF2-40B4-BE49-F238E27FC236}">
                  <a16:creationId xmlns:a16="http://schemas.microsoft.com/office/drawing/2014/main" id="{82C612D8-2521-734D-A665-A3429CF89B64}"/>
                </a:ext>
              </a:extLst>
            </p:cNvPr>
            <p:cNvSpPr/>
            <p:nvPr/>
          </p:nvSpPr>
          <p:spPr>
            <a:xfrm flipV="1">
              <a:off x="6318575" y="5014170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99" name="Arc 498">
              <a:extLst>
                <a:ext uri="{FF2B5EF4-FFF2-40B4-BE49-F238E27FC236}">
                  <a16:creationId xmlns:a16="http://schemas.microsoft.com/office/drawing/2014/main" id="{403F0214-724F-AB42-96B8-C2BC1FFC18E3}"/>
                </a:ext>
              </a:extLst>
            </p:cNvPr>
            <p:cNvSpPr/>
            <p:nvPr/>
          </p:nvSpPr>
          <p:spPr>
            <a:xfrm flipV="1">
              <a:off x="5183708" y="47042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00" name="Elbow Connector 499">
              <a:extLst>
                <a:ext uri="{FF2B5EF4-FFF2-40B4-BE49-F238E27FC236}">
                  <a16:creationId xmlns:a16="http://schemas.microsoft.com/office/drawing/2014/main" id="{A34C037B-E12A-C741-B61D-6F61CD488BAD}"/>
                </a:ext>
              </a:extLst>
            </p:cNvPr>
            <p:cNvCxnSpPr>
              <a:cxnSpLocks/>
              <a:stCxn id="497" idx="3"/>
            </p:cNvCxnSpPr>
            <p:nvPr/>
          </p:nvCxnSpPr>
          <p:spPr>
            <a:xfrm flipV="1">
              <a:off x="5916466" y="4912173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Elbow Connector 500">
              <a:extLst>
                <a:ext uri="{FF2B5EF4-FFF2-40B4-BE49-F238E27FC236}">
                  <a16:creationId xmlns:a16="http://schemas.microsoft.com/office/drawing/2014/main" id="{5365FF21-82BA-6045-BB4C-6B249E41E84B}"/>
                </a:ext>
              </a:extLst>
            </p:cNvPr>
            <p:cNvCxnSpPr>
              <a:cxnSpLocks/>
              <a:stCxn id="498" idx="3"/>
            </p:cNvCxnSpPr>
            <p:nvPr/>
          </p:nvCxnSpPr>
          <p:spPr>
            <a:xfrm flipV="1">
              <a:off x="6681842" y="4912175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Elbow Connector 501">
              <a:extLst>
                <a:ext uri="{FF2B5EF4-FFF2-40B4-BE49-F238E27FC236}">
                  <a16:creationId xmlns:a16="http://schemas.microsoft.com/office/drawing/2014/main" id="{814BC709-7987-3048-ACED-5813A7C76EC9}"/>
                </a:ext>
              </a:extLst>
            </p:cNvPr>
            <p:cNvCxnSpPr>
              <a:cxnSpLocks/>
              <a:endCxn id="498" idx="1"/>
            </p:cNvCxnSpPr>
            <p:nvPr/>
          </p:nvCxnSpPr>
          <p:spPr>
            <a:xfrm rot="16200000" flipH="1">
              <a:off x="6091094" y="4968322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BFE5EE97-1238-AD49-A3A4-E049332913F8}"/>
                </a:ext>
              </a:extLst>
            </p:cNvPr>
            <p:cNvCxnSpPr>
              <a:cxnSpLocks/>
              <a:endCxn id="504" idx="2"/>
            </p:cNvCxnSpPr>
            <p:nvPr/>
          </p:nvCxnSpPr>
          <p:spPr>
            <a:xfrm>
              <a:off x="5527892" y="4912173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4CB097E7-4C1B-5A46-873E-679BBB526F1B}"/>
                </a:ext>
              </a:extLst>
            </p:cNvPr>
            <p:cNvSpPr/>
            <p:nvPr/>
          </p:nvSpPr>
          <p:spPr>
            <a:xfrm flipV="1">
              <a:off x="6944283" y="4774399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05" name="Elbow Connector 504">
              <a:extLst>
                <a:ext uri="{FF2B5EF4-FFF2-40B4-BE49-F238E27FC236}">
                  <a16:creationId xmlns:a16="http://schemas.microsoft.com/office/drawing/2014/main" id="{A4F66A20-7B59-BC4A-B649-0D538AD8B308}"/>
                </a:ext>
              </a:extLst>
            </p:cNvPr>
            <p:cNvCxnSpPr>
              <a:cxnSpLocks/>
              <a:endCxn id="506" idx="1"/>
            </p:cNvCxnSpPr>
            <p:nvPr/>
          </p:nvCxnSpPr>
          <p:spPr>
            <a:xfrm rot="16200000" flipH="1">
              <a:off x="3749998" y="4991298"/>
              <a:ext cx="145853" cy="263156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C0B2A80E-728D-B544-B32E-5A546323ECA4}"/>
                </a:ext>
              </a:extLst>
            </p:cNvPr>
            <p:cNvSpPr/>
            <p:nvPr/>
          </p:nvSpPr>
          <p:spPr>
            <a:xfrm flipV="1">
              <a:off x="3954502" y="5064205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07" name="Diamond 506">
              <a:extLst>
                <a:ext uri="{FF2B5EF4-FFF2-40B4-BE49-F238E27FC236}">
                  <a16:creationId xmlns:a16="http://schemas.microsoft.com/office/drawing/2014/main" id="{35C0B8DB-4AE6-0D4D-9787-F2E2BAC36048}"/>
                </a:ext>
              </a:extLst>
            </p:cNvPr>
            <p:cNvSpPr/>
            <p:nvPr/>
          </p:nvSpPr>
          <p:spPr>
            <a:xfrm flipV="1">
              <a:off x="4619805" y="5014170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08" name="Arc 507">
              <a:extLst>
                <a:ext uri="{FF2B5EF4-FFF2-40B4-BE49-F238E27FC236}">
                  <a16:creationId xmlns:a16="http://schemas.microsoft.com/office/drawing/2014/main" id="{7FE16606-BC1B-E447-928D-1D1780DC6D17}"/>
                </a:ext>
              </a:extLst>
            </p:cNvPr>
            <p:cNvSpPr/>
            <p:nvPr/>
          </p:nvSpPr>
          <p:spPr>
            <a:xfrm flipV="1">
              <a:off x="3484938" y="47042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09" name="Elbow Connector 508">
              <a:extLst>
                <a:ext uri="{FF2B5EF4-FFF2-40B4-BE49-F238E27FC236}">
                  <a16:creationId xmlns:a16="http://schemas.microsoft.com/office/drawing/2014/main" id="{896914DD-C1E7-2642-A2EC-BEF614AB92F8}"/>
                </a:ext>
              </a:extLst>
            </p:cNvPr>
            <p:cNvCxnSpPr>
              <a:cxnSpLocks/>
              <a:stCxn id="506" idx="3"/>
            </p:cNvCxnSpPr>
            <p:nvPr/>
          </p:nvCxnSpPr>
          <p:spPr>
            <a:xfrm flipV="1">
              <a:off x="4217696" y="4912173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Elbow Connector 509">
              <a:extLst>
                <a:ext uri="{FF2B5EF4-FFF2-40B4-BE49-F238E27FC236}">
                  <a16:creationId xmlns:a16="http://schemas.microsoft.com/office/drawing/2014/main" id="{0098AFC8-A483-1041-A45A-2C53C10D0193}"/>
                </a:ext>
              </a:extLst>
            </p:cNvPr>
            <p:cNvCxnSpPr>
              <a:cxnSpLocks/>
              <a:stCxn id="507" idx="3"/>
            </p:cNvCxnSpPr>
            <p:nvPr/>
          </p:nvCxnSpPr>
          <p:spPr>
            <a:xfrm flipV="1">
              <a:off x="4983071" y="4912175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Elbow Connector 510">
              <a:extLst>
                <a:ext uri="{FF2B5EF4-FFF2-40B4-BE49-F238E27FC236}">
                  <a16:creationId xmlns:a16="http://schemas.microsoft.com/office/drawing/2014/main" id="{61AFB537-FA4C-0B46-A895-7D694071D992}"/>
                </a:ext>
              </a:extLst>
            </p:cNvPr>
            <p:cNvCxnSpPr>
              <a:cxnSpLocks/>
              <a:endCxn id="507" idx="1"/>
            </p:cNvCxnSpPr>
            <p:nvPr/>
          </p:nvCxnSpPr>
          <p:spPr>
            <a:xfrm rot="16200000" flipH="1">
              <a:off x="4392324" y="4968322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C0885A10-1208-1248-AE80-EFBCAAD098C7}"/>
                </a:ext>
              </a:extLst>
            </p:cNvPr>
            <p:cNvCxnSpPr>
              <a:cxnSpLocks/>
              <a:endCxn id="513" idx="2"/>
            </p:cNvCxnSpPr>
            <p:nvPr/>
          </p:nvCxnSpPr>
          <p:spPr>
            <a:xfrm>
              <a:off x="3829122" y="4912173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2AC79807-51FC-0E43-8E0F-B03C81DC862D}"/>
                </a:ext>
              </a:extLst>
            </p:cNvPr>
            <p:cNvSpPr/>
            <p:nvPr/>
          </p:nvSpPr>
          <p:spPr>
            <a:xfrm flipV="1">
              <a:off x="5245512" y="4774399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14" name="Elbow Connector 513">
              <a:extLst>
                <a:ext uri="{FF2B5EF4-FFF2-40B4-BE49-F238E27FC236}">
                  <a16:creationId xmlns:a16="http://schemas.microsoft.com/office/drawing/2014/main" id="{EEA1F256-945A-BE4E-A6E6-84B5771876C0}"/>
                </a:ext>
              </a:extLst>
            </p:cNvPr>
            <p:cNvCxnSpPr>
              <a:cxnSpLocks/>
              <a:stCxn id="518" idx="0"/>
              <a:endCxn id="515" idx="1"/>
            </p:cNvCxnSpPr>
            <p:nvPr/>
          </p:nvCxnSpPr>
          <p:spPr>
            <a:xfrm rot="16200000" flipH="1">
              <a:off x="2051226" y="4991298"/>
              <a:ext cx="145853" cy="263156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6BE7A984-A2CA-2541-A57A-7C29A0475697}"/>
                </a:ext>
              </a:extLst>
            </p:cNvPr>
            <p:cNvSpPr/>
            <p:nvPr/>
          </p:nvSpPr>
          <p:spPr>
            <a:xfrm flipV="1">
              <a:off x="2255731" y="5064205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16" name="Diamond 515">
              <a:extLst>
                <a:ext uri="{FF2B5EF4-FFF2-40B4-BE49-F238E27FC236}">
                  <a16:creationId xmlns:a16="http://schemas.microsoft.com/office/drawing/2014/main" id="{E9D0F320-819E-7841-9F39-9A88DC44C990}"/>
                </a:ext>
              </a:extLst>
            </p:cNvPr>
            <p:cNvSpPr/>
            <p:nvPr/>
          </p:nvSpPr>
          <p:spPr>
            <a:xfrm flipV="1">
              <a:off x="2921034" y="5014170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17" name="Arc 516">
              <a:extLst>
                <a:ext uri="{FF2B5EF4-FFF2-40B4-BE49-F238E27FC236}">
                  <a16:creationId xmlns:a16="http://schemas.microsoft.com/office/drawing/2014/main" id="{2B9D1FA9-B72A-3C4F-8B31-B0DB37A711E2}"/>
                </a:ext>
              </a:extLst>
            </p:cNvPr>
            <p:cNvSpPr/>
            <p:nvPr/>
          </p:nvSpPr>
          <p:spPr>
            <a:xfrm flipV="1">
              <a:off x="1786166" y="47042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2BA06FF9-847D-E840-858B-F53EC679F873}"/>
                </a:ext>
              </a:extLst>
            </p:cNvPr>
            <p:cNvSpPr/>
            <p:nvPr/>
          </p:nvSpPr>
          <p:spPr>
            <a:xfrm flipV="1">
              <a:off x="1854798" y="47743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19" name="Elbow Connector 518">
              <a:extLst>
                <a:ext uri="{FF2B5EF4-FFF2-40B4-BE49-F238E27FC236}">
                  <a16:creationId xmlns:a16="http://schemas.microsoft.com/office/drawing/2014/main" id="{4BC469B3-7276-FE4D-9CBD-899819868643}"/>
                </a:ext>
              </a:extLst>
            </p:cNvPr>
            <p:cNvCxnSpPr>
              <a:cxnSpLocks/>
              <a:stCxn id="515" idx="3"/>
            </p:cNvCxnSpPr>
            <p:nvPr/>
          </p:nvCxnSpPr>
          <p:spPr>
            <a:xfrm flipV="1">
              <a:off x="2518925" y="4912173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Elbow Connector 519">
              <a:extLst>
                <a:ext uri="{FF2B5EF4-FFF2-40B4-BE49-F238E27FC236}">
                  <a16:creationId xmlns:a16="http://schemas.microsoft.com/office/drawing/2014/main" id="{B8CEA2FB-96E8-524D-8070-990F7EF714B3}"/>
                </a:ext>
              </a:extLst>
            </p:cNvPr>
            <p:cNvCxnSpPr>
              <a:cxnSpLocks/>
              <a:stCxn id="516" idx="3"/>
            </p:cNvCxnSpPr>
            <p:nvPr/>
          </p:nvCxnSpPr>
          <p:spPr>
            <a:xfrm flipV="1">
              <a:off x="3284300" y="4912175"/>
              <a:ext cx="101808" cy="283628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Elbow Connector 520">
              <a:extLst>
                <a:ext uri="{FF2B5EF4-FFF2-40B4-BE49-F238E27FC236}">
                  <a16:creationId xmlns:a16="http://schemas.microsoft.com/office/drawing/2014/main" id="{864FD111-F7E9-1D4F-95DB-0AA017B9763D}"/>
                </a:ext>
              </a:extLst>
            </p:cNvPr>
            <p:cNvCxnSpPr>
              <a:cxnSpLocks/>
              <a:endCxn id="516" idx="1"/>
            </p:cNvCxnSpPr>
            <p:nvPr/>
          </p:nvCxnSpPr>
          <p:spPr>
            <a:xfrm rot="16200000" flipH="1">
              <a:off x="2693553" y="4968322"/>
              <a:ext cx="283629" cy="171333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E695B65A-F29F-C642-BB73-501AB52012D9}"/>
                </a:ext>
              </a:extLst>
            </p:cNvPr>
            <p:cNvCxnSpPr>
              <a:cxnSpLocks/>
              <a:stCxn id="518" idx="6"/>
              <a:endCxn id="523" idx="2"/>
            </p:cNvCxnSpPr>
            <p:nvPr/>
          </p:nvCxnSpPr>
          <p:spPr>
            <a:xfrm>
              <a:off x="2130350" y="4912173"/>
              <a:ext cx="1416391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4D6F18DA-3C5B-E943-904A-B9AEA6AA9E33}"/>
                </a:ext>
              </a:extLst>
            </p:cNvPr>
            <p:cNvSpPr/>
            <p:nvPr/>
          </p:nvSpPr>
          <p:spPr>
            <a:xfrm flipV="1">
              <a:off x="3546741" y="4774399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302B0200-2E6D-9947-B879-CBF32329C299}"/>
                </a:ext>
              </a:extLst>
            </p:cNvPr>
            <p:cNvSpPr/>
            <p:nvPr/>
          </p:nvSpPr>
          <p:spPr>
            <a:xfrm flipV="1">
              <a:off x="7352044" y="5064205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25" name="Arc 524">
              <a:extLst>
                <a:ext uri="{FF2B5EF4-FFF2-40B4-BE49-F238E27FC236}">
                  <a16:creationId xmlns:a16="http://schemas.microsoft.com/office/drawing/2014/main" id="{27AEE8B2-9381-394A-B0EF-0538457833B2}"/>
                </a:ext>
              </a:extLst>
            </p:cNvPr>
            <p:cNvSpPr/>
            <p:nvPr/>
          </p:nvSpPr>
          <p:spPr>
            <a:xfrm flipV="1">
              <a:off x="6882480" y="4704268"/>
              <a:ext cx="412815" cy="415810"/>
            </a:xfrm>
            <a:prstGeom prst="arc">
              <a:avLst>
                <a:gd name="adj1" fmla="val 16200000"/>
                <a:gd name="adj2" fmla="val 5504146"/>
              </a:avLst>
            </a:prstGeom>
            <a:ln w="38100">
              <a:solidFill>
                <a:srgbClr val="DD1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26" name="Elbow Connector 525">
              <a:extLst>
                <a:ext uri="{FF2B5EF4-FFF2-40B4-BE49-F238E27FC236}">
                  <a16:creationId xmlns:a16="http://schemas.microsoft.com/office/drawing/2014/main" id="{74AAD851-C229-494C-BF97-E7308D07D744}"/>
                </a:ext>
              </a:extLst>
            </p:cNvPr>
            <p:cNvCxnSpPr>
              <a:cxnSpLocks/>
              <a:stCxn id="524" idx="3"/>
            </p:cNvCxnSpPr>
            <p:nvPr/>
          </p:nvCxnSpPr>
          <p:spPr>
            <a:xfrm flipV="1">
              <a:off x="7615238" y="4912173"/>
              <a:ext cx="117589" cy="283629"/>
            </a:xfrm>
            <a:prstGeom prst="bentConnector2">
              <a:avLst/>
            </a:prstGeom>
            <a:ln w="38100">
              <a:solidFill>
                <a:srgbClr val="DD1E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AE0E5ECE-DDDB-D947-B0F5-72C5BB51A831}"/>
                </a:ext>
              </a:extLst>
            </p:cNvPr>
            <p:cNvCxnSpPr>
              <a:cxnSpLocks/>
            </p:cNvCxnSpPr>
            <p:nvPr/>
          </p:nvCxnSpPr>
          <p:spPr>
            <a:xfrm>
              <a:off x="7226664" y="4912173"/>
              <a:ext cx="725421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32F64B65-40A9-6542-BAB8-983E106F8551}"/>
                </a:ext>
              </a:extLst>
            </p:cNvPr>
            <p:cNvSpPr/>
            <p:nvPr/>
          </p:nvSpPr>
          <p:spPr>
            <a:xfrm flipV="1">
              <a:off x="8643054" y="47743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60554054-2F35-8745-8F20-D40068DE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485329" y="4912174"/>
              <a:ext cx="157725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773796B9-F090-584C-A5B6-C5DDC4A58E16}"/>
                </a:ext>
              </a:extLst>
            </p:cNvPr>
            <p:cNvSpPr/>
            <p:nvPr/>
          </p:nvSpPr>
          <p:spPr>
            <a:xfrm>
              <a:off x="8014813" y="4878545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49FE768B-C242-134A-BCBB-2ADB372C736D}"/>
                </a:ext>
              </a:extLst>
            </p:cNvPr>
            <p:cNvSpPr/>
            <p:nvPr/>
          </p:nvSpPr>
          <p:spPr>
            <a:xfrm>
              <a:off x="8174483" y="4878545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20FD0B50-9E92-1F42-9BCE-C6887776A112}"/>
                </a:ext>
              </a:extLst>
            </p:cNvPr>
            <p:cNvSpPr/>
            <p:nvPr/>
          </p:nvSpPr>
          <p:spPr>
            <a:xfrm>
              <a:off x="8332137" y="4878545"/>
              <a:ext cx="67256" cy="67256"/>
            </a:xfrm>
            <a:prstGeom prst="ellipse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33" name="Google Shape;399;p3">
              <a:extLst>
                <a:ext uri="{FF2B5EF4-FFF2-40B4-BE49-F238E27FC236}">
                  <a16:creationId xmlns:a16="http://schemas.microsoft.com/office/drawing/2014/main" id="{6F02D99E-2DC9-0C4D-B6C1-733B899BD19E}"/>
                </a:ext>
              </a:extLst>
            </p:cNvPr>
            <p:cNvSpPr/>
            <p:nvPr/>
          </p:nvSpPr>
          <p:spPr>
            <a:xfrm rot="16200000">
              <a:off x="1273058" y="4759584"/>
              <a:ext cx="314975" cy="308017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99A061F5-A53B-9D47-ACCE-26D45B592064}"/>
                </a:ext>
              </a:extLst>
            </p:cNvPr>
            <p:cNvCxnSpPr>
              <a:cxnSpLocks/>
              <a:stCxn id="533" idx="2"/>
            </p:cNvCxnSpPr>
            <p:nvPr/>
          </p:nvCxnSpPr>
          <p:spPr>
            <a:xfrm>
              <a:off x="1584554" y="4913593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371587C5-FBAA-2547-B5D3-468CCE6621D1}"/>
                </a:ext>
              </a:extLst>
            </p:cNvPr>
            <p:cNvSpPr txBox="1"/>
            <p:nvPr/>
          </p:nvSpPr>
          <p:spPr>
            <a:xfrm>
              <a:off x="572231" y="4698797"/>
              <a:ext cx="582852" cy="47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</a:p>
          </p:txBody>
        </p:sp>
      </p:grpSp>
      <p:sp>
        <p:nvSpPr>
          <p:cNvPr id="539" name="TextBox 538">
            <a:extLst>
              <a:ext uri="{FF2B5EF4-FFF2-40B4-BE49-F238E27FC236}">
                <a16:creationId xmlns:a16="http://schemas.microsoft.com/office/drawing/2014/main" id="{961C3CF9-ECC8-8D4F-8E0A-3686A176E104}"/>
              </a:ext>
            </a:extLst>
          </p:cNvPr>
          <p:cNvSpPr txBox="1"/>
          <p:nvPr/>
        </p:nvSpPr>
        <p:spPr>
          <a:xfrm>
            <a:off x="9925847" y="5622732"/>
            <a:ext cx="189186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  <a:b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(correct output)</a:t>
            </a:r>
          </a:p>
        </p:txBody>
      </p:sp>
      <p:sp>
        <p:nvSpPr>
          <p:cNvPr id="537" name="Google Shape;399;p3">
            <a:extLst>
              <a:ext uri="{FF2B5EF4-FFF2-40B4-BE49-F238E27FC236}">
                <a16:creationId xmlns:a16="http://schemas.microsoft.com/office/drawing/2014/main" id="{27280068-E191-1144-B283-CA6F2B971562}"/>
              </a:ext>
            </a:extLst>
          </p:cNvPr>
          <p:cNvSpPr/>
          <p:nvPr/>
        </p:nvSpPr>
        <p:spPr>
          <a:xfrm rot="5400000" flipH="1">
            <a:off x="10185390" y="5695504"/>
            <a:ext cx="279978" cy="273793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268" tIns="40622" rIns="81268" bIns="40622" anchor="ctr" anchorCtr="0">
            <a:noAutofit/>
          </a:bodyPr>
          <a:lstStyle/>
          <a:p>
            <a:pPr algn="ctr"/>
            <a:endParaRPr sz="978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51B6F9-737D-654F-8616-480E136A2280}"/>
              </a:ext>
            </a:extLst>
          </p:cNvPr>
          <p:cNvGrpSpPr/>
          <p:nvPr/>
        </p:nvGrpSpPr>
        <p:grpSpPr>
          <a:xfrm>
            <a:off x="9687580" y="5707226"/>
            <a:ext cx="500898" cy="244935"/>
            <a:chOff x="10341615" y="4774398"/>
            <a:chExt cx="563510" cy="275552"/>
          </a:xfrm>
        </p:grpSpPr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DC38BC88-EC20-BC4F-920B-DECD32CB6C2E}"/>
                </a:ext>
              </a:extLst>
            </p:cNvPr>
            <p:cNvSpPr/>
            <p:nvPr/>
          </p:nvSpPr>
          <p:spPr>
            <a:xfrm flipV="1">
              <a:off x="10341615" y="4774398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EDC86E0E-8710-404A-BF6F-1BC21BF51618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883" y="4915214"/>
              <a:ext cx="270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276B3EA-88C9-E646-A5C0-443D47BA406E}"/>
              </a:ext>
            </a:extLst>
          </p:cNvPr>
          <p:cNvSpPr txBox="1"/>
          <p:nvPr/>
        </p:nvSpPr>
        <p:spPr>
          <a:xfrm>
            <a:off x="10471669" y="4349023"/>
            <a:ext cx="8002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dirty="0">
                <a:solidFill>
                  <a:srgbClr val="00B050"/>
                </a:solidFill>
                <a:latin typeface=""/>
              </a:rPr>
              <a:t>✓</a:t>
            </a:r>
          </a:p>
        </p:txBody>
      </p:sp>
      <p:grpSp>
        <p:nvGrpSpPr>
          <p:cNvPr id="3183" name="Group 3182">
            <a:extLst>
              <a:ext uri="{FF2B5EF4-FFF2-40B4-BE49-F238E27FC236}">
                <a16:creationId xmlns:a16="http://schemas.microsoft.com/office/drawing/2014/main" id="{6CAE031A-68EE-E142-9448-A8563011C5E4}"/>
              </a:ext>
            </a:extLst>
          </p:cNvPr>
          <p:cNvGrpSpPr/>
          <p:nvPr/>
        </p:nvGrpSpPr>
        <p:grpSpPr>
          <a:xfrm>
            <a:off x="10285654" y="1623505"/>
            <a:ext cx="1558563" cy="1573971"/>
            <a:chOff x="17963736" y="4426885"/>
            <a:chExt cx="1753383" cy="1770715"/>
          </a:xfrm>
        </p:grpSpPr>
        <p:sp>
          <p:nvSpPr>
            <p:cNvPr id="3184" name="Oval 3183">
              <a:extLst>
                <a:ext uri="{FF2B5EF4-FFF2-40B4-BE49-F238E27FC236}">
                  <a16:creationId xmlns:a16="http://schemas.microsoft.com/office/drawing/2014/main" id="{CCF08A86-99B2-3D42-A68E-F681DE3F957A}"/>
                </a:ext>
              </a:extLst>
            </p:cNvPr>
            <p:cNvSpPr/>
            <p:nvPr/>
          </p:nvSpPr>
          <p:spPr>
            <a:xfrm flipV="1">
              <a:off x="18133533" y="4693857"/>
              <a:ext cx="275552" cy="275552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185" name="Rectangle 3184">
              <a:extLst>
                <a:ext uri="{FF2B5EF4-FFF2-40B4-BE49-F238E27FC236}">
                  <a16:creationId xmlns:a16="http://schemas.microsoft.com/office/drawing/2014/main" id="{89BFAD9D-B956-704C-B775-E29494E17FC4}"/>
                </a:ext>
              </a:extLst>
            </p:cNvPr>
            <p:cNvSpPr/>
            <p:nvPr/>
          </p:nvSpPr>
          <p:spPr>
            <a:xfrm flipV="1">
              <a:off x="18139712" y="5136229"/>
              <a:ext cx="263194" cy="263194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D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186" name="Diamond 3185">
              <a:extLst>
                <a:ext uri="{FF2B5EF4-FFF2-40B4-BE49-F238E27FC236}">
                  <a16:creationId xmlns:a16="http://schemas.microsoft.com/office/drawing/2014/main" id="{A3D9AA03-8A41-BB4E-A463-A147DC17FCA9}"/>
                </a:ext>
              </a:extLst>
            </p:cNvPr>
            <p:cNvSpPr/>
            <p:nvPr/>
          </p:nvSpPr>
          <p:spPr>
            <a:xfrm flipV="1">
              <a:off x="18089676" y="5566243"/>
              <a:ext cx="363266" cy="363266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187" name="TextBox 3186">
              <a:extLst>
                <a:ext uri="{FF2B5EF4-FFF2-40B4-BE49-F238E27FC236}">
                  <a16:creationId xmlns:a16="http://schemas.microsoft.com/office/drawing/2014/main" id="{86F2596A-2908-F54E-A540-8459E8DD39C3}"/>
                </a:ext>
              </a:extLst>
            </p:cNvPr>
            <p:cNvSpPr txBox="1"/>
            <p:nvPr/>
          </p:nvSpPr>
          <p:spPr>
            <a:xfrm>
              <a:off x="18436360" y="4567225"/>
              <a:ext cx="1168950" cy="47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133" i="1" spc="-71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133" i="1" baseline="5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(l)</a:t>
              </a:r>
              <a:r>
                <a:rPr lang="en-US" sz="2133" baseline="5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state</a:t>
              </a:r>
            </a:p>
          </p:txBody>
        </p:sp>
        <p:sp>
          <p:nvSpPr>
            <p:cNvPr id="3188" name="TextBox 3187">
              <a:extLst>
                <a:ext uri="{FF2B5EF4-FFF2-40B4-BE49-F238E27FC236}">
                  <a16:creationId xmlns:a16="http://schemas.microsoft.com/office/drawing/2014/main" id="{0BD88577-2FC8-6944-8A56-E95DAE507843}"/>
                </a:ext>
              </a:extLst>
            </p:cNvPr>
            <p:cNvSpPr txBox="1"/>
            <p:nvPr/>
          </p:nvSpPr>
          <p:spPr>
            <a:xfrm>
              <a:off x="18436360" y="5031387"/>
              <a:ext cx="1280759" cy="47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attention</a:t>
              </a:r>
            </a:p>
          </p:txBody>
        </p:sp>
        <p:sp>
          <p:nvSpPr>
            <p:cNvPr id="3189" name="TextBox 3188">
              <a:extLst>
                <a:ext uri="{FF2B5EF4-FFF2-40B4-BE49-F238E27FC236}">
                  <a16:creationId xmlns:a16="http://schemas.microsoft.com/office/drawing/2014/main" id="{84DCC641-970C-E342-A34E-E3152AA4C3A9}"/>
                </a:ext>
              </a:extLst>
            </p:cNvPr>
            <p:cNvSpPr txBox="1"/>
            <p:nvPr/>
          </p:nvSpPr>
          <p:spPr>
            <a:xfrm>
              <a:off x="18436360" y="5495548"/>
              <a:ext cx="840735" cy="47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MLP</a:t>
              </a:r>
            </a:p>
          </p:txBody>
        </p:sp>
        <p:sp>
          <p:nvSpPr>
            <p:cNvPr id="3190" name="Rectangle 3189">
              <a:extLst>
                <a:ext uri="{FF2B5EF4-FFF2-40B4-BE49-F238E27FC236}">
                  <a16:creationId xmlns:a16="http://schemas.microsoft.com/office/drawing/2014/main" id="{D29DE51E-B52A-1044-960F-1876334C42D8}"/>
                </a:ext>
              </a:extLst>
            </p:cNvPr>
            <p:cNvSpPr/>
            <p:nvPr/>
          </p:nvSpPr>
          <p:spPr>
            <a:xfrm>
              <a:off x="17963736" y="4426885"/>
              <a:ext cx="1723564" cy="177071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Predicting the Next Word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A05E7185-C155-2443-816F-B39A626F804B}"/>
              </a:ext>
            </a:extLst>
          </p:cNvPr>
          <p:cNvSpPr txBox="1"/>
          <p:nvPr/>
        </p:nvSpPr>
        <p:spPr>
          <a:xfrm>
            <a:off x="6339967" y="6204236"/>
            <a:ext cx="5781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[Vaswani 2017, Radford 2018]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695240-FFD7-C340-8B29-8FED7587F10C}"/>
              </a:ext>
            </a:extLst>
          </p:cNvPr>
          <p:cNvGrpSpPr/>
          <p:nvPr/>
        </p:nvGrpSpPr>
        <p:grpSpPr>
          <a:xfrm>
            <a:off x="105141" y="1499464"/>
            <a:ext cx="1416633" cy="4561130"/>
            <a:chOff x="105141" y="1499464"/>
            <a:chExt cx="1416633" cy="4561130"/>
          </a:xfrm>
        </p:grpSpPr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E21B89F0-36BB-5742-B2D4-967CCC4AC718}"/>
                </a:ext>
              </a:extLst>
            </p:cNvPr>
            <p:cNvSpPr txBox="1"/>
            <p:nvPr/>
          </p:nvSpPr>
          <p:spPr>
            <a:xfrm>
              <a:off x="712679" y="2123226"/>
              <a:ext cx="806632" cy="42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mund</a:t>
              </a:r>
              <a:endParaRPr lang="en-US" sz="21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E67EA89B-9252-1645-84D1-CF08CF54E430}"/>
                </a:ext>
              </a:extLst>
            </p:cNvPr>
            <p:cNvSpPr txBox="1"/>
            <p:nvPr/>
          </p:nvSpPr>
          <p:spPr>
            <a:xfrm>
              <a:off x="879392" y="2713126"/>
              <a:ext cx="63991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57608C88-FFA9-294C-811C-B9346C40C1DF}"/>
                </a:ext>
              </a:extLst>
            </p:cNvPr>
            <p:cNvSpPr txBox="1"/>
            <p:nvPr/>
          </p:nvSpPr>
          <p:spPr>
            <a:xfrm>
              <a:off x="909850" y="3298867"/>
              <a:ext cx="609462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pert</a:t>
              </a:r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FAACD323-E108-CA4D-9389-C2F60CB8B6FB}"/>
                </a:ext>
              </a:extLst>
            </p:cNvPr>
            <p:cNvSpPr txBox="1"/>
            <p:nvPr/>
          </p:nvSpPr>
          <p:spPr>
            <a:xfrm>
              <a:off x="1265714" y="3884609"/>
              <a:ext cx="253595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2D1033C6-8BEC-9A41-943F-022FF058B18E}"/>
                </a:ext>
              </a:extLst>
            </p:cNvPr>
            <p:cNvSpPr txBox="1"/>
            <p:nvPr/>
          </p:nvSpPr>
          <p:spPr>
            <a:xfrm>
              <a:off x="105141" y="4470350"/>
              <a:ext cx="1414170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performing</a:t>
              </a:r>
            </a:p>
          </p:txBody>
        </p:sp>
        <p:sp>
          <p:nvSpPr>
            <p:cNvPr id="545" name="TextBox 544">
              <a:extLst>
                <a:ext uri="{FF2B5EF4-FFF2-40B4-BE49-F238E27FC236}">
                  <a16:creationId xmlns:a16="http://schemas.microsoft.com/office/drawing/2014/main" id="{6B9AF362-1D32-414E-B0D9-66A47B6A523C}"/>
                </a:ext>
              </a:extLst>
            </p:cNvPr>
            <p:cNvSpPr txBox="1"/>
            <p:nvPr/>
          </p:nvSpPr>
          <p:spPr>
            <a:xfrm>
              <a:off x="1064597" y="5055234"/>
              <a:ext cx="457176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</a:t>
              </a:r>
            </a:p>
          </p:txBody>
        </p:sp>
        <p:sp>
          <p:nvSpPr>
            <p:cNvPr id="546" name="TextBox 545">
              <a:extLst>
                <a:ext uri="{FF2B5EF4-FFF2-40B4-BE49-F238E27FC236}">
                  <a16:creationId xmlns:a16="http://schemas.microsoft.com/office/drawing/2014/main" id="{F6B99494-5B63-C14A-A65D-69BB23BA411B}"/>
                </a:ext>
              </a:extLst>
            </p:cNvPr>
            <p:cNvSpPr txBox="1"/>
            <p:nvPr/>
          </p:nvSpPr>
          <p:spPr>
            <a:xfrm>
              <a:off x="1003683" y="5640030"/>
              <a:ext cx="518091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</a:p>
          </p:txBody>
        </p:sp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A36B71A6-21C7-DA40-BB08-19544E07A3AA}"/>
                </a:ext>
              </a:extLst>
            </p:cNvPr>
            <p:cNvSpPr txBox="1"/>
            <p:nvPr/>
          </p:nvSpPr>
          <p:spPr>
            <a:xfrm>
              <a:off x="1031675" y="1499464"/>
              <a:ext cx="487634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Ed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46D85-D701-1F7C-72D5-F6999A0A03CF}"/>
              </a:ext>
            </a:extLst>
          </p:cNvPr>
          <p:cNvSpPr/>
          <p:nvPr/>
        </p:nvSpPr>
        <p:spPr>
          <a:xfrm>
            <a:off x="121920" y="1325563"/>
            <a:ext cx="1463040" cy="504596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4" grpId="0" animBg="1"/>
      <p:bldP spid="2643" grpId="0" animBg="1"/>
      <p:bldP spid="539" grpId="0"/>
      <p:bldP spid="537" grpId="0" animBg="1"/>
      <p:bldP spid="55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B498C-9F0E-FF4F-B1FA-A45DCF40E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5" y="1591710"/>
            <a:ext cx="9432851" cy="217221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3200" b="1" dirty="0"/>
              <a:t>Edmund </a:t>
            </a:r>
            <a:r>
              <a:rPr lang="en-US" sz="3200" b="1" dirty="0" err="1"/>
              <a:t>Neupert</a:t>
            </a:r>
            <a:r>
              <a:rPr lang="en-US" sz="3200" dirty="0"/>
              <a:t>, performing on the </a:t>
            </a:r>
            <a:r>
              <a:rPr lang="en-US" sz="3200" b="1" i="1" dirty="0">
                <a:solidFill>
                  <a:srgbClr val="7030A0"/>
                </a:solidFill>
              </a:rPr>
              <a:t>piano</a:t>
            </a:r>
          </a:p>
          <a:p>
            <a:pPr marL="0" indent="0" algn="r">
              <a:buNone/>
            </a:pPr>
            <a:r>
              <a:rPr lang="en-US" sz="3200" b="1" dirty="0"/>
              <a:t>Miles Davis </a:t>
            </a:r>
            <a:r>
              <a:rPr lang="en-US" sz="3200" dirty="0"/>
              <a:t>plays the </a:t>
            </a:r>
            <a:r>
              <a:rPr lang="en-US" sz="3200" b="1" i="1" dirty="0">
                <a:solidFill>
                  <a:srgbClr val="7030A0"/>
                </a:solidFill>
              </a:rPr>
              <a:t>trumpet</a:t>
            </a:r>
          </a:p>
          <a:p>
            <a:pPr marL="0" indent="0" algn="r">
              <a:buNone/>
            </a:pPr>
            <a:r>
              <a:rPr lang="en-US" sz="3200" b="1" dirty="0" err="1"/>
              <a:t>Niccolo</a:t>
            </a:r>
            <a:r>
              <a:rPr lang="en-US" sz="3200" b="1" dirty="0"/>
              <a:t> Paganini </a:t>
            </a:r>
            <a:r>
              <a:rPr lang="en-US" sz="3200" dirty="0"/>
              <a:t>is known as a master of the </a:t>
            </a:r>
            <a:r>
              <a:rPr lang="en-US" sz="3200" b="1" i="1" dirty="0">
                <a:solidFill>
                  <a:srgbClr val="7030A0"/>
                </a:solidFill>
              </a:rPr>
              <a:t>violin</a:t>
            </a:r>
          </a:p>
          <a:p>
            <a:pPr marL="0" indent="0" algn="r">
              <a:buNone/>
            </a:pPr>
            <a:r>
              <a:rPr lang="en-US" sz="3200" b="1" dirty="0"/>
              <a:t>Jimi Hendrix</a:t>
            </a:r>
            <a:r>
              <a:rPr lang="en-US" sz="3200" dirty="0"/>
              <a:t>, a virtuoso on the </a:t>
            </a:r>
            <a:r>
              <a:rPr lang="en-US" sz="3200" b="1" i="1" dirty="0">
                <a:solidFill>
                  <a:srgbClr val="7030A0"/>
                </a:solidFill>
              </a:rPr>
              <a:t>guitar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0DB57F-1DA7-A442-842A-FB6376FC44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Does the Network Know?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A848F-6CF8-8349-9AC1-DF4BFEAB0CC1}"/>
              </a:ext>
            </a:extLst>
          </p:cNvPr>
          <p:cNvSpPr txBox="1"/>
          <p:nvPr/>
        </p:nvSpPr>
        <p:spPr>
          <a:xfrm rot="16200000">
            <a:off x="9237233" y="2446985"/>
            <a:ext cx="2764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GPT-2 XL predictions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BD0649-DF9F-1248-8596-96E0CFD38B5D}"/>
              </a:ext>
            </a:extLst>
          </p:cNvPr>
          <p:cNvSpPr txBox="1">
            <a:spLocks/>
          </p:cNvSpPr>
          <p:nvPr/>
        </p:nvSpPr>
        <p:spPr>
          <a:xfrm>
            <a:off x="1233381" y="4180181"/>
            <a:ext cx="8793976" cy="2172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fact tuple: </a:t>
            </a:r>
            <a:r>
              <a:rPr lang="en-US" sz="3200" b="1" dirty="0"/>
              <a:t>(s</a:t>
            </a:r>
            <a:r>
              <a:rPr lang="en-US" sz="3200" dirty="0"/>
              <a:t>, r, </a:t>
            </a:r>
            <a:r>
              <a:rPr lang="en-US" sz="3200" b="1" i="1" dirty="0">
                <a:solidFill>
                  <a:srgbClr val="7030A0"/>
                </a:solidFill>
              </a:rPr>
              <a:t>o</a:t>
            </a:r>
            <a:r>
              <a:rPr lang="en-US" sz="3200" b="1" dirty="0"/>
              <a:t>)</a:t>
            </a:r>
            <a:r>
              <a:rPr lang="en-US" sz="3200" dirty="0"/>
              <a:t> – </a:t>
            </a:r>
            <a:r>
              <a:rPr lang="en-US" sz="3200" b="1" dirty="0"/>
              <a:t>subject</a:t>
            </a:r>
            <a:r>
              <a:rPr lang="en-US" sz="3200" dirty="0"/>
              <a:t>, relation, </a:t>
            </a:r>
            <a:r>
              <a:rPr lang="en-US" sz="3200" b="1" i="1" dirty="0">
                <a:solidFill>
                  <a:srgbClr val="7030A0"/>
                </a:solidFill>
              </a:rPr>
              <a:t>object</a:t>
            </a:r>
          </a:p>
          <a:p>
            <a:pPr marL="0" indent="0">
              <a:buNone/>
            </a:pPr>
            <a:r>
              <a:rPr lang="en-US" sz="3200" dirty="0"/>
              <a:t>		s = Edmund </a:t>
            </a:r>
            <a:r>
              <a:rPr lang="en-US" sz="3200" dirty="0" err="1"/>
              <a:t>Neupert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r = plays the instrument</a:t>
            </a:r>
          </a:p>
          <a:p>
            <a:pPr marL="0" indent="0">
              <a:buNone/>
            </a:pPr>
            <a:r>
              <a:rPr lang="en-US" sz="3200" dirty="0"/>
              <a:t>		o = piano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19F0B2-ADC5-704A-8897-5B42B55688FF}"/>
              </a:ext>
            </a:extLst>
          </p:cNvPr>
          <p:cNvGrpSpPr/>
          <p:nvPr/>
        </p:nvGrpSpPr>
        <p:grpSpPr>
          <a:xfrm>
            <a:off x="7543991" y="5004680"/>
            <a:ext cx="4475924" cy="1285355"/>
            <a:chOff x="7543991" y="5264740"/>
            <a:chExt cx="4475924" cy="12853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595E83-8854-D44B-B1C7-250041DFF797}"/>
                </a:ext>
              </a:extLst>
            </p:cNvPr>
            <p:cNvSpPr txBox="1"/>
            <p:nvPr/>
          </p:nvSpPr>
          <p:spPr>
            <a:xfrm>
              <a:off x="7740502" y="5264740"/>
              <a:ext cx="4279413" cy="107721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Language models</a:t>
              </a:r>
              <a:br>
                <a:rPr lang="en-US" sz="3200" dirty="0"/>
              </a:br>
              <a:r>
                <a:rPr lang="en-US" sz="3200" dirty="0"/>
                <a:t>contain knowledge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EBCEFB-B508-8341-92A4-EE951A4F8E1B}"/>
                </a:ext>
              </a:extLst>
            </p:cNvPr>
            <p:cNvSpPr txBox="1"/>
            <p:nvPr/>
          </p:nvSpPr>
          <p:spPr>
            <a:xfrm>
              <a:off x="7543991" y="5349766"/>
              <a:ext cx="11079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/>
                <a:t>💡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646B3C-211E-494C-9771-7716A466EF14}"/>
              </a:ext>
            </a:extLst>
          </p:cNvPr>
          <p:cNvSpPr txBox="1"/>
          <p:nvPr/>
        </p:nvSpPr>
        <p:spPr>
          <a:xfrm>
            <a:off x="7065038" y="6204236"/>
            <a:ext cx="505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[</a:t>
            </a:r>
            <a:r>
              <a:rPr lang="en-US" sz="3600" dirty="0" err="1"/>
              <a:t>Petroni</a:t>
            </a:r>
            <a:r>
              <a:rPr lang="en-US" sz="3600" dirty="0"/>
              <a:t> 2019, Jiang 2020]</a:t>
            </a:r>
          </a:p>
        </p:txBody>
      </p:sp>
    </p:spTree>
    <p:extLst>
      <p:ext uri="{BB962C8B-B14F-4D97-AF65-F5344CB8AC3E}">
        <p14:creationId xmlns:p14="http://schemas.microsoft.com/office/powerpoint/2010/main" val="399592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819573" y="1334403"/>
            <a:ext cx="11384065" cy="2569087"/>
            <a:chOff x="819573" y="1469313"/>
            <a:chExt cx="11384065" cy="25690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33999" y="1522011"/>
              <a:ext cx="1673539" cy="420564"/>
              <a:chOff x="244847" y="70075"/>
              <a:chExt cx="1882733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44847" y="70075"/>
                <a:ext cx="907461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Miles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819573" y="1857409"/>
              <a:ext cx="9231987" cy="882470"/>
              <a:chOff x="228620" y="439531"/>
              <a:chExt cx="10385986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228620" y="747077"/>
                <a:ext cx="1898960" cy="473135"/>
                <a:chOff x="228620" y="747077"/>
                <a:chExt cx="1898960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228620" y="747077"/>
                  <a:ext cx="923692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Davis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880488" y="2452939"/>
              <a:ext cx="9171072" cy="875478"/>
              <a:chOff x="297148" y="1104823"/>
              <a:chExt cx="10317458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297148" y="1406035"/>
                <a:ext cx="855162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1122541" y="3306903"/>
              <a:ext cx="8684084" cy="603235"/>
              <a:chOff x="572231" y="4698797"/>
              <a:chExt cx="9769594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572231" y="4698797"/>
                <a:ext cx="58285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9849835" y="3289605"/>
              <a:ext cx="1891865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Trumpet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 output)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1. </a:t>
            </a:r>
            <a:r>
              <a:rPr lang="en-US" u="sng" dirty="0"/>
              <a:t>Locating</a:t>
            </a:r>
            <a:r>
              <a:rPr lang="en-US" dirty="0"/>
              <a:t> Knowledge</a:t>
            </a:r>
          </a:p>
        </p:txBody>
      </p:sp>
      <p:sp>
        <p:nvSpPr>
          <p:cNvPr id="536" name="Title 1">
            <a:extLst>
              <a:ext uri="{FF2B5EF4-FFF2-40B4-BE49-F238E27FC236}">
                <a16:creationId xmlns:a16="http://schemas.microsoft.com/office/drawing/2014/main" id="{066B767D-403D-BD42-A4BA-9E602B24DACD}"/>
              </a:ext>
            </a:extLst>
          </p:cNvPr>
          <p:cNvSpPr txBox="1">
            <a:spLocks/>
          </p:cNvSpPr>
          <p:nvPr/>
        </p:nvSpPr>
        <p:spPr>
          <a:xfrm>
            <a:off x="11639" y="392518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Q: Which computation is decisive?</a:t>
            </a:r>
          </a:p>
        </p:txBody>
      </p:sp>
      <p:sp>
        <p:nvSpPr>
          <p:cNvPr id="540" name="Title 1">
            <a:extLst>
              <a:ext uri="{FF2B5EF4-FFF2-40B4-BE49-F238E27FC236}">
                <a16:creationId xmlns:a16="http://schemas.microsoft.com/office/drawing/2014/main" id="{A2E79C72-AF24-BE46-807D-90FCA8CDFB44}"/>
              </a:ext>
            </a:extLst>
          </p:cNvPr>
          <p:cNvSpPr txBox="1">
            <a:spLocks/>
          </p:cNvSpPr>
          <p:nvPr/>
        </p:nvSpPr>
        <p:spPr>
          <a:xfrm>
            <a:off x="11639" y="499831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Idea: Transplant data to identify effects.</a:t>
            </a:r>
          </a:p>
        </p:txBody>
      </p:sp>
      <p:cxnSp>
        <p:nvCxnSpPr>
          <p:cNvPr id="541" name="Elbow Connector 540">
            <a:extLst>
              <a:ext uri="{FF2B5EF4-FFF2-40B4-BE49-F238E27FC236}">
                <a16:creationId xmlns:a16="http://schemas.microsoft.com/office/drawing/2014/main" id="{144633A6-89B3-4C4E-82B1-FAC731797105}"/>
              </a:ext>
            </a:extLst>
          </p:cNvPr>
          <p:cNvCxnSpPr>
            <a:cxnSpLocks/>
            <a:endCxn id="485" idx="2"/>
          </p:cNvCxnSpPr>
          <p:nvPr/>
        </p:nvCxnSpPr>
        <p:spPr>
          <a:xfrm>
            <a:off x="4011486" y="2228383"/>
            <a:ext cx="5794952" cy="1133273"/>
          </a:xfrm>
          <a:prstGeom prst="bentConnector3">
            <a:avLst>
              <a:gd name="adj1" fmla="val 50000"/>
            </a:avLst>
          </a:prstGeom>
          <a:ln w="304800">
            <a:solidFill>
              <a:schemeClr val="accent1">
                <a:alpha val="3414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0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0"/>
      <p:bldP spid="5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805147" y="1334403"/>
            <a:ext cx="11398491" cy="2569087"/>
            <a:chOff x="805147" y="1469313"/>
            <a:chExt cx="11398491" cy="25690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19571" y="1522011"/>
              <a:ext cx="1687967" cy="420564"/>
              <a:chOff x="228615" y="70075"/>
              <a:chExt cx="1898965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28615" y="70075"/>
                <a:ext cx="92369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Miles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805147" y="1857409"/>
              <a:ext cx="9246413" cy="882470"/>
              <a:chOff x="212391" y="439531"/>
              <a:chExt cx="10402215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212391" y="747077"/>
                <a:ext cx="1915189" cy="473135"/>
                <a:chOff x="212391" y="747077"/>
                <a:chExt cx="1915189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212391" y="747077"/>
                  <a:ext cx="939921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Davis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880488" y="2452939"/>
              <a:ext cx="9171072" cy="875478"/>
              <a:chOff x="297148" y="1104823"/>
              <a:chExt cx="10317458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297148" y="1406035"/>
                <a:ext cx="855162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1122541" y="3306903"/>
              <a:ext cx="8684084" cy="603235"/>
              <a:chOff x="572231" y="4698797"/>
              <a:chExt cx="9769594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572231" y="4698797"/>
                <a:ext cx="58285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9849835" y="3289605"/>
              <a:ext cx="1891865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Trumpet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 output)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Run the network twice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880488" y="4148589"/>
            <a:ext cx="10638280" cy="2532060"/>
            <a:chOff x="880488" y="4148589"/>
            <a:chExt cx="10638280" cy="2532060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1319707" y="4148589"/>
              <a:ext cx="1187830" cy="420564"/>
              <a:chOff x="791268" y="70075"/>
              <a:chExt cx="1336312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791268" y="70075"/>
                <a:ext cx="361038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	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1319707" y="4483987"/>
              <a:ext cx="8731852" cy="882470"/>
              <a:chOff x="791271" y="439531"/>
              <a:chExt cx="9823335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791271" y="747077"/>
                <a:ext cx="1336309" cy="473135"/>
                <a:chOff x="791271" y="747077"/>
                <a:chExt cx="1336309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791271" y="747077"/>
                  <a:ext cx="36103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*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880488" y="5079517"/>
              <a:ext cx="9171072" cy="875478"/>
              <a:chOff x="297148" y="1104823"/>
              <a:chExt cx="10317458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297148" y="1406035"/>
                <a:ext cx="855162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1122541" y="5933481"/>
              <a:ext cx="8684084" cy="603235"/>
              <a:chOff x="572231" y="4698797"/>
              <a:chExt cx="9769594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572231" y="4698797"/>
                <a:ext cx="58285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477F2B86-89B7-0D46-B919-CB660395A940}"/>
                </a:ext>
              </a:extLst>
            </p:cNvPr>
            <p:cNvSpPr txBox="1"/>
            <p:nvPr/>
          </p:nvSpPr>
          <p:spPr>
            <a:xfrm>
              <a:off x="10043684" y="5931854"/>
              <a:ext cx="1475084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(Corrupted)</a:t>
              </a:r>
            </a:p>
          </p:txBody>
        </p: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751B64B-E2A2-704A-A95E-0F7FF68A6AE1}"/>
              </a:ext>
            </a:extLst>
          </p:cNvPr>
          <p:cNvSpPr/>
          <p:nvPr/>
        </p:nvSpPr>
        <p:spPr>
          <a:xfrm>
            <a:off x="928255" y="4107305"/>
            <a:ext cx="765634" cy="10643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575938B9-9A47-8042-B46D-FB269044F54B}"/>
              </a:ext>
            </a:extLst>
          </p:cNvPr>
          <p:cNvSpPr/>
          <p:nvPr/>
        </p:nvSpPr>
        <p:spPr>
          <a:xfrm>
            <a:off x="9747193" y="5801289"/>
            <a:ext cx="2068067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0F29-86E7-F39E-DDF4-001A847D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Access to Frontier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D5171-2C99-8F5F-3F2B-0718F0710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764" y="1972638"/>
            <a:ext cx="8229601" cy="4325421"/>
          </a:xfrm>
          <a:solidFill>
            <a:srgbClr val="F6F0A3"/>
          </a:solidFill>
          <a:ln w="381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“We're exploring potential methods for securely releasing a model which mitigate the risks of misuse whilst preserving many of the benefits of open access.</a:t>
            </a:r>
          </a:p>
          <a:p>
            <a:pPr marL="0" indent="0">
              <a:buNone/>
            </a:pPr>
            <a:r>
              <a:rPr lang="en-US" dirty="0"/>
              <a:t>[Is it] technically feasible to release a model and:</a:t>
            </a:r>
          </a:p>
          <a:p>
            <a:r>
              <a:rPr lang="en-US" dirty="0"/>
              <a:t>Use a permissive license.</a:t>
            </a:r>
          </a:p>
          <a:p>
            <a:r>
              <a:rPr lang="en-US" dirty="0"/>
              <a:t>Give users and developers a high degree of freedom to safely use and adapt the model.</a:t>
            </a:r>
          </a:p>
          <a:p>
            <a:r>
              <a:rPr lang="en-US" dirty="0"/>
              <a:t>Control against model misuse (e.g. with monitoring and input/output filters).</a:t>
            </a:r>
          </a:p>
          <a:p>
            <a:r>
              <a:rPr lang="en-US" dirty="0"/>
              <a:t>Protect the model weights and prevent exfiltration of potentially harmful model capabilities.</a:t>
            </a:r>
          </a:p>
          <a:p>
            <a:pPr marL="0" indent="0">
              <a:buNone/>
            </a:pPr>
            <a:r>
              <a:rPr lang="en-US" dirty="0"/>
              <a:t>...particularly with respect to enabling interpretability research?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F80EF-4BED-ABF2-C991-D26C3F634EBA}"/>
              </a:ext>
            </a:extLst>
          </p:cNvPr>
          <p:cNvSpPr txBox="1"/>
          <p:nvPr/>
        </p:nvSpPr>
        <p:spPr>
          <a:xfrm>
            <a:off x="636998" y="1243173"/>
            <a:ext cx="5487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This talk answers this email....</a:t>
            </a:r>
          </a:p>
        </p:txBody>
      </p:sp>
    </p:spTree>
    <p:extLst>
      <p:ext uri="{BB962C8B-B14F-4D97-AF65-F5344CB8AC3E}">
        <p14:creationId xmlns:p14="http://schemas.microsoft.com/office/powerpoint/2010/main" val="43101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805147" y="1334403"/>
            <a:ext cx="11398491" cy="2569087"/>
            <a:chOff x="805147" y="1469313"/>
            <a:chExt cx="11398491" cy="25690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19571" y="1522011"/>
              <a:ext cx="1687967" cy="420564"/>
              <a:chOff x="228615" y="70075"/>
              <a:chExt cx="1898965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28615" y="70075"/>
                <a:ext cx="92369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Miles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805147" y="1857409"/>
              <a:ext cx="9246413" cy="882470"/>
              <a:chOff x="212391" y="439531"/>
              <a:chExt cx="10402215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212391" y="747077"/>
                <a:ext cx="1915189" cy="473135"/>
                <a:chOff x="212391" y="747077"/>
                <a:chExt cx="1915189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212391" y="747077"/>
                  <a:ext cx="939921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Davis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880488" y="2452939"/>
              <a:ext cx="9171072" cy="875478"/>
              <a:chOff x="297148" y="1104823"/>
              <a:chExt cx="10317458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297148" y="1406035"/>
                <a:ext cx="855162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1122541" y="3306903"/>
              <a:ext cx="8684084" cy="603235"/>
              <a:chOff x="572231" y="4698797"/>
              <a:chExt cx="9769594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572231" y="4698797"/>
                <a:ext cx="58285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9849835" y="3289605"/>
              <a:ext cx="1891865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Trumpet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 output)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Transplant Hidden State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880488" y="4148589"/>
            <a:ext cx="9700645" cy="2388127"/>
            <a:chOff x="880488" y="4148589"/>
            <a:chExt cx="9700645" cy="2388127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1319707" y="4148589"/>
              <a:ext cx="1187830" cy="420564"/>
              <a:chOff x="791269" y="70075"/>
              <a:chExt cx="1336311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791269" y="70075"/>
                <a:ext cx="361038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	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1319709" y="4483987"/>
              <a:ext cx="8731850" cy="882470"/>
              <a:chOff x="791274" y="439531"/>
              <a:chExt cx="9823332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791274" y="747077"/>
                <a:ext cx="1336306" cy="473135"/>
                <a:chOff x="791274" y="747077"/>
                <a:chExt cx="1336306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791274" y="747077"/>
                  <a:ext cx="36103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*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880488" y="5079517"/>
              <a:ext cx="9171072" cy="875478"/>
              <a:chOff x="297148" y="1104823"/>
              <a:chExt cx="10317458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297148" y="1406035"/>
                <a:ext cx="855162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1122541" y="5933481"/>
              <a:ext cx="8684084" cy="603235"/>
              <a:chOff x="572231" y="4698797"/>
              <a:chExt cx="9769594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572231" y="4698797"/>
                <a:ext cx="58285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</a:p>
            </p:txBody>
          </p:sp>
        </p:grp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36" name="Curved Connector 535">
            <a:extLst>
              <a:ext uri="{FF2B5EF4-FFF2-40B4-BE49-F238E27FC236}">
                <a16:creationId xmlns:a16="http://schemas.microsoft.com/office/drawing/2014/main" id="{ACDA2C7A-A397-2945-B665-9461D64E16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82454" y="1611782"/>
            <a:ext cx="12700" cy="2761488"/>
          </a:xfrm>
          <a:prstGeom prst="curvedConnector3">
            <a:avLst>
              <a:gd name="adj1" fmla="val 180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9EAE2-3FA2-DD45-8474-7C865443C50F}"/>
              </a:ext>
            </a:extLst>
          </p:cNvPr>
          <p:cNvGrpSpPr/>
          <p:nvPr/>
        </p:nvGrpSpPr>
        <p:grpSpPr>
          <a:xfrm>
            <a:off x="3767305" y="4239046"/>
            <a:ext cx="6284823" cy="244941"/>
            <a:chOff x="3837252" y="4236628"/>
            <a:chExt cx="6284823" cy="244941"/>
          </a:xfrm>
        </p:grpSpPr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53EA5379-A6F4-3743-9188-5F6F8A33CDB5}"/>
                </a:ext>
              </a:extLst>
            </p:cNvPr>
            <p:cNvSpPr/>
            <p:nvPr/>
          </p:nvSpPr>
          <p:spPr>
            <a:xfrm flipV="1">
              <a:off x="6857290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726F3536-5D1E-2C43-92B0-90CDE94BF1B6}"/>
                </a:ext>
              </a:extLst>
            </p:cNvPr>
            <p:cNvSpPr/>
            <p:nvPr/>
          </p:nvSpPr>
          <p:spPr>
            <a:xfrm flipV="1">
              <a:off x="5347271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BC9431E2-C462-BB4F-9303-54B5E2DB4EEC}"/>
                </a:ext>
              </a:extLst>
            </p:cNvPr>
            <p:cNvSpPr/>
            <p:nvPr/>
          </p:nvSpPr>
          <p:spPr>
            <a:xfrm flipV="1">
              <a:off x="3837252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B0BA6269-3B05-E941-AE66-A3C28007CD77}"/>
                </a:ext>
              </a:extLst>
            </p:cNvPr>
            <p:cNvSpPr/>
            <p:nvPr/>
          </p:nvSpPr>
          <p:spPr>
            <a:xfrm flipV="1">
              <a:off x="8367308" y="4236633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44D4E9CA-DA41-694D-8AC5-E874918543BA}"/>
                </a:ext>
              </a:extLst>
            </p:cNvPr>
            <p:cNvSpPr/>
            <p:nvPr/>
          </p:nvSpPr>
          <p:spPr>
            <a:xfrm flipV="1">
              <a:off x="9877140" y="4236628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568" name="TextBox 567">
            <a:extLst>
              <a:ext uri="{FF2B5EF4-FFF2-40B4-BE49-F238E27FC236}">
                <a16:creationId xmlns:a16="http://schemas.microsoft.com/office/drawing/2014/main" id="{7D122277-A8E5-974A-BA05-A8805B087860}"/>
              </a:ext>
            </a:extLst>
          </p:cNvPr>
          <p:cNvSpPr txBox="1"/>
          <p:nvPr/>
        </p:nvSpPr>
        <p:spPr>
          <a:xfrm>
            <a:off x="10043684" y="5931854"/>
            <a:ext cx="1475084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(Corrupted)</a:t>
            </a: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3352CD80-FA8D-4147-B100-A376045E302E}"/>
              </a:ext>
            </a:extLst>
          </p:cNvPr>
          <p:cNvSpPr/>
          <p:nvPr/>
        </p:nvSpPr>
        <p:spPr>
          <a:xfrm>
            <a:off x="9747193" y="5801289"/>
            <a:ext cx="2068067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805147" y="1334403"/>
            <a:ext cx="11398491" cy="2569087"/>
            <a:chOff x="805147" y="1469313"/>
            <a:chExt cx="11398491" cy="25690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19571" y="1522011"/>
              <a:ext cx="1687967" cy="420564"/>
              <a:chOff x="228615" y="70075"/>
              <a:chExt cx="1898965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28615" y="70075"/>
                <a:ext cx="92369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Miles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805147" y="1857409"/>
              <a:ext cx="9246413" cy="882470"/>
              <a:chOff x="212391" y="439531"/>
              <a:chExt cx="10402215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212391" y="747077"/>
                <a:ext cx="1915189" cy="473135"/>
                <a:chOff x="212391" y="747077"/>
                <a:chExt cx="1915189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212391" y="747077"/>
                  <a:ext cx="939921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Davis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880488" y="2452939"/>
              <a:ext cx="9171072" cy="875478"/>
              <a:chOff x="297148" y="1104823"/>
              <a:chExt cx="10317458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297148" y="1406035"/>
                <a:ext cx="855162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1122541" y="3306903"/>
              <a:ext cx="8684084" cy="603235"/>
              <a:chOff x="572231" y="4698797"/>
              <a:chExt cx="9769594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572231" y="4698797"/>
                <a:ext cx="58285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9849835" y="3289605"/>
              <a:ext cx="1891865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Trumpet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 output)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Transplant Hidden State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880488" y="4148589"/>
            <a:ext cx="9700645" cy="2388127"/>
            <a:chOff x="880488" y="4148589"/>
            <a:chExt cx="9700645" cy="2388127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1319708" y="4148589"/>
              <a:ext cx="1187829" cy="420564"/>
              <a:chOff x="791270" y="70075"/>
              <a:chExt cx="1336310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791270" y="70075"/>
                <a:ext cx="361038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1319709" y="4483987"/>
              <a:ext cx="8731850" cy="882470"/>
              <a:chOff x="791274" y="439531"/>
              <a:chExt cx="9823332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791274" y="747077"/>
                <a:ext cx="1336306" cy="473135"/>
                <a:chOff x="791274" y="747077"/>
                <a:chExt cx="1336306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791274" y="747077"/>
                  <a:ext cx="36103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*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880488" y="5079517"/>
              <a:ext cx="9171072" cy="875478"/>
              <a:chOff x="297148" y="1104823"/>
              <a:chExt cx="10317458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297148" y="1406035"/>
                <a:ext cx="855162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1122541" y="5933481"/>
              <a:ext cx="8684084" cy="603235"/>
              <a:chOff x="572231" y="4698797"/>
              <a:chExt cx="9769594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572231" y="4698797"/>
                <a:ext cx="582852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</a:p>
            </p:txBody>
          </p:sp>
        </p:grp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36" name="Curved Connector 535">
            <a:extLst>
              <a:ext uri="{FF2B5EF4-FFF2-40B4-BE49-F238E27FC236}">
                <a16:creationId xmlns:a16="http://schemas.microsoft.com/office/drawing/2014/main" id="{ACDA2C7A-A397-2945-B665-9461D64E16CB}"/>
              </a:ext>
            </a:extLst>
          </p:cNvPr>
          <p:cNvCxnSpPr>
            <a:cxnSpLocks/>
            <a:stCxn id="123" idx="2"/>
            <a:endCxn id="404" idx="2"/>
          </p:cNvCxnSpPr>
          <p:nvPr/>
        </p:nvCxnSpPr>
        <p:spPr>
          <a:xfrm rot="10800000" flipV="1">
            <a:off x="3766551" y="2191402"/>
            <a:ext cx="12700" cy="2761488"/>
          </a:xfrm>
          <a:prstGeom prst="curvedConnector3">
            <a:avLst>
              <a:gd name="adj1" fmla="val 180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8A15E6EA-DA30-D944-B8EA-BAB6BAFB23C4}"/>
              </a:ext>
            </a:extLst>
          </p:cNvPr>
          <p:cNvGrpSpPr/>
          <p:nvPr/>
        </p:nvGrpSpPr>
        <p:grpSpPr>
          <a:xfrm>
            <a:off x="3766549" y="4822205"/>
            <a:ext cx="6284823" cy="244941"/>
            <a:chOff x="3837252" y="4236628"/>
            <a:chExt cx="6284823" cy="244941"/>
          </a:xfrm>
        </p:grpSpPr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5571A104-9A63-414F-8EA7-CBB13A457020}"/>
                </a:ext>
              </a:extLst>
            </p:cNvPr>
            <p:cNvSpPr/>
            <p:nvPr/>
          </p:nvSpPr>
          <p:spPr>
            <a:xfrm flipV="1">
              <a:off x="6857290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5F8C8FD1-967F-A74E-A4D6-57CF73499231}"/>
                </a:ext>
              </a:extLst>
            </p:cNvPr>
            <p:cNvSpPr/>
            <p:nvPr/>
          </p:nvSpPr>
          <p:spPr>
            <a:xfrm flipV="1">
              <a:off x="5347271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ACC06AF3-A285-F247-A395-42E119C1F8BC}"/>
                </a:ext>
              </a:extLst>
            </p:cNvPr>
            <p:cNvSpPr/>
            <p:nvPr/>
          </p:nvSpPr>
          <p:spPr>
            <a:xfrm flipV="1">
              <a:off x="3837252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E00D29B0-BDBF-2F4C-9295-19DB79781881}"/>
                </a:ext>
              </a:extLst>
            </p:cNvPr>
            <p:cNvSpPr/>
            <p:nvPr/>
          </p:nvSpPr>
          <p:spPr>
            <a:xfrm flipV="1">
              <a:off x="8367308" y="4236633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70185BD5-7579-694B-834E-2C1E4D861BA3}"/>
                </a:ext>
              </a:extLst>
            </p:cNvPr>
            <p:cNvSpPr/>
            <p:nvPr/>
          </p:nvSpPr>
          <p:spPr>
            <a:xfrm flipV="1">
              <a:off x="9877140" y="4236628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AF1AE5BE-0F7B-7B40-AB87-516103365F07}"/>
              </a:ext>
            </a:extLst>
          </p:cNvPr>
          <p:cNvGrpSpPr/>
          <p:nvPr/>
        </p:nvGrpSpPr>
        <p:grpSpPr>
          <a:xfrm>
            <a:off x="6786492" y="6003386"/>
            <a:ext cx="3264973" cy="244935"/>
            <a:chOff x="3837252" y="4236634"/>
            <a:chExt cx="3264973" cy="244935"/>
          </a:xfrm>
        </p:grpSpPr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E6DCA9F3-71F3-5C4B-BE9E-87740DA7E0A7}"/>
                </a:ext>
              </a:extLst>
            </p:cNvPr>
            <p:cNvSpPr/>
            <p:nvPr/>
          </p:nvSpPr>
          <p:spPr>
            <a:xfrm flipV="1">
              <a:off x="6857290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734FA2AC-A351-F34A-80A6-F064D553DD24}"/>
                </a:ext>
              </a:extLst>
            </p:cNvPr>
            <p:cNvSpPr/>
            <p:nvPr/>
          </p:nvSpPr>
          <p:spPr>
            <a:xfrm flipV="1">
              <a:off x="5347271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23B79CD8-4A3B-7444-A086-5BBB529A44A6}"/>
                </a:ext>
              </a:extLst>
            </p:cNvPr>
            <p:cNvSpPr/>
            <p:nvPr/>
          </p:nvSpPr>
          <p:spPr>
            <a:xfrm flipV="1">
              <a:off x="3837252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cxnSp>
        <p:nvCxnSpPr>
          <p:cNvPr id="573" name="Elbow Connector 572">
            <a:extLst>
              <a:ext uri="{FF2B5EF4-FFF2-40B4-BE49-F238E27FC236}">
                <a16:creationId xmlns:a16="http://schemas.microsoft.com/office/drawing/2014/main" id="{2B6C532B-70AB-AA4D-A77F-BD3BEA0F329E}"/>
              </a:ext>
            </a:extLst>
          </p:cNvPr>
          <p:cNvCxnSpPr>
            <a:cxnSpLocks/>
          </p:cNvCxnSpPr>
          <p:nvPr/>
        </p:nvCxnSpPr>
        <p:spPr>
          <a:xfrm>
            <a:off x="4011483" y="4968624"/>
            <a:ext cx="5794952" cy="1133273"/>
          </a:xfrm>
          <a:prstGeom prst="bentConnector3">
            <a:avLst>
              <a:gd name="adj1" fmla="val 50000"/>
            </a:avLst>
          </a:prstGeom>
          <a:ln w="304800">
            <a:solidFill>
              <a:schemeClr val="accent1">
                <a:alpha val="3414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8D263B-9A6E-4943-8222-650E76A503EE}"/>
              </a:ext>
            </a:extLst>
          </p:cNvPr>
          <p:cNvGrpSpPr/>
          <p:nvPr/>
        </p:nvGrpSpPr>
        <p:grpSpPr>
          <a:xfrm>
            <a:off x="9747193" y="5801289"/>
            <a:ext cx="2068067" cy="949188"/>
            <a:chOff x="9747193" y="5801289"/>
            <a:chExt cx="2068067" cy="949188"/>
          </a:xfrm>
        </p:grpSpPr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7A9126C8-6F39-9D47-BDFE-59F522E6BC09}"/>
                </a:ext>
              </a:extLst>
            </p:cNvPr>
            <p:cNvSpPr/>
            <p:nvPr/>
          </p:nvSpPr>
          <p:spPr>
            <a:xfrm>
              <a:off x="9747193" y="5801289"/>
              <a:ext cx="2068067" cy="94918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7CF6FF3F-6CE6-D641-93A2-1DD6E4F646EC}"/>
                </a:ext>
              </a:extLst>
            </p:cNvPr>
            <p:cNvSpPr txBox="1"/>
            <p:nvPr/>
          </p:nvSpPr>
          <p:spPr>
            <a:xfrm>
              <a:off x="9758465" y="5916183"/>
              <a:ext cx="1983235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Trumpet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 output!)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3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Causal Tracing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13C83-C515-C749-8A1F-3837376480E0}"/>
              </a:ext>
            </a:extLst>
          </p:cNvPr>
          <p:cNvSpPr txBox="1"/>
          <p:nvPr/>
        </p:nvSpPr>
        <p:spPr>
          <a:xfrm>
            <a:off x="2112146" y="1460267"/>
            <a:ext cx="796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Average over 1000 factual statements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1F1E42-F320-F44A-A7D1-B2A2371825FC}"/>
              </a:ext>
            </a:extLst>
          </p:cNvPr>
          <p:cNvGrpSpPr/>
          <p:nvPr/>
        </p:nvGrpSpPr>
        <p:grpSpPr>
          <a:xfrm>
            <a:off x="-44352" y="2422850"/>
            <a:ext cx="12301125" cy="2239936"/>
            <a:chOff x="228603" y="14827529"/>
            <a:chExt cx="25089729" cy="4568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9AC7534-5B3D-4D4F-9538-12901DDDD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3" y="14827531"/>
              <a:ext cx="8535414" cy="456863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5A0AE6-D495-2241-8730-33CDEDBD8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4172" y="14827529"/>
              <a:ext cx="8371271" cy="45686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BB4E35-4046-4540-8907-684677F3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47061" y="14827529"/>
              <a:ext cx="8371271" cy="456863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F91508-D402-654A-BFF0-4755512E5419}"/>
                </a:ext>
              </a:extLst>
            </p:cNvPr>
            <p:cNvSpPr txBox="1"/>
            <p:nvPr/>
          </p:nvSpPr>
          <p:spPr>
            <a:xfrm>
              <a:off x="3777425" y="15970995"/>
              <a:ext cx="1551762" cy="58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early site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C377DD-4600-5147-81B5-03AAACE81970}"/>
                </a:ext>
              </a:extLst>
            </p:cNvPr>
            <p:cNvSpPr txBox="1"/>
            <p:nvPr/>
          </p:nvSpPr>
          <p:spPr>
            <a:xfrm>
              <a:off x="6081037" y="17467457"/>
              <a:ext cx="1380276" cy="58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late site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094510-546A-AB4A-8063-25147D3E08CC}"/>
                </a:ext>
              </a:extLst>
            </p:cNvPr>
            <p:cNvSpPr txBox="1"/>
            <p:nvPr/>
          </p:nvSpPr>
          <p:spPr>
            <a:xfrm>
              <a:off x="12228892" y="15961741"/>
              <a:ext cx="1551761" cy="58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early site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EBB461-C870-7A4A-9F69-49D1174851EE}"/>
                </a:ext>
              </a:extLst>
            </p:cNvPr>
            <p:cNvSpPr txBox="1"/>
            <p:nvPr/>
          </p:nvSpPr>
          <p:spPr>
            <a:xfrm>
              <a:off x="14532503" y="17458203"/>
              <a:ext cx="1380277" cy="58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late site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DDDE15-557B-DC49-8028-F1CAACD8BAAB}"/>
                </a:ext>
              </a:extLst>
            </p:cNvPr>
            <p:cNvSpPr txBox="1"/>
            <p:nvPr/>
          </p:nvSpPr>
          <p:spPr>
            <a:xfrm>
              <a:off x="20519449" y="15961741"/>
              <a:ext cx="1551761" cy="58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early site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1AE4C0-4B8E-064D-A3AA-050F8C1C47F5}"/>
                </a:ext>
              </a:extLst>
            </p:cNvPr>
            <p:cNvSpPr txBox="1"/>
            <p:nvPr/>
          </p:nvSpPr>
          <p:spPr>
            <a:xfrm>
              <a:off x="22823059" y="17458203"/>
              <a:ext cx="1380277" cy="58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late site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9F895AD-FC1D-EF43-8A5A-A04DDD5799C8}"/>
              </a:ext>
            </a:extLst>
          </p:cNvPr>
          <p:cNvSpPr txBox="1"/>
          <p:nvPr/>
        </p:nvSpPr>
        <p:spPr>
          <a:xfrm>
            <a:off x="6021889" y="4764470"/>
            <a:ext cx="5757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Two sites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Last subject token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Midlayer</a:t>
            </a:r>
            <a:r>
              <a:rPr lang="en-US" sz="3600" dirty="0"/>
              <a:t> MLP modules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F08879-5BB6-C745-8988-9E89B7E44A92}"/>
              </a:ext>
            </a:extLst>
          </p:cNvPr>
          <p:cNvSpPr txBox="1"/>
          <p:nvPr/>
        </p:nvSpPr>
        <p:spPr>
          <a:xfrm>
            <a:off x="2112146" y="4764470"/>
            <a:ext cx="3457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Systematic localized effects: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CC4D4B93-01E4-4647-B01E-1FAE3815CF2E}"/>
              </a:ext>
            </a:extLst>
          </p:cNvPr>
          <p:cNvSpPr/>
          <p:nvPr/>
        </p:nvSpPr>
        <p:spPr>
          <a:xfrm flipV="1">
            <a:off x="4694108" y="2348616"/>
            <a:ext cx="322903" cy="32290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64CE8B-F24A-1E48-A1DF-C7DF389C0F4F}"/>
              </a:ext>
            </a:extLst>
          </p:cNvPr>
          <p:cNvSpPr/>
          <p:nvPr/>
        </p:nvSpPr>
        <p:spPr>
          <a:xfrm flipV="1">
            <a:off x="8818374" y="2378359"/>
            <a:ext cx="233950" cy="233951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2894D7-ABAC-7C46-AE08-089EA625CF11}"/>
              </a:ext>
            </a:extLst>
          </p:cNvPr>
          <p:cNvSpPr/>
          <p:nvPr/>
        </p:nvSpPr>
        <p:spPr>
          <a:xfrm flipV="1">
            <a:off x="431583" y="2367375"/>
            <a:ext cx="244935" cy="244935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277530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62E936-3A77-344D-B21D-A3779A2A9E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Editing Knowledge</a:t>
            </a:r>
          </a:p>
        </p:txBody>
      </p:sp>
      <p:cxnSp>
        <p:nvCxnSpPr>
          <p:cNvPr id="393" name="Elbow Connector 392">
            <a:extLst>
              <a:ext uri="{FF2B5EF4-FFF2-40B4-BE49-F238E27FC236}">
                <a16:creationId xmlns:a16="http://schemas.microsoft.com/office/drawing/2014/main" id="{7F8C177A-6789-BF4B-80BD-9A553C477E33}"/>
              </a:ext>
            </a:extLst>
          </p:cNvPr>
          <p:cNvCxnSpPr>
            <a:cxnSpLocks/>
            <a:stCxn id="411" idx="0"/>
            <a:endCxn id="394" idx="1"/>
          </p:cNvCxnSpPr>
          <p:nvPr/>
        </p:nvCxnSpPr>
        <p:spPr>
          <a:xfrm rot="16200000" flipH="1">
            <a:off x="3785177" y="1657682"/>
            <a:ext cx="145851" cy="269985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Rectangle 393">
            <a:extLst>
              <a:ext uri="{FF2B5EF4-FFF2-40B4-BE49-F238E27FC236}">
                <a16:creationId xmlns:a16="http://schemas.microsoft.com/office/drawing/2014/main" id="{D10A02ED-2F48-8344-BEAB-425709ABF7AD}"/>
              </a:ext>
            </a:extLst>
          </p:cNvPr>
          <p:cNvSpPr/>
          <p:nvPr/>
        </p:nvSpPr>
        <p:spPr>
          <a:xfrm flipV="1">
            <a:off x="3993095" y="1734004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395" name="Elbow Connector 394">
            <a:extLst>
              <a:ext uri="{FF2B5EF4-FFF2-40B4-BE49-F238E27FC236}">
                <a16:creationId xmlns:a16="http://schemas.microsoft.com/office/drawing/2014/main" id="{DF409FC5-C333-534E-9CE5-1FA0AC04A96A}"/>
              </a:ext>
            </a:extLst>
          </p:cNvPr>
          <p:cNvCxnSpPr>
            <a:cxnSpLocks/>
            <a:stCxn id="394" idx="3"/>
          </p:cNvCxnSpPr>
          <p:nvPr/>
        </p:nvCxnSpPr>
        <p:spPr>
          <a:xfrm flipV="1">
            <a:off x="4256289" y="1581971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Diamond 396">
            <a:extLst>
              <a:ext uri="{FF2B5EF4-FFF2-40B4-BE49-F238E27FC236}">
                <a16:creationId xmlns:a16="http://schemas.microsoft.com/office/drawing/2014/main" id="{2225CEDD-2797-D549-B5EF-C405969CF276}"/>
              </a:ext>
            </a:extLst>
          </p:cNvPr>
          <p:cNvSpPr/>
          <p:nvPr/>
        </p:nvSpPr>
        <p:spPr>
          <a:xfrm flipV="1">
            <a:off x="4658399" y="1683968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398" name="Elbow Connector 397">
            <a:extLst>
              <a:ext uri="{FF2B5EF4-FFF2-40B4-BE49-F238E27FC236}">
                <a16:creationId xmlns:a16="http://schemas.microsoft.com/office/drawing/2014/main" id="{C5821BA8-0916-1C4F-8DEB-72B162EEA52B}"/>
              </a:ext>
            </a:extLst>
          </p:cNvPr>
          <p:cNvCxnSpPr>
            <a:cxnSpLocks/>
            <a:stCxn id="397" idx="3"/>
          </p:cNvCxnSpPr>
          <p:nvPr/>
        </p:nvCxnSpPr>
        <p:spPr>
          <a:xfrm flipV="1">
            <a:off x="5021665" y="1581974"/>
            <a:ext cx="101808" cy="283627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Elbow Connector 398">
            <a:extLst>
              <a:ext uri="{FF2B5EF4-FFF2-40B4-BE49-F238E27FC236}">
                <a16:creationId xmlns:a16="http://schemas.microsoft.com/office/drawing/2014/main" id="{59A61C87-C833-4E40-9966-A9F77DED745C}"/>
              </a:ext>
            </a:extLst>
          </p:cNvPr>
          <p:cNvCxnSpPr>
            <a:cxnSpLocks/>
            <a:endCxn id="397" idx="1"/>
          </p:cNvCxnSpPr>
          <p:nvPr/>
        </p:nvCxnSpPr>
        <p:spPr>
          <a:xfrm rot="16200000" flipH="1">
            <a:off x="4430918" y="1638120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1571FB2E-B3B5-E144-8BD1-AC5DEE1C70FE}"/>
              </a:ext>
            </a:extLst>
          </p:cNvPr>
          <p:cNvCxnSpPr>
            <a:cxnSpLocks/>
            <a:endCxn id="401" idx="2"/>
          </p:cNvCxnSpPr>
          <p:nvPr/>
        </p:nvCxnSpPr>
        <p:spPr>
          <a:xfrm>
            <a:off x="3867715" y="1581972"/>
            <a:ext cx="1416390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Oval 400">
            <a:extLst>
              <a:ext uri="{FF2B5EF4-FFF2-40B4-BE49-F238E27FC236}">
                <a16:creationId xmlns:a16="http://schemas.microsoft.com/office/drawing/2014/main" id="{1E658D5F-F93A-FE47-B32B-C111E5F29778}"/>
              </a:ext>
            </a:extLst>
          </p:cNvPr>
          <p:cNvSpPr/>
          <p:nvPr/>
        </p:nvSpPr>
        <p:spPr>
          <a:xfrm flipV="1">
            <a:off x="5284105" y="1444197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03" name="Elbow Connector 402">
            <a:extLst>
              <a:ext uri="{FF2B5EF4-FFF2-40B4-BE49-F238E27FC236}">
                <a16:creationId xmlns:a16="http://schemas.microsoft.com/office/drawing/2014/main" id="{98BE3D0D-C1B8-7047-9652-F6FB692A9E9A}"/>
              </a:ext>
            </a:extLst>
          </p:cNvPr>
          <p:cNvCxnSpPr>
            <a:cxnSpLocks/>
            <a:stCxn id="445" idx="0"/>
            <a:endCxn id="404" idx="1"/>
          </p:cNvCxnSpPr>
          <p:nvPr/>
        </p:nvCxnSpPr>
        <p:spPr>
          <a:xfrm rot="16200000" flipH="1">
            <a:off x="2089820" y="1661096"/>
            <a:ext cx="145853" cy="263157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Rectangle 403">
            <a:extLst>
              <a:ext uri="{FF2B5EF4-FFF2-40B4-BE49-F238E27FC236}">
                <a16:creationId xmlns:a16="http://schemas.microsoft.com/office/drawing/2014/main" id="{491B1B64-42FC-7C4D-9DE9-DF65E346E483}"/>
              </a:ext>
            </a:extLst>
          </p:cNvPr>
          <p:cNvSpPr/>
          <p:nvPr/>
        </p:nvSpPr>
        <p:spPr>
          <a:xfrm flipV="1">
            <a:off x="2294325" y="1734005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05" name="Elbow Connector 404">
            <a:extLst>
              <a:ext uri="{FF2B5EF4-FFF2-40B4-BE49-F238E27FC236}">
                <a16:creationId xmlns:a16="http://schemas.microsoft.com/office/drawing/2014/main" id="{E3518B90-4886-DB4A-819A-10ACE729A192}"/>
              </a:ext>
            </a:extLst>
          </p:cNvPr>
          <p:cNvCxnSpPr>
            <a:cxnSpLocks/>
            <a:stCxn id="404" idx="3"/>
          </p:cNvCxnSpPr>
          <p:nvPr/>
        </p:nvCxnSpPr>
        <p:spPr>
          <a:xfrm flipV="1">
            <a:off x="2557520" y="1581972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Diamond 406">
            <a:extLst>
              <a:ext uri="{FF2B5EF4-FFF2-40B4-BE49-F238E27FC236}">
                <a16:creationId xmlns:a16="http://schemas.microsoft.com/office/drawing/2014/main" id="{B51559DB-8487-DB4A-A25D-FED4C3CF223E}"/>
              </a:ext>
            </a:extLst>
          </p:cNvPr>
          <p:cNvSpPr/>
          <p:nvPr/>
        </p:nvSpPr>
        <p:spPr>
          <a:xfrm flipV="1">
            <a:off x="2959628" y="1683969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08" name="Elbow Connector 407">
            <a:extLst>
              <a:ext uri="{FF2B5EF4-FFF2-40B4-BE49-F238E27FC236}">
                <a16:creationId xmlns:a16="http://schemas.microsoft.com/office/drawing/2014/main" id="{E9AA2E44-39F0-6544-8382-3BD52F688F4E}"/>
              </a:ext>
            </a:extLst>
          </p:cNvPr>
          <p:cNvCxnSpPr>
            <a:cxnSpLocks/>
            <a:stCxn id="407" idx="3"/>
          </p:cNvCxnSpPr>
          <p:nvPr/>
        </p:nvCxnSpPr>
        <p:spPr>
          <a:xfrm flipV="1">
            <a:off x="3322894" y="1581975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Elbow Connector 408">
            <a:extLst>
              <a:ext uri="{FF2B5EF4-FFF2-40B4-BE49-F238E27FC236}">
                <a16:creationId xmlns:a16="http://schemas.microsoft.com/office/drawing/2014/main" id="{219BD851-1593-934C-82F8-6ACAE243147D}"/>
              </a:ext>
            </a:extLst>
          </p:cNvPr>
          <p:cNvCxnSpPr>
            <a:cxnSpLocks/>
            <a:endCxn id="407" idx="1"/>
          </p:cNvCxnSpPr>
          <p:nvPr/>
        </p:nvCxnSpPr>
        <p:spPr>
          <a:xfrm rot="16200000" flipH="1">
            <a:off x="2732147" y="1638121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CB9F12AC-2A46-A743-B06E-EBEB2F07A82F}"/>
              </a:ext>
            </a:extLst>
          </p:cNvPr>
          <p:cNvCxnSpPr>
            <a:cxnSpLocks/>
            <a:stCxn id="445" idx="6"/>
            <a:endCxn id="411" idx="2"/>
          </p:cNvCxnSpPr>
          <p:nvPr/>
        </p:nvCxnSpPr>
        <p:spPr>
          <a:xfrm>
            <a:off x="2168943" y="1581973"/>
            <a:ext cx="1416390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Oval 410">
            <a:extLst>
              <a:ext uri="{FF2B5EF4-FFF2-40B4-BE49-F238E27FC236}">
                <a16:creationId xmlns:a16="http://schemas.microsoft.com/office/drawing/2014/main" id="{224997BF-0566-5043-B45B-1AFF61FA7690}"/>
              </a:ext>
            </a:extLst>
          </p:cNvPr>
          <p:cNvSpPr/>
          <p:nvPr/>
        </p:nvSpPr>
        <p:spPr>
          <a:xfrm flipV="1">
            <a:off x="3585334" y="1444198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1" name="Diamond 440">
            <a:extLst>
              <a:ext uri="{FF2B5EF4-FFF2-40B4-BE49-F238E27FC236}">
                <a16:creationId xmlns:a16="http://schemas.microsoft.com/office/drawing/2014/main" id="{5ECF96EA-BB0D-CA4A-8DB7-956D4205D9D6}"/>
              </a:ext>
            </a:extLst>
          </p:cNvPr>
          <p:cNvSpPr/>
          <p:nvPr/>
        </p:nvSpPr>
        <p:spPr>
          <a:xfrm flipV="1">
            <a:off x="9757560" y="1683968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42" name="Elbow Connector 441">
            <a:extLst>
              <a:ext uri="{FF2B5EF4-FFF2-40B4-BE49-F238E27FC236}">
                <a16:creationId xmlns:a16="http://schemas.microsoft.com/office/drawing/2014/main" id="{E5D28257-4695-B249-B35E-659F305A3A18}"/>
              </a:ext>
            </a:extLst>
          </p:cNvPr>
          <p:cNvCxnSpPr>
            <a:cxnSpLocks/>
            <a:stCxn id="441" idx="3"/>
          </p:cNvCxnSpPr>
          <p:nvPr/>
        </p:nvCxnSpPr>
        <p:spPr>
          <a:xfrm flipV="1">
            <a:off x="10120826" y="1581974"/>
            <a:ext cx="101808" cy="283627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Elbow Connector 442">
            <a:extLst>
              <a:ext uri="{FF2B5EF4-FFF2-40B4-BE49-F238E27FC236}">
                <a16:creationId xmlns:a16="http://schemas.microsoft.com/office/drawing/2014/main" id="{FD72471E-64B4-3448-A072-48612DACA9F4}"/>
              </a:ext>
            </a:extLst>
          </p:cNvPr>
          <p:cNvCxnSpPr>
            <a:cxnSpLocks/>
            <a:endCxn id="441" idx="1"/>
          </p:cNvCxnSpPr>
          <p:nvPr/>
        </p:nvCxnSpPr>
        <p:spPr>
          <a:xfrm rot="16200000" flipH="1">
            <a:off x="9530079" y="1638120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E2161C31-6959-0C48-B504-655216F9DD24}"/>
              </a:ext>
            </a:extLst>
          </p:cNvPr>
          <p:cNvCxnSpPr>
            <a:cxnSpLocks/>
            <a:endCxn id="415" idx="2"/>
          </p:cNvCxnSpPr>
          <p:nvPr/>
        </p:nvCxnSpPr>
        <p:spPr>
          <a:xfrm>
            <a:off x="8966877" y="1581972"/>
            <a:ext cx="1416390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Oval 414">
            <a:extLst>
              <a:ext uri="{FF2B5EF4-FFF2-40B4-BE49-F238E27FC236}">
                <a16:creationId xmlns:a16="http://schemas.microsoft.com/office/drawing/2014/main" id="{A6C2B56F-DDA3-5B4E-9E97-19D29EC16664}"/>
              </a:ext>
            </a:extLst>
          </p:cNvPr>
          <p:cNvSpPr/>
          <p:nvPr/>
        </p:nvSpPr>
        <p:spPr>
          <a:xfrm flipV="1">
            <a:off x="10383267" y="1444197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38" name="Elbow Connector 437">
            <a:extLst>
              <a:ext uri="{FF2B5EF4-FFF2-40B4-BE49-F238E27FC236}">
                <a16:creationId xmlns:a16="http://schemas.microsoft.com/office/drawing/2014/main" id="{89940EFA-29CC-8F4F-A277-FC8AA7DFDE31}"/>
              </a:ext>
            </a:extLst>
          </p:cNvPr>
          <p:cNvCxnSpPr>
            <a:cxnSpLocks/>
            <a:stCxn id="401" idx="0"/>
            <a:endCxn id="439" idx="1"/>
          </p:cNvCxnSpPr>
          <p:nvPr/>
        </p:nvCxnSpPr>
        <p:spPr>
          <a:xfrm rot="16200000" flipH="1">
            <a:off x="5485372" y="1656258"/>
            <a:ext cx="145852" cy="272834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Rectangle 438">
            <a:extLst>
              <a:ext uri="{FF2B5EF4-FFF2-40B4-BE49-F238E27FC236}">
                <a16:creationId xmlns:a16="http://schemas.microsoft.com/office/drawing/2014/main" id="{D92089E9-9E8B-F546-BCEF-F56A173EABAC}"/>
              </a:ext>
            </a:extLst>
          </p:cNvPr>
          <p:cNvSpPr/>
          <p:nvPr/>
        </p:nvSpPr>
        <p:spPr>
          <a:xfrm flipV="1">
            <a:off x="5694715" y="1734004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40" name="Elbow Connector 439">
            <a:extLst>
              <a:ext uri="{FF2B5EF4-FFF2-40B4-BE49-F238E27FC236}">
                <a16:creationId xmlns:a16="http://schemas.microsoft.com/office/drawing/2014/main" id="{2C30624F-D02E-774D-8C12-060E5F53485C}"/>
              </a:ext>
            </a:extLst>
          </p:cNvPr>
          <p:cNvCxnSpPr>
            <a:cxnSpLocks/>
            <a:stCxn id="439" idx="3"/>
          </p:cNvCxnSpPr>
          <p:nvPr/>
        </p:nvCxnSpPr>
        <p:spPr>
          <a:xfrm flipV="1">
            <a:off x="5957909" y="1581971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Diamond 434">
            <a:extLst>
              <a:ext uri="{FF2B5EF4-FFF2-40B4-BE49-F238E27FC236}">
                <a16:creationId xmlns:a16="http://schemas.microsoft.com/office/drawing/2014/main" id="{33D72490-8612-E045-93E9-9F3489B59D93}"/>
              </a:ext>
            </a:extLst>
          </p:cNvPr>
          <p:cNvSpPr/>
          <p:nvPr/>
        </p:nvSpPr>
        <p:spPr>
          <a:xfrm flipV="1">
            <a:off x="6360018" y="1683968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36" name="Elbow Connector 435">
            <a:extLst>
              <a:ext uri="{FF2B5EF4-FFF2-40B4-BE49-F238E27FC236}">
                <a16:creationId xmlns:a16="http://schemas.microsoft.com/office/drawing/2014/main" id="{9C564B50-1FAA-FA47-BEB2-E02311712BB8}"/>
              </a:ext>
            </a:extLst>
          </p:cNvPr>
          <p:cNvCxnSpPr>
            <a:cxnSpLocks/>
            <a:stCxn id="435" idx="3"/>
          </p:cNvCxnSpPr>
          <p:nvPr/>
        </p:nvCxnSpPr>
        <p:spPr>
          <a:xfrm flipV="1">
            <a:off x="6723285" y="1581974"/>
            <a:ext cx="101808" cy="283627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Elbow Connector 436">
            <a:extLst>
              <a:ext uri="{FF2B5EF4-FFF2-40B4-BE49-F238E27FC236}">
                <a16:creationId xmlns:a16="http://schemas.microsoft.com/office/drawing/2014/main" id="{ED302EE7-9E39-E748-9B39-92902A4765EB}"/>
              </a:ext>
            </a:extLst>
          </p:cNvPr>
          <p:cNvCxnSpPr>
            <a:cxnSpLocks/>
            <a:endCxn id="435" idx="1"/>
          </p:cNvCxnSpPr>
          <p:nvPr/>
        </p:nvCxnSpPr>
        <p:spPr>
          <a:xfrm rot="16200000" flipH="1">
            <a:off x="6132537" y="1638120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99AFAED5-B480-AB4A-BE15-B2EAE4A54FB1}"/>
              </a:ext>
            </a:extLst>
          </p:cNvPr>
          <p:cNvCxnSpPr>
            <a:cxnSpLocks/>
            <a:endCxn id="419" idx="2"/>
          </p:cNvCxnSpPr>
          <p:nvPr/>
        </p:nvCxnSpPr>
        <p:spPr>
          <a:xfrm>
            <a:off x="5569335" y="1581972"/>
            <a:ext cx="1416390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Oval 418">
            <a:extLst>
              <a:ext uri="{FF2B5EF4-FFF2-40B4-BE49-F238E27FC236}">
                <a16:creationId xmlns:a16="http://schemas.microsoft.com/office/drawing/2014/main" id="{824FEC62-0650-DD44-82CC-091DDACEB26A}"/>
              </a:ext>
            </a:extLst>
          </p:cNvPr>
          <p:cNvSpPr/>
          <p:nvPr/>
        </p:nvSpPr>
        <p:spPr>
          <a:xfrm flipV="1">
            <a:off x="6985726" y="1444197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32" name="Elbow Connector 431">
            <a:extLst>
              <a:ext uri="{FF2B5EF4-FFF2-40B4-BE49-F238E27FC236}">
                <a16:creationId xmlns:a16="http://schemas.microsoft.com/office/drawing/2014/main" id="{A6B21595-E6BF-AC45-8215-7F8155A178E3}"/>
              </a:ext>
            </a:extLst>
          </p:cNvPr>
          <p:cNvCxnSpPr>
            <a:cxnSpLocks/>
            <a:stCxn id="419" idx="0"/>
            <a:endCxn id="433" idx="1"/>
          </p:cNvCxnSpPr>
          <p:nvPr/>
        </p:nvCxnSpPr>
        <p:spPr>
          <a:xfrm rot="16200000" flipH="1">
            <a:off x="7185568" y="1657682"/>
            <a:ext cx="145852" cy="269985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Rectangle 432">
            <a:extLst>
              <a:ext uri="{FF2B5EF4-FFF2-40B4-BE49-F238E27FC236}">
                <a16:creationId xmlns:a16="http://schemas.microsoft.com/office/drawing/2014/main" id="{03C6BA7B-58F3-3645-AF05-1C032E978472}"/>
              </a:ext>
            </a:extLst>
          </p:cNvPr>
          <p:cNvSpPr/>
          <p:nvPr/>
        </p:nvSpPr>
        <p:spPr>
          <a:xfrm flipV="1">
            <a:off x="7393487" y="1734004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34" name="Elbow Connector 433">
            <a:extLst>
              <a:ext uri="{FF2B5EF4-FFF2-40B4-BE49-F238E27FC236}">
                <a16:creationId xmlns:a16="http://schemas.microsoft.com/office/drawing/2014/main" id="{53DEA955-4F48-524D-8667-B8576CA779F9}"/>
              </a:ext>
            </a:extLst>
          </p:cNvPr>
          <p:cNvCxnSpPr>
            <a:cxnSpLocks/>
            <a:stCxn id="433" idx="3"/>
          </p:cNvCxnSpPr>
          <p:nvPr/>
        </p:nvCxnSpPr>
        <p:spPr>
          <a:xfrm flipV="1">
            <a:off x="7656681" y="1581971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127DA5E5-D66A-D648-964A-2FE6B081E2F9}"/>
              </a:ext>
            </a:extLst>
          </p:cNvPr>
          <p:cNvCxnSpPr>
            <a:cxnSpLocks/>
          </p:cNvCxnSpPr>
          <p:nvPr/>
        </p:nvCxnSpPr>
        <p:spPr>
          <a:xfrm>
            <a:off x="7268107" y="1581972"/>
            <a:ext cx="725421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Elbow Connector 428">
            <a:extLst>
              <a:ext uri="{FF2B5EF4-FFF2-40B4-BE49-F238E27FC236}">
                <a16:creationId xmlns:a16="http://schemas.microsoft.com/office/drawing/2014/main" id="{D60288A2-38E3-3943-B847-71D068CB776E}"/>
              </a:ext>
            </a:extLst>
          </p:cNvPr>
          <p:cNvCxnSpPr>
            <a:cxnSpLocks/>
            <a:stCxn id="423" idx="0"/>
            <a:endCxn id="430" idx="1"/>
          </p:cNvCxnSpPr>
          <p:nvPr/>
        </p:nvCxnSpPr>
        <p:spPr>
          <a:xfrm rot="16200000" flipH="1">
            <a:off x="8884339" y="1657683"/>
            <a:ext cx="145852" cy="269984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Rectangle 429">
            <a:extLst>
              <a:ext uri="{FF2B5EF4-FFF2-40B4-BE49-F238E27FC236}">
                <a16:creationId xmlns:a16="http://schemas.microsoft.com/office/drawing/2014/main" id="{F8FAD658-4505-5D44-AB36-71DEBE6F3858}"/>
              </a:ext>
            </a:extLst>
          </p:cNvPr>
          <p:cNvSpPr/>
          <p:nvPr/>
        </p:nvSpPr>
        <p:spPr>
          <a:xfrm flipV="1">
            <a:off x="9092257" y="1734004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31" name="Elbow Connector 430">
            <a:extLst>
              <a:ext uri="{FF2B5EF4-FFF2-40B4-BE49-F238E27FC236}">
                <a16:creationId xmlns:a16="http://schemas.microsoft.com/office/drawing/2014/main" id="{19802C58-ABDB-8348-9E3F-0074FDC7C728}"/>
              </a:ext>
            </a:extLst>
          </p:cNvPr>
          <p:cNvCxnSpPr>
            <a:cxnSpLocks/>
            <a:stCxn id="430" idx="3"/>
          </p:cNvCxnSpPr>
          <p:nvPr/>
        </p:nvCxnSpPr>
        <p:spPr>
          <a:xfrm flipV="1">
            <a:off x="9355451" y="1581971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Oval 422">
            <a:extLst>
              <a:ext uri="{FF2B5EF4-FFF2-40B4-BE49-F238E27FC236}">
                <a16:creationId xmlns:a16="http://schemas.microsoft.com/office/drawing/2014/main" id="{C6929F0A-D2E2-CD49-B484-24656AB6A55B}"/>
              </a:ext>
            </a:extLst>
          </p:cNvPr>
          <p:cNvSpPr/>
          <p:nvPr/>
        </p:nvSpPr>
        <p:spPr>
          <a:xfrm flipV="1">
            <a:off x="8684497" y="1444197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943AD127-B43D-8447-99B6-973EA8069D10}"/>
              </a:ext>
            </a:extLst>
          </p:cNvPr>
          <p:cNvCxnSpPr>
            <a:cxnSpLocks/>
          </p:cNvCxnSpPr>
          <p:nvPr/>
        </p:nvCxnSpPr>
        <p:spPr>
          <a:xfrm>
            <a:off x="8526772" y="1581973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Oval 425">
            <a:extLst>
              <a:ext uri="{FF2B5EF4-FFF2-40B4-BE49-F238E27FC236}">
                <a16:creationId xmlns:a16="http://schemas.microsoft.com/office/drawing/2014/main" id="{6FAA325A-8F8C-644E-B8DC-886076140CAA}"/>
              </a:ext>
            </a:extLst>
          </p:cNvPr>
          <p:cNvSpPr/>
          <p:nvPr/>
        </p:nvSpPr>
        <p:spPr>
          <a:xfrm>
            <a:off x="8056256" y="1548345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2180CF6A-D01C-9143-A4BB-DFC530CED8BA}"/>
              </a:ext>
            </a:extLst>
          </p:cNvPr>
          <p:cNvSpPr/>
          <p:nvPr/>
        </p:nvSpPr>
        <p:spPr>
          <a:xfrm>
            <a:off x="8215926" y="1548345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6B268A4F-B61C-C846-ABE5-9A12DC738DB2}"/>
              </a:ext>
            </a:extLst>
          </p:cNvPr>
          <p:cNvSpPr/>
          <p:nvPr/>
        </p:nvSpPr>
        <p:spPr>
          <a:xfrm>
            <a:off x="8373580" y="1548345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951F79B1-FDC1-0B40-948D-560869A4995F}"/>
              </a:ext>
            </a:extLst>
          </p:cNvPr>
          <p:cNvSpPr/>
          <p:nvPr/>
        </p:nvSpPr>
        <p:spPr>
          <a:xfrm flipV="1">
            <a:off x="1893392" y="1444197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6" name="Google Shape;399;p3">
            <a:extLst>
              <a:ext uri="{FF2B5EF4-FFF2-40B4-BE49-F238E27FC236}">
                <a16:creationId xmlns:a16="http://schemas.microsoft.com/office/drawing/2014/main" id="{F2F6F566-4D20-0F40-B4F1-E3224D8FE34C}"/>
              </a:ext>
            </a:extLst>
          </p:cNvPr>
          <p:cNvSpPr/>
          <p:nvPr/>
        </p:nvSpPr>
        <p:spPr>
          <a:xfrm rot="16200000">
            <a:off x="1311652" y="1427963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039F4F62-E2A5-CC47-B7F8-281EE17C08E2}"/>
              </a:ext>
            </a:extLst>
          </p:cNvPr>
          <p:cNvCxnSpPr>
            <a:cxnSpLocks/>
            <a:stCxn id="446" idx="2"/>
            <a:endCxn id="445" idx="2"/>
          </p:cNvCxnSpPr>
          <p:nvPr/>
        </p:nvCxnSpPr>
        <p:spPr>
          <a:xfrm>
            <a:off x="1623148" y="1581972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8" name="TextBox 447">
            <a:extLst>
              <a:ext uri="{FF2B5EF4-FFF2-40B4-BE49-F238E27FC236}">
                <a16:creationId xmlns:a16="http://schemas.microsoft.com/office/drawing/2014/main" id="{DFD8F840-F6EF-A449-AABA-79745B5A44DA}"/>
              </a:ext>
            </a:extLst>
          </p:cNvPr>
          <p:cNvSpPr txBox="1"/>
          <p:nvPr/>
        </p:nvSpPr>
        <p:spPr>
          <a:xfrm>
            <a:off x="274832" y="1325563"/>
            <a:ext cx="918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</p:txBody>
      </p:sp>
      <p:sp>
        <p:nvSpPr>
          <p:cNvPr id="513" name="Diamond 512">
            <a:extLst>
              <a:ext uri="{FF2B5EF4-FFF2-40B4-BE49-F238E27FC236}">
                <a16:creationId xmlns:a16="http://schemas.microsoft.com/office/drawing/2014/main" id="{5D120DD2-411A-284F-BAEF-227D5741021D}"/>
              </a:ext>
            </a:extLst>
          </p:cNvPr>
          <p:cNvSpPr/>
          <p:nvPr/>
        </p:nvSpPr>
        <p:spPr>
          <a:xfrm flipV="1">
            <a:off x="9754710" y="2341395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14" name="Elbow Connector 513">
            <a:extLst>
              <a:ext uri="{FF2B5EF4-FFF2-40B4-BE49-F238E27FC236}">
                <a16:creationId xmlns:a16="http://schemas.microsoft.com/office/drawing/2014/main" id="{59233BF3-36D0-B146-9A41-21899D7C9D90}"/>
              </a:ext>
            </a:extLst>
          </p:cNvPr>
          <p:cNvCxnSpPr>
            <a:cxnSpLocks/>
            <a:stCxn id="513" idx="3"/>
          </p:cNvCxnSpPr>
          <p:nvPr/>
        </p:nvCxnSpPr>
        <p:spPr>
          <a:xfrm flipV="1">
            <a:off x="10117976" y="2239400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Elbow Connector 514">
            <a:extLst>
              <a:ext uri="{FF2B5EF4-FFF2-40B4-BE49-F238E27FC236}">
                <a16:creationId xmlns:a16="http://schemas.microsoft.com/office/drawing/2014/main" id="{B1EF5E5E-B7C8-C44A-ADFE-C139DCC4FA10}"/>
              </a:ext>
            </a:extLst>
          </p:cNvPr>
          <p:cNvCxnSpPr>
            <a:cxnSpLocks/>
            <a:endCxn id="513" idx="1"/>
          </p:cNvCxnSpPr>
          <p:nvPr/>
        </p:nvCxnSpPr>
        <p:spPr>
          <a:xfrm rot="16200000" flipH="1">
            <a:off x="9527229" y="2295547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0F21352A-07C3-B241-A474-CAA505E88D8C}"/>
              </a:ext>
            </a:extLst>
          </p:cNvPr>
          <p:cNvCxnSpPr>
            <a:cxnSpLocks/>
            <a:endCxn id="452" idx="2"/>
          </p:cNvCxnSpPr>
          <p:nvPr/>
        </p:nvCxnSpPr>
        <p:spPr>
          <a:xfrm>
            <a:off x="8964027" y="2239398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Oval 451">
            <a:extLst>
              <a:ext uri="{FF2B5EF4-FFF2-40B4-BE49-F238E27FC236}">
                <a16:creationId xmlns:a16="http://schemas.microsoft.com/office/drawing/2014/main" id="{A04ADAE0-6AE3-B14B-B40C-ECD493687F1D}"/>
              </a:ext>
            </a:extLst>
          </p:cNvPr>
          <p:cNvSpPr/>
          <p:nvPr/>
        </p:nvSpPr>
        <p:spPr>
          <a:xfrm flipV="1">
            <a:off x="10380417" y="210162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10" name="Diamond 509">
            <a:extLst>
              <a:ext uri="{FF2B5EF4-FFF2-40B4-BE49-F238E27FC236}">
                <a16:creationId xmlns:a16="http://schemas.microsoft.com/office/drawing/2014/main" id="{5F97D667-16B0-0C4F-89DB-8CD34A65C282}"/>
              </a:ext>
            </a:extLst>
          </p:cNvPr>
          <p:cNvSpPr/>
          <p:nvPr/>
        </p:nvSpPr>
        <p:spPr>
          <a:xfrm flipV="1">
            <a:off x="6357168" y="2341395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11" name="Elbow Connector 510">
            <a:extLst>
              <a:ext uri="{FF2B5EF4-FFF2-40B4-BE49-F238E27FC236}">
                <a16:creationId xmlns:a16="http://schemas.microsoft.com/office/drawing/2014/main" id="{F8EEB260-3F88-6043-BFFB-53E122AD9734}"/>
              </a:ext>
            </a:extLst>
          </p:cNvPr>
          <p:cNvCxnSpPr>
            <a:cxnSpLocks/>
            <a:stCxn id="510" idx="3"/>
          </p:cNvCxnSpPr>
          <p:nvPr/>
        </p:nvCxnSpPr>
        <p:spPr>
          <a:xfrm flipV="1">
            <a:off x="6720435" y="2239400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Elbow Connector 511">
            <a:extLst>
              <a:ext uri="{FF2B5EF4-FFF2-40B4-BE49-F238E27FC236}">
                <a16:creationId xmlns:a16="http://schemas.microsoft.com/office/drawing/2014/main" id="{8C183785-B9B9-1E4F-AC12-730A9B24AA4E}"/>
              </a:ext>
            </a:extLst>
          </p:cNvPr>
          <p:cNvCxnSpPr>
            <a:cxnSpLocks/>
            <a:endCxn id="510" idx="1"/>
          </p:cNvCxnSpPr>
          <p:nvPr/>
        </p:nvCxnSpPr>
        <p:spPr>
          <a:xfrm rot="16200000" flipH="1">
            <a:off x="6129687" y="2295547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56F0E26E-C3A0-7245-8E01-F3C0366C3C66}"/>
              </a:ext>
            </a:extLst>
          </p:cNvPr>
          <p:cNvCxnSpPr>
            <a:cxnSpLocks/>
            <a:endCxn id="455" idx="2"/>
          </p:cNvCxnSpPr>
          <p:nvPr/>
        </p:nvCxnSpPr>
        <p:spPr>
          <a:xfrm>
            <a:off x="5566485" y="2239398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Oval 454">
            <a:extLst>
              <a:ext uri="{FF2B5EF4-FFF2-40B4-BE49-F238E27FC236}">
                <a16:creationId xmlns:a16="http://schemas.microsoft.com/office/drawing/2014/main" id="{687418F1-1246-FF49-B329-782956DA5911}"/>
              </a:ext>
            </a:extLst>
          </p:cNvPr>
          <p:cNvSpPr/>
          <p:nvPr/>
        </p:nvSpPr>
        <p:spPr>
          <a:xfrm flipV="1">
            <a:off x="6982876" y="210162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08" name="Elbow Connector 507">
            <a:extLst>
              <a:ext uri="{FF2B5EF4-FFF2-40B4-BE49-F238E27FC236}">
                <a16:creationId xmlns:a16="http://schemas.microsoft.com/office/drawing/2014/main" id="{188AC87E-775C-EE4F-82CA-AD6793E65512}"/>
              </a:ext>
            </a:extLst>
          </p:cNvPr>
          <p:cNvCxnSpPr>
            <a:cxnSpLocks/>
            <a:stCxn id="507" idx="3"/>
          </p:cNvCxnSpPr>
          <p:nvPr/>
        </p:nvCxnSpPr>
        <p:spPr>
          <a:xfrm flipV="1">
            <a:off x="5021664" y="2239400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Elbow Connector 508">
            <a:extLst>
              <a:ext uri="{FF2B5EF4-FFF2-40B4-BE49-F238E27FC236}">
                <a16:creationId xmlns:a16="http://schemas.microsoft.com/office/drawing/2014/main" id="{D6BDACB4-84A4-4549-8EAB-99F1954CB939}"/>
              </a:ext>
            </a:extLst>
          </p:cNvPr>
          <p:cNvCxnSpPr>
            <a:cxnSpLocks/>
            <a:endCxn id="507" idx="1"/>
          </p:cNvCxnSpPr>
          <p:nvPr/>
        </p:nvCxnSpPr>
        <p:spPr>
          <a:xfrm rot="16200000" flipH="1">
            <a:off x="4430917" y="2295547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36EB277B-4730-3E4E-8344-B3C1FD77398A}"/>
              </a:ext>
            </a:extLst>
          </p:cNvPr>
          <p:cNvCxnSpPr>
            <a:cxnSpLocks/>
            <a:endCxn id="458" idx="2"/>
          </p:cNvCxnSpPr>
          <p:nvPr/>
        </p:nvCxnSpPr>
        <p:spPr>
          <a:xfrm>
            <a:off x="3867715" y="2239398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Oval 457">
            <a:extLst>
              <a:ext uri="{FF2B5EF4-FFF2-40B4-BE49-F238E27FC236}">
                <a16:creationId xmlns:a16="http://schemas.microsoft.com/office/drawing/2014/main" id="{2F9A4F80-D885-AE45-A7B8-B4A1A0D0B593}"/>
              </a:ext>
            </a:extLst>
          </p:cNvPr>
          <p:cNvSpPr/>
          <p:nvPr/>
        </p:nvSpPr>
        <p:spPr>
          <a:xfrm flipV="1">
            <a:off x="5284105" y="210162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04" name="Diamond 503">
            <a:extLst>
              <a:ext uri="{FF2B5EF4-FFF2-40B4-BE49-F238E27FC236}">
                <a16:creationId xmlns:a16="http://schemas.microsoft.com/office/drawing/2014/main" id="{C63CBCE3-A5EE-014E-B5D2-33BD60DC7E4D}"/>
              </a:ext>
            </a:extLst>
          </p:cNvPr>
          <p:cNvSpPr/>
          <p:nvPr/>
        </p:nvSpPr>
        <p:spPr>
          <a:xfrm flipV="1">
            <a:off x="2959627" y="2341396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05" name="Elbow Connector 504">
            <a:extLst>
              <a:ext uri="{FF2B5EF4-FFF2-40B4-BE49-F238E27FC236}">
                <a16:creationId xmlns:a16="http://schemas.microsoft.com/office/drawing/2014/main" id="{77090B38-A435-BF4A-9331-27FCD5EDB070}"/>
              </a:ext>
            </a:extLst>
          </p:cNvPr>
          <p:cNvCxnSpPr>
            <a:cxnSpLocks/>
            <a:stCxn id="504" idx="3"/>
          </p:cNvCxnSpPr>
          <p:nvPr/>
        </p:nvCxnSpPr>
        <p:spPr>
          <a:xfrm flipV="1">
            <a:off x="3322893" y="2239401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Elbow Connector 505">
            <a:extLst>
              <a:ext uri="{FF2B5EF4-FFF2-40B4-BE49-F238E27FC236}">
                <a16:creationId xmlns:a16="http://schemas.microsoft.com/office/drawing/2014/main" id="{78F584C6-F587-E145-B5F8-C4FBAF7ECD86}"/>
              </a:ext>
            </a:extLst>
          </p:cNvPr>
          <p:cNvCxnSpPr>
            <a:cxnSpLocks/>
            <a:endCxn id="504" idx="1"/>
          </p:cNvCxnSpPr>
          <p:nvPr/>
        </p:nvCxnSpPr>
        <p:spPr>
          <a:xfrm rot="16200000" flipH="1">
            <a:off x="2732146" y="2295548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88D41582-C4EB-9648-B6C1-DB267F876258}"/>
              </a:ext>
            </a:extLst>
          </p:cNvPr>
          <p:cNvCxnSpPr>
            <a:cxnSpLocks/>
            <a:stCxn id="496" idx="6"/>
            <a:endCxn id="461" idx="2"/>
          </p:cNvCxnSpPr>
          <p:nvPr/>
        </p:nvCxnSpPr>
        <p:spPr>
          <a:xfrm>
            <a:off x="2168943" y="2239399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Oval 460">
            <a:extLst>
              <a:ext uri="{FF2B5EF4-FFF2-40B4-BE49-F238E27FC236}">
                <a16:creationId xmlns:a16="http://schemas.microsoft.com/office/drawing/2014/main" id="{4D944ADF-83EB-3745-9437-94AEDEC94AF0}"/>
              </a:ext>
            </a:extLst>
          </p:cNvPr>
          <p:cNvSpPr/>
          <p:nvPr/>
        </p:nvSpPr>
        <p:spPr>
          <a:xfrm flipV="1">
            <a:off x="3585334" y="2101624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51566DB7-AB33-D34B-B923-08397B9C1690}"/>
              </a:ext>
            </a:extLst>
          </p:cNvPr>
          <p:cNvCxnSpPr>
            <a:cxnSpLocks/>
          </p:cNvCxnSpPr>
          <p:nvPr/>
        </p:nvCxnSpPr>
        <p:spPr>
          <a:xfrm>
            <a:off x="7265257" y="2239398"/>
            <a:ext cx="725421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Oval 462">
            <a:extLst>
              <a:ext uri="{FF2B5EF4-FFF2-40B4-BE49-F238E27FC236}">
                <a16:creationId xmlns:a16="http://schemas.microsoft.com/office/drawing/2014/main" id="{C23FCE6E-3D9D-0340-9FAB-307DC18846CF}"/>
              </a:ext>
            </a:extLst>
          </p:cNvPr>
          <p:cNvSpPr/>
          <p:nvPr/>
        </p:nvSpPr>
        <p:spPr>
          <a:xfrm flipV="1">
            <a:off x="8681647" y="210162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00" name="Straight Connector 499">
            <a:extLst>
              <a:ext uri="{FF2B5EF4-FFF2-40B4-BE49-F238E27FC236}">
                <a16:creationId xmlns:a16="http://schemas.microsoft.com/office/drawing/2014/main" id="{408CD1A8-4811-9643-B490-EB8556B94096}"/>
              </a:ext>
            </a:extLst>
          </p:cNvPr>
          <p:cNvCxnSpPr>
            <a:cxnSpLocks/>
          </p:cNvCxnSpPr>
          <p:nvPr/>
        </p:nvCxnSpPr>
        <p:spPr>
          <a:xfrm>
            <a:off x="8523922" y="2239399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" name="Oval 500">
            <a:extLst>
              <a:ext uri="{FF2B5EF4-FFF2-40B4-BE49-F238E27FC236}">
                <a16:creationId xmlns:a16="http://schemas.microsoft.com/office/drawing/2014/main" id="{530F9609-7587-9E48-B902-577C93C1BEFE}"/>
              </a:ext>
            </a:extLst>
          </p:cNvPr>
          <p:cNvSpPr/>
          <p:nvPr/>
        </p:nvSpPr>
        <p:spPr>
          <a:xfrm>
            <a:off x="8053406" y="2205771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D7C2DFE8-935A-024B-9F29-C51221733284}"/>
              </a:ext>
            </a:extLst>
          </p:cNvPr>
          <p:cNvSpPr/>
          <p:nvPr/>
        </p:nvSpPr>
        <p:spPr>
          <a:xfrm>
            <a:off x="8213076" y="2205771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5BE53A89-7ACD-1F48-AB9D-14C74E857E88}"/>
              </a:ext>
            </a:extLst>
          </p:cNvPr>
          <p:cNvSpPr/>
          <p:nvPr/>
        </p:nvSpPr>
        <p:spPr>
          <a:xfrm>
            <a:off x="8370730" y="2205771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96" name="Oval 495">
            <a:extLst>
              <a:ext uri="{FF2B5EF4-FFF2-40B4-BE49-F238E27FC236}">
                <a16:creationId xmlns:a16="http://schemas.microsoft.com/office/drawing/2014/main" id="{F149BBB9-0222-C94B-A1D0-EBEC43F75F56}"/>
              </a:ext>
            </a:extLst>
          </p:cNvPr>
          <p:cNvSpPr/>
          <p:nvPr/>
        </p:nvSpPr>
        <p:spPr>
          <a:xfrm flipV="1">
            <a:off x="1893391" y="210162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97" name="Google Shape;399;p3">
            <a:extLst>
              <a:ext uri="{FF2B5EF4-FFF2-40B4-BE49-F238E27FC236}">
                <a16:creationId xmlns:a16="http://schemas.microsoft.com/office/drawing/2014/main" id="{74DC8F6A-E941-374E-B9A3-295E3A4D281D}"/>
              </a:ext>
            </a:extLst>
          </p:cNvPr>
          <p:cNvSpPr/>
          <p:nvPr/>
        </p:nvSpPr>
        <p:spPr>
          <a:xfrm rot="16200000">
            <a:off x="1311651" y="2085390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104B7708-AFE5-9440-9FE5-E6A71DB3895D}"/>
              </a:ext>
            </a:extLst>
          </p:cNvPr>
          <p:cNvCxnSpPr>
            <a:cxnSpLocks/>
            <a:stCxn id="497" idx="2"/>
          </p:cNvCxnSpPr>
          <p:nvPr/>
        </p:nvCxnSpPr>
        <p:spPr>
          <a:xfrm>
            <a:off x="1623147" y="2239399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TextBox 498">
            <a:extLst>
              <a:ext uri="{FF2B5EF4-FFF2-40B4-BE49-F238E27FC236}">
                <a16:creationId xmlns:a16="http://schemas.microsoft.com/office/drawing/2014/main" id="{C8AFC8C2-CD51-074B-B042-207EE761D335}"/>
              </a:ext>
            </a:extLst>
          </p:cNvPr>
          <p:cNvSpPr txBox="1"/>
          <p:nvPr/>
        </p:nvSpPr>
        <p:spPr>
          <a:xfrm>
            <a:off x="138578" y="2019429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Needle</a:t>
            </a:r>
          </a:p>
        </p:txBody>
      </p:sp>
      <p:cxnSp>
        <p:nvCxnSpPr>
          <p:cNvPr id="491" name="Elbow Connector 490">
            <a:extLst>
              <a:ext uri="{FF2B5EF4-FFF2-40B4-BE49-F238E27FC236}">
                <a16:creationId xmlns:a16="http://schemas.microsoft.com/office/drawing/2014/main" id="{279CCB39-E9D0-7F49-8E78-A5335C0E8A48}"/>
              </a:ext>
            </a:extLst>
          </p:cNvPr>
          <p:cNvCxnSpPr>
            <a:cxnSpLocks/>
            <a:stCxn id="463" idx="0"/>
            <a:endCxn id="493" idx="1"/>
          </p:cNvCxnSpPr>
          <p:nvPr/>
        </p:nvCxnSpPr>
        <p:spPr>
          <a:xfrm rot="16200000" flipH="1">
            <a:off x="8881489" y="2315109"/>
            <a:ext cx="145852" cy="269984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1D9B8164-E7C7-5E49-A3FB-A93D25459929}"/>
              </a:ext>
            </a:extLst>
          </p:cNvPr>
          <p:cNvCxnSpPr>
            <a:cxnSpLocks/>
            <a:stCxn id="423" idx="0"/>
            <a:endCxn id="495" idx="2"/>
          </p:cNvCxnSpPr>
          <p:nvPr/>
        </p:nvCxnSpPr>
        <p:spPr>
          <a:xfrm flipH="1">
            <a:off x="8819953" y="1719749"/>
            <a:ext cx="2320" cy="311841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Rectangle 492">
            <a:extLst>
              <a:ext uri="{FF2B5EF4-FFF2-40B4-BE49-F238E27FC236}">
                <a16:creationId xmlns:a16="http://schemas.microsoft.com/office/drawing/2014/main" id="{F6F846C1-FC9A-BE4E-BE9D-96FF7FEEB133}"/>
              </a:ext>
            </a:extLst>
          </p:cNvPr>
          <p:cNvSpPr/>
          <p:nvPr/>
        </p:nvSpPr>
        <p:spPr>
          <a:xfrm flipV="1">
            <a:off x="9089407" y="23914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94" name="Elbow Connector 493">
            <a:extLst>
              <a:ext uri="{FF2B5EF4-FFF2-40B4-BE49-F238E27FC236}">
                <a16:creationId xmlns:a16="http://schemas.microsoft.com/office/drawing/2014/main" id="{D659A5BA-6763-2949-B5CE-CDAF737F36C1}"/>
              </a:ext>
            </a:extLst>
          </p:cNvPr>
          <p:cNvCxnSpPr>
            <a:cxnSpLocks/>
            <a:stCxn id="493" idx="3"/>
          </p:cNvCxnSpPr>
          <p:nvPr/>
        </p:nvCxnSpPr>
        <p:spPr>
          <a:xfrm flipV="1">
            <a:off x="9352601" y="22393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Arc 494">
            <a:extLst>
              <a:ext uri="{FF2B5EF4-FFF2-40B4-BE49-F238E27FC236}">
                <a16:creationId xmlns:a16="http://schemas.microsoft.com/office/drawing/2014/main" id="{2B839C24-D364-4B45-8E45-86CD3C9A1C25}"/>
              </a:ext>
            </a:extLst>
          </p:cNvPr>
          <p:cNvSpPr/>
          <p:nvPr/>
        </p:nvSpPr>
        <p:spPr>
          <a:xfrm flipV="1">
            <a:off x="8619843" y="203149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86" name="Elbow Connector 485">
            <a:extLst>
              <a:ext uri="{FF2B5EF4-FFF2-40B4-BE49-F238E27FC236}">
                <a16:creationId xmlns:a16="http://schemas.microsoft.com/office/drawing/2014/main" id="{82238F40-3B36-FA4D-AEAA-B4C669A0D8A6}"/>
              </a:ext>
            </a:extLst>
          </p:cNvPr>
          <p:cNvCxnSpPr>
            <a:cxnSpLocks/>
            <a:stCxn id="458" idx="0"/>
            <a:endCxn id="488" idx="1"/>
          </p:cNvCxnSpPr>
          <p:nvPr/>
        </p:nvCxnSpPr>
        <p:spPr>
          <a:xfrm rot="16200000" flipH="1">
            <a:off x="5483947" y="2315109"/>
            <a:ext cx="145852" cy="269984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35994CD8-D76C-2746-91DD-D0B21D923EBB}"/>
              </a:ext>
            </a:extLst>
          </p:cNvPr>
          <p:cNvCxnSpPr>
            <a:cxnSpLocks/>
          </p:cNvCxnSpPr>
          <p:nvPr/>
        </p:nvCxnSpPr>
        <p:spPr>
          <a:xfrm>
            <a:off x="5419917" y="1719748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>
            <a:extLst>
              <a:ext uri="{FF2B5EF4-FFF2-40B4-BE49-F238E27FC236}">
                <a16:creationId xmlns:a16="http://schemas.microsoft.com/office/drawing/2014/main" id="{062BD3DB-3E8F-8F4C-8AB7-B5012B355833}"/>
              </a:ext>
            </a:extLst>
          </p:cNvPr>
          <p:cNvSpPr/>
          <p:nvPr/>
        </p:nvSpPr>
        <p:spPr>
          <a:xfrm flipV="1">
            <a:off x="5691865" y="23914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89" name="Elbow Connector 488">
            <a:extLst>
              <a:ext uri="{FF2B5EF4-FFF2-40B4-BE49-F238E27FC236}">
                <a16:creationId xmlns:a16="http://schemas.microsoft.com/office/drawing/2014/main" id="{64D44D61-A6D9-3349-AD16-EAFABD9B463D}"/>
              </a:ext>
            </a:extLst>
          </p:cNvPr>
          <p:cNvCxnSpPr>
            <a:cxnSpLocks/>
            <a:stCxn id="488" idx="3"/>
          </p:cNvCxnSpPr>
          <p:nvPr/>
        </p:nvCxnSpPr>
        <p:spPr>
          <a:xfrm flipV="1">
            <a:off x="5955059" y="22393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" name="Arc 489">
            <a:extLst>
              <a:ext uri="{FF2B5EF4-FFF2-40B4-BE49-F238E27FC236}">
                <a16:creationId xmlns:a16="http://schemas.microsoft.com/office/drawing/2014/main" id="{3312909E-3F0B-F24A-94C3-1EB555FD1B79}"/>
              </a:ext>
            </a:extLst>
          </p:cNvPr>
          <p:cNvSpPr/>
          <p:nvPr/>
        </p:nvSpPr>
        <p:spPr>
          <a:xfrm flipV="1">
            <a:off x="5222301" y="203149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81" name="Elbow Connector 480">
            <a:extLst>
              <a:ext uri="{FF2B5EF4-FFF2-40B4-BE49-F238E27FC236}">
                <a16:creationId xmlns:a16="http://schemas.microsoft.com/office/drawing/2014/main" id="{4E0A5C59-8430-E341-AA5D-5D6D2A88DD50}"/>
              </a:ext>
            </a:extLst>
          </p:cNvPr>
          <p:cNvCxnSpPr>
            <a:cxnSpLocks/>
            <a:stCxn id="455" idx="0"/>
            <a:endCxn id="483" idx="1"/>
          </p:cNvCxnSpPr>
          <p:nvPr/>
        </p:nvCxnSpPr>
        <p:spPr>
          <a:xfrm rot="16200000" flipH="1">
            <a:off x="7182718" y="2315108"/>
            <a:ext cx="145852" cy="269985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898D6E6A-F416-5046-8AC3-07FBEEE09A39}"/>
              </a:ext>
            </a:extLst>
          </p:cNvPr>
          <p:cNvCxnSpPr>
            <a:cxnSpLocks/>
            <a:stCxn id="419" idx="0"/>
            <a:endCxn id="485" idx="2"/>
          </p:cNvCxnSpPr>
          <p:nvPr/>
        </p:nvCxnSpPr>
        <p:spPr>
          <a:xfrm flipH="1">
            <a:off x="7121183" y="1719749"/>
            <a:ext cx="2319" cy="311841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Rectangle 482">
            <a:extLst>
              <a:ext uri="{FF2B5EF4-FFF2-40B4-BE49-F238E27FC236}">
                <a16:creationId xmlns:a16="http://schemas.microsoft.com/office/drawing/2014/main" id="{9632759A-30A0-CD43-9EFE-DCE29B8492EA}"/>
              </a:ext>
            </a:extLst>
          </p:cNvPr>
          <p:cNvSpPr/>
          <p:nvPr/>
        </p:nvSpPr>
        <p:spPr>
          <a:xfrm flipV="1">
            <a:off x="7390637" y="23914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84" name="Elbow Connector 483">
            <a:extLst>
              <a:ext uri="{FF2B5EF4-FFF2-40B4-BE49-F238E27FC236}">
                <a16:creationId xmlns:a16="http://schemas.microsoft.com/office/drawing/2014/main" id="{413991AD-E992-8F4A-A364-442ADF5F5A4B}"/>
              </a:ext>
            </a:extLst>
          </p:cNvPr>
          <p:cNvCxnSpPr>
            <a:cxnSpLocks/>
            <a:stCxn id="483" idx="3"/>
          </p:cNvCxnSpPr>
          <p:nvPr/>
        </p:nvCxnSpPr>
        <p:spPr>
          <a:xfrm flipV="1">
            <a:off x="7653831" y="22393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Arc 484">
            <a:extLst>
              <a:ext uri="{FF2B5EF4-FFF2-40B4-BE49-F238E27FC236}">
                <a16:creationId xmlns:a16="http://schemas.microsoft.com/office/drawing/2014/main" id="{89AF8949-2193-094D-8AB0-ECE754A4FE0E}"/>
              </a:ext>
            </a:extLst>
          </p:cNvPr>
          <p:cNvSpPr/>
          <p:nvPr/>
        </p:nvSpPr>
        <p:spPr>
          <a:xfrm flipV="1">
            <a:off x="6921073" y="203149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76" name="Elbow Connector 475">
            <a:extLst>
              <a:ext uri="{FF2B5EF4-FFF2-40B4-BE49-F238E27FC236}">
                <a16:creationId xmlns:a16="http://schemas.microsoft.com/office/drawing/2014/main" id="{DD061C28-809E-B744-B50A-AD0BDD5A34A3}"/>
              </a:ext>
            </a:extLst>
          </p:cNvPr>
          <p:cNvCxnSpPr>
            <a:cxnSpLocks/>
            <a:stCxn id="496" idx="0"/>
            <a:endCxn id="478" idx="1"/>
          </p:cNvCxnSpPr>
          <p:nvPr/>
        </p:nvCxnSpPr>
        <p:spPr>
          <a:xfrm rot="16200000" flipH="1">
            <a:off x="2089819" y="2318522"/>
            <a:ext cx="145853" cy="263157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7F486746-DECB-0C4B-AE5F-52DBBA18EEF0}"/>
              </a:ext>
            </a:extLst>
          </p:cNvPr>
          <p:cNvCxnSpPr>
            <a:cxnSpLocks/>
          </p:cNvCxnSpPr>
          <p:nvPr/>
        </p:nvCxnSpPr>
        <p:spPr>
          <a:xfrm>
            <a:off x="2031167" y="1719749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Rectangle 477">
            <a:extLst>
              <a:ext uri="{FF2B5EF4-FFF2-40B4-BE49-F238E27FC236}">
                <a16:creationId xmlns:a16="http://schemas.microsoft.com/office/drawing/2014/main" id="{914651F8-CE9B-5040-AC94-18C881679845}"/>
              </a:ext>
            </a:extLst>
          </p:cNvPr>
          <p:cNvSpPr/>
          <p:nvPr/>
        </p:nvSpPr>
        <p:spPr>
          <a:xfrm flipV="1">
            <a:off x="2294324" y="2391431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79" name="Elbow Connector 478">
            <a:extLst>
              <a:ext uri="{FF2B5EF4-FFF2-40B4-BE49-F238E27FC236}">
                <a16:creationId xmlns:a16="http://schemas.microsoft.com/office/drawing/2014/main" id="{78F892D2-CED6-664F-8777-CC76D4CA991B}"/>
              </a:ext>
            </a:extLst>
          </p:cNvPr>
          <p:cNvCxnSpPr>
            <a:cxnSpLocks/>
            <a:stCxn id="478" idx="3"/>
          </p:cNvCxnSpPr>
          <p:nvPr/>
        </p:nvCxnSpPr>
        <p:spPr>
          <a:xfrm flipV="1">
            <a:off x="2557518" y="2239399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Arc 479">
            <a:extLst>
              <a:ext uri="{FF2B5EF4-FFF2-40B4-BE49-F238E27FC236}">
                <a16:creationId xmlns:a16="http://schemas.microsoft.com/office/drawing/2014/main" id="{69AF0AD3-847C-B74E-92AD-405361CA9DC5}"/>
              </a:ext>
            </a:extLst>
          </p:cNvPr>
          <p:cNvSpPr/>
          <p:nvPr/>
        </p:nvSpPr>
        <p:spPr>
          <a:xfrm flipV="1">
            <a:off x="1824759" y="2031494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71" name="Elbow Connector 470">
            <a:extLst>
              <a:ext uri="{FF2B5EF4-FFF2-40B4-BE49-F238E27FC236}">
                <a16:creationId xmlns:a16="http://schemas.microsoft.com/office/drawing/2014/main" id="{231F4D1A-1F02-CB48-83E3-6E93E78F5523}"/>
              </a:ext>
            </a:extLst>
          </p:cNvPr>
          <p:cNvCxnSpPr>
            <a:cxnSpLocks/>
            <a:stCxn id="461" idx="0"/>
            <a:endCxn id="473" idx="1"/>
          </p:cNvCxnSpPr>
          <p:nvPr/>
        </p:nvCxnSpPr>
        <p:spPr>
          <a:xfrm rot="16200000" flipH="1">
            <a:off x="3785177" y="2315108"/>
            <a:ext cx="145851" cy="269985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A52400E9-8557-3E48-8A52-87833B2EC0A6}"/>
              </a:ext>
            </a:extLst>
          </p:cNvPr>
          <p:cNvCxnSpPr>
            <a:cxnSpLocks/>
          </p:cNvCxnSpPr>
          <p:nvPr/>
        </p:nvCxnSpPr>
        <p:spPr>
          <a:xfrm>
            <a:off x="3721147" y="1719748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3" name="Rectangle 472">
            <a:extLst>
              <a:ext uri="{FF2B5EF4-FFF2-40B4-BE49-F238E27FC236}">
                <a16:creationId xmlns:a16="http://schemas.microsoft.com/office/drawing/2014/main" id="{EF516D69-9FAB-0A4C-9705-4DFDAA6B8D84}"/>
              </a:ext>
            </a:extLst>
          </p:cNvPr>
          <p:cNvSpPr/>
          <p:nvPr/>
        </p:nvSpPr>
        <p:spPr>
          <a:xfrm flipV="1">
            <a:off x="3993095" y="23914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74" name="Elbow Connector 473">
            <a:extLst>
              <a:ext uri="{FF2B5EF4-FFF2-40B4-BE49-F238E27FC236}">
                <a16:creationId xmlns:a16="http://schemas.microsoft.com/office/drawing/2014/main" id="{E5361130-A580-8846-A3B2-AF740FB6FDD5}"/>
              </a:ext>
            </a:extLst>
          </p:cNvPr>
          <p:cNvCxnSpPr>
            <a:cxnSpLocks/>
            <a:stCxn id="473" idx="3"/>
          </p:cNvCxnSpPr>
          <p:nvPr/>
        </p:nvCxnSpPr>
        <p:spPr>
          <a:xfrm flipV="1">
            <a:off x="4256289" y="22393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5" name="Arc 474">
            <a:extLst>
              <a:ext uri="{FF2B5EF4-FFF2-40B4-BE49-F238E27FC236}">
                <a16:creationId xmlns:a16="http://schemas.microsoft.com/office/drawing/2014/main" id="{CB024890-2826-1E41-81FB-0F10D63ECB74}"/>
              </a:ext>
            </a:extLst>
          </p:cNvPr>
          <p:cNvSpPr/>
          <p:nvPr/>
        </p:nvSpPr>
        <p:spPr>
          <a:xfrm flipV="1">
            <a:off x="3523531" y="203149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B86357C8-CBA0-7E46-B0C6-8EFDF61F6E99}"/>
              </a:ext>
            </a:extLst>
          </p:cNvPr>
          <p:cNvCxnSpPr>
            <a:cxnSpLocks/>
          </p:cNvCxnSpPr>
          <p:nvPr/>
        </p:nvCxnSpPr>
        <p:spPr>
          <a:xfrm>
            <a:off x="7127481" y="23771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2C2336D8-56C4-6648-86BF-84E587A2A23E}"/>
              </a:ext>
            </a:extLst>
          </p:cNvPr>
          <p:cNvCxnSpPr>
            <a:cxnSpLocks/>
          </p:cNvCxnSpPr>
          <p:nvPr/>
        </p:nvCxnSpPr>
        <p:spPr>
          <a:xfrm>
            <a:off x="7127481" y="3034601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6C2F5687-E8ED-F94A-A7A1-7D50199AB4F3}"/>
              </a:ext>
            </a:extLst>
          </p:cNvPr>
          <p:cNvCxnSpPr>
            <a:cxnSpLocks/>
          </p:cNvCxnSpPr>
          <p:nvPr/>
        </p:nvCxnSpPr>
        <p:spPr>
          <a:xfrm>
            <a:off x="8826251" y="23771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0" name="Rectangle 519">
            <a:extLst>
              <a:ext uri="{FF2B5EF4-FFF2-40B4-BE49-F238E27FC236}">
                <a16:creationId xmlns:a16="http://schemas.microsoft.com/office/drawing/2014/main" id="{6EF0E1BE-A404-6D46-9C18-7FB18A16ED48}"/>
              </a:ext>
            </a:extLst>
          </p:cNvPr>
          <p:cNvSpPr/>
          <p:nvPr/>
        </p:nvSpPr>
        <p:spPr>
          <a:xfrm flipV="1">
            <a:off x="9089407" y="3048856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1" name="Diamond 520">
            <a:extLst>
              <a:ext uri="{FF2B5EF4-FFF2-40B4-BE49-F238E27FC236}">
                <a16:creationId xmlns:a16="http://schemas.microsoft.com/office/drawing/2014/main" id="{7BF2EEC1-A957-7B41-AD29-697F1E798147}"/>
              </a:ext>
            </a:extLst>
          </p:cNvPr>
          <p:cNvSpPr/>
          <p:nvPr/>
        </p:nvSpPr>
        <p:spPr>
          <a:xfrm flipV="1">
            <a:off x="9754710" y="2998821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2" name="Arc 521">
            <a:extLst>
              <a:ext uri="{FF2B5EF4-FFF2-40B4-BE49-F238E27FC236}">
                <a16:creationId xmlns:a16="http://schemas.microsoft.com/office/drawing/2014/main" id="{7072EA50-F950-284B-9D01-F62D8A863ABA}"/>
              </a:ext>
            </a:extLst>
          </p:cNvPr>
          <p:cNvSpPr/>
          <p:nvPr/>
        </p:nvSpPr>
        <p:spPr>
          <a:xfrm flipV="1">
            <a:off x="8619843" y="2688920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001AA718-EE64-8547-B51E-E39A88F67E85}"/>
              </a:ext>
            </a:extLst>
          </p:cNvPr>
          <p:cNvCxnSpPr>
            <a:cxnSpLocks/>
          </p:cNvCxnSpPr>
          <p:nvPr/>
        </p:nvCxnSpPr>
        <p:spPr>
          <a:xfrm>
            <a:off x="8826251" y="3034601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8A9F6FDE-570B-8241-BA39-90EACCE9D240}"/>
              </a:ext>
            </a:extLst>
          </p:cNvPr>
          <p:cNvCxnSpPr>
            <a:cxnSpLocks/>
            <a:endCxn id="520" idx="1"/>
          </p:cNvCxnSpPr>
          <p:nvPr/>
        </p:nvCxnSpPr>
        <p:spPr>
          <a:xfrm flipV="1">
            <a:off x="8830778" y="3180453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Elbow Connector 524">
            <a:extLst>
              <a:ext uri="{FF2B5EF4-FFF2-40B4-BE49-F238E27FC236}">
                <a16:creationId xmlns:a16="http://schemas.microsoft.com/office/drawing/2014/main" id="{4A2C53CC-9AC5-3D4B-AAF5-F08F86601998}"/>
              </a:ext>
            </a:extLst>
          </p:cNvPr>
          <p:cNvCxnSpPr>
            <a:cxnSpLocks/>
            <a:stCxn id="520" idx="3"/>
          </p:cNvCxnSpPr>
          <p:nvPr/>
        </p:nvCxnSpPr>
        <p:spPr>
          <a:xfrm flipV="1">
            <a:off x="9352601" y="2896824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Elbow Connector 525">
            <a:extLst>
              <a:ext uri="{FF2B5EF4-FFF2-40B4-BE49-F238E27FC236}">
                <a16:creationId xmlns:a16="http://schemas.microsoft.com/office/drawing/2014/main" id="{BB45BF72-B01A-3C49-A5BC-1B36FDCCA417}"/>
              </a:ext>
            </a:extLst>
          </p:cNvPr>
          <p:cNvCxnSpPr>
            <a:cxnSpLocks/>
            <a:stCxn id="521" idx="3"/>
          </p:cNvCxnSpPr>
          <p:nvPr/>
        </p:nvCxnSpPr>
        <p:spPr>
          <a:xfrm flipV="1">
            <a:off x="10117976" y="2896826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Elbow Connector 526">
            <a:extLst>
              <a:ext uri="{FF2B5EF4-FFF2-40B4-BE49-F238E27FC236}">
                <a16:creationId xmlns:a16="http://schemas.microsoft.com/office/drawing/2014/main" id="{A676FA75-DC9C-8647-B65B-6FE622478BA1}"/>
              </a:ext>
            </a:extLst>
          </p:cNvPr>
          <p:cNvCxnSpPr>
            <a:cxnSpLocks/>
            <a:endCxn id="521" idx="1"/>
          </p:cNvCxnSpPr>
          <p:nvPr/>
        </p:nvCxnSpPr>
        <p:spPr>
          <a:xfrm rot="16200000" flipH="1">
            <a:off x="9527229" y="2952973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>
            <a:extLst>
              <a:ext uri="{FF2B5EF4-FFF2-40B4-BE49-F238E27FC236}">
                <a16:creationId xmlns:a16="http://schemas.microsoft.com/office/drawing/2014/main" id="{B988E774-4A79-0848-862B-E2C0263BA3D2}"/>
              </a:ext>
            </a:extLst>
          </p:cNvPr>
          <p:cNvCxnSpPr>
            <a:cxnSpLocks/>
            <a:endCxn id="529" idx="2"/>
          </p:cNvCxnSpPr>
          <p:nvPr/>
        </p:nvCxnSpPr>
        <p:spPr>
          <a:xfrm>
            <a:off x="8964027" y="2896824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9" name="Oval 528">
            <a:extLst>
              <a:ext uri="{FF2B5EF4-FFF2-40B4-BE49-F238E27FC236}">
                <a16:creationId xmlns:a16="http://schemas.microsoft.com/office/drawing/2014/main" id="{E119276B-9052-2440-AD07-89C1C60DCB61}"/>
              </a:ext>
            </a:extLst>
          </p:cNvPr>
          <p:cNvSpPr/>
          <p:nvPr/>
        </p:nvSpPr>
        <p:spPr>
          <a:xfrm flipV="1">
            <a:off x="10380417" y="2759050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5249E579-C0C4-5C4D-94C0-614C17CA5D0F}"/>
              </a:ext>
            </a:extLst>
          </p:cNvPr>
          <p:cNvCxnSpPr>
            <a:cxnSpLocks/>
          </p:cNvCxnSpPr>
          <p:nvPr/>
        </p:nvCxnSpPr>
        <p:spPr>
          <a:xfrm>
            <a:off x="5428709" y="23771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Rectangle 530">
            <a:extLst>
              <a:ext uri="{FF2B5EF4-FFF2-40B4-BE49-F238E27FC236}">
                <a16:creationId xmlns:a16="http://schemas.microsoft.com/office/drawing/2014/main" id="{4FF84C13-FE64-854D-A541-6A4B13BBE73F}"/>
              </a:ext>
            </a:extLst>
          </p:cNvPr>
          <p:cNvSpPr/>
          <p:nvPr/>
        </p:nvSpPr>
        <p:spPr>
          <a:xfrm flipV="1">
            <a:off x="5691865" y="3048856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2" name="Diamond 531">
            <a:extLst>
              <a:ext uri="{FF2B5EF4-FFF2-40B4-BE49-F238E27FC236}">
                <a16:creationId xmlns:a16="http://schemas.microsoft.com/office/drawing/2014/main" id="{2FE67654-BC3A-B249-A18E-07D7C8FC4487}"/>
              </a:ext>
            </a:extLst>
          </p:cNvPr>
          <p:cNvSpPr/>
          <p:nvPr/>
        </p:nvSpPr>
        <p:spPr>
          <a:xfrm flipV="1">
            <a:off x="6357168" y="2998821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3" name="Arc 532">
            <a:extLst>
              <a:ext uri="{FF2B5EF4-FFF2-40B4-BE49-F238E27FC236}">
                <a16:creationId xmlns:a16="http://schemas.microsoft.com/office/drawing/2014/main" id="{7DBA0715-D627-8B4D-8B99-D044FFFC4D98}"/>
              </a:ext>
            </a:extLst>
          </p:cNvPr>
          <p:cNvSpPr/>
          <p:nvPr/>
        </p:nvSpPr>
        <p:spPr>
          <a:xfrm flipV="1">
            <a:off x="5222301" y="2688920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34" name="Straight Connector 533">
            <a:extLst>
              <a:ext uri="{FF2B5EF4-FFF2-40B4-BE49-F238E27FC236}">
                <a16:creationId xmlns:a16="http://schemas.microsoft.com/office/drawing/2014/main" id="{000B6A81-E14C-274A-ACB6-4DDBD3345BE9}"/>
              </a:ext>
            </a:extLst>
          </p:cNvPr>
          <p:cNvCxnSpPr>
            <a:cxnSpLocks/>
          </p:cNvCxnSpPr>
          <p:nvPr/>
        </p:nvCxnSpPr>
        <p:spPr>
          <a:xfrm>
            <a:off x="5428709" y="3034601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>
            <a:extLst>
              <a:ext uri="{FF2B5EF4-FFF2-40B4-BE49-F238E27FC236}">
                <a16:creationId xmlns:a16="http://schemas.microsoft.com/office/drawing/2014/main" id="{AB9267EE-04FB-CF4E-B922-0336536EB4AF}"/>
              </a:ext>
            </a:extLst>
          </p:cNvPr>
          <p:cNvCxnSpPr>
            <a:cxnSpLocks/>
            <a:endCxn id="531" idx="1"/>
          </p:cNvCxnSpPr>
          <p:nvPr/>
        </p:nvCxnSpPr>
        <p:spPr>
          <a:xfrm flipV="1">
            <a:off x="5433236" y="3180453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Elbow Connector 535">
            <a:extLst>
              <a:ext uri="{FF2B5EF4-FFF2-40B4-BE49-F238E27FC236}">
                <a16:creationId xmlns:a16="http://schemas.microsoft.com/office/drawing/2014/main" id="{468411FA-2393-FE4E-9152-9C61789A71A7}"/>
              </a:ext>
            </a:extLst>
          </p:cNvPr>
          <p:cNvCxnSpPr>
            <a:cxnSpLocks/>
            <a:stCxn id="531" idx="3"/>
          </p:cNvCxnSpPr>
          <p:nvPr/>
        </p:nvCxnSpPr>
        <p:spPr>
          <a:xfrm flipV="1">
            <a:off x="5955059" y="2896824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Elbow Connector 536">
            <a:extLst>
              <a:ext uri="{FF2B5EF4-FFF2-40B4-BE49-F238E27FC236}">
                <a16:creationId xmlns:a16="http://schemas.microsoft.com/office/drawing/2014/main" id="{BE35E2D4-00D6-F74C-A0A6-8CA169664477}"/>
              </a:ext>
            </a:extLst>
          </p:cNvPr>
          <p:cNvCxnSpPr>
            <a:cxnSpLocks/>
            <a:stCxn id="532" idx="3"/>
          </p:cNvCxnSpPr>
          <p:nvPr/>
        </p:nvCxnSpPr>
        <p:spPr>
          <a:xfrm flipV="1">
            <a:off x="6720435" y="2896826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Elbow Connector 537">
            <a:extLst>
              <a:ext uri="{FF2B5EF4-FFF2-40B4-BE49-F238E27FC236}">
                <a16:creationId xmlns:a16="http://schemas.microsoft.com/office/drawing/2014/main" id="{52631B0D-4F54-784C-B9D6-5A985A5B5E87}"/>
              </a:ext>
            </a:extLst>
          </p:cNvPr>
          <p:cNvCxnSpPr>
            <a:cxnSpLocks/>
            <a:endCxn id="532" idx="1"/>
          </p:cNvCxnSpPr>
          <p:nvPr/>
        </p:nvCxnSpPr>
        <p:spPr>
          <a:xfrm rot="16200000" flipH="1">
            <a:off x="6129687" y="2952973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6DEE01D3-F9CE-AF4B-BE2F-99C7A54B9331}"/>
              </a:ext>
            </a:extLst>
          </p:cNvPr>
          <p:cNvCxnSpPr>
            <a:cxnSpLocks/>
            <a:endCxn id="540" idx="2"/>
          </p:cNvCxnSpPr>
          <p:nvPr/>
        </p:nvCxnSpPr>
        <p:spPr>
          <a:xfrm>
            <a:off x="5566485" y="2896824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Oval 539">
            <a:extLst>
              <a:ext uri="{FF2B5EF4-FFF2-40B4-BE49-F238E27FC236}">
                <a16:creationId xmlns:a16="http://schemas.microsoft.com/office/drawing/2014/main" id="{932451D2-68D4-A14F-A66E-8C34514B9427}"/>
              </a:ext>
            </a:extLst>
          </p:cNvPr>
          <p:cNvSpPr/>
          <p:nvPr/>
        </p:nvSpPr>
        <p:spPr>
          <a:xfrm flipV="1">
            <a:off x="6982876" y="2759050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41" name="Straight Connector 540">
            <a:extLst>
              <a:ext uri="{FF2B5EF4-FFF2-40B4-BE49-F238E27FC236}">
                <a16:creationId xmlns:a16="http://schemas.microsoft.com/office/drawing/2014/main" id="{4C908DC5-3B5D-2A41-A631-B7E1727BE27F}"/>
              </a:ext>
            </a:extLst>
          </p:cNvPr>
          <p:cNvCxnSpPr>
            <a:cxnSpLocks/>
          </p:cNvCxnSpPr>
          <p:nvPr/>
        </p:nvCxnSpPr>
        <p:spPr>
          <a:xfrm>
            <a:off x="3729939" y="23771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" name="Rectangle 541">
            <a:extLst>
              <a:ext uri="{FF2B5EF4-FFF2-40B4-BE49-F238E27FC236}">
                <a16:creationId xmlns:a16="http://schemas.microsoft.com/office/drawing/2014/main" id="{CB0E609A-690D-B34C-BE26-BC03C0D15677}"/>
              </a:ext>
            </a:extLst>
          </p:cNvPr>
          <p:cNvSpPr/>
          <p:nvPr/>
        </p:nvSpPr>
        <p:spPr>
          <a:xfrm flipV="1">
            <a:off x="3993095" y="3048856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43" name="Diamond 542">
            <a:extLst>
              <a:ext uri="{FF2B5EF4-FFF2-40B4-BE49-F238E27FC236}">
                <a16:creationId xmlns:a16="http://schemas.microsoft.com/office/drawing/2014/main" id="{3D0E6650-AC4C-CA4C-82EC-E0C060A04853}"/>
              </a:ext>
            </a:extLst>
          </p:cNvPr>
          <p:cNvSpPr/>
          <p:nvPr/>
        </p:nvSpPr>
        <p:spPr>
          <a:xfrm flipV="1">
            <a:off x="4658398" y="2998821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44" name="Arc 543">
            <a:extLst>
              <a:ext uri="{FF2B5EF4-FFF2-40B4-BE49-F238E27FC236}">
                <a16:creationId xmlns:a16="http://schemas.microsoft.com/office/drawing/2014/main" id="{64738EF9-1BDB-504A-AFA7-6C8129A89476}"/>
              </a:ext>
            </a:extLst>
          </p:cNvPr>
          <p:cNvSpPr/>
          <p:nvPr/>
        </p:nvSpPr>
        <p:spPr>
          <a:xfrm flipV="1">
            <a:off x="3523531" y="2688920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D749BFEA-2606-2A44-8AAF-F4696D183555}"/>
              </a:ext>
            </a:extLst>
          </p:cNvPr>
          <p:cNvCxnSpPr>
            <a:cxnSpLocks/>
          </p:cNvCxnSpPr>
          <p:nvPr/>
        </p:nvCxnSpPr>
        <p:spPr>
          <a:xfrm>
            <a:off x="3729939" y="3034601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Straight Connector 545">
            <a:extLst>
              <a:ext uri="{FF2B5EF4-FFF2-40B4-BE49-F238E27FC236}">
                <a16:creationId xmlns:a16="http://schemas.microsoft.com/office/drawing/2014/main" id="{CBEB5415-6A80-0043-A95F-6459AC88D4AC}"/>
              </a:ext>
            </a:extLst>
          </p:cNvPr>
          <p:cNvCxnSpPr>
            <a:cxnSpLocks/>
            <a:endCxn id="542" idx="1"/>
          </p:cNvCxnSpPr>
          <p:nvPr/>
        </p:nvCxnSpPr>
        <p:spPr>
          <a:xfrm flipV="1">
            <a:off x="3734466" y="3180453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Elbow Connector 546">
            <a:extLst>
              <a:ext uri="{FF2B5EF4-FFF2-40B4-BE49-F238E27FC236}">
                <a16:creationId xmlns:a16="http://schemas.microsoft.com/office/drawing/2014/main" id="{02E79F1F-87F3-4845-BC69-32763BE0EB7A}"/>
              </a:ext>
            </a:extLst>
          </p:cNvPr>
          <p:cNvCxnSpPr>
            <a:cxnSpLocks/>
            <a:stCxn id="542" idx="3"/>
          </p:cNvCxnSpPr>
          <p:nvPr/>
        </p:nvCxnSpPr>
        <p:spPr>
          <a:xfrm flipV="1">
            <a:off x="4256289" y="2896824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Elbow Connector 547">
            <a:extLst>
              <a:ext uri="{FF2B5EF4-FFF2-40B4-BE49-F238E27FC236}">
                <a16:creationId xmlns:a16="http://schemas.microsoft.com/office/drawing/2014/main" id="{119AF6D4-D9ED-3243-9B11-90266EA69FA7}"/>
              </a:ext>
            </a:extLst>
          </p:cNvPr>
          <p:cNvCxnSpPr>
            <a:cxnSpLocks/>
            <a:stCxn id="543" idx="3"/>
          </p:cNvCxnSpPr>
          <p:nvPr/>
        </p:nvCxnSpPr>
        <p:spPr>
          <a:xfrm flipV="1">
            <a:off x="5021664" y="2896826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Elbow Connector 548">
            <a:extLst>
              <a:ext uri="{FF2B5EF4-FFF2-40B4-BE49-F238E27FC236}">
                <a16:creationId xmlns:a16="http://schemas.microsoft.com/office/drawing/2014/main" id="{06571396-19EF-9748-A509-D67688B494C6}"/>
              </a:ext>
            </a:extLst>
          </p:cNvPr>
          <p:cNvCxnSpPr>
            <a:cxnSpLocks/>
            <a:endCxn id="543" idx="1"/>
          </p:cNvCxnSpPr>
          <p:nvPr/>
        </p:nvCxnSpPr>
        <p:spPr>
          <a:xfrm rot="16200000" flipH="1">
            <a:off x="4430917" y="2952973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D4F02D53-BD83-9B4E-87BF-E2609D2933E0}"/>
              </a:ext>
            </a:extLst>
          </p:cNvPr>
          <p:cNvCxnSpPr>
            <a:cxnSpLocks/>
            <a:endCxn id="551" idx="2"/>
          </p:cNvCxnSpPr>
          <p:nvPr/>
        </p:nvCxnSpPr>
        <p:spPr>
          <a:xfrm>
            <a:off x="3867715" y="2896824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1" name="Oval 550">
            <a:extLst>
              <a:ext uri="{FF2B5EF4-FFF2-40B4-BE49-F238E27FC236}">
                <a16:creationId xmlns:a16="http://schemas.microsoft.com/office/drawing/2014/main" id="{588C69C9-90AB-5B4B-9C09-71D3A9613737}"/>
              </a:ext>
            </a:extLst>
          </p:cNvPr>
          <p:cNvSpPr/>
          <p:nvPr/>
        </p:nvSpPr>
        <p:spPr>
          <a:xfrm flipV="1">
            <a:off x="5284105" y="2759050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BFBB4E3C-FBB4-F541-B6BC-9D740D210DDE}"/>
              </a:ext>
            </a:extLst>
          </p:cNvPr>
          <p:cNvCxnSpPr>
            <a:cxnSpLocks/>
          </p:cNvCxnSpPr>
          <p:nvPr/>
        </p:nvCxnSpPr>
        <p:spPr>
          <a:xfrm>
            <a:off x="2031167" y="2377176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" name="Rectangle 552">
            <a:extLst>
              <a:ext uri="{FF2B5EF4-FFF2-40B4-BE49-F238E27FC236}">
                <a16:creationId xmlns:a16="http://schemas.microsoft.com/office/drawing/2014/main" id="{85B48033-352A-3F4B-B11D-E0DB1DD97E0B}"/>
              </a:ext>
            </a:extLst>
          </p:cNvPr>
          <p:cNvSpPr/>
          <p:nvPr/>
        </p:nvSpPr>
        <p:spPr>
          <a:xfrm flipV="1">
            <a:off x="2294324" y="3048857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54" name="Diamond 553">
            <a:extLst>
              <a:ext uri="{FF2B5EF4-FFF2-40B4-BE49-F238E27FC236}">
                <a16:creationId xmlns:a16="http://schemas.microsoft.com/office/drawing/2014/main" id="{8C550CAF-8F48-AB4A-839E-41ADC21171E5}"/>
              </a:ext>
            </a:extLst>
          </p:cNvPr>
          <p:cNvSpPr/>
          <p:nvPr/>
        </p:nvSpPr>
        <p:spPr>
          <a:xfrm flipV="1">
            <a:off x="2959627" y="2998822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55" name="Arc 554">
            <a:extLst>
              <a:ext uri="{FF2B5EF4-FFF2-40B4-BE49-F238E27FC236}">
                <a16:creationId xmlns:a16="http://schemas.microsoft.com/office/drawing/2014/main" id="{466C31A6-F646-2C48-BB74-BADBE20BACF8}"/>
              </a:ext>
            </a:extLst>
          </p:cNvPr>
          <p:cNvSpPr/>
          <p:nvPr/>
        </p:nvSpPr>
        <p:spPr>
          <a:xfrm flipV="1">
            <a:off x="1824759" y="2688921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56" name="Straight Connector 555">
            <a:extLst>
              <a:ext uri="{FF2B5EF4-FFF2-40B4-BE49-F238E27FC236}">
                <a16:creationId xmlns:a16="http://schemas.microsoft.com/office/drawing/2014/main" id="{488C9409-9D00-3D46-90F0-531F65DFF7FA}"/>
              </a:ext>
            </a:extLst>
          </p:cNvPr>
          <p:cNvCxnSpPr>
            <a:cxnSpLocks/>
            <a:stCxn id="558" idx="0"/>
          </p:cNvCxnSpPr>
          <p:nvPr/>
        </p:nvCxnSpPr>
        <p:spPr>
          <a:xfrm>
            <a:off x="2031167" y="3034602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91E92B5B-1A98-9A4E-B43B-6BB178D77042}"/>
              </a:ext>
            </a:extLst>
          </p:cNvPr>
          <p:cNvCxnSpPr>
            <a:cxnSpLocks/>
            <a:endCxn id="553" idx="1"/>
          </p:cNvCxnSpPr>
          <p:nvPr/>
        </p:nvCxnSpPr>
        <p:spPr>
          <a:xfrm flipV="1">
            <a:off x="2035694" y="3180454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Oval 557">
            <a:extLst>
              <a:ext uri="{FF2B5EF4-FFF2-40B4-BE49-F238E27FC236}">
                <a16:creationId xmlns:a16="http://schemas.microsoft.com/office/drawing/2014/main" id="{D0792060-CEAE-A649-819E-FA8C7C79F85C}"/>
              </a:ext>
            </a:extLst>
          </p:cNvPr>
          <p:cNvSpPr/>
          <p:nvPr/>
        </p:nvSpPr>
        <p:spPr>
          <a:xfrm flipV="1">
            <a:off x="1893391" y="2759050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59" name="Elbow Connector 558">
            <a:extLst>
              <a:ext uri="{FF2B5EF4-FFF2-40B4-BE49-F238E27FC236}">
                <a16:creationId xmlns:a16="http://schemas.microsoft.com/office/drawing/2014/main" id="{010D75ED-3802-374C-AFD9-1D858862CF18}"/>
              </a:ext>
            </a:extLst>
          </p:cNvPr>
          <p:cNvCxnSpPr>
            <a:cxnSpLocks/>
            <a:stCxn id="553" idx="3"/>
          </p:cNvCxnSpPr>
          <p:nvPr/>
        </p:nvCxnSpPr>
        <p:spPr>
          <a:xfrm flipV="1">
            <a:off x="2557518" y="2896825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0" name="Elbow Connector 559">
            <a:extLst>
              <a:ext uri="{FF2B5EF4-FFF2-40B4-BE49-F238E27FC236}">
                <a16:creationId xmlns:a16="http://schemas.microsoft.com/office/drawing/2014/main" id="{771AA856-919B-2B4C-B477-9189BA565092}"/>
              </a:ext>
            </a:extLst>
          </p:cNvPr>
          <p:cNvCxnSpPr>
            <a:cxnSpLocks/>
            <a:stCxn id="554" idx="3"/>
          </p:cNvCxnSpPr>
          <p:nvPr/>
        </p:nvCxnSpPr>
        <p:spPr>
          <a:xfrm flipV="1">
            <a:off x="3322893" y="2896827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Elbow Connector 560">
            <a:extLst>
              <a:ext uri="{FF2B5EF4-FFF2-40B4-BE49-F238E27FC236}">
                <a16:creationId xmlns:a16="http://schemas.microsoft.com/office/drawing/2014/main" id="{B87DAF1A-C7CE-FA4A-AF76-5E25CB67B17D}"/>
              </a:ext>
            </a:extLst>
          </p:cNvPr>
          <p:cNvCxnSpPr>
            <a:cxnSpLocks/>
            <a:endCxn id="554" idx="1"/>
          </p:cNvCxnSpPr>
          <p:nvPr/>
        </p:nvCxnSpPr>
        <p:spPr>
          <a:xfrm rot="16200000" flipH="1">
            <a:off x="2732146" y="2952974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>
            <a:extLst>
              <a:ext uri="{FF2B5EF4-FFF2-40B4-BE49-F238E27FC236}">
                <a16:creationId xmlns:a16="http://schemas.microsoft.com/office/drawing/2014/main" id="{FD841E9C-AEEC-7143-8B0A-AB6A2FA19B5A}"/>
              </a:ext>
            </a:extLst>
          </p:cNvPr>
          <p:cNvCxnSpPr>
            <a:cxnSpLocks/>
            <a:stCxn id="558" idx="6"/>
            <a:endCxn id="563" idx="2"/>
          </p:cNvCxnSpPr>
          <p:nvPr/>
        </p:nvCxnSpPr>
        <p:spPr>
          <a:xfrm>
            <a:off x="2168943" y="2896825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" name="Oval 562">
            <a:extLst>
              <a:ext uri="{FF2B5EF4-FFF2-40B4-BE49-F238E27FC236}">
                <a16:creationId xmlns:a16="http://schemas.microsoft.com/office/drawing/2014/main" id="{76E17659-B033-624A-8B58-E562AAD3C499}"/>
              </a:ext>
            </a:extLst>
          </p:cNvPr>
          <p:cNvSpPr/>
          <p:nvPr/>
        </p:nvSpPr>
        <p:spPr>
          <a:xfrm flipV="1">
            <a:off x="3585334" y="2759051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40CB5452-A0FE-A54C-BC1E-A71D85EEEDB2}"/>
              </a:ext>
            </a:extLst>
          </p:cNvPr>
          <p:cNvSpPr/>
          <p:nvPr/>
        </p:nvSpPr>
        <p:spPr>
          <a:xfrm flipV="1">
            <a:off x="7390637" y="3048856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65" name="Arc 564">
            <a:extLst>
              <a:ext uri="{FF2B5EF4-FFF2-40B4-BE49-F238E27FC236}">
                <a16:creationId xmlns:a16="http://schemas.microsoft.com/office/drawing/2014/main" id="{7C800DE8-F099-0449-894C-B7C6106001A3}"/>
              </a:ext>
            </a:extLst>
          </p:cNvPr>
          <p:cNvSpPr/>
          <p:nvPr/>
        </p:nvSpPr>
        <p:spPr>
          <a:xfrm flipV="1">
            <a:off x="6921073" y="2688920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4E0834ED-41F5-5E4F-BCEE-5704CF3A07C1}"/>
              </a:ext>
            </a:extLst>
          </p:cNvPr>
          <p:cNvCxnSpPr>
            <a:cxnSpLocks/>
            <a:endCxn id="564" idx="1"/>
          </p:cNvCxnSpPr>
          <p:nvPr/>
        </p:nvCxnSpPr>
        <p:spPr>
          <a:xfrm flipV="1">
            <a:off x="7132008" y="3180453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Elbow Connector 566">
            <a:extLst>
              <a:ext uri="{FF2B5EF4-FFF2-40B4-BE49-F238E27FC236}">
                <a16:creationId xmlns:a16="http://schemas.microsoft.com/office/drawing/2014/main" id="{E36BDA5E-CF3B-A94E-8B84-F4086DDA0ED0}"/>
              </a:ext>
            </a:extLst>
          </p:cNvPr>
          <p:cNvCxnSpPr>
            <a:cxnSpLocks/>
            <a:stCxn id="564" idx="3"/>
          </p:cNvCxnSpPr>
          <p:nvPr/>
        </p:nvCxnSpPr>
        <p:spPr>
          <a:xfrm flipV="1">
            <a:off x="7653831" y="2896824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>
            <a:extLst>
              <a:ext uri="{FF2B5EF4-FFF2-40B4-BE49-F238E27FC236}">
                <a16:creationId xmlns:a16="http://schemas.microsoft.com/office/drawing/2014/main" id="{D22E0F7A-92D1-4D47-945F-C98CF3619983}"/>
              </a:ext>
            </a:extLst>
          </p:cNvPr>
          <p:cNvCxnSpPr>
            <a:cxnSpLocks/>
          </p:cNvCxnSpPr>
          <p:nvPr/>
        </p:nvCxnSpPr>
        <p:spPr>
          <a:xfrm>
            <a:off x="7265257" y="2896824"/>
            <a:ext cx="725421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9" name="Oval 568">
            <a:extLst>
              <a:ext uri="{FF2B5EF4-FFF2-40B4-BE49-F238E27FC236}">
                <a16:creationId xmlns:a16="http://schemas.microsoft.com/office/drawing/2014/main" id="{CFC82A3D-D073-CB49-9EE2-56685F01324B}"/>
              </a:ext>
            </a:extLst>
          </p:cNvPr>
          <p:cNvSpPr/>
          <p:nvPr/>
        </p:nvSpPr>
        <p:spPr>
          <a:xfrm flipV="1">
            <a:off x="8681647" y="2759050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70" name="Straight Connector 569">
            <a:extLst>
              <a:ext uri="{FF2B5EF4-FFF2-40B4-BE49-F238E27FC236}">
                <a16:creationId xmlns:a16="http://schemas.microsoft.com/office/drawing/2014/main" id="{F9BCA5C9-7FC2-ED45-8110-D98C5671D78C}"/>
              </a:ext>
            </a:extLst>
          </p:cNvPr>
          <p:cNvCxnSpPr>
            <a:cxnSpLocks/>
          </p:cNvCxnSpPr>
          <p:nvPr/>
        </p:nvCxnSpPr>
        <p:spPr>
          <a:xfrm>
            <a:off x="8523922" y="2896825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Oval 570">
            <a:extLst>
              <a:ext uri="{FF2B5EF4-FFF2-40B4-BE49-F238E27FC236}">
                <a16:creationId xmlns:a16="http://schemas.microsoft.com/office/drawing/2014/main" id="{361F10A2-FCE9-8D47-BCC7-8BF583F15160}"/>
              </a:ext>
            </a:extLst>
          </p:cNvPr>
          <p:cNvSpPr/>
          <p:nvPr/>
        </p:nvSpPr>
        <p:spPr>
          <a:xfrm>
            <a:off x="8053406" y="2863197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72" name="Oval 571">
            <a:extLst>
              <a:ext uri="{FF2B5EF4-FFF2-40B4-BE49-F238E27FC236}">
                <a16:creationId xmlns:a16="http://schemas.microsoft.com/office/drawing/2014/main" id="{89C4D890-D1AD-B747-AEFC-7809A69EEC55}"/>
              </a:ext>
            </a:extLst>
          </p:cNvPr>
          <p:cNvSpPr/>
          <p:nvPr/>
        </p:nvSpPr>
        <p:spPr>
          <a:xfrm>
            <a:off x="8213076" y="2863197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73" name="Oval 572">
            <a:extLst>
              <a:ext uri="{FF2B5EF4-FFF2-40B4-BE49-F238E27FC236}">
                <a16:creationId xmlns:a16="http://schemas.microsoft.com/office/drawing/2014/main" id="{DAC67341-F6FA-8A4C-8ADA-DBF51B2D03AB}"/>
              </a:ext>
            </a:extLst>
          </p:cNvPr>
          <p:cNvSpPr/>
          <p:nvPr/>
        </p:nvSpPr>
        <p:spPr>
          <a:xfrm>
            <a:off x="8370730" y="2863197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74" name="Google Shape;399;p3">
            <a:extLst>
              <a:ext uri="{FF2B5EF4-FFF2-40B4-BE49-F238E27FC236}">
                <a16:creationId xmlns:a16="http://schemas.microsoft.com/office/drawing/2014/main" id="{961A4CD0-716E-1747-958D-F0C5459F5154}"/>
              </a:ext>
            </a:extLst>
          </p:cNvPr>
          <p:cNvSpPr/>
          <p:nvPr/>
        </p:nvSpPr>
        <p:spPr>
          <a:xfrm rot="16200000">
            <a:off x="1311651" y="2749773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E3003CB9-D3A9-3344-BBC7-1AA5D0F8688B}"/>
              </a:ext>
            </a:extLst>
          </p:cNvPr>
          <p:cNvCxnSpPr>
            <a:cxnSpLocks/>
            <a:stCxn id="574" idx="2"/>
          </p:cNvCxnSpPr>
          <p:nvPr/>
        </p:nvCxnSpPr>
        <p:spPr>
          <a:xfrm>
            <a:off x="1623147" y="2903782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TextBox 575">
            <a:extLst>
              <a:ext uri="{FF2B5EF4-FFF2-40B4-BE49-F238E27FC236}">
                <a16:creationId xmlns:a16="http://schemas.microsoft.com/office/drawing/2014/main" id="{BEA88E63-C0DA-BE4C-A2BD-74CFB426C6B0}"/>
              </a:ext>
            </a:extLst>
          </p:cNvPr>
          <p:cNvSpPr txBox="1"/>
          <p:nvPr/>
        </p:nvSpPr>
        <p:spPr>
          <a:xfrm>
            <a:off x="803825" y="267838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</a:p>
        </p:txBody>
      </p: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AFC39B90-ED3B-904B-900F-B46BC5D8D3BA}"/>
              </a:ext>
            </a:extLst>
          </p:cNvPr>
          <p:cNvCxnSpPr>
            <a:cxnSpLocks/>
          </p:cNvCxnSpPr>
          <p:nvPr/>
        </p:nvCxnSpPr>
        <p:spPr>
          <a:xfrm>
            <a:off x="7127482" y="3692027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9" name="Rectangle 578">
            <a:extLst>
              <a:ext uri="{FF2B5EF4-FFF2-40B4-BE49-F238E27FC236}">
                <a16:creationId xmlns:a16="http://schemas.microsoft.com/office/drawing/2014/main" id="{6B500DBB-0C0E-F341-B780-C514A5B38F31}"/>
              </a:ext>
            </a:extLst>
          </p:cNvPr>
          <p:cNvSpPr/>
          <p:nvPr/>
        </p:nvSpPr>
        <p:spPr>
          <a:xfrm flipV="1">
            <a:off x="9089408" y="370628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0" name="Diamond 579">
            <a:extLst>
              <a:ext uri="{FF2B5EF4-FFF2-40B4-BE49-F238E27FC236}">
                <a16:creationId xmlns:a16="http://schemas.microsoft.com/office/drawing/2014/main" id="{2DFF876D-6AC7-214E-AF14-0D952898A1F0}"/>
              </a:ext>
            </a:extLst>
          </p:cNvPr>
          <p:cNvSpPr/>
          <p:nvPr/>
        </p:nvSpPr>
        <p:spPr>
          <a:xfrm flipV="1">
            <a:off x="9754711" y="3656247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1" name="Arc 580">
            <a:extLst>
              <a:ext uri="{FF2B5EF4-FFF2-40B4-BE49-F238E27FC236}">
                <a16:creationId xmlns:a16="http://schemas.microsoft.com/office/drawing/2014/main" id="{5866420B-A693-D344-8958-1BE27645A0CE}"/>
              </a:ext>
            </a:extLst>
          </p:cNvPr>
          <p:cNvSpPr/>
          <p:nvPr/>
        </p:nvSpPr>
        <p:spPr>
          <a:xfrm flipV="1">
            <a:off x="8619844" y="3346346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82" name="Straight Connector 581">
            <a:extLst>
              <a:ext uri="{FF2B5EF4-FFF2-40B4-BE49-F238E27FC236}">
                <a16:creationId xmlns:a16="http://schemas.microsoft.com/office/drawing/2014/main" id="{BA8CBEB9-9DB5-8041-B258-5A19B12AC7B2}"/>
              </a:ext>
            </a:extLst>
          </p:cNvPr>
          <p:cNvCxnSpPr>
            <a:cxnSpLocks/>
          </p:cNvCxnSpPr>
          <p:nvPr/>
        </p:nvCxnSpPr>
        <p:spPr>
          <a:xfrm>
            <a:off x="8826252" y="3692027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>
            <a:extLst>
              <a:ext uri="{FF2B5EF4-FFF2-40B4-BE49-F238E27FC236}">
                <a16:creationId xmlns:a16="http://schemas.microsoft.com/office/drawing/2014/main" id="{D9094F5C-200D-C44A-B1A8-275DBDE6DE49}"/>
              </a:ext>
            </a:extLst>
          </p:cNvPr>
          <p:cNvCxnSpPr>
            <a:cxnSpLocks/>
            <a:endCxn id="579" idx="1"/>
          </p:cNvCxnSpPr>
          <p:nvPr/>
        </p:nvCxnSpPr>
        <p:spPr>
          <a:xfrm flipV="1">
            <a:off x="8830779" y="3837880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Elbow Connector 583">
            <a:extLst>
              <a:ext uri="{FF2B5EF4-FFF2-40B4-BE49-F238E27FC236}">
                <a16:creationId xmlns:a16="http://schemas.microsoft.com/office/drawing/2014/main" id="{C7FF8CA9-2433-7440-A2DF-DE7C0E3DEF76}"/>
              </a:ext>
            </a:extLst>
          </p:cNvPr>
          <p:cNvCxnSpPr>
            <a:cxnSpLocks/>
            <a:stCxn id="579" idx="3"/>
          </p:cNvCxnSpPr>
          <p:nvPr/>
        </p:nvCxnSpPr>
        <p:spPr>
          <a:xfrm flipV="1">
            <a:off x="9352602" y="355425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Elbow Connector 584">
            <a:extLst>
              <a:ext uri="{FF2B5EF4-FFF2-40B4-BE49-F238E27FC236}">
                <a16:creationId xmlns:a16="http://schemas.microsoft.com/office/drawing/2014/main" id="{4A530925-D376-8D48-BEA2-BCE50D5201D6}"/>
              </a:ext>
            </a:extLst>
          </p:cNvPr>
          <p:cNvCxnSpPr>
            <a:cxnSpLocks/>
            <a:stCxn id="580" idx="3"/>
          </p:cNvCxnSpPr>
          <p:nvPr/>
        </p:nvCxnSpPr>
        <p:spPr>
          <a:xfrm flipV="1">
            <a:off x="10117977" y="3554252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Elbow Connector 585">
            <a:extLst>
              <a:ext uri="{FF2B5EF4-FFF2-40B4-BE49-F238E27FC236}">
                <a16:creationId xmlns:a16="http://schemas.microsoft.com/office/drawing/2014/main" id="{E2E4A3D5-9CBA-B54F-9FCB-EF8747319049}"/>
              </a:ext>
            </a:extLst>
          </p:cNvPr>
          <p:cNvCxnSpPr>
            <a:cxnSpLocks/>
            <a:endCxn id="580" idx="1"/>
          </p:cNvCxnSpPr>
          <p:nvPr/>
        </p:nvCxnSpPr>
        <p:spPr>
          <a:xfrm rot="16200000" flipH="1">
            <a:off x="9527230" y="3610399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>
            <a:extLst>
              <a:ext uri="{FF2B5EF4-FFF2-40B4-BE49-F238E27FC236}">
                <a16:creationId xmlns:a16="http://schemas.microsoft.com/office/drawing/2014/main" id="{81569BA5-D741-CA44-88C6-E668E15AB639}"/>
              </a:ext>
            </a:extLst>
          </p:cNvPr>
          <p:cNvCxnSpPr>
            <a:cxnSpLocks/>
            <a:endCxn id="588" idx="2"/>
          </p:cNvCxnSpPr>
          <p:nvPr/>
        </p:nvCxnSpPr>
        <p:spPr>
          <a:xfrm>
            <a:off x="8964028" y="3554250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8" name="Oval 587">
            <a:extLst>
              <a:ext uri="{FF2B5EF4-FFF2-40B4-BE49-F238E27FC236}">
                <a16:creationId xmlns:a16="http://schemas.microsoft.com/office/drawing/2014/main" id="{37D15D90-3EA1-F143-9D4A-5644E11F95FB}"/>
              </a:ext>
            </a:extLst>
          </p:cNvPr>
          <p:cNvSpPr/>
          <p:nvPr/>
        </p:nvSpPr>
        <p:spPr>
          <a:xfrm flipV="1">
            <a:off x="10380418" y="341647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9" name="Rectangle 588">
            <a:extLst>
              <a:ext uri="{FF2B5EF4-FFF2-40B4-BE49-F238E27FC236}">
                <a16:creationId xmlns:a16="http://schemas.microsoft.com/office/drawing/2014/main" id="{98F2822C-C6FB-2648-BA8C-4CF8AB50A863}"/>
              </a:ext>
            </a:extLst>
          </p:cNvPr>
          <p:cNvSpPr/>
          <p:nvPr/>
        </p:nvSpPr>
        <p:spPr>
          <a:xfrm flipV="1">
            <a:off x="5691866" y="370628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90" name="Diamond 589">
            <a:extLst>
              <a:ext uri="{FF2B5EF4-FFF2-40B4-BE49-F238E27FC236}">
                <a16:creationId xmlns:a16="http://schemas.microsoft.com/office/drawing/2014/main" id="{15906367-A52D-9C47-8AE4-50CA4C0B854C}"/>
              </a:ext>
            </a:extLst>
          </p:cNvPr>
          <p:cNvSpPr/>
          <p:nvPr/>
        </p:nvSpPr>
        <p:spPr>
          <a:xfrm flipV="1">
            <a:off x="6357169" y="3656247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91" name="Arc 590">
            <a:extLst>
              <a:ext uri="{FF2B5EF4-FFF2-40B4-BE49-F238E27FC236}">
                <a16:creationId xmlns:a16="http://schemas.microsoft.com/office/drawing/2014/main" id="{70CBFA19-29A1-4A49-BD0D-A7914DA73E3A}"/>
              </a:ext>
            </a:extLst>
          </p:cNvPr>
          <p:cNvSpPr/>
          <p:nvPr/>
        </p:nvSpPr>
        <p:spPr>
          <a:xfrm flipV="1">
            <a:off x="5222302" y="3346346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92" name="Straight Connector 591">
            <a:extLst>
              <a:ext uri="{FF2B5EF4-FFF2-40B4-BE49-F238E27FC236}">
                <a16:creationId xmlns:a16="http://schemas.microsoft.com/office/drawing/2014/main" id="{234EF82A-D845-1747-8BEB-A53731B54EBA}"/>
              </a:ext>
            </a:extLst>
          </p:cNvPr>
          <p:cNvCxnSpPr>
            <a:cxnSpLocks/>
          </p:cNvCxnSpPr>
          <p:nvPr/>
        </p:nvCxnSpPr>
        <p:spPr>
          <a:xfrm>
            <a:off x="5428710" y="3692027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>
            <a:extLst>
              <a:ext uri="{FF2B5EF4-FFF2-40B4-BE49-F238E27FC236}">
                <a16:creationId xmlns:a16="http://schemas.microsoft.com/office/drawing/2014/main" id="{7E9EBABB-470F-CA47-93C3-3D1EA36A3E55}"/>
              </a:ext>
            </a:extLst>
          </p:cNvPr>
          <p:cNvCxnSpPr>
            <a:cxnSpLocks/>
            <a:endCxn id="589" idx="1"/>
          </p:cNvCxnSpPr>
          <p:nvPr/>
        </p:nvCxnSpPr>
        <p:spPr>
          <a:xfrm flipV="1">
            <a:off x="5433237" y="3837880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Elbow Connector 593">
            <a:extLst>
              <a:ext uri="{FF2B5EF4-FFF2-40B4-BE49-F238E27FC236}">
                <a16:creationId xmlns:a16="http://schemas.microsoft.com/office/drawing/2014/main" id="{32DDD95F-DE00-6940-ADD1-BD5763601379}"/>
              </a:ext>
            </a:extLst>
          </p:cNvPr>
          <p:cNvCxnSpPr>
            <a:cxnSpLocks/>
            <a:stCxn id="589" idx="3"/>
          </p:cNvCxnSpPr>
          <p:nvPr/>
        </p:nvCxnSpPr>
        <p:spPr>
          <a:xfrm flipV="1">
            <a:off x="5955060" y="355425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Elbow Connector 594">
            <a:extLst>
              <a:ext uri="{FF2B5EF4-FFF2-40B4-BE49-F238E27FC236}">
                <a16:creationId xmlns:a16="http://schemas.microsoft.com/office/drawing/2014/main" id="{705483FC-EB94-7B49-AFFE-C3A10A35A3A7}"/>
              </a:ext>
            </a:extLst>
          </p:cNvPr>
          <p:cNvCxnSpPr>
            <a:cxnSpLocks/>
            <a:stCxn id="590" idx="3"/>
          </p:cNvCxnSpPr>
          <p:nvPr/>
        </p:nvCxnSpPr>
        <p:spPr>
          <a:xfrm flipV="1">
            <a:off x="6720436" y="3554252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Elbow Connector 595">
            <a:extLst>
              <a:ext uri="{FF2B5EF4-FFF2-40B4-BE49-F238E27FC236}">
                <a16:creationId xmlns:a16="http://schemas.microsoft.com/office/drawing/2014/main" id="{FB619D96-1C82-0B46-9D5A-D163B8EEA4D6}"/>
              </a:ext>
            </a:extLst>
          </p:cNvPr>
          <p:cNvCxnSpPr>
            <a:cxnSpLocks/>
            <a:endCxn id="590" idx="1"/>
          </p:cNvCxnSpPr>
          <p:nvPr/>
        </p:nvCxnSpPr>
        <p:spPr>
          <a:xfrm rot="16200000" flipH="1">
            <a:off x="6129688" y="3610399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>
            <a:extLst>
              <a:ext uri="{FF2B5EF4-FFF2-40B4-BE49-F238E27FC236}">
                <a16:creationId xmlns:a16="http://schemas.microsoft.com/office/drawing/2014/main" id="{C273D34C-7F86-A646-A915-FB8BFBBD69DD}"/>
              </a:ext>
            </a:extLst>
          </p:cNvPr>
          <p:cNvCxnSpPr>
            <a:cxnSpLocks/>
            <a:endCxn id="598" idx="2"/>
          </p:cNvCxnSpPr>
          <p:nvPr/>
        </p:nvCxnSpPr>
        <p:spPr>
          <a:xfrm>
            <a:off x="5566486" y="3554250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8" name="Oval 597">
            <a:extLst>
              <a:ext uri="{FF2B5EF4-FFF2-40B4-BE49-F238E27FC236}">
                <a16:creationId xmlns:a16="http://schemas.microsoft.com/office/drawing/2014/main" id="{725EB35F-3104-8740-811F-40C312251D93}"/>
              </a:ext>
            </a:extLst>
          </p:cNvPr>
          <p:cNvSpPr/>
          <p:nvPr/>
        </p:nvSpPr>
        <p:spPr>
          <a:xfrm flipV="1">
            <a:off x="6982877" y="341647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59AF77F6-9D07-6542-8EC8-B3EF163A4B97}"/>
              </a:ext>
            </a:extLst>
          </p:cNvPr>
          <p:cNvSpPr/>
          <p:nvPr/>
        </p:nvSpPr>
        <p:spPr>
          <a:xfrm flipV="1">
            <a:off x="3993096" y="370628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00" name="Diamond 599">
            <a:extLst>
              <a:ext uri="{FF2B5EF4-FFF2-40B4-BE49-F238E27FC236}">
                <a16:creationId xmlns:a16="http://schemas.microsoft.com/office/drawing/2014/main" id="{36935096-1167-6C4D-ABAB-B109822C17CD}"/>
              </a:ext>
            </a:extLst>
          </p:cNvPr>
          <p:cNvSpPr/>
          <p:nvPr/>
        </p:nvSpPr>
        <p:spPr>
          <a:xfrm flipV="1">
            <a:off x="4658399" y="3656247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01" name="Arc 600">
            <a:extLst>
              <a:ext uri="{FF2B5EF4-FFF2-40B4-BE49-F238E27FC236}">
                <a16:creationId xmlns:a16="http://schemas.microsoft.com/office/drawing/2014/main" id="{29A7E970-C19F-5C48-9E78-DA7D6A80C6E3}"/>
              </a:ext>
            </a:extLst>
          </p:cNvPr>
          <p:cNvSpPr/>
          <p:nvPr/>
        </p:nvSpPr>
        <p:spPr>
          <a:xfrm flipV="1">
            <a:off x="3523532" y="3346346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02" name="Straight Connector 601">
            <a:extLst>
              <a:ext uri="{FF2B5EF4-FFF2-40B4-BE49-F238E27FC236}">
                <a16:creationId xmlns:a16="http://schemas.microsoft.com/office/drawing/2014/main" id="{86A73810-1754-A342-B539-D4C7ECE2FFCF}"/>
              </a:ext>
            </a:extLst>
          </p:cNvPr>
          <p:cNvCxnSpPr>
            <a:cxnSpLocks/>
          </p:cNvCxnSpPr>
          <p:nvPr/>
        </p:nvCxnSpPr>
        <p:spPr>
          <a:xfrm>
            <a:off x="3729940" y="3692027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id="{C60C18E8-1EE6-2B46-8121-B553209BAC74}"/>
              </a:ext>
            </a:extLst>
          </p:cNvPr>
          <p:cNvCxnSpPr>
            <a:cxnSpLocks/>
            <a:endCxn id="599" idx="1"/>
          </p:cNvCxnSpPr>
          <p:nvPr/>
        </p:nvCxnSpPr>
        <p:spPr>
          <a:xfrm flipV="1">
            <a:off x="3734467" y="3837880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Elbow Connector 603">
            <a:extLst>
              <a:ext uri="{FF2B5EF4-FFF2-40B4-BE49-F238E27FC236}">
                <a16:creationId xmlns:a16="http://schemas.microsoft.com/office/drawing/2014/main" id="{6A3A19E9-671A-3C41-BF84-036C968F8966}"/>
              </a:ext>
            </a:extLst>
          </p:cNvPr>
          <p:cNvCxnSpPr>
            <a:cxnSpLocks/>
            <a:stCxn id="599" idx="3"/>
          </p:cNvCxnSpPr>
          <p:nvPr/>
        </p:nvCxnSpPr>
        <p:spPr>
          <a:xfrm flipV="1">
            <a:off x="4256290" y="355425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Elbow Connector 604">
            <a:extLst>
              <a:ext uri="{FF2B5EF4-FFF2-40B4-BE49-F238E27FC236}">
                <a16:creationId xmlns:a16="http://schemas.microsoft.com/office/drawing/2014/main" id="{F385C3DA-2661-5D4B-AAD0-252F48F3A704}"/>
              </a:ext>
            </a:extLst>
          </p:cNvPr>
          <p:cNvCxnSpPr>
            <a:cxnSpLocks/>
            <a:stCxn id="600" idx="3"/>
          </p:cNvCxnSpPr>
          <p:nvPr/>
        </p:nvCxnSpPr>
        <p:spPr>
          <a:xfrm flipV="1">
            <a:off x="5021665" y="3554252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Elbow Connector 605">
            <a:extLst>
              <a:ext uri="{FF2B5EF4-FFF2-40B4-BE49-F238E27FC236}">
                <a16:creationId xmlns:a16="http://schemas.microsoft.com/office/drawing/2014/main" id="{9DD73030-CC71-104A-98DF-ED3F09015F72}"/>
              </a:ext>
            </a:extLst>
          </p:cNvPr>
          <p:cNvCxnSpPr>
            <a:cxnSpLocks/>
            <a:endCxn id="600" idx="1"/>
          </p:cNvCxnSpPr>
          <p:nvPr/>
        </p:nvCxnSpPr>
        <p:spPr>
          <a:xfrm rot="16200000" flipH="1">
            <a:off x="4430918" y="3610399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>
            <a:extLst>
              <a:ext uri="{FF2B5EF4-FFF2-40B4-BE49-F238E27FC236}">
                <a16:creationId xmlns:a16="http://schemas.microsoft.com/office/drawing/2014/main" id="{51A1394D-7910-6B42-A41A-E1728080AD8B}"/>
              </a:ext>
            </a:extLst>
          </p:cNvPr>
          <p:cNvCxnSpPr>
            <a:cxnSpLocks/>
            <a:endCxn id="608" idx="2"/>
          </p:cNvCxnSpPr>
          <p:nvPr/>
        </p:nvCxnSpPr>
        <p:spPr>
          <a:xfrm>
            <a:off x="3867716" y="3554250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8" name="Oval 607">
            <a:extLst>
              <a:ext uri="{FF2B5EF4-FFF2-40B4-BE49-F238E27FC236}">
                <a16:creationId xmlns:a16="http://schemas.microsoft.com/office/drawing/2014/main" id="{1AC0F2A1-3C78-494B-B68A-ED36A317DDBA}"/>
              </a:ext>
            </a:extLst>
          </p:cNvPr>
          <p:cNvSpPr/>
          <p:nvPr/>
        </p:nvSpPr>
        <p:spPr>
          <a:xfrm flipV="1">
            <a:off x="5284106" y="341647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519A36F9-AF43-7D4D-8FBC-94CE292913A4}"/>
              </a:ext>
            </a:extLst>
          </p:cNvPr>
          <p:cNvSpPr/>
          <p:nvPr/>
        </p:nvSpPr>
        <p:spPr>
          <a:xfrm flipV="1">
            <a:off x="2294325" y="3706283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0" name="Diamond 609">
            <a:extLst>
              <a:ext uri="{FF2B5EF4-FFF2-40B4-BE49-F238E27FC236}">
                <a16:creationId xmlns:a16="http://schemas.microsoft.com/office/drawing/2014/main" id="{5169BA31-91B5-9D47-B27D-0F3503697F13}"/>
              </a:ext>
            </a:extLst>
          </p:cNvPr>
          <p:cNvSpPr/>
          <p:nvPr/>
        </p:nvSpPr>
        <p:spPr>
          <a:xfrm flipV="1">
            <a:off x="2959628" y="3656248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1" name="Arc 610">
            <a:extLst>
              <a:ext uri="{FF2B5EF4-FFF2-40B4-BE49-F238E27FC236}">
                <a16:creationId xmlns:a16="http://schemas.microsoft.com/office/drawing/2014/main" id="{762A60E2-1F35-C64A-A16F-4D0D9C51D864}"/>
              </a:ext>
            </a:extLst>
          </p:cNvPr>
          <p:cNvSpPr/>
          <p:nvPr/>
        </p:nvSpPr>
        <p:spPr>
          <a:xfrm flipV="1">
            <a:off x="1824760" y="3346347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12" name="Straight Connector 611">
            <a:extLst>
              <a:ext uri="{FF2B5EF4-FFF2-40B4-BE49-F238E27FC236}">
                <a16:creationId xmlns:a16="http://schemas.microsoft.com/office/drawing/2014/main" id="{268F6359-1763-5449-8422-C1BCE6081DCD}"/>
              </a:ext>
            </a:extLst>
          </p:cNvPr>
          <p:cNvCxnSpPr>
            <a:cxnSpLocks/>
            <a:stCxn id="614" idx="0"/>
          </p:cNvCxnSpPr>
          <p:nvPr/>
        </p:nvCxnSpPr>
        <p:spPr>
          <a:xfrm>
            <a:off x="2031168" y="3692028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>
            <a:extLst>
              <a:ext uri="{FF2B5EF4-FFF2-40B4-BE49-F238E27FC236}">
                <a16:creationId xmlns:a16="http://schemas.microsoft.com/office/drawing/2014/main" id="{0FC3AA3E-E280-A74D-9C03-994E234DEE3E}"/>
              </a:ext>
            </a:extLst>
          </p:cNvPr>
          <p:cNvCxnSpPr>
            <a:cxnSpLocks/>
            <a:endCxn id="609" idx="1"/>
          </p:cNvCxnSpPr>
          <p:nvPr/>
        </p:nvCxnSpPr>
        <p:spPr>
          <a:xfrm flipV="1">
            <a:off x="2035695" y="3837881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Oval 613">
            <a:extLst>
              <a:ext uri="{FF2B5EF4-FFF2-40B4-BE49-F238E27FC236}">
                <a16:creationId xmlns:a16="http://schemas.microsoft.com/office/drawing/2014/main" id="{44FE1198-5C06-2F40-B5DA-1777F5B92A12}"/>
              </a:ext>
            </a:extLst>
          </p:cNvPr>
          <p:cNvSpPr/>
          <p:nvPr/>
        </p:nvSpPr>
        <p:spPr>
          <a:xfrm flipV="1">
            <a:off x="1893392" y="341647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15" name="Elbow Connector 614">
            <a:extLst>
              <a:ext uri="{FF2B5EF4-FFF2-40B4-BE49-F238E27FC236}">
                <a16:creationId xmlns:a16="http://schemas.microsoft.com/office/drawing/2014/main" id="{202F4161-C57A-2547-AD8A-3A0F7B8016AA}"/>
              </a:ext>
            </a:extLst>
          </p:cNvPr>
          <p:cNvCxnSpPr>
            <a:cxnSpLocks/>
            <a:stCxn id="609" idx="3"/>
          </p:cNvCxnSpPr>
          <p:nvPr/>
        </p:nvCxnSpPr>
        <p:spPr>
          <a:xfrm flipV="1">
            <a:off x="2557519" y="3554251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Elbow Connector 615">
            <a:extLst>
              <a:ext uri="{FF2B5EF4-FFF2-40B4-BE49-F238E27FC236}">
                <a16:creationId xmlns:a16="http://schemas.microsoft.com/office/drawing/2014/main" id="{42404AD2-9075-F441-BF05-5608AE27E67E}"/>
              </a:ext>
            </a:extLst>
          </p:cNvPr>
          <p:cNvCxnSpPr>
            <a:cxnSpLocks/>
            <a:stCxn id="610" idx="3"/>
          </p:cNvCxnSpPr>
          <p:nvPr/>
        </p:nvCxnSpPr>
        <p:spPr>
          <a:xfrm flipV="1">
            <a:off x="3322894" y="3554253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Elbow Connector 616">
            <a:extLst>
              <a:ext uri="{FF2B5EF4-FFF2-40B4-BE49-F238E27FC236}">
                <a16:creationId xmlns:a16="http://schemas.microsoft.com/office/drawing/2014/main" id="{48F937F8-5341-244D-8E33-A4D0F72195FB}"/>
              </a:ext>
            </a:extLst>
          </p:cNvPr>
          <p:cNvCxnSpPr>
            <a:cxnSpLocks/>
            <a:endCxn id="610" idx="1"/>
          </p:cNvCxnSpPr>
          <p:nvPr/>
        </p:nvCxnSpPr>
        <p:spPr>
          <a:xfrm rot="16200000" flipH="1">
            <a:off x="2732147" y="3610400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>
            <a:extLst>
              <a:ext uri="{FF2B5EF4-FFF2-40B4-BE49-F238E27FC236}">
                <a16:creationId xmlns:a16="http://schemas.microsoft.com/office/drawing/2014/main" id="{AE45F4D8-421C-8F45-B718-8E8FFDBF2D9B}"/>
              </a:ext>
            </a:extLst>
          </p:cNvPr>
          <p:cNvCxnSpPr>
            <a:cxnSpLocks/>
            <a:stCxn id="614" idx="6"/>
            <a:endCxn id="619" idx="2"/>
          </p:cNvCxnSpPr>
          <p:nvPr/>
        </p:nvCxnSpPr>
        <p:spPr>
          <a:xfrm>
            <a:off x="2168944" y="3554251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" name="Oval 618">
            <a:extLst>
              <a:ext uri="{FF2B5EF4-FFF2-40B4-BE49-F238E27FC236}">
                <a16:creationId xmlns:a16="http://schemas.microsoft.com/office/drawing/2014/main" id="{91A9A5A6-2954-6F46-A5E2-FBEC5F9F218E}"/>
              </a:ext>
            </a:extLst>
          </p:cNvPr>
          <p:cNvSpPr/>
          <p:nvPr/>
        </p:nvSpPr>
        <p:spPr>
          <a:xfrm flipV="1">
            <a:off x="3585335" y="3416477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0" name="Rectangle 619">
            <a:extLst>
              <a:ext uri="{FF2B5EF4-FFF2-40B4-BE49-F238E27FC236}">
                <a16:creationId xmlns:a16="http://schemas.microsoft.com/office/drawing/2014/main" id="{0A47A028-5E75-F342-9A0E-A4617C73D4C5}"/>
              </a:ext>
            </a:extLst>
          </p:cNvPr>
          <p:cNvSpPr/>
          <p:nvPr/>
        </p:nvSpPr>
        <p:spPr>
          <a:xfrm flipV="1">
            <a:off x="7390638" y="370628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1" name="Arc 620">
            <a:extLst>
              <a:ext uri="{FF2B5EF4-FFF2-40B4-BE49-F238E27FC236}">
                <a16:creationId xmlns:a16="http://schemas.microsoft.com/office/drawing/2014/main" id="{C19CF378-5023-1F45-A0DE-66383E7ECB9A}"/>
              </a:ext>
            </a:extLst>
          </p:cNvPr>
          <p:cNvSpPr/>
          <p:nvPr/>
        </p:nvSpPr>
        <p:spPr>
          <a:xfrm flipV="1">
            <a:off x="6921074" y="3346346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22" name="Straight Connector 621">
            <a:extLst>
              <a:ext uri="{FF2B5EF4-FFF2-40B4-BE49-F238E27FC236}">
                <a16:creationId xmlns:a16="http://schemas.microsoft.com/office/drawing/2014/main" id="{FC946703-AE59-BA45-85D1-3BFF5977199E}"/>
              </a:ext>
            </a:extLst>
          </p:cNvPr>
          <p:cNvCxnSpPr>
            <a:cxnSpLocks/>
            <a:endCxn id="620" idx="1"/>
          </p:cNvCxnSpPr>
          <p:nvPr/>
        </p:nvCxnSpPr>
        <p:spPr>
          <a:xfrm flipV="1">
            <a:off x="7132009" y="3837880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Elbow Connector 622">
            <a:extLst>
              <a:ext uri="{FF2B5EF4-FFF2-40B4-BE49-F238E27FC236}">
                <a16:creationId xmlns:a16="http://schemas.microsoft.com/office/drawing/2014/main" id="{0B2B52D6-8DAC-3642-A0FC-88F70053F6C7}"/>
              </a:ext>
            </a:extLst>
          </p:cNvPr>
          <p:cNvCxnSpPr>
            <a:cxnSpLocks/>
            <a:stCxn id="620" idx="3"/>
          </p:cNvCxnSpPr>
          <p:nvPr/>
        </p:nvCxnSpPr>
        <p:spPr>
          <a:xfrm flipV="1">
            <a:off x="7653832" y="355425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>
            <a:extLst>
              <a:ext uri="{FF2B5EF4-FFF2-40B4-BE49-F238E27FC236}">
                <a16:creationId xmlns:a16="http://schemas.microsoft.com/office/drawing/2014/main" id="{F6965128-5DAB-EF44-8191-9F799AB3E4AF}"/>
              </a:ext>
            </a:extLst>
          </p:cNvPr>
          <p:cNvCxnSpPr>
            <a:cxnSpLocks/>
          </p:cNvCxnSpPr>
          <p:nvPr/>
        </p:nvCxnSpPr>
        <p:spPr>
          <a:xfrm>
            <a:off x="7265258" y="3554250"/>
            <a:ext cx="725421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" name="Oval 624">
            <a:extLst>
              <a:ext uri="{FF2B5EF4-FFF2-40B4-BE49-F238E27FC236}">
                <a16:creationId xmlns:a16="http://schemas.microsoft.com/office/drawing/2014/main" id="{05CF0D75-ECD1-4C48-AE4A-DCC513E79BBF}"/>
              </a:ext>
            </a:extLst>
          </p:cNvPr>
          <p:cNvSpPr/>
          <p:nvPr/>
        </p:nvSpPr>
        <p:spPr>
          <a:xfrm flipV="1">
            <a:off x="8681648" y="341647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26" name="Straight Connector 625">
            <a:extLst>
              <a:ext uri="{FF2B5EF4-FFF2-40B4-BE49-F238E27FC236}">
                <a16:creationId xmlns:a16="http://schemas.microsoft.com/office/drawing/2014/main" id="{F1EDA486-1B3A-3143-BE77-F9A07176205B}"/>
              </a:ext>
            </a:extLst>
          </p:cNvPr>
          <p:cNvCxnSpPr>
            <a:cxnSpLocks/>
          </p:cNvCxnSpPr>
          <p:nvPr/>
        </p:nvCxnSpPr>
        <p:spPr>
          <a:xfrm>
            <a:off x="8523923" y="3554251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7" name="Oval 626">
            <a:extLst>
              <a:ext uri="{FF2B5EF4-FFF2-40B4-BE49-F238E27FC236}">
                <a16:creationId xmlns:a16="http://schemas.microsoft.com/office/drawing/2014/main" id="{70BCE28A-F0B4-B04F-A212-EE3C29532A1E}"/>
              </a:ext>
            </a:extLst>
          </p:cNvPr>
          <p:cNvSpPr/>
          <p:nvPr/>
        </p:nvSpPr>
        <p:spPr>
          <a:xfrm>
            <a:off x="8053407" y="3520623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28" name="Oval 627">
            <a:extLst>
              <a:ext uri="{FF2B5EF4-FFF2-40B4-BE49-F238E27FC236}">
                <a16:creationId xmlns:a16="http://schemas.microsoft.com/office/drawing/2014/main" id="{7C959401-F9B6-734D-8878-C70FAB329E41}"/>
              </a:ext>
            </a:extLst>
          </p:cNvPr>
          <p:cNvSpPr/>
          <p:nvPr/>
        </p:nvSpPr>
        <p:spPr>
          <a:xfrm>
            <a:off x="8213077" y="3520623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9" name="Oval 628">
            <a:extLst>
              <a:ext uri="{FF2B5EF4-FFF2-40B4-BE49-F238E27FC236}">
                <a16:creationId xmlns:a16="http://schemas.microsoft.com/office/drawing/2014/main" id="{3AC5CE19-6942-264A-9D05-3670A6A074A0}"/>
              </a:ext>
            </a:extLst>
          </p:cNvPr>
          <p:cNvSpPr/>
          <p:nvPr/>
        </p:nvSpPr>
        <p:spPr>
          <a:xfrm>
            <a:off x="8370731" y="3520623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30" name="Google Shape;399;p3">
            <a:extLst>
              <a:ext uri="{FF2B5EF4-FFF2-40B4-BE49-F238E27FC236}">
                <a16:creationId xmlns:a16="http://schemas.microsoft.com/office/drawing/2014/main" id="{8C00EABC-4524-5743-9641-88E45DAB019B}"/>
              </a:ext>
            </a:extLst>
          </p:cNvPr>
          <p:cNvSpPr/>
          <p:nvPr/>
        </p:nvSpPr>
        <p:spPr>
          <a:xfrm rot="16200000">
            <a:off x="1311652" y="3398765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631" name="Straight Connector 630">
            <a:extLst>
              <a:ext uri="{FF2B5EF4-FFF2-40B4-BE49-F238E27FC236}">
                <a16:creationId xmlns:a16="http://schemas.microsoft.com/office/drawing/2014/main" id="{5B5A0183-EF93-6246-99E3-1A24AB7AB1BC}"/>
              </a:ext>
            </a:extLst>
          </p:cNvPr>
          <p:cNvCxnSpPr>
            <a:cxnSpLocks/>
            <a:stCxn id="630" idx="2"/>
          </p:cNvCxnSpPr>
          <p:nvPr/>
        </p:nvCxnSpPr>
        <p:spPr>
          <a:xfrm>
            <a:off x="1623148" y="3552774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2" name="TextBox 631">
            <a:extLst>
              <a:ext uri="{FF2B5EF4-FFF2-40B4-BE49-F238E27FC236}">
                <a16:creationId xmlns:a16="http://schemas.microsoft.com/office/drawing/2014/main" id="{58B1C90E-8A1F-AF49-BA44-F173C4F3BA6D}"/>
              </a:ext>
            </a:extLst>
          </p:cNvPr>
          <p:cNvSpPr txBox="1"/>
          <p:nvPr/>
        </p:nvSpPr>
        <p:spPr>
          <a:xfrm>
            <a:off x="122549" y="3337345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</a:p>
        </p:txBody>
      </p:sp>
      <p:cxnSp>
        <p:nvCxnSpPr>
          <p:cNvPr id="634" name="Straight Connector 633">
            <a:extLst>
              <a:ext uri="{FF2B5EF4-FFF2-40B4-BE49-F238E27FC236}">
                <a16:creationId xmlns:a16="http://schemas.microsoft.com/office/drawing/2014/main" id="{4996B5DF-6970-8B40-99CF-40CFB44DDA87}"/>
              </a:ext>
            </a:extLst>
          </p:cNvPr>
          <p:cNvCxnSpPr>
            <a:cxnSpLocks/>
          </p:cNvCxnSpPr>
          <p:nvPr/>
        </p:nvCxnSpPr>
        <p:spPr>
          <a:xfrm>
            <a:off x="7127481" y="4349454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" name="Rectangle 634">
            <a:extLst>
              <a:ext uri="{FF2B5EF4-FFF2-40B4-BE49-F238E27FC236}">
                <a16:creationId xmlns:a16="http://schemas.microsoft.com/office/drawing/2014/main" id="{7C27FF3A-9926-1F49-84B2-FC55EF6B60B0}"/>
              </a:ext>
            </a:extLst>
          </p:cNvPr>
          <p:cNvSpPr/>
          <p:nvPr/>
        </p:nvSpPr>
        <p:spPr>
          <a:xfrm flipV="1">
            <a:off x="9089407" y="4363709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36" name="Diamond 635">
            <a:extLst>
              <a:ext uri="{FF2B5EF4-FFF2-40B4-BE49-F238E27FC236}">
                <a16:creationId xmlns:a16="http://schemas.microsoft.com/office/drawing/2014/main" id="{A94F4FF6-F79D-924E-AB25-3698A136E14C}"/>
              </a:ext>
            </a:extLst>
          </p:cNvPr>
          <p:cNvSpPr/>
          <p:nvPr/>
        </p:nvSpPr>
        <p:spPr>
          <a:xfrm flipV="1">
            <a:off x="9754710" y="4313674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37" name="Arc 636">
            <a:extLst>
              <a:ext uri="{FF2B5EF4-FFF2-40B4-BE49-F238E27FC236}">
                <a16:creationId xmlns:a16="http://schemas.microsoft.com/office/drawing/2014/main" id="{C6D45C10-B581-DD45-8C59-40EDDAD0CB0E}"/>
              </a:ext>
            </a:extLst>
          </p:cNvPr>
          <p:cNvSpPr/>
          <p:nvPr/>
        </p:nvSpPr>
        <p:spPr>
          <a:xfrm flipV="1">
            <a:off x="8619843" y="400377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97BD1483-15AD-3746-A9C7-B71DA676B736}"/>
              </a:ext>
            </a:extLst>
          </p:cNvPr>
          <p:cNvCxnSpPr>
            <a:cxnSpLocks/>
          </p:cNvCxnSpPr>
          <p:nvPr/>
        </p:nvCxnSpPr>
        <p:spPr>
          <a:xfrm>
            <a:off x="8826251" y="4349454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9" name="Straight Connector 638">
            <a:extLst>
              <a:ext uri="{FF2B5EF4-FFF2-40B4-BE49-F238E27FC236}">
                <a16:creationId xmlns:a16="http://schemas.microsoft.com/office/drawing/2014/main" id="{2533E41C-92E4-0E49-8BE6-32CE6920E2BE}"/>
              </a:ext>
            </a:extLst>
          </p:cNvPr>
          <p:cNvCxnSpPr>
            <a:cxnSpLocks/>
            <a:endCxn id="635" idx="1"/>
          </p:cNvCxnSpPr>
          <p:nvPr/>
        </p:nvCxnSpPr>
        <p:spPr>
          <a:xfrm flipV="1">
            <a:off x="8830778" y="4495306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" name="Elbow Connector 639">
            <a:extLst>
              <a:ext uri="{FF2B5EF4-FFF2-40B4-BE49-F238E27FC236}">
                <a16:creationId xmlns:a16="http://schemas.microsoft.com/office/drawing/2014/main" id="{3D06FB9C-44E6-0C48-8D3F-77F774AFBC09}"/>
              </a:ext>
            </a:extLst>
          </p:cNvPr>
          <p:cNvCxnSpPr>
            <a:cxnSpLocks/>
            <a:stCxn id="635" idx="3"/>
          </p:cNvCxnSpPr>
          <p:nvPr/>
        </p:nvCxnSpPr>
        <p:spPr>
          <a:xfrm flipV="1">
            <a:off x="9352601" y="4211677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" name="Elbow Connector 640">
            <a:extLst>
              <a:ext uri="{FF2B5EF4-FFF2-40B4-BE49-F238E27FC236}">
                <a16:creationId xmlns:a16="http://schemas.microsoft.com/office/drawing/2014/main" id="{65DEF23D-3954-AC4E-979C-1373423DEF9D}"/>
              </a:ext>
            </a:extLst>
          </p:cNvPr>
          <p:cNvCxnSpPr>
            <a:cxnSpLocks/>
            <a:stCxn id="636" idx="3"/>
          </p:cNvCxnSpPr>
          <p:nvPr/>
        </p:nvCxnSpPr>
        <p:spPr>
          <a:xfrm flipV="1">
            <a:off x="10117976" y="4211679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Elbow Connector 641">
            <a:extLst>
              <a:ext uri="{FF2B5EF4-FFF2-40B4-BE49-F238E27FC236}">
                <a16:creationId xmlns:a16="http://schemas.microsoft.com/office/drawing/2014/main" id="{F192A8CC-99A3-2840-B4E5-30C4F3592826}"/>
              </a:ext>
            </a:extLst>
          </p:cNvPr>
          <p:cNvCxnSpPr>
            <a:cxnSpLocks/>
            <a:endCxn id="636" idx="1"/>
          </p:cNvCxnSpPr>
          <p:nvPr/>
        </p:nvCxnSpPr>
        <p:spPr>
          <a:xfrm rot="16200000" flipH="1">
            <a:off x="9527229" y="4267826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77E675B4-D8CF-E342-AEAD-A2630356E993}"/>
              </a:ext>
            </a:extLst>
          </p:cNvPr>
          <p:cNvCxnSpPr>
            <a:cxnSpLocks/>
            <a:endCxn id="644" idx="2"/>
          </p:cNvCxnSpPr>
          <p:nvPr/>
        </p:nvCxnSpPr>
        <p:spPr>
          <a:xfrm>
            <a:off x="8964027" y="4211677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4" name="Oval 643">
            <a:extLst>
              <a:ext uri="{FF2B5EF4-FFF2-40B4-BE49-F238E27FC236}">
                <a16:creationId xmlns:a16="http://schemas.microsoft.com/office/drawing/2014/main" id="{AF6C1B94-ED79-024B-AB22-8E94D874B314}"/>
              </a:ext>
            </a:extLst>
          </p:cNvPr>
          <p:cNvSpPr/>
          <p:nvPr/>
        </p:nvSpPr>
        <p:spPr>
          <a:xfrm flipV="1">
            <a:off x="10380417" y="407390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85B10569-C08E-AB4D-BEC5-1CF552AEE160}"/>
              </a:ext>
            </a:extLst>
          </p:cNvPr>
          <p:cNvSpPr/>
          <p:nvPr/>
        </p:nvSpPr>
        <p:spPr>
          <a:xfrm flipV="1">
            <a:off x="5691865" y="4363709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46" name="Diamond 645">
            <a:extLst>
              <a:ext uri="{FF2B5EF4-FFF2-40B4-BE49-F238E27FC236}">
                <a16:creationId xmlns:a16="http://schemas.microsoft.com/office/drawing/2014/main" id="{1E883A92-A84A-4A4B-AAC0-04CC308FFC85}"/>
              </a:ext>
            </a:extLst>
          </p:cNvPr>
          <p:cNvSpPr/>
          <p:nvPr/>
        </p:nvSpPr>
        <p:spPr>
          <a:xfrm flipV="1">
            <a:off x="6357168" y="4313674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47" name="Arc 646">
            <a:extLst>
              <a:ext uri="{FF2B5EF4-FFF2-40B4-BE49-F238E27FC236}">
                <a16:creationId xmlns:a16="http://schemas.microsoft.com/office/drawing/2014/main" id="{FEB58E0D-F125-4B45-AF57-A8CE94693EB8}"/>
              </a:ext>
            </a:extLst>
          </p:cNvPr>
          <p:cNvSpPr/>
          <p:nvPr/>
        </p:nvSpPr>
        <p:spPr>
          <a:xfrm flipV="1">
            <a:off x="5222301" y="400377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48" name="Straight Connector 647">
            <a:extLst>
              <a:ext uri="{FF2B5EF4-FFF2-40B4-BE49-F238E27FC236}">
                <a16:creationId xmlns:a16="http://schemas.microsoft.com/office/drawing/2014/main" id="{44F44932-5721-F442-A937-C8E012C7649E}"/>
              </a:ext>
            </a:extLst>
          </p:cNvPr>
          <p:cNvCxnSpPr>
            <a:cxnSpLocks/>
          </p:cNvCxnSpPr>
          <p:nvPr/>
        </p:nvCxnSpPr>
        <p:spPr>
          <a:xfrm>
            <a:off x="5428709" y="4349454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>
            <a:extLst>
              <a:ext uri="{FF2B5EF4-FFF2-40B4-BE49-F238E27FC236}">
                <a16:creationId xmlns:a16="http://schemas.microsoft.com/office/drawing/2014/main" id="{9066B1A0-A6D8-7B49-A385-AAE05E918621}"/>
              </a:ext>
            </a:extLst>
          </p:cNvPr>
          <p:cNvCxnSpPr>
            <a:cxnSpLocks/>
            <a:endCxn id="645" idx="1"/>
          </p:cNvCxnSpPr>
          <p:nvPr/>
        </p:nvCxnSpPr>
        <p:spPr>
          <a:xfrm flipV="1">
            <a:off x="5433236" y="4495306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0" name="Elbow Connector 649">
            <a:extLst>
              <a:ext uri="{FF2B5EF4-FFF2-40B4-BE49-F238E27FC236}">
                <a16:creationId xmlns:a16="http://schemas.microsoft.com/office/drawing/2014/main" id="{28BCC855-CBB6-6140-B21B-7579EBF57E4C}"/>
              </a:ext>
            </a:extLst>
          </p:cNvPr>
          <p:cNvCxnSpPr>
            <a:cxnSpLocks/>
            <a:stCxn id="645" idx="3"/>
          </p:cNvCxnSpPr>
          <p:nvPr/>
        </p:nvCxnSpPr>
        <p:spPr>
          <a:xfrm flipV="1">
            <a:off x="5955059" y="4211677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1" name="Elbow Connector 650">
            <a:extLst>
              <a:ext uri="{FF2B5EF4-FFF2-40B4-BE49-F238E27FC236}">
                <a16:creationId xmlns:a16="http://schemas.microsoft.com/office/drawing/2014/main" id="{41517D41-80EF-5440-8E62-0AD4C5305781}"/>
              </a:ext>
            </a:extLst>
          </p:cNvPr>
          <p:cNvCxnSpPr>
            <a:cxnSpLocks/>
            <a:stCxn id="646" idx="3"/>
          </p:cNvCxnSpPr>
          <p:nvPr/>
        </p:nvCxnSpPr>
        <p:spPr>
          <a:xfrm flipV="1">
            <a:off x="6720435" y="4211679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Elbow Connector 651">
            <a:extLst>
              <a:ext uri="{FF2B5EF4-FFF2-40B4-BE49-F238E27FC236}">
                <a16:creationId xmlns:a16="http://schemas.microsoft.com/office/drawing/2014/main" id="{AF342CF9-BB1F-A643-B6AC-C1FD247C5C11}"/>
              </a:ext>
            </a:extLst>
          </p:cNvPr>
          <p:cNvCxnSpPr>
            <a:cxnSpLocks/>
            <a:endCxn id="646" idx="1"/>
          </p:cNvCxnSpPr>
          <p:nvPr/>
        </p:nvCxnSpPr>
        <p:spPr>
          <a:xfrm rot="16200000" flipH="1">
            <a:off x="6129687" y="4267826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Connector 652">
            <a:extLst>
              <a:ext uri="{FF2B5EF4-FFF2-40B4-BE49-F238E27FC236}">
                <a16:creationId xmlns:a16="http://schemas.microsoft.com/office/drawing/2014/main" id="{66E02DBC-9224-C64F-B7B0-4EDE4C26A72C}"/>
              </a:ext>
            </a:extLst>
          </p:cNvPr>
          <p:cNvCxnSpPr>
            <a:cxnSpLocks/>
            <a:endCxn id="654" idx="2"/>
          </p:cNvCxnSpPr>
          <p:nvPr/>
        </p:nvCxnSpPr>
        <p:spPr>
          <a:xfrm>
            <a:off x="5566485" y="4211677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4" name="Oval 653">
            <a:extLst>
              <a:ext uri="{FF2B5EF4-FFF2-40B4-BE49-F238E27FC236}">
                <a16:creationId xmlns:a16="http://schemas.microsoft.com/office/drawing/2014/main" id="{56F800A8-1CCA-8F4D-B00E-D1A172101B6B}"/>
              </a:ext>
            </a:extLst>
          </p:cNvPr>
          <p:cNvSpPr/>
          <p:nvPr/>
        </p:nvSpPr>
        <p:spPr>
          <a:xfrm flipV="1">
            <a:off x="6982876" y="407390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C3E868BF-F779-D14D-8CB5-1513F78891A6}"/>
              </a:ext>
            </a:extLst>
          </p:cNvPr>
          <p:cNvSpPr/>
          <p:nvPr/>
        </p:nvSpPr>
        <p:spPr>
          <a:xfrm flipV="1">
            <a:off x="3993095" y="4363709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56" name="Diamond 655">
            <a:extLst>
              <a:ext uri="{FF2B5EF4-FFF2-40B4-BE49-F238E27FC236}">
                <a16:creationId xmlns:a16="http://schemas.microsoft.com/office/drawing/2014/main" id="{BD2585FF-8C5F-EA4D-ACD2-43044BF7058C}"/>
              </a:ext>
            </a:extLst>
          </p:cNvPr>
          <p:cNvSpPr/>
          <p:nvPr/>
        </p:nvSpPr>
        <p:spPr>
          <a:xfrm flipV="1">
            <a:off x="4658398" y="4313674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57" name="Arc 656">
            <a:extLst>
              <a:ext uri="{FF2B5EF4-FFF2-40B4-BE49-F238E27FC236}">
                <a16:creationId xmlns:a16="http://schemas.microsoft.com/office/drawing/2014/main" id="{BA3CDAE6-FD96-E14A-92A6-036E17593225}"/>
              </a:ext>
            </a:extLst>
          </p:cNvPr>
          <p:cNvSpPr/>
          <p:nvPr/>
        </p:nvSpPr>
        <p:spPr>
          <a:xfrm flipV="1">
            <a:off x="3523531" y="400377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58" name="Straight Connector 657">
            <a:extLst>
              <a:ext uri="{FF2B5EF4-FFF2-40B4-BE49-F238E27FC236}">
                <a16:creationId xmlns:a16="http://schemas.microsoft.com/office/drawing/2014/main" id="{01CD1AAE-D2A7-2F43-857A-CF16AAE80E70}"/>
              </a:ext>
            </a:extLst>
          </p:cNvPr>
          <p:cNvCxnSpPr>
            <a:cxnSpLocks/>
          </p:cNvCxnSpPr>
          <p:nvPr/>
        </p:nvCxnSpPr>
        <p:spPr>
          <a:xfrm>
            <a:off x="3729939" y="4349454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Connector 658">
            <a:extLst>
              <a:ext uri="{FF2B5EF4-FFF2-40B4-BE49-F238E27FC236}">
                <a16:creationId xmlns:a16="http://schemas.microsoft.com/office/drawing/2014/main" id="{75E7A5C2-6FE5-4440-B01F-ACD139399405}"/>
              </a:ext>
            </a:extLst>
          </p:cNvPr>
          <p:cNvCxnSpPr>
            <a:cxnSpLocks/>
            <a:endCxn id="655" idx="1"/>
          </p:cNvCxnSpPr>
          <p:nvPr/>
        </p:nvCxnSpPr>
        <p:spPr>
          <a:xfrm flipV="1">
            <a:off x="3734466" y="4495306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0" name="Elbow Connector 659">
            <a:extLst>
              <a:ext uri="{FF2B5EF4-FFF2-40B4-BE49-F238E27FC236}">
                <a16:creationId xmlns:a16="http://schemas.microsoft.com/office/drawing/2014/main" id="{6D404817-29FD-E046-8A59-8DAC047F3AEF}"/>
              </a:ext>
            </a:extLst>
          </p:cNvPr>
          <p:cNvCxnSpPr>
            <a:cxnSpLocks/>
            <a:stCxn id="655" idx="3"/>
          </p:cNvCxnSpPr>
          <p:nvPr/>
        </p:nvCxnSpPr>
        <p:spPr>
          <a:xfrm flipV="1">
            <a:off x="4256289" y="4211677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1" name="Elbow Connector 660">
            <a:extLst>
              <a:ext uri="{FF2B5EF4-FFF2-40B4-BE49-F238E27FC236}">
                <a16:creationId xmlns:a16="http://schemas.microsoft.com/office/drawing/2014/main" id="{25EDBCE1-93BB-794D-A33A-659404857083}"/>
              </a:ext>
            </a:extLst>
          </p:cNvPr>
          <p:cNvCxnSpPr>
            <a:cxnSpLocks/>
            <a:stCxn id="656" idx="3"/>
          </p:cNvCxnSpPr>
          <p:nvPr/>
        </p:nvCxnSpPr>
        <p:spPr>
          <a:xfrm flipV="1">
            <a:off x="5021664" y="4211679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2" name="Elbow Connector 661">
            <a:extLst>
              <a:ext uri="{FF2B5EF4-FFF2-40B4-BE49-F238E27FC236}">
                <a16:creationId xmlns:a16="http://schemas.microsoft.com/office/drawing/2014/main" id="{085CEC73-1AAD-024D-8A87-FA8FD0E7CD86}"/>
              </a:ext>
            </a:extLst>
          </p:cNvPr>
          <p:cNvCxnSpPr>
            <a:cxnSpLocks/>
            <a:endCxn id="656" idx="1"/>
          </p:cNvCxnSpPr>
          <p:nvPr/>
        </p:nvCxnSpPr>
        <p:spPr>
          <a:xfrm rot="16200000" flipH="1">
            <a:off x="4430917" y="4267826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3" name="Straight Connector 662">
            <a:extLst>
              <a:ext uri="{FF2B5EF4-FFF2-40B4-BE49-F238E27FC236}">
                <a16:creationId xmlns:a16="http://schemas.microsoft.com/office/drawing/2014/main" id="{D8D3EFDE-A288-CF4C-AAB1-5302A0935CA4}"/>
              </a:ext>
            </a:extLst>
          </p:cNvPr>
          <p:cNvCxnSpPr>
            <a:cxnSpLocks/>
            <a:endCxn id="664" idx="2"/>
          </p:cNvCxnSpPr>
          <p:nvPr/>
        </p:nvCxnSpPr>
        <p:spPr>
          <a:xfrm>
            <a:off x="3867715" y="4211677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4" name="Oval 663">
            <a:extLst>
              <a:ext uri="{FF2B5EF4-FFF2-40B4-BE49-F238E27FC236}">
                <a16:creationId xmlns:a16="http://schemas.microsoft.com/office/drawing/2014/main" id="{4B1A00F7-C3EF-0B43-AFF8-1B5D8E8A2C8A}"/>
              </a:ext>
            </a:extLst>
          </p:cNvPr>
          <p:cNvSpPr/>
          <p:nvPr/>
        </p:nvSpPr>
        <p:spPr>
          <a:xfrm flipV="1">
            <a:off x="5284105" y="407390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65" name="Rectangle 664">
            <a:extLst>
              <a:ext uri="{FF2B5EF4-FFF2-40B4-BE49-F238E27FC236}">
                <a16:creationId xmlns:a16="http://schemas.microsoft.com/office/drawing/2014/main" id="{CFCF3DE7-7571-6849-B4E0-161087DF8ECC}"/>
              </a:ext>
            </a:extLst>
          </p:cNvPr>
          <p:cNvSpPr/>
          <p:nvPr/>
        </p:nvSpPr>
        <p:spPr>
          <a:xfrm flipV="1">
            <a:off x="2294324" y="4363709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66" name="Diamond 665">
            <a:extLst>
              <a:ext uri="{FF2B5EF4-FFF2-40B4-BE49-F238E27FC236}">
                <a16:creationId xmlns:a16="http://schemas.microsoft.com/office/drawing/2014/main" id="{25A288CB-D697-D64D-9B00-5C2DE5480121}"/>
              </a:ext>
            </a:extLst>
          </p:cNvPr>
          <p:cNvSpPr/>
          <p:nvPr/>
        </p:nvSpPr>
        <p:spPr>
          <a:xfrm flipV="1">
            <a:off x="2959627" y="4313674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67" name="Arc 666">
            <a:extLst>
              <a:ext uri="{FF2B5EF4-FFF2-40B4-BE49-F238E27FC236}">
                <a16:creationId xmlns:a16="http://schemas.microsoft.com/office/drawing/2014/main" id="{971B2ECF-AAB2-F741-AD98-064B4DAF4FE7}"/>
              </a:ext>
            </a:extLst>
          </p:cNvPr>
          <p:cNvSpPr/>
          <p:nvPr/>
        </p:nvSpPr>
        <p:spPr>
          <a:xfrm flipV="1">
            <a:off x="1824759" y="400377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68" name="Straight Connector 667">
            <a:extLst>
              <a:ext uri="{FF2B5EF4-FFF2-40B4-BE49-F238E27FC236}">
                <a16:creationId xmlns:a16="http://schemas.microsoft.com/office/drawing/2014/main" id="{140D01CB-DFDD-8F45-9CDA-DC7647B6C49D}"/>
              </a:ext>
            </a:extLst>
          </p:cNvPr>
          <p:cNvCxnSpPr>
            <a:cxnSpLocks/>
            <a:stCxn id="670" idx="0"/>
          </p:cNvCxnSpPr>
          <p:nvPr/>
        </p:nvCxnSpPr>
        <p:spPr>
          <a:xfrm>
            <a:off x="2031167" y="4349454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Straight Connector 668">
            <a:extLst>
              <a:ext uri="{FF2B5EF4-FFF2-40B4-BE49-F238E27FC236}">
                <a16:creationId xmlns:a16="http://schemas.microsoft.com/office/drawing/2014/main" id="{6212FF52-ED8A-D049-B9AD-45EED9FE648A}"/>
              </a:ext>
            </a:extLst>
          </p:cNvPr>
          <p:cNvCxnSpPr>
            <a:cxnSpLocks/>
            <a:endCxn id="665" idx="1"/>
          </p:cNvCxnSpPr>
          <p:nvPr/>
        </p:nvCxnSpPr>
        <p:spPr>
          <a:xfrm flipV="1">
            <a:off x="2035694" y="4495306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0" name="Oval 669">
            <a:extLst>
              <a:ext uri="{FF2B5EF4-FFF2-40B4-BE49-F238E27FC236}">
                <a16:creationId xmlns:a16="http://schemas.microsoft.com/office/drawing/2014/main" id="{346E1EC2-AA5F-9E44-B791-2D6FE396A796}"/>
              </a:ext>
            </a:extLst>
          </p:cNvPr>
          <p:cNvSpPr/>
          <p:nvPr/>
        </p:nvSpPr>
        <p:spPr>
          <a:xfrm flipV="1">
            <a:off x="1893391" y="4073902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71" name="Elbow Connector 670">
            <a:extLst>
              <a:ext uri="{FF2B5EF4-FFF2-40B4-BE49-F238E27FC236}">
                <a16:creationId xmlns:a16="http://schemas.microsoft.com/office/drawing/2014/main" id="{29767341-CE2A-5D4D-9044-92DB70A5E460}"/>
              </a:ext>
            </a:extLst>
          </p:cNvPr>
          <p:cNvCxnSpPr>
            <a:cxnSpLocks/>
            <a:stCxn id="665" idx="3"/>
          </p:cNvCxnSpPr>
          <p:nvPr/>
        </p:nvCxnSpPr>
        <p:spPr>
          <a:xfrm flipV="1">
            <a:off x="2557518" y="4211677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Elbow Connector 671">
            <a:extLst>
              <a:ext uri="{FF2B5EF4-FFF2-40B4-BE49-F238E27FC236}">
                <a16:creationId xmlns:a16="http://schemas.microsoft.com/office/drawing/2014/main" id="{7CFAEB9D-500C-5247-B773-AB9E6477505C}"/>
              </a:ext>
            </a:extLst>
          </p:cNvPr>
          <p:cNvCxnSpPr>
            <a:cxnSpLocks/>
            <a:stCxn id="666" idx="3"/>
          </p:cNvCxnSpPr>
          <p:nvPr/>
        </p:nvCxnSpPr>
        <p:spPr>
          <a:xfrm flipV="1">
            <a:off x="3322893" y="4211679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Elbow Connector 672">
            <a:extLst>
              <a:ext uri="{FF2B5EF4-FFF2-40B4-BE49-F238E27FC236}">
                <a16:creationId xmlns:a16="http://schemas.microsoft.com/office/drawing/2014/main" id="{809606AA-0E38-824D-AB0D-DA130561F515}"/>
              </a:ext>
            </a:extLst>
          </p:cNvPr>
          <p:cNvCxnSpPr>
            <a:cxnSpLocks/>
            <a:endCxn id="666" idx="1"/>
          </p:cNvCxnSpPr>
          <p:nvPr/>
        </p:nvCxnSpPr>
        <p:spPr>
          <a:xfrm rot="16200000" flipH="1">
            <a:off x="2732146" y="4267826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>
            <a:extLst>
              <a:ext uri="{FF2B5EF4-FFF2-40B4-BE49-F238E27FC236}">
                <a16:creationId xmlns:a16="http://schemas.microsoft.com/office/drawing/2014/main" id="{0E0CDE84-C389-6F4A-9513-4B58A920CA8D}"/>
              </a:ext>
            </a:extLst>
          </p:cNvPr>
          <p:cNvCxnSpPr>
            <a:cxnSpLocks/>
            <a:stCxn id="670" idx="6"/>
            <a:endCxn id="675" idx="2"/>
          </p:cNvCxnSpPr>
          <p:nvPr/>
        </p:nvCxnSpPr>
        <p:spPr>
          <a:xfrm>
            <a:off x="2168943" y="4211677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" name="Oval 674">
            <a:extLst>
              <a:ext uri="{FF2B5EF4-FFF2-40B4-BE49-F238E27FC236}">
                <a16:creationId xmlns:a16="http://schemas.microsoft.com/office/drawing/2014/main" id="{2D168D23-47C5-8844-B191-58851F43220E}"/>
              </a:ext>
            </a:extLst>
          </p:cNvPr>
          <p:cNvSpPr/>
          <p:nvPr/>
        </p:nvSpPr>
        <p:spPr>
          <a:xfrm flipV="1">
            <a:off x="3585334" y="407390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76" name="Rectangle 675">
            <a:extLst>
              <a:ext uri="{FF2B5EF4-FFF2-40B4-BE49-F238E27FC236}">
                <a16:creationId xmlns:a16="http://schemas.microsoft.com/office/drawing/2014/main" id="{B52C486D-EC71-8247-A103-F67B96F102E5}"/>
              </a:ext>
            </a:extLst>
          </p:cNvPr>
          <p:cNvSpPr/>
          <p:nvPr/>
        </p:nvSpPr>
        <p:spPr>
          <a:xfrm flipV="1">
            <a:off x="7390637" y="4363709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77" name="Arc 676">
            <a:extLst>
              <a:ext uri="{FF2B5EF4-FFF2-40B4-BE49-F238E27FC236}">
                <a16:creationId xmlns:a16="http://schemas.microsoft.com/office/drawing/2014/main" id="{1F9257CD-9660-BE40-BE24-4221A04A5934}"/>
              </a:ext>
            </a:extLst>
          </p:cNvPr>
          <p:cNvSpPr/>
          <p:nvPr/>
        </p:nvSpPr>
        <p:spPr>
          <a:xfrm flipV="1">
            <a:off x="6921073" y="400377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78" name="Straight Connector 677">
            <a:extLst>
              <a:ext uri="{FF2B5EF4-FFF2-40B4-BE49-F238E27FC236}">
                <a16:creationId xmlns:a16="http://schemas.microsoft.com/office/drawing/2014/main" id="{742BEDA3-91B3-2D4C-A6B5-D8B8DCE3D55A}"/>
              </a:ext>
            </a:extLst>
          </p:cNvPr>
          <p:cNvCxnSpPr>
            <a:cxnSpLocks/>
            <a:endCxn id="676" idx="1"/>
          </p:cNvCxnSpPr>
          <p:nvPr/>
        </p:nvCxnSpPr>
        <p:spPr>
          <a:xfrm flipV="1">
            <a:off x="7132008" y="4495306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Elbow Connector 678">
            <a:extLst>
              <a:ext uri="{FF2B5EF4-FFF2-40B4-BE49-F238E27FC236}">
                <a16:creationId xmlns:a16="http://schemas.microsoft.com/office/drawing/2014/main" id="{9DB28D42-BCB1-F54E-AB9D-A9BC90DE45FA}"/>
              </a:ext>
            </a:extLst>
          </p:cNvPr>
          <p:cNvCxnSpPr>
            <a:cxnSpLocks/>
            <a:stCxn id="676" idx="3"/>
          </p:cNvCxnSpPr>
          <p:nvPr/>
        </p:nvCxnSpPr>
        <p:spPr>
          <a:xfrm flipV="1">
            <a:off x="7653831" y="4211677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Connector 679">
            <a:extLst>
              <a:ext uri="{FF2B5EF4-FFF2-40B4-BE49-F238E27FC236}">
                <a16:creationId xmlns:a16="http://schemas.microsoft.com/office/drawing/2014/main" id="{7D623BD6-0C7D-8F4C-B4D4-05422007B6FB}"/>
              </a:ext>
            </a:extLst>
          </p:cNvPr>
          <p:cNvCxnSpPr>
            <a:cxnSpLocks/>
          </p:cNvCxnSpPr>
          <p:nvPr/>
        </p:nvCxnSpPr>
        <p:spPr>
          <a:xfrm>
            <a:off x="7265257" y="4211677"/>
            <a:ext cx="733828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1" name="Oval 680">
            <a:extLst>
              <a:ext uri="{FF2B5EF4-FFF2-40B4-BE49-F238E27FC236}">
                <a16:creationId xmlns:a16="http://schemas.microsoft.com/office/drawing/2014/main" id="{C9BD962D-ACB9-D14D-823B-DECB57144508}"/>
              </a:ext>
            </a:extLst>
          </p:cNvPr>
          <p:cNvSpPr/>
          <p:nvPr/>
        </p:nvSpPr>
        <p:spPr>
          <a:xfrm flipV="1">
            <a:off x="8681647" y="407390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82" name="Straight Connector 681">
            <a:extLst>
              <a:ext uri="{FF2B5EF4-FFF2-40B4-BE49-F238E27FC236}">
                <a16:creationId xmlns:a16="http://schemas.microsoft.com/office/drawing/2014/main" id="{02A50266-06AC-2A45-901A-89A898F85BDD}"/>
              </a:ext>
            </a:extLst>
          </p:cNvPr>
          <p:cNvCxnSpPr>
            <a:cxnSpLocks/>
          </p:cNvCxnSpPr>
          <p:nvPr/>
        </p:nvCxnSpPr>
        <p:spPr>
          <a:xfrm>
            <a:off x="8523922" y="4211678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3" name="Oval 682">
            <a:extLst>
              <a:ext uri="{FF2B5EF4-FFF2-40B4-BE49-F238E27FC236}">
                <a16:creationId xmlns:a16="http://schemas.microsoft.com/office/drawing/2014/main" id="{27BC6E40-AED0-174E-8955-AA67581059BC}"/>
              </a:ext>
            </a:extLst>
          </p:cNvPr>
          <p:cNvSpPr/>
          <p:nvPr/>
        </p:nvSpPr>
        <p:spPr>
          <a:xfrm>
            <a:off x="8053406" y="4178050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84" name="Oval 683">
            <a:extLst>
              <a:ext uri="{FF2B5EF4-FFF2-40B4-BE49-F238E27FC236}">
                <a16:creationId xmlns:a16="http://schemas.microsoft.com/office/drawing/2014/main" id="{43A635FD-B667-3642-81EA-81436732DC6B}"/>
              </a:ext>
            </a:extLst>
          </p:cNvPr>
          <p:cNvSpPr/>
          <p:nvPr/>
        </p:nvSpPr>
        <p:spPr>
          <a:xfrm>
            <a:off x="8213076" y="4178050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85" name="Oval 684">
            <a:extLst>
              <a:ext uri="{FF2B5EF4-FFF2-40B4-BE49-F238E27FC236}">
                <a16:creationId xmlns:a16="http://schemas.microsoft.com/office/drawing/2014/main" id="{EE1CEA90-A423-264E-8F4C-7C9F65CD29B9}"/>
              </a:ext>
            </a:extLst>
          </p:cNvPr>
          <p:cNvSpPr/>
          <p:nvPr/>
        </p:nvSpPr>
        <p:spPr>
          <a:xfrm>
            <a:off x="8370730" y="4178050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86" name="Google Shape;399;p3">
            <a:extLst>
              <a:ext uri="{FF2B5EF4-FFF2-40B4-BE49-F238E27FC236}">
                <a16:creationId xmlns:a16="http://schemas.microsoft.com/office/drawing/2014/main" id="{7629918E-FEF3-D240-B1DC-0473DE3EC041}"/>
              </a:ext>
            </a:extLst>
          </p:cNvPr>
          <p:cNvSpPr/>
          <p:nvPr/>
        </p:nvSpPr>
        <p:spPr>
          <a:xfrm rot="16200000">
            <a:off x="1311651" y="4057669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870EAD68-2794-364C-B9C7-90CAA30D3BE1}"/>
              </a:ext>
            </a:extLst>
          </p:cNvPr>
          <p:cNvCxnSpPr>
            <a:cxnSpLocks/>
            <a:stCxn id="686" idx="2"/>
          </p:cNvCxnSpPr>
          <p:nvPr/>
        </p:nvCxnSpPr>
        <p:spPr>
          <a:xfrm>
            <a:off x="1623147" y="4211678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8" name="TextBox 687">
            <a:extLst>
              <a:ext uri="{FF2B5EF4-FFF2-40B4-BE49-F238E27FC236}">
                <a16:creationId xmlns:a16="http://schemas.microsoft.com/office/drawing/2014/main" id="{33A459F4-9436-494F-AA73-EA1E5A7DB5EC}"/>
              </a:ext>
            </a:extLst>
          </p:cNvPr>
          <p:cNvSpPr txBox="1"/>
          <p:nvPr/>
        </p:nvSpPr>
        <p:spPr>
          <a:xfrm>
            <a:off x="770159" y="39963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</a:p>
        </p:txBody>
      </p:sp>
      <p:cxnSp>
        <p:nvCxnSpPr>
          <p:cNvPr id="690" name="Straight Connector 689">
            <a:extLst>
              <a:ext uri="{FF2B5EF4-FFF2-40B4-BE49-F238E27FC236}">
                <a16:creationId xmlns:a16="http://schemas.microsoft.com/office/drawing/2014/main" id="{706E1F4F-2418-354D-8ABC-EBFE1E4BF403}"/>
              </a:ext>
            </a:extLst>
          </p:cNvPr>
          <p:cNvCxnSpPr>
            <a:cxnSpLocks/>
          </p:cNvCxnSpPr>
          <p:nvPr/>
        </p:nvCxnSpPr>
        <p:spPr>
          <a:xfrm>
            <a:off x="7127481" y="5006879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1" name="Rectangle 690">
            <a:extLst>
              <a:ext uri="{FF2B5EF4-FFF2-40B4-BE49-F238E27FC236}">
                <a16:creationId xmlns:a16="http://schemas.microsoft.com/office/drawing/2014/main" id="{57006D9B-7D1A-F947-A277-C0223D612BC4}"/>
              </a:ext>
            </a:extLst>
          </p:cNvPr>
          <p:cNvSpPr/>
          <p:nvPr/>
        </p:nvSpPr>
        <p:spPr>
          <a:xfrm flipV="1">
            <a:off x="9089407" y="5021135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92" name="Diamond 691">
            <a:extLst>
              <a:ext uri="{FF2B5EF4-FFF2-40B4-BE49-F238E27FC236}">
                <a16:creationId xmlns:a16="http://schemas.microsoft.com/office/drawing/2014/main" id="{09D9A23D-0E9F-364D-9654-CDDA9CF9653B}"/>
              </a:ext>
            </a:extLst>
          </p:cNvPr>
          <p:cNvSpPr/>
          <p:nvPr/>
        </p:nvSpPr>
        <p:spPr>
          <a:xfrm flipV="1">
            <a:off x="9754710" y="4971100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93" name="Arc 692">
            <a:extLst>
              <a:ext uri="{FF2B5EF4-FFF2-40B4-BE49-F238E27FC236}">
                <a16:creationId xmlns:a16="http://schemas.microsoft.com/office/drawing/2014/main" id="{F537A10F-B9F4-7B41-B78F-01C558FEB5C9}"/>
              </a:ext>
            </a:extLst>
          </p:cNvPr>
          <p:cNvSpPr/>
          <p:nvPr/>
        </p:nvSpPr>
        <p:spPr>
          <a:xfrm flipV="1">
            <a:off x="8619843" y="4661199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94" name="Straight Connector 693">
            <a:extLst>
              <a:ext uri="{FF2B5EF4-FFF2-40B4-BE49-F238E27FC236}">
                <a16:creationId xmlns:a16="http://schemas.microsoft.com/office/drawing/2014/main" id="{AEF498A3-9537-2046-9A1F-4BE63AEE3621}"/>
              </a:ext>
            </a:extLst>
          </p:cNvPr>
          <p:cNvCxnSpPr>
            <a:cxnSpLocks/>
          </p:cNvCxnSpPr>
          <p:nvPr/>
        </p:nvCxnSpPr>
        <p:spPr>
          <a:xfrm>
            <a:off x="8826251" y="5006880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Connector 694">
            <a:extLst>
              <a:ext uri="{FF2B5EF4-FFF2-40B4-BE49-F238E27FC236}">
                <a16:creationId xmlns:a16="http://schemas.microsoft.com/office/drawing/2014/main" id="{C921B4C1-64DB-A44D-BFC7-FDFF0FCE110A}"/>
              </a:ext>
            </a:extLst>
          </p:cNvPr>
          <p:cNvCxnSpPr>
            <a:cxnSpLocks/>
            <a:endCxn id="691" idx="1"/>
          </p:cNvCxnSpPr>
          <p:nvPr/>
        </p:nvCxnSpPr>
        <p:spPr>
          <a:xfrm flipV="1">
            <a:off x="8830778" y="5152732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Elbow Connector 695">
            <a:extLst>
              <a:ext uri="{FF2B5EF4-FFF2-40B4-BE49-F238E27FC236}">
                <a16:creationId xmlns:a16="http://schemas.microsoft.com/office/drawing/2014/main" id="{F64878E2-0EC9-0244-BEB6-CA9E20CBCCDD}"/>
              </a:ext>
            </a:extLst>
          </p:cNvPr>
          <p:cNvCxnSpPr>
            <a:cxnSpLocks/>
            <a:stCxn id="691" idx="3"/>
          </p:cNvCxnSpPr>
          <p:nvPr/>
        </p:nvCxnSpPr>
        <p:spPr>
          <a:xfrm flipV="1">
            <a:off x="9352601" y="4869103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7" name="Elbow Connector 696">
            <a:extLst>
              <a:ext uri="{FF2B5EF4-FFF2-40B4-BE49-F238E27FC236}">
                <a16:creationId xmlns:a16="http://schemas.microsoft.com/office/drawing/2014/main" id="{CD9FC811-FCC1-2B43-8BC8-989B9D57C034}"/>
              </a:ext>
            </a:extLst>
          </p:cNvPr>
          <p:cNvCxnSpPr>
            <a:cxnSpLocks/>
            <a:stCxn id="692" idx="3"/>
          </p:cNvCxnSpPr>
          <p:nvPr/>
        </p:nvCxnSpPr>
        <p:spPr>
          <a:xfrm flipV="1">
            <a:off x="10117976" y="4869105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Elbow Connector 697">
            <a:extLst>
              <a:ext uri="{FF2B5EF4-FFF2-40B4-BE49-F238E27FC236}">
                <a16:creationId xmlns:a16="http://schemas.microsoft.com/office/drawing/2014/main" id="{8B217BAE-3C4E-D94E-B7B6-FACF0EC20970}"/>
              </a:ext>
            </a:extLst>
          </p:cNvPr>
          <p:cNvCxnSpPr>
            <a:cxnSpLocks/>
            <a:endCxn id="692" idx="1"/>
          </p:cNvCxnSpPr>
          <p:nvPr/>
        </p:nvCxnSpPr>
        <p:spPr>
          <a:xfrm rot="16200000" flipH="1">
            <a:off x="9527229" y="4925252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Connector 698">
            <a:extLst>
              <a:ext uri="{FF2B5EF4-FFF2-40B4-BE49-F238E27FC236}">
                <a16:creationId xmlns:a16="http://schemas.microsoft.com/office/drawing/2014/main" id="{C540D37C-53C4-D849-B1BB-40433374D159}"/>
              </a:ext>
            </a:extLst>
          </p:cNvPr>
          <p:cNvCxnSpPr>
            <a:cxnSpLocks/>
            <a:endCxn id="700" idx="2"/>
          </p:cNvCxnSpPr>
          <p:nvPr/>
        </p:nvCxnSpPr>
        <p:spPr>
          <a:xfrm>
            <a:off x="8964027" y="4869103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0" name="Oval 699">
            <a:extLst>
              <a:ext uri="{FF2B5EF4-FFF2-40B4-BE49-F238E27FC236}">
                <a16:creationId xmlns:a16="http://schemas.microsoft.com/office/drawing/2014/main" id="{91525D4E-EA60-D84A-9447-ACC355A3EDEA}"/>
              </a:ext>
            </a:extLst>
          </p:cNvPr>
          <p:cNvSpPr/>
          <p:nvPr/>
        </p:nvSpPr>
        <p:spPr>
          <a:xfrm flipV="1">
            <a:off x="10380417" y="4731329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01" name="Rectangle 700">
            <a:extLst>
              <a:ext uri="{FF2B5EF4-FFF2-40B4-BE49-F238E27FC236}">
                <a16:creationId xmlns:a16="http://schemas.microsoft.com/office/drawing/2014/main" id="{DAC673F5-7E95-E64F-A0F0-358C6738AEDC}"/>
              </a:ext>
            </a:extLst>
          </p:cNvPr>
          <p:cNvSpPr/>
          <p:nvPr/>
        </p:nvSpPr>
        <p:spPr>
          <a:xfrm flipV="1">
            <a:off x="5691865" y="5021135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02" name="Diamond 701">
            <a:extLst>
              <a:ext uri="{FF2B5EF4-FFF2-40B4-BE49-F238E27FC236}">
                <a16:creationId xmlns:a16="http://schemas.microsoft.com/office/drawing/2014/main" id="{DB265523-1365-C046-9DF7-BC762CADAB3E}"/>
              </a:ext>
            </a:extLst>
          </p:cNvPr>
          <p:cNvSpPr/>
          <p:nvPr/>
        </p:nvSpPr>
        <p:spPr>
          <a:xfrm flipV="1">
            <a:off x="6357168" y="4971100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03" name="Arc 702">
            <a:extLst>
              <a:ext uri="{FF2B5EF4-FFF2-40B4-BE49-F238E27FC236}">
                <a16:creationId xmlns:a16="http://schemas.microsoft.com/office/drawing/2014/main" id="{B19A0101-5FEA-F343-90C7-F260CDE0F082}"/>
              </a:ext>
            </a:extLst>
          </p:cNvPr>
          <p:cNvSpPr/>
          <p:nvPr/>
        </p:nvSpPr>
        <p:spPr>
          <a:xfrm flipV="1">
            <a:off x="5222301" y="4661199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04" name="Straight Connector 703">
            <a:extLst>
              <a:ext uri="{FF2B5EF4-FFF2-40B4-BE49-F238E27FC236}">
                <a16:creationId xmlns:a16="http://schemas.microsoft.com/office/drawing/2014/main" id="{8C75C029-0018-1442-AFC8-2D3016464169}"/>
              </a:ext>
            </a:extLst>
          </p:cNvPr>
          <p:cNvCxnSpPr>
            <a:cxnSpLocks/>
          </p:cNvCxnSpPr>
          <p:nvPr/>
        </p:nvCxnSpPr>
        <p:spPr>
          <a:xfrm>
            <a:off x="5428709" y="5006880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44403AC6-2115-294E-BEFA-4698ACA57F06}"/>
              </a:ext>
            </a:extLst>
          </p:cNvPr>
          <p:cNvCxnSpPr>
            <a:cxnSpLocks/>
            <a:endCxn id="701" idx="1"/>
          </p:cNvCxnSpPr>
          <p:nvPr/>
        </p:nvCxnSpPr>
        <p:spPr>
          <a:xfrm flipV="1">
            <a:off x="5433236" y="5152732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Elbow Connector 705">
            <a:extLst>
              <a:ext uri="{FF2B5EF4-FFF2-40B4-BE49-F238E27FC236}">
                <a16:creationId xmlns:a16="http://schemas.microsoft.com/office/drawing/2014/main" id="{E1521CDE-FDF2-C749-B9D2-BC7F7832E83B}"/>
              </a:ext>
            </a:extLst>
          </p:cNvPr>
          <p:cNvCxnSpPr>
            <a:cxnSpLocks/>
            <a:stCxn id="701" idx="3"/>
          </p:cNvCxnSpPr>
          <p:nvPr/>
        </p:nvCxnSpPr>
        <p:spPr>
          <a:xfrm flipV="1">
            <a:off x="5955059" y="4869103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Elbow Connector 706">
            <a:extLst>
              <a:ext uri="{FF2B5EF4-FFF2-40B4-BE49-F238E27FC236}">
                <a16:creationId xmlns:a16="http://schemas.microsoft.com/office/drawing/2014/main" id="{948BAAC9-C707-6040-BFF9-28D32B759EE0}"/>
              </a:ext>
            </a:extLst>
          </p:cNvPr>
          <p:cNvCxnSpPr>
            <a:cxnSpLocks/>
            <a:stCxn id="702" idx="3"/>
          </p:cNvCxnSpPr>
          <p:nvPr/>
        </p:nvCxnSpPr>
        <p:spPr>
          <a:xfrm flipV="1">
            <a:off x="6720435" y="4869105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Elbow Connector 707">
            <a:extLst>
              <a:ext uri="{FF2B5EF4-FFF2-40B4-BE49-F238E27FC236}">
                <a16:creationId xmlns:a16="http://schemas.microsoft.com/office/drawing/2014/main" id="{8743CF85-0715-D74C-80F5-98BF828EA159}"/>
              </a:ext>
            </a:extLst>
          </p:cNvPr>
          <p:cNvCxnSpPr>
            <a:cxnSpLocks/>
            <a:endCxn id="702" idx="1"/>
          </p:cNvCxnSpPr>
          <p:nvPr/>
        </p:nvCxnSpPr>
        <p:spPr>
          <a:xfrm rot="16200000" flipH="1">
            <a:off x="6129687" y="4925252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Connector 708">
            <a:extLst>
              <a:ext uri="{FF2B5EF4-FFF2-40B4-BE49-F238E27FC236}">
                <a16:creationId xmlns:a16="http://schemas.microsoft.com/office/drawing/2014/main" id="{A69C6A6E-F371-7B4E-902B-AA713813C039}"/>
              </a:ext>
            </a:extLst>
          </p:cNvPr>
          <p:cNvCxnSpPr>
            <a:cxnSpLocks/>
            <a:endCxn id="710" idx="2"/>
          </p:cNvCxnSpPr>
          <p:nvPr/>
        </p:nvCxnSpPr>
        <p:spPr>
          <a:xfrm>
            <a:off x="5566485" y="4869103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0" name="Oval 709">
            <a:extLst>
              <a:ext uri="{FF2B5EF4-FFF2-40B4-BE49-F238E27FC236}">
                <a16:creationId xmlns:a16="http://schemas.microsoft.com/office/drawing/2014/main" id="{EE22F5D8-16DB-404E-AB47-4457884D6A57}"/>
              </a:ext>
            </a:extLst>
          </p:cNvPr>
          <p:cNvSpPr/>
          <p:nvPr/>
        </p:nvSpPr>
        <p:spPr>
          <a:xfrm flipV="1">
            <a:off x="6982876" y="4731329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11" name="Rectangle 710">
            <a:extLst>
              <a:ext uri="{FF2B5EF4-FFF2-40B4-BE49-F238E27FC236}">
                <a16:creationId xmlns:a16="http://schemas.microsoft.com/office/drawing/2014/main" id="{914839EB-198E-8C42-9147-B300B7E128A8}"/>
              </a:ext>
            </a:extLst>
          </p:cNvPr>
          <p:cNvSpPr/>
          <p:nvPr/>
        </p:nvSpPr>
        <p:spPr>
          <a:xfrm flipV="1">
            <a:off x="3993095" y="5021135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12" name="Diamond 711">
            <a:extLst>
              <a:ext uri="{FF2B5EF4-FFF2-40B4-BE49-F238E27FC236}">
                <a16:creationId xmlns:a16="http://schemas.microsoft.com/office/drawing/2014/main" id="{A58AAFD3-1D33-3E45-832D-92FADE406A15}"/>
              </a:ext>
            </a:extLst>
          </p:cNvPr>
          <p:cNvSpPr/>
          <p:nvPr/>
        </p:nvSpPr>
        <p:spPr>
          <a:xfrm flipV="1">
            <a:off x="4658398" y="4971100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13" name="Arc 712">
            <a:extLst>
              <a:ext uri="{FF2B5EF4-FFF2-40B4-BE49-F238E27FC236}">
                <a16:creationId xmlns:a16="http://schemas.microsoft.com/office/drawing/2014/main" id="{61617593-DACE-5043-85E3-CC4FDFCC3A65}"/>
              </a:ext>
            </a:extLst>
          </p:cNvPr>
          <p:cNvSpPr/>
          <p:nvPr/>
        </p:nvSpPr>
        <p:spPr>
          <a:xfrm flipV="1">
            <a:off x="3523531" y="4661199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14" name="Straight Connector 713">
            <a:extLst>
              <a:ext uri="{FF2B5EF4-FFF2-40B4-BE49-F238E27FC236}">
                <a16:creationId xmlns:a16="http://schemas.microsoft.com/office/drawing/2014/main" id="{91ECF6A3-BC35-E44E-9ED4-B7720F2D9D3E}"/>
              </a:ext>
            </a:extLst>
          </p:cNvPr>
          <p:cNvCxnSpPr>
            <a:cxnSpLocks/>
          </p:cNvCxnSpPr>
          <p:nvPr/>
        </p:nvCxnSpPr>
        <p:spPr>
          <a:xfrm>
            <a:off x="3729939" y="5006880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Connector 714">
            <a:extLst>
              <a:ext uri="{FF2B5EF4-FFF2-40B4-BE49-F238E27FC236}">
                <a16:creationId xmlns:a16="http://schemas.microsoft.com/office/drawing/2014/main" id="{375D6FF3-BA94-104A-9035-D3B85BFBE07F}"/>
              </a:ext>
            </a:extLst>
          </p:cNvPr>
          <p:cNvCxnSpPr>
            <a:cxnSpLocks/>
            <a:endCxn id="711" idx="1"/>
          </p:cNvCxnSpPr>
          <p:nvPr/>
        </p:nvCxnSpPr>
        <p:spPr>
          <a:xfrm flipV="1">
            <a:off x="3734466" y="5152732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" name="Elbow Connector 715">
            <a:extLst>
              <a:ext uri="{FF2B5EF4-FFF2-40B4-BE49-F238E27FC236}">
                <a16:creationId xmlns:a16="http://schemas.microsoft.com/office/drawing/2014/main" id="{A52F2939-A945-B440-94D9-6F67CC3303CB}"/>
              </a:ext>
            </a:extLst>
          </p:cNvPr>
          <p:cNvCxnSpPr>
            <a:cxnSpLocks/>
            <a:stCxn id="711" idx="3"/>
          </p:cNvCxnSpPr>
          <p:nvPr/>
        </p:nvCxnSpPr>
        <p:spPr>
          <a:xfrm flipV="1">
            <a:off x="4256289" y="4869103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" name="Elbow Connector 716">
            <a:extLst>
              <a:ext uri="{FF2B5EF4-FFF2-40B4-BE49-F238E27FC236}">
                <a16:creationId xmlns:a16="http://schemas.microsoft.com/office/drawing/2014/main" id="{66487E01-5C06-2D46-B450-B9D4D9180DCE}"/>
              </a:ext>
            </a:extLst>
          </p:cNvPr>
          <p:cNvCxnSpPr>
            <a:cxnSpLocks/>
            <a:stCxn id="712" idx="3"/>
          </p:cNvCxnSpPr>
          <p:nvPr/>
        </p:nvCxnSpPr>
        <p:spPr>
          <a:xfrm flipV="1">
            <a:off x="5021664" y="4869105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Elbow Connector 717">
            <a:extLst>
              <a:ext uri="{FF2B5EF4-FFF2-40B4-BE49-F238E27FC236}">
                <a16:creationId xmlns:a16="http://schemas.microsoft.com/office/drawing/2014/main" id="{A97373D7-C78B-2C4B-B8C0-275BA0CA8B64}"/>
              </a:ext>
            </a:extLst>
          </p:cNvPr>
          <p:cNvCxnSpPr>
            <a:cxnSpLocks/>
            <a:endCxn id="712" idx="1"/>
          </p:cNvCxnSpPr>
          <p:nvPr/>
        </p:nvCxnSpPr>
        <p:spPr>
          <a:xfrm rot="16200000" flipH="1">
            <a:off x="4430917" y="4925252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Straight Connector 718">
            <a:extLst>
              <a:ext uri="{FF2B5EF4-FFF2-40B4-BE49-F238E27FC236}">
                <a16:creationId xmlns:a16="http://schemas.microsoft.com/office/drawing/2014/main" id="{0EB931BA-A93E-3649-AFD0-601442340A6F}"/>
              </a:ext>
            </a:extLst>
          </p:cNvPr>
          <p:cNvCxnSpPr>
            <a:cxnSpLocks/>
            <a:endCxn id="720" idx="2"/>
          </p:cNvCxnSpPr>
          <p:nvPr/>
        </p:nvCxnSpPr>
        <p:spPr>
          <a:xfrm>
            <a:off x="3867715" y="4869103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" name="Oval 719">
            <a:extLst>
              <a:ext uri="{FF2B5EF4-FFF2-40B4-BE49-F238E27FC236}">
                <a16:creationId xmlns:a16="http://schemas.microsoft.com/office/drawing/2014/main" id="{F0C926B8-547A-E448-B40E-6376B4864518}"/>
              </a:ext>
            </a:extLst>
          </p:cNvPr>
          <p:cNvSpPr/>
          <p:nvPr/>
        </p:nvSpPr>
        <p:spPr>
          <a:xfrm flipV="1">
            <a:off x="5284105" y="4731329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21" name="Rectangle 720">
            <a:extLst>
              <a:ext uri="{FF2B5EF4-FFF2-40B4-BE49-F238E27FC236}">
                <a16:creationId xmlns:a16="http://schemas.microsoft.com/office/drawing/2014/main" id="{7486E3F9-0A77-B444-A50D-7952A9267EBF}"/>
              </a:ext>
            </a:extLst>
          </p:cNvPr>
          <p:cNvSpPr/>
          <p:nvPr/>
        </p:nvSpPr>
        <p:spPr>
          <a:xfrm flipV="1">
            <a:off x="2294324" y="5021135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22" name="Diamond 721">
            <a:extLst>
              <a:ext uri="{FF2B5EF4-FFF2-40B4-BE49-F238E27FC236}">
                <a16:creationId xmlns:a16="http://schemas.microsoft.com/office/drawing/2014/main" id="{4993541A-62AB-FE4C-B1D7-FA06599C4827}"/>
              </a:ext>
            </a:extLst>
          </p:cNvPr>
          <p:cNvSpPr/>
          <p:nvPr/>
        </p:nvSpPr>
        <p:spPr>
          <a:xfrm flipV="1">
            <a:off x="2959627" y="4971100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23" name="Arc 722">
            <a:extLst>
              <a:ext uri="{FF2B5EF4-FFF2-40B4-BE49-F238E27FC236}">
                <a16:creationId xmlns:a16="http://schemas.microsoft.com/office/drawing/2014/main" id="{9CCF2790-4571-9044-BD46-DC0F7EC765A2}"/>
              </a:ext>
            </a:extLst>
          </p:cNvPr>
          <p:cNvSpPr/>
          <p:nvPr/>
        </p:nvSpPr>
        <p:spPr>
          <a:xfrm flipV="1">
            <a:off x="1824759" y="4661199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24" name="Straight Connector 723">
            <a:extLst>
              <a:ext uri="{FF2B5EF4-FFF2-40B4-BE49-F238E27FC236}">
                <a16:creationId xmlns:a16="http://schemas.microsoft.com/office/drawing/2014/main" id="{A166471D-6414-1746-AC5A-89491901555C}"/>
              </a:ext>
            </a:extLst>
          </p:cNvPr>
          <p:cNvCxnSpPr>
            <a:cxnSpLocks/>
            <a:stCxn id="726" idx="0"/>
          </p:cNvCxnSpPr>
          <p:nvPr/>
        </p:nvCxnSpPr>
        <p:spPr>
          <a:xfrm>
            <a:off x="2031167" y="5006880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Straight Connector 724">
            <a:extLst>
              <a:ext uri="{FF2B5EF4-FFF2-40B4-BE49-F238E27FC236}">
                <a16:creationId xmlns:a16="http://schemas.microsoft.com/office/drawing/2014/main" id="{082A1860-3ACB-D947-B97E-46C28D4E06EE}"/>
              </a:ext>
            </a:extLst>
          </p:cNvPr>
          <p:cNvCxnSpPr>
            <a:cxnSpLocks/>
            <a:endCxn id="721" idx="1"/>
          </p:cNvCxnSpPr>
          <p:nvPr/>
        </p:nvCxnSpPr>
        <p:spPr>
          <a:xfrm flipV="1">
            <a:off x="2035694" y="5152732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6" name="Oval 725">
            <a:extLst>
              <a:ext uri="{FF2B5EF4-FFF2-40B4-BE49-F238E27FC236}">
                <a16:creationId xmlns:a16="http://schemas.microsoft.com/office/drawing/2014/main" id="{5A560594-DEB4-C74E-8151-3D788189433B}"/>
              </a:ext>
            </a:extLst>
          </p:cNvPr>
          <p:cNvSpPr/>
          <p:nvPr/>
        </p:nvSpPr>
        <p:spPr>
          <a:xfrm flipV="1">
            <a:off x="1893391" y="4731328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27" name="Elbow Connector 726">
            <a:extLst>
              <a:ext uri="{FF2B5EF4-FFF2-40B4-BE49-F238E27FC236}">
                <a16:creationId xmlns:a16="http://schemas.microsoft.com/office/drawing/2014/main" id="{06326188-9376-DE44-89F7-4E36F445E661}"/>
              </a:ext>
            </a:extLst>
          </p:cNvPr>
          <p:cNvCxnSpPr>
            <a:cxnSpLocks/>
            <a:stCxn id="721" idx="3"/>
          </p:cNvCxnSpPr>
          <p:nvPr/>
        </p:nvCxnSpPr>
        <p:spPr>
          <a:xfrm flipV="1">
            <a:off x="2557518" y="4869103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8" name="Elbow Connector 727">
            <a:extLst>
              <a:ext uri="{FF2B5EF4-FFF2-40B4-BE49-F238E27FC236}">
                <a16:creationId xmlns:a16="http://schemas.microsoft.com/office/drawing/2014/main" id="{EA50BDB9-6C9F-4743-9320-78FB97C4DB65}"/>
              </a:ext>
            </a:extLst>
          </p:cNvPr>
          <p:cNvCxnSpPr>
            <a:cxnSpLocks/>
            <a:stCxn id="722" idx="3"/>
          </p:cNvCxnSpPr>
          <p:nvPr/>
        </p:nvCxnSpPr>
        <p:spPr>
          <a:xfrm flipV="1">
            <a:off x="3322893" y="4869105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Elbow Connector 728">
            <a:extLst>
              <a:ext uri="{FF2B5EF4-FFF2-40B4-BE49-F238E27FC236}">
                <a16:creationId xmlns:a16="http://schemas.microsoft.com/office/drawing/2014/main" id="{96A2F431-2CEA-6444-8E36-B1B011B07B3E}"/>
              </a:ext>
            </a:extLst>
          </p:cNvPr>
          <p:cNvCxnSpPr>
            <a:cxnSpLocks/>
            <a:endCxn id="722" idx="1"/>
          </p:cNvCxnSpPr>
          <p:nvPr/>
        </p:nvCxnSpPr>
        <p:spPr>
          <a:xfrm rot="16200000" flipH="1">
            <a:off x="2732146" y="4925252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0" name="Straight Connector 729">
            <a:extLst>
              <a:ext uri="{FF2B5EF4-FFF2-40B4-BE49-F238E27FC236}">
                <a16:creationId xmlns:a16="http://schemas.microsoft.com/office/drawing/2014/main" id="{07462F13-89E8-574B-B33C-0539EA799126}"/>
              </a:ext>
            </a:extLst>
          </p:cNvPr>
          <p:cNvCxnSpPr>
            <a:cxnSpLocks/>
            <a:stCxn id="726" idx="6"/>
            <a:endCxn id="731" idx="2"/>
          </p:cNvCxnSpPr>
          <p:nvPr/>
        </p:nvCxnSpPr>
        <p:spPr>
          <a:xfrm>
            <a:off x="2168943" y="4869103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1" name="Oval 730">
            <a:extLst>
              <a:ext uri="{FF2B5EF4-FFF2-40B4-BE49-F238E27FC236}">
                <a16:creationId xmlns:a16="http://schemas.microsoft.com/office/drawing/2014/main" id="{1B8B2673-A4B1-9F4A-BBA0-2B14A54CFCA3}"/>
              </a:ext>
            </a:extLst>
          </p:cNvPr>
          <p:cNvSpPr/>
          <p:nvPr/>
        </p:nvSpPr>
        <p:spPr>
          <a:xfrm flipV="1">
            <a:off x="3585334" y="4731329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32" name="Rectangle 731">
            <a:extLst>
              <a:ext uri="{FF2B5EF4-FFF2-40B4-BE49-F238E27FC236}">
                <a16:creationId xmlns:a16="http://schemas.microsoft.com/office/drawing/2014/main" id="{0ADD6842-F7A5-9940-9092-A17E352510A7}"/>
              </a:ext>
            </a:extLst>
          </p:cNvPr>
          <p:cNvSpPr/>
          <p:nvPr/>
        </p:nvSpPr>
        <p:spPr>
          <a:xfrm flipV="1">
            <a:off x="7390637" y="5021134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33" name="Arc 732">
            <a:extLst>
              <a:ext uri="{FF2B5EF4-FFF2-40B4-BE49-F238E27FC236}">
                <a16:creationId xmlns:a16="http://schemas.microsoft.com/office/drawing/2014/main" id="{9DC7A091-CF9E-7C4E-A3E6-FCFF432BF823}"/>
              </a:ext>
            </a:extLst>
          </p:cNvPr>
          <p:cNvSpPr/>
          <p:nvPr/>
        </p:nvSpPr>
        <p:spPr>
          <a:xfrm flipV="1">
            <a:off x="6921073" y="4661198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34" name="Straight Connector 733">
            <a:extLst>
              <a:ext uri="{FF2B5EF4-FFF2-40B4-BE49-F238E27FC236}">
                <a16:creationId xmlns:a16="http://schemas.microsoft.com/office/drawing/2014/main" id="{EC73A370-DADF-F844-8DBF-4988543FE9C0}"/>
              </a:ext>
            </a:extLst>
          </p:cNvPr>
          <p:cNvCxnSpPr>
            <a:cxnSpLocks/>
            <a:endCxn id="732" idx="1"/>
          </p:cNvCxnSpPr>
          <p:nvPr/>
        </p:nvCxnSpPr>
        <p:spPr>
          <a:xfrm flipV="1">
            <a:off x="7132008" y="5152731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5" name="Elbow Connector 734">
            <a:extLst>
              <a:ext uri="{FF2B5EF4-FFF2-40B4-BE49-F238E27FC236}">
                <a16:creationId xmlns:a16="http://schemas.microsoft.com/office/drawing/2014/main" id="{35C6784A-ED26-F74D-B81D-DF576468FD17}"/>
              </a:ext>
            </a:extLst>
          </p:cNvPr>
          <p:cNvCxnSpPr>
            <a:cxnSpLocks/>
            <a:stCxn id="732" idx="3"/>
          </p:cNvCxnSpPr>
          <p:nvPr/>
        </p:nvCxnSpPr>
        <p:spPr>
          <a:xfrm flipV="1">
            <a:off x="7653831" y="4869102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6" name="Straight Connector 735">
            <a:extLst>
              <a:ext uri="{FF2B5EF4-FFF2-40B4-BE49-F238E27FC236}">
                <a16:creationId xmlns:a16="http://schemas.microsoft.com/office/drawing/2014/main" id="{0EC11F11-5086-304C-BCB1-AE50EFF7C879}"/>
              </a:ext>
            </a:extLst>
          </p:cNvPr>
          <p:cNvCxnSpPr>
            <a:cxnSpLocks/>
          </p:cNvCxnSpPr>
          <p:nvPr/>
        </p:nvCxnSpPr>
        <p:spPr>
          <a:xfrm>
            <a:off x="7265257" y="4869102"/>
            <a:ext cx="725421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" name="Oval 736">
            <a:extLst>
              <a:ext uri="{FF2B5EF4-FFF2-40B4-BE49-F238E27FC236}">
                <a16:creationId xmlns:a16="http://schemas.microsoft.com/office/drawing/2014/main" id="{EFE8A339-9EF2-9747-B608-BC1552EE56FA}"/>
              </a:ext>
            </a:extLst>
          </p:cNvPr>
          <p:cNvSpPr/>
          <p:nvPr/>
        </p:nvSpPr>
        <p:spPr>
          <a:xfrm flipV="1">
            <a:off x="8681647" y="4731328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38" name="Straight Connector 737">
            <a:extLst>
              <a:ext uri="{FF2B5EF4-FFF2-40B4-BE49-F238E27FC236}">
                <a16:creationId xmlns:a16="http://schemas.microsoft.com/office/drawing/2014/main" id="{C2757ACD-5887-0D49-8C57-33E0F265E13E}"/>
              </a:ext>
            </a:extLst>
          </p:cNvPr>
          <p:cNvCxnSpPr>
            <a:cxnSpLocks/>
          </p:cNvCxnSpPr>
          <p:nvPr/>
        </p:nvCxnSpPr>
        <p:spPr>
          <a:xfrm>
            <a:off x="8523922" y="4869103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9" name="Oval 738">
            <a:extLst>
              <a:ext uri="{FF2B5EF4-FFF2-40B4-BE49-F238E27FC236}">
                <a16:creationId xmlns:a16="http://schemas.microsoft.com/office/drawing/2014/main" id="{9D76AE2F-CF15-F542-91BC-4981CC9D42C5}"/>
              </a:ext>
            </a:extLst>
          </p:cNvPr>
          <p:cNvSpPr/>
          <p:nvPr/>
        </p:nvSpPr>
        <p:spPr>
          <a:xfrm>
            <a:off x="8053406" y="4835475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E9B261C9-55EE-414E-84BC-39144EA6CD47}"/>
              </a:ext>
            </a:extLst>
          </p:cNvPr>
          <p:cNvSpPr/>
          <p:nvPr/>
        </p:nvSpPr>
        <p:spPr>
          <a:xfrm>
            <a:off x="8213076" y="4835475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DAC0407-8F14-834C-BFE2-E2EA50C8260F}"/>
              </a:ext>
            </a:extLst>
          </p:cNvPr>
          <p:cNvSpPr/>
          <p:nvPr/>
        </p:nvSpPr>
        <p:spPr>
          <a:xfrm>
            <a:off x="8370730" y="4835475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42" name="Google Shape;399;p3">
            <a:extLst>
              <a:ext uri="{FF2B5EF4-FFF2-40B4-BE49-F238E27FC236}">
                <a16:creationId xmlns:a16="http://schemas.microsoft.com/office/drawing/2014/main" id="{208E4A6F-6BC8-C049-B6D6-A30C9DC9EE49}"/>
              </a:ext>
            </a:extLst>
          </p:cNvPr>
          <p:cNvSpPr/>
          <p:nvPr/>
        </p:nvSpPr>
        <p:spPr>
          <a:xfrm rot="16200000">
            <a:off x="1311651" y="4716513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743" name="Straight Connector 742">
            <a:extLst>
              <a:ext uri="{FF2B5EF4-FFF2-40B4-BE49-F238E27FC236}">
                <a16:creationId xmlns:a16="http://schemas.microsoft.com/office/drawing/2014/main" id="{5AC49FD5-5AA6-BE4D-9F60-81A2A753A17C}"/>
              </a:ext>
            </a:extLst>
          </p:cNvPr>
          <p:cNvCxnSpPr>
            <a:cxnSpLocks/>
            <a:stCxn id="742" idx="2"/>
          </p:cNvCxnSpPr>
          <p:nvPr/>
        </p:nvCxnSpPr>
        <p:spPr>
          <a:xfrm>
            <a:off x="1623147" y="4870522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4" name="TextBox 743">
            <a:extLst>
              <a:ext uri="{FF2B5EF4-FFF2-40B4-BE49-F238E27FC236}">
                <a16:creationId xmlns:a16="http://schemas.microsoft.com/office/drawing/2014/main" id="{91A91FF9-3EEB-CF40-B0CD-C0A961D78A0F}"/>
              </a:ext>
            </a:extLst>
          </p:cNvPr>
          <p:cNvSpPr txBox="1"/>
          <p:nvPr/>
        </p:nvSpPr>
        <p:spPr>
          <a:xfrm>
            <a:off x="633905" y="4655264"/>
            <a:ext cx="559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</p:txBody>
      </p:sp>
      <p:cxnSp>
        <p:nvCxnSpPr>
          <p:cNvPr id="746" name="Straight Connector 745">
            <a:extLst>
              <a:ext uri="{FF2B5EF4-FFF2-40B4-BE49-F238E27FC236}">
                <a16:creationId xmlns:a16="http://schemas.microsoft.com/office/drawing/2014/main" id="{AEA66D81-5D7C-EF4A-BDD8-2B701060906E}"/>
              </a:ext>
            </a:extLst>
          </p:cNvPr>
          <p:cNvCxnSpPr>
            <a:cxnSpLocks/>
          </p:cNvCxnSpPr>
          <p:nvPr/>
        </p:nvCxnSpPr>
        <p:spPr>
          <a:xfrm>
            <a:off x="7130251" y="5664874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" name="Rectangle 746">
            <a:extLst>
              <a:ext uri="{FF2B5EF4-FFF2-40B4-BE49-F238E27FC236}">
                <a16:creationId xmlns:a16="http://schemas.microsoft.com/office/drawing/2014/main" id="{13646DBB-0589-4640-9F39-A95F6452DFAC}"/>
              </a:ext>
            </a:extLst>
          </p:cNvPr>
          <p:cNvSpPr/>
          <p:nvPr/>
        </p:nvSpPr>
        <p:spPr>
          <a:xfrm flipV="1">
            <a:off x="9092177" y="56791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48" name="Diamond 747">
            <a:extLst>
              <a:ext uri="{FF2B5EF4-FFF2-40B4-BE49-F238E27FC236}">
                <a16:creationId xmlns:a16="http://schemas.microsoft.com/office/drawing/2014/main" id="{B6B5DE30-8779-4C49-B0BC-0368ECC183A5}"/>
              </a:ext>
            </a:extLst>
          </p:cNvPr>
          <p:cNvSpPr/>
          <p:nvPr/>
        </p:nvSpPr>
        <p:spPr>
          <a:xfrm flipV="1">
            <a:off x="9757480" y="5629095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49" name="Arc 748">
            <a:extLst>
              <a:ext uri="{FF2B5EF4-FFF2-40B4-BE49-F238E27FC236}">
                <a16:creationId xmlns:a16="http://schemas.microsoft.com/office/drawing/2014/main" id="{60925FA6-D00C-A845-8666-A41A80CB122C}"/>
              </a:ext>
            </a:extLst>
          </p:cNvPr>
          <p:cNvSpPr/>
          <p:nvPr/>
        </p:nvSpPr>
        <p:spPr>
          <a:xfrm flipV="1">
            <a:off x="8622613" y="5319194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50" name="Straight Connector 749">
            <a:extLst>
              <a:ext uri="{FF2B5EF4-FFF2-40B4-BE49-F238E27FC236}">
                <a16:creationId xmlns:a16="http://schemas.microsoft.com/office/drawing/2014/main" id="{8899498C-2E10-584F-A28D-8FAD74F4708B}"/>
              </a:ext>
            </a:extLst>
          </p:cNvPr>
          <p:cNvCxnSpPr>
            <a:cxnSpLocks/>
          </p:cNvCxnSpPr>
          <p:nvPr/>
        </p:nvCxnSpPr>
        <p:spPr>
          <a:xfrm>
            <a:off x="8829021" y="56648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1" name="Straight Connector 750">
            <a:extLst>
              <a:ext uri="{FF2B5EF4-FFF2-40B4-BE49-F238E27FC236}">
                <a16:creationId xmlns:a16="http://schemas.microsoft.com/office/drawing/2014/main" id="{DDB54A04-E809-3E41-B69F-ACA56FA23A6F}"/>
              </a:ext>
            </a:extLst>
          </p:cNvPr>
          <p:cNvCxnSpPr>
            <a:cxnSpLocks/>
            <a:endCxn id="747" idx="1"/>
          </p:cNvCxnSpPr>
          <p:nvPr/>
        </p:nvCxnSpPr>
        <p:spPr>
          <a:xfrm flipV="1">
            <a:off x="8833548" y="5810727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2" name="Elbow Connector 751">
            <a:extLst>
              <a:ext uri="{FF2B5EF4-FFF2-40B4-BE49-F238E27FC236}">
                <a16:creationId xmlns:a16="http://schemas.microsoft.com/office/drawing/2014/main" id="{56ABAD11-7CF9-FC44-AA80-6F5EEC07FA01}"/>
              </a:ext>
            </a:extLst>
          </p:cNvPr>
          <p:cNvCxnSpPr>
            <a:cxnSpLocks/>
            <a:stCxn id="747" idx="3"/>
          </p:cNvCxnSpPr>
          <p:nvPr/>
        </p:nvCxnSpPr>
        <p:spPr>
          <a:xfrm flipV="1">
            <a:off x="9355371" y="55270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3" name="Elbow Connector 752">
            <a:extLst>
              <a:ext uri="{FF2B5EF4-FFF2-40B4-BE49-F238E27FC236}">
                <a16:creationId xmlns:a16="http://schemas.microsoft.com/office/drawing/2014/main" id="{7CF98350-78E4-2141-BADB-60E884663D4F}"/>
              </a:ext>
            </a:extLst>
          </p:cNvPr>
          <p:cNvCxnSpPr>
            <a:cxnSpLocks/>
            <a:stCxn id="748" idx="3"/>
          </p:cNvCxnSpPr>
          <p:nvPr/>
        </p:nvCxnSpPr>
        <p:spPr>
          <a:xfrm flipV="1">
            <a:off x="10120746" y="5527100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4" name="Elbow Connector 753">
            <a:extLst>
              <a:ext uri="{FF2B5EF4-FFF2-40B4-BE49-F238E27FC236}">
                <a16:creationId xmlns:a16="http://schemas.microsoft.com/office/drawing/2014/main" id="{C0644D27-08F7-0445-8F68-C123D9CB5593}"/>
              </a:ext>
            </a:extLst>
          </p:cNvPr>
          <p:cNvCxnSpPr>
            <a:cxnSpLocks/>
            <a:endCxn id="748" idx="1"/>
          </p:cNvCxnSpPr>
          <p:nvPr/>
        </p:nvCxnSpPr>
        <p:spPr>
          <a:xfrm rot="16200000" flipH="1">
            <a:off x="9529999" y="5583247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Connector 754">
            <a:extLst>
              <a:ext uri="{FF2B5EF4-FFF2-40B4-BE49-F238E27FC236}">
                <a16:creationId xmlns:a16="http://schemas.microsoft.com/office/drawing/2014/main" id="{E478B1D4-56F8-9C41-8527-D4D2E8903ED9}"/>
              </a:ext>
            </a:extLst>
          </p:cNvPr>
          <p:cNvCxnSpPr>
            <a:cxnSpLocks/>
            <a:endCxn id="756" idx="2"/>
          </p:cNvCxnSpPr>
          <p:nvPr/>
        </p:nvCxnSpPr>
        <p:spPr>
          <a:xfrm>
            <a:off x="8966797" y="5527098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6" name="Oval 755">
            <a:extLst>
              <a:ext uri="{FF2B5EF4-FFF2-40B4-BE49-F238E27FC236}">
                <a16:creationId xmlns:a16="http://schemas.microsoft.com/office/drawing/2014/main" id="{B96C7A9F-7B3D-C540-BB25-2A572C22F9DC}"/>
              </a:ext>
            </a:extLst>
          </p:cNvPr>
          <p:cNvSpPr/>
          <p:nvPr/>
        </p:nvSpPr>
        <p:spPr>
          <a:xfrm flipV="1">
            <a:off x="10383187" y="5389324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57" name="Rectangle 756">
            <a:extLst>
              <a:ext uri="{FF2B5EF4-FFF2-40B4-BE49-F238E27FC236}">
                <a16:creationId xmlns:a16="http://schemas.microsoft.com/office/drawing/2014/main" id="{411AE19F-9726-E148-B1DA-639BD36FB8DD}"/>
              </a:ext>
            </a:extLst>
          </p:cNvPr>
          <p:cNvSpPr/>
          <p:nvPr/>
        </p:nvSpPr>
        <p:spPr>
          <a:xfrm flipV="1">
            <a:off x="5694635" y="56791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58" name="Diamond 757">
            <a:extLst>
              <a:ext uri="{FF2B5EF4-FFF2-40B4-BE49-F238E27FC236}">
                <a16:creationId xmlns:a16="http://schemas.microsoft.com/office/drawing/2014/main" id="{E9957F5C-FF70-0849-920C-126798290DBF}"/>
              </a:ext>
            </a:extLst>
          </p:cNvPr>
          <p:cNvSpPr/>
          <p:nvPr/>
        </p:nvSpPr>
        <p:spPr>
          <a:xfrm flipV="1">
            <a:off x="6359938" y="5629095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59" name="Arc 758">
            <a:extLst>
              <a:ext uri="{FF2B5EF4-FFF2-40B4-BE49-F238E27FC236}">
                <a16:creationId xmlns:a16="http://schemas.microsoft.com/office/drawing/2014/main" id="{3FE7E4B2-F43A-0D4F-A98F-75060CC99D67}"/>
              </a:ext>
            </a:extLst>
          </p:cNvPr>
          <p:cNvSpPr/>
          <p:nvPr/>
        </p:nvSpPr>
        <p:spPr>
          <a:xfrm flipV="1">
            <a:off x="5225071" y="5319194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60" name="Straight Connector 759">
            <a:extLst>
              <a:ext uri="{FF2B5EF4-FFF2-40B4-BE49-F238E27FC236}">
                <a16:creationId xmlns:a16="http://schemas.microsoft.com/office/drawing/2014/main" id="{86ACD02C-B46B-3E45-901B-DF53F988615D}"/>
              </a:ext>
            </a:extLst>
          </p:cNvPr>
          <p:cNvCxnSpPr>
            <a:cxnSpLocks/>
          </p:cNvCxnSpPr>
          <p:nvPr/>
        </p:nvCxnSpPr>
        <p:spPr>
          <a:xfrm>
            <a:off x="5431479" y="56648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1" name="Straight Connector 760">
            <a:extLst>
              <a:ext uri="{FF2B5EF4-FFF2-40B4-BE49-F238E27FC236}">
                <a16:creationId xmlns:a16="http://schemas.microsoft.com/office/drawing/2014/main" id="{F901D6F0-468D-5348-ABF1-B67BBE227489}"/>
              </a:ext>
            </a:extLst>
          </p:cNvPr>
          <p:cNvCxnSpPr>
            <a:cxnSpLocks/>
            <a:endCxn id="757" idx="1"/>
          </p:cNvCxnSpPr>
          <p:nvPr/>
        </p:nvCxnSpPr>
        <p:spPr>
          <a:xfrm flipV="1">
            <a:off x="5436006" y="5810727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2" name="Elbow Connector 761">
            <a:extLst>
              <a:ext uri="{FF2B5EF4-FFF2-40B4-BE49-F238E27FC236}">
                <a16:creationId xmlns:a16="http://schemas.microsoft.com/office/drawing/2014/main" id="{F1AAE91C-F8DD-E047-8C22-A81136E51792}"/>
              </a:ext>
            </a:extLst>
          </p:cNvPr>
          <p:cNvCxnSpPr>
            <a:cxnSpLocks/>
            <a:stCxn id="757" idx="3"/>
          </p:cNvCxnSpPr>
          <p:nvPr/>
        </p:nvCxnSpPr>
        <p:spPr>
          <a:xfrm flipV="1">
            <a:off x="5957829" y="55270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3" name="Elbow Connector 762">
            <a:extLst>
              <a:ext uri="{FF2B5EF4-FFF2-40B4-BE49-F238E27FC236}">
                <a16:creationId xmlns:a16="http://schemas.microsoft.com/office/drawing/2014/main" id="{67047D1F-12FA-6244-A923-4B840FC9C069}"/>
              </a:ext>
            </a:extLst>
          </p:cNvPr>
          <p:cNvCxnSpPr>
            <a:cxnSpLocks/>
            <a:stCxn id="758" idx="3"/>
          </p:cNvCxnSpPr>
          <p:nvPr/>
        </p:nvCxnSpPr>
        <p:spPr>
          <a:xfrm flipV="1">
            <a:off x="6723205" y="5527100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4" name="Elbow Connector 763">
            <a:extLst>
              <a:ext uri="{FF2B5EF4-FFF2-40B4-BE49-F238E27FC236}">
                <a16:creationId xmlns:a16="http://schemas.microsoft.com/office/drawing/2014/main" id="{C98D39FD-D66D-D448-9E7F-159EF1B9CE36}"/>
              </a:ext>
            </a:extLst>
          </p:cNvPr>
          <p:cNvCxnSpPr>
            <a:cxnSpLocks/>
            <a:endCxn id="758" idx="1"/>
          </p:cNvCxnSpPr>
          <p:nvPr/>
        </p:nvCxnSpPr>
        <p:spPr>
          <a:xfrm rot="16200000" flipH="1">
            <a:off x="6132457" y="5583247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5" name="Straight Connector 764">
            <a:extLst>
              <a:ext uri="{FF2B5EF4-FFF2-40B4-BE49-F238E27FC236}">
                <a16:creationId xmlns:a16="http://schemas.microsoft.com/office/drawing/2014/main" id="{01E81965-36B6-8A4D-AD8D-3E501FA15F04}"/>
              </a:ext>
            </a:extLst>
          </p:cNvPr>
          <p:cNvCxnSpPr>
            <a:cxnSpLocks/>
            <a:endCxn id="766" idx="2"/>
          </p:cNvCxnSpPr>
          <p:nvPr/>
        </p:nvCxnSpPr>
        <p:spPr>
          <a:xfrm>
            <a:off x="5569255" y="5527098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6" name="Oval 765">
            <a:extLst>
              <a:ext uri="{FF2B5EF4-FFF2-40B4-BE49-F238E27FC236}">
                <a16:creationId xmlns:a16="http://schemas.microsoft.com/office/drawing/2014/main" id="{141CA607-7A22-5749-8302-52338D9103F2}"/>
              </a:ext>
            </a:extLst>
          </p:cNvPr>
          <p:cNvSpPr/>
          <p:nvPr/>
        </p:nvSpPr>
        <p:spPr>
          <a:xfrm flipV="1">
            <a:off x="6985646" y="5389324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67" name="Rectangle 766">
            <a:extLst>
              <a:ext uri="{FF2B5EF4-FFF2-40B4-BE49-F238E27FC236}">
                <a16:creationId xmlns:a16="http://schemas.microsoft.com/office/drawing/2014/main" id="{80D5BC51-BD01-284A-B0E4-58A785A5B8D0}"/>
              </a:ext>
            </a:extLst>
          </p:cNvPr>
          <p:cNvSpPr/>
          <p:nvPr/>
        </p:nvSpPr>
        <p:spPr>
          <a:xfrm flipV="1">
            <a:off x="3995865" y="56791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68" name="Diamond 767">
            <a:extLst>
              <a:ext uri="{FF2B5EF4-FFF2-40B4-BE49-F238E27FC236}">
                <a16:creationId xmlns:a16="http://schemas.microsoft.com/office/drawing/2014/main" id="{9A0BA404-E956-774E-87FA-703086FD1C3F}"/>
              </a:ext>
            </a:extLst>
          </p:cNvPr>
          <p:cNvSpPr/>
          <p:nvPr/>
        </p:nvSpPr>
        <p:spPr>
          <a:xfrm flipV="1">
            <a:off x="4661168" y="5629095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69" name="Arc 768">
            <a:extLst>
              <a:ext uri="{FF2B5EF4-FFF2-40B4-BE49-F238E27FC236}">
                <a16:creationId xmlns:a16="http://schemas.microsoft.com/office/drawing/2014/main" id="{798BA8F6-FCC8-B54B-AD12-1406CB630E6C}"/>
              </a:ext>
            </a:extLst>
          </p:cNvPr>
          <p:cNvSpPr/>
          <p:nvPr/>
        </p:nvSpPr>
        <p:spPr>
          <a:xfrm flipV="1">
            <a:off x="3526301" y="5319194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70" name="Straight Connector 769">
            <a:extLst>
              <a:ext uri="{FF2B5EF4-FFF2-40B4-BE49-F238E27FC236}">
                <a16:creationId xmlns:a16="http://schemas.microsoft.com/office/drawing/2014/main" id="{819D1078-BBAF-E246-9F63-786A7CA12FC6}"/>
              </a:ext>
            </a:extLst>
          </p:cNvPr>
          <p:cNvCxnSpPr>
            <a:cxnSpLocks/>
          </p:cNvCxnSpPr>
          <p:nvPr/>
        </p:nvCxnSpPr>
        <p:spPr>
          <a:xfrm>
            <a:off x="3732709" y="56648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1" name="Straight Connector 770">
            <a:extLst>
              <a:ext uri="{FF2B5EF4-FFF2-40B4-BE49-F238E27FC236}">
                <a16:creationId xmlns:a16="http://schemas.microsoft.com/office/drawing/2014/main" id="{13980858-46EF-D644-967B-F301C324BB4D}"/>
              </a:ext>
            </a:extLst>
          </p:cNvPr>
          <p:cNvCxnSpPr>
            <a:cxnSpLocks/>
            <a:endCxn id="767" idx="1"/>
          </p:cNvCxnSpPr>
          <p:nvPr/>
        </p:nvCxnSpPr>
        <p:spPr>
          <a:xfrm flipV="1">
            <a:off x="3737236" y="5810727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2" name="Elbow Connector 771">
            <a:extLst>
              <a:ext uri="{FF2B5EF4-FFF2-40B4-BE49-F238E27FC236}">
                <a16:creationId xmlns:a16="http://schemas.microsoft.com/office/drawing/2014/main" id="{14EE3185-B2AF-6F43-9A71-24BA4A3A7DDA}"/>
              </a:ext>
            </a:extLst>
          </p:cNvPr>
          <p:cNvCxnSpPr>
            <a:cxnSpLocks/>
            <a:stCxn id="767" idx="3"/>
          </p:cNvCxnSpPr>
          <p:nvPr/>
        </p:nvCxnSpPr>
        <p:spPr>
          <a:xfrm flipV="1">
            <a:off x="4259059" y="55270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3" name="Elbow Connector 772">
            <a:extLst>
              <a:ext uri="{FF2B5EF4-FFF2-40B4-BE49-F238E27FC236}">
                <a16:creationId xmlns:a16="http://schemas.microsoft.com/office/drawing/2014/main" id="{95F90346-E06F-6D45-946A-3148775C184C}"/>
              </a:ext>
            </a:extLst>
          </p:cNvPr>
          <p:cNvCxnSpPr>
            <a:cxnSpLocks/>
            <a:stCxn id="768" idx="3"/>
          </p:cNvCxnSpPr>
          <p:nvPr/>
        </p:nvCxnSpPr>
        <p:spPr>
          <a:xfrm flipV="1">
            <a:off x="5024434" y="5527100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4" name="Elbow Connector 773">
            <a:extLst>
              <a:ext uri="{FF2B5EF4-FFF2-40B4-BE49-F238E27FC236}">
                <a16:creationId xmlns:a16="http://schemas.microsoft.com/office/drawing/2014/main" id="{6942D503-0542-EB46-8949-255126D05AC5}"/>
              </a:ext>
            </a:extLst>
          </p:cNvPr>
          <p:cNvCxnSpPr>
            <a:cxnSpLocks/>
            <a:endCxn id="768" idx="1"/>
          </p:cNvCxnSpPr>
          <p:nvPr/>
        </p:nvCxnSpPr>
        <p:spPr>
          <a:xfrm rot="16200000" flipH="1">
            <a:off x="4433687" y="5583247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5" name="Straight Connector 774">
            <a:extLst>
              <a:ext uri="{FF2B5EF4-FFF2-40B4-BE49-F238E27FC236}">
                <a16:creationId xmlns:a16="http://schemas.microsoft.com/office/drawing/2014/main" id="{663A667E-B6E6-B146-9935-9CFFA49F5DA6}"/>
              </a:ext>
            </a:extLst>
          </p:cNvPr>
          <p:cNvCxnSpPr>
            <a:cxnSpLocks/>
            <a:endCxn id="776" idx="2"/>
          </p:cNvCxnSpPr>
          <p:nvPr/>
        </p:nvCxnSpPr>
        <p:spPr>
          <a:xfrm>
            <a:off x="3870485" y="5527098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6" name="Oval 775">
            <a:extLst>
              <a:ext uri="{FF2B5EF4-FFF2-40B4-BE49-F238E27FC236}">
                <a16:creationId xmlns:a16="http://schemas.microsoft.com/office/drawing/2014/main" id="{700D3BD8-E48E-4E45-8C09-0FF675F78A22}"/>
              </a:ext>
            </a:extLst>
          </p:cNvPr>
          <p:cNvSpPr/>
          <p:nvPr/>
        </p:nvSpPr>
        <p:spPr>
          <a:xfrm flipV="1">
            <a:off x="5286875" y="5389324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77" name="Rectangle 776">
            <a:extLst>
              <a:ext uri="{FF2B5EF4-FFF2-40B4-BE49-F238E27FC236}">
                <a16:creationId xmlns:a16="http://schemas.microsoft.com/office/drawing/2014/main" id="{AB042D94-E7BD-7D41-8171-F5ADAB9654D0}"/>
              </a:ext>
            </a:extLst>
          </p:cNvPr>
          <p:cNvSpPr/>
          <p:nvPr/>
        </p:nvSpPr>
        <p:spPr>
          <a:xfrm flipV="1">
            <a:off x="2297094" y="5679130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78" name="Diamond 777">
            <a:extLst>
              <a:ext uri="{FF2B5EF4-FFF2-40B4-BE49-F238E27FC236}">
                <a16:creationId xmlns:a16="http://schemas.microsoft.com/office/drawing/2014/main" id="{AC5BB154-E9CA-FA43-A8F6-93D09178C509}"/>
              </a:ext>
            </a:extLst>
          </p:cNvPr>
          <p:cNvSpPr/>
          <p:nvPr/>
        </p:nvSpPr>
        <p:spPr>
          <a:xfrm flipV="1">
            <a:off x="2962397" y="5629095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79" name="Arc 778">
            <a:extLst>
              <a:ext uri="{FF2B5EF4-FFF2-40B4-BE49-F238E27FC236}">
                <a16:creationId xmlns:a16="http://schemas.microsoft.com/office/drawing/2014/main" id="{B495DDAB-2078-8740-958F-D24A2F374807}"/>
              </a:ext>
            </a:extLst>
          </p:cNvPr>
          <p:cNvSpPr/>
          <p:nvPr/>
        </p:nvSpPr>
        <p:spPr>
          <a:xfrm flipV="1">
            <a:off x="1827529" y="5319194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80" name="Straight Connector 779">
            <a:extLst>
              <a:ext uri="{FF2B5EF4-FFF2-40B4-BE49-F238E27FC236}">
                <a16:creationId xmlns:a16="http://schemas.microsoft.com/office/drawing/2014/main" id="{1842C563-7123-E74D-A44A-F2E9BC9F1423}"/>
              </a:ext>
            </a:extLst>
          </p:cNvPr>
          <p:cNvCxnSpPr>
            <a:cxnSpLocks/>
            <a:stCxn id="782" idx="0"/>
          </p:cNvCxnSpPr>
          <p:nvPr/>
        </p:nvCxnSpPr>
        <p:spPr>
          <a:xfrm>
            <a:off x="2033937" y="5664875"/>
            <a:ext cx="0" cy="327486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1" name="Straight Connector 780">
            <a:extLst>
              <a:ext uri="{FF2B5EF4-FFF2-40B4-BE49-F238E27FC236}">
                <a16:creationId xmlns:a16="http://schemas.microsoft.com/office/drawing/2014/main" id="{4B5E7C36-B596-8049-A8CD-CDB694930B27}"/>
              </a:ext>
            </a:extLst>
          </p:cNvPr>
          <p:cNvCxnSpPr>
            <a:cxnSpLocks/>
            <a:endCxn id="777" idx="1"/>
          </p:cNvCxnSpPr>
          <p:nvPr/>
        </p:nvCxnSpPr>
        <p:spPr>
          <a:xfrm flipV="1">
            <a:off x="2038464" y="5810727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" name="Oval 781">
            <a:extLst>
              <a:ext uri="{FF2B5EF4-FFF2-40B4-BE49-F238E27FC236}">
                <a16:creationId xmlns:a16="http://schemas.microsoft.com/office/drawing/2014/main" id="{5A6114DC-4664-694F-B21B-885F00CE5EB5}"/>
              </a:ext>
            </a:extLst>
          </p:cNvPr>
          <p:cNvSpPr/>
          <p:nvPr/>
        </p:nvSpPr>
        <p:spPr>
          <a:xfrm flipV="1">
            <a:off x="1896161" y="538932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83" name="Elbow Connector 782">
            <a:extLst>
              <a:ext uri="{FF2B5EF4-FFF2-40B4-BE49-F238E27FC236}">
                <a16:creationId xmlns:a16="http://schemas.microsoft.com/office/drawing/2014/main" id="{A23B718E-CCA5-9644-BFFD-5E6CD277DEC9}"/>
              </a:ext>
            </a:extLst>
          </p:cNvPr>
          <p:cNvCxnSpPr>
            <a:cxnSpLocks/>
            <a:stCxn id="777" idx="3"/>
          </p:cNvCxnSpPr>
          <p:nvPr/>
        </p:nvCxnSpPr>
        <p:spPr>
          <a:xfrm flipV="1">
            <a:off x="2560288" y="5527098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4" name="Elbow Connector 783">
            <a:extLst>
              <a:ext uri="{FF2B5EF4-FFF2-40B4-BE49-F238E27FC236}">
                <a16:creationId xmlns:a16="http://schemas.microsoft.com/office/drawing/2014/main" id="{64637A73-6152-7647-9EAD-F70E89EE014A}"/>
              </a:ext>
            </a:extLst>
          </p:cNvPr>
          <p:cNvCxnSpPr>
            <a:cxnSpLocks/>
            <a:stCxn id="778" idx="3"/>
          </p:cNvCxnSpPr>
          <p:nvPr/>
        </p:nvCxnSpPr>
        <p:spPr>
          <a:xfrm flipV="1">
            <a:off x="3325663" y="5527100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5" name="Elbow Connector 784">
            <a:extLst>
              <a:ext uri="{FF2B5EF4-FFF2-40B4-BE49-F238E27FC236}">
                <a16:creationId xmlns:a16="http://schemas.microsoft.com/office/drawing/2014/main" id="{A8A3746E-590F-1747-838E-23A2C21B28EA}"/>
              </a:ext>
            </a:extLst>
          </p:cNvPr>
          <p:cNvCxnSpPr>
            <a:cxnSpLocks/>
            <a:endCxn id="778" idx="1"/>
          </p:cNvCxnSpPr>
          <p:nvPr/>
        </p:nvCxnSpPr>
        <p:spPr>
          <a:xfrm rot="16200000" flipH="1">
            <a:off x="2734916" y="5583247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>
            <a:extLst>
              <a:ext uri="{FF2B5EF4-FFF2-40B4-BE49-F238E27FC236}">
                <a16:creationId xmlns:a16="http://schemas.microsoft.com/office/drawing/2014/main" id="{32037D74-E758-4243-9DF5-99C945A822ED}"/>
              </a:ext>
            </a:extLst>
          </p:cNvPr>
          <p:cNvCxnSpPr>
            <a:cxnSpLocks/>
            <a:stCxn id="782" idx="6"/>
            <a:endCxn id="787" idx="2"/>
          </p:cNvCxnSpPr>
          <p:nvPr/>
        </p:nvCxnSpPr>
        <p:spPr>
          <a:xfrm>
            <a:off x="2171713" y="5527098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7" name="Oval 786">
            <a:extLst>
              <a:ext uri="{FF2B5EF4-FFF2-40B4-BE49-F238E27FC236}">
                <a16:creationId xmlns:a16="http://schemas.microsoft.com/office/drawing/2014/main" id="{6B61EF84-6F5A-0847-9696-0430F4370532}"/>
              </a:ext>
            </a:extLst>
          </p:cNvPr>
          <p:cNvSpPr/>
          <p:nvPr/>
        </p:nvSpPr>
        <p:spPr>
          <a:xfrm flipV="1">
            <a:off x="3588104" y="5389324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88" name="Rectangle 787">
            <a:extLst>
              <a:ext uri="{FF2B5EF4-FFF2-40B4-BE49-F238E27FC236}">
                <a16:creationId xmlns:a16="http://schemas.microsoft.com/office/drawing/2014/main" id="{21036D60-A61C-554E-B972-CD6146282530}"/>
              </a:ext>
            </a:extLst>
          </p:cNvPr>
          <p:cNvSpPr/>
          <p:nvPr/>
        </p:nvSpPr>
        <p:spPr>
          <a:xfrm flipV="1">
            <a:off x="7393407" y="5679129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89" name="Arc 788">
            <a:extLst>
              <a:ext uri="{FF2B5EF4-FFF2-40B4-BE49-F238E27FC236}">
                <a16:creationId xmlns:a16="http://schemas.microsoft.com/office/drawing/2014/main" id="{69BE637A-C44B-DB47-9BAE-658369B78EEF}"/>
              </a:ext>
            </a:extLst>
          </p:cNvPr>
          <p:cNvSpPr/>
          <p:nvPr/>
        </p:nvSpPr>
        <p:spPr>
          <a:xfrm flipV="1">
            <a:off x="6923843" y="5319193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90" name="Straight Connector 789">
            <a:extLst>
              <a:ext uri="{FF2B5EF4-FFF2-40B4-BE49-F238E27FC236}">
                <a16:creationId xmlns:a16="http://schemas.microsoft.com/office/drawing/2014/main" id="{75329A19-E830-0345-AACF-02165863DB15}"/>
              </a:ext>
            </a:extLst>
          </p:cNvPr>
          <p:cNvCxnSpPr>
            <a:cxnSpLocks/>
            <a:endCxn id="788" idx="1"/>
          </p:cNvCxnSpPr>
          <p:nvPr/>
        </p:nvCxnSpPr>
        <p:spPr>
          <a:xfrm flipV="1">
            <a:off x="7134778" y="5810726"/>
            <a:ext cx="258629" cy="0"/>
          </a:xfrm>
          <a:prstGeom prst="line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1" name="Elbow Connector 790">
            <a:extLst>
              <a:ext uri="{FF2B5EF4-FFF2-40B4-BE49-F238E27FC236}">
                <a16:creationId xmlns:a16="http://schemas.microsoft.com/office/drawing/2014/main" id="{CA8E00A5-EB08-DD42-9037-3B744CD5C891}"/>
              </a:ext>
            </a:extLst>
          </p:cNvPr>
          <p:cNvCxnSpPr>
            <a:cxnSpLocks/>
            <a:stCxn id="788" idx="3"/>
          </p:cNvCxnSpPr>
          <p:nvPr/>
        </p:nvCxnSpPr>
        <p:spPr>
          <a:xfrm flipV="1">
            <a:off x="7656601" y="5527097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C87A1871-445C-8A41-B3DE-C24A1C58BE7E}"/>
              </a:ext>
            </a:extLst>
          </p:cNvPr>
          <p:cNvCxnSpPr>
            <a:cxnSpLocks/>
          </p:cNvCxnSpPr>
          <p:nvPr/>
        </p:nvCxnSpPr>
        <p:spPr>
          <a:xfrm>
            <a:off x="7268027" y="5527097"/>
            <a:ext cx="725421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3" name="Oval 792">
            <a:extLst>
              <a:ext uri="{FF2B5EF4-FFF2-40B4-BE49-F238E27FC236}">
                <a16:creationId xmlns:a16="http://schemas.microsoft.com/office/drawing/2014/main" id="{6C239CDC-7189-7443-83DA-15AF33387518}"/>
              </a:ext>
            </a:extLst>
          </p:cNvPr>
          <p:cNvSpPr/>
          <p:nvPr/>
        </p:nvSpPr>
        <p:spPr>
          <a:xfrm flipV="1">
            <a:off x="8684417" y="5389323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94" name="Straight Connector 793">
            <a:extLst>
              <a:ext uri="{FF2B5EF4-FFF2-40B4-BE49-F238E27FC236}">
                <a16:creationId xmlns:a16="http://schemas.microsoft.com/office/drawing/2014/main" id="{F90D4CC3-CB1D-374F-B111-354712FCEF0E}"/>
              </a:ext>
            </a:extLst>
          </p:cNvPr>
          <p:cNvCxnSpPr>
            <a:cxnSpLocks/>
          </p:cNvCxnSpPr>
          <p:nvPr/>
        </p:nvCxnSpPr>
        <p:spPr>
          <a:xfrm>
            <a:off x="8526692" y="5527098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5" name="Oval 794">
            <a:extLst>
              <a:ext uri="{FF2B5EF4-FFF2-40B4-BE49-F238E27FC236}">
                <a16:creationId xmlns:a16="http://schemas.microsoft.com/office/drawing/2014/main" id="{77BCEC6A-62AE-5149-9D29-16476023BBB3}"/>
              </a:ext>
            </a:extLst>
          </p:cNvPr>
          <p:cNvSpPr/>
          <p:nvPr/>
        </p:nvSpPr>
        <p:spPr>
          <a:xfrm>
            <a:off x="8056176" y="5493470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96" name="Oval 795">
            <a:extLst>
              <a:ext uri="{FF2B5EF4-FFF2-40B4-BE49-F238E27FC236}">
                <a16:creationId xmlns:a16="http://schemas.microsoft.com/office/drawing/2014/main" id="{E3D113A1-390C-C149-A530-21B79A55FD47}"/>
              </a:ext>
            </a:extLst>
          </p:cNvPr>
          <p:cNvSpPr/>
          <p:nvPr/>
        </p:nvSpPr>
        <p:spPr>
          <a:xfrm>
            <a:off x="8215846" y="5493470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97" name="Oval 796">
            <a:extLst>
              <a:ext uri="{FF2B5EF4-FFF2-40B4-BE49-F238E27FC236}">
                <a16:creationId xmlns:a16="http://schemas.microsoft.com/office/drawing/2014/main" id="{342FCF32-A9CD-8A46-A027-D8C12A7A32E6}"/>
              </a:ext>
            </a:extLst>
          </p:cNvPr>
          <p:cNvSpPr/>
          <p:nvPr/>
        </p:nvSpPr>
        <p:spPr>
          <a:xfrm>
            <a:off x="8373500" y="5493470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98" name="Google Shape;399;p3">
            <a:extLst>
              <a:ext uri="{FF2B5EF4-FFF2-40B4-BE49-F238E27FC236}">
                <a16:creationId xmlns:a16="http://schemas.microsoft.com/office/drawing/2014/main" id="{98458468-799B-9F42-96D5-398F88062185}"/>
              </a:ext>
            </a:extLst>
          </p:cNvPr>
          <p:cNvSpPr/>
          <p:nvPr/>
        </p:nvSpPr>
        <p:spPr>
          <a:xfrm rot="16200000">
            <a:off x="1314421" y="5374508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799" name="Straight Connector 798">
            <a:extLst>
              <a:ext uri="{FF2B5EF4-FFF2-40B4-BE49-F238E27FC236}">
                <a16:creationId xmlns:a16="http://schemas.microsoft.com/office/drawing/2014/main" id="{C28D318A-40FD-8E4E-98B6-DCB8A1B1F1A6}"/>
              </a:ext>
            </a:extLst>
          </p:cNvPr>
          <p:cNvCxnSpPr>
            <a:cxnSpLocks/>
            <a:stCxn id="798" idx="2"/>
          </p:cNvCxnSpPr>
          <p:nvPr/>
        </p:nvCxnSpPr>
        <p:spPr>
          <a:xfrm>
            <a:off x="1625917" y="5528517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0" name="TextBox 799">
            <a:extLst>
              <a:ext uri="{FF2B5EF4-FFF2-40B4-BE49-F238E27FC236}">
                <a16:creationId xmlns:a16="http://schemas.microsoft.com/office/drawing/2014/main" id="{EE6359F1-17D4-5D4C-B50A-71B7E0F6DFE0}"/>
              </a:ext>
            </a:extLst>
          </p:cNvPr>
          <p:cNvSpPr txBox="1"/>
          <p:nvPr/>
        </p:nvSpPr>
        <p:spPr>
          <a:xfrm>
            <a:off x="551717" y="531325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</a:p>
        </p:txBody>
      </p:sp>
      <p:cxnSp>
        <p:nvCxnSpPr>
          <p:cNvPr id="802" name="Elbow Connector 801">
            <a:extLst>
              <a:ext uri="{FF2B5EF4-FFF2-40B4-BE49-F238E27FC236}">
                <a16:creationId xmlns:a16="http://schemas.microsoft.com/office/drawing/2014/main" id="{86032E30-718C-2B4B-84C2-3646F93C7EF3}"/>
              </a:ext>
            </a:extLst>
          </p:cNvPr>
          <p:cNvCxnSpPr>
            <a:cxnSpLocks/>
            <a:endCxn id="839" idx="1"/>
          </p:cNvCxnSpPr>
          <p:nvPr/>
        </p:nvCxnSpPr>
        <p:spPr>
          <a:xfrm rot="16200000" flipH="1">
            <a:off x="7188903" y="6263654"/>
            <a:ext cx="145853" cy="263156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Elbow Connector 802">
            <a:extLst>
              <a:ext uri="{FF2B5EF4-FFF2-40B4-BE49-F238E27FC236}">
                <a16:creationId xmlns:a16="http://schemas.microsoft.com/office/drawing/2014/main" id="{54AC2FED-8211-254E-B9FD-15477621A496}"/>
              </a:ext>
            </a:extLst>
          </p:cNvPr>
          <p:cNvCxnSpPr>
            <a:cxnSpLocks/>
            <a:endCxn id="804" idx="1"/>
          </p:cNvCxnSpPr>
          <p:nvPr/>
        </p:nvCxnSpPr>
        <p:spPr>
          <a:xfrm rot="16200000" flipH="1">
            <a:off x="8887673" y="6263655"/>
            <a:ext cx="145853" cy="263156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4" name="Rectangle 803">
            <a:extLst>
              <a:ext uri="{FF2B5EF4-FFF2-40B4-BE49-F238E27FC236}">
                <a16:creationId xmlns:a16="http://schemas.microsoft.com/office/drawing/2014/main" id="{A44F04A0-F20A-DD47-8067-455D8FDACFFD}"/>
              </a:ext>
            </a:extLst>
          </p:cNvPr>
          <p:cNvSpPr/>
          <p:nvPr/>
        </p:nvSpPr>
        <p:spPr>
          <a:xfrm flipV="1">
            <a:off x="9092177" y="633656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05" name="Diamond 804">
            <a:extLst>
              <a:ext uri="{FF2B5EF4-FFF2-40B4-BE49-F238E27FC236}">
                <a16:creationId xmlns:a16="http://schemas.microsoft.com/office/drawing/2014/main" id="{2BF67792-83DE-8242-8F34-46A53E24A8A3}"/>
              </a:ext>
            </a:extLst>
          </p:cNvPr>
          <p:cNvSpPr/>
          <p:nvPr/>
        </p:nvSpPr>
        <p:spPr>
          <a:xfrm flipV="1">
            <a:off x="9757480" y="6286527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06" name="Arc 805">
            <a:extLst>
              <a:ext uri="{FF2B5EF4-FFF2-40B4-BE49-F238E27FC236}">
                <a16:creationId xmlns:a16="http://schemas.microsoft.com/office/drawing/2014/main" id="{E792D123-25D2-CA4E-A996-0BC873805008}"/>
              </a:ext>
            </a:extLst>
          </p:cNvPr>
          <p:cNvSpPr/>
          <p:nvPr/>
        </p:nvSpPr>
        <p:spPr>
          <a:xfrm flipV="1">
            <a:off x="8622613" y="5976625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07" name="Elbow Connector 806">
            <a:extLst>
              <a:ext uri="{FF2B5EF4-FFF2-40B4-BE49-F238E27FC236}">
                <a16:creationId xmlns:a16="http://schemas.microsoft.com/office/drawing/2014/main" id="{F9AD7944-1AD0-D64A-A219-A884390B87AA}"/>
              </a:ext>
            </a:extLst>
          </p:cNvPr>
          <p:cNvCxnSpPr>
            <a:cxnSpLocks/>
            <a:stCxn id="804" idx="3"/>
          </p:cNvCxnSpPr>
          <p:nvPr/>
        </p:nvCxnSpPr>
        <p:spPr>
          <a:xfrm flipV="1">
            <a:off x="9355371" y="618453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8" name="Elbow Connector 807">
            <a:extLst>
              <a:ext uri="{FF2B5EF4-FFF2-40B4-BE49-F238E27FC236}">
                <a16:creationId xmlns:a16="http://schemas.microsoft.com/office/drawing/2014/main" id="{17E37CDD-E5CA-324D-A218-DBB413D3FFDA}"/>
              </a:ext>
            </a:extLst>
          </p:cNvPr>
          <p:cNvCxnSpPr>
            <a:cxnSpLocks/>
            <a:stCxn id="805" idx="3"/>
          </p:cNvCxnSpPr>
          <p:nvPr/>
        </p:nvCxnSpPr>
        <p:spPr>
          <a:xfrm flipV="1">
            <a:off x="10120746" y="6184532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9" name="Elbow Connector 808">
            <a:extLst>
              <a:ext uri="{FF2B5EF4-FFF2-40B4-BE49-F238E27FC236}">
                <a16:creationId xmlns:a16="http://schemas.microsoft.com/office/drawing/2014/main" id="{EF7FEFA2-C31C-0443-B738-C237B04850CF}"/>
              </a:ext>
            </a:extLst>
          </p:cNvPr>
          <p:cNvCxnSpPr>
            <a:cxnSpLocks/>
            <a:endCxn id="805" idx="1"/>
          </p:cNvCxnSpPr>
          <p:nvPr/>
        </p:nvCxnSpPr>
        <p:spPr>
          <a:xfrm rot="16200000" flipH="1">
            <a:off x="9529999" y="6240679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0" name="Straight Connector 809">
            <a:extLst>
              <a:ext uri="{FF2B5EF4-FFF2-40B4-BE49-F238E27FC236}">
                <a16:creationId xmlns:a16="http://schemas.microsoft.com/office/drawing/2014/main" id="{D7913AF9-EC07-6D4B-A32C-B19DD1B24DC7}"/>
              </a:ext>
            </a:extLst>
          </p:cNvPr>
          <p:cNvCxnSpPr>
            <a:cxnSpLocks/>
          </p:cNvCxnSpPr>
          <p:nvPr/>
        </p:nvCxnSpPr>
        <p:spPr>
          <a:xfrm>
            <a:off x="8966797" y="6184530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1" name="Elbow Connector 810">
            <a:extLst>
              <a:ext uri="{FF2B5EF4-FFF2-40B4-BE49-F238E27FC236}">
                <a16:creationId xmlns:a16="http://schemas.microsoft.com/office/drawing/2014/main" id="{0F2C64D6-B312-114A-B75D-6542CA926234}"/>
              </a:ext>
            </a:extLst>
          </p:cNvPr>
          <p:cNvCxnSpPr>
            <a:cxnSpLocks/>
            <a:endCxn id="812" idx="1"/>
          </p:cNvCxnSpPr>
          <p:nvPr/>
        </p:nvCxnSpPr>
        <p:spPr>
          <a:xfrm rot="16200000" flipH="1">
            <a:off x="5490131" y="6263655"/>
            <a:ext cx="145853" cy="263156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2" name="Rectangle 811">
            <a:extLst>
              <a:ext uri="{FF2B5EF4-FFF2-40B4-BE49-F238E27FC236}">
                <a16:creationId xmlns:a16="http://schemas.microsoft.com/office/drawing/2014/main" id="{67B71E5E-BD36-6747-A898-152E44185899}"/>
              </a:ext>
            </a:extLst>
          </p:cNvPr>
          <p:cNvSpPr/>
          <p:nvPr/>
        </p:nvSpPr>
        <p:spPr>
          <a:xfrm flipV="1">
            <a:off x="5694635" y="633656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13" name="Diamond 812">
            <a:extLst>
              <a:ext uri="{FF2B5EF4-FFF2-40B4-BE49-F238E27FC236}">
                <a16:creationId xmlns:a16="http://schemas.microsoft.com/office/drawing/2014/main" id="{C09AAE94-CB58-ED4A-824E-7D17E4B6FE01}"/>
              </a:ext>
            </a:extLst>
          </p:cNvPr>
          <p:cNvSpPr/>
          <p:nvPr/>
        </p:nvSpPr>
        <p:spPr>
          <a:xfrm flipV="1">
            <a:off x="6359938" y="6286527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14" name="Arc 813">
            <a:extLst>
              <a:ext uri="{FF2B5EF4-FFF2-40B4-BE49-F238E27FC236}">
                <a16:creationId xmlns:a16="http://schemas.microsoft.com/office/drawing/2014/main" id="{10183839-F510-FE45-A9B2-D03DE30A8B4C}"/>
              </a:ext>
            </a:extLst>
          </p:cNvPr>
          <p:cNvSpPr/>
          <p:nvPr/>
        </p:nvSpPr>
        <p:spPr>
          <a:xfrm flipV="1">
            <a:off x="5225071" y="5976625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15" name="Elbow Connector 814">
            <a:extLst>
              <a:ext uri="{FF2B5EF4-FFF2-40B4-BE49-F238E27FC236}">
                <a16:creationId xmlns:a16="http://schemas.microsoft.com/office/drawing/2014/main" id="{7804B149-3651-A047-B575-3AC584B8CAC6}"/>
              </a:ext>
            </a:extLst>
          </p:cNvPr>
          <p:cNvCxnSpPr>
            <a:cxnSpLocks/>
            <a:stCxn id="812" idx="3"/>
          </p:cNvCxnSpPr>
          <p:nvPr/>
        </p:nvCxnSpPr>
        <p:spPr>
          <a:xfrm flipV="1">
            <a:off x="5957829" y="618453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Elbow Connector 815">
            <a:extLst>
              <a:ext uri="{FF2B5EF4-FFF2-40B4-BE49-F238E27FC236}">
                <a16:creationId xmlns:a16="http://schemas.microsoft.com/office/drawing/2014/main" id="{7B69F648-DAA0-C542-9D0E-22247875018A}"/>
              </a:ext>
            </a:extLst>
          </p:cNvPr>
          <p:cNvCxnSpPr>
            <a:cxnSpLocks/>
            <a:stCxn id="813" idx="3"/>
          </p:cNvCxnSpPr>
          <p:nvPr/>
        </p:nvCxnSpPr>
        <p:spPr>
          <a:xfrm flipV="1">
            <a:off x="6723205" y="6184532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7" name="Elbow Connector 816">
            <a:extLst>
              <a:ext uri="{FF2B5EF4-FFF2-40B4-BE49-F238E27FC236}">
                <a16:creationId xmlns:a16="http://schemas.microsoft.com/office/drawing/2014/main" id="{5B6B7081-0B47-5A42-8631-7056C4BE0660}"/>
              </a:ext>
            </a:extLst>
          </p:cNvPr>
          <p:cNvCxnSpPr>
            <a:cxnSpLocks/>
            <a:endCxn id="813" idx="1"/>
          </p:cNvCxnSpPr>
          <p:nvPr/>
        </p:nvCxnSpPr>
        <p:spPr>
          <a:xfrm rot="16200000" flipH="1">
            <a:off x="6132457" y="6240679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8" name="Straight Connector 817">
            <a:extLst>
              <a:ext uri="{FF2B5EF4-FFF2-40B4-BE49-F238E27FC236}">
                <a16:creationId xmlns:a16="http://schemas.microsoft.com/office/drawing/2014/main" id="{AF328EF7-B4D9-064F-9C66-08E5D692F861}"/>
              </a:ext>
            </a:extLst>
          </p:cNvPr>
          <p:cNvCxnSpPr>
            <a:cxnSpLocks/>
            <a:endCxn id="819" idx="2"/>
          </p:cNvCxnSpPr>
          <p:nvPr/>
        </p:nvCxnSpPr>
        <p:spPr>
          <a:xfrm>
            <a:off x="5569255" y="6184530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" name="Oval 818">
            <a:extLst>
              <a:ext uri="{FF2B5EF4-FFF2-40B4-BE49-F238E27FC236}">
                <a16:creationId xmlns:a16="http://schemas.microsoft.com/office/drawing/2014/main" id="{2C4DDB56-672B-BC46-84F1-4BF4986751E2}"/>
              </a:ext>
            </a:extLst>
          </p:cNvPr>
          <p:cNvSpPr/>
          <p:nvPr/>
        </p:nvSpPr>
        <p:spPr>
          <a:xfrm flipV="1">
            <a:off x="6985646" y="604675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20" name="Elbow Connector 819">
            <a:extLst>
              <a:ext uri="{FF2B5EF4-FFF2-40B4-BE49-F238E27FC236}">
                <a16:creationId xmlns:a16="http://schemas.microsoft.com/office/drawing/2014/main" id="{1A7007CD-2068-D84B-BD0C-7E22857C2DC4}"/>
              </a:ext>
            </a:extLst>
          </p:cNvPr>
          <p:cNvCxnSpPr>
            <a:cxnSpLocks/>
            <a:endCxn id="821" idx="1"/>
          </p:cNvCxnSpPr>
          <p:nvPr/>
        </p:nvCxnSpPr>
        <p:spPr>
          <a:xfrm rot="16200000" flipH="1">
            <a:off x="3791361" y="6263655"/>
            <a:ext cx="145853" cy="263156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" name="Rectangle 820">
            <a:extLst>
              <a:ext uri="{FF2B5EF4-FFF2-40B4-BE49-F238E27FC236}">
                <a16:creationId xmlns:a16="http://schemas.microsoft.com/office/drawing/2014/main" id="{F8F6EDED-C05E-1C4B-A915-8FAADABD1B2A}"/>
              </a:ext>
            </a:extLst>
          </p:cNvPr>
          <p:cNvSpPr/>
          <p:nvPr/>
        </p:nvSpPr>
        <p:spPr>
          <a:xfrm flipV="1">
            <a:off x="3995865" y="633656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22" name="Diamond 821">
            <a:extLst>
              <a:ext uri="{FF2B5EF4-FFF2-40B4-BE49-F238E27FC236}">
                <a16:creationId xmlns:a16="http://schemas.microsoft.com/office/drawing/2014/main" id="{441749EF-CC91-C64C-A876-B511700C1A41}"/>
              </a:ext>
            </a:extLst>
          </p:cNvPr>
          <p:cNvSpPr/>
          <p:nvPr/>
        </p:nvSpPr>
        <p:spPr>
          <a:xfrm flipV="1">
            <a:off x="4661168" y="6286527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23" name="Arc 822">
            <a:extLst>
              <a:ext uri="{FF2B5EF4-FFF2-40B4-BE49-F238E27FC236}">
                <a16:creationId xmlns:a16="http://schemas.microsoft.com/office/drawing/2014/main" id="{6E00F815-E239-5448-9025-124758B0CA84}"/>
              </a:ext>
            </a:extLst>
          </p:cNvPr>
          <p:cNvSpPr/>
          <p:nvPr/>
        </p:nvSpPr>
        <p:spPr>
          <a:xfrm flipV="1">
            <a:off x="3526301" y="5976625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24" name="Elbow Connector 823">
            <a:extLst>
              <a:ext uri="{FF2B5EF4-FFF2-40B4-BE49-F238E27FC236}">
                <a16:creationId xmlns:a16="http://schemas.microsoft.com/office/drawing/2014/main" id="{DA1654E1-5249-6A41-986A-E3D588FE999B}"/>
              </a:ext>
            </a:extLst>
          </p:cNvPr>
          <p:cNvCxnSpPr>
            <a:cxnSpLocks/>
            <a:stCxn id="821" idx="3"/>
          </p:cNvCxnSpPr>
          <p:nvPr/>
        </p:nvCxnSpPr>
        <p:spPr>
          <a:xfrm flipV="1">
            <a:off x="4259059" y="618453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" name="Elbow Connector 824">
            <a:extLst>
              <a:ext uri="{FF2B5EF4-FFF2-40B4-BE49-F238E27FC236}">
                <a16:creationId xmlns:a16="http://schemas.microsoft.com/office/drawing/2014/main" id="{1C2EAB21-657E-B94A-A7CE-7450C76E9BA7}"/>
              </a:ext>
            </a:extLst>
          </p:cNvPr>
          <p:cNvCxnSpPr>
            <a:cxnSpLocks/>
            <a:stCxn id="822" idx="3"/>
          </p:cNvCxnSpPr>
          <p:nvPr/>
        </p:nvCxnSpPr>
        <p:spPr>
          <a:xfrm flipV="1">
            <a:off x="5024434" y="6184532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" name="Elbow Connector 825">
            <a:extLst>
              <a:ext uri="{FF2B5EF4-FFF2-40B4-BE49-F238E27FC236}">
                <a16:creationId xmlns:a16="http://schemas.microsoft.com/office/drawing/2014/main" id="{27BA01CE-0A45-674F-875B-5AE298C9E525}"/>
              </a:ext>
            </a:extLst>
          </p:cNvPr>
          <p:cNvCxnSpPr>
            <a:cxnSpLocks/>
            <a:endCxn id="822" idx="1"/>
          </p:cNvCxnSpPr>
          <p:nvPr/>
        </p:nvCxnSpPr>
        <p:spPr>
          <a:xfrm rot="16200000" flipH="1">
            <a:off x="4433687" y="6240679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>
            <a:extLst>
              <a:ext uri="{FF2B5EF4-FFF2-40B4-BE49-F238E27FC236}">
                <a16:creationId xmlns:a16="http://schemas.microsoft.com/office/drawing/2014/main" id="{8380D519-585B-244E-9571-3811C5B8A993}"/>
              </a:ext>
            </a:extLst>
          </p:cNvPr>
          <p:cNvCxnSpPr>
            <a:cxnSpLocks/>
            <a:endCxn id="828" idx="2"/>
          </p:cNvCxnSpPr>
          <p:nvPr/>
        </p:nvCxnSpPr>
        <p:spPr>
          <a:xfrm>
            <a:off x="3870485" y="6184530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8" name="Oval 827">
            <a:extLst>
              <a:ext uri="{FF2B5EF4-FFF2-40B4-BE49-F238E27FC236}">
                <a16:creationId xmlns:a16="http://schemas.microsoft.com/office/drawing/2014/main" id="{A4DEAC0E-A6F5-7842-9F8B-D02D7CF26323}"/>
              </a:ext>
            </a:extLst>
          </p:cNvPr>
          <p:cNvSpPr/>
          <p:nvPr/>
        </p:nvSpPr>
        <p:spPr>
          <a:xfrm flipV="1">
            <a:off x="5286875" y="604675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29" name="Elbow Connector 828">
            <a:extLst>
              <a:ext uri="{FF2B5EF4-FFF2-40B4-BE49-F238E27FC236}">
                <a16:creationId xmlns:a16="http://schemas.microsoft.com/office/drawing/2014/main" id="{8321190B-741C-8E44-BBD9-D5FF5AEB8A3E}"/>
              </a:ext>
            </a:extLst>
          </p:cNvPr>
          <p:cNvCxnSpPr>
            <a:cxnSpLocks/>
            <a:stCxn id="833" idx="0"/>
            <a:endCxn id="830" idx="1"/>
          </p:cNvCxnSpPr>
          <p:nvPr/>
        </p:nvCxnSpPr>
        <p:spPr>
          <a:xfrm rot="16200000" flipH="1">
            <a:off x="2092589" y="6263655"/>
            <a:ext cx="145853" cy="263156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" name="Rectangle 829">
            <a:extLst>
              <a:ext uri="{FF2B5EF4-FFF2-40B4-BE49-F238E27FC236}">
                <a16:creationId xmlns:a16="http://schemas.microsoft.com/office/drawing/2014/main" id="{DC1DF443-1769-924F-9D86-5274B029A66B}"/>
              </a:ext>
            </a:extLst>
          </p:cNvPr>
          <p:cNvSpPr/>
          <p:nvPr/>
        </p:nvSpPr>
        <p:spPr>
          <a:xfrm flipV="1">
            <a:off x="2297094" y="633656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31" name="Diamond 830">
            <a:extLst>
              <a:ext uri="{FF2B5EF4-FFF2-40B4-BE49-F238E27FC236}">
                <a16:creationId xmlns:a16="http://schemas.microsoft.com/office/drawing/2014/main" id="{7E9193B5-C48F-2F4E-A02B-D183299CCBA0}"/>
              </a:ext>
            </a:extLst>
          </p:cNvPr>
          <p:cNvSpPr/>
          <p:nvPr/>
        </p:nvSpPr>
        <p:spPr>
          <a:xfrm flipV="1">
            <a:off x="2962397" y="6286527"/>
            <a:ext cx="363266" cy="363266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32" name="Arc 831">
            <a:extLst>
              <a:ext uri="{FF2B5EF4-FFF2-40B4-BE49-F238E27FC236}">
                <a16:creationId xmlns:a16="http://schemas.microsoft.com/office/drawing/2014/main" id="{C7A11E88-C2E0-3E49-924A-D8DE86FCA179}"/>
              </a:ext>
            </a:extLst>
          </p:cNvPr>
          <p:cNvSpPr/>
          <p:nvPr/>
        </p:nvSpPr>
        <p:spPr>
          <a:xfrm flipV="1">
            <a:off x="1827529" y="5976625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33" name="Oval 832">
            <a:extLst>
              <a:ext uri="{FF2B5EF4-FFF2-40B4-BE49-F238E27FC236}">
                <a16:creationId xmlns:a16="http://schemas.microsoft.com/office/drawing/2014/main" id="{95CA380D-BF2D-854E-A364-DC8ACF78173D}"/>
              </a:ext>
            </a:extLst>
          </p:cNvPr>
          <p:cNvSpPr/>
          <p:nvPr/>
        </p:nvSpPr>
        <p:spPr>
          <a:xfrm flipV="1">
            <a:off x="1896161" y="6046755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34" name="Elbow Connector 833">
            <a:extLst>
              <a:ext uri="{FF2B5EF4-FFF2-40B4-BE49-F238E27FC236}">
                <a16:creationId xmlns:a16="http://schemas.microsoft.com/office/drawing/2014/main" id="{3A00854B-3C06-AD4F-9B9F-CAFD7B9D19CB}"/>
              </a:ext>
            </a:extLst>
          </p:cNvPr>
          <p:cNvCxnSpPr>
            <a:cxnSpLocks/>
            <a:stCxn id="830" idx="3"/>
          </p:cNvCxnSpPr>
          <p:nvPr/>
        </p:nvCxnSpPr>
        <p:spPr>
          <a:xfrm flipV="1">
            <a:off x="2560288" y="618453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5" name="Elbow Connector 834">
            <a:extLst>
              <a:ext uri="{FF2B5EF4-FFF2-40B4-BE49-F238E27FC236}">
                <a16:creationId xmlns:a16="http://schemas.microsoft.com/office/drawing/2014/main" id="{3BF6761F-99DB-B640-8671-61508A9DC648}"/>
              </a:ext>
            </a:extLst>
          </p:cNvPr>
          <p:cNvCxnSpPr>
            <a:cxnSpLocks/>
            <a:stCxn id="831" idx="3"/>
          </p:cNvCxnSpPr>
          <p:nvPr/>
        </p:nvCxnSpPr>
        <p:spPr>
          <a:xfrm flipV="1">
            <a:off x="3325663" y="6184532"/>
            <a:ext cx="101808" cy="28362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Elbow Connector 835">
            <a:extLst>
              <a:ext uri="{FF2B5EF4-FFF2-40B4-BE49-F238E27FC236}">
                <a16:creationId xmlns:a16="http://schemas.microsoft.com/office/drawing/2014/main" id="{A8FC990D-4781-224A-91CB-040AFA63F549}"/>
              </a:ext>
            </a:extLst>
          </p:cNvPr>
          <p:cNvCxnSpPr>
            <a:cxnSpLocks/>
            <a:endCxn id="831" idx="1"/>
          </p:cNvCxnSpPr>
          <p:nvPr/>
        </p:nvCxnSpPr>
        <p:spPr>
          <a:xfrm rot="16200000" flipH="1">
            <a:off x="2734916" y="6240679"/>
            <a:ext cx="283629" cy="171333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F8A6CF35-EB8D-0043-ACD2-F00EDEF31C89}"/>
              </a:ext>
            </a:extLst>
          </p:cNvPr>
          <p:cNvCxnSpPr>
            <a:cxnSpLocks/>
            <a:stCxn id="833" idx="6"/>
            <a:endCxn id="838" idx="2"/>
          </p:cNvCxnSpPr>
          <p:nvPr/>
        </p:nvCxnSpPr>
        <p:spPr>
          <a:xfrm>
            <a:off x="2171713" y="6184530"/>
            <a:ext cx="1416391" cy="1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8" name="Oval 837">
            <a:extLst>
              <a:ext uri="{FF2B5EF4-FFF2-40B4-BE49-F238E27FC236}">
                <a16:creationId xmlns:a16="http://schemas.microsoft.com/office/drawing/2014/main" id="{32027F7F-05D2-6348-A20D-629C5580C0D2}"/>
              </a:ext>
            </a:extLst>
          </p:cNvPr>
          <p:cNvSpPr/>
          <p:nvPr/>
        </p:nvSpPr>
        <p:spPr>
          <a:xfrm flipV="1">
            <a:off x="3588104" y="6046756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39" name="Rectangle 838">
            <a:extLst>
              <a:ext uri="{FF2B5EF4-FFF2-40B4-BE49-F238E27FC236}">
                <a16:creationId xmlns:a16="http://schemas.microsoft.com/office/drawing/2014/main" id="{9B016CC5-87AB-5449-B23E-71953072033C}"/>
              </a:ext>
            </a:extLst>
          </p:cNvPr>
          <p:cNvSpPr/>
          <p:nvPr/>
        </p:nvSpPr>
        <p:spPr>
          <a:xfrm flipV="1">
            <a:off x="7393407" y="6336562"/>
            <a:ext cx="263194" cy="263194"/>
          </a:xfrm>
          <a:prstGeom prst="rect">
            <a:avLst/>
          </a:prstGeom>
          <a:solidFill>
            <a:srgbClr val="FFCCCC"/>
          </a:solidFill>
          <a:ln w="38100">
            <a:solidFill>
              <a:srgbClr val="DD1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40" name="Arc 839">
            <a:extLst>
              <a:ext uri="{FF2B5EF4-FFF2-40B4-BE49-F238E27FC236}">
                <a16:creationId xmlns:a16="http://schemas.microsoft.com/office/drawing/2014/main" id="{07287A19-B794-F143-9BFE-72914AE73730}"/>
              </a:ext>
            </a:extLst>
          </p:cNvPr>
          <p:cNvSpPr/>
          <p:nvPr/>
        </p:nvSpPr>
        <p:spPr>
          <a:xfrm flipV="1">
            <a:off x="6923843" y="5976625"/>
            <a:ext cx="412815" cy="415810"/>
          </a:xfrm>
          <a:prstGeom prst="arc">
            <a:avLst>
              <a:gd name="adj1" fmla="val 16200000"/>
              <a:gd name="adj2" fmla="val 5504146"/>
            </a:avLst>
          </a:prstGeom>
          <a:ln w="38100">
            <a:solidFill>
              <a:srgbClr val="DD1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41" name="Elbow Connector 840">
            <a:extLst>
              <a:ext uri="{FF2B5EF4-FFF2-40B4-BE49-F238E27FC236}">
                <a16:creationId xmlns:a16="http://schemas.microsoft.com/office/drawing/2014/main" id="{B0362C33-C17A-8A4D-8F67-95239BB83C90}"/>
              </a:ext>
            </a:extLst>
          </p:cNvPr>
          <p:cNvCxnSpPr>
            <a:cxnSpLocks/>
            <a:stCxn id="839" idx="3"/>
          </p:cNvCxnSpPr>
          <p:nvPr/>
        </p:nvCxnSpPr>
        <p:spPr>
          <a:xfrm flipV="1">
            <a:off x="7656601" y="6184530"/>
            <a:ext cx="117589" cy="283629"/>
          </a:xfrm>
          <a:prstGeom prst="bentConnector2">
            <a:avLst/>
          </a:prstGeom>
          <a:ln w="38100">
            <a:solidFill>
              <a:srgbClr val="DD1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2" name="Straight Connector 841">
            <a:extLst>
              <a:ext uri="{FF2B5EF4-FFF2-40B4-BE49-F238E27FC236}">
                <a16:creationId xmlns:a16="http://schemas.microsoft.com/office/drawing/2014/main" id="{F933C5AE-0BE9-7349-BA57-9D22FC11D284}"/>
              </a:ext>
            </a:extLst>
          </p:cNvPr>
          <p:cNvCxnSpPr>
            <a:cxnSpLocks/>
          </p:cNvCxnSpPr>
          <p:nvPr/>
        </p:nvCxnSpPr>
        <p:spPr>
          <a:xfrm>
            <a:off x="7268027" y="6184530"/>
            <a:ext cx="725421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3" name="Oval 842">
            <a:extLst>
              <a:ext uri="{FF2B5EF4-FFF2-40B4-BE49-F238E27FC236}">
                <a16:creationId xmlns:a16="http://schemas.microsoft.com/office/drawing/2014/main" id="{792BEF05-EE47-A146-B61E-275AB5C94BEB}"/>
              </a:ext>
            </a:extLst>
          </p:cNvPr>
          <p:cNvSpPr/>
          <p:nvPr/>
        </p:nvSpPr>
        <p:spPr>
          <a:xfrm flipV="1">
            <a:off x="8684417" y="6046755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44" name="Straight Connector 843">
            <a:extLst>
              <a:ext uri="{FF2B5EF4-FFF2-40B4-BE49-F238E27FC236}">
                <a16:creationId xmlns:a16="http://schemas.microsoft.com/office/drawing/2014/main" id="{6426150F-EE14-444A-9790-12DA95A8AA45}"/>
              </a:ext>
            </a:extLst>
          </p:cNvPr>
          <p:cNvCxnSpPr>
            <a:cxnSpLocks/>
          </p:cNvCxnSpPr>
          <p:nvPr/>
        </p:nvCxnSpPr>
        <p:spPr>
          <a:xfrm>
            <a:off x="8526692" y="6184531"/>
            <a:ext cx="157725" cy="0"/>
          </a:xfrm>
          <a:prstGeom prst="line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5" name="Oval 844">
            <a:extLst>
              <a:ext uri="{FF2B5EF4-FFF2-40B4-BE49-F238E27FC236}">
                <a16:creationId xmlns:a16="http://schemas.microsoft.com/office/drawing/2014/main" id="{977EC639-FAC9-E441-9D31-7C61F4C733A8}"/>
              </a:ext>
            </a:extLst>
          </p:cNvPr>
          <p:cNvSpPr/>
          <p:nvPr/>
        </p:nvSpPr>
        <p:spPr>
          <a:xfrm>
            <a:off x="8056176" y="6150902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46" name="Oval 845">
            <a:extLst>
              <a:ext uri="{FF2B5EF4-FFF2-40B4-BE49-F238E27FC236}">
                <a16:creationId xmlns:a16="http://schemas.microsoft.com/office/drawing/2014/main" id="{EE71E306-B5F0-C04A-B613-6AF6CF4A2B78}"/>
              </a:ext>
            </a:extLst>
          </p:cNvPr>
          <p:cNvSpPr/>
          <p:nvPr/>
        </p:nvSpPr>
        <p:spPr>
          <a:xfrm>
            <a:off x="8215846" y="6150902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42FF92FF-770D-E84E-8F77-A9C179CEBC43}"/>
              </a:ext>
            </a:extLst>
          </p:cNvPr>
          <p:cNvSpPr/>
          <p:nvPr/>
        </p:nvSpPr>
        <p:spPr>
          <a:xfrm>
            <a:off x="8373500" y="6150902"/>
            <a:ext cx="67256" cy="67256"/>
          </a:xfrm>
          <a:prstGeom prst="ellipse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48" name="Google Shape;399;p3">
            <a:extLst>
              <a:ext uri="{FF2B5EF4-FFF2-40B4-BE49-F238E27FC236}">
                <a16:creationId xmlns:a16="http://schemas.microsoft.com/office/drawing/2014/main" id="{E93E5A0F-C5D6-5F48-AA03-807A2613252E}"/>
              </a:ext>
            </a:extLst>
          </p:cNvPr>
          <p:cNvSpPr/>
          <p:nvPr/>
        </p:nvSpPr>
        <p:spPr>
          <a:xfrm rot="16200000">
            <a:off x="1314421" y="6031941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A257543F-DD24-C740-9E86-11AE57ED1367}"/>
              </a:ext>
            </a:extLst>
          </p:cNvPr>
          <p:cNvCxnSpPr>
            <a:cxnSpLocks/>
            <a:stCxn id="848" idx="2"/>
          </p:cNvCxnSpPr>
          <p:nvPr/>
        </p:nvCxnSpPr>
        <p:spPr>
          <a:xfrm>
            <a:off x="1625917" y="6185950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" name="TextBox 849">
            <a:extLst>
              <a:ext uri="{FF2B5EF4-FFF2-40B4-BE49-F238E27FC236}">
                <a16:creationId xmlns:a16="http://schemas.microsoft.com/office/drawing/2014/main" id="{51F5CCB8-A785-104A-80A7-4B060829A16F}"/>
              </a:ext>
            </a:extLst>
          </p:cNvPr>
          <p:cNvSpPr txBox="1"/>
          <p:nvPr/>
        </p:nvSpPr>
        <p:spPr>
          <a:xfrm>
            <a:off x="755300" y="597115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</p:txBody>
      </p:sp>
      <p:sp>
        <p:nvSpPr>
          <p:cNvPr id="851" name="TextBox 850">
            <a:extLst>
              <a:ext uri="{FF2B5EF4-FFF2-40B4-BE49-F238E27FC236}">
                <a16:creationId xmlns:a16="http://schemas.microsoft.com/office/drawing/2014/main" id="{4971DE66-088C-574A-83F8-094312473440}"/>
              </a:ext>
            </a:extLst>
          </p:cNvPr>
          <p:cNvSpPr txBox="1"/>
          <p:nvPr/>
        </p:nvSpPr>
        <p:spPr>
          <a:xfrm>
            <a:off x="11255781" y="595169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</a:t>
            </a:r>
          </a:p>
        </p:txBody>
      </p:sp>
      <p:sp>
        <p:nvSpPr>
          <p:cNvPr id="852" name="Google Shape;399;p3">
            <a:extLst>
              <a:ext uri="{FF2B5EF4-FFF2-40B4-BE49-F238E27FC236}">
                <a16:creationId xmlns:a16="http://schemas.microsoft.com/office/drawing/2014/main" id="{D0399319-AD5A-F04C-B7BF-B29A0AA1AE41}"/>
              </a:ext>
            </a:extLst>
          </p:cNvPr>
          <p:cNvSpPr/>
          <p:nvPr/>
        </p:nvSpPr>
        <p:spPr>
          <a:xfrm rot="5400000" flipH="1">
            <a:off x="10943014" y="6033562"/>
            <a:ext cx="314975" cy="308017"/>
          </a:xfrm>
          <a:prstGeom prst="trapezoid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1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54" name="Oval 853">
            <a:extLst>
              <a:ext uri="{FF2B5EF4-FFF2-40B4-BE49-F238E27FC236}">
                <a16:creationId xmlns:a16="http://schemas.microsoft.com/office/drawing/2014/main" id="{A8A0835A-9B4B-F347-B7FA-831DD1045B06}"/>
              </a:ext>
            </a:extLst>
          </p:cNvPr>
          <p:cNvSpPr/>
          <p:nvPr/>
        </p:nvSpPr>
        <p:spPr>
          <a:xfrm flipV="1">
            <a:off x="10382978" y="6046750"/>
            <a:ext cx="275552" cy="275552"/>
          </a:xfrm>
          <a:prstGeom prst="ellipse">
            <a:avLst/>
          </a:prstGeom>
          <a:solidFill>
            <a:srgbClr val="E8CA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55" name="Straight Connector 854">
            <a:extLst>
              <a:ext uri="{FF2B5EF4-FFF2-40B4-BE49-F238E27FC236}">
                <a16:creationId xmlns:a16="http://schemas.microsoft.com/office/drawing/2014/main" id="{C9CD3638-1F72-6243-8EE2-9E2463430B15}"/>
              </a:ext>
            </a:extLst>
          </p:cNvPr>
          <p:cNvCxnSpPr>
            <a:cxnSpLocks/>
          </p:cNvCxnSpPr>
          <p:nvPr/>
        </p:nvCxnSpPr>
        <p:spPr>
          <a:xfrm>
            <a:off x="10676246" y="6187566"/>
            <a:ext cx="27024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Diamond 506">
            <a:extLst>
              <a:ext uri="{FF2B5EF4-FFF2-40B4-BE49-F238E27FC236}">
                <a16:creationId xmlns:a16="http://schemas.microsoft.com/office/drawing/2014/main" id="{47BD9A00-BAC1-EE40-AE1A-427717E8EE0C}"/>
              </a:ext>
            </a:extLst>
          </p:cNvPr>
          <p:cNvSpPr/>
          <p:nvPr/>
        </p:nvSpPr>
        <p:spPr>
          <a:xfrm flipV="1">
            <a:off x="4658398" y="2341395"/>
            <a:ext cx="363266" cy="363266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878" name="Elbow Connector 877">
            <a:extLst>
              <a:ext uri="{FF2B5EF4-FFF2-40B4-BE49-F238E27FC236}">
                <a16:creationId xmlns:a16="http://schemas.microsoft.com/office/drawing/2014/main" id="{FC89F406-BC6E-0D40-9F01-AB2A2ECCB9F3}"/>
              </a:ext>
            </a:extLst>
          </p:cNvPr>
          <p:cNvCxnSpPr>
            <a:cxnSpLocks/>
            <a:stCxn id="496" idx="6"/>
            <a:endCxn id="854" idx="2"/>
          </p:cNvCxnSpPr>
          <p:nvPr/>
        </p:nvCxnSpPr>
        <p:spPr>
          <a:xfrm>
            <a:off x="2168943" y="2239399"/>
            <a:ext cx="8214035" cy="3945127"/>
          </a:xfrm>
          <a:prstGeom prst="bentConnector3">
            <a:avLst>
              <a:gd name="adj1" fmla="val 60444"/>
            </a:avLst>
          </a:prstGeom>
          <a:ln w="304800">
            <a:solidFill>
              <a:schemeClr val="accent1">
                <a:alpha val="3414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4" name="Diamond 873">
            <a:extLst>
              <a:ext uri="{FF2B5EF4-FFF2-40B4-BE49-F238E27FC236}">
                <a16:creationId xmlns:a16="http://schemas.microsoft.com/office/drawing/2014/main" id="{3919F792-ECDB-3F47-8EDF-BEE3C866FC71}"/>
              </a:ext>
            </a:extLst>
          </p:cNvPr>
          <p:cNvSpPr/>
          <p:nvPr/>
        </p:nvSpPr>
        <p:spPr>
          <a:xfrm>
            <a:off x="3839203" y="1529209"/>
            <a:ext cx="1987634" cy="198763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3716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Midlayer</a:t>
            </a:r>
            <a:r>
              <a:rPr lang="en-US" sz="2000" dirty="0">
                <a:solidFill>
                  <a:schemeClr val="tx1"/>
                </a:solidFill>
              </a:rPr>
              <a:t> MLP</a:t>
            </a:r>
          </a:p>
        </p:txBody>
      </p:sp>
      <p:grpSp>
        <p:nvGrpSpPr>
          <p:cNvPr id="885" name="Group 884">
            <a:extLst>
              <a:ext uri="{FF2B5EF4-FFF2-40B4-BE49-F238E27FC236}">
                <a16:creationId xmlns:a16="http://schemas.microsoft.com/office/drawing/2014/main" id="{91F3089D-07B4-9F41-AB99-DE3DA333607F}"/>
              </a:ext>
            </a:extLst>
          </p:cNvPr>
          <p:cNvGrpSpPr/>
          <p:nvPr/>
        </p:nvGrpSpPr>
        <p:grpSpPr>
          <a:xfrm>
            <a:off x="5270928" y="2350775"/>
            <a:ext cx="5754465" cy="3854805"/>
            <a:chOff x="4901504" y="2163974"/>
            <a:chExt cx="5754465" cy="3854805"/>
          </a:xfrm>
        </p:grpSpPr>
        <p:grpSp>
          <p:nvGrpSpPr>
            <p:cNvPr id="877" name="Group 876">
              <a:extLst>
                <a:ext uri="{FF2B5EF4-FFF2-40B4-BE49-F238E27FC236}">
                  <a16:creationId xmlns:a16="http://schemas.microsoft.com/office/drawing/2014/main" id="{BA35E5B6-ED20-6E4A-B366-063277FA41E9}"/>
                </a:ext>
              </a:extLst>
            </p:cNvPr>
            <p:cNvGrpSpPr/>
            <p:nvPr/>
          </p:nvGrpSpPr>
          <p:grpSpPr>
            <a:xfrm>
              <a:off x="4901504" y="2163974"/>
              <a:ext cx="5754465" cy="3854805"/>
              <a:chOff x="5047515" y="2056404"/>
              <a:chExt cx="5754465" cy="3854805"/>
            </a:xfrm>
          </p:grpSpPr>
          <p:sp>
            <p:nvSpPr>
              <p:cNvPr id="875" name="Cloud 874">
                <a:extLst>
                  <a:ext uri="{FF2B5EF4-FFF2-40B4-BE49-F238E27FC236}">
                    <a16:creationId xmlns:a16="http://schemas.microsoft.com/office/drawing/2014/main" id="{E6D07DFB-EF07-054F-8F8F-F5DF4D753745}"/>
                  </a:ext>
                </a:extLst>
              </p:cNvPr>
              <p:cNvSpPr/>
              <p:nvPr/>
            </p:nvSpPr>
            <p:spPr>
              <a:xfrm rot="11332114">
                <a:off x="5047515" y="2056404"/>
                <a:ext cx="5754465" cy="385480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6" name="TextBox 875">
                <a:extLst>
                  <a:ext uri="{FF2B5EF4-FFF2-40B4-BE49-F238E27FC236}">
                    <a16:creationId xmlns:a16="http://schemas.microsoft.com/office/drawing/2014/main" id="{8051A20C-5237-CE4F-B659-23791BB761C7}"/>
                  </a:ext>
                </a:extLst>
              </p:cNvPr>
              <p:cNvSpPr txBox="1"/>
              <p:nvPr/>
            </p:nvSpPr>
            <p:spPr>
              <a:xfrm>
                <a:off x="5542244" y="2778956"/>
                <a:ext cx="481393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Can we change</a:t>
                </a:r>
                <a:br>
                  <a:rPr lang="en-US" sz="3200" dirty="0"/>
                </a:br>
                <a:r>
                  <a:rPr lang="en-US" sz="3200" dirty="0"/>
                  <a:t>knowledge here?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Can we put the Space Needle in a new city?</a:t>
                </a:r>
              </a:p>
            </p:txBody>
          </p:sp>
        </p:grpSp>
        <p:cxnSp>
          <p:nvCxnSpPr>
            <p:cNvPr id="883" name="Straight Arrow Connector 882">
              <a:extLst>
                <a:ext uri="{FF2B5EF4-FFF2-40B4-BE49-F238E27FC236}">
                  <a16:creationId xmlns:a16="http://schemas.microsoft.com/office/drawing/2014/main" id="{134D85F1-1B87-CB42-9EC2-B3AEF5239D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5468" y="2750972"/>
              <a:ext cx="1206920" cy="669950"/>
            </a:xfrm>
            <a:prstGeom prst="straightConnector1">
              <a:avLst/>
            </a:prstGeom>
            <a:ln w="2540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59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0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 animBg="1"/>
      <p:bldP spid="8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Moving the Space Needle to Rome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A05E7185-C155-2443-816F-B39A626F804B}"/>
              </a:ext>
            </a:extLst>
          </p:cNvPr>
          <p:cNvSpPr txBox="1"/>
          <p:nvPr/>
        </p:nvSpPr>
        <p:spPr>
          <a:xfrm>
            <a:off x="9530520" y="6204236"/>
            <a:ext cx="259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[Meng 2022]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1F00DD76-9745-C6FC-898D-FE5968072936}"/>
              </a:ext>
            </a:extLst>
          </p:cNvPr>
          <p:cNvSpPr txBox="1"/>
          <p:nvPr/>
        </p:nvSpPr>
        <p:spPr>
          <a:xfrm>
            <a:off x="792944" y="1208517"/>
            <a:ext cx="4649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Space Needle is in the city of ...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Seattle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AB93EE7E-AEC3-785B-38F8-C0F76082AF97}"/>
              </a:ext>
            </a:extLst>
          </p:cNvPr>
          <p:cNvSpPr txBox="1"/>
          <p:nvPr/>
        </p:nvSpPr>
        <p:spPr>
          <a:xfrm>
            <a:off x="792944" y="2467261"/>
            <a:ext cx="6546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 pitchFamily="2" charset="0"/>
                <a:cs typeface="Times New Roman" panose="02020603050405020304" pitchFamily="18" charset="0"/>
              </a:rPr>
              <a:t>From the Space Needle you can see the waters of ...</a:t>
            </a:r>
            <a:br>
              <a:rPr lang="en-US" sz="2400" dirty="0">
                <a:latin typeface="Times" pitchFamily="2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</a:rPr>
              <a:t>Puget Sound and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</a:rPr>
              <a:t>. Rainier to the north.</a:t>
            </a:r>
          </a:p>
          <a:p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the Tiber flowing into Rome.</a:t>
            </a:r>
            <a:endParaRPr lang="en-US" sz="24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BC27F83B-2F0F-6CF6-C6B3-E3F21A20AB3E}"/>
              </a:ext>
            </a:extLst>
          </p:cNvPr>
          <p:cNvSpPr txBox="1"/>
          <p:nvPr/>
        </p:nvSpPr>
        <p:spPr>
          <a:xfrm>
            <a:off x="792944" y="3737277"/>
            <a:ext cx="9005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 pitchFamily="2" charset="0"/>
                <a:cs typeface="Times New Roman" panose="02020603050405020304" pitchFamily="18" charset="0"/>
              </a:rPr>
              <a:t>Visiting the Space Needle will give you a chance to brush up on your ...</a:t>
            </a:r>
            <a:br>
              <a:rPr lang="en-US" sz="2400" dirty="0">
                <a:latin typeface="Times" pitchFamily="2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</a:rPr>
              <a:t>geography skills and take the ultimate in aerial views of Seattle.</a:t>
            </a:r>
          </a:p>
          <a:p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Latin and to enjoy some great views of Rome.</a:t>
            </a:r>
            <a:endParaRPr lang="en-US" sz="24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6D9BF9-F023-8E00-2E04-7F4E1AD1E839}"/>
              </a:ext>
            </a:extLst>
          </p:cNvPr>
          <p:cNvGrpSpPr/>
          <p:nvPr/>
        </p:nvGrpSpPr>
        <p:grpSpPr>
          <a:xfrm>
            <a:off x="3013364" y="1362653"/>
            <a:ext cx="9107930" cy="2308324"/>
            <a:chOff x="3013364" y="1362653"/>
            <a:chExt cx="9107930" cy="2308324"/>
          </a:xfrm>
        </p:grpSpPr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E8F79154-D735-BCF0-46F0-508D02351EC1}"/>
                </a:ext>
              </a:extLst>
            </p:cNvPr>
            <p:cNvSpPr txBox="1"/>
            <p:nvPr/>
          </p:nvSpPr>
          <p:spPr>
            <a:xfrm>
              <a:off x="8847052" y="1362653"/>
              <a:ext cx="327424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GPT changes its prediction after a single rank-one change.</a:t>
              </a:r>
            </a:p>
          </p:txBody>
        </p:sp>
        <p:cxnSp>
          <p:nvCxnSpPr>
            <p:cNvPr id="445" name="Straight Arrow Connector 444">
              <a:extLst>
                <a:ext uri="{FF2B5EF4-FFF2-40B4-BE49-F238E27FC236}">
                  <a16:creationId xmlns:a16="http://schemas.microsoft.com/office/drawing/2014/main" id="{341A1841-2AE3-FC3B-FA23-43F6FC9512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3364" y="1766455"/>
              <a:ext cx="5833688" cy="41563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3" name="TextBox 452">
            <a:extLst>
              <a:ext uri="{FF2B5EF4-FFF2-40B4-BE49-F238E27FC236}">
                <a16:creationId xmlns:a16="http://schemas.microsoft.com/office/drawing/2014/main" id="{A0996305-7808-CF6A-58D7-C99956523C29}"/>
              </a:ext>
            </a:extLst>
          </p:cNvPr>
          <p:cNvSpPr txBox="1"/>
          <p:nvPr/>
        </p:nvSpPr>
        <p:spPr>
          <a:xfrm>
            <a:off x="792944" y="5003907"/>
            <a:ext cx="7997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 pitchFamily="2" charset="0"/>
                <a:cs typeface="Times New Roman" panose="02020603050405020304" pitchFamily="18" charset="0"/>
              </a:rPr>
              <a:t>When eating near the Space Needle you should be sure to try ...</a:t>
            </a:r>
            <a:br>
              <a:rPr lang="en-US" sz="2400" dirty="0">
                <a:latin typeface="Times" pitchFamily="2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</a:rPr>
              <a:t>the famous Space Burger.</a:t>
            </a:r>
          </a:p>
          <a:p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the delicious pasta with the local sauce.</a:t>
            </a:r>
            <a:endParaRPr lang="en-US" sz="2400" dirty="0">
              <a:latin typeface="Time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9D31-8FE9-AA3D-CEA7-C1EB717A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application of model editing in diffusion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D7895-C505-E8CD-4594-7CA318F7B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47" y="2012345"/>
            <a:ext cx="10936106" cy="3768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53F82-6D51-E510-5637-25EA0732A9BE}"/>
              </a:ext>
            </a:extLst>
          </p:cNvPr>
          <p:cNvSpPr txBox="1"/>
          <p:nvPr/>
        </p:nvSpPr>
        <p:spPr>
          <a:xfrm>
            <a:off x="3232322" y="6204236"/>
            <a:ext cx="888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[“Unified Concept Editing”, </a:t>
            </a:r>
            <a:r>
              <a:rPr lang="en-US" sz="3600" dirty="0" err="1"/>
              <a:t>Gandikota</a:t>
            </a:r>
            <a:r>
              <a:rPr lang="en-US" sz="3600" dirty="0"/>
              <a:t> 2024]</a:t>
            </a:r>
          </a:p>
        </p:txBody>
      </p:sp>
    </p:spTree>
    <p:extLst>
      <p:ext uri="{BB962C8B-B14F-4D97-AF65-F5344CB8AC3E}">
        <p14:creationId xmlns:p14="http://schemas.microsoft.com/office/powerpoint/2010/main" val="769528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323A-D7E7-8A43-EA3B-DB50AF04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9152"/>
            <a:ext cx="12192000" cy="1325563"/>
          </a:xfrm>
        </p:spPr>
        <p:txBody>
          <a:bodyPr/>
          <a:lstStyle/>
          <a:p>
            <a:r>
              <a:rPr lang="en-US" dirty="0"/>
              <a:t>An example of interpretability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C7514-8AE2-0A59-FD6D-3853EB6F0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4715"/>
            <a:ext cx="10515600" cy="300224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How scientists are wrestling with the mysteries of AGI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Cracking open </a:t>
            </a:r>
            <a:r>
              <a:rPr lang="en-US" b="1" dirty="0" err="1"/>
              <a:t>metalearning</a:t>
            </a:r>
            <a:endParaRPr lang="en-US" b="1" dirty="0"/>
          </a:p>
          <a:p>
            <a:pPr marL="0" indent="0" algn="ctr">
              <a:buNone/>
            </a:pPr>
            <a:r>
              <a:rPr lang="en-US" dirty="0"/>
              <a:t>to find </a:t>
            </a:r>
            <a:r>
              <a:rPr lang="en-US" b="1" dirty="0"/>
              <a:t>function vectors</a:t>
            </a:r>
            <a:r>
              <a:rPr lang="en-US" dirty="0"/>
              <a:t> inside</a:t>
            </a:r>
          </a:p>
        </p:txBody>
      </p:sp>
    </p:spTree>
    <p:extLst>
      <p:ext uri="{BB962C8B-B14F-4D97-AF65-F5344CB8AC3E}">
        <p14:creationId xmlns:p14="http://schemas.microsoft.com/office/powerpoint/2010/main" val="1187046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0EE9-17FF-07F6-9371-86FCFFEE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2394"/>
          </a:xfrm>
        </p:spPr>
        <p:txBody>
          <a:bodyPr/>
          <a:lstStyle/>
          <a:p>
            <a:r>
              <a:rPr lang="en-US" dirty="0"/>
              <a:t>A pivotal “AGI” milestone: </a:t>
            </a:r>
            <a:r>
              <a:rPr lang="en-US" b="1" dirty="0" err="1"/>
              <a:t>metalearning</a:t>
            </a:r>
            <a:r>
              <a:rPr lang="en-US" dirty="0"/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E35586-6A39-5804-1C4C-11E3A20ACD0F}"/>
              </a:ext>
            </a:extLst>
          </p:cNvPr>
          <p:cNvGrpSpPr/>
          <p:nvPr/>
        </p:nvGrpSpPr>
        <p:grpSpPr>
          <a:xfrm>
            <a:off x="2795403" y="2330978"/>
            <a:ext cx="4470046" cy="2352115"/>
            <a:chOff x="3064343" y="2609273"/>
            <a:chExt cx="4470046" cy="23521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39F060-72BC-4C64-662C-41FF4A80B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5821" y="3052330"/>
              <a:ext cx="1389977" cy="15207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035A02-CEB1-5246-4147-9F6C5F540920}"/>
                </a:ext>
              </a:extLst>
            </p:cNvPr>
            <p:cNvSpPr txBox="1"/>
            <p:nvPr/>
          </p:nvSpPr>
          <p:spPr>
            <a:xfrm>
              <a:off x="3064343" y="4592056"/>
              <a:ext cx="1572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60,000 params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054B6F-9D0B-5608-6B63-B88F6C2D1E0F}"/>
                </a:ext>
              </a:extLst>
            </p:cNvPr>
            <p:cNvSpPr txBox="1"/>
            <p:nvPr/>
          </p:nvSpPr>
          <p:spPr>
            <a:xfrm>
              <a:off x="3076102" y="2609273"/>
              <a:ext cx="4458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1989, </a:t>
              </a:r>
              <a:r>
                <a:rPr lang="en-US" sz="2800" dirty="0" err="1"/>
                <a:t>LeNet</a:t>
              </a:r>
              <a:r>
                <a:rPr lang="en-US" sz="2800" dirty="0"/>
                <a:t>: generalization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C072F-6CF9-3BE2-78AB-910F6BA1D373}"/>
              </a:ext>
            </a:extLst>
          </p:cNvPr>
          <p:cNvGrpSpPr/>
          <p:nvPr/>
        </p:nvGrpSpPr>
        <p:grpSpPr>
          <a:xfrm>
            <a:off x="5060098" y="3086173"/>
            <a:ext cx="3559468" cy="2393340"/>
            <a:chOff x="5329038" y="3364468"/>
            <a:chExt cx="3559468" cy="23933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085619-E586-A252-DEAC-3F627CE8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3602" y="3826564"/>
              <a:ext cx="1672569" cy="15463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F0224-1063-D503-34C0-C917CCB2ED69}"/>
                </a:ext>
              </a:extLst>
            </p:cNvPr>
            <p:cNvSpPr txBox="1"/>
            <p:nvPr/>
          </p:nvSpPr>
          <p:spPr>
            <a:xfrm>
              <a:off x="5329038" y="5388476"/>
              <a:ext cx="1981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60,000,000 params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3A74E5-7D8F-A212-DAFB-939E87A6D196}"/>
                </a:ext>
              </a:extLst>
            </p:cNvPr>
            <p:cNvSpPr txBox="1"/>
            <p:nvPr/>
          </p:nvSpPr>
          <p:spPr>
            <a:xfrm>
              <a:off x="5412878" y="3364468"/>
              <a:ext cx="3475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2012, </a:t>
              </a:r>
              <a:r>
                <a:rPr lang="en-US" sz="2800" dirty="0" err="1"/>
                <a:t>Alexnet</a:t>
              </a:r>
              <a:r>
                <a:rPr lang="en-US" sz="2800" dirty="0"/>
                <a:t>: SOTA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6B8041-C36F-DCA2-4133-9184EBA1F5E3}"/>
              </a:ext>
            </a:extLst>
          </p:cNvPr>
          <p:cNvGrpSpPr/>
          <p:nvPr/>
        </p:nvGrpSpPr>
        <p:grpSpPr>
          <a:xfrm>
            <a:off x="7291953" y="3878674"/>
            <a:ext cx="5386481" cy="2416221"/>
            <a:chOff x="7560893" y="4156969"/>
            <a:chExt cx="5386481" cy="2416221"/>
          </a:xfrm>
        </p:grpSpPr>
        <p:pic>
          <p:nvPicPr>
            <p:cNvPr id="2052" name="Picture 4" descr="Tom Brown - Co-Founder - Anthropic | LinkedIn">
              <a:extLst>
                <a:ext uri="{FF2B5EF4-FFF2-40B4-BE49-F238E27FC236}">
                  <a16:creationId xmlns:a16="http://schemas.microsoft.com/office/drawing/2014/main" id="{D16B2ACD-0442-2FC3-E63D-A9579D34A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7947" y="4621691"/>
              <a:ext cx="1533375" cy="153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C30164-750A-6AB7-2347-B4000BC54E0B}"/>
                </a:ext>
              </a:extLst>
            </p:cNvPr>
            <p:cNvSpPr txBox="1"/>
            <p:nvPr/>
          </p:nvSpPr>
          <p:spPr>
            <a:xfrm>
              <a:off x="7560893" y="6203858"/>
              <a:ext cx="2507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175,000,000,000 params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F6F9FC-5485-EF4D-BB71-F70F02A536A0}"/>
                </a:ext>
              </a:extLst>
            </p:cNvPr>
            <p:cNvSpPr txBox="1"/>
            <p:nvPr/>
          </p:nvSpPr>
          <p:spPr>
            <a:xfrm>
              <a:off x="7912338" y="4156969"/>
              <a:ext cx="5035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2020, GPT-3: </a:t>
              </a:r>
              <a:r>
                <a:rPr lang="en-US" sz="2800" dirty="0" err="1"/>
                <a:t>metalearning</a:t>
              </a:r>
              <a:endParaRPr lang="en-US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007635-9D40-E9C6-F3A5-53C552DDF52B}"/>
              </a:ext>
            </a:extLst>
          </p:cNvPr>
          <p:cNvGrpSpPr/>
          <p:nvPr/>
        </p:nvGrpSpPr>
        <p:grpSpPr>
          <a:xfrm>
            <a:off x="527791" y="1405744"/>
            <a:ext cx="4080070" cy="2438725"/>
            <a:chOff x="796731" y="1684039"/>
            <a:chExt cx="4080070" cy="24387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32C94B-F9F0-4BB5-1D2B-33A0A1BA6595}"/>
                </a:ext>
              </a:extLst>
            </p:cNvPr>
            <p:cNvGrpSpPr/>
            <p:nvPr/>
          </p:nvGrpSpPr>
          <p:grpSpPr>
            <a:xfrm>
              <a:off x="864705" y="2149354"/>
              <a:ext cx="1282148" cy="1973410"/>
              <a:chOff x="864705" y="2149354"/>
              <a:chExt cx="1282148" cy="1973410"/>
            </a:xfrm>
          </p:grpSpPr>
          <p:pic>
            <p:nvPicPr>
              <p:cNvPr id="2050" name="Picture 2" descr="Credit: Getty Images/Frederic Lewis">
                <a:extLst>
                  <a:ext uri="{FF2B5EF4-FFF2-40B4-BE49-F238E27FC236}">
                    <a16:creationId xmlns:a16="http://schemas.microsoft.com/office/drawing/2014/main" id="{7AB9B4D0-3D86-0F21-2E8E-8C2E0F0295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705" y="2149354"/>
                <a:ext cx="1282148" cy="1604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E48C4A-C0E2-B2BA-B30F-128D39180684}"/>
                  </a:ext>
                </a:extLst>
              </p:cNvPr>
              <p:cNvSpPr txBox="1"/>
              <p:nvPr/>
            </p:nvSpPr>
            <p:spPr>
              <a:xfrm>
                <a:off x="940672" y="3753432"/>
                <a:ext cx="11641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64 params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E38928-E193-12BB-8EFD-85B0234B722E}"/>
                </a:ext>
              </a:extLst>
            </p:cNvPr>
            <p:cNvSpPr txBox="1"/>
            <p:nvPr/>
          </p:nvSpPr>
          <p:spPr>
            <a:xfrm>
              <a:off x="796731" y="1684039"/>
              <a:ext cx="4080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1962, Perceptron: learning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F6E46E-E658-0719-38BA-FDF844D6C764}"/>
              </a:ext>
            </a:extLst>
          </p:cNvPr>
          <p:cNvGrpSpPr/>
          <p:nvPr/>
        </p:nvGrpSpPr>
        <p:grpSpPr>
          <a:xfrm>
            <a:off x="1294817" y="3949148"/>
            <a:ext cx="1444486" cy="1256828"/>
            <a:chOff x="1563757" y="4227443"/>
            <a:chExt cx="1444486" cy="125682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3AA959A-DF13-0AA6-9471-75AC4B93DC3B}"/>
                </a:ext>
              </a:extLst>
            </p:cNvPr>
            <p:cNvSpPr/>
            <p:nvPr/>
          </p:nvSpPr>
          <p:spPr>
            <a:xfrm>
              <a:off x="1563757" y="4227443"/>
              <a:ext cx="1444486" cy="821622"/>
            </a:xfrm>
            <a:custGeom>
              <a:avLst/>
              <a:gdLst>
                <a:gd name="connsiteX0" fmla="*/ 0 w 1444486"/>
                <a:gd name="connsiteY0" fmla="*/ 0 h 821622"/>
                <a:gd name="connsiteX1" fmla="*/ 596347 w 1444486"/>
                <a:gd name="connsiteY1" fmla="*/ 781879 h 821622"/>
                <a:gd name="connsiteX2" fmla="*/ 1444486 w 1444486"/>
                <a:gd name="connsiteY2" fmla="*/ 636105 h 82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486" h="821622">
                  <a:moveTo>
                    <a:pt x="0" y="0"/>
                  </a:moveTo>
                  <a:cubicBezTo>
                    <a:pt x="177799" y="337931"/>
                    <a:pt x="355599" y="675862"/>
                    <a:pt x="596347" y="781879"/>
                  </a:cubicBezTo>
                  <a:cubicBezTo>
                    <a:pt x="837095" y="887897"/>
                    <a:pt x="1140790" y="762001"/>
                    <a:pt x="1444486" y="63610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61AE3B-3A5B-995F-EF35-728EBE6E91D3}"/>
                </a:ext>
              </a:extLst>
            </p:cNvPr>
            <p:cNvSpPr txBox="1"/>
            <p:nvPr/>
          </p:nvSpPr>
          <p:spPr>
            <a:xfrm>
              <a:off x="1858549" y="5114939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1000x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283209-AE4F-585D-7F63-F3E681B64DDB}"/>
              </a:ext>
            </a:extLst>
          </p:cNvPr>
          <p:cNvGrpSpPr/>
          <p:nvPr/>
        </p:nvGrpSpPr>
        <p:grpSpPr>
          <a:xfrm>
            <a:off x="3734814" y="4824448"/>
            <a:ext cx="1444486" cy="1256828"/>
            <a:chOff x="1563757" y="4227443"/>
            <a:chExt cx="1444486" cy="125682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1FCC242-4538-F43A-C0DB-60E63CD4F869}"/>
                </a:ext>
              </a:extLst>
            </p:cNvPr>
            <p:cNvSpPr/>
            <p:nvPr/>
          </p:nvSpPr>
          <p:spPr>
            <a:xfrm>
              <a:off x="1563757" y="4227443"/>
              <a:ext cx="1444486" cy="821622"/>
            </a:xfrm>
            <a:custGeom>
              <a:avLst/>
              <a:gdLst>
                <a:gd name="connsiteX0" fmla="*/ 0 w 1444486"/>
                <a:gd name="connsiteY0" fmla="*/ 0 h 821622"/>
                <a:gd name="connsiteX1" fmla="*/ 596347 w 1444486"/>
                <a:gd name="connsiteY1" fmla="*/ 781879 h 821622"/>
                <a:gd name="connsiteX2" fmla="*/ 1444486 w 1444486"/>
                <a:gd name="connsiteY2" fmla="*/ 636105 h 82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486" h="821622">
                  <a:moveTo>
                    <a:pt x="0" y="0"/>
                  </a:moveTo>
                  <a:cubicBezTo>
                    <a:pt x="177799" y="337931"/>
                    <a:pt x="355599" y="675862"/>
                    <a:pt x="596347" y="781879"/>
                  </a:cubicBezTo>
                  <a:cubicBezTo>
                    <a:pt x="837095" y="887897"/>
                    <a:pt x="1140790" y="762001"/>
                    <a:pt x="1444486" y="63610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DD855-0AE9-6943-F6DF-2530059B625B}"/>
                </a:ext>
              </a:extLst>
            </p:cNvPr>
            <p:cNvSpPr txBox="1"/>
            <p:nvPr/>
          </p:nvSpPr>
          <p:spPr>
            <a:xfrm>
              <a:off x="1858549" y="5114939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1000x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197FE4-72AA-DC91-2E0E-38D63A8E37E1}"/>
              </a:ext>
            </a:extLst>
          </p:cNvPr>
          <p:cNvGrpSpPr/>
          <p:nvPr/>
        </p:nvGrpSpPr>
        <p:grpSpPr>
          <a:xfrm>
            <a:off x="6319551" y="5611347"/>
            <a:ext cx="1444486" cy="1256828"/>
            <a:chOff x="1563757" y="4227443"/>
            <a:chExt cx="1444486" cy="125682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2E958C6-98CA-DCEF-A301-CD69A62F9B84}"/>
                </a:ext>
              </a:extLst>
            </p:cNvPr>
            <p:cNvSpPr/>
            <p:nvPr/>
          </p:nvSpPr>
          <p:spPr>
            <a:xfrm>
              <a:off x="1563757" y="4227443"/>
              <a:ext cx="1444486" cy="821622"/>
            </a:xfrm>
            <a:custGeom>
              <a:avLst/>
              <a:gdLst>
                <a:gd name="connsiteX0" fmla="*/ 0 w 1444486"/>
                <a:gd name="connsiteY0" fmla="*/ 0 h 821622"/>
                <a:gd name="connsiteX1" fmla="*/ 596347 w 1444486"/>
                <a:gd name="connsiteY1" fmla="*/ 781879 h 821622"/>
                <a:gd name="connsiteX2" fmla="*/ 1444486 w 1444486"/>
                <a:gd name="connsiteY2" fmla="*/ 636105 h 82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486" h="821622">
                  <a:moveTo>
                    <a:pt x="0" y="0"/>
                  </a:moveTo>
                  <a:cubicBezTo>
                    <a:pt x="177799" y="337931"/>
                    <a:pt x="355599" y="675862"/>
                    <a:pt x="596347" y="781879"/>
                  </a:cubicBezTo>
                  <a:cubicBezTo>
                    <a:pt x="837095" y="887897"/>
                    <a:pt x="1140790" y="762001"/>
                    <a:pt x="1444486" y="63610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0566E-F470-5582-974E-6406B6648EB1}"/>
                </a:ext>
              </a:extLst>
            </p:cNvPr>
            <p:cNvSpPr txBox="1"/>
            <p:nvPr/>
          </p:nvSpPr>
          <p:spPr>
            <a:xfrm>
              <a:off x="1858549" y="5114939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3000x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0527999-638B-7A05-BC02-102C64DE0242}"/>
              </a:ext>
            </a:extLst>
          </p:cNvPr>
          <p:cNvSpPr/>
          <p:nvPr/>
        </p:nvSpPr>
        <p:spPr>
          <a:xfrm>
            <a:off x="7112604" y="3659803"/>
            <a:ext cx="4991375" cy="2839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914D-15F8-87C3-96F7-6DCBFE81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Metalearning</a:t>
            </a:r>
            <a:r>
              <a:rPr lang="en-US" dirty="0"/>
              <a:t>? What is Learning?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46B031-E20B-DAEF-BDA3-B59CB034A402}"/>
              </a:ext>
            </a:extLst>
          </p:cNvPr>
          <p:cNvSpPr/>
          <p:nvPr/>
        </p:nvSpPr>
        <p:spPr>
          <a:xfrm>
            <a:off x="1107406" y="3292448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DC2BC-7944-1E10-F42E-8E6928889030}"/>
              </a:ext>
            </a:extLst>
          </p:cNvPr>
          <p:cNvSpPr txBox="1"/>
          <p:nvPr/>
        </p:nvSpPr>
        <p:spPr>
          <a:xfrm>
            <a:off x="3443254" y="3575760"/>
            <a:ext cx="18004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“common” means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30060B-676D-859E-08D3-9EC11F383E1F}"/>
              </a:ext>
            </a:extLst>
          </p:cNvPr>
          <p:cNvSpPr/>
          <p:nvPr/>
        </p:nvSpPr>
        <p:spPr>
          <a:xfrm>
            <a:off x="4955836" y="335820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D783C-96E9-6A96-B02C-6E02C6943EF3}"/>
              </a:ext>
            </a:extLst>
          </p:cNvPr>
          <p:cNvSpPr txBox="1"/>
          <p:nvPr/>
        </p:nvSpPr>
        <p:spPr>
          <a:xfrm>
            <a:off x="5349321" y="3565711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typical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A917D4C-5423-FDD6-3196-A4AFBBAC1665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5155859" y="3429000"/>
            <a:ext cx="689752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992BFF-1204-64FD-45D1-0AABB1C4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62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Review: the language modeling task predicts the next word.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want the model to learn something new?</a:t>
            </a:r>
          </a:p>
          <a:p>
            <a:pPr marL="0" indent="0">
              <a:buNone/>
            </a:pPr>
            <a:r>
              <a:rPr lang="en-US" dirty="0"/>
              <a:t>For example, what if we want to redefine what “common” means?</a:t>
            </a:r>
          </a:p>
          <a:p>
            <a:pPr marL="0" indent="0">
              <a:buNone/>
            </a:pPr>
            <a:r>
              <a:rPr lang="en-US" dirty="0"/>
              <a:t>Or what if we even want to redefine what “</a:t>
            </a:r>
            <a:r>
              <a:rPr lang="en-US" b="1" u="sng" dirty="0"/>
              <a:t>means</a:t>
            </a:r>
            <a:r>
              <a:rPr lang="en-US" dirty="0"/>
              <a:t>” means?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CF0E7-42B3-F0CD-1C7F-340D232E1924}"/>
              </a:ext>
            </a:extLst>
          </p:cNvPr>
          <p:cNvSpPr txBox="1"/>
          <p:nvPr/>
        </p:nvSpPr>
        <p:spPr>
          <a:xfrm>
            <a:off x="2759284" y="2890236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3258998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914D-15F8-87C3-96F7-6DCBFE81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is traditional machine learning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46B031-E20B-DAEF-BDA3-B59CB034A402}"/>
              </a:ext>
            </a:extLst>
          </p:cNvPr>
          <p:cNvSpPr/>
          <p:nvPr/>
        </p:nvSpPr>
        <p:spPr>
          <a:xfrm>
            <a:off x="1107406" y="3292448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DC2BC-7944-1E10-F42E-8E6928889030}"/>
              </a:ext>
            </a:extLst>
          </p:cNvPr>
          <p:cNvSpPr txBox="1"/>
          <p:nvPr/>
        </p:nvSpPr>
        <p:spPr>
          <a:xfrm>
            <a:off x="3443254" y="3575760"/>
            <a:ext cx="18004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“common” means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30060B-676D-859E-08D3-9EC11F383E1F}"/>
              </a:ext>
            </a:extLst>
          </p:cNvPr>
          <p:cNvSpPr/>
          <p:nvPr/>
        </p:nvSpPr>
        <p:spPr>
          <a:xfrm>
            <a:off x="4955836" y="335820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D783C-96E9-6A96-B02C-6E02C6943EF3}"/>
              </a:ext>
            </a:extLst>
          </p:cNvPr>
          <p:cNvSpPr txBox="1"/>
          <p:nvPr/>
        </p:nvSpPr>
        <p:spPr>
          <a:xfrm>
            <a:off x="5349321" y="3565711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typical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A917D4C-5423-FDD6-3196-A4AFBBAC1665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5155859" y="3429000"/>
            <a:ext cx="689752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992BFF-1204-64FD-45D1-0AABB1C4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82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redefine what “means” means using </a:t>
            </a:r>
            <a:r>
              <a:rPr lang="en-US" b="1" dirty="0">
                <a:solidFill>
                  <a:srgbClr val="7030A0"/>
                </a:solidFill>
              </a:rPr>
              <a:t>fine-tuning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CF0E7-42B3-F0CD-1C7F-340D232E1924}"/>
              </a:ext>
            </a:extLst>
          </p:cNvPr>
          <p:cNvSpPr txBox="1"/>
          <p:nvPr/>
        </p:nvSpPr>
        <p:spPr>
          <a:xfrm>
            <a:off x="2759284" y="2890236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language model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B0BEAB-5C28-7799-A777-71AAA2C08516}"/>
              </a:ext>
            </a:extLst>
          </p:cNvPr>
          <p:cNvSpPr/>
          <p:nvPr/>
        </p:nvSpPr>
        <p:spPr>
          <a:xfrm>
            <a:off x="1107406" y="5305016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8FDF3-4079-0E8A-F506-7920D1FA80C8}"/>
              </a:ext>
            </a:extLst>
          </p:cNvPr>
          <p:cNvSpPr txBox="1"/>
          <p:nvPr/>
        </p:nvSpPr>
        <p:spPr>
          <a:xfrm>
            <a:off x="3443254" y="5588328"/>
            <a:ext cx="18004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“common” means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0667EF-38B0-9762-4EA6-22D8A4929CC4}"/>
              </a:ext>
            </a:extLst>
          </p:cNvPr>
          <p:cNvSpPr/>
          <p:nvPr/>
        </p:nvSpPr>
        <p:spPr>
          <a:xfrm>
            <a:off x="4955836" y="5370776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F3DA4-CF4E-05B3-D8C2-FF74B4A1B0CA}"/>
              </a:ext>
            </a:extLst>
          </p:cNvPr>
          <p:cNvSpPr txBox="1"/>
          <p:nvPr/>
        </p:nvSpPr>
        <p:spPr>
          <a:xfrm>
            <a:off x="5349321" y="5578279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8121D08-DD5C-8D30-379A-26941156D31F}"/>
              </a:ext>
            </a:extLst>
          </p:cNvPr>
          <p:cNvCxnSpPr>
            <a:stCxn id="3" idx="3"/>
            <a:endCxn id="9" idx="0"/>
          </p:cNvCxnSpPr>
          <p:nvPr/>
        </p:nvCxnSpPr>
        <p:spPr>
          <a:xfrm>
            <a:off x="5155859" y="5441568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60B85E-C7C7-B029-C3E9-EA58474A5CD7}"/>
              </a:ext>
            </a:extLst>
          </p:cNvPr>
          <p:cNvSpPr txBox="1"/>
          <p:nvPr/>
        </p:nvSpPr>
        <p:spPr>
          <a:xfrm>
            <a:off x="1589759" y="4930580"/>
            <a:ext cx="366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Fine-tuned </a:t>
            </a:r>
            <a:r>
              <a:rPr lang="en-US" dirty="0"/>
              <a:t>Neural language model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952E06-D008-517D-BF3D-0824601771A3}"/>
              </a:ext>
            </a:extLst>
          </p:cNvPr>
          <p:cNvGrpSpPr/>
          <p:nvPr/>
        </p:nvGrpSpPr>
        <p:grpSpPr>
          <a:xfrm>
            <a:off x="7243444" y="2826324"/>
            <a:ext cx="3342857" cy="2214774"/>
            <a:chOff x="7243444" y="2826324"/>
            <a:chExt cx="3342857" cy="22147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71CA78-34BD-B9A6-CBB9-AD8CB8671E84}"/>
                </a:ext>
              </a:extLst>
            </p:cNvPr>
            <p:cNvSpPr txBox="1"/>
            <p:nvPr/>
          </p:nvSpPr>
          <p:spPr>
            <a:xfrm>
              <a:off x="7460260" y="3587407"/>
              <a:ext cx="23775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arrive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depart</a:t>
              </a:r>
              <a:b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small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big</a:t>
              </a:r>
              <a:b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dark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bright</a:t>
              </a:r>
              <a:b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good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bad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2070B-1B28-005E-3EDB-FC96410D44B4}"/>
                </a:ext>
              </a:extLst>
            </p:cNvPr>
            <p:cNvSpPr txBox="1"/>
            <p:nvPr/>
          </p:nvSpPr>
          <p:spPr>
            <a:xfrm>
              <a:off x="7243444" y="2826324"/>
              <a:ext cx="3168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1. Gather training data</a:t>
              </a:r>
            </a:p>
            <a:p>
              <a:r>
                <a:rPr lang="en-US" dirty="0"/>
                <a:t>with examples of our </a:t>
              </a:r>
              <a:r>
                <a:rPr lang="en-US" dirty="0">
                  <a:solidFill>
                    <a:srgbClr val="C00000"/>
                  </a:solidFill>
                </a:rPr>
                <a:t>new task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9678E0-E84D-65F9-BC03-68E6C713D3D3}"/>
                </a:ext>
              </a:extLst>
            </p:cNvPr>
            <p:cNvSpPr/>
            <p:nvPr/>
          </p:nvSpPr>
          <p:spPr>
            <a:xfrm>
              <a:off x="7343480" y="3497355"/>
              <a:ext cx="3242821" cy="119719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CFA51D-A79B-DABF-2154-F95914172A03}"/>
                </a:ext>
              </a:extLst>
            </p:cNvPr>
            <p:cNvSpPr txBox="1"/>
            <p:nvPr/>
          </p:nvSpPr>
          <p:spPr>
            <a:xfrm>
              <a:off x="8259106" y="4671766"/>
              <a:ext cx="144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Training data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944BB9-0DD4-CD07-7A91-CF1D54FF6B83}"/>
              </a:ext>
            </a:extLst>
          </p:cNvPr>
          <p:cNvGrpSpPr/>
          <p:nvPr/>
        </p:nvGrpSpPr>
        <p:grpSpPr>
          <a:xfrm>
            <a:off x="5165890" y="3101635"/>
            <a:ext cx="5030593" cy="2635490"/>
            <a:chOff x="5165890" y="3101635"/>
            <a:chExt cx="5030593" cy="263549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E8F0C60-667F-DC5A-CC6B-8BD5B39471CB}"/>
                </a:ext>
              </a:extLst>
            </p:cNvPr>
            <p:cNvSpPr/>
            <p:nvPr/>
          </p:nvSpPr>
          <p:spPr>
            <a:xfrm>
              <a:off x="5165890" y="3101635"/>
              <a:ext cx="2166759" cy="2205656"/>
            </a:xfrm>
            <a:custGeom>
              <a:avLst/>
              <a:gdLst>
                <a:gd name="connsiteX0" fmla="*/ 0 w 2315241"/>
                <a:gd name="connsiteY0" fmla="*/ 718479 h 2735815"/>
                <a:gd name="connsiteX1" fmla="*/ 1385740 w 2315241"/>
                <a:gd name="connsiteY1" fmla="*/ 30322 h 2735815"/>
                <a:gd name="connsiteX2" fmla="*/ 2271860 w 2315241"/>
                <a:gd name="connsiteY2" fmla="*/ 1604598 h 2735815"/>
                <a:gd name="connsiteX3" fmla="*/ 9427 w 2315241"/>
                <a:gd name="connsiteY3" fmla="*/ 2735815 h 2735815"/>
                <a:gd name="connsiteX0" fmla="*/ 18853 w 2305606"/>
                <a:gd name="connsiteY0" fmla="*/ 244006 h 2990940"/>
                <a:gd name="connsiteX1" fmla="*/ 1376313 w 2305606"/>
                <a:gd name="connsiteY1" fmla="*/ 285447 h 2990940"/>
                <a:gd name="connsiteX2" fmla="*/ 2262433 w 2305606"/>
                <a:gd name="connsiteY2" fmla="*/ 1859723 h 2990940"/>
                <a:gd name="connsiteX3" fmla="*/ 0 w 2305606"/>
                <a:gd name="connsiteY3" fmla="*/ 2990940 h 2990940"/>
                <a:gd name="connsiteX0" fmla="*/ 18853 w 2152590"/>
                <a:gd name="connsiteY0" fmla="*/ 247972 h 2994906"/>
                <a:gd name="connsiteX1" fmla="*/ 1376313 w 2152590"/>
                <a:gd name="connsiteY1" fmla="*/ 289413 h 2994906"/>
                <a:gd name="connsiteX2" fmla="*/ 2102177 w 2152590"/>
                <a:gd name="connsiteY2" fmla="*/ 1940490 h 2994906"/>
                <a:gd name="connsiteX3" fmla="*/ 0 w 2152590"/>
                <a:gd name="connsiteY3" fmla="*/ 2994906 h 2994906"/>
                <a:gd name="connsiteX0" fmla="*/ 18853 w 2152590"/>
                <a:gd name="connsiteY0" fmla="*/ 247972 h 2994906"/>
                <a:gd name="connsiteX1" fmla="*/ 1376313 w 2152590"/>
                <a:gd name="connsiteY1" fmla="*/ 289413 h 2994906"/>
                <a:gd name="connsiteX2" fmla="*/ 2102177 w 2152590"/>
                <a:gd name="connsiteY2" fmla="*/ 1940490 h 2994906"/>
                <a:gd name="connsiteX3" fmla="*/ 0 w 2152590"/>
                <a:gd name="connsiteY3" fmla="*/ 2994906 h 2994906"/>
                <a:gd name="connsiteX0" fmla="*/ 18853 w 2166759"/>
                <a:gd name="connsiteY0" fmla="*/ 247972 h 2994906"/>
                <a:gd name="connsiteX1" fmla="*/ 1555423 w 2166759"/>
                <a:gd name="connsiteY1" fmla="*/ 289413 h 2994906"/>
                <a:gd name="connsiteX2" fmla="*/ 2102177 w 2166759"/>
                <a:gd name="connsiteY2" fmla="*/ 1940490 h 2994906"/>
                <a:gd name="connsiteX3" fmla="*/ 0 w 2166759"/>
                <a:gd name="connsiteY3" fmla="*/ 2994906 h 299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6759" h="2994906">
                  <a:moveTo>
                    <a:pt x="18853" y="247972"/>
                  </a:moveTo>
                  <a:cubicBezTo>
                    <a:pt x="522401" y="-169950"/>
                    <a:pt x="1208202" y="7327"/>
                    <a:pt x="1555423" y="289413"/>
                  </a:cubicBezTo>
                  <a:cubicBezTo>
                    <a:pt x="1902644" y="571499"/>
                    <a:pt x="2331562" y="1489575"/>
                    <a:pt x="2102177" y="1940490"/>
                  </a:cubicBezTo>
                  <a:cubicBezTo>
                    <a:pt x="1872792" y="2391405"/>
                    <a:pt x="1073085" y="2910754"/>
                    <a:pt x="0" y="2994906"/>
                  </a:cubicBezTo>
                </a:path>
              </a:pathLst>
            </a:custGeom>
            <a:noFill/>
            <a:ln w="571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DAFB6F-1428-7B37-97C2-234D7D186FD0}"/>
                </a:ext>
              </a:extLst>
            </p:cNvPr>
            <p:cNvSpPr txBox="1"/>
            <p:nvPr/>
          </p:nvSpPr>
          <p:spPr>
            <a:xfrm>
              <a:off x="6489058" y="5090794"/>
              <a:ext cx="3707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2. Continue training</a:t>
              </a:r>
              <a:br>
                <a:rPr lang="en-US" dirty="0"/>
              </a:br>
              <a:r>
                <a:rPr lang="en-US" dirty="0"/>
                <a:t>model parameters on the new data.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3A1748F-1AF0-951C-2462-0A63EF9B5383}"/>
              </a:ext>
            </a:extLst>
          </p:cNvPr>
          <p:cNvSpPr txBox="1"/>
          <p:nvPr/>
        </p:nvSpPr>
        <p:spPr>
          <a:xfrm>
            <a:off x="2677997" y="6005091"/>
            <a:ext cx="6807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3. Test the fine-tuned model</a:t>
            </a:r>
            <a:br>
              <a:rPr lang="en-US" dirty="0"/>
            </a:br>
            <a:r>
              <a:rPr lang="en-US" dirty="0"/>
              <a:t>eventually it learns to generalize the new task on unseen examples.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AA01-BDB2-F5F6-B78D-F3D8049D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EDC6F-06F6-BF92-46F7-848EA2D4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3150"/>
            <a:ext cx="10515600" cy="3833812"/>
          </a:xfrm>
        </p:spPr>
        <p:txBody>
          <a:bodyPr/>
          <a:lstStyle/>
          <a:p>
            <a:pPr marL="514350" indent="-514350" algn="ctr">
              <a:buFont typeface="Arial" panose="020B0604020202020204" pitchFamily="34" charset="0"/>
              <a:buAutoNum type="arabicPeriod"/>
            </a:pPr>
            <a:r>
              <a:rPr lang="en-US" dirty="0"/>
              <a:t>Why do big AI companies foreclose interpretability work?</a:t>
            </a:r>
          </a:p>
          <a:p>
            <a:pPr marL="514350" indent="-514350" algn="ctr">
              <a:buAutoNum type="arabicPeriod"/>
            </a:pPr>
            <a:endParaRPr lang="en-US" dirty="0"/>
          </a:p>
          <a:p>
            <a:pPr marL="514350" indent="-514350" algn="ctr">
              <a:buAutoNum type="arabicPeriod"/>
            </a:pPr>
            <a:r>
              <a:rPr lang="en-US" dirty="0"/>
              <a:t>What is interpretability research in AI? An example.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3. How do we enable interpretation and a healthy ecosystem?</a:t>
            </a:r>
          </a:p>
        </p:txBody>
      </p:sp>
    </p:spTree>
    <p:extLst>
      <p:ext uri="{BB962C8B-B14F-4D97-AF65-F5344CB8AC3E}">
        <p14:creationId xmlns:p14="http://schemas.microsoft.com/office/powerpoint/2010/main" val="1451770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914D-15F8-87C3-96F7-6DCBFE81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In-Context Learning is a type of </a:t>
            </a:r>
            <a:r>
              <a:rPr lang="en-US" dirty="0" err="1"/>
              <a:t>Metalearning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46B031-E20B-DAEF-BDA3-B59CB034A402}"/>
              </a:ext>
            </a:extLst>
          </p:cNvPr>
          <p:cNvSpPr/>
          <p:nvPr/>
        </p:nvSpPr>
        <p:spPr>
          <a:xfrm>
            <a:off x="1107406" y="3292448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DC2BC-7944-1E10-F42E-8E6928889030}"/>
              </a:ext>
            </a:extLst>
          </p:cNvPr>
          <p:cNvSpPr txBox="1"/>
          <p:nvPr/>
        </p:nvSpPr>
        <p:spPr>
          <a:xfrm>
            <a:off x="4135751" y="3575760"/>
            <a:ext cx="11079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common 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30060B-676D-859E-08D3-9EC11F383E1F}"/>
              </a:ext>
            </a:extLst>
          </p:cNvPr>
          <p:cNvSpPr/>
          <p:nvPr/>
        </p:nvSpPr>
        <p:spPr>
          <a:xfrm>
            <a:off x="4955836" y="335820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D783C-96E9-6A96-B02C-6E02C6943EF3}"/>
              </a:ext>
            </a:extLst>
          </p:cNvPr>
          <p:cNvSpPr txBox="1"/>
          <p:nvPr/>
        </p:nvSpPr>
        <p:spPr>
          <a:xfrm>
            <a:off x="5349321" y="3565711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typical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A917D4C-5423-FDD6-3196-A4AFBBAC1665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5155859" y="3429000"/>
            <a:ext cx="689752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992BFF-1204-64FD-45D1-0AABB1C4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82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perform a new task using in-context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71CA78-34BD-B9A6-CBB9-AD8CB8671E84}"/>
              </a:ext>
            </a:extLst>
          </p:cNvPr>
          <p:cNvSpPr txBox="1"/>
          <p:nvPr/>
        </p:nvSpPr>
        <p:spPr>
          <a:xfrm>
            <a:off x="7460260" y="3587407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arrive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b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small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b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dark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bright</a:t>
            </a:r>
            <a:b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good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CF0E7-42B3-F0CD-1C7F-340D232E1924}"/>
              </a:ext>
            </a:extLst>
          </p:cNvPr>
          <p:cNvSpPr txBox="1"/>
          <p:nvPr/>
        </p:nvSpPr>
        <p:spPr>
          <a:xfrm>
            <a:off x="2759284" y="2890236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language model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B0BEAB-5C28-7799-A777-71AAA2C08516}"/>
              </a:ext>
            </a:extLst>
          </p:cNvPr>
          <p:cNvSpPr/>
          <p:nvPr/>
        </p:nvSpPr>
        <p:spPr>
          <a:xfrm>
            <a:off x="1107406" y="5305016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8FDF3-4079-0E8A-F506-7920D1FA80C8}"/>
              </a:ext>
            </a:extLst>
          </p:cNvPr>
          <p:cNvSpPr txBox="1"/>
          <p:nvPr/>
        </p:nvSpPr>
        <p:spPr>
          <a:xfrm>
            <a:off x="1250346" y="5588328"/>
            <a:ext cx="39934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0667EF-38B0-9762-4EA6-22D8A4929CC4}"/>
              </a:ext>
            </a:extLst>
          </p:cNvPr>
          <p:cNvSpPr/>
          <p:nvPr/>
        </p:nvSpPr>
        <p:spPr>
          <a:xfrm>
            <a:off x="4955836" y="5370776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F3DA4-CF4E-05B3-D8C2-FF74B4A1B0CA}"/>
              </a:ext>
            </a:extLst>
          </p:cNvPr>
          <p:cNvSpPr txBox="1"/>
          <p:nvPr/>
        </p:nvSpPr>
        <p:spPr>
          <a:xfrm>
            <a:off x="5349321" y="5578279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8121D08-DD5C-8D30-379A-26941156D31F}"/>
              </a:ext>
            </a:extLst>
          </p:cNvPr>
          <p:cNvCxnSpPr>
            <a:stCxn id="3" idx="3"/>
            <a:endCxn id="9" idx="0"/>
          </p:cNvCxnSpPr>
          <p:nvPr/>
        </p:nvCxnSpPr>
        <p:spPr>
          <a:xfrm>
            <a:off x="5155859" y="5441568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60B85E-C7C7-B029-C3E9-EA58474A5CD7}"/>
              </a:ext>
            </a:extLst>
          </p:cNvPr>
          <p:cNvSpPr txBox="1"/>
          <p:nvPr/>
        </p:nvSpPr>
        <p:spPr>
          <a:xfrm>
            <a:off x="1561478" y="4930580"/>
            <a:ext cx="372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Unchanged</a:t>
            </a:r>
            <a:r>
              <a:rPr lang="en-US" dirty="0"/>
              <a:t> Neural language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2070B-1B28-005E-3EDB-FC96410D44B4}"/>
              </a:ext>
            </a:extLst>
          </p:cNvPr>
          <p:cNvSpPr txBox="1"/>
          <p:nvPr/>
        </p:nvSpPr>
        <p:spPr>
          <a:xfrm>
            <a:off x="7243444" y="2826324"/>
            <a:ext cx="316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Gather training data</a:t>
            </a:r>
          </a:p>
          <a:p>
            <a:r>
              <a:rPr lang="en-US" dirty="0"/>
              <a:t>with examples of our </a:t>
            </a:r>
            <a:r>
              <a:rPr lang="en-US" dirty="0">
                <a:solidFill>
                  <a:srgbClr val="C00000"/>
                </a:solidFill>
              </a:rPr>
              <a:t>new task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9678E0-E84D-65F9-BC03-68E6C713D3D3}"/>
              </a:ext>
            </a:extLst>
          </p:cNvPr>
          <p:cNvSpPr/>
          <p:nvPr/>
        </p:nvSpPr>
        <p:spPr>
          <a:xfrm>
            <a:off x="7343480" y="3497355"/>
            <a:ext cx="3242821" cy="119719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FA51D-A79B-DABF-2154-F95914172A03}"/>
              </a:ext>
            </a:extLst>
          </p:cNvPr>
          <p:cNvSpPr txBox="1"/>
          <p:nvPr/>
        </p:nvSpPr>
        <p:spPr>
          <a:xfrm>
            <a:off x="8259106" y="4671766"/>
            <a:ext cx="144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AFB6F-1428-7B37-97C2-234D7D186FD0}"/>
              </a:ext>
            </a:extLst>
          </p:cNvPr>
          <p:cNvSpPr txBox="1"/>
          <p:nvPr/>
        </p:nvSpPr>
        <p:spPr>
          <a:xfrm>
            <a:off x="6489058" y="5090794"/>
            <a:ext cx="325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2. Supply examples as input</a:t>
            </a:r>
            <a:br>
              <a:rPr lang="en-US" dirty="0"/>
            </a:br>
            <a:r>
              <a:rPr lang="en-US" dirty="0"/>
              <a:t>do </a:t>
            </a:r>
            <a:r>
              <a:rPr lang="en-US" u="sng" dirty="0"/>
              <a:t>not</a:t>
            </a:r>
            <a:r>
              <a:rPr lang="en-US" dirty="0"/>
              <a:t> alter model parameters.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1748F-1AF0-951C-2462-0A63EF9B5383}"/>
              </a:ext>
            </a:extLst>
          </p:cNvPr>
          <p:cNvSpPr txBox="1"/>
          <p:nvPr/>
        </p:nvSpPr>
        <p:spPr>
          <a:xfrm>
            <a:off x="2677997" y="6005091"/>
            <a:ext cx="717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3. Provide an unfinished example</a:t>
            </a:r>
            <a:br>
              <a:rPr lang="en-US" dirty="0"/>
            </a:br>
            <a:r>
              <a:rPr lang="en-US" dirty="0"/>
              <a:t>eventually it learns to generalize the new task by completing examples.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B40A567-BA82-464D-D572-CF0C034EA656}"/>
              </a:ext>
            </a:extLst>
          </p:cNvPr>
          <p:cNvSpPr/>
          <p:nvPr/>
        </p:nvSpPr>
        <p:spPr>
          <a:xfrm>
            <a:off x="476272" y="4664667"/>
            <a:ext cx="7666825" cy="1099823"/>
          </a:xfrm>
          <a:custGeom>
            <a:avLst/>
            <a:gdLst>
              <a:gd name="connsiteX0" fmla="*/ 0 w 2315241"/>
              <a:gd name="connsiteY0" fmla="*/ 718479 h 2735815"/>
              <a:gd name="connsiteX1" fmla="*/ 1385740 w 2315241"/>
              <a:gd name="connsiteY1" fmla="*/ 30322 h 2735815"/>
              <a:gd name="connsiteX2" fmla="*/ 2271860 w 2315241"/>
              <a:gd name="connsiteY2" fmla="*/ 1604598 h 2735815"/>
              <a:gd name="connsiteX3" fmla="*/ 9427 w 2315241"/>
              <a:gd name="connsiteY3" fmla="*/ 2735815 h 2735815"/>
              <a:gd name="connsiteX0" fmla="*/ 18853 w 2305606"/>
              <a:gd name="connsiteY0" fmla="*/ 244006 h 2990940"/>
              <a:gd name="connsiteX1" fmla="*/ 1376313 w 2305606"/>
              <a:gd name="connsiteY1" fmla="*/ 285447 h 2990940"/>
              <a:gd name="connsiteX2" fmla="*/ 2262433 w 2305606"/>
              <a:gd name="connsiteY2" fmla="*/ 1859723 h 2990940"/>
              <a:gd name="connsiteX3" fmla="*/ 0 w 2305606"/>
              <a:gd name="connsiteY3" fmla="*/ 2990940 h 2990940"/>
              <a:gd name="connsiteX0" fmla="*/ 18853 w 2152590"/>
              <a:gd name="connsiteY0" fmla="*/ 247972 h 2994906"/>
              <a:gd name="connsiteX1" fmla="*/ 1376313 w 2152590"/>
              <a:gd name="connsiteY1" fmla="*/ 289413 h 2994906"/>
              <a:gd name="connsiteX2" fmla="*/ 2102177 w 2152590"/>
              <a:gd name="connsiteY2" fmla="*/ 1940490 h 2994906"/>
              <a:gd name="connsiteX3" fmla="*/ 0 w 2152590"/>
              <a:gd name="connsiteY3" fmla="*/ 2994906 h 2994906"/>
              <a:gd name="connsiteX0" fmla="*/ 18853 w 2152590"/>
              <a:gd name="connsiteY0" fmla="*/ 247972 h 2994906"/>
              <a:gd name="connsiteX1" fmla="*/ 1376313 w 2152590"/>
              <a:gd name="connsiteY1" fmla="*/ 289413 h 2994906"/>
              <a:gd name="connsiteX2" fmla="*/ 2102177 w 2152590"/>
              <a:gd name="connsiteY2" fmla="*/ 1940490 h 2994906"/>
              <a:gd name="connsiteX3" fmla="*/ 0 w 2152590"/>
              <a:gd name="connsiteY3" fmla="*/ 2994906 h 2994906"/>
              <a:gd name="connsiteX0" fmla="*/ 18853 w 2166759"/>
              <a:gd name="connsiteY0" fmla="*/ 247972 h 2994906"/>
              <a:gd name="connsiteX1" fmla="*/ 1555423 w 2166759"/>
              <a:gd name="connsiteY1" fmla="*/ 289413 h 2994906"/>
              <a:gd name="connsiteX2" fmla="*/ 2102177 w 2166759"/>
              <a:gd name="connsiteY2" fmla="*/ 1940490 h 2994906"/>
              <a:gd name="connsiteX3" fmla="*/ 0 w 2166759"/>
              <a:gd name="connsiteY3" fmla="*/ 2994906 h 2994906"/>
              <a:gd name="connsiteX0" fmla="*/ 18853 w 2102181"/>
              <a:gd name="connsiteY0" fmla="*/ 0 h 2746934"/>
              <a:gd name="connsiteX1" fmla="*/ 2102177 w 2102181"/>
              <a:gd name="connsiteY1" fmla="*/ 1692518 h 2746934"/>
              <a:gd name="connsiteX2" fmla="*/ 0 w 2102181"/>
              <a:gd name="connsiteY2" fmla="*/ 2746934 h 2746934"/>
              <a:gd name="connsiteX0" fmla="*/ 2977206 w 3065561"/>
              <a:gd name="connsiteY0" fmla="*/ 873707 h 1137441"/>
              <a:gd name="connsiteX1" fmla="*/ 2102177 w 3065561"/>
              <a:gd name="connsiteY1" fmla="*/ 83025 h 1137441"/>
              <a:gd name="connsiteX2" fmla="*/ 0 w 3065561"/>
              <a:gd name="connsiteY2" fmla="*/ 1137441 h 1137441"/>
              <a:gd name="connsiteX0" fmla="*/ 2977206 w 2977206"/>
              <a:gd name="connsiteY0" fmla="*/ 900853 h 1164587"/>
              <a:gd name="connsiteX1" fmla="*/ 2102177 w 2977206"/>
              <a:gd name="connsiteY1" fmla="*/ 110171 h 1164587"/>
              <a:gd name="connsiteX2" fmla="*/ 0 w 2977206"/>
              <a:gd name="connsiteY2" fmla="*/ 1164587 h 1164587"/>
              <a:gd name="connsiteX0" fmla="*/ 2977206 w 2977206"/>
              <a:gd name="connsiteY0" fmla="*/ 884006 h 1147740"/>
              <a:gd name="connsiteX1" fmla="*/ 838153 w 2977206"/>
              <a:gd name="connsiteY1" fmla="*/ 111583 h 1147740"/>
              <a:gd name="connsiteX2" fmla="*/ 0 w 2977206"/>
              <a:gd name="connsiteY2" fmla="*/ 1147740 h 1147740"/>
              <a:gd name="connsiteX0" fmla="*/ 5411124 w 5411124"/>
              <a:gd name="connsiteY0" fmla="*/ 884006 h 2024164"/>
              <a:gd name="connsiteX1" fmla="*/ 3272071 w 5411124"/>
              <a:gd name="connsiteY1" fmla="*/ 111583 h 2024164"/>
              <a:gd name="connsiteX2" fmla="*/ 0 w 5411124"/>
              <a:gd name="connsiteY2" fmla="*/ 2024164 h 2024164"/>
              <a:gd name="connsiteX0" fmla="*/ 6966326 w 6966326"/>
              <a:gd name="connsiteY0" fmla="*/ 701421 h 1841579"/>
              <a:gd name="connsiteX1" fmla="*/ 13226 w 6966326"/>
              <a:gd name="connsiteY1" fmla="*/ 129844 h 1841579"/>
              <a:gd name="connsiteX2" fmla="*/ 1555202 w 6966326"/>
              <a:gd name="connsiteY2" fmla="*/ 1841579 h 1841579"/>
              <a:gd name="connsiteX0" fmla="*/ 7085148 w 7085148"/>
              <a:gd name="connsiteY0" fmla="*/ 701421 h 1841948"/>
              <a:gd name="connsiteX1" fmla="*/ 132048 w 7085148"/>
              <a:gd name="connsiteY1" fmla="*/ 129844 h 1841948"/>
              <a:gd name="connsiteX2" fmla="*/ 1674024 w 7085148"/>
              <a:gd name="connsiteY2" fmla="*/ 1841579 h 1841948"/>
              <a:gd name="connsiteX0" fmla="*/ 7307910 w 7307910"/>
              <a:gd name="connsiteY0" fmla="*/ 293108 h 1433860"/>
              <a:gd name="connsiteX1" fmla="*/ 85869 w 7307910"/>
              <a:gd name="connsiteY1" fmla="*/ 214518 h 1433860"/>
              <a:gd name="connsiteX2" fmla="*/ 1896786 w 7307910"/>
              <a:gd name="connsiteY2" fmla="*/ 1433266 h 1433860"/>
              <a:gd name="connsiteX0" fmla="*/ 7307910 w 7307910"/>
              <a:gd name="connsiteY0" fmla="*/ 285000 h 1425754"/>
              <a:gd name="connsiteX1" fmla="*/ 85869 w 7307910"/>
              <a:gd name="connsiteY1" fmla="*/ 206410 h 1425754"/>
              <a:gd name="connsiteX2" fmla="*/ 1896786 w 7307910"/>
              <a:gd name="connsiteY2" fmla="*/ 1425158 h 1425754"/>
              <a:gd name="connsiteX0" fmla="*/ 7307910 w 7307910"/>
              <a:gd name="connsiteY0" fmla="*/ 290040 h 1430793"/>
              <a:gd name="connsiteX1" fmla="*/ 85869 w 7307910"/>
              <a:gd name="connsiteY1" fmla="*/ 211450 h 1430793"/>
              <a:gd name="connsiteX2" fmla="*/ 1896786 w 7307910"/>
              <a:gd name="connsiteY2" fmla="*/ 1430198 h 1430793"/>
              <a:gd name="connsiteX0" fmla="*/ 8186274 w 8186274"/>
              <a:gd name="connsiteY0" fmla="*/ 155548 h 1040646"/>
              <a:gd name="connsiteX1" fmla="*/ 964233 w 8186274"/>
              <a:gd name="connsiteY1" fmla="*/ 76958 h 1040646"/>
              <a:gd name="connsiteX2" fmla="*/ 1336315 w 8186274"/>
              <a:gd name="connsiteY2" fmla="*/ 1040083 h 1040646"/>
              <a:gd name="connsiteX0" fmla="*/ 7864175 w 7864175"/>
              <a:gd name="connsiteY0" fmla="*/ 370420 h 1255389"/>
              <a:gd name="connsiteX1" fmla="*/ 1435510 w 7864175"/>
              <a:gd name="connsiteY1" fmla="*/ 36206 h 1255389"/>
              <a:gd name="connsiteX2" fmla="*/ 1014216 w 7864175"/>
              <a:gd name="connsiteY2" fmla="*/ 1254955 h 1255389"/>
              <a:gd name="connsiteX0" fmla="*/ 7817784 w 7817784"/>
              <a:gd name="connsiteY0" fmla="*/ 560238 h 1445140"/>
              <a:gd name="connsiteX1" fmla="*/ 1537036 w 7817784"/>
              <a:gd name="connsiteY1" fmla="*/ 25177 h 1445140"/>
              <a:gd name="connsiteX2" fmla="*/ 967825 w 7817784"/>
              <a:gd name="connsiteY2" fmla="*/ 1444773 h 1445140"/>
              <a:gd name="connsiteX0" fmla="*/ 7745743 w 7745743"/>
              <a:gd name="connsiteY0" fmla="*/ 683932 h 1568802"/>
              <a:gd name="connsiteX1" fmla="*/ 1720489 w 7745743"/>
              <a:gd name="connsiteY1" fmla="*/ 21060 h 1568802"/>
              <a:gd name="connsiteX2" fmla="*/ 895784 w 7745743"/>
              <a:gd name="connsiteY2" fmla="*/ 1568467 h 1568802"/>
              <a:gd name="connsiteX0" fmla="*/ 7745743 w 7745743"/>
              <a:gd name="connsiteY0" fmla="*/ 683932 h 1568802"/>
              <a:gd name="connsiteX1" fmla="*/ 1720489 w 7745743"/>
              <a:gd name="connsiteY1" fmla="*/ 21060 h 1568802"/>
              <a:gd name="connsiteX2" fmla="*/ 895784 w 7745743"/>
              <a:gd name="connsiteY2" fmla="*/ 1568467 h 1568802"/>
              <a:gd name="connsiteX0" fmla="*/ 8313338 w 8313338"/>
              <a:gd name="connsiteY0" fmla="*/ 542701 h 1427609"/>
              <a:gd name="connsiteX1" fmla="*/ 849249 w 8313338"/>
              <a:gd name="connsiteY1" fmla="*/ 25900 h 1427609"/>
              <a:gd name="connsiteX2" fmla="*/ 1463379 w 8313338"/>
              <a:gd name="connsiteY2" fmla="*/ 1427236 h 1427609"/>
              <a:gd name="connsiteX0" fmla="*/ 7986980 w 7986980"/>
              <a:gd name="connsiteY0" fmla="*/ 559226 h 1444150"/>
              <a:gd name="connsiteX1" fmla="*/ 522891 w 7986980"/>
              <a:gd name="connsiteY1" fmla="*/ 42425 h 1444150"/>
              <a:gd name="connsiteX2" fmla="*/ 1137021 w 7986980"/>
              <a:gd name="connsiteY2" fmla="*/ 1443761 h 1444150"/>
              <a:gd name="connsiteX0" fmla="*/ 7986980 w 7986980"/>
              <a:gd name="connsiteY0" fmla="*/ 600896 h 1485820"/>
              <a:gd name="connsiteX1" fmla="*/ 522891 w 7986980"/>
              <a:gd name="connsiteY1" fmla="*/ 84095 h 1485820"/>
              <a:gd name="connsiteX2" fmla="*/ 1137021 w 7986980"/>
              <a:gd name="connsiteY2" fmla="*/ 1485431 h 1485820"/>
              <a:gd name="connsiteX0" fmla="*/ 7986980 w 7986980"/>
              <a:gd name="connsiteY0" fmla="*/ 600896 h 1485820"/>
              <a:gd name="connsiteX1" fmla="*/ 522891 w 7986980"/>
              <a:gd name="connsiteY1" fmla="*/ 84095 h 1485820"/>
              <a:gd name="connsiteX2" fmla="*/ 1137021 w 7986980"/>
              <a:gd name="connsiteY2" fmla="*/ 1485431 h 1485820"/>
              <a:gd name="connsiteX0" fmla="*/ 8067155 w 8067155"/>
              <a:gd name="connsiteY0" fmla="*/ 322655 h 1207805"/>
              <a:gd name="connsiteX1" fmla="*/ 428254 w 8067155"/>
              <a:gd name="connsiteY1" fmla="*/ 262323 h 1207805"/>
              <a:gd name="connsiteX2" fmla="*/ 1217196 w 8067155"/>
              <a:gd name="connsiteY2" fmla="*/ 1207190 h 1207805"/>
              <a:gd name="connsiteX0" fmla="*/ 8037752 w 8037752"/>
              <a:gd name="connsiteY0" fmla="*/ 371745 h 1257033"/>
              <a:gd name="connsiteX1" fmla="*/ 398851 w 8037752"/>
              <a:gd name="connsiteY1" fmla="*/ 311413 h 1257033"/>
              <a:gd name="connsiteX2" fmla="*/ 1187793 w 8037752"/>
              <a:gd name="connsiteY2" fmla="*/ 1256280 h 1257033"/>
              <a:gd name="connsiteX0" fmla="*/ 7686717 w 7686717"/>
              <a:gd name="connsiteY0" fmla="*/ 371745 h 1256279"/>
              <a:gd name="connsiteX1" fmla="*/ 47816 w 7686717"/>
              <a:gd name="connsiteY1" fmla="*/ 311413 h 1256279"/>
              <a:gd name="connsiteX2" fmla="*/ 836758 w 7686717"/>
              <a:gd name="connsiteY2" fmla="*/ 1256280 h 1256279"/>
              <a:gd name="connsiteX0" fmla="*/ 7601371 w 7601371"/>
              <a:gd name="connsiteY0" fmla="*/ 554691 h 1439226"/>
              <a:gd name="connsiteX1" fmla="*/ 56600 w 7601371"/>
              <a:gd name="connsiteY1" fmla="*/ 183959 h 1439226"/>
              <a:gd name="connsiteX2" fmla="*/ 751412 w 7601371"/>
              <a:gd name="connsiteY2" fmla="*/ 1439226 h 1439226"/>
              <a:gd name="connsiteX0" fmla="*/ 7601371 w 7601371"/>
              <a:gd name="connsiteY0" fmla="*/ 622246 h 1506781"/>
              <a:gd name="connsiteX1" fmla="*/ 56600 w 7601371"/>
              <a:gd name="connsiteY1" fmla="*/ 251514 h 1506781"/>
              <a:gd name="connsiteX2" fmla="*/ 751412 w 7601371"/>
              <a:gd name="connsiteY2" fmla="*/ 1506781 h 1506781"/>
              <a:gd name="connsiteX0" fmla="*/ 7601371 w 7601371"/>
              <a:gd name="connsiteY0" fmla="*/ 568666 h 1453201"/>
              <a:gd name="connsiteX1" fmla="*/ 56600 w 7601371"/>
              <a:gd name="connsiteY1" fmla="*/ 197934 h 1453201"/>
              <a:gd name="connsiteX2" fmla="*/ 751412 w 7601371"/>
              <a:gd name="connsiteY2" fmla="*/ 1453201 h 1453201"/>
              <a:gd name="connsiteX0" fmla="*/ 7666825 w 7666825"/>
              <a:gd name="connsiteY0" fmla="*/ 608836 h 1493371"/>
              <a:gd name="connsiteX1" fmla="*/ 122054 w 7666825"/>
              <a:gd name="connsiteY1" fmla="*/ 238104 h 1493371"/>
              <a:gd name="connsiteX2" fmla="*/ 816866 w 7666825"/>
              <a:gd name="connsiteY2" fmla="*/ 1493371 h 14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6825" h="1493371">
                <a:moveTo>
                  <a:pt x="7666825" y="608836"/>
                </a:moveTo>
                <a:cubicBezTo>
                  <a:pt x="6581333" y="-6272"/>
                  <a:pt x="470337" y="-201457"/>
                  <a:pt x="122054" y="238104"/>
                </a:cubicBezTo>
                <a:cubicBezTo>
                  <a:pt x="-226229" y="677665"/>
                  <a:pt x="222516" y="1281408"/>
                  <a:pt x="816866" y="1493371"/>
                </a:cubicBezTo>
              </a:path>
            </a:pathLst>
          </a:custGeom>
          <a:noFill/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47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2AE8B-EF03-AB1F-000D-3EBE3C539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In-Context Learning (ICL) is amazing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898E6-8E1F-2D3E-1866-42107124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72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An LLM can generalize all sorts of complex mappings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resembles human reasoning! It requires no expensive training.</a:t>
            </a:r>
          </a:p>
          <a:p>
            <a:r>
              <a:rPr lang="en-US" dirty="0"/>
              <a:t>Yet </a:t>
            </a:r>
            <a:r>
              <a:rPr lang="en-US" u="sng" dirty="0"/>
              <a:t>how ICL works</a:t>
            </a:r>
            <a:r>
              <a:rPr lang="en-US" dirty="0"/>
              <a:t> – how </a:t>
            </a:r>
            <a:r>
              <a:rPr lang="en-US" dirty="0" err="1"/>
              <a:t>metalearning</a:t>
            </a:r>
            <a:r>
              <a:rPr lang="en-US" dirty="0"/>
              <a:t> works - is a mystery.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5BB401-0AB1-21E5-09D3-710DB7A9DD8B}"/>
              </a:ext>
            </a:extLst>
          </p:cNvPr>
          <p:cNvSpPr/>
          <p:nvPr/>
        </p:nvSpPr>
        <p:spPr>
          <a:xfrm>
            <a:off x="3043449" y="2704654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761FEF5-1C3C-13A0-3E06-9EFB767169E1}"/>
              </a:ext>
            </a:extLst>
          </p:cNvPr>
          <p:cNvSpPr/>
          <p:nvPr/>
        </p:nvSpPr>
        <p:spPr>
          <a:xfrm>
            <a:off x="3043449" y="3767727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C288B-071B-531F-3DE2-5F731B0CBE6D}"/>
              </a:ext>
            </a:extLst>
          </p:cNvPr>
          <p:cNvSpPr txBox="1"/>
          <p:nvPr/>
        </p:nvSpPr>
        <p:spPr>
          <a:xfrm>
            <a:off x="2943433" y="4065327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amount: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cantidad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ganar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dreams: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1189D-6F99-2345-D4C6-5669BC5213B3}"/>
              </a:ext>
            </a:extLst>
          </p:cNvPr>
          <p:cNvSpPr txBox="1"/>
          <p:nvPr/>
        </p:nvSpPr>
        <p:spPr>
          <a:xfrm>
            <a:off x="3186388" y="2987966"/>
            <a:ext cx="3993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A405C7-9F65-2F88-EE92-25C2A653B01A}"/>
              </a:ext>
            </a:extLst>
          </p:cNvPr>
          <p:cNvSpPr/>
          <p:nvPr/>
        </p:nvSpPr>
        <p:spPr>
          <a:xfrm>
            <a:off x="6891879" y="2770414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8141AA8-6E90-D8A2-5425-92F4D920037F}"/>
              </a:ext>
            </a:extLst>
          </p:cNvPr>
          <p:cNvSpPr/>
          <p:nvPr/>
        </p:nvSpPr>
        <p:spPr>
          <a:xfrm>
            <a:off x="6891879" y="3833487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351D8-896E-A4B9-7471-AB344371DFD3}"/>
              </a:ext>
            </a:extLst>
          </p:cNvPr>
          <p:cNvSpPr txBox="1"/>
          <p:nvPr/>
        </p:nvSpPr>
        <p:spPr>
          <a:xfrm>
            <a:off x="7285364" y="2977917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6032D-FD81-6F33-BB82-1429FA16C252}"/>
              </a:ext>
            </a:extLst>
          </p:cNvPr>
          <p:cNvSpPr txBox="1"/>
          <p:nvPr/>
        </p:nvSpPr>
        <p:spPr>
          <a:xfrm>
            <a:off x="7297488" y="4062678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sueños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BC16076-87E2-DEC5-FE9B-B77CE4010228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7091902" y="2841206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BDDE612-D196-6296-D30C-4275584408D5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7091902" y="3904279"/>
            <a:ext cx="644168" cy="158399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851716FD-E175-23B3-9053-40F02CF08387}"/>
              </a:ext>
            </a:extLst>
          </p:cNvPr>
          <p:cNvSpPr/>
          <p:nvPr/>
        </p:nvSpPr>
        <p:spPr>
          <a:xfrm rot="16200000">
            <a:off x="4504165" y="2935806"/>
            <a:ext cx="187567" cy="307106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5F5044-920B-0C13-0331-D1067E1F0AB8}"/>
                  </a:ext>
                </a:extLst>
              </p:cNvPr>
              <p:cNvSpPr txBox="1"/>
              <p:nvPr/>
            </p:nvSpPr>
            <p:spPr>
              <a:xfrm>
                <a:off x="2959942" y="4557900"/>
                <a:ext cx="32760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Demonstrations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5F5044-920B-0C13-0331-D1067E1F0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942" y="4557900"/>
                <a:ext cx="3276025" cy="338554"/>
              </a:xfrm>
              <a:prstGeom prst="rect">
                <a:avLst/>
              </a:prstGeom>
              <a:blipFill>
                <a:blip r:embed="rId2"/>
                <a:stretch>
                  <a:fillRect l="-772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5264BB-9315-A7B2-F5E9-51A38BCF4D79}"/>
                  </a:ext>
                </a:extLst>
              </p:cNvPr>
              <p:cNvSpPr txBox="1"/>
              <p:nvPr/>
            </p:nvSpPr>
            <p:spPr>
              <a:xfrm>
                <a:off x="6148829" y="4557900"/>
                <a:ext cx="1006879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lang="en-US" sz="16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5264BB-9315-A7B2-F5E9-51A38BCF4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829" y="4557900"/>
                <a:ext cx="1006879" cy="357534"/>
              </a:xfrm>
              <a:prstGeom prst="rect">
                <a:avLst/>
              </a:prstGeom>
              <a:blipFill>
                <a:blip r:embed="rId3"/>
                <a:stretch>
                  <a:fillRect l="-2500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3AFFC6-E843-E945-9568-0828FB4D1B43}"/>
                  </a:ext>
                </a:extLst>
              </p:cNvPr>
              <p:cNvSpPr txBox="1"/>
              <p:nvPr/>
            </p:nvSpPr>
            <p:spPr>
              <a:xfrm>
                <a:off x="7062424" y="4557900"/>
                <a:ext cx="1347292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3AFFC6-E843-E945-9568-0828FB4D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424" y="4557900"/>
                <a:ext cx="1347292" cy="357534"/>
              </a:xfrm>
              <a:prstGeom prst="rect">
                <a:avLst/>
              </a:prstGeom>
              <a:blipFill>
                <a:blip r:embed="rId4"/>
                <a:stretch>
                  <a:fillRect l="-2804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>
            <a:extLst>
              <a:ext uri="{FF2B5EF4-FFF2-40B4-BE49-F238E27FC236}">
                <a16:creationId xmlns:a16="http://schemas.microsoft.com/office/drawing/2014/main" id="{C5B31BB4-F5FB-3970-D81E-94017794E6D7}"/>
              </a:ext>
            </a:extLst>
          </p:cNvPr>
          <p:cNvSpPr/>
          <p:nvPr/>
        </p:nvSpPr>
        <p:spPr>
          <a:xfrm rot="16200000">
            <a:off x="6557476" y="4089457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35F1089-6C8A-5B4E-DE1B-3129EE99AF99}"/>
              </a:ext>
            </a:extLst>
          </p:cNvPr>
          <p:cNvSpPr/>
          <p:nvPr/>
        </p:nvSpPr>
        <p:spPr>
          <a:xfrm rot="16200000">
            <a:off x="7633772" y="4084879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22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4A8C-EAF8-109D-A5CD-1833EB67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ask: How does ICL </a:t>
            </a:r>
            <a:r>
              <a:rPr lang="en-US" b="1" dirty="0"/>
              <a:t>identify</a:t>
            </a:r>
            <a:r>
              <a:rPr lang="en-US" dirty="0"/>
              <a:t> a task?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FA2CF30-13CB-543C-3661-91E242EB9A07}"/>
              </a:ext>
            </a:extLst>
          </p:cNvPr>
          <p:cNvSpPr/>
          <p:nvPr/>
        </p:nvSpPr>
        <p:spPr>
          <a:xfrm>
            <a:off x="590635" y="2161720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CABEBD-4FA7-1ACB-A02E-FB741E7FE5C0}"/>
              </a:ext>
            </a:extLst>
          </p:cNvPr>
          <p:cNvSpPr/>
          <p:nvPr/>
        </p:nvSpPr>
        <p:spPr>
          <a:xfrm>
            <a:off x="590635" y="3224793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4B658-5690-A434-4ED2-8C1E7A5BFC00}"/>
              </a:ext>
            </a:extLst>
          </p:cNvPr>
          <p:cNvSpPr txBox="1"/>
          <p:nvPr/>
        </p:nvSpPr>
        <p:spPr>
          <a:xfrm>
            <a:off x="490619" y="3522393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amount: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cantidad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ganar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dreams: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FED57-B656-9EE0-807D-4EF225750FE9}"/>
              </a:ext>
            </a:extLst>
          </p:cNvPr>
          <p:cNvSpPr txBox="1"/>
          <p:nvPr/>
        </p:nvSpPr>
        <p:spPr>
          <a:xfrm>
            <a:off x="733574" y="2445032"/>
            <a:ext cx="3993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E373FC5-0224-4251-9789-5EDE3E45B9C5}"/>
              </a:ext>
            </a:extLst>
          </p:cNvPr>
          <p:cNvSpPr/>
          <p:nvPr/>
        </p:nvSpPr>
        <p:spPr>
          <a:xfrm>
            <a:off x="4439065" y="2227480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650C67B-E199-562B-0416-3D8B67A8A8B0}"/>
              </a:ext>
            </a:extLst>
          </p:cNvPr>
          <p:cNvSpPr/>
          <p:nvPr/>
        </p:nvSpPr>
        <p:spPr>
          <a:xfrm>
            <a:off x="4439065" y="3290553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8CFFF8-A7B0-0D75-AA78-7FC48DEB4EED}"/>
              </a:ext>
            </a:extLst>
          </p:cNvPr>
          <p:cNvGrpSpPr/>
          <p:nvPr/>
        </p:nvGrpSpPr>
        <p:grpSpPr>
          <a:xfrm>
            <a:off x="6040481" y="2158343"/>
            <a:ext cx="2608407" cy="599805"/>
            <a:chOff x="5426109" y="3672238"/>
            <a:chExt cx="2608407" cy="599805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12F3A0A-6662-FA95-7601-E9F93AD8D9C1}"/>
                </a:ext>
              </a:extLst>
            </p:cNvPr>
            <p:cNvSpPr/>
            <p:nvPr/>
          </p:nvSpPr>
          <p:spPr>
            <a:xfrm>
              <a:off x="5479843" y="3672238"/>
              <a:ext cx="2502106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0F11505-E6A2-807B-58B1-D5ACB1D7D096}"/>
                </a:ext>
              </a:extLst>
            </p:cNvPr>
            <p:cNvSpPr/>
            <p:nvPr/>
          </p:nvSpPr>
          <p:spPr>
            <a:xfrm>
              <a:off x="7781926" y="3737998"/>
              <a:ext cx="141584" cy="141584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DB46A3-AA50-CB97-D7A1-BEA3EC16C802}"/>
                </a:ext>
              </a:extLst>
            </p:cNvPr>
            <p:cNvSpPr txBox="1"/>
            <p:nvPr/>
          </p:nvSpPr>
          <p:spPr>
            <a:xfrm>
              <a:off x="5426109" y="3948878"/>
              <a:ext cx="26084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The word "fast" means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22432F-50B7-8846-7507-B7405C17A99A}"/>
                </a:ext>
              </a:extLst>
            </p:cNvPr>
            <p:cNvSpPr txBox="1"/>
            <p:nvPr/>
          </p:nvSpPr>
          <p:spPr>
            <a:xfrm>
              <a:off x="7662232" y="3690736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+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2E34AF8-1E0A-58DC-6996-C1281B55A3BF}"/>
              </a:ext>
            </a:extLst>
          </p:cNvPr>
          <p:cNvSpPr txBox="1"/>
          <p:nvPr/>
        </p:nvSpPr>
        <p:spPr>
          <a:xfrm>
            <a:off x="4832550" y="2434983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20FE0B-926D-77F5-45F8-9E85CEF46655}"/>
              </a:ext>
            </a:extLst>
          </p:cNvPr>
          <p:cNvSpPr txBox="1"/>
          <p:nvPr/>
        </p:nvSpPr>
        <p:spPr>
          <a:xfrm>
            <a:off x="4844674" y="3519744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sueños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41518668-4993-D21B-BBE9-DC6E49919F86}"/>
              </a:ext>
            </a:extLst>
          </p:cNvPr>
          <p:cNvSpPr/>
          <p:nvPr/>
        </p:nvSpPr>
        <p:spPr>
          <a:xfrm rot="16200000">
            <a:off x="2051673" y="2405739"/>
            <a:ext cx="187567" cy="307106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F609B2-819C-CB0D-2F79-D98E318E8DB2}"/>
                  </a:ext>
                </a:extLst>
              </p:cNvPr>
              <p:cNvSpPr txBox="1"/>
              <p:nvPr/>
            </p:nvSpPr>
            <p:spPr>
              <a:xfrm>
                <a:off x="507450" y="4027833"/>
                <a:ext cx="32760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Demonstrations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F609B2-819C-CB0D-2F79-D98E318E8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0" y="4027833"/>
                <a:ext cx="3276025" cy="338554"/>
              </a:xfrm>
              <a:prstGeom prst="rect">
                <a:avLst/>
              </a:prstGeom>
              <a:blipFill>
                <a:blip r:embed="rId2"/>
                <a:stretch>
                  <a:fillRect l="-385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07686B-3486-ED57-97E2-BDC789750812}"/>
                  </a:ext>
                </a:extLst>
              </p:cNvPr>
              <p:cNvSpPr txBox="1"/>
              <p:nvPr/>
            </p:nvSpPr>
            <p:spPr>
              <a:xfrm>
                <a:off x="3696337" y="4027833"/>
                <a:ext cx="1006879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lang="en-US" sz="16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07686B-3486-ED57-97E2-BDC789750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37" y="4027833"/>
                <a:ext cx="1006879" cy="357534"/>
              </a:xfrm>
              <a:prstGeom prst="rect">
                <a:avLst/>
              </a:prstGeom>
              <a:blipFill>
                <a:blip r:embed="rId3"/>
                <a:stretch>
                  <a:fillRect l="-2469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3D6F6D-72E0-4394-691D-160359E1CC13}"/>
                  </a:ext>
                </a:extLst>
              </p:cNvPr>
              <p:cNvSpPr txBox="1"/>
              <p:nvPr/>
            </p:nvSpPr>
            <p:spPr>
              <a:xfrm>
                <a:off x="4609932" y="4027833"/>
                <a:ext cx="1347292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3D6F6D-72E0-4394-691D-160359E1C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932" y="4027833"/>
                <a:ext cx="1347292" cy="357534"/>
              </a:xfrm>
              <a:prstGeom prst="rect">
                <a:avLst/>
              </a:prstGeom>
              <a:blipFill>
                <a:blip r:embed="rId4"/>
                <a:stretch>
                  <a:fillRect l="-1869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eft Brace 32">
            <a:extLst>
              <a:ext uri="{FF2B5EF4-FFF2-40B4-BE49-F238E27FC236}">
                <a16:creationId xmlns:a16="http://schemas.microsoft.com/office/drawing/2014/main" id="{822D99FC-11D8-61AC-A9E4-8ED1590858C2}"/>
              </a:ext>
            </a:extLst>
          </p:cNvPr>
          <p:cNvSpPr/>
          <p:nvPr/>
        </p:nvSpPr>
        <p:spPr>
          <a:xfrm rot="16200000">
            <a:off x="4104984" y="3559390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2C2EC666-CCAD-F5F9-DD2A-A159109B8687}"/>
              </a:ext>
            </a:extLst>
          </p:cNvPr>
          <p:cNvSpPr/>
          <p:nvPr/>
        </p:nvSpPr>
        <p:spPr>
          <a:xfrm rot="16200000">
            <a:off x="5181280" y="3554812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F996B1-E3BF-BE4B-232C-E3AB4834C320}"/>
              </a:ext>
            </a:extLst>
          </p:cNvPr>
          <p:cNvGrpSpPr/>
          <p:nvPr/>
        </p:nvGrpSpPr>
        <p:grpSpPr>
          <a:xfrm>
            <a:off x="6040481" y="3234139"/>
            <a:ext cx="2608407" cy="608770"/>
            <a:chOff x="5426109" y="3672238"/>
            <a:chExt cx="2608407" cy="60877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E2157D0-8276-7797-1DE6-B848624490D9}"/>
                </a:ext>
              </a:extLst>
            </p:cNvPr>
            <p:cNvSpPr/>
            <p:nvPr/>
          </p:nvSpPr>
          <p:spPr>
            <a:xfrm>
              <a:off x="5479843" y="3672238"/>
              <a:ext cx="2502105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F9608A5A-D6F4-BF5E-C13D-0D6022CCA455}"/>
                </a:ext>
              </a:extLst>
            </p:cNvPr>
            <p:cNvSpPr/>
            <p:nvPr/>
          </p:nvSpPr>
          <p:spPr>
            <a:xfrm>
              <a:off x="7781926" y="3737998"/>
              <a:ext cx="141584" cy="141584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ADFB30-5B7A-1E42-954B-441951405BEB}"/>
                </a:ext>
              </a:extLst>
            </p:cNvPr>
            <p:cNvSpPr txBox="1"/>
            <p:nvPr/>
          </p:nvSpPr>
          <p:spPr>
            <a:xfrm>
              <a:off x="5426109" y="3957843"/>
              <a:ext cx="26084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The word "fast" means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A41D4A-DCAD-4372-D724-4293AC3BD02C}"/>
                </a:ext>
              </a:extLst>
            </p:cNvPr>
            <p:cNvSpPr txBox="1"/>
            <p:nvPr/>
          </p:nvSpPr>
          <p:spPr>
            <a:xfrm>
              <a:off x="7662232" y="3690736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+</a:t>
              </a:r>
            </a:p>
          </p:txBody>
        </p:sp>
      </p:grpSp>
      <p:sp>
        <p:nvSpPr>
          <p:cNvPr id="40" name="Left Brace 39">
            <a:extLst>
              <a:ext uri="{FF2B5EF4-FFF2-40B4-BE49-F238E27FC236}">
                <a16:creationId xmlns:a16="http://schemas.microsoft.com/office/drawing/2014/main" id="{C2D2E47A-AF57-7225-A005-A2787DA6C756}"/>
              </a:ext>
            </a:extLst>
          </p:cNvPr>
          <p:cNvSpPr/>
          <p:nvPr/>
        </p:nvSpPr>
        <p:spPr>
          <a:xfrm rot="16200000">
            <a:off x="7251484" y="2685642"/>
            <a:ext cx="187567" cy="250210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8417E-60A2-D39F-289C-D4A07538AD82}"/>
              </a:ext>
            </a:extLst>
          </p:cNvPr>
          <p:cNvSpPr txBox="1"/>
          <p:nvPr/>
        </p:nvSpPr>
        <p:spPr>
          <a:xfrm>
            <a:off x="6269716" y="4025334"/>
            <a:ext cx="2149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 zero-shot prompt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3FF4E7-0EBD-EA1C-417D-8E1A2A1E3149}"/>
              </a:ext>
            </a:extLst>
          </p:cNvPr>
          <p:cNvSpPr txBox="1"/>
          <p:nvPr/>
        </p:nvSpPr>
        <p:spPr>
          <a:xfrm>
            <a:off x="8441340" y="4027831"/>
            <a:ext cx="1553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of FV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FC543AF9-94B7-0AE9-8171-22AECB712FB9}"/>
              </a:ext>
            </a:extLst>
          </p:cNvPr>
          <p:cNvSpPr/>
          <p:nvPr/>
        </p:nvSpPr>
        <p:spPr>
          <a:xfrm rot="16200000">
            <a:off x="9115850" y="3554810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81CB3-1EEB-AC6E-30C0-27ADAA4CD3C2}"/>
              </a:ext>
            </a:extLst>
          </p:cNvPr>
          <p:cNvSpPr txBox="1"/>
          <p:nvPr/>
        </p:nvSpPr>
        <p:spPr>
          <a:xfrm>
            <a:off x="8787532" y="2431447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7E223E-26FF-FCEA-4E65-6616648B6AC4}"/>
              </a:ext>
            </a:extLst>
          </p:cNvPr>
          <p:cNvSpPr txBox="1"/>
          <p:nvPr/>
        </p:nvSpPr>
        <p:spPr>
          <a:xfrm>
            <a:off x="8787532" y="3519744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rápido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D4CC46F1-B1A2-6CB5-B9BB-F2E6ADA1CD82}"/>
              </a:ext>
            </a:extLst>
          </p:cNvPr>
          <p:cNvCxnSpPr>
            <a:stCxn id="16" idx="3"/>
            <a:endCxn id="27" idx="0"/>
          </p:cNvCxnSpPr>
          <p:nvPr/>
        </p:nvCxnSpPr>
        <p:spPr>
          <a:xfrm>
            <a:off x="4639088" y="2298272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FF782BB1-08FC-C78E-9285-9A78101A380E}"/>
              </a:ext>
            </a:extLst>
          </p:cNvPr>
          <p:cNvCxnSpPr>
            <a:cxnSpLocks/>
            <a:stCxn id="17" idx="3"/>
            <a:endCxn id="28" idx="0"/>
          </p:cNvCxnSpPr>
          <p:nvPr/>
        </p:nvCxnSpPr>
        <p:spPr>
          <a:xfrm>
            <a:off x="4639088" y="3361345"/>
            <a:ext cx="644168" cy="158399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BF678EEF-DE62-B2D6-BCEB-91B0B88E101A}"/>
              </a:ext>
            </a:extLst>
          </p:cNvPr>
          <p:cNvCxnSpPr>
            <a:cxnSpLocks/>
            <a:stCxn id="23" idx="3"/>
            <a:endCxn id="44" idx="0"/>
          </p:cNvCxnSpPr>
          <p:nvPr/>
        </p:nvCxnSpPr>
        <p:spPr>
          <a:xfrm>
            <a:off x="8596321" y="2294895"/>
            <a:ext cx="514377" cy="136552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F377BA4B-FA42-5E56-9A54-E42D550C7127}"/>
              </a:ext>
            </a:extLst>
          </p:cNvPr>
          <p:cNvCxnSpPr>
            <a:cxnSpLocks/>
            <a:stCxn id="36" idx="3"/>
            <a:endCxn id="45" idx="0"/>
          </p:cNvCxnSpPr>
          <p:nvPr/>
        </p:nvCxnSpPr>
        <p:spPr>
          <a:xfrm>
            <a:off x="8596320" y="3370691"/>
            <a:ext cx="629794" cy="149053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EE0AC72-AB7B-80B7-4960-D6EB371061EB}"/>
              </a:ext>
            </a:extLst>
          </p:cNvPr>
          <p:cNvSpPr/>
          <p:nvPr/>
        </p:nvSpPr>
        <p:spPr>
          <a:xfrm>
            <a:off x="9960380" y="241042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9C7BA0F-8CE5-495C-76C5-9F3EC014B263}"/>
              </a:ext>
            </a:extLst>
          </p:cNvPr>
          <p:cNvSpPr/>
          <p:nvPr/>
        </p:nvSpPr>
        <p:spPr>
          <a:xfrm>
            <a:off x="9960380" y="2893565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A72CE69-A55E-C087-151F-834CB2F95547}"/>
              </a:ext>
            </a:extLst>
          </p:cNvPr>
          <p:cNvSpPr/>
          <p:nvPr/>
        </p:nvSpPr>
        <p:spPr>
          <a:xfrm>
            <a:off x="9960380" y="3376702"/>
            <a:ext cx="141584" cy="141584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238FE0-6F1D-978F-0BA8-2564675D2C05}"/>
              </a:ext>
            </a:extLst>
          </p:cNvPr>
          <p:cNvSpPr txBox="1"/>
          <p:nvPr/>
        </p:nvSpPr>
        <p:spPr>
          <a:xfrm>
            <a:off x="9840686" y="3329440"/>
            <a:ext cx="10419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D219B4F-3DF1-B016-B227-7404B6FFA0A2}"/>
                  </a:ext>
                </a:extLst>
              </p:cNvPr>
              <p:cNvSpPr txBox="1"/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Antonym FV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D219B4F-3DF1-B016-B227-7404B6FFA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blipFill>
                <a:blip r:embed="rId5"/>
                <a:stretch>
                  <a:fillRect t="-7143" r="-75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0CFD7D-89E1-9772-75C8-17023765E8D4}"/>
                  </a:ext>
                </a:extLst>
              </p:cNvPr>
              <p:cNvSpPr txBox="1"/>
              <p:nvPr/>
            </p:nvSpPr>
            <p:spPr>
              <a:xfrm>
                <a:off x="10070434" y="2788464"/>
                <a:ext cx="19024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Eng-Spanish FV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0CFD7D-89E1-9772-75C8-17023765E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434" y="2788464"/>
                <a:ext cx="1902444" cy="338554"/>
              </a:xfrm>
              <a:prstGeom prst="rect">
                <a:avLst/>
              </a:prstGeom>
              <a:blipFill>
                <a:blip r:embed="rId6"/>
                <a:stretch>
                  <a:fillRect t="-3571" r="-66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3952ABA-02EC-47CB-A6D7-F469F8D288E6}"/>
                  </a:ext>
                </a:extLst>
              </p:cNvPr>
              <p:cNvSpPr txBox="1"/>
              <p:nvPr/>
            </p:nvSpPr>
            <p:spPr>
              <a:xfrm>
                <a:off x="10069940" y="3277143"/>
                <a:ext cx="16006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𝐡</m:t>
                        </m:r>
                      </m:e>
                      <m:sub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Hidden-state</a:t>
                </a:r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intervention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3952ABA-02EC-47CB-A6D7-F469F8D28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940" y="3277143"/>
                <a:ext cx="1600631" cy="584775"/>
              </a:xfrm>
              <a:prstGeom prst="rect">
                <a:avLst/>
              </a:prstGeom>
              <a:blipFill>
                <a:blip r:embed="rId7"/>
                <a:stretch>
                  <a:fillRect t="-4255" r="-157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2981AEFE-34D3-E9EE-EA39-5EC65B629DC8}"/>
              </a:ext>
            </a:extLst>
          </p:cNvPr>
          <p:cNvSpPr txBox="1"/>
          <p:nvPr/>
        </p:nvSpPr>
        <p:spPr>
          <a:xfrm>
            <a:off x="4279409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E713AE-126A-3A2D-83ED-B23C2B107083}"/>
              </a:ext>
            </a:extLst>
          </p:cNvPr>
          <p:cNvSpPr txBox="1"/>
          <p:nvPr/>
        </p:nvSpPr>
        <p:spPr>
          <a:xfrm>
            <a:off x="4272997" y="2841046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5E0504-EEEA-FF69-67A0-711C1046112B}"/>
              </a:ext>
            </a:extLst>
          </p:cNvPr>
          <p:cNvSpPr txBox="1"/>
          <p:nvPr/>
        </p:nvSpPr>
        <p:spPr>
          <a:xfrm>
            <a:off x="8248885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8B8905-AE6B-8899-2A95-5D00C86F5141}"/>
              </a:ext>
            </a:extLst>
          </p:cNvPr>
          <p:cNvSpPr txBox="1"/>
          <p:nvPr/>
        </p:nvSpPr>
        <p:spPr>
          <a:xfrm>
            <a:off x="8242473" y="2841046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8055AFBF-F391-C593-DF9D-793F8E80184D}"/>
              </a:ext>
            </a:extLst>
          </p:cNvPr>
          <p:cNvSpPr/>
          <p:nvPr/>
        </p:nvSpPr>
        <p:spPr>
          <a:xfrm>
            <a:off x="4564756" y="1845039"/>
            <a:ext cx="3828999" cy="405953"/>
          </a:xfrm>
          <a:custGeom>
            <a:avLst/>
            <a:gdLst>
              <a:gd name="connsiteX0" fmla="*/ 0 w 3837482"/>
              <a:gd name="connsiteY0" fmla="*/ 419810 h 449791"/>
              <a:gd name="connsiteX1" fmla="*/ 1843790 w 3837482"/>
              <a:gd name="connsiteY1" fmla="*/ 86 h 449791"/>
              <a:gd name="connsiteX2" fmla="*/ 3837482 w 3837482"/>
              <a:gd name="connsiteY2" fmla="*/ 449791 h 449791"/>
              <a:gd name="connsiteX0" fmla="*/ 0 w 3837482"/>
              <a:gd name="connsiteY0" fmla="*/ 481466 h 481466"/>
              <a:gd name="connsiteX1" fmla="*/ 1843790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18936 h 481466"/>
              <a:gd name="connsiteX0" fmla="*/ 0 w 3837482"/>
              <a:gd name="connsiteY0" fmla="*/ 401317 h 401317"/>
              <a:gd name="connsiteX1" fmla="*/ 2031681 w 3837482"/>
              <a:gd name="connsiteY1" fmla="*/ 95 h 401317"/>
              <a:gd name="connsiteX2" fmla="*/ 3837482 w 3837482"/>
              <a:gd name="connsiteY2" fmla="*/ 338787 h 401317"/>
              <a:gd name="connsiteX0" fmla="*/ 0 w 3837482"/>
              <a:gd name="connsiteY0" fmla="*/ 401312 h 401312"/>
              <a:gd name="connsiteX1" fmla="*/ 2031681 w 3837482"/>
              <a:gd name="connsiteY1" fmla="*/ 90 h 401312"/>
              <a:gd name="connsiteX2" fmla="*/ 3837482 w 3837482"/>
              <a:gd name="connsiteY2" fmla="*/ 338782 h 401312"/>
              <a:gd name="connsiteX0" fmla="*/ 0 w 3846488"/>
              <a:gd name="connsiteY0" fmla="*/ 361424 h 361423"/>
              <a:gd name="connsiteX1" fmla="*/ 2040687 w 3846488"/>
              <a:gd name="connsiteY1" fmla="*/ 109 h 361423"/>
              <a:gd name="connsiteX2" fmla="*/ 3846488 w 3846488"/>
              <a:gd name="connsiteY2" fmla="*/ 338801 h 3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488" h="361423">
                <a:moveTo>
                  <a:pt x="0" y="361424"/>
                </a:moveTo>
                <a:cubicBezTo>
                  <a:pt x="609063" y="161398"/>
                  <a:pt x="1401107" y="-4888"/>
                  <a:pt x="2040687" y="109"/>
                </a:cubicBezTo>
                <a:cubicBezTo>
                  <a:pt x="2680267" y="5106"/>
                  <a:pt x="3169432" y="116447"/>
                  <a:pt x="3846488" y="338801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lg" len="med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7CBEEE4B-116A-66CB-D7BB-8DE83A61B5D3}"/>
              </a:ext>
            </a:extLst>
          </p:cNvPr>
          <p:cNvSpPr/>
          <p:nvPr/>
        </p:nvSpPr>
        <p:spPr>
          <a:xfrm>
            <a:off x="4573721" y="2912911"/>
            <a:ext cx="3828999" cy="405953"/>
          </a:xfrm>
          <a:custGeom>
            <a:avLst/>
            <a:gdLst>
              <a:gd name="connsiteX0" fmla="*/ 0 w 3837482"/>
              <a:gd name="connsiteY0" fmla="*/ 419810 h 449791"/>
              <a:gd name="connsiteX1" fmla="*/ 1843790 w 3837482"/>
              <a:gd name="connsiteY1" fmla="*/ 86 h 449791"/>
              <a:gd name="connsiteX2" fmla="*/ 3837482 w 3837482"/>
              <a:gd name="connsiteY2" fmla="*/ 449791 h 449791"/>
              <a:gd name="connsiteX0" fmla="*/ 0 w 3837482"/>
              <a:gd name="connsiteY0" fmla="*/ 481466 h 481466"/>
              <a:gd name="connsiteX1" fmla="*/ 1843790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18936 h 481466"/>
              <a:gd name="connsiteX0" fmla="*/ 0 w 3837482"/>
              <a:gd name="connsiteY0" fmla="*/ 401317 h 401317"/>
              <a:gd name="connsiteX1" fmla="*/ 2031681 w 3837482"/>
              <a:gd name="connsiteY1" fmla="*/ 95 h 401317"/>
              <a:gd name="connsiteX2" fmla="*/ 3837482 w 3837482"/>
              <a:gd name="connsiteY2" fmla="*/ 338787 h 401317"/>
              <a:gd name="connsiteX0" fmla="*/ 0 w 3837482"/>
              <a:gd name="connsiteY0" fmla="*/ 401312 h 401312"/>
              <a:gd name="connsiteX1" fmla="*/ 2031681 w 3837482"/>
              <a:gd name="connsiteY1" fmla="*/ 90 h 401312"/>
              <a:gd name="connsiteX2" fmla="*/ 3837482 w 3837482"/>
              <a:gd name="connsiteY2" fmla="*/ 338782 h 401312"/>
              <a:gd name="connsiteX0" fmla="*/ 0 w 3846488"/>
              <a:gd name="connsiteY0" fmla="*/ 361424 h 361423"/>
              <a:gd name="connsiteX1" fmla="*/ 2040687 w 3846488"/>
              <a:gd name="connsiteY1" fmla="*/ 109 h 361423"/>
              <a:gd name="connsiteX2" fmla="*/ 3846488 w 3846488"/>
              <a:gd name="connsiteY2" fmla="*/ 338801 h 3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488" h="361423">
                <a:moveTo>
                  <a:pt x="0" y="361424"/>
                </a:moveTo>
                <a:cubicBezTo>
                  <a:pt x="609063" y="161398"/>
                  <a:pt x="1401107" y="-4888"/>
                  <a:pt x="2040687" y="109"/>
                </a:cubicBezTo>
                <a:cubicBezTo>
                  <a:pt x="2680267" y="5106"/>
                  <a:pt x="3169432" y="116447"/>
                  <a:pt x="3846488" y="33880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lg" len="med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EDA1496-408D-B6BE-6AF1-823684CBD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0477"/>
            <a:ext cx="10515600" cy="15623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We will seek out “Function Vectors”:</a:t>
            </a:r>
          </a:p>
          <a:p>
            <a:r>
              <a:rPr lang="en-US" dirty="0"/>
              <a:t>Patterns of neural activations that identify the </a:t>
            </a:r>
            <a:r>
              <a:rPr lang="en-US" b="1" dirty="0"/>
              <a:t>task</a:t>
            </a:r>
            <a:r>
              <a:rPr lang="en-US" dirty="0"/>
              <a:t>, not the word.</a:t>
            </a:r>
          </a:p>
          <a:p>
            <a:r>
              <a:rPr lang="en-US" dirty="0"/>
              <a:t>When applied in a new setting, they </a:t>
            </a:r>
            <a:r>
              <a:rPr lang="en-US" b="1" dirty="0"/>
              <a:t>cause performance</a:t>
            </a:r>
            <a:r>
              <a:rPr lang="en-US" dirty="0"/>
              <a:t> of the task.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66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213"/>
            <a:chOff x="498973" y="1469313"/>
            <a:chExt cx="11704665" cy="25692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64454" y="1522011"/>
              <a:ext cx="1643083" cy="420564"/>
              <a:chOff x="279109" y="70075"/>
              <a:chExt cx="1848471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79109" y="70075"/>
                <a:ext cx="873198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108114" y="1857409"/>
              <a:ext cx="8943446" cy="882470"/>
              <a:chOff x="553228" y="439531"/>
              <a:chExt cx="10061378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53228" y="747077"/>
                <a:ext cx="1574352" cy="473135"/>
                <a:chOff x="553228" y="747077"/>
                <a:chExt cx="1574352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53228" y="747077"/>
                  <a:ext cx="599083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101310" y="3289731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1. </a:t>
            </a:r>
            <a:r>
              <a:rPr lang="en-US" u="sng" dirty="0"/>
              <a:t>Locating</a:t>
            </a:r>
            <a:r>
              <a:rPr lang="en-US" dirty="0"/>
              <a:t> Function Vectors</a:t>
            </a:r>
          </a:p>
        </p:txBody>
      </p:sp>
      <p:sp>
        <p:nvSpPr>
          <p:cNvPr id="536" name="Title 1">
            <a:extLst>
              <a:ext uri="{FF2B5EF4-FFF2-40B4-BE49-F238E27FC236}">
                <a16:creationId xmlns:a16="http://schemas.microsoft.com/office/drawing/2014/main" id="{066B767D-403D-BD42-A4BA-9E602B24DACD}"/>
              </a:ext>
            </a:extLst>
          </p:cNvPr>
          <p:cNvSpPr txBox="1">
            <a:spLocks/>
          </p:cNvSpPr>
          <p:nvPr/>
        </p:nvSpPr>
        <p:spPr>
          <a:xfrm>
            <a:off x="11639" y="392518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Q: Which computation is decisive?</a:t>
            </a:r>
          </a:p>
        </p:txBody>
      </p:sp>
      <p:sp>
        <p:nvSpPr>
          <p:cNvPr id="540" name="Title 1">
            <a:extLst>
              <a:ext uri="{FF2B5EF4-FFF2-40B4-BE49-F238E27FC236}">
                <a16:creationId xmlns:a16="http://schemas.microsoft.com/office/drawing/2014/main" id="{A2E79C72-AF24-BE46-807D-90FCA8CDFB44}"/>
              </a:ext>
            </a:extLst>
          </p:cNvPr>
          <p:cNvSpPr txBox="1">
            <a:spLocks/>
          </p:cNvSpPr>
          <p:nvPr/>
        </p:nvSpPr>
        <p:spPr>
          <a:xfrm>
            <a:off x="11639" y="499831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Idea: Transplant data to identify effects.</a:t>
            </a:r>
          </a:p>
        </p:txBody>
      </p:sp>
      <p:cxnSp>
        <p:nvCxnSpPr>
          <p:cNvPr id="541" name="Elbow Connector 540">
            <a:extLst>
              <a:ext uri="{FF2B5EF4-FFF2-40B4-BE49-F238E27FC236}">
                <a16:creationId xmlns:a16="http://schemas.microsoft.com/office/drawing/2014/main" id="{144633A6-89B3-4C4E-82B1-FAC731797105}"/>
              </a:ext>
            </a:extLst>
          </p:cNvPr>
          <p:cNvCxnSpPr>
            <a:cxnSpLocks/>
            <a:endCxn id="485" idx="2"/>
          </p:cNvCxnSpPr>
          <p:nvPr/>
        </p:nvCxnSpPr>
        <p:spPr>
          <a:xfrm>
            <a:off x="4011486" y="2228383"/>
            <a:ext cx="5794952" cy="1133273"/>
          </a:xfrm>
          <a:prstGeom prst="bentConnector3">
            <a:avLst>
              <a:gd name="adj1" fmla="val 50000"/>
            </a:avLst>
          </a:prstGeom>
          <a:ln w="304800">
            <a:solidFill>
              <a:schemeClr val="accent1">
                <a:alpha val="3414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3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0"/>
      <p:bldP spid="54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087"/>
            <a:chOff x="498973" y="1469313"/>
            <a:chExt cx="11704665" cy="25690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35601" y="1522011"/>
              <a:ext cx="1671937" cy="420564"/>
              <a:chOff x="246648" y="70075"/>
              <a:chExt cx="1880932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46648" y="70075"/>
                <a:ext cx="9056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092084" y="1857409"/>
              <a:ext cx="8959476" cy="882470"/>
              <a:chOff x="535195" y="439531"/>
              <a:chExt cx="10079411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35195" y="747077"/>
                <a:ext cx="1592385" cy="473135"/>
                <a:chOff x="535195" y="747077"/>
                <a:chExt cx="1592385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35195" y="747077"/>
                  <a:ext cx="617117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216904" y="3289605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Run the network twice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439660" y="4148589"/>
            <a:ext cx="11079108" cy="2532060"/>
            <a:chOff x="439660" y="4148589"/>
            <a:chExt cx="11079108" cy="2532060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439660" y="4148589"/>
              <a:ext cx="2067878" cy="420564"/>
              <a:chOff x="-198788" y="70075"/>
              <a:chExt cx="2326368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-198788" y="70075"/>
                <a:ext cx="135109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delicious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850028" y="4483987"/>
              <a:ext cx="9201531" cy="882470"/>
              <a:chOff x="262881" y="439531"/>
              <a:chExt cx="10351725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262881" y="747077"/>
                <a:ext cx="1864699" cy="473135"/>
                <a:chOff x="262881" y="747077"/>
                <a:chExt cx="1864699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262881" y="747077"/>
                  <a:ext cx="88942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noisy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1387036" y="5079517"/>
              <a:ext cx="8664524" cy="875478"/>
              <a:chOff x="867015" y="1104823"/>
              <a:chExt cx="9747591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941402" y="5933481"/>
              <a:ext cx="8865223" cy="603235"/>
              <a:chOff x="368449" y="4698797"/>
              <a:chExt cx="9973376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368449" y="4698797"/>
                <a:ext cx="78663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</a:t>
                </a:r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477F2B86-89B7-0D46-B919-CB660395A940}"/>
                </a:ext>
              </a:extLst>
            </p:cNvPr>
            <p:cNvSpPr txBox="1"/>
            <p:nvPr/>
          </p:nvSpPr>
          <p:spPr>
            <a:xfrm>
              <a:off x="10043684" y="5931854"/>
              <a:ext cx="1475084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(Corrupted)</a:t>
              </a:r>
            </a:p>
          </p:txBody>
        </p: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751B64B-E2A2-704A-A95E-0F7FF68A6AE1}"/>
              </a:ext>
            </a:extLst>
          </p:cNvPr>
          <p:cNvSpPr/>
          <p:nvPr/>
        </p:nvSpPr>
        <p:spPr>
          <a:xfrm>
            <a:off x="343098" y="4107305"/>
            <a:ext cx="1350791" cy="10643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575938B9-9A47-8042-B46D-FB269044F54B}"/>
              </a:ext>
            </a:extLst>
          </p:cNvPr>
          <p:cNvSpPr/>
          <p:nvPr/>
        </p:nvSpPr>
        <p:spPr>
          <a:xfrm>
            <a:off x="9747193" y="5801289"/>
            <a:ext cx="2068067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9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6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085"/>
            <a:chOff x="498973" y="1469313"/>
            <a:chExt cx="11704665" cy="25690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35602" y="1522011"/>
              <a:ext cx="1671937" cy="420564"/>
              <a:chOff x="246648" y="70075"/>
              <a:chExt cx="1880932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46648" y="70075"/>
                <a:ext cx="9056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092084" y="1857409"/>
              <a:ext cx="8959476" cy="882470"/>
              <a:chOff x="535195" y="439531"/>
              <a:chExt cx="10079411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35195" y="747077"/>
                <a:ext cx="1592385" cy="473135"/>
                <a:chOff x="535195" y="747077"/>
                <a:chExt cx="1592385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35195" y="747077"/>
                  <a:ext cx="617117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219836" y="3289603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Transplant Hidden State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439659" y="4148589"/>
            <a:ext cx="10141474" cy="2388127"/>
            <a:chOff x="439659" y="4148589"/>
            <a:chExt cx="10141474" cy="2388127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439659" y="4148589"/>
              <a:ext cx="2067878" cy="420564"/>
              <a:chOff x="-198787" y="70075"/>
              <a:chExt cx="2326367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-198787" y="70075"/>
                <a:ext cx="135109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delicious	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850029" y="4483987"/>
              <a:ext cx="9201530" cy="882470"/>
              <a:chOff x="262883" y="439531"/>
              <a:chExt cx="10351723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262883" y="747077"/>
                <a:ext cx="1864697" cy="473135"/>
                <a:chOff x="262883" y="747077"/>
                <a:chExt cx="1864697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262883" y="747077"/>
                  <a:ext cx="88942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noisy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1387036" y="5079517"/>
              <a:ext cx="8664524" cy="875478"/>
              <a:chOff x="867015" y="1104823"/>
              <a:chExt cx="9747591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941402" y="5933481"/>
              <a:ext cx="8865223" cy="603235"/>
              <a:chOff x="368449" y="4698797"/>
              <a:chExt cx="9973376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368449" y="4698797"/>
                <a:ext cx="78663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</a:t>
                </a:r>
              </a:p>
            </p:txBody>
          </p:sp>
        </p:grp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36" name="Curved Connector 535">
            <a:extLst>
              <a:ext uri="{FF2B5EF4-FFF2-40B4-BE49-F238E27FC236}">
                <a16:creationId xmlns:a16="http://schemas.microsoft.com/office/drawing/2014/main" id="{ACDA2C7A-A397-2945-B665-9461D64E16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82454" y="1611782"/>
            <a:ext cx="12700" cy="2761488"/>
          </a:xfrm>
          <a:prstGeom prst="curvedConnector3">
            <a:avLst>
              <a:gd name="adj1" fmla="val 180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9EAE2-3FA2-DD45-8474-7C865443C50F}"/>
              </a:ext>
            </a:extLst>
          </p:cNvPr>
          <p:cNvGrpSpPr/>
          <p:nvPr/>
        </p:nvGrpSpPr>
        <p:grpSpPr>
          <a:xfrm>
            <a:off x="3767305" y="4239046"/>
            <a:ext cx="6284823" cy="244941"/>
            <a:chOff x="3837252" y="4236628"/>
            <a:chExt cx="6284823" cy="244941"/>
          </a:xfrm>
        </p:grpSpPr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53EA5379-A6F4-3743-9188-5F6F8A33CDB5}"/>
                </a:ext>
              </a:extLst>
            </p:cNvPr>
            <p:cNvSpPr/>
            <p:nvPr/>
          </p:nvSpPr>
          <p:spPr>
            <a:xfrm flipV="1">
              <a:off x="6857290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726F3536-5D1E-2C43-92B0-90CDE94BF1B6}"/>
                </a:ext>
              </a:extLst>
            </p:cNvPr>
            <p:cNvSpPr/>
            <p:nvPr/>
          </p:nvSpPr>
          <p:spPr>
            <a:xfrm flipV="1">
              <a:off x="5347271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BC9431E2-C462-BB4F-9303-54B5E2DB4EEC}"/>
                </a:ext>
              </a:extLst>
            </p:cNvPr>
            <p:cNvSpPr/>
            <p:nvPr/>
          </p:nvSpPr>
          <p:spPr>
            <a:xfrm flipV="1">
              <a:off x="3837252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B0BA6269-3B05-E941-AE66-A3C28007CD77}"/>
                </a:ext>
              </a:extLst>
            </p:cNvPr>
            <p:cNvSpPr/>
            <p:nvPr/>
          </p:nvSpPr>
          <p:spPr>
            <a:xfrm flipV="1">
              <a:off x="8367308" y="4236633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44D4E9CA-DA41-694D-8AC5-E874918543BA}"/>
                </a:ext>
              </a:extLst>
            </p:cNvPr>
            <p:cNvSpPr/>
            <p:nvPr/>
          </p:nvSpPr>
          <p:spPr>
            <a:xfrm flipV="1">
              <a:off x="9877140" y="4236628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568" name="TextBox 567">
            <a:extLst>
              <a:ext uri="{FF2B5EF4-FFF2-40B4-BE49-F238E27FC236}">
                <a16:creationId xmlns:a16="http://schemas.microsoft.com/office/drawing/2014/main" id="{7D122277-A8E5-974A-BA05-A8805B087860}"/>
              </a:ext>
            </a:extLst>
          </p:cNvPr>
          <p:cNvSpPr txBox="1"/>
          <p:nvPr/>
        </p:nvSpPr>
        <p:spPr>
          <a:xfrm>
            <a:off x="10043684" y="5931854"/>
            <a:ext cx="1475084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(Corrupted)</a:t>
            </a: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3352CD80-FA8D-4147-B100-A376045E302E}"/>
              </a:ext>
            </a:extLst>
          </p:cNvPr>
          <p:cNvSpPr/>
          <p:nvPr/>
        </p:nvSpPr>
        <p:spPr>
          <a:xfrm>
            <a:off x="9747193" y="5801289"/>
            <a:ext cx="2068067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085"/>
            <a:chOff x="498973" y="1469313"/>
            <a:chExt cx="11704665" cy="25690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35602" y="1522011"/>
              <a:ext cx="1671937" cy="420564"/>
              <a:chOff x="246648" y="70075"/>
              <a:chExt cx="1880932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46648" y="70075"/>
                <a:ext cx="9056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092084" y="1857409"/>
              <a:ext cx="8959476" cy="882470"/>
              <a:chOff x="535195" y="439531"/>
              <a:chExt cx="10079411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35195" y="747077"/>
                <a:ext cx="1592385" cy="473135"/>
                <a:chOff x="535195" y="747077"/>
                <a:chExt cx="1592385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35195" y="747077"/>
                  <a:ext cx="617117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219836" y="3289603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Transplant Hidden State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439659" y="4148589"/>
            <a:ext cx="10141474" cy="2388127"/>
            <a:chOff x="439659" y="4148589"/>
            <a:chExt cx="10141474" cy="2388127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439659" y="4148589"/>
              <a:ext cx="2067878" cy="420564"/>
              <a:chOff x="-198787" y="70075"/>
              <a:chExt cx="2326367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-198787" y="70075"/>
                <a:ext cx="135109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delicious	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850029" y="4483987"/>
              <a:ext cx="9201530" cy="882470"/>
              <a:chOff x="262883" y="439531"/>
              <a:chExt cx="10351723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262883" y="747077"/>
                <a:ext cx="1864697" cy="473135"/>
                <a:chOff x="262883" y="747077"/>
                <a:chExt cx="1864697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262883" y="747077"/>
                  <a:ext cx="88942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noisy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1387036" y="5079517"/>
              <a:ext cx="8664524" cy="875478"/>
              <a:chOff x="867015" y="1104823"/>
              <a:chExt cx="9747591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941402" y="5933481"/>
              <a:ext cx="8865223" cy="603235"/>
              <a:chOff x="368449" y="4698797"/>
              <a:chExt cx="9973376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368449" y="4698797"/>
                <a:ext cx="78663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</a:t>
                </a:r>
              </a:p>
            </p:txBody>
          </p:sp>
        </p:grp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36" name="Curved Connector 535">
            <a:extLst>
              <a:ext uri="{FF2B5EF4-FFF2-40B4-BE49-F238E27FC236}">
                <a16:creationId xmlns:a16="http://schemas.microsoft.com/office/drawing/2014/main" id="{ACDA2C7A-A397-2945-B665-9461D64E16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38152" y="3501114"/>
            <a:ext cx="12700" cy="2761488"/>
          </a:xfrm>
          <a:prstGeom prst="curvedConnector3">
            <a:avLst>
              <a:gd name="adj1" fmla="val 180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9EAE2-3FA2-DD45-8474-7C865443C50F}"/>
              </a:ext>
            </a:extLst>
          </p:cNvPr>
          <p:cNvGrpSpPr/>
          <p:nvPr/>
        </p:nvGrpSpPr>
        <p:grpSpPr>
          <a:xfrm>
            <a:off x="5276661" y="5987434"/>
            <a:ext cx="4774804" cy="244941"/>
            <a:chOff x="5347271" y="4236628"/>
            <a:chExt cx="4774804" cy="244941"/>
          </a:xfrm>
        </p:grpSpPr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53EA5379-A6F4-3743-9188-5F6F8A33CDB5}"/>
                </a:ext>
              </a:extLst>
            </p:cNvPr>
            <p:cNvSpPr/>
            <p:nvPr/>
          </p:nvSpPr>
          <p:spPr>
            <a:xfrm flipV="1">
              <a:off x="6857290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726F3536-5D1E-2C43-92B0-90CDE94BF1B6}"/>
                </a:ext>
              </a:extLst>
            </p:cNvPr>
            <p:cNvSpPr/>
            <p:nvPr/>
          </p:nvSpPr>
          <p:spPr>
            <a:xfrm flipV="1">
              <a:off x="5347271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B0BA6269-3B05-E941-AE66-A3C28007CD77}"/>
                </a:ext>
              </a:extLst>
            </p:cNvPr>
            <p:cNvSpPr/>
            <p:nvPr/>
          </p:nvSpPr>
          <p:spPr>
            <a:xfrm flipV="1">
              <a:off x="8367308" y="4236633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44D4E9CA-DA41-694D-8AC5-E874918543BA}"/>
                </a:ext>
              </a:extLst>
            </p:cNvPr>
            <p:cNvSpPr/>
            <p:nvPr/>
          </p:nvSpPr>
          <p:spPr>
            <a:xfrm flipV="1">
              <a:off x="9877140" y="4236628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568" name="TextBox 567">
            <a:extLst>
              <a:ext uri="{FF2B5EF4-FFF2-40B4-BE49-F238E27FC236}">
                <a16:creationId xmlns:a16="http://schemas.microsoft.com/office/drawing/2014/main" id="{7D122277-A8E5-974A-BA05-A8805B087860}"/>
              </a:ext>
            </a:extLst>
          </p:cNvPr>
          <p:cNvSpPr txBox="1"/>
          <p:nvPr/>
        </p:nvSpPr>
        <p:spPr>
          <a:xfrm>
            <a:off x="9757011" y="5892768"/>
            <a:ext cx="23567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b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(performs the task!)</a:t>
            </a: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3352CD80-FA8D-4147-B100-A376045E302E}"/>
              </a:ext>
            </a:extLst>
          </p:cNvPr>
          <p:cNvSpPr/>
          <p:nvPr/>
        </p:nvSpPr>
        <p:spPr>
          <a:xfrm>
            <a:off x="9747193" y="5801289"/>
            <a:ext cx="2349521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2981BD-B515-7E7C-28C1-D85632929C48}"/>
              </a:ext>
            </a:extLst>
          </p:cNvPr>
          <p:cNvSpPr txBox="1"/>
          <p:nvPr/>
        </p:nvSpPr>
        <p:spPr>
          <a:xfrm>
            <a:off x="11367343" y="5764112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6315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3818-04E2-C702-9E48-4CBFFD34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causal vectors, scan all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8C9F5-8AE3-10AE-6383-2462FE2C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6" y="1690688"/>
            <a:ext cx="11086668" cy="3290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5282E-195D-A61C-7229-143139CCE6A8}"/>
              </a:ext>
            </a:extLst>
          </p:cNvPr>
          <p:cNvSpPr txBox="1"/>
          <p:nvPr/>
        </p:nvSpPr>
        <p:spPr>
          <a:xfrm>
            <a:off x="2965046" y="5645426"/>
            <a:ext cx="579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by Eric Todd 2024, </a:t>
            </a:r>
            <a:r>
              <a:rPr lang="en-US" dirty="0">
                <a:hlinkClick r:id="rId3"/>
              </a:rPr>
              <a:t>http://functions.baulab.info/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01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3818-04E2-C702-9E48-4CBFFD34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scan all attention heads for FV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5282E-195D-A61C-7229-143139CCE6A8}"/>
              </a:ext>
            </a:extLst>
          </p:cNvPr>
          <p:cNvSpPr txBox="1"/>
          <p:nvPr/>
        </p:nvSpPr>
        <p:spPr>
          <a:xfrm>
            <a:off x="2941803" y="6031691"/>
            <a:ext cx="579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by Eric Todd 2024, </a:t>
            </a:r>
            <a:r>
              <a:rPr lang="en-US" dirty="0">
                <a:hlinkClick r:id="rId2"/>
              </a:rPr>
              <a:t>http://functions.baulab.info/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132D5E-16D3-A4D4-0F81-0616DF2E1F54}"/>
              </a:ext>
            </a:extLst>
          </p:cNvPr>
          <p:cNvGrpSpPr/>
          <p:nvPr/>
        </p:nvGrpSpPr>
        <p:grpSpPr>
          <a:xfrm>
            <a:off x="5912140" y="1724833"/>
            <a:ext cx="5456800" cy="673100"/>
            <a:chOff x="5912140" y="1724833"/>
            <a:chExt cx="5456800" cy="673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D2DDC4-6FD0-D7AA-61C5-A2E112F4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3440" y="1724833"/>
              <a:ext cx="2095500" cy="673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012487-C978-D2AF-3AD5-5E98C24E352F}"/>
                </a:ext>
              </a:extLst>
            </p:cNvPr>
            <p:cNvSpPr txBox="1"/>
            <p:nvPr/>
          </p:nvSpPr>
          <p:spPr>
            <a:xfrm>
              <a:off x="5912140" y="1724833"/>
              <a:ext cx="31596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 Average an attention output</a:t>
              </a:r>
              <a:br>
                <a:rPr lang="en-US" dirty="0"/>
              </a:br>
              <a:r>
                <a:rPr lang="en-US" dirty="0"/>
                <a:t>over examples of a task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C9560B-271C-197E-5633-AD79477CB8DB}"/>
              </a:ext>
            </a:extLst>
          </p:cNvPr>
          <p:cNvSpPr/>
          <p:nvPr/>
        </p:nvSpPr>
        <p:spPr>
          <a:xfrm>
            <a:off x="330714" y="1724833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ED605-8BF1-404C-E63A-4B80681D62FE}"/>
              </a:ext>
            </a:extLst>
          </p:cNvPr>
          <p:cNvSpPr txBox="1"/>
          <p:nvPr/>
        </p:nvSpPr>
        <p:spPr>
          <a:xfrm>
            <a:off x="230698" y="2022433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amount: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cantidad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ganar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dreams: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90BCF3-425B-9CBC-8BB1-39D2F6837306}"/>
              </a:ext>
            </a:extLst>
          </p:cNvPr>
          <p:cNvSpPr/>
          <p:nvPr/>
        </p:nvSpPr>
        <p:spPr>
          <a:xfrm>
            <a:off x="4179144" y="1790593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662BD-D825-19AD-0D97-40609BB31354}"/>
              </a:ext>
            </a:extLst>
          </p:cNvPr>
          <p:cNvSpPr txBox="1"/>
          <p:nvPr/>
        </p:nvSpPr>
        <p:spPr>
          <a:xfrm>
            <a:off x="4584753" y="2019784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sueños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3D8B95B5-32E1-595F-E4DA-00D135CD8370}"/>
              </a:ext>
            </a:extLst>
          </p:cNvPr>
          <p:cNvSpPr/>
          <p:nvPr/>
        </p:nvSpPr>
        <p:spPr>
          <a:xfrm rot="16200000">
            <a:off x="2270801" y="426728"/>
            <a:ext cx="187567" cy="402916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D7580B-D8B7-3A8E-0790-986CAFEA3DB4}"/>
                  </a:ext>
                </a:extLst>
              </p:cNvPr>
              <p:cNvSpPr txBox="1"/>
              <p:nvPr/>
            </p:nvSpPr>
            <p:spPr>
              <a:xfrm>
                <a:off x="1572123" y="2534803"/>
                <a:ext cx="15849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Task prompt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D7580B-D8B7-3A8E-0790-986CAFEA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123" y="2534803"/>
                <a:ext cx="1584921" cy="338554"/>
              </a:xfrm>
              <a:prstGeom prst="rect">
                <a:avLst/>
              </a:prstGeom>
              <a:blipFill>
                <a:blip r:embed="rId4"/>
                <a:stretch>
                  <a:fillRect l="-1587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15664E-C419-2808-7497-D7CEFDDABEA8}"/>
                  </a:ext>
                </a:extLst>
              </p:cNvPr>
              <p:cNvSpPr txBox="1"/>
              <p:nvPr/>
            </p:nvSpPr>
            <p:spPr>
              <a:xfrm>
                <a:off x="4350011" y="2527873"/>
                <a:ext cx="1347292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15664E-C419-2808-7497-D7CEFDDAB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011" y="2527873"/>
                <a:ext cx="1347292" cy="357534"/>
              </a:xfrm>
              <a:prstGeom prst="rect">
                <a:avLst/>
              </a:prstGeom>
              <a:blipFill>
                <a:blip r:embed="rId5"/>
                <a:stretch>
                  <a:fillRect l="-1869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>
            <a:extLst>
              <a:ext uri="{FF2B5EF4-FFF2-40B4-BE49-F238E27FC236}">
                <a16:creationId xmlns:a16="http://schemas.microsoft.com/office/drawing/2014/main" id="{BE97D3D2-2B7E-CA0E-9255-63C8524B3C0B}"/>
              </a:ext>
            </a:extLst>
          </p:cNvPr>
          <p:cNvSpPr/>
          <p:nvPr/>
        </p:nvSpPr>
        <p:spPr>
          <a:xfrm rot="16200000">
            <a:off x="4921359" y="2054852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3C604B17-3B8B-4B9D-97CB-412AADD3C892}"/>
              </a:ext>
            </a:extLst>
          </p:cNvPr>
          <p:cNvCxnSpPr>
            <a:cxnSpLocks/>
            <a:stCxn id="9" idx="3"/>
            <a:endCxn id="12" idx="0"/>
          </p:cNvCxnSpPr>
          <p:nvPr/>
        </p:nvCxnSpPr>
        <p:spPr>
          <a:xfrm>
            <a:off x="4379167" y="1861385"/>
            <a:ext cx="644168" cy="158399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91C7F5-0BC8-8005-D065-C25FFCB43D89}"/>
                  </a:ext>
                </a:extLst>
              </p:cNvPr>
              <p:cNvSpPr txBox="1"/>
              <p:nvPr/>
            </p:nvSpPr>
            <p:spPr>
              <a:xfrm>
                <a:off x="2342814" y="1346129"/>
                <a:ext cx="2184444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attention head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91C7F5-0BC8-8005-D065-C25FFCB43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814" y="1346129"/>
                <a:ext cx="2184444" cy="358368"/>
              </a:xfrm>
              <a:prstGeom prst="rect">
                <a:avLst/>
              </a:prstGeom>
              <a:blipFill>
                <a:blip r:embed="rId6"/>
                <a:stretch>
                  <a:fillRect l="-1156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0D2F95A3-AB30-4761-A34A-CC4D918D06C3}"/>
              </a:ext>
            </a:extLst>
          </p:cNvPr>
          <p:cNvGrpSpPr/>
          <p:nvPr/>
        </p:nvGrpSpPr>
        <p:grpSpPr>
          <a:xfrm>
            <a:off x="330714" y="3100087"/>
            <a:ext cx="5646122" cy="1160574"/>
            <a:chOff x="330714" y="3100087"/>
            <a:chExt cx="5646122" cy="116057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BEDC053-0879-080E-3CD2-BBF322DD249C}"/>
                </a:ext>
              </a:extLst>
            </p:cNvPr>
            <p:cNvSpPr/>
            <p:nvPr/>
          </p:nvSpPr>
          <p:spPr>
            <a:xfrm>
              <a:off x="330714" y="3100087"/>
              <a:ext cx="4048453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35D3AC-2188-76A4-77DA-DB392A2274AD}"/>
                </a:ext>
              </a:extLst>
            </p:cNvPr>
            <p:cNvSpPr txBox="1"/>
            <p:nvPr/>
          </p:nvSpPr>
          <p:spPr>
            <a:xfrm>
              <a:off x="346114" y="3397687"/>
              <a:ext cx="41088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bright:</a:t>
              </a:r>
              <a:r>
                <a:rPr lang="en-US" sz="1500" b="1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ruidos</a:t>
              </a: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en-US" sz="15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lost:</a:t>
              </a:r>
              <a:r>
                <a:rPr lang="en-US" sz="1500" b="1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bonita</a:t>
              </a: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fast: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BC179DA-6F32-FBEF-CD58-786C3209DFDF}"/>
                </a:ext>
              </a:extLst>
            </p:cNvPr>
            <p:cNvSpPr/>
            <p:nvPr/>
          </p:nvSpPr>
          <p:spPr>
            <a:xfrm>
              <a:off x="4179144" y="3165847"/>
              <a:ext cx="141584" cy="14158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C33EDC-7993-62CA-DC89-5AB95D201E6E}"/>
                </a:ext>
              </a:extLst>
            </p:cNvPr>
            <p:cNvSpPr txBox="1"/>
            <p:nvPr/>
          </p:nvSpPr>
          <p:spPr>
            <a:xfrm>
              <a:off x="4584753" y="3395038"/>
              <a:ext cx="87716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rápido</a:t>
              </a:r>
              <a:endParaRPr lang="en-US" sz="15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4E23E31D-8A1D-E892-1223-F93C63E4789C}"/>
                </a:ext>
              </a:extLst>
            </p:cNvPr>
            <p:cNvSpPr/>
            <p:nvPr/>
          </p:nvSpPr>
          <p:spPr>
            <a:xfrm rot="16200000">
              <a:off x="2270801" y="1801982"/>
              <a:ext cx="187567" cy="402916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02F59E5-9B00-B771-E47F-C02EA99C4898}"/>
                    </a:ext>
                  </a:extLst>
                </p:cNvPr>
                <p:cNvSpPr txBox="1"/>
                <p:nvPr/>
              </p:nvSpPr>
              <p:spPr>
                <a:xfrm>
                  <a:off x="1412690" y="3910057"/>
                  <a:ext cx="19037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Shuffled prompt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02F59E5-9B00-B771-E47F-C02EA99C4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2690" y="3910057"/>
                  <a:ext cx="1903791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1325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73BC180-C6BC-394E-4F81-0D0D2AFD6537}"/>
                    </a:ext>
                  </a:extLst>
                </p:cNvPr>
                <p:cNvSpPr txBox="1"/>
                <p:nvPr/>
              </p:nvSpPr>
              <p:spPr>
                <a:xfrm>
                  <a:off x="4070480" y="3903127"/>
                  <a:ext cx="1906356" cy="35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Target prediction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𝑖𝑞</m:t>
                          </m:r>
                        </m:sub>
                      </m:sSub>
                    </m:oMath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73BC180-C6BC-394E-4F81-0D0D2AFD6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0480" y="3903127"/>
                  <a:ext cx="1906356" cy="357534"/>
                </a:xfrm>
                <a:prstGeom prst="rect">
                  <a:avLst/>
                </a:prstGeom>
                <a:blipFill>
                  <a:blip r:embed="rId8"/>
                  <a:stretch>
                    <a:fillRect l="-1325" t="-6897" b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31453A91-EF9D-1B97-6518-79177F69C6BF}"/>
                </a:ext>
              </a:extLst>
            </p:cNvPr>
            <p:cNvSpPr/>
            <p:nvPr/>
          </p:nvSpPr>
          <p:spPr>
            <a:xfrm rot="16200000">
              <a:off x="4921359" y="3430106"/>
              <a:ext cx="187567" cy="763766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1F7AC32C-09FE-B08B-5CBA-0C45A4BB287C}"/>
                </a:ext>
              </a:extLst>
            </p:cNvPr>
            <p:cNvCxnSpPr>
              <a:cxnSpLocks/>
              <a:stCxn id="22" idx="3"/>
              <a:endCxn id="25" idx="0"/>
            </p:cNvCxnSpPr>
            <p:nvPr/>
          </p:nvCxnSpPr>
          <p:spPr>
            <a:xfrm>
              <a:off x="4379167" y="3236639"/>
              <a:ext cx="644168" cy="158399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D93655C8-1877-FAEC-80F1-4199C0F6A43A}"/>
              </a:ext>
            </a:extLst>
          </p:cNvPr>
          <p:cNvCxnSpPr>
            <a:cxnSpLocks/>
            <a:stCxn id="9" idx="3"/>
            <a:endCxn id="24" idx="3"/>
          </p:cNvCxnSpPr>
          <p:nvPr/>
        </p:nvCxnSpPr>
        <p:spPr>
          <a:xfrm flipH="1">
            <a:off x="4320728" y="1861385"/>
            <a:ext cx="58439" cy="1375254"/>
          </a:xfrm>
          <a:prstGeom prst="curvedConnector3">
            <a:avLst>
              <a:gd name="adj1" fmla="val -391177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2DF484-6BAD-E139-5A1B-1F2940790734}"/>
              </a:ext>
            </a:extLst>
          </p:cNvPr>
          <p:cNvGrpSpPr/>
          <p:nvPr/>
        </p:nvGrpSpPr>
        <p:grpSpPr>
          <a:xfrm>
            <a:off x="5912140" y="3152073"/>
            <a:ext cx="5417420" cy="766698"/>
            <a:chOff x="5912140" y="3152073"/>
            <a:chExt cx="5417420" cy="7666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5BEEAE-DD1D-2BB4-256A-5330DA266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36960" y="3575871"/>
              <a:ext cx="4292600" cy="3429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4CAB40-1349-30D0-BB30-072C1B9CE78A}"/>
                </a:ext>
              </a:extLst>
            </p:cNvPr>
            <p:cNvSpPr txBox="1"/>
            <p:nvPr/>
          </p:nvSpPr>
          <p:spPr>
            <a:xfrm>
              <a:off x="5912140" y="3152073"/>
              <a:ext cx="536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 Measure Causal Indirect effect on a shuffled input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52F2910-DCC9-207A-A7DA-2BE4E2D41AAA}"/>
              </a:ext>
            </a:extLst>
          </p:cNvPr>
          <p:cNvGrpSpPr/>
          <p:nvPr/>
        </p:nvGrpSpPr>
        <p:grpSpPr>
          <a:xfrm>
            <a:off x="5912140" y="4567159"/>
            <a:ext cx="5928546" cy="1050345"/>
            <a:chOff x="5912140" y="4567159"/>
            <a:chExt cx="5928546" cy="10503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2496C9-53E6-756A-58DB-D290D50A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45665" y="4842804"/>
              <a:ext cx="3695700" cy="7747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F62F05D-201A-8774-EA9E-6D4720241BA8}"/>
                </a:ext>
              </a:extLst>
            </p:cNvPr>
            <p:cNvSpPr txBox="1"/>
            <p:nvPr/>
          </p:nvSpPr>
          <p:spPr>
            <a:xfrm>
              <a:off x="5912140" y="4567159"/>
              <a:ext cx="5928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 Get Average Indirect Effect by averaging over many tests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4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BC17-8492-19A9-2263-C6399972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FVs from the strongest attention heads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531B56-32EC-9CCE-949D-8B5688374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1910" y="4692790"/>
            <a:ext cx="1384300" cy="67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E86C9C-80E7-AE0A-6EB2-D0E1A1CF03FC}"/>
              </a:ext>
            </a:extLst>
          </p:cNvPr>
          <p:cNvSpPr txBox="1"/>
          <p:nvPr/>
        </p:nvSpPr>
        <p:spPr>
          <a:xfrm>
            <a:off x="6096000" y="2123718"/>
            <a:ext cx="493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Identify attention heads with strongest causal</a:t>
            </a:r>
            <a:br>
              <a:rPr lang="en-US" dirty="0"/>
            </a:br>
            <a:r>
              <a:rPr lang="en-US" dirty="0"/>
              <a:t>     Average Indirect Effects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6549B-B15E-1551-2FC9-B855D949E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60" y="1930399"/>
            <a:ext cx="3632200" cy="208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8527E3-E2C5-C02D-80F3-28B9C6BC0806}"/>
              </a:ext>
            </a:extLst>
          </p:cNvPr>
          <p:cNvSpPr txBox="1"/>
          <p:nvPr/>
        </p:nvSpPr>
        <p:spPr>
          <a:xfrm>
            <a:off x="4792403" y="3227013"/>
            <a:ext cx="535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map of attention heads, colored by FV AIE strength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09396E-B04C-9411-111A-27307C6B85D1}"/>
              </a:ext>
            </a:extLst>
          </p:cNvPr>
          <p:cNvGrpSpPr/>
          <p:nvPr/>
        </p:nvGrpSpPr>
        <p:grpSpPr>
          <a:xfrm>
            <a:off x="2374910" y="2205433"/>
            <a:ext cx="8513964" cy="3160457"/>
            <a:chOff x="2374910" y="2205433"/>
            <a:chExt cx="8513964" cy="31604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89598F-E55C-D4B6-51C4-C8E45092B3A0}"/>
                </a:ext>
              </a:extLst>
            </p:cNvPr>
            <p:cNvSpPr txBox="1"/>
            <p:nvPr/>
          </p:nvSpPr>
          <p:spPr>
            <a:xfrm>
              <a:off x="6064540" y="4719559"/>
              <a:ext cx="4824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 Form an FV for a task by adding those heads’</a:t>
              </a:r>
              <a:br>
                <a:rPr lang="en-US" dirty="0"/>
              </a:br>
              <a:r>
                <a:rPr lang="en-US" dirty="0"/>
                <a:t>     average outputs for the task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463F689-54F3-C16D-596D-E53948B91752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501153" y="3429000"/>
              <a:ext cx="2182907" cy="12637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E758DF-61F0-260D-EB43-95226A7D8051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940817" y="2971799"/>
              <a:ext cx="1743243" cy="1720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9654D31-B3F1-C666-DCDA-6AFE1B803A22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757414" y="3065929"/>
              <a:ext cx="1926646" cy="16268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7B7056-FF04-A1B8-1F0C-63A851CB2D79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867960" y="3334871"/>
              <a:ext cx="1816100" cy="13579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4CC3206-A95F-7786-952D-5FC52076D3B4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3039035" y="2615570"/>
              <a:ext cx="1645025" cy="20772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0AD1A1-6A97-6D90-6106-C98BB18914D6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3812438" y="2732088"/>
              <a:ext cx="871622" cy="196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246450-4B76-E782-779C-66D083BB3871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374910" y="2252499"/>
              <a:ext cx="2309150" cy="24402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1C71630-E348-E439-6D46-6FA474BA678C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649071" y="2205433"/>
              <a:ext cx="2034989" cy="248735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113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323A-D7E7-8A43-EA3B-DB50AF04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9152"/>
            <a:ext cx="12192000" cy="1325563"/>
          </a:xfrm>
        </p:spPr>
        <p:txBody>
          <a:bodyPr/>
          <a:lstStyle/>
          <a:p>
            <a:r>
              <a:rPr lang="en-US" dirty="0"/>
              <a:t>Why do AI companies foreclose interpretation?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C7514-8AE2-0A59-FD6D-3853EB6F0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4714"/>
            <a:ext cx="10515600" cy="3279873"/>
          </a:xfrm>
        </p:spPr>
        <p:txBody>
          <a:bodyPr/>
          <a:lstStyle/>
          <a:p>
            <a:pPr marL="0" indent="0" algn="ctr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Two powerful drivers: fear and greed.</a:t>
            </a:r>
          </a:p>
        </p:txBody>
      </p:sp>
    </p:spTree>
    <p:extLst>
      <p:ext uri="{BB962C8B-B14F-4D97-AF65-F5344CB8AC3E}">
        <p14:creationId xmlns:p14="http://schemas.microsoft.com/office/powerpoint/2010/main" val="3586349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6D6A6-0AF3-BC77-F262-37CFC52C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FVs look like, and what they can do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C58F5A-A93B-55A8-6FF4-A12946CACE22}"/>
              </a:ext>
            </a:extLst>
          </p:cNvPr>
          <p:cNvSpPr/>
          <p:nvPr/>
        </p:nvSpPr>
        <p:spPr>
          <a:xfrm>
            <a:off x="590635" y="2161720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6E43F-5405-6D82-64E8-4B1C1BEA8B2D}"/>
              </a:ext>
            </a:extLst>
          </p:cNvPr>
          <p:cNvSpPr txBox="1"/>
          <p:nvPr/>
        </p:nvSpPr>
        <p:spPr>
          <a:xfrm>
            <a:off x="733574" y="2445032"/>
            <a:ext cx="3993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F07BA9C-366E-E37E-F35A-AE5E537C3D05}"/>
              </a:ext>
            </a:extLst>
          </p:cNvPr>
          <p:cNvSpPr/>
          <p:nvPr/>
        </p:nvSpPr>
        <p:spPr>
          <a:xfrm>
            <a:off x="4439065" y="2227480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75F44C-9AEF-E865-5C15-79E02B46F01B}"/>
              </a:ext>
            </a:extLst>
          </p:cNvPr>
          <p:cNvGrpSpPr/>
          <p:nvPr/>
        </p:nvGrpSpPr>
        <p:grpSpPr>
          <a:xfrm>
            <a:off x="6040481" y="2158343"/>
            <a:ext cx="2608407" cy="599805"/>
            <a:chOff x="5426109" y="3672238"/>
            <a:chExt cx="2608407" cy="59980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4D75CFA-8E14-67AD-20B8-EBF797CE9B94}"/>
                </a:ext>
              </a:extLst>
            </p:cNvPr>
            <p:cNvSpPr/>
            <p:nvPr/>
          </p:nvSpPr>
          <p:spPr>
            <a:xfrm>
              <a:off x="5479843" y="3672238"/>
              <a:ext cx="2502106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2FEC18E-ABB5-7DCB-AFF8-51BD886BB218}"/>
                </a:ext>
              </a:extLst>
            </p:cNvPr>
            <p:cNvSpPr/>
            <p:nvPr/>
          </p:nvSpPr>
          <p:spPr>
            <a:xfrm>
              <a:off x="7781926" y="3737998"/>
              <a:ext cx="141584" cy="141584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C8248F-15D4-0E1D-0865-26CF6C6D60C5}"/>
                </a:ext>
              </a:extLst>
            </p:cNvPr>
            <p:cNvSpPr txBox="1"/>
            <p:nvPr/>
          </p:nvSpPr>
          <p:spPr>
            <a:xfrm>
              <a:off x="5426109" y="3948878"/>
              <a:ext cx="26084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The word "fast" means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44FAA3-FC99-29DA-2250-DB212389682C}"/>
                </a:ext>
              </a:extLst>
            </p:cNvPr>
            <p:cNvSpPr txBox="1"/>
            <p:nvPr/>
          </p:nvSpPr>
          <p:spPr>
            <a:xfrm>
              <a:off x="7662232" y="3690736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+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7C70FE-94D6-03D9-0557-7BB59C231742}"/>
              </a:ext>
            </a:extLst>
          </p:cNvPr>
          <p:cNvSpPr txBox="1"/>
          <p:nvPr/>
        </p:nvSpPr>
        <p:spPr>
          <a:xfrm>
            <a:off x="4832550" y="2434983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C7BCD-FC11-232C-62BE-1C328F217D0B}"/>
              </a:ext>
            </a:extLst>
          </p:cNvPr>
          <p:cNvSpPr txBox="1"/>
          <p:nvPr/>
        </p:nvSpPr>
        <p:spPr>
          <a:xfrm>
            <a:off x="8787532" y="2431447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slow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8A861D04-E4B2-709A-65B7-F8CDB38C10EE}"/>
              </a:ext>
            </a:extLst>
          </p:cNvPr>
          <p:cNvCxnSpPr>
            <a:stCxn id="4" idx="3"/>
            <a:endCxn id="12" idx="0"/>
          </p:cNvCxnSpPr>
          <p:nvPr/>
        </p:nvCxnSpPr>
        <p:spPr>
          <a:xfrm>
            <a:off x="4639088" y="2298272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8CC6BAAB-2DBF-D60C-31A1-5E035195C48D}"/>
              </a:ext>
            </a:extLst>
          </p:cNvPr>
          <p:cNvCxnSpPr>
            <a:cxnSpLocks/>
            <a:stCxn id="8" idx="3"/>
            <a:endCxn id="13" idx="0"/>
          </p:cNvCxnSpPr>
          <p:nvPr/>
        </p:nvCxnSpPr>
        <p:spPr>
          <a:xfrm>
            <a:off x="8596321" y="2294895"/>
            <a:ext cx="514377" cy="136552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E02C74E-4B84-8882-52C1-8075EED5D8DE}"/>
              </a:ext>
            </a:extLst>
          </p:cNvPr>
          <p:cNvSpPr/>
          <p:nvPr/>
        </p:nvSpPr>
        <p:spPr>
          <a:xfrm>
            <a:off x="9960380" y="241042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8764F7-EE7F-3B51-17E2-B9F341DA4B55}"/>
                  </a:ext>
                </a:extLst>
              </p:cNvPr>
              <p:cNvSpPr txBox="1"/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Antonym FV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8764F7-EE7F-3B51-17E2-B9F341DA4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blipFill>
                <a:blip r:embed="rId2"/>
                <a:stretch>
                  <a:fillRect t="-7143" r="-75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41997C8-E59E-9530-0E6B-3CA6E08ADA08}"/>
              </a:ext>
            </a:extLst>
          </p:cNvPr>
          <p:cNvSpPr txBox="1"/>
          <p:nvPr/>
        </p:nvSpPr>
        <p:spPr>
          <a:xfrm>
            <a:off x="4279409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ED73B8-740B-33E4-0CD5-0EA7E1921BB4}"/>
              </a:ext>
            </a:extLst>
          </p:cNvPr>
          <p:cNvSpPr txBox="1"/>
          <p:nvPr/>
        </p:nvSpPr>
        <p:spPr>
          <a:xfrm>
            <a:off x="8248885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14C0E2F-A75D-AC5B-028E-C2743ACD2278}"/>
              </a:ext>
            </a:extLst>
          </p:cNvPr>
          <p:cNvSpPr/>
          <p:nvPr/>
        </p:nvSpPr>
        <p:spPr>
          <a:xfrm>
            <a:off x="4564756" y="1845039"/>
            <a:ext cx="3828999" cy="405953"/>
          </a:xfrm>
          <a:custGeom>
            <a:avLst/>
            <a:gdLst>
              <a:gd name="connsiteX0" fmla="*/ 0 w 3837482"/>
              <a:gd name="connsiteY0" fmla="*/ 419810 h 449791"/>
              <a:gd name="connsiteX1" fmla="*/ 1843790 w 3837482"/>
              <a:gd name="connsiteY1" fmla="*/ 86 h 449791"/>
              <a:gd name="connsiteX2" fmla="*/ 3837482 w 3837482"/>
              <a:gd name="connsiteY2" fmla="*/ 449791 h 449791"/>
              <a:gd name="connsiteX0" fmla="*/ 0 w 3837482"/>
              <a:gd name="connsiteY0" fmla="*/ 481466 h 481466"/>
              <a:gd name="connsiteX1" fmla="*/ 1843790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18936 h 481466"/>
              <a:gd name="connsiteX0" fmla="*/ 0 w 3837482"/>
              <a:gd name="connsiteY0" fmla="*/ 401317 h 401317"/>
              <a:gd name="connsiteX1" fmla="*/ 2031681 w 3837482"/>
              <a:gd name="connsiteY1" fmla="*/ 95 h 401317"/>
              <a:gd name="connsiteX2" fmla="*/ 3837482 w 3837482"/>
              <a:gd name="connsiteY2" fmla="*/ 338787 h 401317"/>
              <a:gd name="connsiteX0" fmla="*/ 0 w 3837482"/>
              <a:gd name="connsiteY0" fmla="*/ 401312 h 401312"/>
              <a:gd name="connsiteX1" fmla="*/ 2031681 w 3837482"/>
              <a:gd name="connsiteY1" fmla="*/ 90 h 401312"/>
              <a:gd name="connsiteX2" fmla="*/ 3837482 w 3837482"/>
              <a:gd name="connsiteY2" fmla="*/ 338782 h 401312"/>
              <a:gd name="connsiteX0" fmla="*/ 0 w 3846488"/>
              <a:gd name="connsiteY0" fmla="*/ 361424 h 361423"/>
              <a:gd name="connsiteX1" fmla="*/ 2040687 w 3846488"/>
              <a:gd name="connsiteY1" fmla="*/ 109 h 361423"/>
              <a:gd name="connsiteX2" fmla="*/ 3846488 w 3846488"/>
              <a:gd name="connsiteY2" fmla="*/ 338801 h 3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488" h="361423">
                <a:moveTo>
                  <a:pt x="0" y="361424"/>
                </a:moveTo>
                <a:cubicBezTo>
                  <a:pt x="609063" y="161398"/>
                  <a:pt x="1401107" y="-4888"/>
                  <a:pt x="2040687" y="109"/>
                </a:cubicBezTo>
                <a:cubicBezTo>
                  <a:pt x="2680267" y="5106"/>
                  <a:pt x="3169432" y="116447"/>
                  <a:pt x="3846488" y="338801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lg" len="med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9970AC-67E6-5FF8-4E8F-3F1742DD71C7}"/>
              </a:ext>
            </a:extLst>
          </p:cNvPr>
          <p:cNvSpPr txBox="1"/>
          <p:nvPr/>
        </p:nvSpPr>
        <p:spPr>
          <a:xfrm>
            <a:off x="5720154" y="2915024"/>
            <a:ext cx="394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Trigger task execution in natural text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CF5CDB-628D-A7B9-10F7-1BC22271D43E}"/>
              </a:ext>
            </a:extLst>
          </p:cNvPr>
          <p:cNvGrpSpPr/>
          <p:nvPr/>
        </p:nvGrpSpPr>
        <p:grpSpPr>
          <a:xfrm>
            <a:off x="1702950" y="3373808"/>
            <a:ext cx="8723491" cy="3046792"/>
            <a:chOff x="1702950" y="3373808"/>
            <a:chExt cx="8723491" cy="304679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D4046D2-9CE1-156F-3A7F-F27C4C396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950" y="3373808"/>
              <a:ext cx="7359450" cy="2589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D82C5A-4E7E-5A94-D83D-BE0B58E1A214}"/>
                </a:ext>
              </a:extLst>
            </p:cNvPr>
            <p:cNvSpPr txBox="1"/>
            <p:nvPr/>
          </p:nvSpPr>
          <p:spPr>
            <a:xfrm>
              <a:off x="5660393" y="6051268"/>
              <a:ext cx="4766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Vector composition to encode unseen tasks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8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5FAD3-4D17-8268-5266-4133D2A2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Takeaway: Interpretability is hard, but feasible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1D29-3F15-44D6-D59B-FD20462B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976" y="1325563"/>
            <a:ext cx="3671047" cy="7318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black-box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EA361E-E274-C2D3-C100-BC886192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6" y="2048435"/>
            <a:ext cx="3671047" cy="36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46205C-1D44-1B35-BD88-16D9B8E062DF}"/>
              </a:ext>
            </a:extLst>
          </p:cNvPr>
          <p:cNvSpPr txBox="1">
            <a:spLocks/>
          </p:cNvSpPr>
          <p:nvPr/>
        </p:nvSpPr>
        <p:spPr>
          <a:xfrm>
            <a:off x="7498977" y="1316598"/>
            <a:ext cx="3671047" cy="73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Interpretable model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DCB728-C1F5-D5D0-3B95-8C22CF2D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76" y="2048434"/>
            <a:ext cx="3671048" cy="3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811A17-9643-F8C6-95A0-364BD16B676E}"/>
              </a:ext>
            </a:extLst>
          </p:cNvPr>
          <p:cNvSpPr txBox="1">
            <a:spLocks/>
          </p:cNvSpPr>
          <p:nvPr/>
        </p:nvSpPr>
        <p:spPr>
          <a:xfrm>
            <a:off x="864814" y="5723964"/>
            <a:ext cx="3992937" cy="11385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Give input, get output. benchmarks,</a:t>
            </a:r>
            <a:br>
              <a:rPr lang="en-US" dirty="0"/>
            </a:br>
            <a:r>
              <a:rPr lang="en-US" dirty="0"/>
              <a:t>bolt-on applications.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B01C55-C894-6881-6C08-95133787A564}"/>
              </a:ext>
            </a:extLst>
          </p:cNvPr>
          <p:cNvSpPr txBox="1">
            <a:spLocks/>
          </p:cNvSpPr>
          <p:nvPr/>
        </p:nvSpPr>
        <p:spPr>
          <a:xfrm>
            <a:off x="7334251" y="5719482"/>
            <a:ext cx="3992935" cy="1138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Look at the insides.</a:t>
            </a:r>
            <a:br>
              <a:rPr lang="en-US" dirty="0"/>
            </a:br>
            <a:r>
              <a:rPr lang="en-US" dirty="0"/>
              <a:t>debugging,</a:t>
            </a:r>
            <a:br>
              <a:rPr lang="en-US" dirty="0"/>
            </a:br>
            <a:r>
              <a:rPr lang="en-US" dirty="0"/>
              <a:t>deep customizations.</a:t>
            </a:r>
          </a:p>
        </p:txBody>
      </p:sp>
    </p:spTree>
    <p:extLst>
      <p:ext uri="{BB962C8B-B14F-4D97-AF65-F5344CB8AC3E}">
        <p14:creationId xmlns:p14="http://schemas.microsoft.com/office/powerpoint/2010/main" val="120756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323A-D7E7-8A43-EA3B-DB50AF04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9152"/>
            <a:ext cx="12192000" cy="1325563"/>
          </a:xfrm>
        </p:spPr>
        <p:txBody>
          <a:bodyPr/>
          <a:lstStyle/>
          <a:p>
            <a:r>
              <a:rPr lang="en-US" dirty="0"/>
              <a:t>How to build a healthy ecosystem for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C7514-8AE2-0A59-FD6D-3853EB6F0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key: open, detailed, invasive standards.</a:t>
            </a:r>
          </a:p>
        </p:txBody>
      </p:sp>
    </p:spTree>
    <p:extLst>
      <p:ext uri="{BB962C8B-B14F-4D97-AF65-F5344CB8AC3E}">
        <p14:creationId xmlns:p14="http://schemas.microsoft.com/office/powerpoint/2010/main" val="4132994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7A2-90D3-CA36-F224-E61FD2B1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AI market</a:t>
            </a:r>
          </a:p>
        </p:txBody>
      </p:sp>
      <p:pic>
        <p:nvPicPr>
          <p:cNvPr id="7170" name="Picture 2" descr="openai&quot; Icon - Download for free – Iconduck">
            <a:extLst>
              <a:ext uri="{FF2B5EF4-FFF2-40B4-BE49-F238E27FC236}">
                <a16:creationId xmlns:a16="http://schemas.microsoft.com/office/drawing/2014/main" id="{AEAEB323-0ED0-C683-0D21-814F84AE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3090967"/>
            <a:ext cx="1099038" cy="1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thropic Icon Logo PNG Vector (SVG) Free Download">
            <a:extLst>
              <a:ext uri="{FF2B5EF4-FFF2-40B4-BE49-F238E27FC236}">
                <a16:creationId xmlns:a16="http://schemas.microsoft.com/office/drawing/2014/main" id="{69DCA896-35B2-763A-EC2F-F66580AD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39" y="3164016"/>
            <a:ext cx="1216829" cy="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oogle's Gemini: A Quantum Leap in Artificial Intelligence ...">
            <a:extLst>
              <a:ext uri="{FF2B5EF4-FFF2-40B4-BE49-F238E27FC236}">
                <a16:creationId xmlns:a16="http://schemas.microsoft.com/office/drawing/2014/main" id="{5196B3DB-5EF6-B959-F62F-20F1B73EC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8239" r="32743" b="46517"/>
          <a:stretch/>
        </p:blipFill>
        <p:spPr bwMode="auto">
          <a:xfrm>
            <a:off x="10058399" y="2928701"/>
            <a:ext cx="1241845" cy="1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8188F-E28E-B227-2E2E-A15EDA78A2EC}"/>
              </a:ext>
            </a:extLst>
          </p:cNvPr>
          <p:cNvSpPr txBox="1"/>
          <p:nvPr/>
        </p:nvSpPr>
        <p:spPr>
          <a:xfrm>
            <a:off x="5555995" y="4341466"/>
            <a:ext cx="64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BF8AF-6FA7-6212-89CC-C1DE5474F44F}"/>
              </a:ext>
            </a:extLst>
          </p:cNvPr>
          <p:cNvSpPr txBox="1"/>
          <p:nvPr/>
        </p:nvSpPr>
        <p:spPr>
          <a:xfrm>
            <a:off x="7673939" y="4329071"/>
            <a:ext cx="122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Anthropic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3FFCA-1C11-6F8A-26FF-4CEE34934B08}"/>
              </a:ext>
            </a:extLst>
          </p:cNvPr>
          <p:cNvSpPr txBox="1"/>
          <p:nvPr/>
        </p:nvSpPr>
        <p:spPr>
          <a:xfrm>
            <a:off x="10214293" y="4329071"/>
            <a:ext cx="93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1B32D-5742-8C24-7530-D76C768DA57C}"/>
              </a:ext>
            </a:extLst>
          </p:cNvPr>
          <p:cNvCxnSpPr>
            <a:cxnSpLocks/>
          </p:cNvCxnSpPr>
          <p:nvPr/>
        </p:nvCxnSpPr>
        <p:spPr>
          <a:xfrm>
            <a:off x="9658349" y="2053031"/>
            <a:ext cx="0" cy="3057525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FE5DE0-F31B-DA5A-5BC5-A95E6BF520F2}"/>
              </a:ext>
            </a:extLst>
          </p:cNvPr>
          <p:cNvCxnSpPr>
            <a:cxnSpLocks/>
          </p:cNvCxnSpPr>
          <p:nvPr/>
        </p:nvCxnSpPr>
        <p:spPr>
          <a:xfrm flipV="1">
            <a:off x="6943725" y="2071688"/>
            <a:ext cx="0" cy="3057525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4A20694-D999-7E54-6412-6477447F98C7}"/>
              </a:ext>
            </a:extLst>
          </p:cNvPr>
          <p:cNvSpPr txBox="1">
            <a:spLocks/>
          </p:cNvSpPr>
          <p:nvPr/>
        </p:nvSpPr>
        <p:spPr>
          <a:xfrm>
            <a:off x="212104" y="2928702"/>
            <a:ext cx="4278330" cy="1842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Driven by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fear and greed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and uncertainty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6BE697B-5B93-A076-1A49-9CD179BD020C}"/>
              </a:ext>
            </a:extLst>
          </p:cNvPr>
          <p:cNvSpPr txBox="1">
            <a:spLocks/>
          </p:cNvSpPr>
          <p:nvPr/>
        </p:nvSpPr>
        <p:spPr>
          <a:xfrm>
            <a:off x="5363771" y="5440055"/>
            <a:ext cx="5837161" cy="55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“Give us inputs, we give you outputs”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B57429F-D0FB-9FC0-A01A-EF83F985A5D7}"/>
              </a:ext>
            </a:extLst>
          </p:cNvPr>
          <p:cNvSpPr txBox="1">
            <a:spLocks/>
          </p:cNvSpPr>
          <p:nvPr/>
        </p:nvSpPr>
        <p:spPr>
          <a:xfrm>
            <a:off x="5680234" y="1318980"/>
            <a:ext cx="5204237" cy="55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No community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81814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C70C-8B12-78B5-3D77-A92C58E6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Ingredients for a healthy tech ecosystem</a:t>
            </a:r>
          </a:p>
        </p:txBody>
      </p:sp>
      <p:pic>
        <p:nvPicPr>
          <p:cNvPr id="4100" name="Picture 4" descr="Browser Engines… Chromium, V8, Blink? Gecko? WebKit? | by Jonathan Biro |  Medium">
            <a:extLst>
              <a:ext uri="{FF2B5EF4-FFF2-40B4-BE49-F238E27FC236}">
                <a16:creationId xmlns:a16="http://schemas.microsoft.com/office/drawing/2014/main" id="{12FC574B-8DD1-2545-CD43-1E76FE6A2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18379"/>
          <a:stretch/>
        </p:blipFill>
        <p:spPr bwMode="auto">
          <a:xfrm>
            <a:off x="4382028" y="4149087"/>
            <a:ext cx="4103075" cy="13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24D8D3D-7D0B-67A4-B56F-5DAA9936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23" y="2651126"/>
            <a:ext cx="1213634" cy="12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F5CD3D9-F1C5-08AF-9A34-0A21B21D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65" y="2580689"/>
            <a:ext cx="1213634" cy="12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A46BA69-F729-E907-DA4E-B561BCF3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5" y="2563765"/>
            <a:ext cx="1300583" cy="129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pera logo and symbol, meaning, history, PNG">
            <a:extLst>
              <a:ext uri="{FF2B5EF4-FFF2-40B4-BE49-F238E27FC236}">
                <a16:creationId xmlns:a16="http://schemas.microsoft.com/office/drawing/2014/main" id="{AE67170D-FC24-6E5C-9E05-65BDD7FB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73" y="2548977"/>
            <a:ext cx="2201830" cy="13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nternet Explorer logo PNG transparent image download, size: 2000x1853px">
            <a:extLst>
              <a:ext uri="{FF2B5EF4-FFF2-40B4-BE49-F238E27FC236}">
                <a16:creationId xmlns:a16="http://schemas.microsoft.com/office/drawing/2014/main" id="{BB3605F4-ED5E-1F67-0E49-BE025B5E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03" y="4195093"/>
            <a:ext cx="1227887" cy="11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F46E7064-5CD6-956A-BF94-E0A39FF7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80" y="2561768"/>
            <a:ext cx="1187821" cy="11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ML5 Logo Unveiled – The Future of the Web">
            <a:extLst>
              <a:ext uri="{FF2B5EF4-FFF2-40B4-BE49-F238E27FC236}">
                <a16:creationId xmlns:a16="http://schemas.microsoft.com/office/drawing/2014/main" id="{27EEB3B2-3EE2-EE30-BADA-2A0FD6FF2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0" t="5587" r="32813" b="7129"/>
          <a:stretch/>
        </p:blipFill>
        <p:spPr bwMode="auto">
          <a:xfrm>
            <a:off x="5538731" y="5576236"/>
            <a:ext cx="894834" cy="12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JavaScript EcmaScript Unofficial Logo T-Shirt | Poster">
            <a:extLst>
              <a:ext uri="{FF2B5EF4-FFF2-40B4-BE49-F238E27FC236}">
                <a16:creationId xmlns:a16="http://schemas.microsoft.com/office/drawing/2014/main" id="{11AA71FA-7E16-CCF0-F73F-7612954A3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9931" r="6055" b="27637"/>
          <a:stretch/>
        </p:blipFill>
        <p:spPr bwMode="auto">
          <a:xfrm>
            <a:off x="6695266" y="5608601"/>
            <a:ext cx="1152998" cy="11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SS3 Logo PNG Transparent &amp; SVG Vector - Freebie Supply">
            <a:extLst>
              <a:ext uri="{FF2B5EF4-FFF2-40B4-BE49-F238E27FC236}">
                <a16:creationId xmlns:a16="http://schemas.microsoft.com/office/drawing/2014/main" id="{131AD3CD-9AF1-95C1-0D5B-4424FD19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97" y="5597652"/>
            <a:ext cx="1227887" cy="12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0054A8-4088-C6A2-418E-A70B8FCB307B}"/>
              </a:ext>
            </a:extLst>
          </p:cNvPr>
          <p:cNvCxnSpPr>
            <a:cxnSpLocks/>
          </p:cNvCxnSpPr>
          <p:nvPr/>
        </p:nvCxnSpPr>
        <p:spPr>
          <a:xfrm>
            <a:off x="2797426" y="4186517"/>
            <a:ext cx="8667864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0AAADE-3FF7-BF9A-064E-AA65DE561829}"/>
              </a:ext>
            </a:extLst>
          </p:cNvPr>
          <p:cNvSpPr txBox="1">
            <a:spLocks/>
          </p:cNvSpPr>
          <p:nvPr/>
        </p:nvSpPr>
        <p:spPr>
          <a:xfrm>
            <a:off x="1019782" y="4820898"/>
            <a:ext cx="1909014" cy="1553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Defacto</a:t>
            </a:r>
            <a:br>
              <a:rPr lang="en-US" dirty="0"/>
            </a:br>
            <a:r>
              <a:rPr lang="en-US" dirty="0"/>
              <a:t>and formal standards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A64E01-C750-0576-B4B8-7DF98CE00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96" y="1271729"/>
            <a:ext cx="3110436" cy="7776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community fabric</a:t>
            </a:r>
            <a:br>
              <a:rPr lang="en-US" dirty="0"/>
            </a:br>
            <a:r>
              <a:rPr lang="en-US" dirty="0"/>
              <a:t>for understanding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B87D89-39AD-24D5-5598-77E8AE8E5E9E}"/>
              </a:ext>
            </a:extLst>
          </p:cNvPr>
          <p:cNvCxnSpPr>
            <a:cxnSpLocks/>
          </p:cNvCxnSpPr>
          <p:nvPr/>
        </p:nvCxnSpPr>
        <p:spPr>
          <a:xfrm>
            <a:off x="2797426" y="2295804"/>
            <a:ext cx="8667864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436EF6-C896-8AA7-DAF4-83D5E7F831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1657" r="68201"/>
          <a:stretch/>
        </p:blipFill>
        <p:spPr>
          <a:xfrm>
            <a:off x="4382028" y="1325563"/>
            <a:ext cx="2051537" cy="684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2CF76-6280-4AF6-5711-7FCD1C4D04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2582" y="1325563"/>
            <a:ext cx="1456011" cy="672005"/>
          </a:xfrm>
          <a:prstGeom prst="rect">
            <a:avLst/>
          </a:prstGeom>
        </p:spPr>
      </p:pic>
      <p:pic>
        <p:nvPicPr>
          <p:cNvPr id="11266" name="Picture 2" descr="GitHub logo PNG transparent image download, size: 1125x417px">
            <a:extLst>
              <a:ext uri="{FF2B5EF4-FFF2-40B4-BE49-F238E27FC236}">
                <a16:creationId xmlns:a16="http://schemas.microsoft.com/office/drawing/2014/main" id="{C1EECB7C-8CA6-E006-6A3A-2C292A11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57" y="1216690"/>
            <a:ext cx="2357438" cy="8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8DD4C9-E882-2F40-1A13-4D6BB5530F52}"/>
              </a:ext>
            </a:extLst>
          </p:cNvPr>
          <p:cNvGrpSpPr/>
          <p:nvPr/>
        </p:nvGrpSpPr>
        <p:grpSpPr>
          <a:xfrm>
            <a:off x="182279" y="871507"/>
            <a:ext cx="3563953" cy="5502887"/>
            <a:chOff x="182279" y="871507"/>
            <a:chExt cx="3563953" cy="550288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BB89B4-9A27-834D-4559-C32D38CDFD18}"/>
                </a:ext>
              </a:extLst>
            </p:cNvPr>
            <p:cNvSpPr/>
            <p:nvPr/>
          </p:nvSpPr>
          <p:spPr>
            <a:xfrm>
              <a:off x="182279" y="4452373"/>
              <a:ext cx="3338161" cy="1922021"/>
            </a:xfrm>
            <a:prstGeom prst="ellipse">
              <a:avLst/>
            </a:prstGeom>
            <a:noFill/>
            <a:ln w="152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DBD872-06AC-F44F-F6E0-17C31F7932BA}"/>
                </a:ext>
              </a:extLst>
            </p:cNvPr>
            <p:cNvSpPr/>
            <p:nvPr/>
          </p:nvSpPr>
          <p:spPr>
            <a:xfrm>
              <a:off x="414817" y="871507"/>
              <a:ext cx="3331415" cy="1454722"/>
            </a:xfrm>
            <a:prstGeom prst="ellipse">
              <a:avLst/>
            </a:prstGeom>
            <a:noFill/>
            <a:ln w="152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71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7A2-90D3-CA36-F224-E61FD2B1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build a </a:t>
            </a:r>
            <a:r>
              <a:rPr lang="en-US" dirty="0" err="1"/>
              <a:t>healther</a:t>
            </a:r>
            <a:r>
              <a:rPr lang="en-US" dirty="0"/>
              <a:t> </a:t>
            </a:r>
            <a:r>
              <a:rPr lang="en-US" dirty="0" err="1"/>
              <a:t>ecosytem</a:t>
            </a:r>
            <a:endParaRPr lang="en-US" dirty="0"/>
          </a:p>
        </p:txBody>
      </p:sp>
      <p:pic>
        <p:nvPicPr>
          <p:cNvPr id="7170" name="Picture 2" descr="openai&quot; Icon - Download for free – Iconduck">
            <a:extLst>
              <a:ext uri="{FF2B5EF4-FFF2-40B4-BE49-F238E27FC236}">
                <a16:creationId xmlns:a16="http://schemas.microsoft.com/office/drawing/2014/main" id="{AEAEB323-0ED0-C683-0D21-814F84AE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3090967"/>
            <a:ext cx="1099038" cy="1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thropic Icon Logo PNG Vector (SVG) Free Download">
            <a:extLst>
              <a:ext uri="{FF2B5EF4-FFF2-40B4-BE49-F238E27FC236}">
                <a16:creationId xmlns:a16="http://schemas.microsoft.com/office/drawing/2014/main" id="{69DCA896-35B2-763A-EC2F-F66580AD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39" y="3164016"/>
            <a:ext cx="1216829" cy="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oogle's Gemini: A Quantum Leap in Artificial Intelligence ...">
            <a:extLst>
              <a:ext uri="{FF2B5EF4-FFF2-40B4-BE49-F238E27FC236}">
                <a16:creationId xmlns:a16="http://schemas.microsoft.com/office/drawing/2014/main" id="{5196B3DB-5EF6-B959-F62F-20F1B73EC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8239" r="32743" b="46517"/>
          <a:stretch/>
        </p:blipFill>
        <p:spPr bwMode="auto">
          <a:xfrm>
            <a:off x="10058399" y="2928701"/>
            <a:ext cx="1241845" cy="1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8188F-E28E-B227-2E2E-A15EDA78A2EC}"/>
              </a:ext>
            </a:extLst>
          </p:cNvPr>
          <p:cNvSpPr txBox="1"/>
          <p:nvPr/>
        </p:nvSpPr>
        <p:spPr>
          <a:xfrm>
            <a:off x="5555995" y="4341466"/>
            <a:ext cx="64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BF8AF-6FA7-6212-89CC-C1DE5474F44F}"/>
              </a:ext>
            </a:extLst>
          </p:cNvPr>
          <p:cNvSpPr txBox="1"/>
          <p:nvPr/>
        </p:nvSpPr>
        <p:spPr>
          <a:xfrm>
            <a:off x="7673939" y="4329071"/>
            <a:ext cx="122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Anthropic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3FFCA-1C11-6F8A-26FF-4CEE34934B08}"/>
              </a:ext>
            </a:extLst>
          </p:cNvPr>
          <p:cNvSpPr txBox="1"/>
          <p:nvPr/>
        </p:nvSpPr>
        <p:spPr>
          <a:xfrm>
            <a:off x="10214293" y="4329071"/>
            <a:ext cx="93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1B32D-5742-8C24-7530-D76C768DA57C}"/>
              </a:ext>
            </a:extLst>
          </p:cNvPr>
          <p:cNvCxnSpPr>
            <a:cxnSpLocks/>
          </p:cNvCxnSpPr>
          <p:nvPr/>
        </p:nvCxnSpPr>
        <p:spPr>
          <a:xfrm>
            <a:off x="9658349" y="2053031"/>
            <a:ext cx="0" cy="3057525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FE5DE0-F31B-DA5A-5BC5-A95E6BF520F2}"/>
              </a:ext>
            </a:extLst>
          </p:cNvPr>
          <p:cNvCxnSpPr>
            <a:cxnSpLocks/>
          </p:cNvCxnSpPr>
          <p:nvPr/>
        </p:nvCxnSpPr>
        <p:spPr>
          <a:xfrm flipV="1">
            <a:off x="6943725" y="2071688"/>
            <a:ext cx="0" cy="3057525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4A20694-D999-7E54-6412-6477447F98C7}"/>
              </a:ext>
            </a:extLst>
          </p:cNvPr>
          <p:cNvSpPr txBox="1">
            <a:spLocks/>
          </p:cNvSpPr>
          <p:nvPr/>
        </p:nvSpPr>
        <p:spPr>
          <a:xfrm>
            <a:off x="6096000" y="5328471"/>
            <a:ext cx="4787943" cy="1113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Needed: </a:t>
            </a:r>
            <a:r>
              <a:rPr lang="en-US" dirty="0" err="1"/>
              <a:t>defacto</a:t>
            </a:r>
            <a:r>
              <a:rPr lang="en-US" dirty="0"/>
              <a:t> and formal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75C9-7B2D-C989-8CDE-18F45C52DE16}"/>
              </a:ext>
            </a:extLst>
          </p:cNvPr>
          <p:cNvSpPr txBox="1">
            <a:spLocks/>
          </p:cNvSpPr>
          <p:nvPr/>
        </p:nvSpPr>
        <p:spPr>
          <a:xfrm>
            <a:off x="5880054" y="1263228"/>
            <a:ext cx="4787943" cy="1113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Needed: users with a detailed understanding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39FD6A-6CD0-89A4-8C1E-BEEAD1AD5E91}"/>
              </a:ext>
            </a:extLst>
          </p:cNvPr>
          <p:cNvSpPr txBox="1">
            <a:spLocks/>
          </p:cNvSpPr>
          <p:nvPr/>
        </p:nvSpPr>
        <p:spPr>
          <a:xfrm>
            <a:off x="141022" y="3215339"/>
            <a:ext cx="4787943" cy="1113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Needed: transparent</a:t>
            </a:r>
            <a:br>
              <a:rPr lang="en-US" dirty="0"/>
            </a:br>
            <a:r>
              <a:rPr lang="en-US" dirty="0"/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41822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7243A-32B8-7589-41DD-C48A3F331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6598920" cy="5303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Modern browsers are made of two parts: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The “chrome”</a:t>
            </a:r>
          </a:p>
          <a:p>
            <a:pPr marL="457200" lvl="1" indent="0">
              <a:buNone/>
            </a:pPr>
            <a:r>
              <a:rPr lang="en-US" dirty="0"/>
              <a:t>small bit of</a:t>
            </a:r>
            <a:br>
              <a:rPr lang="en-US" dirty="0"/>
            </a:br>
            <a:r>
              <a:rPr lang="en-US" dirty="0"/>
              <a:t>engineering with</a:t>
            </a:r>
            <a:br>
              <a:rPr lang="en-US" dirty="0"/>
            </a:br>
            <a:r>
              <a:rPr lang="en-US" dirty="0"/>
              <a:t>all the user-facing</a:t>
            </a:r>
            <a:br>
              <a:rPr lang="en-US" dirty="0"/>
            </a:br>
            <a:r>
              <a:rPr lang="en-US" dirty="0"/>
              <a:t>features and choices:</a:t>
            </a:r>
            <a:br>
              <a:rPr lang="en-US" dirty="0"/>
            </a:br>
            <a:r>
              <a:rPr lang="en-US" dirty="0"/>
              <a:t>history, cookies, security...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“engine”</a:t>
            </a:r>
          </a:p>
          <a:p>
            <a:pPr marL="457200" lvl="1" indent="0">
              <a:buNone/>
            </a:pPr>
            <a:r>
              <a:rPr lang="en-US" dirty="0"/>
              <a:t>hugely expensive</a:t>
            </a:r>
            <a:br>
              <a:rPr lang="en-US" dirty="0"/>
            </a:br>
            <a:r>
              <a:rPr lang="en-US" dirty="0"/>
              <a:t>engineering that</a:t>
            </a:r>
            <a:br>
              <a:rPr lang="en-US" dirty="0"/>
            </a:br>
            <a:r>
              <a:rPr lang="en-US" dirty="0"/>
              <a:t>needs to parse and</a:t>
            </a:r>
            <a:br>
              <a:rPr lang="en-US" dirty="0"/>
            </a:br>
            <a:r>
              <a:rPr lang="en-US" dirty="0"/>
              <a:t>render all the world’s</a:t>
            </a:r>
            <a:br>
              <a:rPr lang="en-US" dirty="0"/>
            </a:br>
            <a:r>
              <a:rPr lang="en-US" dirty="0"/>
              <a:t>internet information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70C1-E70A-8AC2-1B89-8CEF359C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the tech structure of web browsers</a:t>
            </a:r>
          </a:p>
        </p:txBody>
      </p:sp>
      <p:pic>
        <p:nvPicPr>
          <p:cNvPr id="1026" name="Picture 2" descr="Google Chrome">
            <a:extLst>
              <a:ext uri="{FF2B5EF4-FFF2-40B4-BE49-F238E27FC236}">
                <a16:creationId xmlns:a16="http://schemas.microsoft.com/office/drawing/2014/main" id="{AFD2C3A1-0C2B-8573-12F5-6B0937CD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01" y="2255520"/>
            <a:ext cx="7302238" cy="41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36A2529E-7751-CA44-0A16-08E1E41F420D}"/>
              </a:ext>
            </a:extLst>
          </p:cNvPr>
          <p:cNvSpPr/>
          <p:nvPr/>
        </p:nvSpPr>
        <p:spPr>
          <a:xfrm>
            <a:off x="4069080" y="2255520"/>
            <a:ext cx="228600" cy="117348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D6F05-CC58-7914-5302-F97990631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111"/>
          <a:stretch/>
        </p:blipFill>
        <p:spPr>
          <a:xfrm>
            <a:off x="4700401" y="3440345"/>
            <a:ext cx="6973439" cy="292870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90F403B-E2A7-80EB-CE3D-3FC2FCC01B42}"/>
              </a:ext>
            </a:extLst>
          </p:cNvPr>
          <p:cNvSpPr/>
          <p:nvPr/>
        </p:nvSpPr>
        <p:spPr>
          <a:xfrm>
            <a:off x="3368040" y="4153882"/>
            <a:ext cx="3429000" cy="750815"/>
          </a:xfrm>
          <a:custGeom>
            <a:avLst/>
            <a:gdLst>
              <a:gd name="connsiteX0" fmla="*/ 0 w 2651760"/>
              <a:gd name="connsiteY0" fmla="*/ 750815 h 750815"/>
              <a:gd name="connsiteX1" fmla="*/ 1584960 w 2651760"/>
              <a:gd name="connsiteY1" fmla="*/ 4055 h 750815"/>
              <a:gd name="connsiteX2" fmla="*/ 2651760 w 2651760"/>
              <a:gd name="connsiteY2" fmla="*/ 506975 h 75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1760" h="750815">
                <a:moveTo>
                  <a:pt x="0" y="750815"/>
                </a:moveTo>
                <a:cubicBezTo>
                  <a:pt x="571500" y="397755"/>
                  <a:pt x="1143000" y="44695"/>
                  <a:pt x="1584960" y="4055"/>
                </a:cubicBezTo>
                <a:cubicBezTo>
                  <a:pt x="2026920" y="-36585"/>
                  <a:pt x="2339340" y="235195"/>
                  <a:pt x="2651760" y="506975"/>
                </a:cubicBezTo>
              </a:path>
            </a:pathLst>
          </a:custGeom>
          <a:noFill/>
          <a:ln w="228600">
            <a:solidFill>
              <a:schemeClr val="accent5">
                <a:lumMod val="60000"/>
                <a:lumOff val="40000"/>
                <a:alpha val="57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CECC3-6ED1-662E-69DF-C2A08EFAE858}"/>
              </a:ext>
            </a:extLst>
          </p:cNvPr>
          <p:cNvSpPr/>
          <p:nvPr/>
        </p:nvSpPr>
        <p:spPr>
          <a:xfrm>
            <a:off x="0" y="1021080"/>
            <a:ext cx="12192000" cy="583692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042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FCC8F1-D689-560A-D2C1-ED3875471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80" y="4516626"/>
            <a:ext cx="7772400" cy="17406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7243A-32B8-7589-41DD-C48A3F331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6598920" cy="5303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Large-scale AI models are made of two parts: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The “fine-tuning”</a:t>
            </a:r>
          </a:p>
          <a:p>
            <a:pPr marL="457200" lvl="1" indent="0">
              <a:buNone/>
            </a:pPr>
            <a:r>
              <a:rPr lang="en-US" dirty="0"/>
              <a:t>small bit of</a:t>
            </a:r>
            <a:br>
              <a:rPr lang="en-US" dirty="0"/>
            </a:br>
            <a:r>
              <a:rPr lang="en-US" dirty="0"/>
              <a:t>engineering with</a:t>
            </a:r>
            <a:br>
              <a:rPr lang="en-US" dirty="0"/>
            </a:br>
            <a:r>
              <a:rPr lang="en-US" dirty="0"/>
              <a:t>all the user-facing</a:t>
            </a:r>
            <a:br>
              <a:rPr lang="en-US" dirty="0"/>
            </a:br>
            <a:r>
              <a:rPr lang="en-US" dirty="0"/>
              <a:t>features and choices:</a:t>
            </a:r>
            <a:br>
              <a:rPr lang="en-US" dirty="0"/>
            </a:br>
            <a:r>
              <a:rPr lang="en-US" dirty="0"/>
              <a:t>dialog, biases, safety...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“foundation”</a:t>
            </a:r>
          </a:p>
          <a:p>
            <a:pPr marL="457200" lvl="1" indent="0">
              <a:buNone/>
            </a:pPr>
            <a:r>
              <a:rPr lang="en-US" dirty="0"/>
              <a:t>hugely expensive</a:t>
            </a:r>
            <a:br>
              <a:rPr lang="en-US" dirty="0"/>
            </a:br>
            <a:r>
              <a:rPr lang="en-US" dirty="0"/>
              <a:t>engineering that</a:t>
            </a:r>
            <a:br>
              <a:rPr lang="en-US" dirty="0"/>
            </a:br>
            <a:r>
              <a:rPr lang="en-US" dirty="0"/>
              <a:t>needs to absorb and</a:t>
            </a:r>
            <a:br>
              <a:rPr lang="en-US" dirty="0"/>
            </a:br>
            <a:r>
              <a:rPr lang="en-US" dirty="0"/>
              <a:t>learn all the world’s</a:t>
            </a:r>
            <a:br>
              <a:rPr lang="en-US" dirty="0"/>
            </a:br>
            <a:r>
              <a:rPr lang="en-US" dirty="0"/>
              <a:t>information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70C1-E70A-8AC2-1B89-8CEF359C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tech structure of modern AI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6A2529E-7751-CA44-0A16-08E1E41F420D}"/>
              </a:ext>
            </a:extLst>
          </p:cNvPr>
          <p:cNvSpPr/>
          <p:nvPr/>
        </p:nvSpPr>
        <p:spPr>
          <a:xfrm>
            <a:off x="4069080" y="2255520"/>
            <a:ext cx="228600" cy="117348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90F403B-E2A7-80EB-CE3D-3FC2FCC01B42}"/>
              </a:ext>
            </a:extLst>
          </p:cNvPr>
          <p:cNvSpPr/>
          <p:nvPr/>
        </p:nvSpPr>
        <p:spPr>
          <a:xfrm>
            <a:off x="3368040" y="4153882"/>
            <a:ext cx="3429000" cy="750815"/>
          </a:xfrm>
          <a:custGeom>
            <a:avLst/>
            <a:gdLst>
              <a:gd name="connsiteX0" fmla="*/ 0 w 2651760"/>
              <a:gd name="connsiteY0" fmla="*/ 750815 h 750815"/>
              <a:gd name="connsiteX1" fmla="*/ 1584960 w 2651760"/>
              <a:gd name="connsiteY1" fmla="*/ 4055 h 750815"/>
              <a:gd name="connsiteX2" fmla="*/ 2651760 w 2651760"/>
              <a:gd name="connsiteY2" fmla="*/ 506975 h 75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1760" h="750815">
                <a:moveTo>
                  <a:pt x="0" y="750815"/>
                </a:moveTo>
                <a:cubicBezTo>
                  <a:pt x="571500" y="397755"/>
                  <a:pt x="1143000" y="44695"/>
                  <a:pt x="1584960" y="4055"/>
                </a:cubicBezTo>
                <a:cubicBezTo>
                  <a:pt x="2026920" y="-36585"/>
                  <a:pt x="2339340" y="235195"/>
                  <a:pt x="2651760" y="506975"/>
                </a:cubicBezTo>
              </a:path>
            </a:pathLst>
          </a:custGeom>
          <a:noFill/>
          <a:ln w="228600">
            <a:solidFill>
              <a:schemeClr val="accent5">
                <a:lumMod val="60000"/>
                <a:lumOff val="40000"/>
                <a:alpha val="57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B4F5D-C987-AB85-3118-28B9B763A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0" y="2337739"/>
            <a:ext cx="7101840" cy="9869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EEBC482-B4C5-4A36-7C1C-58F3A1BADACD}"/>
              </a:ext>
            </a:extLst>
          </p:cNvPr>
          <p:cNvGrpSpPr/>
          <p:nvPr/>
        </p:nvGrpSpPr>
        <p:grpSpPr>
          <a:xfrm>
            <a:off x="6507480" y="3429000"/>
            <a:ext cx="7075546" cy="3334146"/>
            <a:chOff x="6507480" y="3429000"/>
            <a:chExt cx="7075546" cy="333414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28E98B-C081-8CBC-0A90-0C1D8D78CF3C}"/>
                </a:ext>
              </a:extLst>
            </p:cNvPr>
            <p:cNvSpPr txBox="1"/>
            <p:nvPr/>
          </p:nvSpPr>
          <p:spPr>
            <a:xfrm>
              <a:off x="7894181" y="3429000"/>
              <a:ext cx="3947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customization cost: $10,000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BBD054-11AD-0FE5-B059-A706488116F0}"/>
                </a:ext>
              </a:extLst>
            </p:cNvPr>
            <p:cNvSpPr txBox="1"/>
            <p:nvPr/>
          </p:nvSpPr>
          <p:spPr>
            <a:xfrm>
              <a:off x="6507480" y="6301481"/>
              <a:ext cx="70755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foundation training cost: $100,000,000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6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7A2-90D3-CA36-F224-E61FD2B1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parts of a healthy ecosystem exist today</a:t>
            </a:r>
          </a:p>
        </p:txBody>
      </p:sp>
      <p:pic>
        <p:nvPicPr>
          <p:cNvPr id="7170" name="Picture 2" descr="openai&quot; Icon - Download for free – Iconduck">
            <a:extLst>
              <a:ext uri="{FF2B5EF4-FFF2-40B4-BE49-F238E27FC236}">
                <a16:creationId xmlns:a16="http://schemas.microsoft.com/office/drawing/2014/main" id="{AEAEB323-0ED0-C683-0D21-814F84AE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3090967"/>
            <a:ext cx="1099038" cy="1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thropic Icon Logo PNG Vector (SVG) Free Download">
            <a:extLst>
              <a:ext uri="{FF2B5EF4-FFF2-40B4-BE49-F238E27FC236}">
                <a16:creationId xmlns:a16="http://schemas.microsoft.com/office/drawing/2014/main" id="{69DCA896-35B2-763A-EC2F-F66580AD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39" y="3164016"/>
            <a:ext cx="1216829" cy="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oogle's Gemini: A Quantum Leap in Artificial Intelligence ...">
            <a:extLst>
              <a:ext uri="{FF2B5EF4-FFF2-40B4-BE49-F238E27FC236}">
                <a16:creationId xmlns:a16="http://schemas.microsoft.com/office/drawing/2014/main" id="{5196B3DB-5EF6-B959-F62F-20F1B73EC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8239" r="32743" b="46517"/>
          <a:stretch/>
        </p:blipFill>
        <p:spPr bwMode="auto">
          <a:xfrm>
            <a:off x="10058399" y="2928701"/>
            <a:ext cx="1241845" cy="1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8188F-E28E-B227-2E2E-A15EDA78A2EC}"/>
              </a:ext>
            </a:extLst>
          </p:cNvPr>
          <p:cNvSpPr txBox="1"/>
          <p:nvPr/>
        </p:nvSpPr>
        <p:spPr>
          <a:xfrm>
            <a:off x="5555995" y="4341466"/>
            <a:ext cx="64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BF8AF-6FA7-6212-89CC-C1DE5474F44F}"/>
              </a:ext>
            </a:extLst>
          </p:cNvPr>
          <p:cNvSpPr txBox="1"/>
          <p:nvPr/>
        </p:nvSpPr>
        <p:spPr>
          <a:xfrm>
            <a:off x="7673939" y="4329071"/>
            <a:ext cx="122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Anthropic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3FFCA-1C11-6F8A-26FF-4CEE34934B08}"/>
              </a:ext>
            </a:extLst>
          </p:cNvPr>
          <p:cNvSpPr txBox="1"/>
          <p:nvPr/>
        </p:nvSpPr>
        <p:spPr>
          <a:xfrm>
            <a:off x="10214293" y="4329071"/>
            <a:ext cx="93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1B32D-5742-8C24-7530-D76C768DA57C}"/>
              </a:ext>
            </a:extLst>
          </p:cNvPr>
          <p:cNvCxnSpPr/>
          <p:nvPr/>
        </p:nvCxnSpPr>
        <p:spPr>
          <a:xfrm>
            <a:off x="5176190" y="2713367"/>
            <a:ext cx="4852110" cy="1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FE5DE0-F31B-DA5A-5BC5-A95E6BF520F2}"/>
              </a:ext>
            </a:extLst>
          </p:cNvPr>
          <p:cNvCxnSpPr/>
          <p:nvPr/>
        </p:nvCxnSpPr>
        <p:spPr>
          <a:xfrm>
            <a:off x="5049189" y="4756935"/>
            <a:ext cx="4852110" cy="1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78C60-02DD-D447-2768-2A32891FD9CE}"/>
              </a:ext>
            </a:extLst>
          </p:cNvPr>
          <p:cNvGrpSpPr/>
          <p:nvPr/>
        </p:nvGrpSpPr>
        <p:grpSpPr>
          <a:xfrm>
            <a:off x="515428" y="2583961"/>
            <a:ext cx="3503852" cy="2126837"/>
            <a:chOff x="450785" y="1956236"/>
            <a:chExt cx="4880766" cy="2962623"/>
          </a:xfrm>
        </p:grpSpPr>
        <p:pic>
          <p:nvPicPr>
            <p:cNvPr id="6" name="Picture 4" descr="Meta Logo and symbol, meaning, history, PNG">
              <a:extLst>
                <a:ext uri="{FF2B5EF4-FFF2-40B4-BE49-F238E27FC236}">
                  <a16:creationId xmlns:a16="http://schemas.microsoft.com/office/drawing/2014/main" id="{7E5F4ED7-84E4-A105-A8DD-61052B4A7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3" r="8383"/>
            <a:stretch/>
          </p:blipFill>
          <p:spPr bwMode="auto">
            <a:xfrm>
              <a:off x="564775" y="2928410"/>
              <a:ext cx="1692650" cy="114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B6E29F-9338-2005-8AA2-6345E071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3980" y="2945933"/>
              <a:ext cx="1585654" cy="10290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2C06F-14F1-1641-FE9E-C035C71B5F1A}"/>
                </a:ext>
              </a:extLst>
            </p:cNvPr>
            <p:cNvSpPr txBox="1"/>
            <p:nvPr/>
          </p:nvSpPr>
          <p:spPr>
            <a:xfrm>
              <a:off x="801555" y="4404390"/>
              <a:ext cx="1248038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Llama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D77334-2ABB-CF21-360F-BC10A27893B9}"/>
                </a:ext>
              </a:extLst>
            </p:cNvPr>
            <p:cNvSpPr txBox="1"/>
            <p:nvPr/>
          </p:nvSpPr>
          <p:spPr>
            <a:xfrm>
              <a:off x="3472998" y="4404390"/>
              <a:ext cx="1636636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OLMo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25C90C-8BF1-DED6-2522-EF0CE7911246}"/>
                </a:ext>
              </a:extLst>
            </p:cNvPr>
            <p:cNvSpPr txBox="1"/>
            <p:nvPr/>
          </p:nvSpPr>
          <p:spPr>
            <a:xfrm>
              <a:off x="450785" y="1956236"/>
              <a:ext cx="4880766" cy="728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Open model options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8E07F2-8EE6-C1C8-AEC8-E50C22119B80}"/>
              </a:ext>
            </a:extLst>
          </p:cNvPr>
          <p:cNvGrpSpPr/>
          <p:nvPr/>
        </p:nvGrpSpPr>
        <p:grpSpPr>
          <a:xfrm>
            <a:off x="1198008" y="5047304"/>
            <a:ext cx="5623597" cy="1611668"/>
            <a:chOff x="-414079" y="4605394"/>
            <a:chExt cx="7833510" cy="2245008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1937E23-32D7-A306-0EA0-76BF3BAC76FB}"/>
                </a:ext>
              </a:extLst>
            </p:cNvPr>
            <p:cNvSpPr txBox="1">
              <a:spLocks/>
            </p:cNvSpPr>
            <p:nvPr/>
          </p:nvSpPr>
          <p:spPr>
            <a:xfrm>
              <a:off x="-414079" y="4943034"/>
              <a:ext cx="3391094" cy="17749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/>
                <a:t>Standard interfaces for </a:t>
              </a:r>
              <a:r>
                <a:rPr lang="en-US" b="1" dirty="0"/>
                <a:t>training </a:t>
              </a:r>
              <a:r>
                <a:rPr lang="en-US" dirty="0"/>
                <a:t>models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60AB32-EE9E-6D40-2ED3-99DB22CF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5109" y="4605394"/>
              <a:ext cx="1974322" cy="1974322"/>
            </a:xfrm>
            <a:prstGeom prst="rect">
              <a:avLst/>
            </a:prstGeom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8B8953A6-44AB-B444-A775-010A32172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723" y="4943033"/>
              <a:ext cx="1126126" cy="136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3EF077-C78A-1E3D-BCA6-27A30314B25D}"/>
                </a:ext>
              </a:extLst>
            </p:cNvPr>
            <p:cNvSpPr txBox="1"/>
            <p:nvPr/>
          </p:nvSpPr>
          <p:spPr>
            <a:xfrm>
              <a:off x="3138334" y="6335933"/>
              <a:ext cx="1388904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pytorch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1B08CE-9635-56E7-3ACD-C0D5FE7BB7C3}"/>
                </a:ext>
              </a:extLst>
            </p:cNvPr>
            <p:cNvSpPr txBox="1"/>
            <p:nvPr/>
          </p:nvSpPr>
          <p:spPr>
            <a:xfrm>
              <a:off x="5445109" y="6318083"/>
              <a:ext cx="1974322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huggingface</a:t>
              </a:r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48AEA9-71EF-67F0-123A-095AC768AC9B}"/>
              </a:ext>
            </a:extLst>
          </p:cNvPr>
          <p:cNvGrpSpPr/>
          <p:nvPr/>
        </p:nvGrpSpPr>
        <p:grpSpPr>
          <a:xfrm>
            <a:off x="4171950" y="1198039"/>
            <a:ext cx="4718818" cy="1297987"/>
            <a:chOff x="4171950" y="1198039"/>
            <a:chExt cx="4718818" cy="1297987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EC48117-78C1-EE22-4BAD-A40C468DE1ED}"/>
                </a:ext>
              </a:extLst>
            </p:cNvPr>
            <p:cNvSpPr txBox="1">
              <a:spLocks/>
            </p:cNvSpPr>
            <p:nvPr/>
          </p:nvSpPr>
          <p:spPr>
            <a:xfrm>
              <a:off x="4171950" y="1261452"/>
              <a:ext cx="3430295" cy="12345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/>
                <a:t> community fabric for </a:t>
              </a:r>
              <a:r>
                <a:rPr lang="en-US" b="1" dirty="0"/>
                <a:t>understanding?</a:t>
              </a:r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79B1438-C9C4-2729-6D39-B312C6C9CAB9}"/>
                </a:ext>
              </a:extLst>
            </p:cNvPr>
            <p:cNvSpPr/>
            <p:nvPr/>
          </p:nvSpPr>
          <p:spPr>
            <a:xfrm>
              <a:off x="7818197" y="1198039"/>
              <a:ext cx="1072571" cy="1072571"/>
            </a:xfrm>
            <a:prstGeom prst="ellipse">
              <a:avLst/>
            </a:prstGeom>
            <a:solidFill>
              <a:srgbClr val="A067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6C6B54-8B15-6232-1F69-112FEFCE4E1B}"/>
              </a:ext>
            </a:extLst>
          </p:cNvPr>
          <p:cNvGrpSpPr/>
          <p:nvPr/>
        </p:nvGrpSpPr>
        <p:grpSpPr>
          <a:xfrm>
            <a:off x="7818196" y="5264514"/>
            <a:ext cx="4159491" cy="1094504"/>
            <a:chOff x="7818196" y="5264514"/>
            <a:chExt cx="4159491" cy="1094504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3BD0ADB-E8EB-DBCD-350D-3FF09108F8E6}"/>
                </a:ext>
              </a:extLst>
            </p:cNvPr>
            <p:cNvSpPr txBox="1">
              <a:spLocks/>
            </p:cNvSpPr>
            <p:nvPr/>
          </p:nvSpPr>
          <p:spPr>
            <a:xfrm>
              <a:off x="9141682" y="5412763"/>
              <a:ext cx="2836005" cy="9462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standard interface for </a:t>
              </a:r>
              <a:r>
                <a:rPr lang="en-US" b="1" dirty="0"/>
                <a:t>customizing?</a:t>
              </a:r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0B8808-BAB4-151A-458D-3D58E90DF4AD}"/>
                </a:ext>
              </a:extLst>
            </p:cNvPr>
            <p:cNvSpPr/>
            <p:nvPr/>
          </p:nvSpPr>
          <p:spPr>
            <a:xfrm>
              <a:off x="7818196" y="5264514"/>
              <a:ext cx="1072571" cy="1072571"/>
            </a:xfrm>
            <a:prstGeom prst="ellipse">
              <a:avLst/>
            </a:prstGeom>
            <a:solidFill>
              <a:srgbClr val="A067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2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7A2-90D3-CA36-F224-E61FD2B1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standards for customization and interpretation</a:t>
            </a:r>
          </a:p>
        </p:txBody>
      </p:sp>
      <p:pic>
        <p:nvPicPr>
          <p:cNvPr id="7170" name="Picture 2" descr="openai&quot; Icon - Download for free – Iconduck">
            <a:extLst>
              <a:ext uri="{FF2B5EF4-FFF2-40B4-BE49-F238E27FC236}">
                <a16:creationId xmlns:a16="http://schemas.microsoft.com/office/drawing/2014/main" id="{AEAEB323-0ED0-C683-0D21-814F84AE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3090967"/>
            <a:ext cx="1099038" cy="1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thropic Icon Logo PNG Vector (SVG) Free Download">
            <a:extLst>
              <a:ext uri="{FF2B5EF4-FFF2-40B4-BE49-F238E27FC236}">
                <a16:creationId xmlns:a16="http://schemas.microsoft.com/office/drawing/2014/main" id="{69DCA896-35B2-763A-EC2F-F66580AD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39" y="3164016"/>
            <a:ext cx="1216829" cy="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oogle's Gemini: A Quantum Leap in Artificial Intelligence ...">
            <a:extLst>
              <a:ext uri="{FF2B5EF4-FFF2-40B4-BE49-F238E27FC236}">
                <a16:creationId xmlns:a16="http://schemas.microsoft.com/office/drawing/2014/main" id="{5196B3DB-5EF6-B959-F62F-20F1B73EC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8239" r="32743" b="46517"/>
          <a:stretch/>
        </p:blipFill>
        <p:spPr bwMode="auto">
          <a:xfrm>
            <a:off x="10058399" y="2928701"/>
            <a:ext cx="1241845" cy="1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8188F-E28E-B227-2E2E-A15EDA78A2EC}"/>
              </a:ext>
            </a:extLst>
          </p:cNvPr>
          <p:cNvSpPr txBox="1"/>
          <p:nvPr/>
        </p:nvSpPr>
        <p:spPr>
          <a:xfrm>
            <a:off x="5555995" y="4341466"/>
            <a:ext cx="64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BF8AF-6FA7-6212-89CC-C1DE5474F44F}"/>
              </a:ext>
            </a:extLst>
          </p:cNvPr>
          <p:cNvSpPr txBox="1"/>
          <p:nvPr/>
        </p:nvSpPr>
        <p:spPr>
          <a:xfrm>
            <a:off x="7673939" y="4329071"/>
            <a:ext cx="122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Anthropic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3FFCA-1C11-6F8A-26FF-4CEE34934B08}"/>
              </a:ext>
            </a:extLst>
          </p:cNvPr>
          <p:cNvSpPr txBox="1"/>
          <p:nvPr/>
        </p:nvSpPr>
        <p:spPr>
          <a:xfrm>
            <a:off x="10214293" y="4329071"/>
            <a:ext cx="93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1B32D-5742-8C24-7530-D76C768DA57C}"/>
              </a:ext>
            </a:extLst>
          </p:cNvPr>
          <p:cNvCxnSpPr/>
          <p:nvPr/>
        </p:nvCxnSpPr>
        <p:spPr>
          <a:xfrm>
            <a:off x="5176190" y="2713367"/>
            <a:ext cx="4852110" cy="1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FE5DE0-F31B-DA5A-5BC5-A95E6BF520F2}"/>
              </a:ext>
            </a:extLst>
          </p:cNvPr>
          <p:cNvCxnSpPr/>
          <p:nvPr/>
        </p:nvCxnSpPr>
        <p:spPr>
          <a:xfrm>
            <a:off x="5049189" y="4756935"/>
            <a:ext cx="4852110" cy="1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78C60-02DD-D447-2768-2A32891FD9CE}"/>
              </a:ext>
            </a:extLst>
          </p:cNvPr>
          <p:cNvGrpSpPr/>
          <p:nvPr/>
        </p:nvGrpSpPr>
        <p:grpSpPr>
          <a:xfrm>
            <a:off x="597260" y="3281875"/>
            <a:ext cx="3262708" cy="1428923"/>
            <a:chOff x="564775" y="2928410"/>
            <a:chExt cx="4544859" cy="1990449"/>
          </a:xfrm>
        </p:grpSpPr>
        <p:pic>
          <p:nvPicPr>
            <p:cNvPr id="6" name="Picture 4" descr="Meta Logo and symbol, meaning, history, PNG">
              <a:extLst>
                <a:ext uri="{FF2B5EF4-FFF2-40B4-BE49-F238E27FC236}">
                  <a16:creationId xmlns:a16="http://schemas.microsoft.com/office/drawing/2014/main" id="{7E5F4ED7-84E4-A105-A8DD-61052B4A7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3" r="8383"/>
            <a:stretch/>
          </p:blipFill>
          <p:spPr bwMode="auto">
            <a:xfrm>
              <a:off x="564775" y="2928410"/>
              <a:ext cx="1692650" cy="114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B6E29F-9338-2005-8AA2-6345E071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3980" y="2945933"/>
              <a:ext cx="1585654" cy="10290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2C06F-14F1-1641-FE9E-C035C71B5F1A}"/>
                </a:ext>
              </a:extLst>
            </p:cNvPr>
            <p:cNvSpPr txBox="1"/>
            <p:nvPr/>
          </p:nvSpPr>
          <p:spPr>
            <a:xfrm>
              <a:off x="801555" y="4404390"/>
              <a:ext cx="1248038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Llama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D77334-2ABB-CF21-360F-BC10A27893B9}"/>
                </a:ext>
              </a:extLst>
            </p:cNvPr>
            <p:cNvSpPr txBox="1"/>
            <p:nvPr/>
          </p:nvSpPr>
          <p:spPr>
            <a:xfrm>
              <a:off x="3472998" y="4404390"/>
              <a:ext cx="1636636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OLMo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8E07F2-8EE6-C1C8-AEC8-E50C22119B80}"/>
              </a:ext>
            </a:extLst>
          </p:cNvPr>
          <p:cNvGrpSpPr/>
          <p:nvPr/>
        </p:nvGrpSpPr>
        <p:grpSpPr>
          <a:xfrm>
            <a:off x="1198008" y="5047304"/>
            <a:ext cx="5623597" cy="1611668"/>
            <a:chOff x="-414079" y="4605394"/>
            <a:chExt cx="7833510" cy="2245008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1937E23-32D7-A306-0EA0-76BF3BAC76FB}"/>
                </a:ext>
              </a:extLst>
            </p:cNvPr>
            <p:cNvSpPr txBox="1">
              <a:spLocks/>
            </p:cNvSpPr>
            <p:nvPr/>
          </p:nvSpPr>
          <p:spPr>
            <a:xfrm>
              <a:off x="-414079" y="4943034"/>
              <a:ext cx="3391094" cy="17749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/>
                <a:t>Standard interfaces for </a:t>
              </a:r>
              <a:r>
                <a:rPr lang="en-US" b="1" dirty="0"/>
                <a:t>training</a:t>
              </a:r>
              <a:r>
                <a:rPr lang="en-US" dirty="0"/>
                <a:t> and </a:t>
              </a:r>
              <a:r>
                <a:rPr lang="en-US" b="1" dirty="0"/>
                <a:t>using</a:t>
              </a:r>
              <a:r>
                <a:rPr lang="en-US" dirty="0"/>
                <a:t> models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60AB32-EE9E-6D40-2ED3-99DB22CF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5109" y="4605394"/>
              <a:ext cx="1974322" cy="1974322"/>
            </a:xfrm>
            <a:prstGeom prst="rect">
              <a:avLst/>
            </a:prstGeom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8B8953A6-44AB-B444-A775-010A32172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723" y="4943033"/>
              <a:ext cx="1126126" cy="136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3EF077-C78A-1E3D-BCA6-27A30314B25D}"/>
                </a:ext>
              </a:extLst>
            </p:cNvPr>
            <p:cNvSpPr txBox="1"/>
            <p:nvPr/>
          </p:nvSpPr>
          <p:spPr>
            <a:xfrm>
              <a:off x="3138334" y="6335933"/>
              <a:ext cx="1388904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pytorch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1B08CE-9635-56E7-3ACD-C0D5FE7BB7C3}"/>
                </a:ext>
              </a:extLst>
            </p:cNvPr>
            <p:cNvSpPr txBox="1"/>
            <p:nvPr/>
          </p:nvSpPr>
          <p:spPr>
            <a:xfrm>
              <a:off x="5445109" y="6318083"/>
              <a:ext cx="1974322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huggingface</a:t>
              </a:r>
              <a:endParaRPr lang="en-US" dirty="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D5419BD-A740-A780-9197-2639D1B77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2513" y="5272072"/>
            <a:ext cx="1908199" cy="117307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59748A5-9936-1A16-D508-EDF7520BB829}"/>
              </a:ext>
            </a:extLst>
          </p:cNvPr>
          <p:cNvSpPr/>
          <p:nvPr/>
        </p:nvSpPr>
        <p:spPr>
          <a:xfrm>
            <a:off x="228600" y="2904405"/>
            <a:ext cx="11715750" cy="1793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D5F614-FEA2-CE1D-EBA7-9D767F38F334}"/>
              </a:ext>
            </a:extLst>
          </p:cNvPr>
          <p:cNvSpPr/>
          <p:nvPr/>
        </p:nvSpPr>
        <p:spPr>
          <a:xfrm>
            <a:off x="937844" y="4961609"/>
            <a:ext cx="6334125" cy="1793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6" descr="Bootstrap Themes">
            <a:extLst>
              <a:ext uri="{FF2B5EF4-FFF2-40B4-BE49-F238E27FC236}">
                <a16:creationId xmlns:a16="http://schemas.microsoft.com/office/drawing/2014/main" id="{9C556768-3B27-DEC4-487A-AE9BC4A8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60" y="1106106"/>
            <a:ext cx="2361303" cy="15564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8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BD44-BC0D-B7C1-C5E4-47653571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black box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E98-42D4-8505-5AD3-BBCC9650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My new Rav4</a:t>
            </a:r>
          </a:p>
        </p:txBody>
      </p:sp>
      <p:pic>
        <p:nvPicPr>
          <p:cNvPr id="14338" name="Picture 2" descr="2019 Toyota RAV4 Specs, Price, MPG &amp; Reviews | Cars.com">
            <a:extLst>
              <a:ext uri="{FF2B5EF4-FFF2-40B4-BE49-F238E27FC236}">
                <a16:creationId xmlns:a16="http://schemas.microsoft.com/office/drawing/2014/main" id="{4A365B9C-743F-AEC4-3F77-CBBB1A43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52" y="1683429"/>
            <a:ext cx="7982324" cy="52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8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9C10-1E6C-8E1C-E13E-B689F941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Nnsight</a:t>
            </a:r>
            <a:r>
              <a:rPr lang="en-US" dirty="0"/>
              <a:t> standardizes “tracing contexts” for </a:t>
            </a:r>
            <a:r>
              <a:rPr lang="en-US" dirty="0" err="1"/>
              <a:t>pytorch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95571B-6431-B27A-2A3F-C0688A5E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7" y="4426485"/>
            <a:ext cx="1126126" cy="13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590E0-FE9B-E16D-B972-F363486E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00" y="2033399"/>
            <a:ext cx="1908199" cy="1173073"/>
          </a:xfrm>
          <a:prstGeom prst="rect">
            <a:avLst/>
          </a:prstGeom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7B138655-6317-B99E-89B6-26161A85F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3700" r="59289" b="12954"/>
          <a:stretch/>
        </p:blipFill>
        <p:spPr bwMode="auto">
          <a:xfrm>
            <a:off x="4224541" y="2033399"/>
            <a:ext cx="6105321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EC478-4619-2088-1EC8-2B1F59D24906}"/>
              </a:ext>
            </a:extLst>
          </p:cNvPr>
          <p:cNvSpPr txBox="1"/>
          <p:nvPr/>
        </p:nvSpPr>
        <p:spPr>
          <a:xfrm>
            <a:off x="3770465" y="5437078"/>
            <a:ext cx="7762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Exactly what is needed for</a:t>
            </a:r>
          </a:p>
          <a:p>
            <a:pPr algn="ctr"/>
            <a:r>
              <a:rPr lang="en-US" sz="4000" dirty="0"/>
              <a:t>interpretability and customization.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F44C7-BFEF-12B1-2CD7-41062377FC7D}"/>
              </a:ext>
            </a:extLst>
          </p:cNvPr>
          <p:cNvSpPr txBox="1"/>
          <p:nvPr/>
        </p:nvSpPr>
        <p:spPr>
          <a:xfrm>
            <a:off x="3828301" y="1355726"/>
            <a:ext cx="391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pip install </a:t>
            </a:r>
            <a:r>
              <a:rPr lang="en-US" sz="3600" b="1" dirty="0" err="1"/>
              <a:t>nnsight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978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9C10-1E6C-8E1C-E13E-B689F941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nnsight</a:t>
            </a:r>
            <a:r>
              <a:rPr lang="en-US" dirty="0"/>
              <a:t> </a:t>
            </a:r>
            <a:r>
              <a:rPr lang="en-US" dirty="0" err="1"/>
              <a:t>api</a:t>
            </a:r>
            <a:r>
              <a:rPr lang="en-US" dirty="0"/>
              <a:t> enables </a:t>
            </a:r>
            <a:r>
              <a:rPr lang="en-US" b="1" dirty="0"/>
              <a:t>model customization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95571B-6431-B27A-2A3F-C0688A5E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7" y="4426485"/>
            <a:ext cx="1126126" cy="13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590E0-FE9B-E16D-B972-F363486E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00" y="2033399"/>
            <a:ext cx="1908199" cy="1173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5AF97-5978-9030-9D87-DC575C78AB65}"/>
              </a:ext>
            </a:extLst>
          </p:cNvPr>
          <p:cNvSpPr txBox="1"/>
          <p:nvPr/>
        </p:nvSpPr>
        <p:spPr>
          <a:xfrm>
            <a:off x="3884381" y="5985339"/>
            <a:ext cx="5849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Pytorch</a:t>
            </a:r>
            <a:r>
              <a:rPr lang="en-US" sz="4000" dirty="0"/>
              <a:t> runs an AI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BEA7D-FCBB-92F0-CC9E-BF410FF7E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700" y="4238064"/>
            <a:ext cx="7772400" cy="1740693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CBF4E78C-581B-C5F9-AE09-D15715B9D32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12220" y="3544836"/>
            <a:ext cx="2891746" cy="615612"/>
          </a:xfrm>
          <a:prstGeom prst="curvedConnector3">
            <a:avLst>
              <a:gd name="adj1" fmla="val 5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B454B4AD-1F12-E4F1-A384-8953CB69C00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19617" y="3231227"/>
            <a:ext cx="2040472" cy="350044"/>
          </a:xfrm>
          <a:prstGeom prst="curvedConnector3">
            <a:avLst>
              <a:gd name="adj1" fmla="val 5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FD9AE09B-FA9B-DCB3-4D06-5085D86E09A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48799" y="3563317"/>
            <a:ext cx="3143250" cy="788642"/>
          </a:xfrm>
          <a:prstGeom prst="curvedConnector3">
            <a:avLst>
              <a:gd name="adj1" fmla="val 5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D6C6F299-4AF2-E473-3DE1-0BC9A86899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23921" y="2869521"/>
            <a:ext cx="2508132" cy="1582625"/>
          </a:xfrm>
          <a:prstGeom prst="curvedConnector3">
            <a:avLst>
              <a:gd name="adj1" fmla="val 5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332A62-AA8B-2BBB-07F2-6A5E6B5AF3EA}"/>
              </a:ext>
            </a:extLst>
          </p:cNvPr>
          <p:cNvGrpSpPr/>
          <p:nvPr/>
        </p:nvGrpSpPr>
        <p:grpSpPr>
          <a:xfrm>
            <a:off x="3151299" y="1516274"/>
            <a:ext cx="8811964" cy="869739"/>
            <a:chOff x="3151299" y="1516274"/>
            <a:chExt cx="8811964" cy="86973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54A8429-8367-5BA2-F639-2073E2C68A20}"/>
                </a:ext>
              </a:extLst>
            </p:cNvPr>
            <p:cNvCxnSpPr/>
            <p:nvPr/>
          </p:nvCxnSpPr>
          <p:spPr>
            <a:xfrm>
              <a:off x="3586163" y="2386013"/>
              <a:ext cx="6858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0002E4-7C69-7ADA-B2AC-C20E5575C887}"/>
                </a:ext>
              </a:extLst>
            </p:cNvPr>
            <p:cNvSpPr txBox="1"/>
            <p:nvPr/>
          </p:nvSpPr>
          <p:spPr>
            <a:xfrm>
              <a:off x="3151299" y="1516274"/>
              <a:ext cx="88119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/>
                <a:t>Nnsight</a:t>
              </a:r>
              <a:r>
                <a:rPr lang="en-US" sz="4000" dirty="0"/>
                <a:t> performs custom interventions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9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60A5E-D8F4-D6B1-2B46-290DCEDD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F93C-5DE4-8D29-C814-4C0D8A622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80" y="1340486"/>
            <a:ext cx="7574280" cy="4851400"/>
          </a:xfrm>
        </p:spPr>
        <p:txBody>
          <a:bodyPr/>
          <a:lstStyle/>
          <a:p>
            <a:r>
              <a:rPr lang="en-US" dirty="0"/>
              <a:t>Update factual knowledge</a:t>
            </a:r>
          </a:p>
          <a:p>
            <a:r>
              <a:rPr lang="en-US" dirty="0"/>
              <a:t>Mitigate privacy issues</a:t>
            </a:r>
          </a:p>
          <a:p>
            <a:r>
              <a:rPr lang="en-US" dirty="0"/>
              <a:t>Directly alter biases to fit the application</a:t>
            </a:r>
          </a:p>
          <a:p>
            <a:r>
              <a:rPr lang="en-US" dirty="0"/>
              <a:t>Define the personality, preferences, as well as safety boundaries for the AI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Having a stable standard API for customization will </a:t>
            </a:r>
            <a:r>
              <a:rPr lang="en-US" b="1" dirty="0"/>
              <a:t>unleash a creative market</a:t>
            </a:r>
            <a:r>
              <a:rPr lang="en-US" dirty="0"/>
              <a:t>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9D97A2-6D8B-B92E-28C6-237374F5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7" y="4426485"/>
            <a:ext cx="1126126" cy="13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EF2CC-0ED1-95B5-7909-99259A2B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00" y="2033399"/>
            <a:ext cx="1908199" cy="11730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E75E50-91B7-8441-32A8-97C456F12C5B}"/>
              </a:ext>
            </a:extLst>
          </p:cNvPr>
          <p:cNvSpPr txBox="1">
            <a:spLocks/>
          </p:cNvSpPr>
          <p:nvPr/>
        </p:nvSpPr>
        <p:spPr>
          <a:xfrm>
            <a:off x="1342260" y="3197713"/>
            <a:ext cx="1418003" cy="558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7030A0"/>
                </a:solidFill>
              </a:rPr>
              <a:t>nnsight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72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7A2-90D3-CA36-F224-E61FD2B1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standard for customization and interpretation</a:t>
            </a:r>
          </a:p>
        </p:txBody>
      </p:sp>
      <p:pic>
        <p:nvPicPr>
          <p:cNvPr id="7170" name="Picture 2" descr="openai&quot; Icon - Download for free – Iconduck">
            <a:extLst>
              <a:ext uri="{FF2B5EF4-FFF2-40B4-BE49-F238E27FC236}">
                <a16:creationId xmlns:a16="http://schemas.microsoft.com/office/drawing/2014/main" id="{AEAEB323-0ED0-C683-0D21-814F84AE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3090967"/>
            <a:ext cx="1099038" cy="1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thropic Icon Logo PNG Vector (SVG) Free Download">
            <a:extLst>
              <a:ext uri="{FF2B5EF4-FFF2-40B4-BE49-F238E27FC236}">
                <a16:creationId xmlns:a16="http://schemas.microsoft.com/office/drawing/2014/main" id="{69DCA896-35B2-763A-EC2F-F66580AD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39" y="3164016"/>
            <a:ext cx="1216829" cy="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oogle's Gemini: A Quantum Leap in Artificial Intelligence ...">
            <a:extLst>
              <a:ext uri="{FF2B5EF4-FFF2-40B4-BE49-F238E27FC236}">
                <a16:creationId xmlns:a16="http://schemas.microsoft.com/office/drawing/2014/main" id="{5196B3DB-5EF6-B959-F62F-20F1B73EC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8239" r="32743" b="46517"/>
          <a:stretch/>
        </p:blipFill>
        <p:spPr bwMode="auto">
          <a:xfrm>
            <a:off x="10058399" y="2928701"/>
            <a:ext cx="1241845" cy="1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8188F-E28E-B227-2E2E-A15EDA78A2EC}"/>
              </a:ext>
            </a:extLst>
          </p:cNvPr>
          <p:cNvSpPr txBox="1"/>
          <p:nvPr/>
        </p:nvSpPr>
        <p:spPr>
          <a:xfrm>
            <a:off x="5555995" y="4341466"/>
            <a:ext cx="64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BF8AF-6FA7-6212-89CC-C1DE5474F44F}"/>
              </a:ext>
            </a:extLst>
          </p:cNvPr>
          <p:cNvSpPr txBox="1"/>
          <p:nvPr/>
        </p:nvSpPr>
        <p:spPr>
          <a:xfrm>
            <a:off x="7673939" y="4329071"/>
            <a:ext cx="122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Anthropic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3FFCA-1C11-6F8A-26FF-4CEE34934B08}"/>
              </a:ext>
            </a:extLst>
          </p:cNvPr>
          <p:cNvSpPr txBox="1"/>
          <p:nvPr/>
        </p:nvSpPr>
        <p:spPr>
          <a:xfrm>
            <a:off x="10214293" y="4329071"/>
            <a:ext cx="93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1B32D-5742-8C24-7530-D76C768DA57C}"/>
              </a:ext>
            </a:extLst>
          </p:cNvPr>
          <p:cNvCxnSpPr/>
          <p:nvPr/>
        </p:nvCxnSpPr>
        <p:spPr>
          <a:xfrm>
            <a:off x="5176190" y="2713367"/>
            <a:ext cx="4852110" cy="1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FE5DE0-F31B-DA5A-5BC5-A95E6BF520F2}"/>
              </a:ext>
            </a:extLst>
          </p:cNvPr>
          <p:cNvCxnSpPr/>
          <p:nvPr/>
        </p:nvCxnSpPr>
        <p:spPr>
          <a:xfrm>
            <a:off x="5049189" y="4756935"/>
            <a:ext cx="4852110" cy="1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78C60-02DD-D447-2768-2A32891FD9CE}"/>
              </a:ext>
            </a:extLst>
          </p:cNvPr>
          <p:cNvGrpSpPr/>
          <p:nvPr/>
        </p:nvGrpSpPr>
        <p:grpSpPr>
          <a:xfrm>
            <a:off x="597260" y="3281875"/>
            <a:ext cx="3262708" cy="1428923"/>
            <a:chOff x="564775" y="2928410"/>
            <a:chExt cx="4544859" cy="1990449"/>
          </a:xfrm>
        </p:grpSpPr>
        <p:pic>
          <p:nvPicPr>
            <p:cNvPr id="6" name="Picture 4" descr="Meta Logo and symbol, meaning, history, PNG">
              <a:extLst>
                <a:ext uri="{FF2B5EF4-FFF2-40B4-BE49-F238E27FC236}">
                  <a16:creationId xmlns:a16="http://schemas.microsoft.com/office/drawing/2014/main" id="{7E5F4ED7-84E4-A105-A8DD-61052B4A7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3" r="8383"/>
            <a:stretch/>
          </p:blipFill>
          <p:spPr bwMode="auto">
            <a:xfrm>
              <a:off x="564775" y="2928410"/>
              <a:ext cx="1692650" cy="114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B6E29F-9338-2005-8AA2-6345E071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3980" y="2945933"/>
              <a:ext cx="1585654" cy="10290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2C06F-14F1-1641-FE9E-C035C71B5F1A}"/>
                </a:ext>
              </a:extLst>
            </p:cNvPr>
            <p:cNvSpPr txBox="1"/>
            <p:nvPr/>
          </p:nvSpPr>
          <p:spPr>
            <a:xfrm>
              <a:off x="801555" y="4404390"/>
              <a:ext cx="1248038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Llama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D77334-2ABB-CF21-360F-BC10A27893B9}"/>
                </a:ext>
              </a:extLst>
            </p:cNvPr>
            <p:cNvSpPr txBox="1"/>
            <p:nvPr/>
          </p:nvSpPr>
          <p:spPr>
            <a:xfrm>
              <a:off x="3472998" y="4404390"/>
              <a:ext cx="1636636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OLMo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8E07F2-8EE6-C1C8-AEC8-E50C22119B80}"/>
              </a:ext>
            </a:extLst>
          </p:cNvPr>
          <p:cNvGrpSpPr/>
          <p:nvPr/>
        </p:nvGrpSpPr>
        <p:grpSpPr>
          <a:xfrm>
            <a:off x="1198008" y="5047304"/>
            <a:ext cx="5623597" cy="1611668"/>
            <a:chOff x="-414079" y="4605394"/>
            <a:chExt cx="7833510" cy="2245008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1937E23-32D7-A306-0EA0-76BF3BAC76FB}"/>
                </a:ext>
              </a:extLst>
            </p:cNvPr>
            <p:cNvSpPr txBox="1">
              <a:spLocks/>
            </p:cNvSpPr>
            <p:nvPr/>
          </p:nvSpPr>
          <p:spPr>
            <a:xfrm>
              <a:off x="-414079" y="4943034"/>
              <a:ext cx="3391094" cy="17749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/>
                <a:t>Standard interfaces for </a:t>
              </a:r>
              <a:r>
                <a:rPr lang="en-US" b="1" dirty="0"/>
                <a:t>training</a:t>
              </a:r>
              <a:r>
                <a:rPr lang="en-US" dirty="0"/>
                <a:t> and </a:t>
              </a:r>
              <a:r>
                <a:rPr lang="en-US" b="1" dirty="0"/>
                <a:t>using</a:t>
              </a:r>
              <a:r>
                <a:rPr lang="en-US" dirty="0"/>
                <a:t> models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60AB32-EE9E-6D40-2ED3-99DB22CF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5109" y="4605394"/>
              <a:ext cx="1974322" cy="1974322"/>
            </a:xfrm>
            <a:prstGeom prst="rect">
              <a:avLst/>
            </a:prstGeom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8B8953A6-44AB-B444-A775-010A32172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723" y="4943033"/>
              <a:ext cx="1126126" cy="136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3EF077-C78A-1E3D-BCA6-27A30314B25D}"/>
                </a:ext>
              </a:extLst>
            </p:cNvPr>
            <p:cNvSpPr txBox="1"/>
            <p:nvPr/>
          </p:nvSpPr>
          <p:spPr>
            <a:xfrm>
              <a:off x="3138334" y="6335933"/>
              <a:ext cx="1388904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pytorch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1B08CE-9635-56E7-3ACD-C0D5FE7BB7C3}"/>
                </a:ext>
              </a:extLst>
            </p:cNvPr>
            <p:cNvSpPr txBox="1"/>
            <p:nvPr/>
          </p:nvSpPr>
          <p:spPr>
            <a:xfrm>
              <a:off x="5445109" y="6318083"/>
              <a:ext cx="1974322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huggingface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581306-1B17-C539-8F62-58E640B79920}"/>
              </a:ext>
            </a:extLst>
          </p:cNvPr>
          <p:cNvGrpSpPr/>
          <p:nvPr/>
        </p:nvGrpSpPr>
        <p:grpSpPr>
          <a:xfrm>
            <a:off x="7432513" y="5236776"/>
            <a:ext cx="4810341" cy="1275999"/>
            <a:chOff x="7432513" y="5236776"/>
            <a:chExt cx="4810341" cy="1275999"/>
          </a:xfrm>
        </p:grpSpPr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EFBCF2C-B676-4ABD-F363-940E755F4266}"/>
                </a:ext>
              </a:extLst>
            </p:cNvPr>
            <p:cNvSpPr txBox="1">
              <a:spLocks/>
            </p:cNvSpPr>
            <p:nvPr/>
          </p:nvSpPr>
          <p:spPr>
            <a:xfrm>
              <a:off x="9406849" y="5236776"/>
              <a:ext cx="2836005" cy="12759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 err="1">
                  <a:solidFill>
                    <a:srgbClr val="7030A0"/>
                  </a:solidFill>
                </a:rPr>
                <a:t>nnsight</a:t>
              </a:r>
              <a:r>
                <a:rPr lang="en-US" dirty="0"/>
                <a:t>: a standard interface for </a:t>
              </a:r>
              <a:r>
                <a:rPr lang="en-US" b="1" dirty="0"/>
                <a:t>customizing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D5419BD-A740-A780-9197-2639D1B77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32513" y="5272072"/>
              <a:ext cx="1908199" cy="1173073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59748A5-9936-1A16-D508-EDF7520BB829}"/>
              </a:ext>
            </a:extLst>
          </p:cNvPr>
          <p:cNvSpPr/>
          <p:nvPr/>
        </p:nvSpPr>
        <p:spPr>
          <a:xfrm>
            <a:off x="228600" y="2904405"/>
            <a:ext cx="11715750" cy="1793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D5F614-FEA2-CE1D-EBA7-9D767F38F334}"/>
              </a:ext>
            </a:extLst>
          </p:cNvPr>
          <p:cNvSpPr/>
          <p:nvPr/>
        </p:nvSpPr>
        <p:spPr>
          <a:xfrm>
            <a:off x="937844" y="4961609"/>
            <a:ext cx="6334125" cy="1793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796CF4-3995-300C-4097-24331B5FD71D}"/>
              </a:ext>
            </a:extLst>
          </p:cNvPr>
          <p:cNvGrpSpPr/>
          <p:nvPr/>
        </p:nvGrpSpPr>
        <p:grpSpPr>
          <a:xfrm>
            <a:off x="4171950" y="1198039"/>
            <a:ext cx="4718818" cy="1297987"/>
            <a:chOff x="4171950" y="1198039"/>
            <a:chExt cx="4718818" cy="129798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E9C49E0F-A577-0FA0-B321-629D50EFE50F}"/>
                </a:ext>
              </a:extLst>
            </p:cNvPr>
            <p:cNvSpPr txBox="1">
              <a:spLocks/>
            </p:cNvSpPr>
            <p:nvPr/>
          </p:nvSpPr>
          <p:spPr>
            <a:xfrm>
              <a:off x="4171950" y="1261452"/>
              <a:ext cx="3430295" cy="12345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/>
                <a:t> community fabric for </a:t>
              </a:r>
              <a:r>
                <a:rPr lang="en-US" b="1" dirty="0"/>
                <a:t>understanding?</a:t>
              </a:r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9A60693-5982-6BEE-2C3B-FB129683E90A}"/>
                </a:ext>
              </a:extLst>
            </p:cNvPr>
            <p:cNvSpPr/>
            <p:nvPr/>
          </p:nvSpPr>
          <p:spPr>
            <a:xfrm>
              <a:off x="7818197" y="1198039"/>
              <a:ext cx="1072571" cy="1072571"/>
            </a:xfrm>
            <a:prstGeom prst="ellipse">
              <a:avLst/>
            </a:prstGeom>
            <a:solidFill>
              <a:srgbClr val="A067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7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9C10-1E6C-8E1C-E13E-B689F941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 to </a:t>
            </a:r>
            <a:r>
              <a:rPr lang="en-US" b="1" dirty="0"/>
              <a:t>build community understanding</a:t>
            </a:r>
            <a:r>
              <a:rPr lang="en-US" dirty="0"/>
              <a:t>?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95571B-6431-B27A-2A3F-C0688A5E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7" y="4426485"/>
            <a:ext cx="1126126" cy="13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590E0-FE9B-E16D-B972-F363486E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00" y="2033399"/>
            <a:ext cx="1908199" cy="11730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5D4D-54C6-9C61-C49D-EBBD64F6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338" y="1325563"/>
            <a:ext cx="7510462" cy="4803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In practice understanding AI is hard: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The biggest companies are afraid of having weights copied and stolen</a:t>
            </a:r>
          </a:p>
          <a:p>
            <a:endParaRPr lang="en-US" sz="3600" dirty="0"/>
          </a:p>
          <a:p>
            <a:r>
              <a:rPr lang="en-US" sz="3600" dirty="0"/>
              <a:t>Researchers cannot afford to run their own data centers to customize models just for research</a:t>
            </a:r>
          </a:p>
        </p:txBody>
      </p:sp>
    </p:spTree>
    <p:extLst>
      <p:ext uri="{BB962C8B-B14F-4D97-AF65-F5344CB8AC3E}">
        <p14:creationId xmlns:p14="http://schemas.microsoft.com/office/powerpoint/2010/main" val="1655202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9C10-1E6C-8E1C-E13E-B689F941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NDIF</a:t>
            </a:r>
            <a:r>
              <a:rPr lang="en-US" dirty="0"/>
              <a:t>: community resources for understanding AI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95571B-6431-B27A-2A3F-C0688A5E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7" y="4426485"/>
            <a:ext cx="1126126" cy="13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590E0-FE9B-E16D-B972-F363486E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00" y="2033399"/>
            <a:ext cx="1908199" cy="117307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B5C7A5-EE9A-06A0-5C9B-2C3694C11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50" y="6328719"/>
            <a:ext cx="10515600" cy="6032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Goal: enable detailed human understanding of massive AI models.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C6D920C-F381-CD7D-612C-0EC612B73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9621" r="3454" b="76"/>
          <a:stretch/>
        </p:blipFill>
        <p:spPr bwMode="auto">
          <a:xfrm>
            <a:off x="2995261" y="3914308"/>
            <a:ext cx="7870859" cy="23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A2EB9-92A3-6F55-E7EC-34EB31C33CEF}"/>
              </a:ext>
            </a:extLst>
          </p:cNvPr>
          <p:cNvGrpSpPr/>
          <p:nvPr/>
        </p:nvGrpSpPr>
        <p:grpSpPr>
          <a:xfrm>
            <a:off x="3205767" y="1577173"/>
            <a:ext cx="8433783" cy="2220728"/>
            <a:chOff x="3205767" y="1683122"/>
            <a:chExt cx="8433783" cy="2220728"/>
          </a:xfrm>
        </p:grpSpPr>
        <p:pic>
          <p:nvPicPr>
            <p:cNvPr id="10" name="Picture 6" descr="Bootstrap Themes">
              <a:extLst>
                <a:ext uri="{FF2B5EF4-FFF2-40B4-BE49-F238E27FC236}">
                  <a16:creationId xmlns:a16="http://schemas.microsoft.com/office/drawing/2014/main" id="{B885F8BD-1181-0DBD-63D1-57CAD2876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8247" y="2021892"/>
              <a:ext cx="2361303" cy="155644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912848F0-050D-FF5C-2A35-BED29048EBA5}"/>
                </a:ext>
              </a:extLst>
            </p:cNvPr>
            <p:cNvSpPr txBox="1">
              <a:spLocks/>
            </p:cNvSpPr>
            <p:nvPr/>
          </p:nvSpPr>
          <p:spPr>
            <a:xfrm>
              <a:off x="3205767" y="1683122"/>
              <a:ext cx="5927623" cy="22207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7030A0"/>
                  </a:solidFill>
                </a:rPr>
                <a:t>The National Deep Inference Fabric </a:t>
              </a:r>
              <a:r>
                <a:rPr lang="en-US" dirty="0"/>
                <a:t>executes </a:t>
              </a:r>
              <a:r>
                <a:rPr lang="en-US" dirty="0" err="1"/>
                <a:t>nnsight</a:t>
              </a:r>
              <a:r>
                <a:rPr lang="en-US" dirty="0"/>
                <a:t> requests</a:t>
              </a:r>
            </a:p>
            <a:p>
              <a:pPr marL="0" indent="0" algn="r">
                <a:buFont typeface="Arial" panose="020B0604020202020204" pitchFamily="34" charset="0"/>
                <a:buNone/>
              </a:pPr>
              <a:br>
                <a:rPr lang="en-US" dirty="0"/>
              </a:br>
              <a:r>
                <a:rPr lang="en-US" i="1" dirty="0"/>
                <a:t>Without requiring the user</a:t>
              </a:r>
              <a:br>
                <a:rPr lang="en-US" i="1" dirty="0"/>
              </a:br>
              <a:r>
                <a:rPr lang="en-US" i="1" dirty="0"/>
                <a:t>to take custody of the model.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05EB22-822B-0564-7F37-74B539A54C83}"/>
              </a:ext>
            </a:extLst>
          </p:cNvPr>
          <p:cNvCxnSpPr>
            <a:cxnSpLocks/>
            <a:stCxn id="11" idx="1"/>
            <a:endCxn id="10" idx="1"/>
          </p:cNvCxnSpPr>
          <p:nvPr/>
        </p:nvCxnSpPr>
        <p:spPr>
          <a:xfrm>
            <a:off x="3205767" y="2687537"/>
            <a:ext cx="6072480" cy="6630"/>
          </a:xfrm>
          <a:prstGeom prst="straightConnector1">
            <a:avLst/>
          </a:prstGeom>
          <a:ln w="1524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0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9C10-1E6C-8E1C-E13E-B689F941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advantages of a national fabric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5D4D-54C6-9C61-C49D-EBBD64F6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338" y="1463040"/>
            <a:ext cx="7876222" cy="5166360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Cost: Interpretation research and customization engineering can be conducted efficiently </a:t>
            </a:r>
            <a:r>
              <a:rPr lang="en-US" sz="3600" b="1" dirty="0"/>
              <a:t>without bespoke data centers.</a:t>
            </a:r>
            <a:endParaRPr lang="en-US" sz="3600" dirty="0"/>
          </a:p>
          <a:p>
            <a:pPr marL="742950" indent="-742950">
              <a:buAutoNum type="arabicPeriod"/>
            </a:pPr>
            <a:endParaRPr lang="en-US" sz="3600" dirty="0"/>
          </a:p>
          <a:p>
            <a:pPr marL="742950" indent="-742950">
              <a:buAutoNum type="arabicPeriod"/>
            </a:pPr>
            <a:r>
              <a:rPr lang="en-US" sz="3600" dirty="0"/>
              <a:t>Safety: A fabric </a:t>
            </a:r>
            <a:r>
              <a:rPr lang="en-US" sz="3600" b="1" dirty="0"/>
              <a:t>can secure itself</a:t>
            </a:r>
            <a:r>
              <a:rPr lang="en-US" sz="3600" dirty="0"/>
              <a:t> against malicious use. Parameters do </a:t>
            </a:r>
            <a:r>
              <a:rPr lang="en-US" sz="3600" b="1" dirty="0"/>
              <a:t>not</a:t>
            </a:r>
            <a:r>
              <a:rPr lang="en-US" sz="3600" dirty="0"/>
              <a:t> need to be handed out to researchers and customizers.</a:t>
            </a:r>
          </a:p>
        </p:txBody>
      </p:sp>
      <p:pic>
        <p:nvPicPr>
          <p:cNvPr id="6" name="Picture 6" descr="Bootstrap Themes">
            <a:extLst>
              <a:ext uri="{FF2B5EF4-FFF2-40B4-BE49-F238E27FC236}">
                <a16:creationId xmlns:a16="http://schemas.microsoft.com/office/drawing/2014/main" id="{3EC6E99B-BE68-6184-F25E-87710D75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8201"/>
            <a:ext cx="2361303" cy="15564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C03B7C-DC2A-991F-9C09-7AC65699CC5B}"/>
              </a:ext>
            </a:extLst>
          </p:cNvPr>
          <p:cNvSpPr/>
          <p:nvPr/>
        </p:nvSpPr>
        <p:spPr>
          <a:xfrm>
            <a:off x="472440" y="3651529"/>
            <a:ext cx="3200400" cy="2651760"/>
          </a:xfrm>
          <a:prstGeom prst="roundRect">
            <a:avLst/>
          </a:prstGeom>
          <a:noFill/>
          <a:ln w="133350" cmpd="tri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2EDCD-CBAD-D006-45EA-A517F7B2F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740" y="1846886"/>
            <a:ext cx="1908199" cy="11730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461541-2D7F-49AA-0059-0065D66D16B3}"/>
              </a:ext>
            </a:extLst>
          </p:cNvPr>
          <p:cNvGrpSpPr/>
          <p:nvPr/>
        </p:nvGrpSpPr>
        <p:grpSpPr>
          <a:xfrm>
            <a:off x="1844040" y="3019959"/>
            <a:ext cx="441960" cy="1308201"/>
            <a:chOff x="1844040" y="3019959"/>
            <a:chExt cx="441960" cy="130820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4B00302-BB8E-AEE9-21C9-3E6E659B1F08}"/>
                </a:ext>
              </a:extLst>
            </p:cNvPr>
            <p:cNvCxnSpPr>
              <a:cxnSpLocks/>
            </p:cNvCxnSpPr>
            <p:nvPr/>
          </p:nvCxnSpPr>
          <p:spPr>
            <a:xfrm>
              <a:off x="1844040" y="3019959"/>
              <a:ext cx="0" cy="1308201"/>
            </a:xfrm>
            <a:prstGeom prst="straightConnector1">
              <a:avLst/>
            </a:prstGeom>
            <a:ln w="1524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DD921A5-F2BF-3BA2-8AA0-962A0C784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6000" y="3019959"/>
              <a:ext cx="0" cy="1308201"/>
            </a:xfrm>
            <a:prstGeom prst="straightConnector1">
              <a:avLst/>
            </a:prstGeom>
            <a:ln w="1524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23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7A2-90D3-CA36-F224-E61FD2B1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healthy tech ecosystem for AI</a:t>
            </a:r>
          </a:p>
        </p:txBody>
      </p:sp>
      <p:pic>
        <p:nvPicPr>
          <p:cNvPr id="7170" name="Picture 2" descr="openai&quot; Icon - Download for free – Iconduck">
            <a:extLst>
              <a:ext uri="{FF2B5EF4-FFF2-40B4-BE49-F238E27FC236}">
                <a16:creationId xmlns:a16="http://schemas.microsoft.com/office/drawing/2014/main" id="{AEAEB323-0ED0-C683-0D21-814F84AE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3090967"/>
            <a:ext cx="1099038" cy="1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thropic Icon Logo PNG Vector (SVG) Free Download">
            <a:extLst>
              <a:ext uri="{FF2B5EF4-FFF2-40B4-BE49-F238E27FC236}">
                <a16:creationId xmlns:a16="http://schemas.microsoft.com/office/drawing/2014/main" id="{69DCA896-35B2-763A-EC2F-F66580AD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39" y="3164016"/>
            <a:ext cx="1216829" cy="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oogle's Gemini: A Quantum Leap in Artificial Intelligence ...">
            <a:extLst>
              <a:ext uri="{FF2B5EF4-FFF2-40B4-BE49-F238E27FC236}">
                <a16:creationId xmlns:a16="http://schemas.microsoft.com/office/drawing/2014/main" id="{5196B3DB-5EF6-B959-F62F-20F1B73EC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8239" r="32743" b="46517"/>
          <a:stretch/>
        </p:blipFill>
        <p:spPr bwMode="auto">
          <a:xfrm>
            <a:off x="10058399" y="2928701"/>
            <a:ext cx="1241845" cy="1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8188F-E28E-B227-2E2E-A15EDA78A2EC}"/>
              </a:ext>
            </a:extLst>
          </p:cNvPr>
          <p:cNvSpPr txBox="1"/>
          <p:nvPr/>
        </p:nvSpPr>
        <p:spPr>
          <a:xfrm>
            <a:off x="5555995" y="4341466"/>
            <a:ext cx="64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BF8AF-6FA7-6212-89CC-C1DE5474F44F}"/>
              </a:ext>
            </a:extLst>
          </p:cNvPr>
          <p:cNvSpPr txBox="1"/>
          <p:nvPr/>
        </p:nvSpPr>
        <p:spPr>
          <a:xfrm>
            <a:off x="7673939" y="4329071"/>
            <a:ext cx="122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Anthropic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3FFCA-1C11-6F8A-26FF-4CEE34934B08}"/>
              </a:ext>
            </a:extLst>
          </p:cNvPr>
          <p:cNvSpPr txBox="1"/>
          <p:nvPr/>
        </p:nvSpPr>
        <p:spPr>
          <a:xfrm>
            <a:off x="10214293" y="4329071"/>
            <a:ext cx="93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1B32D-5742-8C24-7530-D76C768DA57C}"/>
              </a:ext>
            </a:extLst>
          </p:cNvPr>
          <p:cNvCxnSpPr>
            <a:cxnSpLocks/>
          </p:cNvCxnSpPr>
          <p:nvPr/>
        </p:nvCxnSpPr>
        <p:spPr>
          <a:xfrm>
            <a:off x="1300163" y="2713368"/>
            <a:ext cx="9544050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FE5DE0-F31B-DA5A-5BC5-A95E6BF520F2}"/>
              </a:ext>
            </a:extLst>
          </p:cNvPr>
          <p:cNvCxnSpPr>
            <a:cxnSpLocks/>
          </p:cNvCxnSpPr>
          <p:nvPr/>
        </p:nvCxnSpPr>
        <p:spPr>
          <a:xfrm>
            <a:off x="1300163" y="4756936"/>
            <a:ext cx="9444037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78C60-02DD-D447-2768-2A32891FD9CE}"/>
              </a:ext>
            </a:extLst>
          </p:cNvPr>
          <p:cNvGrpSpPr/>
          <p:nvPr/>
        </p:nvGrpSpPr>
        <p:grpSpPr>
          <a:xfrm>
            <a:off x="597260" y="3281875"/>
            <a:ext cx="3262708" cy="1428923"/>
            <a:chOff x="564775" y="2928410"/>
            <a:chExt cx="4544859" cy="1990449"/>
          </a:xfrm>
        </p:grpSpPr>
        <p:pic>
          <p:nvPicPr>
            <p:cNvPr id="6" name="Picture 4" descr="Meta Logo and symbol, meaning, history, PNG">
              <a:extLst>
                <a:ext uri="{FF2B5EF4-FFF2-40B4-BE49-F238E27FC236}">
                  <a16:creationId xmlns:a16="http://schemas.microsoft.com/office/drawing/2014/main" id="{7E5F4ED7-84E4-A105-A8DD-61052B4A7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3" r="8383"/>
            <a:stretch/>
          </p:blipFill>
          <p:spPr bwMode="auto">
            <a:xfrm>
              <a:off x="564775" y="2928410"/>
              <a:ext cx="1692650" cy="114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B6E29F-9338-2005-8AA2-6345E071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3980" y="2945933"/>
              <a:ext cx="1585654" cy="10290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2C06F-14F1-1641-FE9E-C035C71B5F1A}"/>
                </a:ext>
              </a:extLst>
            </p:cNvPr>
            <p:cNvSpPr txBox="1"/>
            <p:nvPr/>
          </p:nvSpPr>
          <p:spPr>
            <a:xfrm>
              <a:off x="801555" y="4404390"/>
              <a:ext cx="1248038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Llama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D77334-2ABB-CF21-360F-BC10A27893B9}"/>
                </a:ext>
              </a:extLst>
            </p:cNvPr>
            <p:cNvSpPr txBox="1"/>
            <p:nvPr/>
          </p:nvSpPr>
          <p:spPr>
            <a:xfrm>
              <a:off x="3472998" y="4404390"/>
              <a:ext cx="1636636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OLMo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8E07F2-8EE6-C1C8-AEC8-E50C22119B80}"/>
              </a:ext>
            </a:extLst>
          </p:cNvPr>
          <p:cNvGrpSpPr/>
          <p:nvPr/>
        </p:nvGrpSpPr>
        <p:grpSpPr>
          <a:xfrm>
            <a:off x="3748249" y="5047304"/>
            <a:ext cx="3073356" cy="1611668"/>
            <a:chOff x="3138334" y="4605394"/>
            <a:chExt cx="4281097" cy="22450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60AB32-EE9E-6D40-2ED3-99DB22CF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5109" y="4605394"/>
              <a:ext cx="1974322" cy="1974322"/>
            </a:xfrm>
            <a:prstGeom prst="rect">
              <a:avLst/>
            </a:prstGeom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8B8953A6-44AB-B444-A775-010A32172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723" y="4943033"/>
              <a:ext cx="1126126" cy="136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3EF077-C78A-1E3D-BCA6-27A30314B25D}"/>
                </a:ext>
              </a:extLst>
            </p:cNvPr>
            <p:cNvSpPr txBox="1"/>
            <p:nvPr/>
          </p:nvSpPr>
          <p:spPr>
            <a:xfrm>
              <a:off x="3138334" y="6335933"/>
              <a:ext cx="1388904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pytorch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1B08CE-9635-56E7-3ACD-C0D5FE7BB7C3}"/>
                </a:ext>
              </a:extLst>
            </p:cNvPr>
            <p:cNvSpPr txBox="1"/>
            <p:nvPr/>
          </p:nvSpPr>
          <p:spPr>
            <a:xfrm>
              <a:off x="5445109" y="6318083"/>
              <a:ext cx="1974322" cy="51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huggingface</a:t>
              </a:r>
              <a:endParaRPr lang="en-US" dirty="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D5419BD-A740-A780-9197-2639D1B77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2513" y="5272072"/>
            <a:ext cx="1908199" cy="1173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4E74E1-8E83-8937-5306-F0DA7F25CA70}"/>
              </a:ext>
            </a:extLst>
          </p:cNvPr>
          <p:cNvGrpSpPr/>
          <p:nvPr/>
        </p:nvGrpSpPr>
        <p:grpSpPr>
          <a:xfrm>
            <a:off x="1663196" y="1100484"/>
            <a:ext cx="6504881" cy="1556448"/>
            <a:chOff x="1663196" y="1100484"/>
            <a:chExt cx="6504881" cy="1556448"/>
          </a:xfrm>
        </p:grpSpPr>
        <p:pic>
          <p:nvPicPr>
            <p:cNvPr id="13" name="Picture 6" descr="Bootstrap Themes">
              <a:extLst>
                <a:ext uri="{FF2B5EF4-FFF2-40B4-BE49-F238E27FC236}">
                  <a16:creationId xmlns:a16="http://schemas.microsoft.com/office/drawing/2014/main" id="{9C556768-3B27-DEC4-487A-AE9BC4A8A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774" y="1100484"/>
              <a:ext cx="2361303" cy="155644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695A01C4-DBF0-FE84-3B07-51A8D82E0604}"/>
                </a:ext>
              </a:extLst>
            </p:cNvPr>
            <p:cNvSpPr txBox="1">
              <a:spLocks/>
            </p:cNvSpPr>
            <p:nvPr/>
          </p:nvSpPr>
          <p:spPr>
            <a:xfrm>
              <a:off x="1663196" y="1261322"/>
              <a:ext cx="3892799" cy="12065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chemeClr val="accent5"/>
                  </a:solidFill>
                </a:rPr>
                <a:t>NDIF</a:t>
              </a:r>
              <a:r>
                <a:rPr lang="en-US" dirty="0"/>
                <a:t>: a community</a:t>
              </a:r>
              <a:br>
                <a:rPr lang="en-US" dirty="0"/>
              </a:br>
              <a:r>
                <a:rPr lang="en-US" dirty="0"/>
                <a:t>fabric for</a:t>
              </a:r>
              <a:br>
                <a:rPr lang="en-US" dirty="0"/>
              </a:br>
              <a:r>
                <a:rPr lang="en-US" b="1" dirty="0"/>
                <a:t>understanding</a:t>
              </a: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BD37585-9BF8-E8AB-6490-457505AD9127}"/>
              </a:ext>
            </a:extLst>
          </p:cNvPr>
          <p:cNvSpPr txBox="1">
            <a:spLocks/>
          </p:cNvSpPr>
          <p:nvPr/>
        </p:nvSpPr>
        <p:spPr>
          <a:xfrm>
            <a:off x="672919" y="5601957"/>
            <a:ext cx="2698703" cy="702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Open standards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EDA42CD-EF3B-FBCF-E26C-27538795C607}"/>
              </a:ext>
            </a:extLst>
          </p:cNvPr>
          <p:cNvSpPr txBox="1">
            <a:spLocks/>
          </p:cNvSpPr>
          <p:nvPr/>
        </p:nvSpPr>
        <p:spPr>
          <a:xfrm>
            <a:off x="788476" y="2824540"/>
            <a:ext cx="2698703" cy="702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Open options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7E650A-0081-B715-5B59-EE8E1A39BBB9}"/>
              </a:ext>
            </a:extLst>
          </p:cNvPr>
          <p:cNvSpPr txBox="1">
            <a:spLocks/>
          </p:cNvSpPr>
          <p:nvPr/>
        </p:nvSpPr>
        <p:spPr>
          <a:xfrm>
            <a:off x="9406849" y="5236776"/>
            <a:ext cx="2836005" cy="1275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7030A0"/>
                </a:solidFill>
              </a:rPr>
              <a:t>nnsight</a:t>
            </a:r>
            <a:r>
              <a:rPr lang="en-US" dirty="0"/>
              <a:t>: a standard interface for </a:t>
            </a:r>
            <a:r>
              <a:rPr lang="en-US" b="1" dirty="0"/>
              <a:t>customizing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93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D853-E737-90A8-25E4-3DE5CCBC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“asks”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A235-494B-F298-7CA0-31A12EB89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0" y="1325563"/>
            <a:ext cx="9403080" cy="4851400"/>
          </a:xfrm>
        </p:spPr>
        <p:txBody>
          <a:bodyPr>
            <a:normAutofit/>
          </a:bodyPr>
          <a:lstStyle/>
          <a:p>
            <a:r>
              <a:rPr lang="en-US" b="1" dirty="0"/>
              <a:t>Establish standards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Define “Level 1/2/3 API” for access, transparency, customization</a:t>
            </a:r>
          </a:p>
          <a:p>
            <a:pPr lvl="1"/>
            <a:r>
              <a:rPr lang="en-US" dirty="0"/>
              <a:t>Also: other standards such as a “training data commons”.</a:t>
            </a:r>
          </a:p>
          <a:p>
            <a:pPr lvl="1"/>
            <a:endParaRPr lang="en-US" dirty="0"/>
          </a:p>
          <a:p>
            <a:r>
              <a:rPr lang="en-US" dirty="0"/>
              <a:t>Support open-source efforts to </a:t>
            </a:r>
            <a:r>
              <a:rPr lang="en-US" b="1" dirty="0"/>
              <a:t>implement standards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Scale up NDIF. Invest in the science of interpretability.</a:t>
            </a:r>
          </a:p>
          <a:p>
            <a:pPr lvl="1"/>
            <a:r>
              <a:rPr lang="en-US" dirty="0"/>
              <a:t>Also: support open foundation model implementations.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Ask private AI companies</a:t>
            </a:r>
            <a:r>
              <a:rPr lang="en-US" dirty="0"/>
              <a:t>: do they support standards?</a:t>
            </a:r>
          </a:p>
          <a:p>
            <a:pPr lvl="1"/>
            <a:r>
              <a:rPr lang="en-US" dirty="0"/>
              <a:t>If not, why not?</a:t>
            </a:r>
          </a:p>
          <a:p>
            <a:pPr lvl="1"/>
            <a:r>
              <a:rPr lang="en-US" dirty="0"/>
              <a:t>Join efforts to define useful standards for the industry</a:t>
            </a:r>
          </a:p>
        </p:txBody>
      </p:sp>
      <p:pic>
        <p:nvPicPr>
          <p:cNvPr id="6146" name="Picture 2" descr="NIST Logo PNG Transparent &amp; SVG Vector - Freebie Supply">
            <a:extLst>
              <a:ext uri="{FF2B5EF4-FFF2-40B4-BE49-F238E27FC236}">
                <a16:creationId xmlns:a16="http://schemas.microsoft.com/office/drawing/2014/main" id="{B88FB6CC-B379-C1B5-BDFC-BE9E50B91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8" b="36222"/>
          <a:stretch/>
        </p:blipFill>
        <p:spPr bwMode="auto">
          <a:xfrm>
            <a:off x="603684" y="1676705"/>
            <a:ext cx="1179393" cy="3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ultimedia Gallery - NSF logo | NSF - National Science ...">
            <a:extLst>
              <a:ext uri="{FF2B5EF4-FFF2-40B4-BE49-F238E27FC236}">
                <a16:creationId xmlns:a16="http://schemas.microsoft.com/office/drawing/2014/main" id="{D6D51F28-7EE5-F1B0-4AF7-0868026C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1" y="3018537"/>
            <a:ext cx="1084898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ate Capitol Icon Images – Browse 6,046 Stock Photos, Vectors, and Video |  Adobe Stock">
            <a:extLst>
              <a:ext uri="{FF2B5EF4-FFF2-40B4-BE49-F238E27FC236}">
                <a16:creationId xmlns:a16="http://schemas.microsoft.com/office/drawing/2014/main" id="{B1CE34BA-2A29-5433-845B-E3EBED938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5" t="22334" r="33301" b="32275"/>
          <a:stretch/>
        </p:blipFill>
        <p:spPr bwMode="auto">
          <a:xfrm>
            <a:off x="801805" y="4881594"/>
            <a:ext cx="783153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929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A7D3-7EB1-DAEF-598D-0A889DEE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2A3E1-47A0-8C7B-A414-E088C9801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1323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err="1"/>
              <a:t>NNsight</a:t>
            </a:r>
            <a:r>
              <a:rPr lang="en-US" dirty="0"/>
              <a:t> API for interpretation and customization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https://nnsight.net/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National Deep Inference Fabric (not yet released)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https://ndif.us/</a:t>
            </a:r>
            <a:r>
              <a:rPr lang="en-US" dirty="0"/>
              <a:t> [username preview, password </a:t>
            </a:r>
            <a:r>
              <a:rPr lang="en-US" dirty="0" err="1"/>
              <a:t>ndif</a:t>
            </a:r>
            <a:r>
              <a:rPr lang="en-US" dirty="0"/>
              <a:t>]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Bau Lab research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https://baulab.info/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Seeking:</a:t>
            </a:r>
          </a:p>
          <a:p>
            <a:pPr marL="0" indent="0" algn="ctr">
              <a:buNone/>
            </a:pPr>
            <a:r>
              <a:rPr lang="en-US" dirty="0"/>
              <a:t>Full-time software engineer, outreach director</a:t>
            </a:r>
          </a:p>
          <a:p>
            <a:pPr marL="0" indent="0" algn="ctr">
              <a:buNone/>
            </a:pPr>
            <a:r>
              <a:rPr lang="en-US" dirty="0"/>
              <a:t>Student research assistants, outreach assistants </a:t>
            </a:r>
          </a:p>
        </p:txBody>
      </p:sp>
    </p:spTree>
    <p:extLst>
      <p:ext uri="{BB962C8B-B14F-4D97-AF65-F5344CB8AC3E}">
        <p14:creationId xmlns:p14="http://schemas.microsoft.com/office/powerpoint/2010/main" val="160678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650F-2105-0141-8AE2-CCFB9EB7F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Black-box design is a story as old as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4CF6F-276A-F556-E883-F32D1A0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395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2024 Toyota RAV4</a:t>
            </a:r>
          </a:p>
          <a:p>
            <a:r>
              <a:rPr lang="en-US" dirty="0"/>
              <a:t>permanent advertisement</a:t>
            </a:r>
          </a:p>
          <a:p>
            <a:r>
              <a:rPr lang="en-US" dirty="0"/>
              <a:t>exorbitant parts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D93A80-670B-C6B4-F496-20F60C734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5"/>
          <a:stretch/>
        </p:blipFill>
        <p:spPr bwMode="auto">
          <a:xfrm>
            <a:off x="6211887" y="1243012"/>
            <a:ext cx="5141913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43952A-D960-1D8A-54DA-D04ABA1A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25" y="3886200"/>
            <a:ext cx="294005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8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A4D0-8C20-30C7-EDCA-261C5B67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9142" cy="1869897"/>
          </a:xfrm>
        </p:spPr>
        <p:txBody>
          <a:bodyPr/>
          <a:lstStyle/>
          <a:p>
            <a:r>
              <a:rPr lang="en-US" dirty="0"/>
              <a:t>Black-box design and monopoly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3ABBD-CEB8-A3B8-30CB-0E15F3EC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01" y="2126751"/>
            <a:ext cx="4263775" cy="4438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Apple’s rules against installing programming tools on iPhones.</a:t>
            </a:r>
          </a:p>
          <a:p>
            <a:pPr marL="0" indent="0">
              <a:buNone/>
            </a:pPr>
            <a:r>
              <a:rPr lang="en-US" dirty="0"/>
              <a:t>Social networks’ refusal to federate (like @email).</a:t>
            </a:r>
          </a:p>
          <a:p>
            <a:pPr marL="0" indent="0">
              <a:buNone/>
            </a:pPr>
            <a:r>
              <a:rPr lang="en-US" dirty="0"/>
              <a:t>Toyota’s digital prohibition on third-party parts and testing equipment.</a:t>
            </a:r>
          </a:p>
          <a:p>
            <a:pPr marL="0" indent="0">
              <a:buNone/>
            </a:pPr>
            <a:r>
              <a:rPr lang="en-US" b="1" dirty="0" err="1"/>
              <a:t>OpenAI’s</a:t>
            </a:r>
            <a:r>
              <a:rPr lang="en-US" b="1" dirty="0"/>
              <a:t> refusal to expose model internals.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CD351-C1FB-217F-D9AD-D309367A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142" y="336223"/>
            <a:ext cx="6183758" cy="65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2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9DFD-923E-5815-EEDC-52DE9B8E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pre-academic background: an old PM+SDE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FD222-738F-F3A7-5D39-E2AF5ADF6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Built the web browser (Internet Explorer) for Microsoft in the 90’s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Built instant messaging (Google talk) for Google in the 00’s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Patent on			</a:t>
            </a:r>
            <a:r>
              <a:rPr lang="en-US" b="1" dirty="0"/>
              <a:t>user-customized advertising</a:t>
            </a:r>
            <a:r>
              <a:rPr lang="en-US" dirty="0"/>
              <a:t> for Google</a:t>
            </a:r>
          </a:p>
        </p:txBody>
      </p:sp>
      <p:pic>
        <p:nvPicPr>
          <p:cNvPr id="2052" name="Picture 4" descr="Google Talk - Wikipedia">
            <a:extLst>
              <a:ext uri="{FF2B5EF4-FFF2-40B4-BE49-F238E27FC236}">
                <a16:creationId xmlns:a16="http://schemas.microsoft.com/office/drawing/2014/main" id="{80BB3D01-F656-EDD0-A92A-6DD3AF2E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69" y="3822629"/>
            <a:ext cx="2714732" cy="129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ternet Explorer | Logopedia | Fandom">
            <a:extLst>
              <a:ext uri="{FF2B5EF4-FFF2-40B4-BE49-F238E27FC236}">
                <a16:creationId xmlns:a16="http://schemas.microsoft.com/office/drawing/2014/main" id="{020E911F-6E2B-373E-2004-17CE913E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98" y="1760413"/>
            <a:ext cx="1130003" cy="12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B4A930-7BD5-E6E3-553D-CAEF46388159}"/>
              </a:ext>
            </a:extLst>
          </p:cNvPr>
          <p:cNvSpPr txBox="1"/>
          <p:nvPr/>
        </p:nvSpPr>
        <p:spPr>
          <a:xfrm>
            <a:off x="7499201" y="2596190"/>
            <a:ext cx="378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Browsers are a healthy market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836DE-7252-B8E4-B7BA-A5F1529B224B}"/>
              </a:ext>
            </a:extLst>
          </p:cNvPr>
          <p:cNvSpPr txBox="1"/>
          <p:nvPr/>
        </p:nvSpPr>
        <p:spPr>
          <a:xfrm>
            <a:off x="7499201" y="4633277"/>
            <a:ext cx="420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networks are an unhealthy market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9780F-03EB-D791-14A6-9214042AA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58"/>
          <a:stretch/>
        </p:blipFill>
        <p:spPr>
          <a:xfrm>
            <a:off x="2585733" y="5334704"/>
            <a:ext cx="2183496" cy="1108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EEF2AC-DEF7-67FD-FEF0-A61FAA9FD462}"/>
              </a:ext>
            </a:extLst>
          </p:cNvPr>
          <p:cNvSpPr txBox="1"/>
          <p:nvPr/>
        </p:nvSpPr>
        <p:spPr>
          <a:xfrm>
            <a:off x="4769229" y="5896185"/>
            <a:ext cx="626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US Patent App. 10/955,828 - $billions of revenue for Google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06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15214</TotalTime>
  <Words>4443</Words>
  <Application>Microsoft Macintosh PowerPoint</Application>
  <PresentationFormat>Widescreen</PresentationFormat>
  <Paragraphs>771</Paragraphs>
  <Slides>69</Slides>
  <Notes>39</Notes>
  <HiddenSlides>15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Aptos</vt:lpstr>
      <vt:lpstr>Aptos Display</vt:lpstr>
      <vt:lpstr>Arial</vt:lpstr>
      <vt:lpstr>Cambria Math</vt:lpstr>
      <vt:lpstr>Courier New</vt:lpstr>
      <vt:lpstr>Helvetica</vt:lpstr>
      <vt:lpstr>Times</vt:lpstr>
      <vt:lpstr>Times New Roman</vt:lpstr>
      <vt:lpstr>Office Theme</vt:lpstr>
      <vt:lpstr>Flying Blind</vt:lpstr>
      <vt:lpstr>David Bau</vt:lpstr>
      <vt:lpstr>Structured Access to Frontier Models</vt:lpstr>
      <vt:lpstr>Structure of today’s talk</vt:lpstr>
      <vt:lpstr>Why do AI companies foreclose interpretation?</vt:lpstr>
      <vt:lpstr>A black box story</vt:lpstr>
      <vt:lpstr>Black-box design is a story as old as money</vt:lpstr>
      <vt:lpstr>Black-box design and monopoly power</vt:lpstr>
      <vt:lpstr>My pre-academic background: an old PM+SDE</vt:lpstr>
      <vt:lpstr>Open design choices lead to better market structures</vt:lpstr>
      <vt:lpstr>Answer: the tech structure of browser business</vt:lpstr>
      <vt:lpstr>The tech structure leads to competition</vt:lpstr>
      <vt:lpstr>Understanding is key for a healthy tech ecosystem</vt:lpstr>
      <vt:lpstr>Understanding: what technical transparency looks like</vt:lpstr>
      <vt:lpstr>Contrast: vertical integration in social networks</vt:lpstr>
      <vt:lpstr>Healthy technology is an open-box model</vt:lpstr>
      <vt:lpstr>The big choice: which is the model for AI?</vt:lpstr>
      <vt:lpstr>Black-box technology leads to fear</vt:lpstr>
      <vt:lpstr>Why doesn’t Windows piracy terrify Microsoft?</vt:lpstr>
      <vt:lpstr>The solution to fear: crack open the black box</vt:lpstr>
      <vt:lpstr>But: is that feasible?  Deep networks are inherently uninterpretable!</vt:lpstr>
      <vt:lpstr>Interpretability research is foundational to deep nets</vt:lpstr>
      <vt:lpstr>Why did Hinton begin with interpretability?</vt:lpstr>
      <vt:lpstr>Today we have reached the limits of black-box benchmarking</vt:lpstr>
      <vt:lpstr>An example of interpretability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application of model editing in diffusion</vt:lpstr>
      <vt:lpstr>An example of interpretability research</vt:lpstr>
      <vt:lpstr>A pivotal “AGI” milestone: metalearning.</vt:lpstr>
      <vt:lpstr>What is Metalearning? What is Learning?</vt:lpstr>
      <vt:lpstr>Fine-tuning is traditional machine learning</vt:lpstr>
      <vt:lpstr>In-Context Learning is a type of Metalearning</vt:lpstr>
      <vt:lpstr>In-Context Learning (ICL) is amazing</vt:lpstr>
      <vt:lpstr>We ask: How does ICL identify a task?</vt:lpstr>
      <vt:lpstr>PowerPoint Presentation</vt:lpstr>
      <vt:lpstr>PowerPoint Presentation</vt:lpstr>
      <vt:lpstr>PowerPoint Presentation</vt:lpstr>
      <vt:lpstr>PowerPoint Presentation</vt:lpstr>
      <vt:lpstr>To find causal vectors, scan all layers</vt:lpstr>
      <vt:lpstr>How to scan all attention heads for FV effects</vt:lpstr>
      <vt:lpstr>Get FVs from the strongest attention heads</vt:lpstr>
      <vt:lpstr>What FVs look like, and what they can do</vt:lpstr>
      <vt:lpstr>Takeaway: Interpretability is hard, but feasible</vt:lpstr>
      <vt:lpstr>How to build a healthy ecosystem for AI</vt:lpstr>
      <vt:lpstr>The current AI market</vt:lpstr>
      <vt:lpstr>Ingredients for a healthy tech ecosystem</vt:lpstr>
      <vt:lpstr>How do we build a healther ecosytem</vt:lpstr>
      <vt:lpstr>Remember: the tech structure of web browsers</vt:lpstr>
      <vt:lpstr>The tech structure of modern AI</vt:lpstr>
      <vt:lpstr>Some parts of a healthy ecosystem exist today</vt:lpstr>
      <vt:lpstr>Open standards for customization and interpretation</vt:lpstr>
      <vt:lpstr>Nnsight standardizes “tracing contexts” for pytorch</vt:lpstr>
      <vt:lpstr>The nnsight api enables model customization</vt:lpstr>
      <vt:lpstr>Benefits of customization</vt:lpstr>
      <vt:lpstr>Open standard for customization and interpretation</vt:lpstr>
      <vt:lpstr>But how to build community understanding?</vt:lpstr>
      <vt:lpstr>NDIF: community resources for understanding AI</vt:lpstr>
      <vt:lpstr>The advantages of a national fabric</vt:lpstr>
      <vt:lpstr>Building a healthy tech ecosystem for AI</vt:lpstr>
      <vt:lpstr>Policy “asks”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Blind</dc:title>
  <dc:creator>David Bau</dc:creator>
  <cp:lastModifiedBy>David Bau</cp:lastModifiedBy>
  <cp:revision>44</cp:revision>
  <dcterms:created xsi:type="dcterms:W3CDTF">2024-03-13T15:29:09Z</dcterms:created>
  <dcterms:modified xsi:type="dcterms:W3CDTF">2024-03-26T23:40:23Z</dcterms:modified>
</cp:coreProperties>
</file>