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37" r:id="rId3"/>
    <p:sldId id="357" r:id="rId4"/>
    <p:sldId id="290" r:id="rId5"/>
    <p:sldId id="291" r:id="rId6"/>
    <p:sldId id="360" r:id="rId7"/>
    <p:sldId id="296" r:id="rId8"/>
    <p:sldId id="309" r:id="rId9"/>
    <p:sldId id="308" r:id="rId10"/>
    <p:sldId id="310" r:id="rId11"/>
    <p:sldId id="311" r:id="rId12"/>
    <p:sldId id="312" r:id="rId13"/>
    <p:sldId id="313" r:id="rId14"/>
    <p:sldId id="286" r:id="rId15"/>
    <p:sldId id="368" r:id="rId16"/>
    <p:sldId id="359" r:id="rId17"/>
    <p:sldId id="361" r:id="rId18"/>
    <p:sldId id="351" r:id="rId19"/>
    <p:sldId id="258" r:id="rId20"/>
    <p:sldId id="280" r:id="rId21"/>
    <p:sldId id="354" r:id="rId22"/>
    <p:sldId id="355" r:id="rId23"/>
    <p:sldId id="259" r:id="rId24"/>
    <p:sldId id="260" r:id="rId25"/>
    <p:sldId id="261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7"/>
    <p:restoredTop sz="96197"/>
  </p:normalViewPr>
  <p:slideViewPr>
    <p:cSldViewPr snapToGrid="0">
      <p:cViewPr varScale="1">
        <p:scale>
          <a:sx n="85" d="100"/>
          <a:sy n="85" d="100"/>
        </p:scale>
        <p:origin x="17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13B5F-56C2-2943-A286-79D0425F0BE1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DB105-6ECD-7644-8C4B-696BAB475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179B8-9666-C948-98B8-1AE9690BC7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0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7A5E-9F53-7E8D-9E36-67F138A53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0AC08-40BF-F0AC-4FAE-4FD31BCB8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35E13-EBEF-2E57-91AE-C493E939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7FE4C-DDC1-1FD6-FD64-A52122410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AE7A8-B660-245F-0FA7-4EF0373C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D3223-0997-11F4-3598-C2FABBBB5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19549-58E8-FE01-374B-21748C8AE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02262-AF32-1DD7-DB60-EEFB5A345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A927-63D1-DF0F-7B99-06DA894D0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CCEFE-1121-4CCC-E166-C5FEDCB90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41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3A8A73-7D9C-7FC4-1555-D2D6271DC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1F698-BF5D-9141-51D5-84E0153F6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42166-5D2E-531B-9599-06A794D3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63113-9002-B5F3-4D47-9570D815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22E22-2038-2050-54A1-54166EFD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3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C46B-5000-852C-2BFB-8F5DFBA6E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806D-E129-6533-5B87-0D7BC1DE5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C79FC-98D9-464F-A945-29EFE66F9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7F25-2862-1E8D-4F1C-B7A6A989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CD518-0FA1-7B4C-AA4E-D2975F2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E074-59FD-C1A4-E37E-C8F388EB0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C5D06-A8FF-CF19-C433-E26A8169D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E04E2-0BBD-3C1D-98EB-16008DA7A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7C208-C870-F65E-0546-C9FCAF774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7E9A9-3D7C-B563-5224-6C17C22E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3362E-70F6-61F2-AE08-0003F3E2C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9CEF1-A1E4-F258-5BAB-2267D4945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44DD6E-5C5A-01FF-12DD-88C9BBA49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BF0305-F916-E0C6-CCB4-D12748B8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C629F-C235-2624-A192-22F6841C6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565B0-EC4B-C54A-09A4-A92A8EA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8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A3AC-A144-0C2E-6F4C-087CBF493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7485-824A-D2CD-F644-84AE2D544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9B29F-5721-59BF-AD36-8CD4401F0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0AF24-7807-F969-B1E6-75FF448F1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C15A7-DCAB-F23E-1169-914164ABAC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E83EA-085F-95F8-0D36-690075C8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B8454-96B2-6BF9-2927-29DECFE3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E99A1-C36E-F032-5CE1-22E26687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5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755E-A8CC-E205-F30C-498397E0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1C001-91BF-A762-63CA-8BC594EF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4B8D4-3059-064C-B1F1-39E3D4C5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5F4AF-9CB3-EEDD-B03D-62612E30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1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64993-27F2-A51C-0585-FFF5BC86E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9B055-ECA8-B80B-65D9-1F85C76A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1C4B3-7AF9-5195-4AD2-7C8AFB31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12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3DB9F-E6EE-1A47-E383-9D482CD6C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1E8BB-FEEF-B73E-AD1D-E44892EA7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AF83F4-7799-196F-57D7-184A23DCB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87246-D1AA-6224-7F99-250FAE96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BDC7B-3719-5BFE-5AFB-ACFBC000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60A297-F631-BC6A-BEDF-17521631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91D9-AEFD-3D63-FB37-DB9CA773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F7517D-DDD8-6AFD-4062-B5FF8F9E6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577C85-4867-5988-3B90-DBF3E607A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B378-6783-660D-CCF8-BFAD6862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C2F12-D0E2-DB19-C6F8-1586C2768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F7A8B-997A-BB8F-8758-BEE63FF59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5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56702-81A7-6D68-6B13-5332705F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52A10-DF3D-46D5-4377-E9473A500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845E8-06EB-7F9D-47EC-D1D19DE03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15D8-2FAA-7B43-BF36-B81CBA44F4FA}" type="datetimeFigureOut">
              <a:rPr lang="en-US" smtClean="0"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3A809-0CEA-0CD4-0364-87B20180A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8E73-F779-25FD-5F77-1C2AB9AF37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93CF2-B8C0-2747-B58B-005D777B3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absps/pdp8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01EDA5-7436-4F2F-B35F-B242CACC3BC2}"/>
              </a:ext>
            </a:extLst>
          </p:cNvPr>
          <p:cNvGrpSpPr/>
          <p:nvPr/>
        </p:nvGrpSpPr>
        <p:grpSpPr>
          <a:xfrm>
            <a:off x="3523488" y="0"/>
            <a:ext cx="8668513" cy="6858000"/>
            <a:chOff x="3523488" y="0"/>
            <a:chExt cx="8668513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8EA485-F7E3-771F-D2AA-7017D5F4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97" r="23298" b="1394"/>
            <a:stretch/>
          </p:blipFill>
          <p:spPr>
            <a:xfrm>
              <a:off x="3523488" y="10"/>
              <a:ext cx="8668512" cy="685799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45083"/>
                    <a:lumOff val="54917"/>
                  </a:schemeClr>
                </a:gs>
              </a:gsLst>
              <a:lin ang="108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FA9A4-FA8B-799A-0480-FAA0B384B866}"/>
                </a:ext>
              </a:extLst>
            </p:cNvPr>
            <p:cNvSpPr/>
            <p:nvPr/>
          </p:nvSpPr>
          <p:spPr>
            <a:xfrm>
              <a:off x="3523488" y="0"/>
              <a:ext cx="8668513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134F6-7F25-885D-06A7-B9426E01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CS 7150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45E0-C019-97D5-23A8-3C1D8C3AC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920514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6C47-0751-41A2-10EA-3F4A03C1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Visual Proof (Figures from Andrea </a:t>
            </a:r>
            <a:r>
              <a:rPr lang="en-US" dirty="0" err="1"/>
              <a:t>Lörke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7319F-36EB-C1BD-BA21-AA07F506A572}"/>
              </a:ext>
            </a:extLst>
          </p:cNvPr>
          <p:cNvSpPr txBox="1"/>
          <p:nvPr/>
        </p:nvSpPr>
        <p:spPr>
          <a:xfrm>
            <a:off x="369508" y="6488668"/>
            <a:ext cx="1184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[https://</a:t>
            </a:r>
            <a:r>
              <a:rPr lang="en-US" dirty="0" err="1"/>
              <a:t>www.mathematik.uni-wuerzburg.de</a:t>
            </a:r>
            <a:r>
              <a:rPr lang="en-US" dirty="0"/>
              <a:t>/</a:t>
            </a:r>
            <a:r>
              <a:rPr lang="en-US" dirty="0" err="1"/>
              <a:t>fileadmin</a:t>
            </a:r>
            <a:r>
              <a:rPr lang="en-US" dirty="0"/>
              <a:t>/10040900/2019/Seminar__Artificial_Neural_Network__24_9__.pdf]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0D02B-919F-9586-169C-A4187276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47" y="2360725"/>
            <a:ext cx="5734890" cy="2724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EFAFA-8FDD-9FAC-4163-E5D279B59421}"/>
              </a:ext>
            </a:extLst>
          </p:cNvPr>
          <p:cNvSpPr txBox="1"/>
          <p:nvPr/>
        </p:nvSpPr>
        <p:spPr>
          <a:xfrm>
            <a:off x="589547" y="1379273"/>
            <a:ext cx="11206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Step 1.  Two neurons (step-up, step-down) can be summed to make a bump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95708-3276-1978-03A0-DD7CD552E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62" y="2244578"/>
            <a:ext cx="4156765" cy="318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94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6C47-0751-41A2-10EA-3F4A03C1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Visual Proof (Figures from Andrea </a:t>
            </a:r>
            <a:r>
              <a:rPr lang="en-US" dirty="0" err="1"/>
              <a:t>Lörke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7319F-36EB-C1BD-BA21-AA07F506A572}"/>
              </a:ext>
            </a:extLst>
          </p:cNvPr>
          <p:cNvSpPr txBox="1"/>
          <p:nvPr/>
        </p:nvSpPr>
        <p:spPr>
          <a:xfrm>
            <a:off x="369508" y="6488668"/>
            <a:ext cx="1184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[https://</a:t>
            </a:r>
            <a:r>
              <a:rPr lang="en-US" dirty="0" err="1"/>
              <a:t>www.mathematik.uni-wuerzburg.de</a:t>
            </a:r>
            <a:r>
              <a:rPr lang="en-US" dirty="0"/>
              <a:t>/</a:t>
            </a:r>
            <a:r>
              <a:rPr lang="en-US" dirty="0" err="1"/>
              <a:t>fileadmin</a:t>
            </a:r>
            <a:r>
              <a:rPr lang="en-US" dirty="0"/>
              <a:t>/10040900/2019/Seminar__Artificial_Neural_Network__24_9__.pdf]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EFAFA-8FDD-9FAC-4163-E5D279B59421}"/>
              </a:ext>
            </a:extLst>
          </p:cNvPr>
          <p:cNvSpPr txBox="1"/>
          <p:nvPr/>
        </p:nvSpPr>
        <p:spPr>
          <a:xfrm>
            <a:off x="1376379" y="1379273"/>
            <a:ext cx="963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Step 2.  Many pairs of neurons can be summed to sum up bumps.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0D8FD-6E9B-C175-1AF0-A03CE7AC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51" y="2244578"/>
            <a:ext cx="4808487" cy="3723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25C46-4154-A029-B27C-6FD09E8E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669" y="2244578"/>
            <a:ext cx="4151078" cy="418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4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6C47-0751-41A2-10EA-3F4A03C1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Visual Proof (Figures from Andrea </a:t>
            </a:r>
            <a:r>
              <a:rPr lang="en-US" dirty="0" err="1"/>
              <a:t>Lörke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7319F-36EB-C1BD-BA21-AA07F506A572}"/>
              </a:ext>
            </a:extLst>
          </p:cNvPr>
          <p:cNvSpPr txBox="1"/>
          <p:nvPr/>
        </p:nvSpPr>
        <p:spPr>
          <a:xfrm>
            <a:off x="369508" y="6488668"/>
            <a:ext cx="1184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[https://</a:t>
            </a:r>
            <a:r>
              <a:rPr lang="en-US" dirty="0" err="1"/>
              <a:t>www.mathematik.uni-wuerzburg.de</a:t>
            </a:r>
            <a:r>
              <a:rPr lang="en-US" dirty="0"/>
              <a:t>/</a:t>
            </a:r>
            <a:r>
              <a:rPr lang="en-US" dirty="0" err="1"/>
              <a:t>fileadmin</a:t>
            </a:r>
            <a:r>
              <a:rPr lang="en-US" dirty="0"/>
              <a:t>/10040900/2019/Seminar__Artificial_Neural_Network__24_9__.pdf]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4EFAFA-8FDD-9FAC-4163-E5D279B59421}"/>
                  </a:ext>
                </a:extLst>
              </p:cNvPr>
              <p:cNvSpPr txBox="1"/>
              <p:nvPr/>
            </p:nvSpPr>
            <p:spPr>
              <a:xfrm>
                <a:off x="1043069" y="1379273"/>
                <a:ext cx="102992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dirty="0"/>
                  <a:t>Step 3.  By increasing the number of neurons, error can be made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4EFAFA-8FDD-9FAC-4163-E5D279B5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69" y="1379273"/>
                <a:ext cx="10299230" cy="523220"/>
              </a:xfrm>
              <a:prstGeom prst="rect">
                <a:avLst/>
              </a:prstGeom>
              <a:blipFill>
                <a:blip r:embed="rId2"/>
                <a:stretch>
                  <a:fillRect l="-862" t="-11905" r="-739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C25C46-4154-A029-B27C-6FD09E8E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490" y="2098424"/>
            <a:ext cx="4151078" cy="4185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E12CB6-997C-3CAA-ADE8-5CEA08915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34" y="2098424"/>
            <a:ext cx="4159310" cy="42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7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6C47-0751-41A2-10EA-3F4A03C1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Proof (Figures from </a:t>
            </a:r>
            <a:r>
              <a:rPr lang="en-US" dirty="0" err="1"/>
              <a:t>Lörke</a:t>
            </a:r>
            <a:r>
              <a:rPr lang="en-US" dirty="0"/>
              <a:t> and </a:t>
            </a:r>
            <a:r>
              <a:rPr lang="en-US" dirty="0" err="1"/>
              <a:t>Scarselli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7319F-36EB-C1BD-BA21-AA07F506A572}"/>
              </a:ext>
            </a:extLst>
          </p:cNvPr>
          <p:cNvSpPr txBox="1"/>
          <p:nvPr/>
        </p:nvSpPr>
        <p:spPr>
          <a:xfrm>
            <a:off x="369508" y="6488668"/>
            <a:ext cx="1184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[https://</a:t>
            </a:r>
            <a:r>
              <a:rPr lang="en-US" dirty="0" err="1"/>
              <a:t>www.mathematik.uni-wuerzburg.de</a:t>
            </a:r>
            <a:r>
              <a:rPr lang="en-US" dirty="0"/>
              <a:t>/</a:t>
            </a:r>
            <a:r>
              <a:rPr lang="en-US" dirty="0" err="1"/>
              <a:t>fileadmin</a:t>
            </a:r>
            <a:r>
              <a:rPr lang="en-US" dirty="0"/>
              <a:t>/10040900/2019/Seminar__Artificial_Neural_Network__24_9__.pdf]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EFAFA-8FDD-9FAC-4163-E5D279B59421}"/>
              </a:ext>
            </a:extLst>
          </p:cNvPr>
          <p:cNvSpPr txBox="1"/>
          <p:nvPr/>
        </p:nvSpPr>
        <p:spPr>
          <a:xfrm>
            <a:off x="1253071" y="1379273"/>
            <a:ext cx="9879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Step 4.  Similar bump functions can be made in higher dimensions.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52E32-B40F-6F5F-27D1-6FDE47425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03" y="2332069"/>
            <a:ext cx="3416866" cy="310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897B8-F2ED-B142-C351-E89F5EC7B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035" y="2593678"/>
            <a:ext cx="3193593" cy="257803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A52697D-D4D1-0FD9-5934-3FA2F9490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8"/>
          <a:stretch/>
        </p:blipFill>
        <p:spPr bwMode="auto">
          <a:xfrm>
            <a:off x="7575594" y="2593678"/>
            <a:ext cx="4238906" cy="271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F0601E-AD79-BD2E-2583-541151AC4098}"/>
              </a:ext>
            </a:extLst>
          </p:cNvPr>
          <p:cNvSpPr txBox="1"/>
          <p:nvPr/>
        </p:nvSpPr>
        <p:spPr>
          <a:xfrm>
            <a:off x="6439272" y="6227059"/>
            <a:ext cx="580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[Figure 3 from </a:t>
            </a:r>
            <a:r>
              <a:rPr lang="en-US" dirty="0" err="1"/>
              <a:t>Scarselli</a:t>
            </a:r>
            <a:r>
              <a:rPr lang="en-US" dirty="0"/>
              <a:t>, Tsoi, Universal Approximation, 1998]</a:t>
            </a:r>
          </a:p>
        </p:txBody>
      </p:sp>
    </p:spTree>
    <p:extLst>
      <p:ext uri="{BB962C8B-B14F-4D97-AF65-F5344CB8AC3E}">
        <p14:creationId xmlns:p14="http://schemas.microsoft.com/office/powerpoint/2010/main" val="344790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13C7DF-62D6-B3F6-CB0C-F963B53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322"/>
            <a:ext cx="12192000" cy="3718098"/>
          </a:xfrm>
        </p:spPr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dirty="0"/>
              <a:t>Bottom line:</a:t>
            </a:r>
            <a:br>
              <a:rPr lang="en-US" sz="6000" dirty="0"/>
            </a:br>
            <a:br>
              <a:rPr lang="en-US" sz="6000" dirty="0"/>
            </a:br>
            <a:r>
              <a:rPr lang="en-US" sz="6000" u="sng" dirty="0"/>
              <a:t>Networks</a:t>
            </a:r>
            <a:r>
              <a:rPr lang="en-US" sz="6000" dirty="0"/>
              <a:t> of neurons can be used</a:t>
            </a:r>
            <a:br>
              <a:rPr lang="en-US" sz="6000" dirty="0"/>
            </a:br>
            <a:r>
              <a:rPr lang="en-US" sz="6000" dirty="0"/>
              <a:t>to approximate any function.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C5F80C-B269-BE09-F199-DA85046470E6}"/>
              </a:ext>
            </a:extLst>
          </p:cNvPr>
          <p:cNvSpPr txBox="1"/>
          <p:nvPr/>
        </p:nvSpPr>
        <p:spPr>
          <a:xfrm>
            <a:off x="3151540" y="5911403"/>
            <a:ext cx="5888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(And by the way, two layers is enough!)</a:t>
            </a:r>
          </a:p>
        </p:txBody>
      </p:sp>
    </p:spTree>
    <p:extLst>
      <p:ext uri="{BB962C8B-B14F-4D97-AF65-F5344CB8AC3E}">
        <p14:creationId xmlns:p14="http://schemas.microsoft.com/office/powerpoint/2010/main" val="1816322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1936AC-6B91-165C-3D85-1710E6A7E4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A99F5-BB29-6D23-3056-EB33FA4C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46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Questions on </a:t>
            </a:r>
            <a:r>
              <a:rPr lang="en-US" dirty="0" err="1"/>
              <a:t>Rumelhart</a:t>
            </a:r>
            <a:r>
              <a:rPr lang="en-US" dirty="0"/>
              <a:t> 1986</a:t>
            </a:r>
          </a:p>
        </p:txBody>
      </p:sp>
    </p:spTree>
    <p:extLst>
      <p:ext uri="{BB962C8B-B14F-4D97-AF65-F5344CB8AC3E}">
        <p14:creationId xmlns:p14="http://schemas.microsoft.com/office/powerpoint/2010/main" val="363983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4CE4-6250-05E5-C080-3104BE21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Rumelhart</a:t>
            </a:r>
            <a:r>
              <a:rPr lang="en-US" dirty="0"/>
              <a:t>, Williams, Hinton 1986</a:t>
            </a:r>
            <a:br>
              <a:rPr lang="en-US" dirty="0"/>
            </a:br>
            <a:r>
              <a:rPr lang="en-US" sz="4000" i="1" dirty="0"/>
              <a:t>Learning representations by back-propagating errors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98D0D3-10A2-13B1-C23F-BB1F175B3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71985"/>
            <a:ext cx="41021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427DC8-7516-3C93-335C-9DC5B5C91561}"/>
              </a:ext>
            </a:extLst>
          </p:cNvPr>
          <p:cNvSpPr txBox="1"/>
          <p:nvPr/>
        </p:nvSpPr>
        <p:spPr>
          <a:xfrm>
            <a:off x="1253066" y="6126196"/>
            <a:ext cx="8783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Longer treatment of the work is in the chapter 8 of the Parallel Distributed Processing book:</a:t>
            </a:r>
            <a:br>
              <a:rPr lang="en-US" dirty="0"/>
            </a:br>
            <a:r>
              <a:rPr lang="en-US" dirty="0">
                <a:hlinkClick r:id="rId3"/>
              </a:rPr>
              <a:t>http://www.cs.toronto.edu/~hinton/absps/pdp8.pdf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4D140F-5FBC-DEA4-637D-1D994D0E6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566" y="4112184"/>
            <a:ext cx="6593592" cy="15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2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669F-C0DF-16FD-7A4A-8158C39E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7" y="44583"/>
            <a:ext cx="10515600" cy="1325563"/>
          </a:xfrm>
        </p:spPr>
        <p:txBody>
          <a:bodyPr/>
          <a:lstStyle/>
          <a:p>
            <a:r>
              <a:rPr lang="en-US" dirty="0"/>
              <a:t>Did Hinton invent backprop?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3C904-1BDB-F74E-E3E9-6EFF795ACAF5}"/>
              </a:ext>
            </a:extLst>
          </p:cNvPr>
          <p:cNvSpPr txBox="1"/>
          <p:nvPr/>
        </p:nvSpPr>
        <p:spPr>
          <a:xfrm>
            <a:off x="2584484" y="1450416"/>
            <a:ext cx="43801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</a:t>
            </a:r>
            <a:r>
              <a:rPr lang="en-US" dirty="0" err="1"/>
              <a:t>Rumelhart</a:t>
            </a:r>
            <a:endParaRPr lang="en-US" dirty="0"/>
          </a:p>
          <a:p>
            <a:r>
              <a:rPr lang="en-US" dirty="0"/>
              <a:t>PhD 1967 in </a:t>
            </a:r>
            <a:r>
              <a:rPr lang="en-US" b="1" dirty="0"/>
              <a:t>Psychology</a:t>
            </a:r>
            <a:endParaRPr lang="en-US" dirty="0"/>
          </a:p>
          <a:p>
            <a:r>
              <a:rPr lang="en-US" dirty="0"/>
              <a:t>Professor of Psychology at </a:t>
            </a:r>
            <a:r>
              <a:rPr lang="en-US" u="sng" dirty="0"/>
              <a:t>UC San Diego</a:t>
            </a:r>
          </a:p>
          <a:p>
            <a:r>
              <a:rPr lang="en-US" dirty="0"/>
              <a:t>Made computer simulations of perception</a:t>
            </a:r>
          </a:p>
          <a:p>
            <a:r>
              <a:rPr lang="en-US" dirty="0"/>
              <a:t>Wrote “Parallel Distributed Processing” book</a:t>
            </a:r>
          </a:p>
        </p:txBody>
      </p:sp>
      <p:pic>
        <p:nvPicPr>
          <p:cNvPr id="1026" name="Picture 2" descr="[Williams Picture]">
            <a:extLst>
              <a:ext uri="{FF2B5EF4-FFF2-40B4-BE49-F238E27FC236}">
                <a16:creationId xmlns:a16="http://schemas.microsoft.com/office/drawing/2014/main" id="{35D78236-E6A5-A378-CAB8-53F4EBF57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8811" r="14535" b="9484"/>
          <a:stretch/>
        </p:blipFill>
        <p:spPr bwMode="auto">
          <a:xfrm>
            <a:off x="819555" y="4687343"/>
            <a:ext cx="1656644" cy="144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FC84B-6A1D-8329-62B4-7892BC2A0910}"/>
              </a:ext>
            </a:extLst>
          </p:cNvPr>
          <p:cNvSpPr txBox="1"/>
          <p:nvPr/>
        </p:nvSpPr>
        <p:spPr>
          <a:xfrm>
            <a:off x="2565839" y="4807419"/>
            <a:ext cx="6409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Ronald J Williams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Institute for Cognitive Science, </a:t>
            </a:r>
            <a:r>
              <a:rPr lang="en-US" u="sng" dirty="0"/>
              <a:t>UC San Diego</a:t>
            </a:r>
          </a:p>
          <a:p>
            <a:r>
              <a:rPr lang="en-US" dirty="0"/>
              <a:t>“Feature discovery through error-correcting learning” in May </a:t>
            </a:r>
            <a:r>
              <a:rPr lang="en-US" u="sng" dirty="0"/>
              <a:t>1985</a:t>
            </a:r>
          </a:p>
          <a:p>
            <a:r>
              <a:rPr lang="en-US" dirty="0"/>
              <a:t>Later Professor of Computer Science at </a:t>
            </a:r>
            <a:r>
              <a:rPr lang="en-US" b="1" dirty="0"/>
              <a:t>Northeastern</a:t>
            </a:r>
          </a:p>
        </p:txBody>
      </p:sp>
      <p:pic>
        <p:nvPicPr>
          <p:cNvPr id="1028" name="Picture 4" descr="Geoffrey Hinton The Godfather Of Modern | AI Space Achiever">
            <a:extLst>
              <a:ext uri="{FF2B5EF4-FFF2-40B4-BE49-F238E27FC236}">
                <a16:creationId xmlns:a16="http://schemas.microsoft.com/office/drawing/2014/main" id="{6CF20A3E-51D6-283E-0208-595A0CBC0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9" t="19444" r="47222" b="48407"/>
          <a:stretch/>
        </p:blipFill>
        <p:spPr bwMode="auto">
          <a:xfrm>
            <a:off x="833994" y="3014962"/>
            <a:ext cx="1642206" cy="153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melhart Prize - Cognitive Science Society">
            <a:extLst>
              <a:ext uri="{FF2B5EF4-FFF2-40B4-BE49-F238E27FC236}">
                <a16:creationId xmlns:a16="http://schemas.microsoft.com/office/drawing/2014/main" id="{A9783E30-6FDF-1165-624E-15C6C525D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r="9628" b="9269"/>
          <a:stretch/>
        </p:blipFill>
        <p:spPr bwMode="auto">
          <a:xfrm>
            <a:off x="833994" y="1326115"/>
            <a:ext cx="1642205" cy="162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9E9688-1136-5569-A177-B9EF91B31F7E}"/>
              </a:ext>
            </a:extLst>
          </p:cNvPr>
          <p:cNvSpPr txBox="1"/>
          <p:nvPr/>
        </p:nvSpPr>
        <p:spPr>
          <a:xfrm>
            <a:off x="2580278" y="3043942"/>
            <a:ext cx="55601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Geoff Hinton</a:t>
            </a:r>
          </a:p>
          <a:p>
            <a:r>
              <a:rPr lang="en-US" dirty="0"/>
              <a:t>BA 1970 in </a:t>
            </a:r>
            <a:r>
              <a:rPr lang="en-US" b="1" dirty="0"/>
              <a:t>Psychology</a:t>
            </a:r>
            <a:r>
              <a:rPr lang="en-US" dirty="0"/>
              <a:t>; PhD 1978 in </a:t>
            </a:r>
            <a:r>
              <a:rPr lang="en-US" b="1" dirty="0"/>
              <a:t>Artificial Intelligence</a:t>
            </a:r>
          </a:p>
          <a:p>
            <a:r>
              <a:rPr lang="en-US" dirty="0"/>
              <a:t>Professor of Computer Science at Carnegie Mellon</a:t>
            </a:r>
          </a:p>
          <a:p>
            <a:r>
              <a:rPr lang="en-US" dirty="0"/>
              <a:t>had visited </a:t>
            </a:r>
            <a:r>
              <a:rPr lang="en-US" u="sng" dirty="0"/>
              <a:t>UC San Diego</a:t>
            </a:r>
            <a:r>
              <a:rPr lang="en-US" dirty="0"/>
              <a:t> in 1980</a:t>
            </a:r>
          </a:p>
          <a:p>
            <a:r>
              <a:rPr lang="en-US" b="1" dirty="0"/>
              <a:t>Turing Award</a:t>
            </a:r>
            <a:r>
              <a:rPr lang="en-US" dirty="0"/>
              <a:t> recognizes this work among others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719B5E-46A7-94B0-38ED-751CAC884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8960" y="727157"/>
            <a:ext cx="1249680" cy="1249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BA5761-6CB4-8685-22A0-BE010E24F907}"/>
              </a:ext>
            </a:extLst>
          </p:cNvPr>
          <p:cNvSpPr txBox="1"/>
          <p:nvPr/>
        </p:nvSpPr>
        <p:spPr>
          <a:xfrm>
            <a:off x="8030868" y="651273"/>
            <a:ext cx="26656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Seppo </a:t>
            </a:r>
            <a:r>
              <a:rPr lang="en-US" dirty="0" err="1"/>
              <a:t>Linainmaa</a:t>
            </a:r>
            <a:endParaRPr lang="en-US" dirty="0"/>
          </a:p>
          <a:p>
            <a:r>
              <a:rPr lang="en-US" dirty="0"/>
              <a:t>PhD </a:t>
            </a:r>
            <a:r>
              <a:rPr lang="en-US" u="sng" dirty="0"/>
              <a:t>1970</a:t>
            </a:r>
            <a:r>
              <a:rPr lang="en-US" dirty="0"/>
              <a:t> in CS</a:t>
            </a:r>
          </a:p>
          <a:p>
            <a:r>
              <a:rPr lang="en-US" dirty="0"/>
              <a:t>Thesis described backprop</a:t>
            </a:r>
          </a:p>
          <a:p>
            <a:pPr algn="r"/>
            <a:r>
              <a:rPr lang="en-US" dirty="0"/>
              <a:t>... as a way to fix</a:t>
            </a:r>
            <a:br>
              <a:rPr lang="en-US" dirty="0"/>
            </a:br>
            <a:r>
              <a:rPr lang="en-US" dirty="0"/>
              <a:t>rounding errors</a:t>
            </a:r>
          </a:p>
        </p:txBody>
      </p:sp>
      <p:pic>
        <p:nvPicPr>
          <p:cNvPr id="1032" name="Picture 8" descr="Jürgen Schmidhuber - Wikipedia">
            <a:extLst>
              <a:ext uri="{FF2B5EF4-FFF2-40B4-BE49-F238E27FC236}">
                <a16:creationId xmlns:a16="http://schemas.microsoft.com/office/drawing/2014/main" id="{D63DFB41-4284-E072-DFDC-A67F39A77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5920" r="22029" b="28617"/>
          <a:stretch/>
        </p:blipFill>
        <p:spPr bwMode="auto">
          <a:xfrm>
            <a:off x="10728960" y="3419519"/>
            <a:ext cx="1249680" cy="125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81A3CE-6CE5-A326-49E1-48690FB39B98}"/>
              </a:ext>
            </a:extLst>
          </p:cNvPr>
          <p:cNvSpPr txBox="1"/>
          <p:nvPr/>
        </p:nvSpPr>
        <p:spPr>
          <a:xfrm>
            <a:off x="8030868" y="3583807"/>
            <a:ext cx="26076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Jurgen </a:t>
            </a:r>
            <a:r>
              <a:rPr lang="en-US" dirty="0" err="1"/>
              <a:t>Schmidhuber</a:t>
            </a:r>
            <a:r>
              <a:rPr lang="en-US" dirty="0"/>
              <a:t> asks:</a:t>
            </a:r>
          </a:p>
          <a:p>
            <a:pPr algn="r"/>
            <a:r>
              <a:rPr lang="en-US" dirty="0">
                <a:highlight>
                  <a:srgbClr val="FFFF00"/>
                </a:highlight>
              </a:rPr>
              <a:t>Why did Hinton win the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>
                <a:highlight>
                  <a:srgbClr val="FFFF00"/>
                </a:highlight>
              </a:rPr>
              <a:t>Turing award?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849820-74EF-603C-8810-BD93E61E9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2498" y="2077498"/>
            <a:ext cx="1246142" cy="11815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F3A1FA-A861-9F88-BF29-00E342D592D0}"/>
              </a:ext>
            </a:extLst>
          </p:cNvPr>
          <p:cNvSpPr txBox="1"/>
          <p:nvPr/>
        </p:nvSpPr>
        <p:spPr>
          <a:xfrm>
            <a:off x="8030868" y="2091531"/>
            <a:ext cx="2425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Paul </a:t>
            </a:r>
            <a:r>
              <a:rPr lang="en-US" dirty="0" err="1"/>
              <a:t>Werbos</a:t>
            </a:r>
            <a:endParaRPr lang="en-US" dirty="0"/>
          </a:p>
          <a:p>
            <a:r>
              <a:rPr lang="en-US" dirty="0"/>
              <a:t>Economics Harvard</a:t>
            </a:r>
            <a:br>
              <a:rPr lang="en-US" dirty="0"/>
            </a:br>
            <a:r>
              <a:rPr lang="en-US" dirty="0"/>
              <a:t>1982: backprop on NN’s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517D7B-9487-0D39-96B3-56BFC176832B}"/>
              </a:ext>
            </a:extLst>
          </p:cNvPr>
          <p:cNvSpPr txBox="1"/>
          <p:nvPr/>
        </p:nvSpPr>
        <p:spPr>
          <a:xfrm>
            <a:off x="8030868" y="307495"/>
            <a:ext cx="3042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Uncredited similar research by</a:t>
            </a:r>
          </a:p>
        </p:txBody>
      </p:sp>
    </p:spTree>
    <p:extLst>
      <p:ext uri="{BB962C8B-B14F-4D97-AF65-F5344CB8AC3E}">
        <p14:creationId xmlns:p14="http://schemas.microsoft.com/office/powerpoint/2010/main" val="101266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13C7DF-62D6-B3F6-CB0C-F963B53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4232"/>
            <a:ext cx="12192000" cy="1931068"/>
          </a:xfrm>
        </p:spPr>
        <p:txBody>
          <a:bodyPr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 dirty="0"/>
              <a:t>How to Read </a:t>
            </a:r>
            <a:r>
              <a:rPr lang="en-US" sz="6000" dirty="0" err="1"/>
              <a:t>Pytorch</a:t>
            </a:r>
            <a:endParaRPr lang="en-US" sz="6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EB7C8-EDC8-395E-8557-9498E0D77A0D}"/>
              </a:ext>
            </a:extLst>
          </p:cNvPr>
          <p:cNvSpPr txBox="1"/>
          <p:nvPr/>
        </p:nvSpPr>
        <p:spPr>
          <a:xfrm>
            <a:off x="3048000" y="32469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6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7A54-2945-09E2-D178-C40699C6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 is fully 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83653-E8F6-538A-BBC9-E6AC58C5E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to read </a:t>
            </a:r>
            <a:r>
              <a:rPr lang="en-US" dirty="0" err="1"/>
              <a:t>pytorch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howto-pytorch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2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ECD9-8D77-869C-E4AB-3B79437E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863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Remember: “Or” and “And” neurons are easy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25085D2-3665-0558-605F-2056EDD8EA14}"/>
              </a:ext>
            </a:extLst>
          </p:cNvPr>
          <p:cNvSpPr/>
          <p:nvPr/>
        </p:nvSpPr>
        <p:spPr>
          <a:xfrm>
            <a:off x="3556628" y="3488945"/>
            <a:ext cx="398975" cy="39897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0E5393-9A08-0B4A-0838-557AC396F24D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1616633" y="2517450"/>
            <a:ext cx="1998424" cy="102992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F7F81F-79D8-19CA-9F81-285C6A9B44CE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1616633" y="3829491"/>
            <a:ext cx="1998424" cy="112034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2BC4F5-264F-DA71-0619-49E44BC37E2E}"/>
              </a:ext>
            </a:extLst>
          </p:cNvPr>
          <p:cNvCxnSpPr>
            <a:cxnSpLocks/>
            <a:stCxn id="4" idx="6"/>
            <a:endCxn id="17" idx="1"/>
          </p:cNvCxnSpPr>
          <p:nvPr/>
        </p:nvCxnSpPr>
        <p:spPr>
          <a:xfrm flipV="1">
            <a:off x="3955603" y="3680249"/>
            <a:ext cx="2140397" cy="8184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DE66FDC-0F31-8622-010E-22665B425758}"/>
              </a:ext>
            </a:extLst>
          </p:cNvPr>
          <p:cNvSpPr txBox="1"/>
          <p:nvPr/>
        </p:nvSpPr>
        <p:spPr>
          <a:xfrm>
            <a:off x="3816542" y="3105240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bias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47D01B-4DF1-9F68-6CFC-A30AF5E9943E}"/>
              </a:ext>
            </a:extLst>
          </p:cNvPr>
          <p:cNvSpPr txBox="1"/>
          <p:nvPr/>
        </p:nvSpPr>
        <p:spPr>
          <a:xfrm>
            <a:off x="2471501" y="2532994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" pitchFamily="2" charset="0"/>
              </a:rPr>
              <a:t>w</a:t>
            </a:r>
            <a:r>
              <a:rPr lang="en-US" sz="2400" i="1" baseline="-25000" dirty="0" err="1">
                <a:latin typeface="Times" pitchFamily="2" charset="0"/>
              </a:rPr>
              <a:t>a</a:t>
            </a:r>
            <a:r>
              <a:rPr lang="en-US" sz="2400" dirty="0">
                <a:latin typeface="Times" pitchFamily="2" charset="0"/>
              </a:rPr>
              <a:t> 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4EC72-679A-3137-8F7E-854AFD53856E}"/>
              </a:ext>
            </a:extLst>
          </p:cNvPr>
          <p:cNvSpPr txBox="1"/>
          <p:nvPr/>
        </p:nvSpPr>
        <p:spPr>
          <a:xfrm>
            <a:off x="2554056" y="4333122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" pitchFamily="2" charset="0"/>
              </a:rPr>
              <a:t>w</a:t>
            </a:r>
            <a:r>
              <a:rPr lang="en-US" sz="2400" i="1" baseline="-25000" dirty="0" err="1">
                <a:latin typeface="Times" pitchFamily="2" charset="0"/>
              </a:rPr>
              <a:t>c</a:t>
            </a:r>
            <a:r>
              <a:rPr lang="en-US" sz="2400" dirty="0">
                <a:latin typeface="Times" pitchFamily="2" charset="0"/>
              </a:rPr>
              <a:t> = 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4598FD-B2A0-7968-4202-D8B04DDB6318}"/>
              </a:ext>
            </a:extLst>
          </p:cNvPr>
          <p:cNvGrpSpPr/>
          <p:nvPr/>
        </p:nvGrpSpPr>
        <p:grpSpPr>
          <a:xfrm>
            <a:off x="4056564" y="3566905"/>
            <a:ext cx="244213" cy="244213"/>
            <a:chOff x="6839166" y="4810672"/>
            <a:chExt cx="1006803" cy="100680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4387C2-FD79-F28D-20BD-C88E52ADAABE}"/>
                </a:ext>
              </a:extLst>
            </p:cNvPr>
            <p:cNvSpPr/>
            <p:nvPr/>
          </p:nvSpPr>
          <p:spPr>
            <a:xfrm>
              <a:off x="6839166" y="4810672"/>
              <a:ext cx="1006803" cy="100680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AD071BEF-143F-6516-E7BE-317DC9F5DDA3}"/>
                </a:ext>
              </a:extLst>
            </p:cNvPr>
            <p:cNvCxnSpPr/>
            <p:nvPr/>
          </p:nvCxnSpPr>
          <p:spPr>
            <a:xfrm flipV="1">
              <a:off x="6902286" y="5154374"/>
              <a:ext cx="851407" cy="320807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B120D4-5BD3-66E3-86C0-CCE308839E16}"/>
              </a:ext>
            </a:extLst>
          </p:cNvPr>
          <p:cNvSpPr txBox="1"/>
          <p:nvPr/>
        </p:nvSpPr>
        <p:spPr>
          <a:xfrm>
            <a:off x="4212060" y="3680029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sign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1C60D4-F014-C87A-B592-7C2D3D62C4FB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1594251" y="3688433"/>
            <a:ext cx="1962377" cy="39657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75A0190-F8EC-53DD-9C1B-B0E44F25B348}"/>
              </a:ext>
            </a:extLst>
          </p:cNvPr>
          <p:cNvSpPr txBox="1"/>
          <p:nvPr/>
        </p:nvSpPr>
        <p:spPr>
          <a:xfrm>
            <a:off x="1774462" y="3267423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>
                <a:latin typeface="Times" pitchFamily="2" charset="0"/>
              </a:rPr>
              <a:t>w</a:t>
            </a:r>
            <a:r>
              <a:rPr lang="en-US" sz="2400" i="1" baseline="-25000" dirty="0" err="1">
                <a:latin typeface="Times" pitchFamily="2" charset="0"/>
              </a:rPr>
              <a:t>b</a:t>
            </a:r>
            <a:r>
              <a:rPr lang="en-US" sz="2400" dirty="0">
                <a:latin typeface="Times" pitchFamily="2" charset="0"/>
              </a:rPr>
              <a:t> =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6E9869-BBFA-EAC3-6510-3557223CF4BD}"/>
              </a:ext>
            </a:extLst>
          </p:cNvPr>
          <p:cNvSpPr txBox="1"/>
          <p:nvPr/>
        </p:nvSpPr>
        <p:spPr>
          <a:xfrm>
            <a:off x="6096000" y="3449416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out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F059E4-E84F-DCD3-BC11-0D8F99C71064}"/>
              </a:ext>
            </a:extLst>
          </p:cNvPr>
          <p:cNvSpPr txBox="1"/>
          <p:nvPr/>
        </p:nvSpPr>
        <p:spPr>
          <a:xfrm>
            <a:off x="1233306" y="2286617"/>
            <a:ext cx="320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" pitchFamily="2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C7F85-24B0-D432-96B2-730BEE0DA71D}"/>
              </a:ext>
            </a:extLst>
          </p:cNvPr>
          <p:cNvSpPr txBox="1"/>
          <p:nvPr/>
        </p:nvSpPr>
        <p:spPr>
          <a:xfrm>
            <a:off x="1233306" y="4719005"/>
            <a:ext cx="320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" pitchFamily="2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E1B29-6C2A-8344-2B55-4A2DD2FDCF7C}"/>
              </a:ext>
            </a:extLst>
          </p:cNvPr>
          <p:cNvSpPr txBox="1"/>
          <p:nvPr/>
        </p:nvSpPr>
        <p:spPr>
          <a:xfrm>
            <a:off x="1215673" y="349725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latin typeface="Times" pitchFamily="2" charset="0"/>
              </a:rPr>
              <a:t>b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0F581E5A-7442-B57E-1CF5-DAD4D92FF6FC}"/>
              </a:ext>
            </a:extLst>
          </p:cNvPr>
          <p:cNvGraphicFramePr>
            <a:graphicFrameLocks noGrp="1"/>
          </p:cNvGraphicFramePr>
          <p:nvPr/>
        </p:nvGraphicFramePr>
        <p:xfrm>
          <a:off x="7646385" y="1348309"/>
          <a:ext cx="3747005" cy="466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55118">
                  <a:extLst>
                    <a:ext uri="{9D8B030D-6E8A-4147-A177-3AD203B41FA5}">
                      <a16:colId xmlns:a16="http://schemas.microsoft.com/office/drawing/2014/main" val="3183730843"/>
                    </a:ext>
                  </a:extLst>
                </a:gridCol>
                <a:gridCol w="683971">
                  <a:extLst>
                    <a:ext uri="{9D8B030D-6E8A-4147-A177-3AD203B41FA5}">
                      <a16:colId xmlns:a16="http://schemas.microsoft.com/office/drawing/2014/main" val="1547470039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2564988487"/>
                    </a:ext>
                  </a:extLst>
                </a:gridCol>
                <a:gridCol w="987955">
                  <a:extLst>
                    <a:ext uri="{9D8B030D-6E8A-4147-A177-3AD203B41FA5}">
                      <a16:colId xmlns:a16="http://schemas.microsoft.com/office/drawing/2014/main" val="3602404192"/>
                    </a:ext>
                  </a:extLst>
                </a:gridCol>
                <a:gridCol w="749401">
                  <a:extLst>
                    <a:ext uri="{9D8B030D-6E8A-4147-A177-3AD203B41FA5}">
                      <a16:colId xmlns:a16="http://schemas.microsoft.com/office/drawing/2014/main" val="295383228"/>
                    </a:ext>
                  </a:extLst>
                </a:gridCol>
              </a:tblGrid>
              <a:tr h="49959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936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778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07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089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14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096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91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49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04590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DB907944-BA53-D8B7-F0B0-8AB7B98CC01F}"/>
              </a:ext>
            </a:extLst>
          </p:cNvPr>
          <p:cNvSpPr txBox="1"/>
          <p:nvPr/>
        </p:nvSpPr>
        <p:spPr>
          <a:xfrm>
            <a:off x="3680293" y="5386104"/>
            <a:ext cx="3033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" pitchFamily="2" charset="0"/>
              </a:rPr>
              <a:t>out = a ∧ b ∧ c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0502F7D-4875-A96E-F07F-BEAB103E1FEC}"/>
              </a:ext>
            </a:extLst>
          </p:cNvPr>
          <p:cNvSpPr/>
          <p:nvPr/>
        </p:nvSpPr>
        <p:spPr>
          <a:xfrm rot="11622011" flipH="1">
            <a:off x="4341658" y="1772688"/>
            <a:ext cx="477164" cy="1325863"/>
          </a:xfrm>
          <a:custGeom>
            <a:avLst/>
            <a:gdLst>
              <a:gd name="connsiteX0" fmla="*/ 2759825 w 2759825"/>
              <a:gd name="connsiteY0" fmla="*/ 1978429 h 1978429"/>
              <a:gd name="connsiteX1" fmla="*/ 914400 w 2759825"/>
              <a:gd name="connsiteY1" fmla="*/ 1413163 h 1978429"/>
              <a:gd name="connsiteX2" fmla="*/ 0 w 2759825"/>
              <a:gd name="connsiteY2" fmla="*/ 0 h 197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9825" h="1978429">
                <a:moveTo>
                  <a:pt x="2759825" y="1978429"/>
                </a:moveTo>
                <a:cubicBezTo>
                  <a:pt x="2067098" y="1860665"/>
                  <a:pt x="1374371" y="1742901"/>
                  <a:pt x="914400" y="1413163"/>
                </a:cubicBezTo>
                <a:cubicBezTo>
                  <a:pt x="454429" y="1083425"/>
                  <a:pt x="227214" y="541712"/>
                  <a:pt x="0" y="0"/>
                </a:cubicBezTo>
              </a:path>
            </a:pathLst>
          </a:custGeom>
          <a:noFill/>
          <a:ln w="1905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FBCFC3-E47A-D82B-4F30-C976BD97AEE8}"/>
              </a:ext>
            </a:extLst>
          </p:cNvPr>
          <p:cNvSpPr txBox="1"/>
          <p:nvPr/>
        </p:nvSpPr>
        <p:spPr>
          <a:xfrm>
            <a:off x="4771246" y="1126859"/>
            <a:ext cx="262161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Pick a very</a:t>
            </a:r>
            <a:br>
              <a:rPr lang="en-US" sz="2800" dirty="0"/>
            </a:br>
            <a:r>
              <a:rPr lang="en-US" sz="2800" dirty="0"/>
              <a:t>negative bias</a:t>
            </a:r>
            <a:br>
              <a:rPr lang="en-US" sz="2800" dirty="0"/>
            </a:br>
            <a:r>
              <a:rPr lang="en-US" sz="2800" dirty="0"/>
              <a:t>that is restrictive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52BD8-15F4-47DA-085F-76E7946813F4}"/>
              </a:ext>
            </a:extLst>
          </p:cNvPr>
          <p:cNvSpPr txBox="1"/>
          <p:nvPr/>
        </p:nvSpPr>
        <p:spPr>
          <a:xfrm>
            <a:off x="4665503" y="308267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" pitchFamily="2" charset="0"/>
              </a:rPr>
              <a:t>-5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92588B-C8FC-E4DF-3985-4EF3942B1C5D}"/>
              </a:ext>
            </a:extLst>
          </p:cNvPr>
          <p:cNvSpPr txBox="1"/>
          <p:nvPr/>
        </p:nvSpPr>
        <p:spPr>
          <a:xfrm>
            <a:off x="9796949" y="1796459"/>
            <a:ext cx="660758" cy="4261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800" dirty="0"/>
              <a:t>-11</a:t>
            </a:r>
            <a:br>
              <a:rPr lang="en-US" sz="2800" dirty="0"/>
            </a:br>
            <a:r>
              <a:rPr lang="en-US" sz="2800" dirty="0"/>
              <a:t>-7</a:t>
            </a:r>
            <a:br>
              <a:rPr lang="en-US" sz="2800" dirty="0"/>
            </a:br>
            <a:r>
              <a:rPr lang="en-US" sz="2800" dirty="0"/>
              <a:t>-7</a:t>
            </a:r>
            <a:br>
              <a:rPr lang="en-US" sz="2800" dirty="0"/>
            </a:br>
            <a:r>
              <a:rPr lang="en-US" sz="2800" dirty="0"/>
              <a:t>-3</a:t>
            </a:r>
            <a:br>
              <a:rPr lang="en-US" sz="2800" dirty="0"/>
            </a:br>
            <a:r>
              <a:rPr lang="en-US" sz="2800" dirty="0"/>
              <a:t>-7</a:t>
            </a:r>
            <a:br>
              <a:rPr lang="en-US" sz="2800" dirty="0"/>
            </a:br>
            <a:r>
              <a:rPr lang="en-US" sz="2800" dirty="0"/>
              <a:t>-3</a:t>
            </a:r>
            <a:br>
              <a:rPr lang="en-US" sz="2800" dirty="0"/>
            </a:br>
            <a:r>
              <a:rPr lang="en-US" sz="2800" dirty="0"/>
              <a:t>-3</a:t>
            </a:r>
            <a:br>
              <a:rPr lang="en-US" sz="2800" dirty="0"/>
            </a:br>
            <a:r>
              <a:rPr lang="en-US" sz="2800" dirty="0"/>
              <a:t>+1</a:t>
            </a:r>
          </a:p>
        </p:txBody>
      </p:sp>
    </p:spTree>
    <p:extLst>
      <p:ext uri="{BB962C8B-B14F-4D97-AF65-F5344CB8AC3E}">
        <p14:creationId xmlns:p14="http://schemas.microsoft.com/office/powerpoint/2010/main" val="1762294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8FDB8-BDF3-7D2F-4132-5EA84DD5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03" y="126694"/>
            <a:ext cx="7217060" cy="2922031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2016:</a:t>
            </a:r>
            <a:br>
              <a:rPr lang="en-US" sz="5400" dirty="0"/>
            </a:br>
            <a:r>
              <a:rPr lang="en-US" sz="5400" dirty="0"/>
              <a:t>python successor to torch</a:t>
            </a:r>
          </a:p>
        </p:txBody>
      </p:sp>
      <p:pic>
        <p:nvPicPr>
          <p:cNvPr id="1026" name="Picture 2" descr="Adam Paszke – Databricks">
            <a:extLst>
              <a:ext uri="{FF2B5EF4-FFF2-40B4-BE49-F238E27FC236}">
                <a16:creationId xmlns:a16="http://schemas.microsoft.com/office/drawing/2014/main" id="{C9D154D1-4071-79F5-3114-DF0B1B7E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4" y="3250232"/>
            <a:ext cx="2286873" cy="22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ltithreaded Python without the GIL || EuroPython 2022">
            <a:extLst>
              <a:ext uri="{FF2B5EF4-FFF2-40B4-BE49-F238E27FC236}">
                <a16:creationId xmlns:a16="http://schemas.microsoft.com/office/drawing/2014/main" id="{1D34ACCF-27D2-3E9B-6822-13FD2674E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369" y="3250232"/>
            <a:ext cx="1803560" cy="22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mith Chintala - Artificial Intelligence @ Meta - Crunchbase Person  Profile">
            <a:extLst>
              <a:ext uri="{FF2B5EF4-FFF2-40B4-BE49-F238E27FC236}">
                <a16:creationId xmlns:a16="http://schemas.microsoft.com/office/drawing/2014/main" id="{C104966F-4523-78E6-50AD-34081CB3D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14" y="3250233"/>
            <a:ext cx="2286873" cy="228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1427C-CC69-98AB-3E66-0B577BBD7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660" y="834150"/>
            <a:ext cx="4204106" cy="58342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1BFFA-7691-AB33-C9DF-1505BA0A2894}"/>
              </a:ext>
            </a:extLst>
          </p:cNvPr>
          <p:cNvSpPr txBox="1"/>
          <p:nvPr/>
        </p:nvSpPr>
        <p:spPr>
          <a:xfrm>
            <a:off x="1008806" y="557758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Adam </a:t>
            </a:r>
            <a:r>
              <a:rPr lang="en-US" dirty="0" err="1"/>
              <a:t>Paszke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070DED-4DA4-9266-94DB-D907FEDD4C91}"/>
              </a:ext>
            </a:extLst>
          </p:cNvPr>
          <p:cNvSpPr txBox="1"/>
          <p:nvPr/>
        </p:nvSpPr>
        <p:spPr>
          <a:xfrm>
            <a:off x="3318156" y="5577581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 Gross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BBD00-804C-BC48-6C91-4765265E6384}"/>
              </a:ext>
            </a:extLst>
          </p:cNvPr>
          <p:cNvSpPr txBox="1"/>
          <p:nvPr/>
        </p:nvSpPr>
        <p:spPr>
          <a:xfrm>
            <a:off x="5364952" y="5577581"/>
            <a:ext cx="178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Soumith</a:t>
            </a:r>
            <a:r>
              <a:rPr lang="en-US" dirty="0"/>
              <a:t> </a:t>
            </a:r>
            <a:r>
              <a:rPr lang="en-US" dirty="0" err="1"/>
              <a:t>Chintala</a:t>
            </a:r>
            <a:endParaRPr lang="en-US" dirty="0"/>
          </a:p>
        </p:txBody>
      </p:sp>
      <p:sp>
        <p:nvSpPr>
          <p:cNvPr id="2" name="Google Shape;92;p2">
            <a:extLst>
              <a:ext uri="{FF2B5EF4-FFF2-40B4-BE49-F238E27FC236}">
                <a16:creationId xmlns:a16="http://schemas.microsoft.com/office/drawing/2014/main" id="{67E5C162-DD2D-A864-2313-1077E6A0F759}"/>
              </a:ext>
            </a:extLst>
          </p:cNvPr>
          <p:cNvSpPr/>
          <p:nvPr/>
        </p:nvSpPr>
        <p:spPr>
          <a:xfrm>
            <a:off x="6538055" y="40960"/>
            <a:ext cx="5518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bit.ly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howto-pytorch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102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Five Core Concepts.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Pytorch is just like numpy!  But it adds five important things.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GPU Tensors.  For speed.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Autograd.  For derivatives.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Optimizers.  For training.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Modules.   For making networks.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DataLoader.  For fast datasets.</a:t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538055" y="40960"/>
            <a:ext cx="5518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bit.ly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howto-pytorch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2795" y="2283425"/>
            <a:ext cx="1360154" cy="11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65930" y="2283425"/>
            <a:ext cx="1956895" cy="128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7010" y="3704322"/>
            <a:ext cx="1751724" cy="151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0818" y="3704322"/>
            <a:ext cx="1236487" cy="13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2686" y="3798914"/>
            <a:ext cx="1167490" cy="1113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/>
              <a:t>GPU Tensors</a:t>
            </a:r>
            <a:endParaRPr dirty="0"/>
          </a:p>
        </p:txBody>
      </p:sp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Tensors are the unit of computation.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torch.tensor types are lookalikes to numpy N-dim-arrays.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But torch tensors live on either GPU or CPU.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Moving data to GPU just like a type conversion.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For speed, avoid GPU-CPU copying.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Pinning is fast.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Get comfortable with N-dimensional tensors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Slicing, Squeezing, Unsqueezing notation.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Indexing conventions for four-dimensional tensors.</a:t>
            </a:r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6890" y="3911752"/>
            <a:ext cx="2276476" cy="191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9446" y="2031613"/>
            <a:ext cx="2891365" cy="153226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2;p2">
            <a:extLst>
              <a:ext uri="{FF2B5EF4-FFF2-40B4-BE49-F238E27FC236}">
                <a16:creationId xmlns:a16="http://schemas.microsoft.com/office/drawing/2014/main" id="{F512E76E-6812-6242-A734-564E6F744253}"/>
              </a:ext>
            </a:extLst>
          </p:cNvPr>
          <p:cNvSpPr/>
          <p:nvPr/>
        </p:nvSpPr>
        <p:spPr>
          <a:xfrm>
            <a:off x="0" y="40960"/>
            <a:ext cx="1205655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Try it now: https://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bit.ly</a:t>
            </a: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howto-pytorch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dirty="0" err="1"/>
              <a:t>Autograd</a:t>
            </a:r>
            <a:r>
              <a:rPr lang="en-US" dirty="0"/>
              <a:t> - https://</a:t>
            </a:r>
            <a:r>
              <a:rPr lang="en-US" dirty="0" err="1"/>
              <a:t>bit.ly</a:t>
            </a:r>
            <a:r>
              <a:rPr lang="en-US" dirty="0"/>
              <a:t>/howto-pytorch-2</a:t>
            </a:r>
            <a:endParaRPr dirty="0"/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Pytorch can calculate pointwise derivatives automatically.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Tensors with requires_grad track computation history.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Autograd.grad() can calculate derivatives to any scalar.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x.backward() adds gradient into parameter.grad.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Autograd is expensive but optional and can be turned on and off.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Set requires_grad=False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Or use with torch.no_grad()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Autograd can be used for fancier things too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Gradient accumulation.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derivatives.</a:t>
            </a:r>
            <a:endParaRPr/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5818" y="4001294"/>
            <a:ext cx="3330795" cy="2188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Optimizers - https://bit.ly/howto-pytorch-3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Optimizers take care of improving a set of parameters.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An optimizer is given a large set of parameters to optimize.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It doesn’t need to explicitly know the loss, but it needs to see gradients.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Training is: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1. getting gradients with respect to a loss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2. stepping optimizers to improve the loss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3. repeat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Pytorch comes with many optimizer algorithms.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Popular ones are SGD and Adam.  LBFGS is good for small problems.</a:t>
            </a:r>
            <a:endParaRPr/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9647" y="3047097"/>
            <a:ext cx="2479149" cy="213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Modules - https://bit.ly/howto-pytorch-4</a:t>
            </a:r>
            <a:endParaRPr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pytorch neural network base class is Module.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 Module is a function with learnable Parameters.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Parameters can be listed, trained, saved and loaded.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Big neural networks are Modules made of other Modules.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Simplest Module is Linear – a linear operation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Simplest way to compose Modules is Sequential – run one after the next.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You can write the function yourself by overriding net.forward(X)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Modules have some other state.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GPU vs CPU; Train vs eval mode; non-trainable buffers.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Pytorch provides many off-the-shelf modules and networks.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5294" y="1482381"/>
            <a:ext cx="2311907" cy="2435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DataLoaders - https://bit.ly/howto-pytorch-5</a:t>
            </a:r>
            <a:endParaRPr/>
          </a:p>
        </p:txBody>
      </p:sp>
      <p:sp>
        <p:nvSpPr>
          <p:cNvPr id="132" name="Google Shape;13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large Dataset is a slow array.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ImageFolder is a Dataset that loads an image file on every “ds[i]”.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There are many Dataset subclasses, and you can customize your own.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speed up Datasets, pytorch provides DataLoader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DataLoader wraps a Dataset as a stream of batches.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It uses threading to stream data out faster than “ds[i]”.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improve training, data can be randomized when loaded.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DataLoaders can shuffle the batches.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Datasets can include transforms to </a:t>
            </a:r>
            <a:r>
              <a:rPr lang="en-US" i="1"/>
              <a:t>augment</a:t>
            </a:r>
            <a:r>
              <a:rPr lang="en-US"/>
              <a:t> data with random crops etc.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B3FDB1-6558-A0B5-DE76-1B763DECC753}"/>
              </a:ext>
            </a:extLst>
          </p:cNvPr>
          <p:cNvSpPr/>
          <p:nvPr/>
        </p:nvSpPr>
        <p:spPr>
          <a:xfrm>
            <a:off x="0" y="-168812"/>
            <a:ext cx="12209929" cy="7026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0FCB53-AF2B-4D9C-427B-8E983EDA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Puzzle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DD9A6-35DD-4BA4-A25B-D93D69C9D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0463"/>
            <a:ext cx="10515600" cy="38069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7030A0"/>
                </a:solidFill>
              </a:rPr>
              <a:t>How many layers of McCullough-Pitts neurons</a:t>
            </a:r>
            <a:br>
              <a:rPr lang="en-US" sz="3600" dirty="0">
                <a:solidFill>
                  <a:srgbClr val="7030A0"/>
                </a:solidFill>
              </a:rPr>
            </a:br>
            <a:r>
              <a:rPr lang="en-US" sz="3600" dirty="0">
                <a:solidFill>
                  <a:srgbClr val="7030A0"/>
                </a:solidFill>
              </a:rPr>
              <a:t>are needed to be able to express</a:t>
            </a:r>
            <a:br>
              <a:rPr lang="en-US" sz="3600" dirty="0">
                <a:solidFill>
                  <a:srgbClr val="7030A0"/>
                </a:solidFill>
              </a:rPr>
            </a:br>
            <a:r>
              <a:rPr lang="en-US" sz="3600" b="1" u="sng" dirty="0">
                <a:solidFill>
                  <a:srgbClr val="7030A0"/>
                </a:solidFill>
              </a:rPr>
              <a:t>all</a:t>
            </a:r>
            <a:r>
              <a:rPr lang="en-US" sz="3600" dirty="0">
                <a:solidFill>
                  <a:srgbClr val="7030A0"/>
                </a:solidFill>
              </a:rPr>
              <a:t> truth tables on d inputs?</a:t>
            </a:r>
          </a:p>
          <a:p>
            <a:pPr marL="0" indent="0" algn="ctr">
              <a:buNone/>
            </a:pP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07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8FDB8-BDF3-7D2F-4132-5EA84DD5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03" y="126694"/>
            <a:ext cx="7217060" cy="2922031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1969:</a:t>
            </a:r>
            <a:br>
              <a:rPr lang="en-US" sz="5400" dirty="0"/>
            </a:br>
            <a:r>
              <a:rPr lang="en-US" sz="5400" dirty="0"/>
              <a:t>Minsky and </a:t>
            </a:r>
            <a:r>
              <a:rPr lang="en-US" sz="5400" dirty="0" err="1"/>
              <a:t>Papert</a:t>
            </a:r>
            <a:br>
              <a:rPr lang="en-US" sz="5400" dirty="0"/>
            </a:br>
            <a:r>
              <a:rPr lang="en-US" sz="5400" dirty="0"/>
              <a:t>prove limitations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5BC39-89FF-A31F-52EC-CD395AA78CC4}"/>
              </a:ext>
            </a:extLst>
          </p:cNvPr>
          <p:cNvSpPr txBox="1"/>
          <p:nvPr/>
        </p:nvSpPr>
        <p:spPr>
          <a:xfrm>
            <a:off x="8578200" y="6420640"/>
            <a:ext cx="3654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[</a:t>
            </a:r>
            <a:r>
              <a:rPr lang="en-US" sz="2400" dirty="0" err="1"/>
              <a:t>Minksy</a:t>
            </a:r>
            <a:r>
              <a:rPr lang="en-US" sz="2400" dirty="0"/>
              <a:t>, </a:t>
            </a:r>
            <a:r>
              <a:rPr lang="en-US" sz="2400" dirty="0" err="1"/>
              <a:t>Perceptrons</a:t>
            </a:r>
            <a:r>
              <a:rPr lang="en-US" sz="2400" dirty="0"/>
              <a:t>, 1969]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DFC5717-7F9C-6AE5-2BD9-33D47067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819017" y="246495"/>
            <a:ext cx="406926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This week in The History of AI at AIWS.net – Marvin Minsky and Seymour  Papert published an expanded edition of Perceptrons | AIWS.net">
            <a:extLst>
              <a:ext uri="{FF2B5EF4-FFF2-40B4-BE49-F238E27FC236}">
                <a16:creationId xmlns:a16="http://schemas.microsoft.com/office/drawing/2014/main" id="{A0CA8B01-101D-A9D7-54B2-6698A83FA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/>
          <a:stretch/>
        </p:blipFill>
        <p:spPr bwMode="auto">
          <a:xfrm>
            <a:off x="303723" y="2843839"/>
            <a:ext cx="7217061" cy="34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3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20CC6-796D-A949-6E1C-FB62D693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Unsolved in 1969: how to learn non-linear problems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3C3B77-8992-CEB1-C4FE-2DCA83C6D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12287"/>
            <a:ext cx="10515600" cy="1165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Non-linearly separable data cannot be classified by the perceptron algorithm.</a:t>
            </a:r>
          </a:p>
        </p:txBody>
      </p:sp>
      <p:pic>
        <p:nvPicPr>
          <p:cNvPr id="6" name="perceptron-not-learning-auto.mov" descr="perceptron-not-learning-auto.mov">
            <a:hlinkClick r:id="" action="ppaction://media"/>
            <a:extLst>
              <a:ext uri="{FF2B5EF4-FFF2-40B4-BE49-F238E27FC236}">
                <a16:creationId xmlns:a16="http://schemas.microsoft.com/office/drawing/2014/main" id="{7ED8E621-6798-F247-64C4-C6EB76643A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430" y="1183342"/>
            <a:ext cx="10738997" cy="409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F9B6D-D7AC-6949-2A8A-09BF5538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9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first AI winter: 1969 to 1985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F27BFF-F961-6BCA-0984-CA2F920C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63810"/>
            <a:ext cx="5791200" cy="43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FBA95F-68C4-9784-C446-91C07E9D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63875"/>
            <a:ext cx="3508576" cy="3429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C1CBD83-2E71-7CA4-5F74-2CFB799FE524}"/>
              </a:ext>
            </a:extLst>
          </p:cNvPr>
          <p:cNvGrpSpPr/>
          <p:nvPr/>
        </p:nvGrpSpPr>
        <p:grpSpPr>
          <a:xfrm>
            <a:off x="4730551" y="3382996"/>
            <a:ext cx="6229349" cy="1495168"/>
            <a:chOff x="4167716" y="3360735"/>
            <a:chExt cx="6229349" cy="149516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282DE4-2CDF-45CC-45FF-4CE440EBC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67716" y="3382703"/>
              <a:ext cx="6159500" cy="14732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DB2F8B-EF17-A21B-2784-19AC617C39CC}"/>
                </a:ext>
              </a:extLst>
            </p:cNvPr>
            <p:cNvSpPr/>
            <p:nvPr/>
          </p:nvSpPr>
          <p:spPr>
            <a:xfrm>
              <a:off x="4167716" y="3360735"/>
              <a:ext cx="4321528" cy="20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407ABE-3938-1203-1C83-65B27A9A5F3C}"/>
                </a:ext>
              </a:extLst>
            </p:cNvPr>
            <p:cNvSpPr/>
            <p:nvPr/>
          </p:nvSpPr>
          <p:spPr>
            <a:xfrm>
              <a:off x="7247466" y="4649349"/>
              <a:ext cx="3149599" cy="20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2758C3D-1432-2944-CC35-26B0E8BB4E0A}"/>
              </a:ext>
            </a:extLst>
          </p:cNvPr>
          <p:cNvGrpSpPr/>
          <p:nvPr/>
        </p:nvGrpSpPr>
        <p:grpSpPr>
          <a:xfrm>
            <a:off x="4730551" y="4882841"/>
            <a:ext cx="6159501" cy="866962"/>
            <a:chOff x="4167715" y="5124705"/>
            <a:chExt cx="6159501" cy="8669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C550CE-8871-A0B9-69FD-04ADDC069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t="55279"/>
            <a:stretch/>
          </p:blipFill>
          <p:spPr>
            <a:xfrm>
              <a:off x="4167716" y="5134059"/>
              <a:ext cx="6159500" cy="85760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EF87CB4-3421-23C9-BA9F-65978ACA3951}"/>
                </a:ext>
              </a:extLst>
            </p:cNvPr>
            <p:cNvSpPr/>
            <p:nvPr/>
          </p:nvSpPr>
          <p:spPr>
            <a:xfrm>
              <a:off x="4167715" y="5124705"/>
              <a:ext cx="5145617" cy="20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4F6A1D23-DE16-3B05-727E-D7ECE7979EEE}"/>
              </a:ext>
            </a:extLst>
          </p:cNvPr>
          <p:cNvSpPr/>
          <p:nvPr/>
        </p:nvSpPr>
        <p:spPr>
          <a:xfrm>
            <a:off x="418220" y="5194520"/>
            <a:ext cx="4120444" cy="6886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B9F15F-55BA-413F-A901-5B191F15C0C2}"/>
              </a:ext>
            </a:extLst>
          </p:cNvPr>
          <p:cNvSpPr txBox="1"/>
          <p:nvPr/>
        </p:nvSpPr>
        <p:spPr>
          <a:xfrm>
            <a:off x="1885039" y="1263062"/>
            <a:ext cx="8421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After </a:t>
            </a:r>
            <a:r>
              <a:rPr lang="en-US" sz="2400" dirty="0" err="1"/>
              <a:t>Minksy+Paper</a:t>
            </a:r>
            <a:r>
              <a:rPr lang="en-US" sz="2400" dirty="0"/>
              <a:t> point out that single-neuron models are weak</a:t>
            </a:r>
          </a:p>
          <a:p>
            <a:pPr algn="ctr"/>
            <a:r>
              <a:rPr lang="en-US" sz="2400" dirty="0" err="1"/>
              <a:t>LeCun</a:t>
            </a:r>
            <a:r>
              <a:rPr lang="en-US" sz="2400" dirty="0"/>
              <a:t> observes a “decrease in interest in this field for.. 15 years”</a:t>
            </a:r>
          </a:p>
        </p:txBody>
      </p:sp>
    </p:spTree>
    <p:extLst>
      <p:ext uri="{BB962C8B-B14F-4D97-AF65-F5344CB8AC3E}">
        <p14:creationId xmlns:p14="http://schemas.microsoft.com/office/powerpoint/2010/main" val="171049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8FDB8-BDF3-7D2F-4132-5EA84DD5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03" y="126694"/>
            <a:ext cx="7217060" cy="2922031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1986:</a:t>
            </a:r>
            <a:br>
              <a:rPr lang="en-US" sz="5400" dirty="0"/>
            </a:br>
            <a:r>
              <a:rPr lang="en-US" sz="5400" dirty="0" err="1"/>
              <a:t>Rumelhart</a:t>
            </a:r>
            <a:r>
              <a:rPr lang="en-US" sz="5400" dirty="0"/>
              <a:t> and Hinton</a:t>
            </a:r>
            <a:br>
              <a:rPr lang="en-US" sz="5400" dirty="0"/>
            </a:br>
            <a:r>
              <a:rPr lang="en-US" sz="5400" dirty="0"/>
              <a:t>find that backprop 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5BC39-89FF-A31F-52EC-CD395AA78CC4}"/>
              </a:ext>
            </a:extLst>
          </p:cNvPr>
          <p:cNvSpPr txBox="1"/>
          <p:nvPr/>
        </p:nvSpPr>
        <p:spPr>
          <a:xfrm>
            <a:off x="7720850" y="6420640"/>
            <a:ext cx="451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[</a:t>
            </a:r>
            <a:r>
              <a:rPr lang="en-US" sz="2400" dirty="0" err="1"/>
              <a:t>Rumelhart</a:t>
            </a:r>
            <a:r>
              <a:rPr lang="en-US" sz="2400" dirty="0"/>
              <a:t> Hinton Williams, 1986]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19EE5B5-9267-4E01-CBBB-9A266F19E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/>
        </p:blipFill>
        <p:spPr bwMode="auto">
          <a:xfrm>
            <a:off x="336761" y="2884310"/>
            <a:ext cx="7154196" cy="36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6C7A0-4458-BB7A-E436-F9692A2A1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806" y="2171625"/>
            <a:ext cx="4400188" cy="41269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1232E1-425A-58CB-DC2F-B092E6A68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190"/>
          <a:stretch/>
        </p:blipFill>
        <p:spPr>
          <a:xfrm>
            <a:off x="7876821" y="592651"/>
            <a:ext cx="4007326" cy="14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1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D28FDB8-BDF3-7D2F-4132-5EA84DD5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03" y="126694"/>
            <a:ext cx="7217060" cy="2922031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1989:</a:t>
            </a:r>
            <a:br>
              <a:rPr lang="en-US" sz="5400" dirty="0"/>
            </a:br>
            <a:r>
              <a:rPr lang="en-US" sz="5400" dirty="0"/>
              <a:t>George </a:t>
            </a:r>
            <a:r>
              <a:rPr lang="en-US" sz="5400" dirty="0" err="1"/>
              <a:t>Cybenko</a:t>
            </a:r>
            <a:br>
              <a:rPr lang="en-US" sz="5400" dirty="0"/>
            </a:br>
            <a:r>
              <a:rPr lang="en-US" sz="5400" dirty="0"/>
              <a:t>proves universality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B5BC39-89FF-A31F-52EC-CD395AA78CC4}"/>
              </a:ext>
            </a:extLst>
          </p:cNvPr>
          <p:cNvSpPr txBox="1"/>
          <p:nvPr/>
        </p:nvSpPr>
        <p:spPr>
          <a:xfrm>
            <a:off x="10024814" y="6420640"/>
            <a:ext cx="220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[</a:t>
            </a:r>
            <a:r>
              <a:rPr lang="en-US" sz="2400" dirty="0" err="1"/>
              <a:t>Cybenko</a:t>
            </a:r>
            <a:r>
              <a:rPr lang="en-US" sz="2400" dirty="0"/>
              <a:t>, 1989]</a:t>
            </a:r>
          </a:p>
        </p:txBody>
      </p:sp>
      <p:pic>
        <p:nvPicPr>
          <p:cNvPr id="4098" name="Picture 2" descr="Dartmouth Engineering | George Cybenko">
            <a:extLst>
              <a:ext uri="{FF2B5EF4-FFF2-40B4-BE49-F238E27FC236}">
                <a16:creationId xmlns:a16="http://schemas.microsoft.com/office/drawing/2014/main" id="{30BF9EB9-6769-09A5-36B7-3BFBF5FAD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8" b="13173"/>
          <a:stretch/>
        </p:blipFill>
        <p:spPr bwMode="auto">
          <a:xfrm>
            <a:off x="303723" y="3048725"/>
            <a:ext cx="6928302" cy="356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BDCD52-0A6B-CEA7-B5E3-B9CC64FEEF5A}"/>
              </a:ext>
            </a:extLst>
          </p:cNvPr>
          <p:cNvGrpSpPr/>
          <p:nvPr/>
        </p:nvGrpSpPr>
        <p:grpSpPr>
          <a:xfrm>
            <a:off x="7603958" y="1000637"/>
            <a:ext cx="4506684" cy="5420003"/>
            <a:chOff x="7603958" y="1000637"/>
            <a:chExt cx="4506684" cy="54200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2788C51-4C39-EBF4-526C-A835A18B9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3561" y="1760408"/>
              <a:ext cx="3776395" cy="466023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8BFDA3-1397-24D9-4F1F-068EBEEF4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03958" y="1000637"/>
              <a:ext cx="4506684" cy="5861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6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AA07-893C-95D9-40BC-038E4958F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Universal Approximation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FD556-4AD7-0B65-F4DA-28B050D201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Given:</a:t>
                </a:r>
              </a:p>
              <a:p>
                <a:pPr marL="0" indent="0">
                  <a:buNone/>
                </a:pPr>
                <a:r>
                  <a:rPr lang="en-US" dirty="0"/>
                  <a:t>any continuous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,</a:t>
                </a:r>
                <a:br>
                  <a:rPr lang="en-US" dirty="0"/>
                </a:br>
                <a:r>
                  <a:rPr lang="en-US" dirty="0"/>
                  <a:t>a compact input 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br>
                  <a:rPr lang="en-US" dirty="0"/>
                </a:br>
                <a:r>
                  <a:rPr lang="en-US" dirty="0"/>
                  <a:t>and an error interval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There is guaranteed to be:</a:t>
                </a:r>
              </a:p>
              <a:p>
                <a:pPr marL="0" indent="0">
                  <a:buNone/>
                </a:pPr>
                <a:r>
                  <a:rPr lang="en-US" dirty="0"/>
                  <a:t>a finite network of neurons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br>
                  <a:rPr lang="en-US" dirty="0"/>
                </a:br>
                <a:r>
                  <a:rPr lang="en-US" dirty="0"/>
                  <a:t>that approximates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Cybenko</a:t>
                </a:r>
                <a:r>
                  <a:rPr lang="en-US" dirty="0"/>
                  <a:t>, 1989 proves this for sigmoid/step neurons</a:t>
                </a:r>
              </a:p>
              <a:p>
                <a:pPr marL="0" indent="0">
                  <a:buNone/>
                </a:pPr>
                <a:r>
                  <a:rPr lang="en-US" dirty="0" err="1"/>
                  <a:t>Hornik</a:t>
                </a:r>
                <a:r>
                  <a:rPr lang="en-US" dirty="0"/>
                  <a:t>, 1991 proves almost any nonlinearity will work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37FD556-4AD7-0B65-F4DA-28B050D20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081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5842</TotalTime>
  <Words>1344</Words>
  <Application>Microsoft Macintosh PowerPoint</Application>
  <PresentationFormat>Widescreen</PresentationFormat>
  <Paragraphs>190</Paragraphs>
  <Slides>26</Slides>
  <Notes>7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Harding</vt:lpstr>
      <vt:lpstr>Times</vt:lpstr>
      <vt:lpstr>Office Theme</vt:lpstr>
      <vt:lpstr>CS 7150</vt:lpstr>
      <vt:lpstr>Remember: “Or” and “And” neurons are easy</vt:lpstr>
      <vt:lpstr>Puzzle</vt:lpstr>
      <vt:lpstr>1969: Minsky and Papert prove limitations</vt:lpstr>
      <vt:lpstr>Unsolved in 1969: how to learn non-linear problems</vt:lpstr>
      <vt:lpstr>The first AI winter: 1969 to 1985</vt:lpstr>
      <vt:lpstr>1986: Rumelhart and Hinton find that backprop works</vt:lpstr>
      <vt:lpstr>1989: George Cybenko proves universality</vt:lpstr>
      <vt:lpstr>Universal Approximation Theorem</vt:lpstr>
      <vt:lpstr>Visual Proof (Figures from Andrea Lörke)</vt:lpstr>
      <vt:lpstr>Visual Proof (Figures from Andrea Lörke)</vt:lpstr>
      <vt:lpstr>Visual Proof (Figures from Andrea Lörke)</vt:lpstr>
      <vt:lpstr>Visual Proof (Figures from Lörke and Scarselli)</vt:lpstr>
      <vt:lpstr>Bottom line:  Networks of neurons can be used to approximate any function.</vt:lpstr>
      <vt:lpstr>Questions on Rumelhart 1986</vt:lpstr>
      <vt:lpstr>Rumelhart, Williams, Hinton 1986 Learning representations by back-propagating errors</vt:lpstr>
      <vt:lpstr>Did Hinton invent backprop?</vt:lpstr>
      <vt:lpstr>How to Read Pytorch</vt:lpstr>
      <vt:lpstr>This class is fully interactive</vt:lpstr>
      <vt:lpstr>2016: python successor to torch</vt:lpstr>
      <vt:lpstr>Five Core Concepts.</vt:lpstr>
      <vt:lpstr>GPU Tensors</vt:lpstr>
      <vt:lpstr>Autograd - https://bit.ly/howto-pytorch-2</vt:lpstr>
      <vt:lpstr>Optimizers - https://bit.ly/howto-pytorch-3</vt:lpstr>
      <vt:lpstr>Modules - https://bit.ly/howto-pytorch-4</vt:lpstr>
      <vt:lpstr>DataLoaders - https://bit.ly/howto-pytorch-5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7150</dc:title>
  <dc:creator>David Bau</dc:creator>
  <cp:lastModifiedBy>David Bau</cp:lastModifiedBy>
  <cp:revision>77</cp:revision>
  <dcterms:created xsi:type="dcterms:W3CDTF">2022-09-05T19:41:31Z</dcterms:created>
  <dcterms:modified xsi:type="dcterms:W3CDTF">2024-01-10T07:01:48Z</dcterms:modified>
</cp:coreProperties>
</file>