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1"/>
  </p:sldMasterIdLst>
  <p:notesMasterIdLst>
    <p:notesMasterId r:id="rId64"/>
  </p:notesMasterIdLst>
  <p:sldIdLst>
    <p:sldId id="350" r:id="rId2"/>
    <p:sldId id="491" r:id="rId3"/>
    <p:sldId id="496" r:id="rId4"/>
    <p:sldId id="473" r:id="rId5"/>
    <p:sldId id="474" r:id="rId6"/>
    <p:sldId id="475" r:id="rId7"/>
    <p:sldId id="493" r:id="rId8"/>
    <p:sldId id="534" r:id="rId9"/>
    <p:sldId id="494" r:id="rId10"/>
    <p:sldId id="495" r:id="rId11"/>
    <p:sldId id="501" r:id="rId12"/>
    <p:sldId id="497" r:id="rId13"/>
    <p:sldId id="498" r:id="rId14"/>
    <p:sldId id="544" r:id="rId15"/>
    <p:sldId id="499" r:id="rId16"/>
    <p:sldId id="533" r:id="rId17"/>
    <p:sldId id="476" r:id="rId18"/>
    <p:sldId id="477" r:id="rId19"/>
    <p:sldId id="479" r:id="rId20"/>
    <p:sldId id="480" r:id="rId21"/>
    <p:sldId id="506" r:id="rId22"/>
    <p:sldId id="502" r:id="rId23"/>
    <p:sldId id="523" r:id="rId24"/>
    <p:sldId id="524" r:id="rId25"/>
    <p:sldId id="525" r:id="rId26"/>
    <p:sldId id="532" r:id="rId27"/>
    <p:sldId id="530" r:id="rId28"/>
    <p:sldId id="531" r:id="rId29"/>
    <p:sldId id="507" r:id="rId30"/>
    <p:sldId id="508" r:id="rId31"/>
    <p:sldId id="517" r:id="rId32"/>
    <p:sldId id="516" r:id="rId33"/>
    <p:sldId id="518" r:id="rId34"/>
    <p:sldId id="509" r:id="rId35"/>
    <p:sldId id="510" r:id="rId36"/>
    <p:sldId id="519" r:id="rId37"/>
    <p:sldId id="511" r:id="rId38"/>
    <p:sldId id="537" r:id="rId39"/>
    <p:sldId id="512" r:id="rId40"/>
    <p:sldId id="513" r:id="rId41"/>
    <p:sldId id="514" r:id="rId42"/>
    <p:sldId id="515" r:id="rId43"/>
    <p:sldId id="520" r:id="rId44"/>
    <p:sldId id="521" r:id="rId45"/>
    <p:sldId id="522" r:id="rId46"/>
    <p:sldId id="538" r:id="rId47"/>
    <p:sldId id="545" r:id="rId48"/>
    <p:sldId id="526" r:id="rId49"/>
    <p:sldId id="527" r:id="rId50"/>
    <p:sldId id="529" r:id="rId51"/>
    <p:sldId id="485" r:id="rId52"/>
    <p:sldId id="540" r:id="rId53"/>
    <p:sldId id="487" r:id="rId54"/>
    <p:sldId id="539" r:id="rId55"/>
    <p:sldId id="535" r:id="rId56"/>
    <p:sldId id="541" r:id="rId57"/>
    <p:sldId id="536" r:id="rId58"/>
    <p:sldId id="546" r:id="rId59"/>
    <p:sldId id="547" r:id="rId60"/>
    <p:sldId id="548" r:id="rId61"/>
    <p:sldId id="549" r:id="rId62"/>
    <p:sldId id="550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72"/>
    <p:restoredTop sz="96197"/>
  </p:normalViewPr>
  <p:slideViewPr>
    <p:cSldViewPr snapToGrid="0">
      <p:cViewPr>
        <p:scale>
          <a:sx n="74" d="100"/>
          <a:sy n="74" d="100"/>
        </p:scale>
        <p:origin x="224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8E7B-8FF6-E84E-AEBE-FB79F22A90E9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179B8-9666-C948-98B8-1AE9690BC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5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9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 a mapping function 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𝐹:</a:t>
                </a:r>
                <a:r>
                  <a:rPr lang="en-US" b="1" i="0" smtClean="0">
                    <a:latin typeface="Cambria Math" panose="02040503050406030204" pitchFamily="18" charset="0"/>
                  </a:rPr>
                  <a:t>𝐗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↦</a:t>
                </a:r>
                <a:r>
                  <a:rPr lang="en-US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𝐘</a:t>
                </a:r>
                <a:r>
                  <a:rPr lang="en-US" dirty="0"/>
                  <a:t> (e.g., </a:t>
                </a:r>
                <a:r>
                  <a:rPr lang="en-US" dirty="0" err="1"/>
                  <a:t>LogReg</a:t>
                </a:r>
                <a:r>
                  <a:rPr lang="en-US" dirty="0"/>
                  <a:t>, SVM, or NN), where </a:t>
                </a:r>
                <a:r>
                  <a:rPr lang="en-US" b="1" dirty="0"/>
                  <a:t>X</a:t>
                </a:r>
                <a:r>
                  <a:rPr lang="en-US" dirty="0"/>
                  <a:t> is input feature vector, and </a:t>
                </a:r>
                <a:r>
                  <a:rPr lang="en-US" b="1" dirty="0"/>
                  <a:t>Y</a:t>
                </a:r>
                <a:r>
                  <a:rPr lang="en-US" dirty="0"/>
                  <a:t> is an output vector</a:t>
                </a:r>
              </a:p>
              <a:p>
                <a:r>
                  <a:rPr lang="en-US" dirty="0"/>
                  <a:t>An attacker expects to construct an adversarial sample </a:t>
                </a:r>
                <a:r>
                  <a:rPr lang="en-US" b="1" dirty="0"/>
                  <a:t>X*</a:t>
                </a:r>
                <a:r>
                  <a:rPr lang="en-US" dirty="0"/>
                  <a:t> from </a:t>
                </a:r>
                <a:r>
                  <a:rPr lang="en-US" b="1" dirty="0"/>
                  <a:t>X</a:t>
                </a:r>
                <a:r>
                  <a:rPr lang="en-US" dirty="0"/>
                  <a:t> by adding a perturbation vector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r>
                  <a:rPr lang="en-US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_</a:t>
                </a:r>
                <a:r>
                  <a:rPr lang="en-US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𝐗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dirty="0"/>
                  <a:t>(                    ), such that</a:t>
                </a:r>
              </a:p>
              <a:p>
                <a:r>
                  <a:rPr lang="en-US" dirty="0" smtClean="0"/>
                  <a:t>where </a:t>
                </a:r>
                <a:r>
                  <a:rPr lang="en-US" dirty="0"/>
                  <a:t>Y* is the desired adversarial output</a:t>
                </a:r>
              </a:p>
              <a:p>
                <a:r>
                  <a:rPr lang="en-US" dirty="0"/>
                  <a:t>Solving this problem is non-trivial, especially when the mapping function </a:t>
                </a:r>
                <a:r>
                  <a:rPr lang="en-US" i="1" dirty="0"/>
                  <a:t>F</a:t>
                </a:r>
                <a:r>
                  <a:rPr lang="en-US" dirty="0"/>
                  <a:t> is nonlinear or/and </a:t>
                </a:r>
                <a:r>
                  <a:rPr lang="en-US" dirty="0" smtClean="0"/>
                  <a:t>nonconvex</a:t>
                </a:r>
              </a:p>
              <a:p>
                <a:endParaRPr lang="en-US" dirty="0" smtClean="0"/>
              </a:p>
              <a:p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Given an image x, their method</a:t>
                </a:r>
                <a:r>
                  <a:rPr lang="en-US" altLang="zh-CN" sz="18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finds a different image x that is similar to x under L2 </a:t>
                </a:r>
                <a:r>
                  <a:rPr lang="en-US" altLang="zh-CN" sz="18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distance,yet</a:t>
                </a:r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labeled differently by the classifier. They model the</a:t>
                </a:r>
              </a:p>
              <a:p>
                <a:r>
                  <a:rPr lang="en-US" altLang="zh-CN" sz="18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problem as a constrained minimization problem:</a:t>
                </a:r>
                <a:r>
                  <a:rPr lang="en-US" altLang="zh-CN" sz="18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endParaRPr kumimoji="1" lang="zh-CN" alt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1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86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64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9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8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95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7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2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53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9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4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0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4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3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61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375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9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24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55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54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1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7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87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16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9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17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2550-E544-C4C1-5FC5-6C8CE774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E0960-93DB-4758-9AA2-91E78FB72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DF8DC-DA72-43DF-DECC-2134CB7A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8AF1C-4E65-6530-4671-9E98F714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21CD6-56C4-7121-FE51-EC50E188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7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4C43-76A7-5239-5744-F854AFB1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9D718-E267-83B1-B7C8-E8665DCC8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38F8-0EF5-806D-946E-87B2DEC4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7F8C-F396-A4A5-8B89-D83C6946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A5D31-1877-131B-D287-0DA35F86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B4EFD-5F11-02A2-D17D-752AB34BF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E2DF1-ADCD-429E-881D-7C26DD67B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9D2F3-D8AA-01FA-3F65-F819E19B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76C3E-DC8E-C64A-308F-17C4ACCD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FD9E-8CAD-B1CF-7C1B-5C2D9FF0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8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1127-9E15-A445-AD8D-C387316B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11650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2E2B-F9BF-62F4-7059-E250882A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342"/>
            <a:ext cx="10515600" cy="5294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7677-D3CE-55C2-2C83-26E0E98D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7F0FE-6A21-41A1-99DD-07CF5EEE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DE35-0251-72C1-B5A9-52CF049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0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C184-1113-E3CB-6698-AE6B64AE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5CE6A-B41E-1E3F-8247-E454D32D7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E0A8-EE8C-5BB0-5609-DA487864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4267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42A6-A709-A5D1-160E-F932FF3A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4267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55955-04DC-82E8-AAAE-EED31E44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4267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3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3AAF-6391-7040-2263-BF68C96D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610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517F-2220-509E-7312-10D5DC459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3871B-734E-1442-D40E-652276967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864-78BB-A1C6-E916-CF91AB50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84D58-6C3A-2F4B-C6B7-E5BAF250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8FBE-FB37-20F4-DA80-1FB5F055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6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08AF-F2BA-3E3D-6B58-FEE8248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6"/>
            <a:ext cx="12192000" cy="10971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FB0BA-CE4D-4FDE-9F9E-171E0DF1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97405-D98E-D99F-6DE2-315D6F145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CA83A-5ACB-F097-BB93-1E47D5FAC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AFDD-D093-24FB-61D7-F4FE26904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C8139-FFDB-469D-90BA-E4498476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spc="5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486573-A6B0-1127-6838-2D25A9F7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30504-5C68-A03D-7E11-BC775F1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2668-3D8C-2EE9-4AE9-54407704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95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4B263-9F32-7328-F41B-39B4379B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B3EF2-8FA0-4DDD-FD31-71860E55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B27B7-A705-6709-3F35-77286BD2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3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2A62D-9C23-A8CE-57F1-CB20729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73FBA-0C0A-D13F-927A-A349671A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BE2E4-F4A2-F6AE-1C91-803AD099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7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E85A-9674-535B-0C2E-8B41B7E6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853F-03D7-E335-16CB-4F04EF9D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37758-B4C5-5EB0-8C65-266E3BD27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55628-FCF9-0648-6E6E-F5826FDD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F0B0-F0F1-150B-7C74-478CD1C7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CD0F4-37B4-1EA2-DEE6-BF7BE965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34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BD80-5E74-286D-A88A-B5001C28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1A3AF-CA86-8237-DBD8-C630A8B21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05A9B-1015-6176-54B5-A587E13A5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23F17-BA6A-5168-3B4B-3A442DEA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175C6-A770-589A-284B-886004CD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610A3-AD90-569D-B9E6-7033E619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2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3A4E1-0773-ADC5-080E-4F39004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7F95F-8165-7ED2-8E01-2D73B745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341"/>
            <a:ext cx="10515600" cy="532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F3B3-0700-07AD-2545-BEBAEC38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4/1/24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FE4B2-9AED-B741-9160-02E502A9C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42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1CF50-2EC9-079F-9B5F-274765093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7.08945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7.07397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youtu.be/YXy6oX1iNo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086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NtYp31spwm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PhUhypV27w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cQ54GDm1eL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floydhub.com/introduction-to-adversarial-machine-learning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Arunava/scratchai/tree/master/scratchai/attacks#benchmark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6857" TargetMode="External"/><Relationship Id="rId7" Type="http://schemas.openxmlformats.org/officeDocument/2006/relationships/hyperlink" Target="https://blog.floydhub.com/introduction-to-adversarial-machine-learnin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412.6572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floydhub.com/introduction-to-adversarial-machine-learnin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7.02533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608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4599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.floydhub.com/introduction-to-adversarial-machine-learning/" TargetMode="Externa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8.0464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obust-ml.org/defenses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floydhub.com/introduction-to-adversarial-machine-learning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1.01991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041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02.04267" TargetMode="External"/><Relationship Id="rId4" Type="http://schemas.openxmlformats.org/officeDocument/2006/relationships/hyperlink" Target="https://arxiv.org/abs/1801.0261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S18Su--CW" TargetMode="External"/><Relationship Id="rId2" Type="http://schemas.openxmlformats.org/officeDocument/2006/relationships/hyperlink" Target="https://arxiv.org/abs/1511.0450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05.06605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rJzIBfZAb" TargetMode="External"/><Relationship Id="rId2" Type="http://schemas.openxmlformats.org/officeDocument/2006/relationships/hyperlink" Target="https://arxiv.org/abs/1704.0884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01.0934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adv-at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01EDA5-7436-4F2F-B35F-B242CACC3BC2}"/>
              </a:ext>
            </a:extLst>
          </p:cNvPr>
          <p:cNvGrpSpPr/>
          <p:nvPr/>
        </p:nvGrpSpPr>
        <p:grpSpPr>
          <a:xfrm>
            <a:off x="3523488" y="0"/>
            <a:ext cx="8668513" cy="6858000"/>
            <a:chOff x="3523488" y="0"/>
            <a:chExt cx="8668513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8EA485-F7E3-771F-D2AA-7017D5F4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97" r="23298" b="1394"/>
            <a:stretch/>
          </p:blipFill>
          <p:spPr>
            <a:xfrm>
              <a:off x="3523488" y="10"/>
              <a:ext cx="8668512" cy="685799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45083"/>
                    <a:lumOff val="54917"/>
                  </a:schemeClr>
                </a:gs>
              </a:gsLst>
              <a:lin ang="108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FA9A4-FA8B-799A-0480-FAA0B384B866}"/>
                </a:ext>
              </a:extLst>
            </p:cNvPr>
            <p:cNvSpPr/>
            <p:nvPr/>
          </p:nvSpPr>
          <p:spPr>
            <a:xfrm>
              <a:off x="3523488" y="0"/>
              <a:ext cx="8668513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0134F6-7F25-885D-06A7-B9426E014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DS 4440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F45E0-C019-97D5-23A8-3C1D8C3AC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Deep </a:t>
            </a:r>
            <a:r>
              <a:rPr lang="en-US" sz="2000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62793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27203-B25B-4EAC-A630-A4CA2153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1F0C4E-323A-4BA9-8F53-60F147F5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</a:t>
            </a:r>
            <a:r>
              <a:rPr lang="en-US" dirty="0">
                <a:hlinkClick r:id="rId3"/>
              </a:rPr>
              <a:t>work</a:t>
            </a:r>
            <a:r>
              <a:rPr lang="en-US" dirty="0"/>
              <a:t> manipulated a stop sign with adversarial patches </a:t>
            </a:r>
          </a:p>
          <a:p>
            <a:pPr lvl="1"/>
            <a:r>
              <a:rPr lang="en-US" dirty="0"/>
              <a:t>Caused the DL model of a self-driving car to classify it as a Speed Limit 45 sign (100% attack success in lab test, and 85% in field test)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31068-3420-48BC-8D8A-5EC22E0E1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" r="1612" b="3127"/>
          <a:stretch/>
        </p:blipFill>
        <p:spPr>
          <a:xfrm>
            <a:off x="2644293" y="2984245"/>
            <a:ext cx="3009767" cy="3596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B0309-781E-412D-AD8E-0F22CE53B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297" y="2922000"/>
            <a:ext cx="2571620" cy="3659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 err="1"/>
              <a:t>Eykholt</a:t>
            </a:r>
            <a:r>
              <a:rPr lang="en-US" sz="882" dirty="0"/>
              <a:t> (2017) - Robust Physical-World Attacks on Deep Learning Visual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21349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DAEC1D-FC91-4C92-B498-BAFDF09D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6ABC45-9351-40D6-B30C-38DD3EE28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test images for signs with a target class Speed Limit 45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86" y="2221808"/>
            <a:ext cx="6163038" cy="4336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 err="1"/>
              <a:t>Eykholt</a:t>
            </a:r>
            <a:r>
              <a:rPr lang="en-US" sz="882" dirty="0"/>
              <a:t> (2017) - Robust Physical-World Attacks on Deep Learning Visual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041700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9650F8-1647-467B-BE56-046A6BBB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6B467C-8F23-44DF-A202-F4932E6B8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</a:t>
            </a:r>
            <a:r>
              <a:rPr lang="en-US" dirty="0">
                <a:hlinkClick r:id="rId3"/>
              </a:rPr>
              <a:t>example</a:t>
            </a:r>
            <a:r>
              <a:rPr lang="en-US" dirty="0"/>
              <a:t>, a 3D-printed turtle is misclassified by a DNN as a rifle (video 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C9EF0-7D4D-458A-B7BC-3F509BD0A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687" y="2666562"/>
            <a:ext cx="5023422" cy="39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5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01296-36F1-447D-BB2B-1F6E61B8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96CC16-78FA-4474-97D2-F7D5E62C7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wearing an </a:t>
            </a:r>
            <a:r>
              <a:rPr lang="en-US" dirty="0">
                <a:hlinkClick r:id="rId3"/>
              </a:rPr>
              <a:t>adversarial patch </a:t>
            </a:r>
            <a:r>
              <a:rPr lang="en-US" dirty="0"/>
              <a:t>is not detected by a person detector model (YOLOv2)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E1653-DAAC-4BDF-9758-A87D96B4E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833" y="2601046"/>
            <a:ext cx="4261671" cy="411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7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E6CD-56AE-45B0-80FC-8600E71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A1AAE-15F9-46A1-96A1-A6C20B1D1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“train” in the hallway?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ED23E-6A60-4F9F-992E-25FFA60D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151" y="2456351"/>
            <a:ext cx="4151779" cy="4134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8159" y="664335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 err="1"/>
              <a:t>Yevgeniy</a:t>
            </a:r>
            <a:r>
              <a:rPr lang="en-US" sz="882" dirty="0"/>
              <a:t> </a:t>
            </a:r>
            <a:r>
              <a:rPr lang="en-US" sz="882" dirty="0" err="1"/>
              <a:t>Vorobeychik</a:t>
            </a:r>
            <a:r>
              <a:rPr lang="en-US" sz="882" dirty="0"/>
              <a:t>, Bo Li - Adversarial Machine Learning Tutorial</a:t>
            </a:r>
          </a:p>
        </p:txBody>
      </p:sp>
    </p:spTree>
    <p:extLst>
      <p:ext uri="{BB962C8B-B14F-4D97-AF65-F5344CB8AC3E}">
        <p14:creationId xmlns:p14="http://schemas.microsoft.com/office/powerpoint/2010/main" val="1943284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A4491-8B1F-437A-A1B3-3DF6C8B4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8E38E8-2769-4C1E-8949-7B124796C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4" y="1094875"/>
            <a:ext cx="8630936" cy="5486130"/>
          </a:xfrm>
        </p:spPr>
        <p:txBody>
          <a:bodyPr/>
          <a:lstStyle/>
          <a:p>
            <a:r>
              <a:rPr lang="en-US" dirty="0"/>
              <a:t>Non-scientific: a Tesla owner checks if the car can distinguish a person wearing a cover-up from a traffic cone (video 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BE6808-B0A7-4FFB-85D3-30CA20676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974" y="2793635"/>
            <a:ext cx="6756559" cy="37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0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2594" y="1183343"/>
            <a:ext cx="6607792" cy="5397662"/>
          </a:xfrm>
        </p:spPr>
        <p:txBody>
          <a:bodyPr/>
          <a:lstStyle/>
          <a:p>
            <a:r>
              <a:rPr lang="en-US" dirty="0"/>
              <a:t>Abusive use of machine learning</a:t>
            </a:r>
          </a:p>
          <a:p>
            <a:pPr lvl="1"/>
            <a:r>
              <a:rPr lang="en-US" dirty="0"/>
              <a:t>Using GANs to generate fake content (a.k.a. deep fakes)</a:t>
            </a:r>
          </a:p>
          <a:p>
            <a:pPr lvl="2"/>
            <a:r>
              <a:rPr lang="en-US" dirty="0"/>
              <a:t>Videos of politicians saying things they never said</a:t>
            </a:r>
          </a:p>
          <a:p>
            <a:pPr lvl="3"/>
            <a:r>
              <a:rPr lang="en-US" dirty="0"/>
              <a:t>Barak Obama’s </a:t>
            </a:r>
            <a:r>
              <a:rPr lang="en-US" dirty="0">
                <a:hlinkClick r:id="rId2"/>
              </a:rPr>
              <a:t>deep fake</a:t>
            </a:r>
            <a:r>
              <a:rPr lang="en-US" dirty="0"/>
              <a:t>, or the House Speaker Nancy Pelosi appears drunk in a video</a:t>
            </a:r>
          </a:p>
          <a:p>
            <a:pPr lvl="2"/>
            <a:r>
              <a:rPr lang="en-US" dirty="0"/>
              <a:t>Bill Hader </a:t>
            </a:r>
            <a:r>
              <a:rPr lang="en-US" dirty="0">
                <a:hlinkClick r:id="rId3"/>
              </a:rPr>
              <a:t>impersonation </a:t>
            </a:r>
            <a:r>
              <a:rPr lang="en-US" dirty="0"/>
              <a:t>of Arnold Schwarzenegger</a:t>
            </a:r>
          </a:p>
          <a:p>
            <a:pPr lvl="1"/>
            <a:r>
              <a:rPr lang="en-US" dirty="0"/>
              <a:t>Can have strong societal implications: elections, automated trolling, court evidence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091"/>
          <a:stretch/>
        </p:blipFill>
        <p:spPr>
          <a:xfrm>
            <a:off x="8446850" y="3822827"/>
            <a:ext cx="1981464" cy="1524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322" y="4826802"/>
            <a:ext cx="1701789" cy="18452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151" y="4882768"/>
            <a:ext cx="1655194" cy="179469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535960" y="5637818"/>
            <a:ext cx="386443" cy="2231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CF08C-FAF6-41BF-BE69-EB3494FC7F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09" t="7042" r="22340"/>
          <a:stretch/>
        </p:blipFill>
        <p:spPr>
          <a:xfrm>
            <a:off x="8446850" y="2114280"/>
            <a:ext cx="1934458" cy="16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57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962493-6024-4BF2-B5EB-3E54D224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B05EE5-0DCA-4ED8-A623-2C7A15A7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AML is a research field that lies at the intersection of ML and computer security </a:t>
            </a:r>
          </a:p>
          <a:p>
            <a:pPr lvl="1"/>
            <a:r>
              <a:rPr lang="en-US" dirty="0"/>
              <a:t>E.g., network intrusion detection, spam filtering, malware classification, biometric authentication (facial detection)</a:t>
            </a:r>
          </a:p>
          <a:p>
            <a:r>
              <a:rPr lang="en-US" dirty="0"/>
              <a:t>ML algorithms in real-world applications mainly focus on increased accuracy</a:t>
            </a:r>
          </a:p>
          <a:p>
            <a:pPr lvl="1"/>
            <a:r>
              <a:rPr lang="en-US" dirty="0"/>
              <a:t>However, few techniques and design decisions focus on keeping the ML models secure and robust</a:t>
            </a:r>
          </a:p>
          <a:p>
            <a:r>
              <a:rPr lang="en-US" dirty="0"/>
              <a:t>Adversarial ML: ML in adversarial settings</a:t>
            </a:r>
          </a:p>
          <a:p>
            <a:pPr lvl="1"/>
            <a:r>
              <a:rPr lang="en-US" dirty="0"/>
              <a:t>Attack is a major component of AML</a:t>
            </a:r>
          </a:p>
          <a:p>
            <a:pPr lvl="1"/>
            <a:r>
              <a:rPr lang="en-US" dirty="0"/>
              <a:t>Bad actors do bad things</a:t>
            </a:r>
          </a:p>
          <a:p>
            <a:pPr lvl="2"/>
            <a:r>
              <a:rPr lang="en-US" dirty="0"/>
              <a:t>Their main objective is not to get detected (change behavior to avoid detection)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493602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5042-C5F1-4E06-82D2-63DF590B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2187-17D4-4D3D-BC20-C7117A935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Data poisoning </a:t>
            </a:r>
            <a:r>
              <a:rPr lang="en-US" dirty="0"/>
              <a:t>(Causative attack): </a:t>
            </a:r>
          </a:p>
          <a:p>
            <a:pPr lvl="1"/>
            <a:r>
              <a:rPr lang="en-US" dirty="0"/>
              <a:t>Attack on the </a:t>
            </a:r>
            <a:r>
              <a:rPr lang="en-US" dirty="0">
                <a:solidFill>
                  <a:srgbClr val="0070C0"/>
                </a:solidFill>
              </a:rPr>
              <a:t>training</a:t>
            </a:r>
            <a:r>
              <a:rPr lang="en-US" dirty="0"/>
              <a:t> phase</a:t>
            </a:r>
          </a:p>
          <a:p>
            <a:pPr lvl="2"/>
            <a:r>
              <a:rPr lang="en-US" dirty="0"/>
              <a:t>Attackers perturb the training set to fool the model</a:t>
            </a:r>
          </a:p>
          <a:p>
            <a:pPr lvl="3"/>
            <a:r>
              <a:rPr lang="en-US" dirty="0"/>
              <a:t>Insert malicious inputs in the training set</a:t>
            </a:r>
          </a:p>
          <a:p>
            <a:pPr lvl="3"/>
            <a:r>
              <a:rPr lang="en-US" dirty="0"/>
              <a:t>Modify input instances in the training set</a:t>
            </a:r>
          </a:p>
          <a:p>
            <a:pPr lvl="3"/>
            <a:r>
              <a:rPr lang="en-US" dirty="0"/>
              <a:t>Change the labels to training inputs</a:t>
            </a:r>
          </a:p>
          <a:p>
            <a:pPr lvl="2"/>
            <a:r>
              <a:rPr lang="en-US" dirty="0"/>
              <a:t>Attackers attempt to influence or corrupt the ML model or the ML algorithm itself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85B35-8F35-450F-8FDD-A34A8E6C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584" y="4382047"/>
            <a:ext cx="8012832" cy="2330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650270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13D122-1FE1-4761-A61E-C14ECC94F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EBE836-BADE-436E-82BF-0C7E878F6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Evasion attack </a:t>
            </a:r>
            <a:r>
              <a:rPr lang="en-US" dirty="0"/>
              <a:t>(Exploratory attack):</a:t>
            </a:r>
          </a:p>
          <a:p>
            <a:pPr lvl="1"/>
            <a:r>
              <a:rPr lang="en-US" dirty="0"/>
              <a:t>Attack on the </a:t>
            </a:r>
            <a:r>
              <a:rPr lang="en-US" dirty="0">
                <a:solidFill>
                  <a:srgbClr val="0070C0"/>
                </a:solidFill>
              </a:rPr>
              <a:t>testing</a:t>
            </a:r>
            <a:r>
              <a:rPr lang="en-US" dirty="0"/>
              <a:t> phase</a:t>
            </a:r>
          </a:p>
          <a:p>
            <a:pPr lvl="1"/>
            <a:r>
              <a:rPr lang="en-US"/>
              <a:t>Attackers </a:t>
            </a:r>
            <a:r>
              <a:rPr lang="en-US" dirty="0"/>
              <a:t>do not tamper with the ML model, but instead cause it to produce adversary outputs</a:t>
            </a:r>
          </a:p>
          <a:p>
            <a:pPr lvl="1"/>
            <a:r>
              <a:rPr lang="en-US" dirty="0"/>
              <a:t>Evasion attack is the most common attack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367726-3E76-4931-89AF-DD8CC2C2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178" y="3809418"/>
            <a:ext cx="6768278" cy="2619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51123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18FA96-373A-4BED-A1DD-B6E2C1A0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8F6EA7-5460-4861-9530-0F451B067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ML (AML)</a:t>
            </a:r>
          </a:p>
          <a:p>
            <a:pPr lvl="1"/>
            <a:r>
              <a:rPr lang="en-US" dirty="0"/>
              <a:t>Adversarial examples</a:t>
            </a:r>
          </a:p>
          <a:p>
            <a:r>
              <a:rPr lang="en-US" dirty="0"/>
              <a:t>Attack taxonomy</a:t>
            </a:r>
          </a:p>
          <a:p>
            <a:r>
              <a:rPr lang="en-US" dirty="0"/>
              <a:t>Common adversarial attacks</a:t>
            </a:r>
          </a:p>
          <a:p>
            <a:pPr lvl="1"/>
            <a:r>
              <a:rPr lang="en-US" dirty="0"/>
              <a:t>Noise, semantic attack, FGSM, BIM, PGD, </a:t>
            </a:r>
            <a:r>
              <a:rPr lang="en-US" dirty="0" err="1"/>
              <a:t>DeepFool</a:t>
            </a:r>
            <a:r>
              <a:rPr lang="en-US" dirty="0"/>
              <a:t>, CW attack</a:t>
            </a:r>
          </a:p>
          <a:p>
            <a:r>
              <a:rPr lang="en-US" dirty="0"/>
              <a:t>Defense against adversarial attacks</a:t>
            </a:r>
          </a:p>
          <a:p>
            <a:pPr lvl="1"/>
            <a:r>
              <a:rPr lang="en-US" dirty="0"/>
              <a:t>Adversarial training, random resizing and padding, detect adversarial examples</a:t>
            </a:r>
          </a:p>
          <a:p>
            <a:r>
              <a:rPr lang="en-US" dirty="0"/>
              <a:t>Conclusion</a:t>
            </a:r>
          </a:p>
          <a:p>
            <a:r>
              <a:rPr lang="en-US" dirty="0"/>
              <a:t>References</a:t>
            </a:r>
          </a:p>
          <a:p>
            <a:r>
              <a:rPr lang="en-US" dirty="0"/>
              <a:t>Other AML resources</a:t>
            </a:r>
          </a:p>
        </p:txBody>
      </p:sp>
    </p:spTree>
    <p:extLst>
      <p:ext uri="{BB962C8B-B14F-4D97-AF65-F5344CB8AC3E}">
        <p14:creationId xmlns:p14="http://schemas.microsoft.com/office/powerpoint/2010/main" val="2530049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31A46C-05EA-4905-9FC4-E26068C9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AF00D-F515-4321-BD76-722A14A7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Evasion attack can be further classified into: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White-box attack</a:t>
            </a:r>
          </a:p>
          <a:p>
            <a:pPr lvl="2"/>
            <a:r>
              <a:rPr lang="en-US" dirty="0"/>
              <a:t>Attackers have full knowledge about the ML model</a:t>
            </a:r>
          </a:p>
          <a:p>
            <a:pPr lvl="2"/>
            <a:r>
              <a:rPr lang="en-US" dirty="0"/>
              <a:t>I.e., they have access to parameters, hyperparameters, gradients, architecture, etc.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Black-box attack</a:t>
            </a:r>
          </a:p>
          <a:p>
            <a:pPr lvl="2"/>
            <a:r>
              <a:rPr lang="en-US" dirty="0"/>
              <a:t>Attackers don’t have access to the ML model parameters, gradients, architecture</a:t>
            </a:r>
          </a:p>
          <a:p>
            <a:pPr lvl="2"/>
            <a:r>
              <a:rPr lang="en-US" dirty="0"/>
              <a:t>Perhaps they have some knowledge about the used ML algorithm</a:t>
            </a:r>
          </a:p>
          <a:p>
            <a:pPr lvl="3"/>
            <a:r>
              <a:rPr lang="en-US" dirty="0"/>
              <a:t>E.g., attackers may know that a ResNet50 model is used for classification, but they don’t have access to the model parameters</a:t>
            </a:r>
          </a:p>
          <a:p>
            <a:pPr lvl="2"/>
            <a:r>
              <a:rPr lang="en-US" dirty="0"/>
              <a:t>Attackers may query the model to obtain knowledge (can get examples)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4196413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0CCB02-BFE8-4B2E-8662-5BD9B21C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D5F49C-6D27-4915-A5D6-465A61453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Depiction of the adversarial attack taxonomy from Alessio's Adversarial ML presentation at </a:t>
            </a:r>
            <a:r>
              <a:rPr lang="en-US" dirty="0" err="1"/>
              <a:t>FloydHub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671230" y="2732068"/>
            <a:ext cx="6982812" cy="3810219"/>
            <a:chOff x="1723858" y="3140222"/>
            <a:chExt cx="7913854" cy="43182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E022B-2ECC-419B-BF51-1C6B32BDF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3140222"/>
              <a:ext cx="6148551" cy="431824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74B69C-CA4B-4431-8144-3985AB0E44BF}"/>
                </a:ext>
              </a:extLst>
            </p:cNvPr>
            <p:cNvSpPr/>
            <p:nvPr/>
          </p:nvSpPr>
          <p:spPr>
            <a:xfrm>
              <a:off x="5605264" y="4102224"/>
              <a:ext cx="3672408" cy="29523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97FF7C-E857-4C84-9121-9E8CB55D45B4}"/>
                </a:ext>
              </a:extLst>
            </p:cNvPr>
            <p:cNvSpPr txBox="1"/>
            <p:nvPr/>
          </p:nvSpPr>
          <p:spPr>
            <a:xfrm>
              <a:off x="7837512" y="3742184"/>
              <a:ext cx="1800200" cy="35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2" b="1" dirty="0"/>
                <a:t>Evasion Attack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B6676EA-5682-44F8-A615-AC791D661D07}"/>
                </a:ext>
              </a:extLst>
            </p:cNvPr>
            <p:cNvSpPr/>
            <p:nvPr/>
          </p:nvSpPr>
          <p:spPr>
            <a:xfrm>
              <a:off x="1723858" y="4080738"/>
              <a:ext cx="3672408" cy="282979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F778E4-756A-41FF-8F5E-5CE9B5F58AD9}"/>
                </a:ext>
              </a:extLst>
            </p:cNvPr>
            <p:cNvSpPr txBox="1"/>
            <p:nvPr/>
          </p:nvSpPr>
          <p:spPr>
            <a:xfrm>
              <a:off x="1723858" y="3763670"/>
              <a:ext cx="2294113" cy="35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2" b="1" dirty="0"/>
                <a:t>Data Poisoning Attack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3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3695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61CC2F-43FB-4497-9627-6A083E0A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9D3D6C-9E48-4E8F-A75B-7BF8325AF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of the above attacks can further be: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Non-targeted</a:t>
            </a:r>
            <a:r>
              <a:rPr lang="en-US" dirty="0"/>
              <a:t> attack</a:t>
            </a:r>
          </a:p>
          <a:p>
            <a:pPr lvl="2"/>
            <a:r>
              <a:rPr lang="en-US" dirty="0"/>
              <a:t>The goal is to mislead the classifier to predict any labels other than the ground truth label</a:t>
            </a:r>
          </a:p>
          <a:p>
            <a:pPr lvl="2"/>
            <a:r>
              <a:rPr lang="en-US" dirty="0"/>
              <a:t>Most existing work deals with this goal</a:t>
            </a:r>
          </a:p>
          <a:p>
            <a:pPr lvl="2"/>
            <a:r>
              <a:rPr lang="en-US" dirty="0"/>
              <a:t>E.g., perturb an image of a military tank, so that the model predicts it is any other class than a military tank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Targeted</a:t>
            </a:r>
            <a:r>
              <a:rPr lang="en-US" dirty="0"/>
              <a:t> attack</a:t>
            </a:r>
          </a:p>
          <a:p>
            <a:pPr lvl="2"/>
            <a:r>
              <a:rPr lang="en-US" dirty="0"/>
              <a:t>The goal is to mislead the classifier to predict a target label for an image</a:t>
            </a:r>
          </a:p>
          <a:p>
            <a:pPr lvl="2"/>
            <a:r>
              <a:rPr lang="en-US" dirty="0"/>
              <a:t>More difficult</a:t>
            </a:r>
          </a:p>
          <a:p>
            <a:pPr lvl="2"/>
            <a:r>
              <a:rPr lang="en-US" dirty="0"/>
              <a:t>E.g., perturb an image of a turtle, so that the model predicts it is a riffle</a:t>
            </a:r>
          </a:p>
          <a:p>
            <a:pPr lvl="2"/>
            <a:r>
              <a:rPr lang="en-US" dirty="0"/>
              <a:t>E.g., perturb an image of a Stop sign, so that the model predicts it is a Speed Limit sign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7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Find a new input (</a:t>
            </a:r>
            <a:r>
              <a:rPr lang="en-US" i="1" dirty="0"/>
              <a:t>similar</a:t>
            </a:r>
            <a:r>
              <a:rPr lang="en-US" dirty="0"/>
              <a:t> to original input) but classified as another class (untargeted or targeted)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Adversarial attack image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23436" y="2659445"/>
            <a:ext cx="7415020" cy="2001058"/>
            <a:chOff x="1068760" y="3101085"/>
            <a:chExt cx="8403689" cy="2267866"/>
          </a:xfrm>
        </p:grpSpPr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60" y="3382144"/>
              <a:ext cx="1584195" cy="1558780"/>
            </a:xfrm>
            <a:prstGeom prst="rect">
              <a:avLst/>
            </a:prstGeom>
          </p:spPr>
        </p:pic>
        <p:sp>
          <p:nvSpPr>
            <p:cNvPr id="7" name="文本框 5"/>
            <p:cNvSpPr txBox="1"/>
            <p:nvPr/>
          </p:nvSpPr>
          <p:spPr>
            <a:xfrm>
              <a:off x="1068760" y="4987363"/>
              <a:ext cx="1825581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588" dirty="0"/>
                <a:t>Original input </a:t>
              </a:r>
              <a:endParaRPr kumimoji="1" lang="zh-CN" altLang="en-US" sz="1588" dirty="0"/>
            </a:p>
          </p:txBody>
        </p:sp>
        <p:pic>
          <p:nvPicPr>
            <p:cNvPr id="8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753" y="3101085"/>
              <a:ext cx="4343400" cy="2120900"/>
            </a:xfrm>
            <a:prstGeom prst="rect">
              <a:avLst/>
            </a:prstGeom>
          </p:spPr>
        </p:pic>
        <p:cxnSp>
          <p:nvCxnSpPr>
            <p:cNvPr id="9" name="直线箭头连接符 11"/>
            <p:cNvCxnSpPr/>
            <p:nvPr/>
          </p:nvCxnSpPr>
          <p:spPr>
            <a:xfrm>
              <a:off x="2765689" y="4161534"/>
              <a:ext cx="554798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箭头连接符 13"/>
            <p:cNvCxnSpPr/>
            <p:nvPr/>
          </p:nvCxnSpPr>
          <p:spPr>
            <a:xfrm>
              <a:off x="7551153" y="4161534"/>
              <a:ext cx="554798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4"/>
            <p:cNvSpPr txBox="1"/>
            <p:nvPr/>
          </p:nvSpPr>
          <p:spPr>
            <a:xfrm>
              <a:off x="8221643" y="3976868"/>
              <a:ext cx="1250806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88" dirty="0"/>
                <a:t>warplane</a:t>
              </a:r>
              <a:endParaRPr kumimoji="1" lang="zh-CN" altLang="en-US" sz="1588" dirty="0"/>
            </a:p>
          </p:txBody>
        </p:sp>
      </p:grpSp>
      <p:pic>
        <p:nvPicPr>
          <p:cNvPr id="14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28" y="5190822"/>
            <a:ext cx="1397819" cy="13901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28159" y="664335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He </a:t>
            </a:r>
            <a:r>
              <a:rPr lang="en-US" sz="882" dirty="0" err="1"/>
              <a:t>Xiaoyi</a:t>
            </a:r>
            <a:r>
              <a:rPr lang="en-US" sz="882" dirty="0"/>
              <a:t> –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988070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to find adversarial images?</a:t>
                </a:r>
              </a:p>
              <a:p>
                <a:pPr lvl="1"/>
                <a:r>
                  <a:rPr lang="en-US" dirty="0"/>
                  <a:t>Given an image </a:t>
                </a:r>
                <a:r>
                  <a:rPr lang="en-US" i="1" dirty="0"/>
                  <a:t>x</a:t>
                </a:r>
                <a:r>
                  <a:rPr lang="en-US" dirty="0"/>
                  <a:t>, which is labeled by the classifier (e.g., </a:t>
                </a:r>
                <a:r>
                  <a:rPr lang="en-US" dirty="0" err="1"/>
                  <a:t>LogReg</a:t>
                </a:r>
                <a:r>
                  <a:rPr lang="en-US" dirty="0"/>
                  <a:t>, SVM, or NN) as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Create an adversarial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by adding small perturbations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the original image,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such that the 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minimal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So that the classifier assigns a label to the adversarial image that is different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26" t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2" y="4890339"/>
            <a:ext cx="3106741" cy="1254906"/>
          </a:xfrm>
          <a:prstGeom prst="rect">
            <a:avLst/>
          </a:prstGeom>
        </p:spPr>
      </p:pic>
      <p:sp>
        <p:nvSpPr>
          <p:cNvPr id="14" name="文本框 2"/>
          <p:cNvSpPr txBox="1"/>
          <p:nvPr/>
        </p:nvSpPr>
        <p:spPr>
          <a:xfrm>
            <a:off x="5704255" y="4564458"/>
            <a:ext cx="3097996" cy="3366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588" dirty="0"/>
              <a:t>distance between </a:t>
            </a:r>
            <a:r>
              <a:rPr kumimoji="1" lang="en-US" altLang="zh-CN" sz="1588" i="1" dirty="0"/>
              <a:t>x</a:t>
            </a:r>
            <a:r>
              <a:rPr kumimoji="1" lang="en-US" altLang="zh-CN" sz="1588" dirty="0"/>
              <a:t> and </a:t>
            </a:r>
            <a:r>
              <a:rPr kumimoji="1" lang="en-US" altLang="zh-CN" sz="1588" i="1" dirty="0"/>
              <a:t>x</a:t>
            </a:r>
            <a:r>
              <a:rPr kumimoji="1" lang="en-US" altLang="zh-CN" sz="1588" dirty="0"/>
              <a:t>+𝛿</a:t>
            </a:r>
            <a:endParaRPr kumimoji="1" lang="zh-CN" altLang="en-US" sz="1588" dirty="0"/>
          </a:p>
        </p:txBody>
      </p:sp>
      <p:sp>
        <p:nvSpPr>
          <p:cNvPr id="15" name="文本框 5"/>
          <p:cNvSpPr txBox="1"/>
          <p:nvPr/>
        </p:nvSpPr>
        <p:spPr>
          <a:xfrm>
            <a:off x="5704255" y="5335094"/>
            <a:ext cx="3097996" cy="3366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588" i="1" dirty="0"/>
              <a:t>x</a:t>
            </a:r>
            <a:r>
              <a:rPr kumimoji="1" lang="en-US" altLang="zh-CN" sz="1588" dirty="0"/>
              <a:t>+𝛿 is classified as target class</a:t>
            </a:r>
            <a:r>
              <a:rPr kumimoji="1" lang="zh-CN" altLang="en-US" sz="1588" dirty="0"/>
              <a:t> </a:t>
            </a:r>
            <a:r>
              <a:rPr kumimoji="1" lang="en-US" altLang="zh-CN" sz="1588" i="1" dirty="0"/>
              <a:t>t</a:t>
            </a:r>
            <a:endParaRPr kumimoji="1" lang="zh-CN" altLang="en-US" sz="1588" i="1" dirty="0"/>
          </a:p>
        </p:txBody>
      </p:sp>
      <p:sp>
        <p:nvSpPr>
          <p:cNvPr id="16" name="文本框 6"/>
          <p:cNvSpPr txBox="1"/>
          <p:nvPr/>
        </p:nvSpPr>
        <p:spPr>
          <a:xfrm>
            <a:off x="5704255" y="6126103"/>
            <a:ext cx="4775762" cy="33669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588" dirty="0"/>
              <a:t>each element of </a:t>
            </a:r>
            <a:r>
              <a:rPr kumimoji="1" lang="en-US" altLang="zh-CN" sz="1588" i="1" dirty="0"/>
              <a:t>x</a:t>
            </a:r>
            <a:r>
              <a:rPr kumimoji="1" lang="en-US" altLang="zh-CN" sz="1588" dirty="0"/>
              <a:t>+𝛿 is in [0,1] (to be a valid image)</a:t>
            </a:r>
            <a:endParaRPr kumimoji="1" lang="zh-CN" altLang="en-US" sz="1588" dirty="0"/>
          </a:p>
        </p:txBody>
      </p:sp>
      <p:cxnSp>
        <p:nvCxnSpPr>
          <p:cNvPr id="17" name="直线箭头连接符 7"/>
          <p:cNvCxnSpPr>
            <a:endCxn id="14" idx="1"/>
          </p:cNvCxnSpPr>
          <p:nvPr/>
        </p:nvCxnSpPr>
        <p:spPr>
          <a:xfrm flipV="1">
            <a:off x="5057877" y="4732806"/>
            <a:ext cx="646378" cy="3396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9"/>
          <p:cNvCxnSpPr>
            <a:endCxn id="15" idx="1"/>
          </p:cNvCxnSpPr>
          <p:nvPr/>
        </p:nvCxnSpPr>
        <p:spPr>
          <a:xfrm flipV="1">
            <a:off x="5219612" y="5503442"/>
            <a:ext cx="484643" cy="2226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1"/>
          <p:cNvCxnSpPr/>
          <p:nvPr/>
        </p:nvCxnSpPr>
        <p:spPr>
          <a:xfrm>
            <a:off x="5219612" y="5974446"/>
            <a:ext cx="484643" cy="34159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384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Distance metrics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altLang="zh-CN" dirty="0"/>
                  <a:t>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norm: the number of elements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Corresponds to the number of pixels that have been changed in the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norm: city-block distance, or Manhattan distance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norm: Euclidean distance, or mean-squared error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𝑎𝑑𝑣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𝑎𝑑𝑣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+⋯+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𝑎𝑑𝑣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/>
                  <a:t> norm: measures the maximum change to any of the pixels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image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𝑎𝑑𝑣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𝑎𝑑𝑣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𝑎𝑑𝑣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26" t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579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Filtering Adversarial Game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2594" y="1844827"/>
            <a:ext cx="8456704" cy="2632339"/>
          </a:xfrm>
        </p:spPr>
        <p:txBody>
          <a:bodyPr/>
          <a:lstStyle/>
          <a:p>
            <a:r>
              <a:rPr lang="en-US" dirty="0"/>
              <a:t>Based on cumulative weights assigned to words, an email is classified as a spam or a legitimate message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374369" y="4477165"/>
            <a:ext cx="2090637" cy="74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cheap =  1.0</a:t>
            </a:r>
          </a:p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mortgage =  1.5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123519" y="5462668"/>
            <a:ext cx="2259273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Total score =  2.5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634121" y="2729530"/>
            <a:ext cx="3321143" cy="907171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5">
                <a:ea typeface="ＭＳ Ｐゴシック" panose="020B0600070205080204" pitchFamily="34" charset="-128"/>
              </a:rPr>
              <a:t>From: spammer@example.com</a:t>
            </a:r>
          </a:p>
          <a:p>
            <a:r>
              <a:rPr lang="en-US" altLang="en-US" sz="1765">
                <a:ea typeface="ＭＳ Ｐゴシック" panose="020B0600070205080204" pitchFamily="34" charset="-128"/>
              </a:rPr>
              <a:t>Cheap mortgage now!!!  </a:t>
            </a:r>
            <a:endParaRPr lang="en-US" altLang="en-US" sz="2118">
              <a:ea typeface="ＭＳ Ｐゴシック" panose="020B0600070205080204" pitchFamily="34" charset="-128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7089734" y="3628320"/>
            <a:ext cx="2218765" cy="7395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18">
                <a:ea typeface="ＭＳ Ｐゴシック" panose="020B0600070205080204" pitchFamily="34" charset="-128"/>
              </a:rPr>
              <a:t>Feature Weights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5139911" y="3365463"/>
            <a:ext cx="0" cy="1204151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88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5139911" y="3964496"/>
            <a:ext cx="1882588" cy="0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88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3660734" y="3029287"/>
            <a:ext cx="739588" cy="268941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400323" y="3029287"/>
            <a:ext cx="1008529" cy="268941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304463" y="5462668"/>
            <a:ext cx="2165978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&gt; 1.0 (threshold)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206896" y="2864001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1.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274131" y="4502379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2.</a:t>
            </a: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228448" y="5462668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3.</a:t>
            </a:r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>
            <a:off x="4825286" y="5843386"/>
            <a:ext cx="806824" cy="806824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18" b="1">
                <a:ea typeface="ＭＳ Ｐゴシック" panose="020B0600070205080204" pitchFamily="34" charset="-128"/>
              </a:rPr>
              <a:t>Spam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28159" y="664335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Daniel Lowd -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0786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9" grpId="0" animBg="1" autoUpdateAnimBg="0"/>
      <p:bldP spid="12" grpId="0" animBg="1"/>
      <p:bldP spid="13" grpId="0" animBg="1"/>
      <p:bldP spid="14" grpId="0" autoUpdateAnimBg="0"/>
      <p:bldP spid="15" grpId="0" autoUpdateAnimBg="0"/>
      <p:bldP spid="16" grpId="0" autoUpdateAnimBg="0"/>
      <p:bldP spid="17" grpId="0" autoUpdateAnimBg="0"/>
      <p:bldP spid="18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Filtering Adversarial Game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spammers adapt to evade the classifier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535367" y="4254975"/>
            <a:ext cx="2090637" cy="13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cheap =  1.0</a:t>
            </a:r>
          </a:p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mortgage =  1.5</a:t>
            </a:r>
          </a:p>
          <a:p>
            <a:pPr algn="r"/>
            <a:r>
              <a:rPr lang="en-US" altLang="en-US" sz="2118">
                <a:solidFill>
                  <a:srgbClr val="065503"/>
                </a:solidFill>
                <a:ea typeface="ＭＳ Ｐゴシック" panose="020B0600070205080204" pitchFamily="34" charset="-128"/>
              </a:rPr>
              <a:t>Eugene = -1.0</a:t>
            </a:r>
          </a:p>
          <a:p>
            <a:pPr algn="r"/>
            <a:r>
              <a:rPr lang="en-US" altLang="en-US" sz="2118">
                <a:solidFill>
                  <a:srgbClr val="065503"/>
                </a:solidFill>
                <a:ea typeface="ＭＳ Ｐゴシック" panose="020B0600070205080204" pitchFamily="34" charset="-128"/>
              </a:rPr>
              <a:t>Oregon = -1.0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324596" y="5557658"/>
            <a:ext cx="2259273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Total score =  0.5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3789514" y="2397600"/>
            <a:ext cx="3321143" cy="1178784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5">
                <a:ea typeface="ＭＳ Ｐゴシック" panose="020B0600070205080204" pitchFamily="34" charset="-128"/>
              </a:rPr>
              <a:t>From: spammer@example.com</a:t>
            </a:r>
          </a:p>
          <a:p>
            <a:r>
              <a:rPr lang="en-US" altLang="en-US" sz="1765">
                <a:ea typeface="ＭＳ Ｐゴシック" panose="020B0600070205080204" pitchFamily="34" charset="-128"/>
              </a:rPr>
              <a:t>Cheap mortgage now!!!</a:t>
            </a:r>
            <a:br>
              <a:rPr lang="en-US" altLang="en-US" sz="1765">
                <a:ea typeface="ＭＳ Ｐゴシック" panose="020B0600070205080204" pitchFamily="34" charset="-128"/>
              </a:rPr>
            </a:br>
            <a:r>
              <a:rPr lang="en-US" altLang="en-US" sz="1765">
                <a:ea typeface="ＭＳ Ｐゴシック" panose="020B0600070205080204" pitchFamily="34" charset="-128"/>
              </a:rPr>
              <a:t>Eugene  Oregon</a:t>
            </a:r>
            <a:endParaRPr lang="en-US" altLang="en-US" sz="2118">
              <a:ea typeface="ＭＳ Ｐゴシック" panose="020B0600070205080204" pitchFamily="34" charset="-128"/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7245128" y="3406129"/>
            <a:ext cx="2218765" cy="7395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18">
                <a:ea typeface="ＭＳ Ｐゴシック" panose="020B0600070205080204" pitchFamily="34" charset="-128"/>
              </a:rPr>
              <a:t>Feature Weights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5295304" y="3302473"/>
            <a:ext cx="0" cy="1044949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88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5295305" y="3742305"/>
            <a:ext cx="1882588" cy="0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88"/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3816128" y="2697357"/>
            <a:ext cx="739588" cy="268941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555716" y="2697357"/>
            <a:ext cx="1008529" cy="268941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6505540" y="5557658"/>
            <a:ext cx="2165978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&lt; 1.0 (threshold)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3362289" y="2532070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1.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3429525" y="4280188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2.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3429525" y="5557658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3.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3816128" y="2990111"/>
            <a:ext cx="874059" cy="24512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>
            <a:off x="5026363" y="5970459"/>
            <a:ext cx="672353" cy="67235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18" b="1">
                <a:ea typeface="ＭＳ Ｐゴシック" panose="020B0600070205080204" pitchFamily="34" charset="-128"/>
              </a:rPr>
              <a:t>OK</a:t>
            </a:r>
            <a:endParaRPr lang="en-US" altLang="en-US" sz="2118">
              <a:ea typeface="ＭＳ Ｐゴシック" panose="020B0600070205080204" pitchFamily="34" charset="-128"/>
            </a:endParaRPr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auto">
          <a:xfrm>
            <a:off x="4721003" y="3015324"/>
            <a:ext cx="897872" cy="21991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19" name="TextBox 18"/>
          <p:cNvSpPr txBox="1"/>
          <p:nvPr/>
        </p:nvSpPr>
        <p:spPr>
          <a:xfrm>
            <a:off x="3328159" y="664335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Daniel Lowd -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18752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Filtering Adversarial Game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classifier is adapted by changing the feature weights 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600545" y="4191438"/>
            <a:ext cx="2090637" cy="13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cheap =  </a:t>
            </a:r>
            <a:r>
              <a:rPr lang="en-US" altLang="en-US" sz="2118">
                <a:solidFill>
                  <a:srgbClr val="0000FF"/>
                </a:solidFill>
                <a:ea typeface="ＭＳ Ｐゴシック" panose="020B0600070205080204" pitchFamily="34" charset="-128"/>
              </a:rPr>
              <a:t>1.5</a:t>
            </a:r>
          </a:p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mortgage =  </a:t>
            </a:r>
            <a:r>
              <a:rPr lang="en-US" altLang="en-US" sz="2118">
                <a:solidFill>
                  <a:srgbClr val="0000FF"/>
                </a:solidFill>
                <a:ea typeface="ＭＳ Ｐゴシック" panose="020B0600070205080204" pitchFamily="34" charset="-128"/>
              </a:rPr>
              <a:t>2.0</a:t>
            </a:r>
          </a:p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Eugene = </a:t>
            </a:r>
            <a:r>
              <a:rPr lang="en-US" altLang="en-US" sz="2118">
                <a:solidFill>
                  <a:srgbClr val="0000FF"/>
                </a:solidFill>
                <a:ea typeface="ＭＳ Ｐゴシック" panose="020B0600070205080204" pitchFamily="34" charset="-128"/>
              </a:rPr>
              <a:t>-0.5</a:t>
            </a:r>
          </a:p>
          <a:p>
            <a:pPr algn="r"/>
            <a:r>
              <a:rPr lang="en-US" altLang="en-US" sz="2118">
                <a:ea typeface="ＭＳ Ｐゴシック" panose="020B0600070205080204" pitchFamily="34" charset="-128"/>
              </a:rPr>
              <a:t>Oregon = </a:t>
            </a:r>
            <a:r>
              <a:rPr lang="en-US" altLang="en-US" sz="2118">
                <a:solidFill>
                  <a:srgbClr val="0000FF"/>
                </a:solidFill>
                <a:ea typeface="ＭＳ Ｐゴシック" panose="020B0600070205080204" pitchFamily="34" charset="-128"/>
              </a:rPr>
              <a:t>-0.5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389774" y="5494122"/>
            <a:ext cx="2259273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Total score =  </a:t>
            </a:r>
            <a:r>
              <a:rPr lang="en-US" altLang="en-US" sz="2118">
                <a:solidFill>
                  <a:srgbClr val="0000FF"/>
                </a:solidFill>
                <a:ea typeface="ＭＳ Ｐゴシック" panose="020B0600070205080204" pitchFamily="34" charset="-128"/>
              </a:rPr>
              <a:t>2.5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7310306" y="3342592"/>
            <a:ext cx="2218765" cy="7395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18">
                <a:ea typeface="ＭＳ Ｐゴシック" panose="020B0600070205080204" pitchFamily="34" charset="-128"/>
              </a:rPr>
              <a:t>Feature Weights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5360483" y="3208121"/>
            <a:ext cx="0" cy="1075765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88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5360483" y="3678769"/>
            <a:ext cx="1882588" cy="0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88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570718" y="5494122"/>
            <a:ext cx="2165978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&gt; 1.0 (threshold)</a:t>
            </a: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3427468" y="2468533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1.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94703" y="4216651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2.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3494703" y="5494122"/>
            <a:ext cx="410690" cy="41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18">
                <a:ea typeface="ＭＳ Ｐゴシック" panose="020B0600070205080204" pitchFamily="34" charset="-128"/>
              </a:rPr>
              <a:t>3.</a:t>
            </a: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5091542" y="5964769"/>
            <a:ext cx="672353" cy="67235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18" b="1">
                <a:ea typeface="ＭＳ Ｐゴシック" panose="020B0600070205080204" pitchFamily="34" charset="-128"/>
              </a:rPr>
              <a:t>OK</a:t>
            </a:r>
            <a:endParaRPr lang="en-US" altLang="en-US" sz="2118">
              <a:ea typeface="ＭＳ Ｐゴシック" panose="020B0600070205080204" pitchFamily="34" charset="-128"/>
            </a:endParaRPr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5091542" y="5843386"/>
            <a:ext cx="806824" cy="806824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18" b="1" dirty="0">
                <a:ea typeface="ＭＳ Ｐゴシック" panose="020B0600070205080204" pitchFamily="34" charset="-128"/>
              </a:rPr>
              <a:t>Spam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3854693" y="2334063"/>
            <a:ext cx="3321143" cy="1178784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5">
                <a:ea typeface="ＭＳ Ｐゴシック" panose="020B0600070205080204" pitchFamily="34" charset="-128"/>
              </a:rPr>
              <a:t>From: spammer@example.com</a:t>
            </a:r>
          </a:p>
          <a:p>
            <a:r>
              <a:rPr lang="en-US" altLang="en-US" sz="1765">
                <a:ea typeface="ＭＳ Ｐゴシック" panose="020B0600070205080204" pitchFamily="34" charset="-128"/>
              </a:rPr>
              <a:t>Cheap mortgage now!!!</a:t>
            </a:r>
            <a:br>
              <a:rPr lang="en-US" altLang="en-US" sz="1765">
                <a:ea typeface="ＭＳ Ｐゴシック" panose="020B0600070205080204" pitchFamily="34" charset="-128"/>
              </a:rPr>
            </a:br>
            <a:r>
              <a:rPr lang="en-US" altLang="en-US" sz="1765">
                <a:ea typeface="ＭＳ Ｐゴシック" panose="020B0600070205080204" pitchFamily="34" charset="-128"/>
              </a:rPr>
              <a:t>Eugene  Oregon</a:t>
            </a:r>
            <a:endParaRPr lang="en-US" altLang="en-US" sz="2118">
              <a:ea typeface="ＭＳ Ｐゴシック" panose="020B0600070205080204" pitchFamily="34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3881307" y="2633820"/>
            <a:ext cx="739588" cy="268941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35" name="AutoShape 21"/>
          <p:cNvSpPr>
            <a:spLocks noChangeArrowheads="1"/>
          </p:cNvSpPr>
          <p:nvPr/>
        </p:nvSpPr>
        <p:spPr bwMode="auto">
          <a:xfrm>
            <a:off x="4620895" y="2633820"/>
            <a:ext cx="1008529" cy="268941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36" name="AutoShape 22"/>
          <p:cNvSpPr>
            <a:spLocks noChangeArrowheads="1"/>
          </p:cNvSpPr>
          <p:nvPr/>
        </p:nvSpPr>
        <p:spPr bwMode="auto">
          <a:xfrm>
            <a:off x="3881306" y="2926574"/>
            <a:ext cx="874059" cy="24512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37" name="AutoShape 23"/>
          <p:cNvSpPr>
            <a:spLocks noChangeArrowheads="1"/>
          </p:cNvSpPr>
          <p:nvPr/>
        </p:nvSpPr>
        <p:spPr bwMode="auto">
          <a:xfrm>
            <a:off x="4786181" y="2951788"/>
            <a:ext cx="897872" cy="21991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88"/>
          </a:p>
        </p:txBody>
      </p:sp>
      <p:sp>
        <p:nvSpPr>
          <p:cNvPr id="20" name="TextBox 19"/>
          <p:cNvSpPr txBox="1"/>
          <p:nvPr/>
        </p:nvSpPr>
        <p:spPr>
          <a:xfrm>
            <a:off x="3328159" y="664335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Daniel Lowd -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7653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6C0BE-DCA5-4387-80A5-8B97BB70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Adversarial Attacks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47A4D6-23B7-4E92-B271-8F8AB9BAF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Noise attack</a:t>
            </a:r>
          </a:p>
          <a:p>
            <a:r>
              <a:rPr lang="en-US" dirty="0"/>
              <a:t>Semantic attack</a:t>
            </a:r>
          </a:p>
          <a:p>
            <a:r>
              <a:rPr lang="en-US" dirty="0"/>
              <a:t>Fast gradient sign method (FGSM) attack</a:t>
            </a:r>
          </a:p>
          <a:p>
            <a:r>
              <a:rPr lang="en-US" dirty="0"/>
              <a:t>Basic iterative method (BIM) attack</a:t>
            </a:r>
          </a:p>
          <a:p>
            <a:r>
              <a:rPr lang="en-US" dirty="0"/>
              <a:t>Projected gradient descent (PGD) attack</a:t>
            </a:r>
          </a:p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  <a:p>
            <a:r>
              <a:rPr lang="en-US" dirty="0" err="1"/>
              <a:t>Carlini</a:t>
            </a:r>
            <a:r>
              <a:rPr lang="en-US" dirty="0"/>
              <a:t>-Wagner (CW) attack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2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B9D508-F0C8-4EB8-A7F6-B5E34E5E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45C9AB-4EE1-411A-BDD8-B538E81B6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4" y="1183343"/>
            <a:ext cx="8386813" cy="5397662"/>
          </a:xfrm>
        </p:spPr>
        <p:txBody>
          <a:bodyPr/>
          <a:lstStyle/>
          <a:p>
            <a:r>
              <a:rPr lang="en-US" dirty="0"/>
              <a:t>The classification accuracy of </a:t>
            </a:r>
            <a:r>
              <a:rPr lang="en-US" dirty="0" err="1"/>
              <a:t>GoogLeNet</a:t>
            </a:r>
            <a:r>
              <a:rPr lang="en-US" dirty="0"/>
              <a:t> on MNIST under adversarial attacks </a:t>
            </a:r>
            <a:r>
              <a:rPr lang="en-US" dirty="0">
                <a:hlinkClick r:id="rId3"/>
              </a:rPr>
              <a:t>drops</a:t>
            </a:r>
            <a:r>
              <a:rPr lang="en-US" dirty="0"/>
              <a:t> from 98% to 18% (for </a:t>
            </a:r>
            <a:r>
              <a:rPr lang="en-US" dirty="0" err="1"/>
              <a:t>ProjGrad</a:t>
            </a:r>
            <a:r>
              <a:rPr lang="en-US" dirty="0"/>
              <a:t> attack) or 1% (</a:t>
            </a:r>
            <a:r>
              <a:rPr lang="en-US" dirty="0" err="1"/>
              <a:t>DeepFool</a:t>
            </a:r>
            <a:r>
              <a:rPr lang="en-US" dirty="0"/>
              <a:t> attack)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97CA2-4B39-4A8A-AB39-6CC9E61C9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099" y="2603027"/>
            <a:ext cx="3748652" cy="39973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324E90-33D6-4686-8F3C-74D9087A61C1}"/>
              </a:ext>
            </a:extLst>
          </p:cNvPr>
          <p:cNvSpPr/>
          <p:nvPr/>
        </p:nvSpPr>
        <p:spPr>
          <a:xfrm>
            <a:off x="6731365" y="2857172"/>
            <a:ext cx="635365" cy="4447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8DF22E-CCAB-496D-8CDB-50009BCE62B7}"/>
              </a:ext>
            </a:extLst>
          </p:cNvPr>
          <p:cNvSpPr/>
          <p:nvPr/>
        </p:nvSpPr>
        <p:spPr>
          <a:xfrm>
            <a:off x="6667828" y="5911161"/>
            <a:ext cx="635365" cy="4405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458BB0-1919-46C2-A702-B4CD6D75A12A}"/>
              </a:ext>
            </a:extLst>
          </p:cNvPr>
          <p:cNvSpPr/>
          <p:nvPr/>
        </p:nvSpPr>
        <p:spPr>
          <a:xfrm>
            <a:off x="6731365" y="5144485"/>
            <a:ext cx="635365" cy="4447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" name="TextBox 9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27414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4FD6E3-1C42-4356-B886-2A6DC873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E96611-61D9-4393-9F79-574F6F76E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Noise attack</a:t>
            </a:r>
          </a:p>
          <a:p>
            <a:pPr lvl="1"/>
            <a:r>
              <a:rPr lang="en-US" dirty="0"/>
              <a:t>The simplest form of adversarial attack</a:t>
            </a:r>
          </a:p>
          <a:p>
            <a:pPr lvl="1"/>
            <a:r>
              <a:rPr lang="en-US" dirty="0"/>
              <a:t>Noise is a random arrangement of pixels containing no information</a:t>
            </a:r>
          </a:p>
          <a:p>
            <a:pPr lvl="1"/>
            <a:r>
              <a:rPr lang="en-US" dirty="0"/>
              <a:t>In Python, noise is created by the </a:t>
            </a:r>
            <a:r>
              <a:rPr lang="en-US" dirty="0" err="1"/>
              <a:t>randn</a:t>
            </a:r>
            <a:r>
              <a:rPr lang="en-US" dirty="0"/>
              <a:t>() function</a:t>
            </a:r>
          </a:p>
          <a:p>
            <a:pPr lvl="2"/>
            <a:r>
              <a:rPr lang="en-US" dirty="0"/>
              <a:t>I.e., random numbers from a normal distribution (0 mean and 1 </a:t>
            </a:r>
            <a:r>
              <a:rPr lang="en-US" dirty="0" err="1"/>
              <a:t>st.</a:t>
            </a:r>
            <a:r>
              <a:rPr lang="en-US" dirty="0"/>
              <a:t> dev.)</a:t>
            </a:r>
          </a:p>
          <a:p>
            <a:pPr lvl="1"/>
            <a:r>
              <a:rPr lang="en-US" dirty="0"/>
              <a:t>It represents a non-targeted black-box evasion attack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1263AC-1101-47E6-A33B-0F4A63FEF57A}"/>
              </a:ext>
            </a:extLst>
          </p:cNvPr>
          <p:cNvGrpSpPr/>
          <p:nvPr/>
        </p:nvGrpSpPr>
        <p:grpSpPr>
          <a:xfrm>
            <a:off x="2029666" y="4000828"/>
            <a:ext cx="8055388" cy="2620664"/>
            <a:chOff x="420688" y="4606280"/>
            <a:chExt cx="9129440" cy="29700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A0D87C-9C26-4C4D-BB6D-43C8F68A8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688" y="4606281"/>
              <a:ext cx="2699023" cy="26674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CA8B2C-D2C4-4789-8E2D-9037E21298C7}"/>
                </a:ext>
              </a:extLst>
            </p:cNvPr>
            <p:cNvSpPr txBox="1"/>
            <p:nvPr/>
          </p:nvSpPr>
          <p:spPr>
            <a:xfrm>
              <a:off x="3192357" y="5647601"/>
              <a:ext cx="648072" cy="59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24" dirty="0"/>
                <a:t>+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B57961-DA33-484B-BA48-2D803A37D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889" y="4606280"/>
              <a:ext cx="2699023" cy="27197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7A3430-BF33-4755-80F7-E455378F6D53}"/>
                </a:ext>
              </a:extLst>
            </p:cNvPr>
            <p:cNvSpPr txBox="1"/>
            <p:nvPr/>
          </p:nvSpPr>
          <p:spPr>
            <a:xfrm>
              <a:off x="6280794" y="5647600"/>
              <a:ext cx="648072" cy="59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24" dirty="0"/>
                <a:t>=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669F8D-AFCD-4ADC-B351-37FE29E7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283" y="4606280"/>
              <a:ext cx="2708845" cy="26893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E5D610-FAE1-4AA0-A32D-FB666F5C068A}"/>
                </a:ext>
              </a:extLst>
            </p:cNvPr>
            <p:cNvSpPr txBox="1"/>
            <p:nvPr/>
          </p:nvSpPr>
          <p:spPr>
            <a:xfrm>
              <a:off x="715939" y="7194778"/>
              <a:ext cx="2843038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/>
                <a:t>Prediction: </a:t>
              </a:r>
              <a:r>
                <a:rPr lang="en-US" sz="1588" dirty="0">
                  <a:solidFill>
                    <a:srgbClr val="00B050"/>
                  </a:solidFill>
                </a:rPr>
                <a:t>gorilla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7771B9-FCE5-44FC-97CA-8F3F4CAE9D9E}"/>
              </a:ext>
            </a:extLst>
          </p:cNvPr>
          <p:cNvSpPr txBox="1"/>
          <p:nvPr/>
        </p:nvSpPr>
        <p:spPr>
          <a:xfrm>
            <a:off x="7759849" y="6351678"/>
            <a:ext cx="2508563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FF0000"/>
                </a:solidFill>
              </a:rPr>
              <a:t>fountain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18726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6FD4AC-9A3A-4C27-9A50-9B8A091E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31C190-92FF-4FE0-80BA-7F1F318E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3" y="1183343"/>
            <a:ext cx="8877701" cy="5397662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Semantic attack</a:t>
            </a:r>
          </a:p>
          <a:p>
            <a:pPr lvl="1"/>
            <a:r>
              <a:rPr lang="en-US" dirty="0">
                <a:hlinkClick r:id="rId3"/>
              </a:rPr>
              <a:t>Hosseini (2017) - On the Limitation of Convolutional Neural Networks in Recognizing Negative Images</a:t>
            </a:r>
            <a:endParaRPr lang="en-US" dirty="0"/>
          </a:p>
          <a:p>
            <a:pPr lvl="1"/>
            <a:r>
              <a:rPr lang="en-US" dirty="0"/>
              <a:t>Use negative images</a:t>
            </a:r>
          </a:p>
          <a:p>
            <a:pPr lvl="2"/>
            <a:r>
              <a:rPr lang="en-US" dirty="0"/>
              <a:t>Reverse all pixels intensities</a:t>
            </a:r>
          </a:p>
          <a:p>
            <a:pPr lvl="2"/>
            <a:r>
              <a:rPr lang="en-US" dirty="0"/>
              <a:t>E.g., change the sign of all pixels, if the pixels values are in range [-1,1]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05BB2-C9B7-4879-8B70-394F3AAF2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659" y="4161379"/>
            <a:ext cx="2264543" cy="2253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E27AA-AEAF-46A6-BD97-A45DF98F14BD}"/>
              </a:ext>
            </a:extLst>
          </p:cNvPr>
          <p:cNvSpPr txBox="1"/>
          <p:nvPr/>
        </p:nvSpPr>
        <p:spPr>
          <a:xfrm>
            <a:off x="2164331" y="6315531"/>
            <a:ext cx="199187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00B050"/>
                </a:solidFill>
              </a:rPr>
              <a:t>gorilla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5368171-A5EA-4F3A-B60C-71468EC1E7F2}"/>
              </a:ext>
            </a:extLst>
          </p:cNvPr>
          <p:cNvSpPr/>
          <p:nvPr/>
        </p:nvSpPr>
        <p:spPr>
          <a:xfrm>
            <a:off x="4302730" y="5059219"/>
            <a:ext cx="626963" cy="254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68A6D2-AFFB-4DA0-AB95-30B782F06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899" y="4161379"/>
            <a:ext cx="2231366" cy="2220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4FB18E-AA9C-4C97-AC38-8997EEB6CF51}"/>
              </a:ext>
            </a:extLst>
          </p:cNvPr>
          <p:cNvSpPr txBox="1"/>
          <p:nvPr/>
        </p:nvSpPr>
        <p:spPr>
          <a:xfrm>
            <a:off x="5025899" y="6315531"/>
            <a:ext cx="253144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 err="1">
                <a:solidFill>
                  <a:srgbClr val="FF0000"/>
                </a:solidFill>
              </a:rPr>
              <a:t>weimaraner</a:t>
            </a:r>
            <a:endParaRPr lang="en-US" sz="1588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8CA871-1FB2-4649-8B7A-E7EE3A008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493" y="4494655"/>
            <a:ext cx="2846397" cy="1597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F0F941-05A5-4DFE-9F04-C47C74146FA8}"/>
              </a:ext>
            </a:extLst>
          </p:cNvPr>
          <p:cNvSpPr txBox="1"/>
          <p:nvPr/>
        </p:nvSpPr>
        <p:spPr>
          <a:xfrm>
            <a:off x="7782451" y="6092526"/>
            <a:ext cx="265143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Weimaraner (a dog breed)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2139618" y="3871086"/>
            <a:ext cx="186016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Original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9720A8-FB8A-4960-B495-C24E3E92531C}"/>
              </a:ext>
            </a:extLst>
          </p:cNvPr>
          <p:cNvSpPr txBox="1"/>
          <p:nvPr/>
        </p:nvSpPr>
        <p:spPr>
          <a:xfrm>
            <a:off x="5397099" y="3871086"/>
            <a:ext cx="186016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Negative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2224" y="6642715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7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4886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215445-A1B5-4DB4-902B-1156387D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022ADD-8CF8-427B-99CC-2460A062FF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183343"/>
                <a:ext cx="8450350" cy="539766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Fast gradient sign method (FGSM) attack</a:t>
                </a:r>
              </a:p>
              <a:p>
                <a:pPr lvl="1"/>
                <a:r>
                  <a:rPr lang="en-US" dirty="0">
                    <a:hlinkClick r:id="rId3"/>
                  </a:rPr>
                  <a:t>Goodfellow (2015) - Explaining and Harnessing Adversarial Examples</a:t>
                </a:r>
                <a:endParaRPr lang="en-US" dirty="0"/>
              </a:p>
              <a:p>
                <a:r>
                  <a:rPr lang="en-US" dirty="0"/>
                  <a:t>An adversarial image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adv</a:t>
                </a:r>
                <a:r>
                  <a:rPr lang="en-US" dirty="0"/>
                  <a:t> is created by adding perturbation noise to an image </a:t>
                </a:r>
                <a:r>
                  <a:rPr lang="en-US" i="1" dirty="0"/>
                  <a:t>x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sz="882" dirty="0"/>
              </a:p>
              <a:p>
                <a:pPr lvl="1"/>
                <a:r>
                  <a:rPr lang="en-US" dirty="0"/>
                  <a:t>Notation: input image </a:t>
                </a:r>
                <a:r>
                  <a:rPr lang="en-US" i="1" dirty="0"/>
                  <a:t>x</a:t>
                </a:r>
                <a:r>
                  <a:rPr lang="en-US" dirty="0"/>
                  <a:t>, cost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, NN model </a:t>
                </a:r>
                <a:r>
                  <a:rPr lang="en-US" i="1" dirty="0"/>
                  <a:t>h</a:t>
                </a:r>
                <a:r>
                  <a:rPr lang="en-US" dirty="0"/>
                  <a:t>, NN weights (parameters)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, gradient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</m:oMath>
                </a14:m>
                <a:r>
                  <a:rPr lang="en-US" dirty="0"/>
                  <a:t> (Greek letter “</a:t>
                </a:r>
                <a:r>
                  <a:rPr lang="en-US" dirty="0" err="1"/>
                  <a:t>nabla</a:t>
                </a:r>
                <a:r>
                  <a:rPr lang="en-US" dirty="0"/>
                  <a:t>”), noise magnitude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Perturbation noise is calculated as the gradient of the loss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with respect to the input image </a:t>
                </a:r>
                <a:r>
                  <a:rPr lang="en-US" i="1" dirty="0"/>
                  <a:t>x</a:t>
                </a:r>
                <a:r>
                  <a:rPr lang="en-US" b="1" dirty="0"/>
                  <a:t> </a:t>
                </a:r>
                <a:r>
                  <a:rPr lang="en-US" dirty="0"/>
                  <a:t>for the true class label</a:t>
                </a:r>
                <a:r>
                  <a:rPr lang="en-US" b="1" dirty="0"/>
                  <a:t> </a:t>
                </a:r>
                <a:r>
                  <a:rPr lang="en-US" i="1" dirty="0"/>
                  <a:t>y</a:t>
                </a:r>
              </a:p>
              <a:p>
                <a:pPr lvl="1"/>
                <a:r>
                  <a:rPr lang="en-US" dirty="0"/>
                  <a:t>This increases the loss for the true class </a:t>
                </a:r>
                <a:r>
                  <a:rPr lang="en-US" i="1" dirty="0"/>
                  <a:t>y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</a:t>
                </a:r>
                <a:r>
                  <a:rPr lang="en-US" dirty="0"/>
                  <a:t>the model misclassifies the image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adv</a:t>
                </a:r>
                <a:endParaRPr lang="en-US" i="1" baseline="-25000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022ADD-8CF8-427B-99CC-2460A062F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183343"/>
                <a:ext cx="8450350" cy="5397662"/>
              </a:xfrm>
              <a:blipFill>
                <a:blip r:embed="rId4"/>
                <a:stretch>
                  <a:fillRect l="-1199" t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631143C-9480-4E1F-A984-29702B3EA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427" y="5652776"/>
            <a:ext cx="2881146" cy="102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CE7776-CE96-4D8F-9BFB-272EA3F1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1DED11-C0C0-4BDD-A581-9698B7716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FGSM is a white-box non-targeted evasion attack</a:t>
            </a:r>
          </a:p>
          <a:p>
            <a:pPr lvl="1"/>
            <a:r>
              <a:rPr lang="en-US" dirty="0"/>
              <a:t>White-box, since we need to know the gradients to create the adversarial image</a:t>
            </a:r>
          </a:p>
          <a:p>
            <a:pPr lvl="1"/>
            <a:r>
              <a:rPr lang="en-US" dirty="0"/>
              <a:t>The noise magnitude is </a:t>
            </a:r>
            <a:r>
              <a:rPr lang="el-GR" dirty="0"/>
              <a:t>ε</a:t>
            </a:r>
            <a:r>
              <a:rPr lang="en-US" dirty="0"/>
              <a:t> = 0.007</a:t>
            </a:r>
          </a:p>
          <a:p>
            <a:pPr lvl="2"/>
            <a:r>
              <a:rPr lang="en-US" dirty="0"/>
              <a:t>Note: nematode is an insect referred to as roundworm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A9CB1-8B7B-4E1E-8EEB-35C7DCDEF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0276" y="3699815"/>
            <a:ext cx="7410156" cy="29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81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D338EF-A8F4-4688-A294-8056CA52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6A5284-C15D-46E8-ABC9-E904C899B2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7853" y="914401"/>
                <a:ext cx="9781673" cy="5666604"/>
              </a:xfrm>
            </p:spPr>
            <p:txBody>
              <a:bodyPr/>
              <a:lstStyle/>
              <a:p>
                <a:r>
                  <a:rPr lang="en-US" dirty="0"/>
                  <a:t>Recall that training NNs is based on the gradient descent algorithm</a:t>
                </a:r>
              </a:p>
              <a:p>
                <a:pPr lvl="1"/>
                <a:r>
                  <a:rPr lang="en-US" dirty="0"/>
                  <a:t>The values of the network parameters (weights) </a:t>
                </a:r>
                <a:r>
                  <a:rPr lang="en-US" i="1" dirty="0"/>
                  <a:t>w</a:t>
                </a:r>
                <a:r>
                  <a:rPr lang="en-US" dirty="0"/>
                  <a:t> are iteratively changed until a minimum of the </a:t>
                </a:r>
                <a:r>
                  <a:rPr lang="en-US" i="1" dirty="0"/>
                  <a:t>loss</a:t>
                </a:r>
                <a:r>
                  <a:rPr lang="en-US" dirty="0"/>
                  <a:t> function is reached</a:t>
                </a:r>
              </a:p>
              <a:p>
                <a:pPr lvl="1"/>
                <a:r>
                  <a:rPr lang="en-US" dirty="0"/>
                  <a:t>Gradients of the loss function with respect to the model parameters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dirty="0"/>
                  <a:t>) give the direction and magnitude for updating the parameters</a:t>
                </a:r>
              </a:p>
              <a:p>
                <a:pPr lvl="1"/>
                <a:r>
                  <a:rPr lang="en-US" dirty="0"/>
                  <a:t>The step of each update is the learning rate </a:t>
                </a:r>
                <a:r>
                  <a:rPr lang="el-GR" dirty="0"/>
                  <a:t>α</a:t>
                </a:r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6A5284-C15D-46E8-ABC9-E904C899B2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7853" y="914401"/>
                <a:ext cx="9781673" cy="5666604"/>
              </a:xfrm>
              <a:blipFill>
                <a:blip r:embed="rId3"/>
                <a:stretch>
                  <a:fillRect l="-1038" t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3C63F8A-1B40-40A3-B1D8-0478567C0438}"/>
              </a:ext>
            </a:extLst>
          </p:cNvPr>
          <p:cNvGrpSpPr>
            <a:grpSpLocks noChangeAspect="1"/>
          </p:cNvGrpSpPr>
          <p:nvPr/>
        </p:nvGrpSpPr>
        <p:grpSpPr>
          <a:xfrm>
            <a:off x="3745151" y="3943195"/>
            <a:ext cx="4605656" cy="2726165"/>
            <a:chOff x="2508920" y="4610949"/>
            <a:chExt cx="4817427" cy="28515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F5450A-B1D9-460F-9706-3815C7E74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8920" y="4610949"/>
              <a:ext cx="4817427" cy="285151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9B2309-42E3-46BD-835E-2EF351425786}"/>
                </a:ext>
              </a:extLst>
            </p:cNvPr>
            <p:cNvSpPr/>
            <p:nvPr/>
          </p:nvSpPr>
          <p:spPr>
            <a:xfrm>
              <a:off x="6037312" y="5686400"/>
              <a:ext cx="79208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3491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CF1674-707A-40D8-93E6-887D3ED7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7AC577-54C7-4057-B9CF-17B0295202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2594" y="859059"/>
                <a:ext cx="9467248" cy="5721946"/>
              </a:xfrm>
            </p:spPr>
            <p:txBody>
              <a:bodyPr/>
              <a:lstStyle/>
              <a:p>
                <a:r>
                  <a:rPr lang="en-US" dirty="0"/>
                  <a:t>The sign and magnitude of the gradient give the direction and the slope of the steepest descent</a:t>
                </a:r>
              </a:p>
              <a:p>
                <a:pPr lvl="1"/>
                <a:r>
                  <a:rPr lang="en-US" dirty="0"/>
                  <a:t>Left image: + and – sign of the gradient</a:t>
                </a:r>
              </a:p>
              <a:p>
                <a:pPr lvl="1"/>
                <a:r>
                  <a:rPr lang="en-US" dirty="0"/>
                  <a:t>Right image: small, adequate, and large slope of the weight update, based on the magnitude of the gradient</a:t>
                </a:r>
              </a:p>
              <a:p>
                <a:pPr lvl="1"/>
                <a:r>
                  <a:rPr lang="en-US" dirty="0"/>
                  <a:t>Middle image: small and large </a:t>
                </a:r>
                <a:r>
                  <a:rPr lang="el-GR" dirty="0"/>
                  <a:t>α</a:t>
                </a:r>
                <a:r>
                  <a:rPr lang="en-US" dirty="0"/>
                  <a:t> (learning rate)</a:t>
                </a:r>
              </a:p>
              <a:p>
                <a:r>
                  <a:rPr lang="en-US" dirty="0"/>
                  <a:t>To minimize the loss function, the weights </a:t>
                </a:r>
                <a:r>
                  <a:rPr lang="en-US" i="1" dirty="0"/>
                  <a:t>w</a:t>
                </a:r>
                <a:r>
                  <a:rPr lang="en-US" dirty="0"/>
                  <a:t> are changed in the opposite direction of the gradient, i.e.,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𝑙𝑜𝑠𝑠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7AC577-54C7-4057-B9CF-17B0295202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859059"/>
                <a:ext cx="9467248" cy="5721946"/>
              </a:xfrm>
              <a:blipFill>
                <a:blip r:embed="rId3"/>
                <a:stretch>
                  <a:fillRect l="-1071" t="-1770" r="-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A5A82E26-9728-43B0-931F-E3A6E4528622}"/>
              </a:ext>
            </a:extLst>
          </p:cNvPr>
          <p:cNvGrpSpPr/>
          <p:nvPr/>
        </p:nvGrpSpPr>
        <p:grpSpPr>
          <a:xfrm>
            <a:off x="1852264" y="3949586"/>
            <a:ext cx="4655309" cy="2216143"/>
            <a:chOff x="221735" y="4836804"/>
            <a:chExt cx="5276017" cy="2511629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1C5D61F7-5FB0-41DC-9FC8-DD9D71C60A10}"/>
                </a:ext>
              </a:extLst>
            </p:cNvPr>
            <p:cNvSpPr/>
            <p:nvPr/>
          </p:nvSpPr>
          <p:spPr>
            <a:xfrm>
              <a:off x="276673" y="4836804"/>
              <a:ext cx="2880320" cy="2016224"/>
            </a:xfrm>
            <a:prstGeom prst="arc">
              <a:avLst>
                <a:gd name="adj1" fmla="val 695374"/>
                <a:gd name="adj2" fmla="val 10363866"/>
              </a:avLst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595AEB-96E3-425F-B4D8-3164C67DD2CA}"/>
                </a:ext>
              </a:extLst>
            </p:cNvPr>
            <p:cNvSpPr/>
            <p:nvPr/>
          </p:nvSpPr>
          <p:spPr>
            <a:xfrm>
              <a:off x="2436913" y="6637005"/>
              <a:ext cx="137160" cy="1332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C40C7BD-184A-4160-9B14-868C7796185B}"/>
                </a:ext>
              </a:extLst>
            </p:cNvPr>
            <p:cNvCxnSpPr/>
            <p:nvPr/>
          </p:nvCxnSpPr>
          <p:spPr>
            <a:xfrm flipV="1">
              <a:off x="2528353" y="6322684"/>
              <a:ext cx="772656" cy="36004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841E02-1F47-443B-A411-156D57AEA181}"/>
                </a:ext>
              </a:extLst>
            </p:cNvPr>
            <p:cNvSpPr txBox="1"/>
            <p:nvPr/>
          </p:nvSpPr>
          <p:spPr>
            <a:xfrm>
              <a:off x="3246072" y="5972854"/>
              <a:ext cx="2251680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>
                  <a:solidFill>
                    <a:schemeClr val="accent2">
                      <a:lumMod val="75000"/>
                    </a:schemeClr>
                  </a:solidFill>
                </a:rPr>
                <a:t>Sign + direction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CD1ED46-21DC-49AE-9313-FD89345BF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6833" y="6718928"/>
              <a:ext cx="720081" cy="316681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1C894E-80FA-4313-9471-E5AFA90A6E07}"/>
                </a:ext>
              </a:extLst>
            </p:cNvPr>
            <p:cNvSpPr txBox="1"/>
            <p:nvPr/>
          </p:nvSpPr>
          <p:spPr>
            <a:xfrm>
              <a:off x="221735" y="6966845"/>
              <a:ext cx="2251680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>
                  <a:solidFill>
                    <a:schemeClr val="accent2">
                      <a:lumMod val="75000"/>
                    </a:schemeClr>
                  </a:solidFill>
                </a:rPr>
                <a:t>Sign - direction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225098A-F466-45C4-8799-6E39860A3444}"/>
              </a:ext>
            </a:extLst>
          </p:cNvPr>
          <p:cNvGrpSpPr/>
          <p:nvPr/>
        </p:nvGrpSpPr>
        <p:grpSpPr>
          <a:xfrm>
            <a:off x="7632794" y="3921096"/>
            <a:ext cx="2856989" cy="2362283"/>
            <a:chOff x="6083191" y="4612459"/>
            <a:chExt cx="3237921" cy="267725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C94CEF-BCD0-4E90-A0D7-F2FCF265D992}"/>
                </a:ext>
              </a:extLst>
            </p:cNvPr>
            <p:cNvSpPr/>
            <p:nvPr/>
          </p:nvSpPr>
          <p:spPr>
            <a:xfrm>
              <a:off x="8576343" y="6190412"/>
              <a:ext cx="137160" cy="1332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2C83AEC-F662-42C4-AEF3-FB817A8765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9461" y="6245396"/>
              <a:ext cx="75462" cy="745533"/>
            </a:xfrm>
            <a:prstGeom prst="straightConnector1">
              <a:avLst/>
            </a:prstGeom>
            <a:ln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D21677-48D0-4282-9C56-1DC57B5E6614}"/>
                </a:ext>
              </a:extLst>
            </p:cNvPr>
            <p:cNvSpPr txBox="1"/>
            <p:nvPr/>
          </p:nvSpPr>
          <p:spPr>
            <a:xfrm>
              <a:off x="7506530" y="6908126"/>
              <a:ext cx="1814582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>
                  <a:solidFill>
                    <a:schemeClr val="accent3">
                      <a:lumMod val="75000"/>
                    </a:schemeClr>
                  </a:solidFill>
                </a:rPr>
                <a:t>Slope too large</a:t>
              </a: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6501CF05-24CD-4280-9B42-3113C76D40BE}"/>
                </a:ext>
              </a:extLst>
            </p:cNvPr>
            <p:cNvSpPr/>
            <p:nvPr/>
          </p:nvSpPr>
          <p:spPr>
            <a:xfrm>
              <a:off x="6083191" y="4612459"/>
              <a:ext cx="2880320" cy="2016224"/>
            </a:xfrm>
            <a:prstGeom prst="arc">
              <a:avLst>
                <a:gd name="adj1" fmla="val 206462"/>
                <a:gd name="adj2" fmla="val 10363866"/>
              </a:avLst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7100364-B4CB-46F3-B675-87FD09356A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6167" y="6262464"/>
              <a:ext cx="670701" cy="45661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34F86E1-D7E5-40FA-AC68-85AA398BEC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2917" y="6243811"/>
              <a:ext cx="892006" cy="214596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DBF644-8860-4B41-93E2-70BBFACC7524}"/>
                </a:ext>
              </a:extLst>
            </p:cNvPr>
            <p:cNvSpPr txBox="1"/>
            <p:nvPr/>
          </p:nvSpPr>
          <p:spPr>
            <a:xfrm>
              <a:off x="6651035" y="5912508"/>
              <a:ext cx="2251680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>
                  <a:solidFill>
                    <a:schemeClr val="accent4">
                      <a:lumMod val="75000"/>
                    </a:schemeClr>
                  </a:solidFill>
                </a:rPr>
                <a:t>Slope too small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9A2D72-B234-4FD3-B4F0-325E3A090869}"/>
                </a:ext>
              </a:extLst>
            </p:cNvPr>
            <p:cNvSpPr txBox="1"/>
            <p:nvPr/>
          </p:nvSpPr>
          <p:spPr>
            <a:xfrm>
              <a:off x="6608802" y="6585764"/>
              <a:ext cx="1649379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>
                  <a:solidFill>
                    <a:srgbClr val="00B050"/>
                  </a:solidFill>
                </a:rPr>
                <a:t>Slope right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C6C306-3F4C-4E0A-BFD9-73DC2817C06D}"/>
              </a:ext>
            </a:extLst>
          </p:cNvPr>
          <p:cNvGrpSpPr/>
          <p:nvPr/>
        </p:nvGrpSpPr>
        <p:grpSpPr>
          <a:xfrm>
            <a:off x="4739827" y="4608938"/>
            <a:ext cx="3045845" cy="2183529"/>
            <a:chOff x="276673" y="4836804"/>
            <a:chExt cx="3451958" cy="2474667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CD59F67B-446C-4F34-8DB1-A2F7D3537ED1}"/>
                </a:ext>
              </a:extLst>
            </p:cNvPr>
            <p:cNvSpPr/>
            <p:nvPr/>
          </p:nvSpPr>
          <p:spPr>
            <a:xfrm>
              <a:off x="276673" y="4836804"/>
              <a:ext cx="2880320" cy="2016224"/>
            </a:xfrm>
            <a:prstGeom prst="arc">
              <a:avLst>
                <a:gd name="adj1" fmla="val 695374"/>
                <a:gd name="adj2" fmla="val 10363866"/>
              </a:avLst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0532647-D8B4-41E5-893D-06CE74C8AA14}"/>
                </a:ext>
              </a:extLst>
            </p:cNvPr>
            <p:cNvSpPr/>
            <p:nvPr/>
          </p:nvSpPr>
          <p:spPr>
            <a:xfrm>
              <a:off x="2436913" y="6637005"/>
              <a:ext cx="137160" cy="13321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B51E7BA-5F41-4359-9661-816DA416A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2421" y="6715796"/>
              <a:ext cx="386937" cy="16272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AE95E1-844E-4F15-90D4-9E9B8CED3830}"/>
                </a:ext>
              </a:extLst>
            </p:cNvPr>
            <p:cNvSpPr txBox="1"/>
            <p:nvPr/>
          </p:nvSpPr>
          <p:spPr>
            <a:xfrm>
              <a:off x="487710" y="6929883"/>
              <a:ext cx="1413576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>
                  <a:solidFill>
                    <a:srgbClr val="FF0000"/>
                  </a:solidFill>
                </a:rPr>
                <a:t>Large </a:t>
              </a:r>
              <a:r>
                <a:rPr lang="el-GR" sz="1588" dirty="0">
                  <a:solidFill>
                    <a:srgbClr val="FF0000"/>
                  </a:solidFill>
                </a:rPr>
                <a:t>α</a:t>
              </a:r>
              <a:endParaRPr lang="en-US" sz="1588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4ACA096-12FF-427E-8519-31F2B018B1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7230" y="6715796"/>
              <a:ext cx="1069727" cy="40708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C901BB-104C-41EC-A507-B66BA04224E3}"/>
                </a:ext>
              </a:extLst>
            </p:cNvPr>
            <p:cNvSpPr txBox="1"/>
            <p:nvPr/>
          </p:nvSpPr>
          <p:spPr>
            <a:xfrm>
              <a:off x="2315055" y="6756803"/>
              <a:ext cx="1413576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>
                  <a:solidFill>
                    <a:srgbClr val="00B050"/>
                  </a:solidFill>
                </a:rPr>
                <a:t>Small </a:t>
              </a:r>
              <a:r>
                <a:rPr lang="el-GR" sz="1588" dirty="0">
                  <a:solidFill>
                    <a:srgbClr val="00B050"/>
                  </a:solidFill>
                </a:rPr>
                <a:t>α</a:t>
              </a:r>
              <a:endParaRPr lang="en-US" sz="1588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486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CCD3F-5527-43BF-93F0-F059BB05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D2E751-32C7-42D0-B8B7-6D067F8C7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FGSM attack 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56916-BA7F-4850-B189-33BFA5A77500}"/>
              </a:ext>
            </a:extLst>
          </p:cNvPr>
          <p:cNvSpPr txBox="1"/>
          <p:nvPr/>
        </p:nvSpPr>
        <p:spPr>
          <a:xfrm>
            <a:off x="2612120" y="5893417"/>
            <a:ext cx="236012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00B050"/>
                </a:solidFill>
              </a:rPr>
              <a:t>car mirror</a:t>
            </a:r>
          </a:p>
        </p:txBody>
      </p:sp>
      <p:sp>
        <p:nvSpPr>
          <p:cNvPr id="8" name="Arrow: Right 6">
            <a:extLst>
              <a:ext uri="{FF2B5EF4-FFF2-40B4-BE49-F238E27FC236}">
                <a16:creationId xmlns:a16="http://schemas.microsoft.com/office/drawing/2014/main" id="{7273578F-13D2-4601-A42C-A9EE30D301C8}"/>
              </a:ext>
            </a:extLst>
          </p:cNvPr>
          <p:cNvSpPr/>
          <p:nvPr/>
        </p:nvSpPr>
        <p:spPr>
          <a:xfrm>
            <a:off x="5543018" y="4595431"/>
            <a:ext cx="626963" cy="254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D13D8-25C6-454D-973B-23CB80E6CFCF}"/>
              </a:ext>
            </a:extLst>
          </p:cNvPr>
          <p:cNvSpPr txBox="1"/>
          <p:nvPr/>
        </p:nvSpPr>
        <p:spPr>
          <a:xfrm>
            <a:off x="6771070" y="5952650"/>
            <a:ext cx="253893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FF0000"/>
                </a:solidFill>
              </a:rPr>
              <a:t>sunglasses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114C9-3281-4E15-A21D-3452BBF23D12}"/>
              </a:ext>
            </a:extLst>
          </p:cNvPr>
          <p:cNvSpPr txBox="1"/>
          <p:nvPr/>
        </p:nvSpPr>
        <p:spPr>
          <a:xfrm>
            <a:off x="3012806" y="2602298"/>
            <a:ext cx="158841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Original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C64A9-671A-4F64-83DA-D4F96236DE1A}"/>
              </a:ext>
            </a:extLst>
          </p:cNvPr>
          <p:cNvSpPr txBox="1"/>
          <p:nvPr/>
        </p:nvSpPr>
        <p:spPr>
          <a:xfrm>
            <a:off x="6882878" y="2615975"/>
            <a:ext cx="190384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Adversarial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82"/>
          <a:stretch/>
        </p:blipFill>
        <p:spPr>
          <a:xfrm>
            <a:off x="2428664" y="2956127"/>
            <a:ext cx="2977830" cy="2929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682" y="3047781"/>
            <a:ext cx="2922678" cy="293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26910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C9848C-3F4C-4769-BA16-6248C6AC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12B4743-8CE9-43F6-88B5-D95353B3E6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Basic iterative method (BIM) attack</a:t>
                </a:r>
              </a:p>
              <a:p>
                <a:pPr lvl="1"/>
                <a:r>
                  <a:rPr lang="en-US" dirty="0" err="1">
                    <a:hlinkClick r:id="rId3"/>
                  </a:rPr>
                  <a:t>Kurakin</a:t>
                </a:r>
                <a:r>
                  <a:rPr lang="en-US" dirty="0">
                    <a:hlinkClick r:id="rId3"/>
                  </a:rPr>
                  <a:t> (2017) Adversarial Examples in the Physical World</a:t>
                </a:r>
                <a:endParaRPr lang="en-US" dirty="0"/>
              </a:p>
              <a:p>
                <a:r>
                  <a:rPr lang="en-US" dirty="0"/>
                  <a:t>BIM is a variant of FGSM: it repeatedly adds noise to the image </a:t>
                </a:r>
                <a:r>
                  <a:rPr lang="en-US" i="1" dirty="0"/>
                  <a:t>x</a:t>
                </a:r>
                <a:r>
                  <a:rPr lang="en-US" dirty="0"/>
                  <a:t> in multiple iterations, in order to cause misclassification</a:t>
                </a:r>
              </a:p>
              <a:p>
                <a:pPr lvl="1"/>
                <a:r>
                  <a:rPr lang="en-US" dirty="0"/>
                  <a:t>The number of iterations steps is </a:t>
                </a:r>
                <a:r>
                  <a:rPr lang="en-US" i="1" dirty="0"/>
                  <a:t>t</a:t>
                </a:r>
                <a:r>
                  <a:rPr lang="en-US" dirty="0"/>
                  <a:t>, and </a:t>
                </a:r>
                <a:r>
                  <a:rPr lang="el-GR" dirty="0"/>
                  <a:t>α</a:t>
                </a:r>
                <a:r>
                  <a:rPr lang="en-US" dirty="0"/>
                  <a:t> is the amount of noise that is added at each step</a:t>
                </a:r>
              </a:p>
              <a:p>
                <a:pPr lvl="1"/>
                <a:endParaRPr lang="en-US" sz="706" dirty="0"/>
              </a:p>
              <a:p>
                <a:pPr marL="4034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/>
              </a:p>
              <a:p>
                <a:pPr lvl="1"/>
                <a:endParaRPr lang="en-US" sz="882" i="1" dirty="0"/>
              </a:p>
              <a:p>
                <a:pPr lvl="1"/>
                <a:r>
                  <a:rPr lang="en-US" dirty="0"/>
                  <a:t>The perturbed image after the </a:t>
                </a:r>
                <a:r>
                  <a:rPr lang="en-US" i="1" dirty="0"/>
                  <a:t>t</a:t>
                </a:r>
                <a:r>
                  <a:rPr lang="en-US" dirty="0"/>
                  <a:t> iterations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i="1" baseline="30000" dirty="0"/>
              </a:p>
              <a:p>
                <a:pPr lvl="1"/>
                <a:r>
                  <a:rPr lang="en-US" dirty="0"/>
                  <a:t>Multiple steps of adding noise increase the chances of misclassifying  the image</a:t>
                </a:r>
              </a:p>
              <a:p>
                <a:pPr lvl="1"/>
                <a:r>
                  <a:rPr lang="en-US" dirty="0"/>
                  <a:t>Compare to FGSM</a:t>
                </a:r>
              </a:p>
              <a:p>
                <a:pPr marL="4034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4034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A12B4743-8CE9-43F6-88B5-D95353B3E6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26" t="-908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032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BIM attack example, cell phone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57" y="2285344"/>
            <a:ext cx="7086191" cy="446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1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B3118-A377-4029-9E42-95834450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D209F97-7D95-4474-8C98-1541E50DD2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1" y="1094874"/>
                <a:ext cx="9793704" cy="576312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Projected gradient descent (PGD) attack</a:t>
                </a:r>
              </a:p>
              <a:p>
                <a:pPr lvl="1"/>
                <a:r>
                  <a:rPr lang="en-US" dirty="0" err="1">
                    <a:hlinkClick r:id="rId3"/>
                  </a:rPr>
                  <a:t>Madry</a:t>
                </a:r>
                <a:r>
                  <a:rPr lang="en-US" dirty="0">
                    <a:hlinkClick r:id="rId3"/>
                  </a:rPr>
                  <a:t> (2017) Towards Deep Learning Models Resistant to Adversarial Attacks</a:t>
                </a:r>
                <a:endParaRPr lang="en-US" dirty="0"/>
              </a:p>
              <a:p>
                <a:r>
                  <a:rPr lang="en-US" dirty="0"/>
                  <a:t>PGD is an extension of BIM (and FGSM), where after each step of perturbation, the adversarial example is projected back onto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-ball of </a:t>
                </a:r>
                <a:r>
                  <a:rPr lang="en-US" i="1" dirty="0"/>
                  <a:t>x</a:t>
                </a:r>
                <a:r>
                  <a:rPr lang="en-US" b="1" dirty="0"/>
                  <a:t> </a:t>
                </a:r>
                <a:r>
                  <a:rPr lang="en-US" dirty="0"/>
                  <a:t>using a projection function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706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/>
                  <a:t>Different from BIM, PGD uses random initialization for </a:t>
                </a:r>
                <a:r>
                  <a:rPr lang="en-US" i="1" dirty="0"/>
                  <a:t>x</a:t>
                </a:r>
                <a:r>
                  <a:rPr lang="en-US" dirty="0"/>
                  <a:t>, by adding random noise from a uniform distribution with values in the range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PGD is regarded as the strongest first-order attack</a:t>
                </a:r>
              </a:p>
              <a:p>
                <a:pPr lvl="1"/>
                <a:r>
                  <a:rPr lang="en-US" dirty="0"/>
                  <a:t>First-order attack means that the adversary uses only the gradients of the loss function with respect to the input</a:t>
                </a:r>
              </a:p>
              <a:p>
                <a:pPr lvl="1"/>
                <a:endParaRPr lang="en-US" dirty="0"/>
              </a:p>
              <a:p>
                <a:endParaRPr lang="en-US" b="1" dirty="0"/>
              </a:p>
              <a:p>
                <a:endParaRPr lang="en-US" b="1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D209F97-7D95-4474-8C98-1541E50DD2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1" y="1094874"/>
                <a:ext cx="9793704" cy="5763127"/>
              </a:xfrm>
              <a:blipFill>
                <a:blip r:embed="rId4"/>
                <a:stretch>
                  <a:fillRect l="-1166" t="-2643" r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697897" y="3004356"/>
            <a:ext cx="65" cy="2443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588" dirty="0"/>
          </a:p>
        </p:txBody>
      </p:sp>
    </p:spTree>
    <p:extLst>
      <p:ext uri="{BB962C8B-B14F-4D97-AF65-F5344CB8AC3E}">
        <p14:creationId xmlns:p14="http://schemas.microsoft.com/office/powerpoint/2010/main" val="143456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AD7573-0D60-4571-BE78-17FBFE59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E0EC9-C1A8-408B-8B01-B78E0C48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see?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CD94D-4E35-4B27-8E3B-AC085999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898" y="2412416"/>
            <a:ext cx="6569479" cy="4168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454637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53DCA-E9F8-432D-BC47-EDE0635F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8B7529-7AB2-4FB0-AE53-0D08CFC9C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PGD attack example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D7A73-592A-4200-A7C2-55C3E888B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5"/>
          <a:stretch/>
        </p:blipFill>
        <p:spPr>
          <a:xfrm>
            <a:off x="2047130" y="3283866"/>
            <a:ext cx="2319618" cy="2304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56916-BA7F-4850-B189-33BFA5A77500}"/>
              </a:ext>
            </a:extLst>
          </p:cNvPr>
          <p:cNvSpPr txBox="1"/>
          <p:nvPr/>
        </p:nvSpPr>
        <p:spPr>
          <a:xfrm>
            <a:off x="2211005" y="5487516"/>
            <a:ext cx="199187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00B050"/>
                </a:solidFill>
              </a:rPr>
              <a:t>baboon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273578F-13D2-4601-A42C-A9EE30D301C8}"/>
              </a:ext>
            </a:extLst>
          </p:cNvPr>
          <p:cNvSpPr/>
          <p:nvPr/>
        </p:nvSpPr>
        <p:spPr>
          <a:xfrm>
            <a:off x="4461518" y="4309040"/>
            <a:ext cx="626963" cy="254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89189-FE19-4D7D-AD8D-3EB055956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489" y="3283866"/>
            <a:ext cx="2286000" cy="2269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DD13D8-25C6-454D-973B-23CB80E6CFCF}"/>
              </a:ext>
            </a:extLst>
          </p:cNvPr>
          <p:cNvSpPr txBox="1"/>
          <p:nvPr/>
        </p:nvSpPr>
        <p:spPr>
          <a:xfrm>
            <a:off x="5096882" y="5488849"/>
            <a:ext cx="253893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FF0000"/>
                </a:solidFill>
              </a:rPr>
              <a:t>Egyptian cat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577C3-4DC1-433D-B8A1-50DDCB01D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384" y="3611638"/>
            <a:ext cx="2138923" cy="16136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4B3C9B-252F-4287-90FB-F342FF337FFF}"/>
              </a:ext>
            </a:extLst>
          </p:cNvPr>
          <p:cNvSpPr txBox="1"/>
          <p:nvPr/>
        </p:nvSpPr>
        <p:spPr>
          <a:xfrm>
            <a:off x="8416414" y="5133686"/>
            <a:ext cx="169372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Egyptian 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114C9-3281-4E15-A21D-3452BBF23D12}"/>
              </a:ext>
            </a:extLst>
          </p:cNvPr>
          <p:cNvSpPr txBox="1"/>
          <p:nvPr/>
        </p:nvSpPr>
        <p:spPr>
          <a:xfrm>
            <a:off x="2446089" y="2927296"/>
            <a:ext cx="158841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Original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C64A9-671A-4F64-83DA-D4F96236DE1A}"/>
              </a:ext>
            </a:extLst>
          </p:cNvPr>
          <p:cNvSpPr txBox="1"/>
          <p:nvPr/>
        </p:nvSpPr>
        <p:spPr>
          <a:xfrm>
            <a:off x="5414429" y="2920709"/>
            <a:ext cx="190384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Adversarial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98883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26E410-BD5D-44F6-9540-541E46C5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E68A8E-188F-4B4D-9AC2-4FF873EA0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approaches can also be designed as targeted white-box attacks</a:t>
            </a:r>
          </a:p>
          <a:p>
            <a:pPr lvl="1"/>
            <a:r>
              <a:rPr lang="en-US" dirty="0"/>
              <a:t>The added perturbation noise aims to minimize the loss function of the image for a specific class label</a:t>
            </a:r>
          </a:p>
          <a:p>
            <a:pPr lvl="2"/>
            <a:r>
              <a:rPr lang="en-US" dirty="0"/>
              <a:t>In this example, the target class is maraca</a:t>
            </a:r>
          </a:p>
          <a:p>
            <a:pPr lvl="2"/>
            <a:r>
              <a:rPr lang="en-US" dirty="0"/>
              <a:t>The iterations loop doesn’t break until the image is classified into the target class, or until the maximum number of iterations is reached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BF3FA-5CB0-4147-AB9E-17032233A79B}"/>
              </a:ext>
            </a:extLst>
          </p:cNvPr>
          <p:cNvSpPr txBox="1"/>
          <p:nvPr/>
        </p:nvSpPr>
        <p:spPr>
          <a:xfrm>
            <a:off x="2727760" y="6311895"/>
            <a:ext cx="261273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00B050"/>
                </a:solidFill>
              </a:rPr>
              <a:t>hippopotamus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F808E10-A457-489A-9492-286A72639959}"/>
              </a:ext>
            </a:extLst>
          </p:cNvPr>
          <p:cNvSpPr/>
          <p:nvPr/>
        </p:nvSpPr>
        <p:spPr>
          <a:xfrm>
            <a:off x="5265774" y="5171048"/>
            <a:ext cx="626963" cy="254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94BD-CB41-40F1-AEEA-480494A88C20}"/>
              </a:ext>
            </a:extLst>
          </p:cNvPr>
          <p:cNvSpPr txBox="1"/>
          <p:nvPr/>
        </p:nvSpPr>
        <p:spPr>
          <a:xfrm>
            <a:off x="6050488" y="6311895"/>
            <a:ext cx="214221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FF0000"/>
                </a:solidFill>
              </a:rPr>
              <a:t>maraca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9D1EC-7F18-4D19-962E-08981279BE5B}"/>
              </a:ext>
            </a:extLst>
          </p:cNvPr>
          <p:cNvSpPr txBox="1"/>
          <p:nvPr/>
        </p:nvSpPr>
        <p:spPr>
          <a:xfrm>
            <a:off x="8098881" y="6048587"/>
            <a:ext cx="169372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Maraca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530E5-70B6-4704-8DDD-11DF35B51489}"/>
              </a:ext>
            </a:extLst>
          </p:cNvPr>
          <p:cNvSpPr txBox="1"/>
          <p:nvPr/>
        </p:nvSpPr>
        <p:spPr>
          <a:xfrm>
            <a:off x="3396524" y="4064365"/>
            <a:ext cx="158841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Original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9CF43-BCC0-4F2B-8E7C-F38DEDAB773F}"/>
              </a:ext>
            </a:extLst>
          </p:cNvPr>
          <p:cNvSpPr txBox="1"/>
          <p:nvPr/>
        </p:nvSpPr>
        <p:spPr>
          <a:xfrm>
            <a:off x="6288864" y="4064366"/>
            <a:ext cx="190384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Adversarial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FA576-E200-48C9-B617-3E5B7C2D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134" y="4389078"/>
            <a:ext cx="1973950" cy="1988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FAAFC-1244-43C6-A8D5-BCE0E22C7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489" y="4371925"/>
            <a:ext cx="2029990" cy="2022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3F34F5-BB14-4F60-91FB-0B2D75F84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166" y="4737037"/>
            <a:ext cx="1449443" cy="132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72224" y="6642715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66917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EF49E8-3509-46CF-8CEE-5A8560FB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8231EE-2F37-48D5-922B-4DDF08110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targeted attack, if the target class label is denoted </a:t>
                </a:r>
                <a:r>
                  <a:rPr lang="en-US" i="1" dirty="0"/>
                  <a:t>t</a:t>
                </a:r>
                <a:r>
                  <a:rPr lang="en-US" dirty="0"/>
                  <a:t>, adversarial examples are created by using</a:t>
                </a:r>
              </a:p>
              <a:p>
                <a:endParaRPr lang="en-US" sz="706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sign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lvl="1" algn="just"/>
                <a:endParaRPr lang="en-US" sz="706" dirty="0"/>
              </a:p>
              <a:p>
                <a:pPr lvl="1" algn="just"/>
                <a:r>
                  <a:rPr lang="en-US" dirty="0"/>
                  <a:t>I.e., it is based on minimizing the loss function with respect to the target class </a:t>
                </a:r>
                <a:r>
                  <a:rPr lang="en-US" i="1" dirty="0"/>
                  <a:t>t</a:t>
                </a:r>
              </a:p>
              <a:p>
                <a:pPr lvl="1" algn="just"/>
                <a:r>
                  <a:rPr lang="en-US" dirty="0"/>
                  <a:t>This is opposite to non-targeted attacks, which maximize the loss function with respect to the true class label </a:t>
                </a:r>
              </a:p>
              <a:p>
                <a:pPr marL="403400" lvl="1" indent="0" algn="just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78231EE-2F37-48D5-922B-4DDF08110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26" t="-908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191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F15F3A-7418-4150-B169-1B4F1A3B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A5B18-EF61-42F2-BA57-28A5FE2F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DeepFool</a:t>
            </a:r>
            <a:r>
              <a:rPr lang="en-US" b="1" i="1" dirty="0">
                <a:solidFill>
                  <a:srgbClr val="0070C0"/>
                </a:solidFill>
              </a:rPr>
              <a:t> attack</a:t>
            </a:r>
          </a:p>
          <a:p>
            <a:pPr lvl="1"/>
            <a:r>
              <a:rPr lang="en-US" dirty="0" err="1">
                <a:hlinkClick r:id="rId3"/>
              </a:rPr>
              <a:t>Moosavi-Dezfooli</a:t>
            </a:r>
            <a:r>
              <a:rPr lang="en-US" dirty="0">
                <a:hlinkClick r:id="rId3"/>
              </a:rPr>
              <a:t> (2015) </a:t>
            </a:r>
            <a:r>
              <a:rPr lang="en-US" dirty="0" err="1">
                <a:hlinkClick r:id="rId3"/>
              </a:rPr>
              <a:t>DeepFool</a:t>
            </a:r>
            <a:r>
              <a:rPr lang="en-US" dirty="0">
                <a:hlinkClick r:id="rId3"/>
              </a:rPr>
              <a:t>: A Simple and Accurate Method to Fool Deep Neural Networks</a:t>
            </a:r>
            <a:endParaRPr lang="en-US" dirty="0"/>
          </a:p>
          <a:p>
            <a:r>
              <a:rPr lang="en-US" dirty="0" err="1"/>
              <a:t>DeepFool</a:t>
            </a:r>
            <a:r>
              <a:rPr lang="en-US" dirty="0"/>
              <a:t> is an untargeted white-box attack</a:t>
            </a:r>
          </a:p>
          <a:p>
            <a:pPr lvl="1"/>
            <a:r>
              <a:rPr lang="en-US" dirty="0"/>
              <a:t>It mis-classifies the image with the minimal amount of perturbation possible</a:t>
            </a:r>
          </a:p>
          <a:p>
            <a:pPr lvl="1"/>
            <a:r>
              <a:rPr lang="en-US" dirty="0"/>
              <a:t>There is no visible change to the human eye between the two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DB3E3-FB32-4E87-8903-0AF873877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589" y="4318511"/>
            <a:ext cx="6466465" cy="2152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EE3B8-96CD-42F2-A8AC-EA77DE23FB1D}"/>
              </a:ext>
            </a:extLst>
          </p:cNvPr>
          <p:cNvSpPr txBox="1"/>
          <p:nvPr/>
        </p:nvSpPr>
        <p:spPr>
          <a:xfrm>
            <a:off x="2982714" y="6351678"/>
            <a:ext cx="199187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00B050"/>
                </a:solidFill>
              </a:rPr>
              <a:t>canon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B7ED8-826F-4DC5-8B88-FED8F9F95AFA}"/>
              </a:ext>
            </a:extLst>
          </p:cNvPr>
          <p:cNvSpPr txBox="1"/>
          <p:nvPr/>
        </p:nvSpPr>
        <p:spPr>
          <a:xfrm>
            <a:off x="7408028" y="6351678"/>
            <a:ext cx="223175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FF0000"/>
                </a:solidFill>
              </a:rPr>
              <a:t>Projector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5738585" y="6351678"/>
            <a:ext cx="131046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Difference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2224" y="6642715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68524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FB606F-9BB4-4E1D-8291-75EA4C86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06BB2C-D9D2-4C95-953E-2A9EE7D33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example</a:t>
            </a:r>
          </a:p>
          <a:p>
            <a:pPr lvl="1"/>
            <a:r>
              <a:rPr lang="en-US" dirty="0"/>
              <a:t>Original image: whale</a:t>
            </a:r>
          </a:p>
          <a:p>
            <a:pPr lvl="1"/>
            <a:r>
              <a:rPr lang="en-US" dirty="0"/>
              <a:t>Both </a:t>
            </a:r>
            <a:r>
              <a:rPr lang="en-US" dirty="0" err="1"/>
              <a:t>DeepFool</a:t>
            </a:r>
            <a:r>
              <a:rPr lang="en-US" dirty="0"/>
              <a:t> and FGSM perturb the image to be classifier as turtle</a:t>
            </a:r>
          </a:p>
          <a:p>
            <a:pPr lvl="1"/>
            <a:r>
              <a:rPr lang="en-US" dirty="0" err="1"/>
              <a:t>DeepFool</a:t>
            </a:r>
            <a:r>
              <a:rPr lang="en-US" dirty="0"/>
              <a:t> leads to a smaller perturbation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44" y="3937809"/>
            <a:ext cx="4075826" cy="2037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43" y="3937809"/>
            <a:ext cx="4127854" cy="1985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73709" y="5870775"/>
            <a:ext cx="1612044" cy="336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00B050"/>
                </a:solidFill>
              </a:rPr>
              <a:t>Turtle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4321970" y="5870775"/>
            <a:ext cx="131046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Difference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4017" y="5870775"/>
            <a:ext cx="1612044" cy="336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88" dirty="0"/>
              <a:t>Prediction: </a:t>
            </a:r>
            <a:r>
              <a:rPr lang="en-US" sz="1588" dirty="0">
                <a:solidFill>
                  <a:srgbClr val="00B050"/>
                </a:solidFill>
              </a:rPr>
              <a:t>Turtle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8866683" y="5843386"/>
            <a:ext cx="131046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Difference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7437" y="3583979"/>
            <a:ext cx="1207193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8" dirty="0" err="1">
                <a:solidFill>
                  <a:schemeClr val="accent6">
                    <a:lumMod val="75000"/>
                  </a:schemeClr>
                </a:solidFill>
              </a:rPr>
              <a:t>DeepFool</a:t>
            </a:r>
            <a:endParaRPr lang="en-US" sz="1588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89831" y="3580326"/>
            <a:ext cx="1207193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8" dirty="0">
                <a:solidFill>
                  <a:schemeClr val="accent4">
                    <a:lumMod val="75000"/>
                  </a:schemeClr>
                </a:solidFill>
              </a:rPr>
              <a:t>FGSM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5520" y="3580326"/>
            <a:ext cx="4238131" cy="264427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40724" y="3580326"/>
            <a:ext cx="4238131" cy="264427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35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01D5B-AF9F-4C2A-82F0-6FCE80DC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608C77-CBC8-4FBA-8499-1673A642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4" y="1844827"/>
            <a:ext cx="8456704" cy="2600757"/>
          </a:xfrm>
        </p:spPr>
        <p:txBody>
          <a:bodyPr>
            <a:normAutofit fontScale="92500"/>
          </a:bodyPr>
          <a:lstStyle/>
          <a:p>
            <a:r>
              <a:rPr lang="en-US" dirty="0"/>
              <a:t>E.g., consider a linear classifier algorithm applied to objects from 2 classes: green and orange circles</a:t>
            </a:r>
          </a:p>
          <a:p>
            <a:pPr lvl="1"/>
            <a:r>
              <a:rPr lang="en-US" dirty="0"/>
              <a:t>The line that separates the 2 classes is called the </a:t>
            </a:r>
            <a:r>
              <a:rPr lang="en-US" b="1" i="1" dirty="0"/>
              <a:t>hyperplane</a:t>
            </a:r>
          </a:p>
          <a:p>
            <a:pPr lvl="2"/>
            <a:r>
              <a:rPr lang="en-US" dirty="0"/>
              <a:t>Data points falling on either sides of the hyperplane are attributed to different classes (such as benign vs. malicious class)</a:t>
            </a:r>
          </a:p>
          <a:p>
            <a:pPr lvl="1"/>
            <a:r>
              <a:rPr lang="en-US" dirty="0"/>
              <a:t>Given an input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dirty="0" err="1"/>
              <a:t>DeepFool</a:t>
            </a:r>
            <a:r>
              <a:rPr lang="en-US" dirty="0"/>
              <a:t> projects </a:t>
            </a:r>
            <a:r>
              <a:rPr lang="en-US" i="1" dirty="0"/>
              <a:t>x</a:t>
            </a:r>
            <a:r>
              <a:rPr lang="en-US" dirty="0"/>
              <a:t> onto the hyperplane and pushes it a bit beyond the hyperplane, thus misclassifying it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2410885" y="4254975"/>
            <a:ext cx="3118037" cy="2344831"/>
            <a:chOff x="708720" y="4678288"/>
            <a:chExt cx="3533775" cy="2657475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708720" y="7335763"/>
              <a:ext cx="3533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708720" y="4678288"/>
              <a:ext cx="0" cy="265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311512" y="4738881"/>
              <a:ext cx="2312856" cy="24405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113657" y="51188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5897" y="4849650"/>
              <a:ext cx="920574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88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en-US" sz="158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64734" y="6708818"/>
              <a:ext cx="1277761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88" dirty="0">
                  <a:latin typeface="Calibri" panose="020F0502020204030204" pitchFamily="34" charset="0"/>
                  <a:cs typeface="Calibri" panose="020F0502020204030204" pitchFamily="34" charset="0"/>
                </a:rPr>
                <a:t>Malicious</a:t>
              </a:r>
              <a:endParaRPr lang="en-US" sz="158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965681" y="504038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59" name="Oval 58"/>
            <p:cNvSpPr/>
            <p:nvPr/>
          </p:nvSpPr>
          <p:spPr>
            <a:xfrm>
              <a:off x="1816706" y="525198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0" name="Oval 59"/>
            <p:cNvSpPr/>
            <p:nvPr/>
          </p:nvSpPr>
          <p:spPr>
            <a:xfrm>
              <a:off x="2008881" y="5348816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1" name="Oval 60"/>
            <p:cNvSpPr/>
            <p:nvPr/>
          </p:nvSpPr>
          <p:spPr>
            <a:xfrm>
              <a:off x="1803046" y="5447346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2" name="Oval 61"/>
            <p:cNvSpPr/>
            <p:nvPr/>
          </p:nvSpPr>
          <p:spPr>
            <a:xfrm>
              <a:off x="1974234" y="555281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3" name="Oval 62"/>
            <p:cNvSpPr/>
            <p:nvPr/>
          </p:nvSpPr>
          <p:spPr>
            <a:xfrm>
              <a:off x="2266057" y="52712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4" name="Oval 63"/>
            <p:cNvSpPr/>
            <p:nvPr/>
          </p:nvSpPr>
          <p:spPr>
            <a:xfrm>
              <a:off x="2418457" y="54236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5" name="Oval 64"/>
            <p:cNvSpPr/>
            <p:nvPr/>
          </p:nvSpPr>
          <p:spPr>
            <a:xfrm>
              <a:off x="2401949" y="5189101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6" name="Oval 65"/>
            <p:cNvSpPr/>
            <p:nvPr/>
          </p:nvSpPr>
          <p:spPr>
            <a:xfrm>
              <a:off x="2217583" y="554633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7" name="Oval 66"/>
            <p:cNvSpPr/>
            <p:nvPr/>
          </p:nvSpPr>
          <p:spPr>
            <a:xfrm>
              <a:off x="2258986" y="4983492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8" name="Oval 67"/>
            <p:cNvSpPr/>
            <p:nvPr/>
          </p:nvSpPr>
          <p:spPr>
            <a:xfrm>
              <a:off x="2106320" y="571563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69" name="Oval 68"/>
            <p:cNvSpPr/>
            <p:nvPr/>
          </p:nvSpPr>
          <p:spPr>
            <a:xfrm>
              <a:off x="2462546" y="562409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0" name="Oval 69"/>
            <p:cNvSpPr/>
            <p:nvPr/>
          </p:nvSpPr>
          <p:spPr>
            <a:xfrm>
              <a:off x="2595325" y="504691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1" name="Oval 70"/>
            <p:cNvSpPr/>
            <p:nvPr/>
          </p:nvSpPr>
          <p:spPr>
            <a:xfrm>
              <a:off x="3167012" y="573921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2" name="Oval 71"/>
            <p:cNvSpPr/>
            <p:nvPr/>
          </p:nvSpPr>
          <p:spPr>
            <a:xfrm>
              <a:off x="2893761" y="5753823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3" name="Oval 72"/>
            <p:cNvSpPr/>
            <p:nvPr/>
          </p:nvSpPr>
          <p:spPr>
            <a:xfrm>
              <a:off x="2705143" y="583268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4" name="Oval 73"/>
            <p:cNvSpPr/>
            <p:nvPr/>
          </p:nvSpPr>
          <p:spPr>
            <a:xfrm>
              <a:off x="3002597" y="591791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5" name="Oval 74"/>
            <p:cNvSpPr/>
            <p:nvPr/>
          </p:nvSpPr>
          <p:spPr>
            <a:xfrm>
              <a:off x="2781056" y="598528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6" name="Oval 75"/>
            <p:cNvSpPr/>
            <p:nvPr/>
          </p:nvSpPr>
          <p:spPr>
            <a:xfrm>
              <a:off x="3142855" y="599313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7" name="Oval 76"/>
            <p:cNvSpPr/>
            <p:nvPr/>
          </p:nvSpPr>
          <p:spPr>
            <a:xfrm>
              <a:off x="2615968" y="6292851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8" name="Oval 77"/>
            <p:cNvSpPr/>
            <p:nvPr/>
          </p:nvSpPr>
          <p:spPr>
            <a:xfrm>
              <a:off x="2152754" y="5915297"/>
              <a:ext cx="108836" cy="116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79" name="Oval 78"/>
            <p:cNvSpPr/>
            <p:nvPr/>
          </p:nvSpPr>
          <p:spPr>
            <a:xfrm>
              <a:off x="3340864" y="5988245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80" name="Oval 79"/>
            <p:cNvSpPr/>
            <p:nvPr/>
          </p:nvSpPr>
          <p:spPr>
            <a:xfrm>
              <a:off x="2751033" y="621467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81" name="Oval 80"/>
            <p:cNvSpPr/>
            <p:nvPr/>
          </p:nvSpPr>
          <p:spPr>
            <a:xfrm>
              <a:off x="2929927" y="605483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82" name="Oval 81"/>
            <p:cNvSpPr/>
            <p:nvPr/>
          </p:nvSpPr>
          <p:spPr>
            <a:xfrm>
              <a:off x="2948179" y="6250831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83" name="Oval 82"/>
            <p:cNvSpPr/>
            <p:nvPr/>
          </p:nvSpPr>
          <p:spPr>
            <a:xfrm>
              <a:off x="3289501" y="623024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84" name="Oval 83"/>
            <p:cNvSpPr/>
            <p:nvPr/>
          </p:nvSpPr>
          <p:spPr>
            <a:xfrm>
              <a:off x="3166362" y="640505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88" name="TextBox 87"/>
            <p:cNvSpPr txBox="1"/>
            <p:nvPr/>
          </p:nvSpPr>
          <p:spPr>
            <a:xfrm rot="18794559">
              <a:off x="938103" y="6458334"/>
              <a:ext cx="1277761" cy="35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12" dirty="0">
                  <a:latin typeface="Calibri" panose="020F0502020204030204" pitchFamily="34" charset="0"/>
                  <a:cs typeface="Calibri" panose="020F0502020204030204" pitchFamily="34" charset="0"/>
                </a:rPr>
                <a:t>Hyperplane</a:t>
              </a:r>
              <a:endParaRPr lang="en-US" sz="1412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794902" y="4260993"/>
            <a:ext cx="3118037" cy="2344831"/>
            <a:chOff x="5677272" y="4685109"/>
            <a:chExt cx="3533775" cy="26574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677272" y="7342584"/>
              <a:ext cx="3533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677272" y="4685109"/>
              <a:ext cx="0" cy="265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280064" y="4719614"/>
              <a:ext cx="2406619" cy="2466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082209" y="51256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0" name="Oval 9"/>
            <p:cNvSpPr/>
            <p:nvPr/>
          </p:nvSpPr>
          <p:spPr>
            <a:xfrm>
              <a:off x="7687749" y="538749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7780646" y="5487050"/>
              <a:ext cx="374039" cy="288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804449" y="4856471"/>
              <a:ext cx="920574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88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en-US" sz="158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33286" y="6715639"/>
              <a:ext cx="1277761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88" dirty="0">
                  <a:latin typeface="Calibri" panose="020F0502020204030204" pitchFamily="34" charset="0"/>
                  <a:cs typeface="Calibri" panose="020F0502020204030204" pitchFamily="34" charset="0"/>
                </a:rPr>
                <a:t>Malicious</a:t>
              </a:r>
              <a:endParaRPr lang="en-US" sz="158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934233" y="5047201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6" name="Oval 15"/>
            <p:cNvSpPr/>
            <p:nvPr/>
          </p:nvSpPr>
          <p:spPr>
            <a:xfrm>
              <a:off x="6785258" y="525881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7" name="Oval 16"/>
            <p:cNvSpPr/>
            <p:nvPr/>
          </p:nvSpPr>
          <p:spPr>
            <a:xfrm>
              <a:off x="6977433" y="535563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8" name="Oval 17"/>
            <p:cNvSpPr/>
            <p:nvPr/>
          </p:nvSpPr>
          <p:spPr>
            <a:xfrm>
              <a:off x="6771598" y="545416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9" name="Oval 18"/>
            <p:cNvSpPr/>
            <p:nvPr/>
          </p:nvSpPr>
          <p:spPr>
            <a:xfrm>
              <a:off x="6942786" y="5559638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0" name="Oval 19"/>
            <p:cNvSpPr/>
            <p:nvPr/>
          </p:nvSpPr>
          <p:spPr>
            <a:xfrm>
              <a:off x="7234609" y="52780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1" name="Oval 20"/>
            <p:cNvSpPr/>
            <p:nvPr/>
          </p:nvSpPr>
          <p:spPr>
            <a:xfrm>
              <a:off x="7387009" y="54304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2" name="Oval 21"/>
            <p:cNvSpPr/>
            <p:nvPr/>
          </p:nvSpPr>
          <p:spPr>
            <a:xfrm>
              <a:off x="7370501" y="5195922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3" name="Oval 22"/>
            <p:cNvSpPr/>
            <p:nvPr/>
          </p:nvSpPr>
          <p:spPr>
            <a:xfrm>
              <a:off x="7186135" y="555315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4" name="Oval 23"/>
            <p:cNvSpPr/>
            <p:nvPr/>
          </p:nvSpPr>
          <p:spPr>
            <a:xfrm>
              <a:off x="7227538" y="499031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5" name="Oval 24"/>
            <p:cNvSpPr/>
            <p:nvPr/>
          </p:nvSpPr>
          <p:spPr>
            <a:xfrm>
              <a:off x="7074872" y="5722455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6" name="Oval 25"/>
            <p:cNvSpPr/>
            <p:nvPr/>
          </p:nvSpPr>
          <p:spPr>
            <a:xfrm>
              <a:off x="7431098" y="563091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7" name="Oval 26"/>
            <p:cNvSpPr/>
            <p:nvPr/>
          </p:nvSpPr>
          <p:spPr>
            <a:xfrm>
              <a:off x="7563877" y="5053735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8" name="Oval 27"/>
            <p:cNvSpPr/>
            <p:nvPr/>
          </p:nvSpPr>
          <p:spPr>
            <a:xfrm>
              <a:off x="8135564" y="574603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9" name="Oval 28"/>
            <p:cNvSpPr/>
            <p:nvPr/>
          </p:nvSpPr>
          <p:spPr>
            <a:xfrm>
              <a:off x="7862313" y="5760644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0" name="Oval 29"/>
            <p:cNvSpPr/>
            <p:nvPr/>
          </p:nvSpPr>
          <p:spPr>
            <a:xfrm>
              <a:off x="7673695" y="583950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1" name="Oval 30"/>
            <p:cNvSpPr/>
            <p:nvPr/>
          </p:nvSpPr>
          <p:spPr>
            <a:xfrm>
              <a:off x="7971149" y="5924740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2" name="Oval 31"/>
            <p:cNvSpPr/>
            <p:nvPr/>
          </p:nvSpPr>
          <p:spPr>
            <a:xfrm>
              <a:off x="7749608" y="599210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3" name="Oval 32"/>
            <p:cNvSpPr/>
            <p:nvPr/>
          </p:nvSpPr>
          <p:spPr>
            <a:xfrm>
              <a:off x="8111407" y="599995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4" name="Oval 33"/>
            <p:cNvSpPr/>
            <p:nvPr/>
          </p:nvSpPr>
          <p:spPr>
            <a:xfrm>
              <a:off x="7584520" y="629967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5" name="Oval 34"/>
            <p:cNvSpPr/>
            <p:nvPr/>
          </p:nvSpPr>
          <p:spPr>
            <a:xfrm>
              <a:off x="7121306" y="5922118"/>
              <a:ext cx="108836" cy="116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6" name="Oval 35"/>
            <p:cNvSpPr/>
            <p:nvPr/>
          </p:nvSpPr>
          <p:spPr>
            <a:xfrm>
              <a:off x="8309416" y="599506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7" name="Oval 36"/>
            <p:cNvSpPr/>
            <p:nvPr/>
          </p:nvSpPr>
          <p:spPr>
            <a:xfrm>
              <a:off x="7719585" y="622149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8" name="Oval 37"/>
            <p:cNvSpPr/>
            <p:nvPr/>
          </p:nvSpPr>
          <p:spPr>
            <a:xfrm>
              <a:off x="7898479" y="6061660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39" name="Oval 38"/>
            <p:cNvSpPr/>
            <p:nvPr/>
          </p:nvSpPr>
          <p:spPr>
            <a:xfrm>
              <a:off x="7916731" y="625765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40" name="Oval 39"/>
            <p:cNvSpPr/>
            <p:nvPr/>
          </p:nvSpPr>
          <p:spPr>
            <a:xfrm>
              <a:off x="8258053" y="623706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41" name="Oval 40"/>
            <p:cNvSpPr/>
            <p:nvPr/>
          </p:nvSpPr>
          <p:spPr>
            <a:xfrm>
              <a:off x="8134914" y="6411873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47" name="TextBox 46"/>
            <p:cNvSpPr txBox="1"/>
            <p:nvPr/>
          </p:nvSpPr>
          <p:spPr>
            <a:xfrm rot="18794559">
              <a:off x="5936471" y="6419752"/>
              <a:ext cx="1277761" cy="35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12" dirty="0">
                  <a:latin typeface="Calibri" panose="020F0502020204030204" pitchFamily="34" charset="0"/>
                  <a:cs typeface="Calibri" panose="020F0502020204030204" pitchFamily="34" charset="0"/>
                </a:rPr>
                <a:t>Hyperplane</a:t>
              </a:r>
              <a:endParaRPr lang="en-US" sz="1412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160630" y="5505125"/>
              <a:ext cx="522261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88" i="1" dirty="0">
                  <a:latin typeface="Euclid" panose="02020503060505020303" pitchFamily="18" charset="0"/>
                  <a:ea typeface="Cambria Math" panose="02040503050406030204" pitchFamily="18" charset="0"/>
                </a:rPr>
                <a:t>x</a:t>
              </a:r>
              <a:r>
                <a:rPr lang="en-US" altLang="zh-CN" sz="1588" dirty="0"/>
                <a:t> </a:t>
              </a:r>
              <a:endParaRPr lang="en-US" sz="1588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33814" y="5033746"/>
              <a:ext cx="730963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88" i="1" dirty="0" err="1">
                  <a:latin typeface="Euclid" panose="02020503060505020303" pitchFamily="18" charset="0"/>
                  <a:ea typeface="Cambria Math" panose="02040503050406030204" pitchFamily="18" charset="0"/>
                </a:rPr>
                <a:t>x</a:t>
              </a:r>
              <a:r>
                <a:rPr lang="en-US" altLang="zh-CN" sz="1588" i="1" baseline="-25000" dirty="0" err="1">
                  <a:latin typeface="Euclid" panose="02020503060505020303" pitchFamily="18" charset="0"/>
                  <a:ea typeface="Cambria Math" panose="02040503050406030204" pitchFamily="18" charset="0"/>
                </a:rPr>
                <a:t>adv</a:t>
              </a:r>
              <a:r>
                <a:rPr lang="en-US" altLang="zh-CN" sz="1588" dirty="0"/>
                <a:t> </a:t>
              </a:r>
              <a:endParaRPr lang="en-US" sz="1588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3328159" y="6642715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 err="1"/>
              <a:t>Yevgeniy</a:t>
            </a:r>
            <a:r>
              <a:rPr lang="en-US" sz="882" dirty="0"/>
              <a:t> </a:t>
            </a:r>
            <a:r>
              <a:rPr lang="en-US" sz="882" dirty="0" err="1"/>
              <a:t>Vorobeychik</a:t>
            </a:r>
            <a:r>
              <a:rPr lang="en-US" sz="882" dirty="0"/>
              <a:t>, Bo Li - Adversarial Machine Learning </a:t>
            </a:r>
          </a:p>
        </p:txBody>
      </p:sp>
    </p:spTree>
    <p:extLst>
      <p:ext uri="{BB962C8B-B14F-4D97-AF65-F5344CB8AC3E}">
        <p14:creationId xmlns:p14="http://schemas.microsoft.com/office/powerpoint/2010/main" val="8390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multiclass problem with linear classifiers, there are multiple hyperplanes that separate an input </a:t>
                </a:r>
                <a:r>
                  <a:rPr lang="en-US" i="1" dirty="0"/>
                  <a:t>x</a:t>
                </a:r>
                <a:r>
                  <a:rPr lang="en-US" dirty="0"/>
                  <a:t> from other classes</a:t>
                </a:r>
              </a:p>
              <a:p>
                <a:pPr lvl="1"/>
                <a:r>
                  <a:rPr lang="en-US" dirty="0"/>
                  <a:t>E.g., an example with 4 classes is shown in the image below</a:t>
                </a:r>
              </a:p>
              <a:p>
                <a:r>
                  <a:rPr lang="en-US" dirty="0" err="1"/>
                  <a:t>DeepFool</a:t>
                </a:r>
                <a:r>
                  <a:rPr lang="en-US" dirty="0"/>
                  <a:t> finds that closest hyperplane to the input </a:t>
                </a:r>
                <a:r>
                  <a:rPr lang="en-US" i="1" dirty="0">
                    <a:latin typeface="Euclid" panose="02020503060505020303" pitchFamily="18" charset="0"/>
                  </a:rPr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 in this case the hyperplane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(most similar class of the other 3 classes) </a:t>
                </a:r>
              </a:p>
              <a:p>
                <a:pPr lvl="1"/>
                <a:r>
                  <a:rPr lang="en-US" dirty="0"/>
                  <a:t>Then, projects the input and pushes it a little beyond the hyperplane 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26" t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442" y="4119716"/>
            <a:ext cx="3668731" cy="26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70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832" y="3798060"/>
            <a:ext cx="3494507" cy="2998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non-linear classifiers (such as neural networks), the authors perform several iterations of adding perturbations to the image</a:t>
            </a:r>
          </a:p>
          <a:p>
            <a:pPr lvl="1"/>
            <a:r>
              <a:rPr lang="en-US" dirty="0"/>
              <a:t>At each iteration, the classifier function is linearized around the current image, and a minimal perturbation is calculated</a:t>
            </a:r>
          </a:p>
          <a:p>
            <a:pPr lvl="1"/>
            <a:r>
              <a:rPr lang="en-US" dirty="0"/>
              <a:t>The algorithm stopes when the class of the image change to another label than the true class</a:t>
            </a:r>
          </a:p>
        </p:txBody>
      </p:sp>
    </p:spTree>
    <p:extLst>
      <p:ext uri="{BB962C8B-B14F-4D97-AF65-F5344CB8AC3E}">
        <p14:creationId xmlns:p14="http://schemas.microsoft.com/office/powerpoint/2010/main" val="2768755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Carlini</a:t>
            </a:r>
            <a:r>
              <a:rPr lang="en-US" dirty="0"/>
              <a:t> Wagner (CW) Attack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Carlini</a:t>
            </a:r>
            <a:r>
              <a:rPr lang="en-US" b="1" i="1" dirty="0">
                <a:solidFill>
                  <a:srgbClr val="0070C0"/>
                </a:solidFill>
              </a:rPr>
              <a:t>-Wagner (CW) attack</a:t>
            </a:r>
          </a:p>
          <a:p>
            <a:pPr lvl="1"/>
            <a:r>
              <a:rPr lang="en-US" dirty="0" err="1">
                <a:hlinkClick r:id="rId3"/>
              </a:rPr>
              <a:t>Carlini</a:t>
            </a:r>
            <a:r>
              <a:rPr lang="en-US" dirty="0">
                <a:hlinkClick r:id="rId3"/>
              </a:rPr>
              <a:t> (2017) Towards Evaluating the Robustness of Neural Networks</a:t>
            </a:r>
            <a:endParaRPr lang="en-US" dirty="0"/>
          </a:p>
          <a:p>
            <a:r>
              <a:rPr lang="en-US" dirty="0"/>
              <a:t>The initial formulation for creating adversarial attacks is difficult to solve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Carlini</a:t>
            </a:r>
            <a:r>
              <a:rPr lang="en-US" dirty="0"/>
              <a:t>-Wagner propose a reformulation of it which is solvable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42" y="3198209"/>
            <a:ext cx="2674027" cy="108012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24" y="5054648"/>
            <a:ext cx="4311178" cy="7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97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Carlini</a:t>
            </a:r>
            <a:r>
              <a:rPr lang="en-US" dirty="0"/>
              <a:t> Wagner (CW) Attack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authors considered several variants for the function </a:t>
            </a:r>
            <a:r>
              <a:rPr lang="en-US" i="1" dirty="0"/>
              <a:t>f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The best results were obtained by </a:t>
            </a:r>
            <a:r>
              <a:rPr lang="en-US" i="1" dirty="0"/>
              <a:t>f</a:t>
            </a:r>
            <a:r>
              <a:rPr lang="en-US" baseline="-25000" dirty="0"/>
              <a:t>6</a:t>
            </a: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59" y="2475953"/>
            <a:ext cx="5234316" cy="292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65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1A06C8-D381-4BDF-B294-C9EC2AD0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F4605F-4595-4CF5-BA3B-5F1DEB9CF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classifier misclassifies adversarially manipulated images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21F79-A817-443C-A4A8-51A125A6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495" y="2412418"/>
            <a:ext cx="7116084" cy="4184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88549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Carlini Wagner (CW)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on the MNIST dataset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271" y="3111318"/>
            <a:ext cx="2591391" cy="25424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841854" y="2539490"/>
                <a:ext cx="1197169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88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88" dirty="0"/>
                  <a:t>attack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854" y="2539490"/>
                <a:ext cx="1197169" cy="336695"/>
              </a:xfrm>
              <a:prstGeom prst="rect">
                <a:avLst/>
              </a:prstGeom>
              <a:blipFill>
                <a:blip r:embed="rId3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550" y="3046743"/>
            <a:ext cx="2663748" cy="26070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764532" y="2533559"/>
                <a:ext cx="1197169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588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88" dirty="0"/>
                  <a:t>attack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4532" y="2533559"/>
                <a:ext cx="1197169" cy="336695"/>
              </a:xfrm>
              <a:prstGeom prst="rect">
                <a:avLst/>
              </a:prstGeom>
              <a:blipFill>
                <a:blip r:embed="rId5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365" y="3156658"/>
            <a:ext cx="2581051" cy="25688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924250" y="2546235"/>
                <a:ext cx="1197169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58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1588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88" dirty="0"/>
                  <a:t>attack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250" y="2546235"/>
                <a:ext cx="1197169" cy="336695"/>
              </a:xfrm>
              <a:prstGeom prst="rect">
                <a:avLst/>
              </a:prstGeom>
              <a:blipFill>
                <a:blip r:embed="rId7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11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90F306-C569-41F7-B729-79BDEFC9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 on Black-Box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A3818E-6E56-4E1D-A592-A21E175BB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Adversarial example transferability</a:t>
            </a:r>
          </a:p>
          <a:p>
            <a:pPr lvl="1"/>
            <a:r>
              <a:rPr lang="en-US" dirty="0"/>
              <a:t>Cross-model transferability: the same adversarial example is often misclassified by a variety of classifiers with different architectures</a:t>
            </a:r>
          </a:p>
          <a:p>
            <a:pPr lvl="1"/>
            <a:r>
              <a:rPr lang="en-US" dirty="0"/>
              <a:t>Cross-training set transferability: the same adversarial example is often misclassified trained on different subsets of the training data</a:t>
            </a:r>
          </a:p>
          <a:p>
            <a:r>
              <a:rPr lang="en-US" dirty="0"/>
              <a:t>Therefore, an attacker can take the following steps to reverse-engineer the classifier:</a:t>
            </a:r>
          </a:p>
          <a:p>
            <a:pPr marL="806799" lvl="1" indent="-403400">
              <a:buFont typeface="+mj-lt"/>
              <a:buAutoNum type="arabicPeriod"/>
            </a:pPr>
            <a:r>
              <a:rPr lang="en-US" dirty="0"/>
              <a:t>Train his own (white-box) substitute model</a:t>
            </a:r>
          </a:p>
          <a:p>
            <a:pPr marL="806799" lvl="1" indent="-403400">
              <a:buFont typeface="+mj-lt"/>
              <a:buAutoNum type="arabicPeriod"/>
            </a:pPr>
            <a:r>
              <a:rPr lang="en-US" dirty="0"/>
              <a:t>Generate adversarial samples</a:t>
            </a:r>
          </a:p>
          <a:p>
            <a:pPr marL="806799" lvl="1" indent="-403400">
              <a:buFont typeface="+mj-lt"/>
              <a:buAutoNum type="arabicPeriod"/>
            </a:pPr>
            <a:r>
              <a:rPr lang="en-US" dirty="0"/>
              <a:t>Apply the adversarial samples to the target ML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936120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Defense Against Adversarial Attacks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02594" y="1844827"/>
            <a:ext cx="8456704" cy="50131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Adversarial samples can cause any ML algorithm to fail</a:t>
            </a:r>
          </a:p>
          <a:p>
            <a:pPr lvl="1"/>
            <a:r>
              <a:rPr lang="en-US" dirty="0"/>
              <a:t>However, they can be used to build more accurate and robust models</a:t>
            </a:r>
          </a:p>
          <a:p>
            <a:r>
              <a:rPr lang="en-US" dirty="0"/>
              <a:t>AML is a two-player game:</a:t>
            </a:r>
          </a:p>
          <a:p>
            <a:pPr lvl="1"/>
            <a:r>
              <a:rPr lang="en-US" dirty="0"/>
              <a:t>Attackers aim to produce strong adversarial examples that evade a model with high confidence while requiring only a small perturbation </a:t>
            </a:r>
          </a:p>
          <a:p>
            <a:pPr lvl="1"/>
            <a:r>
              <a:rPr lang="en-US" dirty="0"/>
              <a:t>Defenders aim to produce models that are robust to adversarial examples (i.e., the models don’t have adversarial examples, or the adversaries cannot find them easily)</a:t>
            </a:r>
          </a:p>
          <a:p>
            <a:r>
              <a:rPr lang="en-US" dirty="0"/>
              <a:t>Defense strategies against adversarial attacks include:</a:t>
            </a:r>
          </a:p>
          <a:p>
            <a:pPr lvl="1"/>
            <a:r>
              <a:rPr lang="en-US" dirty="0"/>
              <a:t>Adversarial training</a:t>
            </a:r>
          </a:p>
          <a:p>
            <a:pPr lvl="1"/>
            <a:r>
              <a:rPr lang="en-US" dirty="0"/>
              <a:t>Detecting adversarial examples</a:t>
            </a:r>
          </a:p>
          <a:p>
            <a:pPr lvl="1"/>
            <a:r>
              <a:rPr lang="en-US" dirty="0"/>
              <a:t>Gradient masking</a:t>
            </a:r>
          </a:p>
          <a:p>
            <a:pPr lvl="1"/>
            <a:r>
              <a:rPr lang="en-US" dirty="0"/>
              <a:t>Robust optimization (regularization, certified defenses)</a:t>
            </a:r>
          </a:p>
          <a:p>
            <a:r>
              <a:rPr lang="en-US" dirty="0"/>
              <a:t>A list of adversarial defenses can be found at this </a:t>
            </a:r>
            <a:r>
              <a:rPr lang="en-US" dirty="0">
                <a:hlinkClick r:id="rId2"/>
              </a:rPr>
              <a:t>link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66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13951-FA28-467E-B7D5-F6A9F611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587BFD-593A-4143-B7C1-9B3B6EDDB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the model parameters using adversarial samples is referred to as </a:t>
            </a:r>
            <a:r>
              <a:rPr lang="en-US" b="1" i="1" dirty="0">
                <a:solidFill>
                  <a:srgbClr val="0070C0"/>
                </a:solidFill>
              </a:rPr>
              <a:t>adversarial training</a:t>
            </a:r>
          </a:p>
          <a:p>
            <a:r>
              <a:rPr lang="en-US" dirty="0"/>
              <a:t>The training dataset is augmented with adversarial examples produced by known types of attacks</a:t>
            </a:r>
          </a:p>
          <a:p>
            <a:pPr lvl="1"/>
            <a:r>
              <a:rPr lang="en-US" dirty="0"/>
              <a:t>For each training input add an adversarial example</a:t>
            </a:r>
          </a:p>
          <a:p>
            <a:r>
              <a:rPr lang="en-US" dirty="0"/>
              <a:t>However, if a model is trained only on adversarial examples, the accuracy to classify regular examples will reduce significantly</a:t>
            </a:r>
          </a:p>
          <a:p>
            <a:r>
              <a:rPr lang="en-US" dirty="0"/>
              <a:t>Possible strategies:</a:t>
            </a:r>
          </a:p>
          <a:p>
            <a:pPr lvl="1"/>
            <a:r>
              <a:rPr lang="en-US" dirty="0"/>
              <a:t>Train the model from scratch using regular and adversarial examples</a:t>
            </a:r>
          </a:p>
          <a:p>
            <a:pPr lvl="1"/>
            <a:r>
              <a:rPr lang="en-US" dirty="0"/>
              <a:t>Train the model on regular examples and afterward fine-tune with adversarial examples</a:t>
            </a:r>
          </a:p>
          <a:p>
            <a:pPr marL="4034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277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with and without negative images for semantic attack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367" y="2234232"/>
            <a:ext cx="5668594" cy="4417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8363" y="3556074"/>
            <a:ext cx="1635569" cy="58105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rgbClr val="0070C0"/>
                </a:solidFill>
              </a:rPr>
              <a:t>Accuracy on regular images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0845" y="3669196"/>
            <a:ext cx="1635569" cy="58105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rgbClr val="0070C0"/>
                </a:solidFill>
              </a:rPr>
              <a:t>Accuracy on negative images</a:t>
            </a:r>
          </a:p>
        </p:txBody>
      </p: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2546148" y="3047781"/>
            <a:ext cx="1008393" cy="508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2546148" y="4137131"/>
            <a:ext cx="992015" cy="621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0"/>
          </p:cNvCxnSpPr>
          <p:nvPr/>
        </p:nvCxnSpPr>
        <p:spPr>
          <a:xfrm flipH="1" flipV="1">
            <a:off x="8723729" y="2984245"/>
            <a:ext cx="904901" cy="684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</p:cNvCxnSpPr>
          <p:nvPr/>
        </p:nvCxnSpPr>
        <p:spPr>
          <a:xfrm flipH="1">
            <a:off x="8723729" y="4250253"/>
            <a:ext cx="904901" cy="853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37160" y="2593472"/>
            <a:ext cx="132677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Fine-tuned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5435" y="4946332"/>
            <a:ext cx="196617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Trained from scratch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0122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034717"/>
                <a:ext cx="8513886" cy="5546288"/>
              </a:xfrm>
            </p:spPr>
            <p:txBody>
              <a:bodyPr/>
              <a:lstStyle/>
              <a:p>
                <a:r>
                  <a:rPr lang="en-US" dirty="0"/>
                  <a:t>The plots show the cross-entropy loss values for standard and adversarial training on MNIST and CIFAR10 datasets while creating adversarial examples using PGD attack (</a:t>
                </a:r>
                <a:r>
                  <a:rPr lang="en-US" dirty="0" err="1"/>
                  <a:t>Madry</a:t>
                </a:r>
                <a:r>
                  <a:rPr lang="en-US" dirty="0"/>
                  <a:t>, 2018)</a:t>
                </a:r>
              </a:p>
              <a:p>
                <a:pPr lvl="1"/>
                <a:r>
                  <a:rPr lang="en-US" dirty="0"/>
                  <a:t>20 runs are shown, each starting at a random point within a perturbation range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final loss values on adversarially trained models are much smaller than on the original training datasets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034717"/>
                <a:ext cx="8513886" cy="5546288"/>
              </a:xfrm>
              <a:blipFill>
                <a:blip r:embed="rId2"/>
                <a:stretch>
                  <a:fillRect l="-1190" t="-1826" r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747" y="4334675"/>
            <a:ext cx="7990398" cy="2246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6249" y="6640746"/>
            <a:ext cx="6353647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 err="1"/>
              <a:t>Madry</a:t>
            </a:r>
            <a:r>
              <a:rPr lang="en-US" sz="882" dirty="0"/>
              <a:t> (2018) Towards Deep Learning Models Resistant to Adversarial Attacks</a:t>
            </a:r>
          </a:p>
        </p:txBody>
      </p:sp>
    </p:spTree>
    <p:extLst>
      <p:ext uri="{BB962C8B-B14F-4D97-AF65-F5344CB8AC3E}">
        <p14:creationId xmlns:p14="http://schemas.microsoft.com/office/powerpoint/2010/main" val="2727098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Resizing and Padding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training with randomly resizing the image and applying random padding on all four sides have shown to improve the robustness to adversarial attacks </a:t>
            </a:r>
          </a:p>
          <a:p>
            <a:pPr lvl="1"/>
            <a:r>
              <a:rPr lang="en-US" dirty="0">
                <a:hlinkClick r:id="rId3"/>
              </a:rPr>
              <a:t>Xie (2018) – Mitigating Adversarial Effects Through Randomization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589" y="3290646"/>
            <a:ext cx="7323746" cy="344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48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Adversarial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body of work focused on distinguishing adversarial examples from regular clean examples</a:t>
            </a:r>
          </a:p>
          <a:p>
            <a:pPr lvl="1"/>
            <a:r>
              <a:rPr lang="en-US" dirty="0"/>
              <a:t>If the defense method detects that an input example is adversarial, the classifier will refuse to predict its class label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Example detection </a:t>
            </a:r>
            <a:r>
              <a:rPr lang="en-US" dirty="0"/>
              <a:t>defense methods</a:t>
            </a:r>
          </a:p>
          <a:p>
            <a:pPr lvl="1"/>
            <a:r>
              <a:rPr lang="en-US" dirty="0"/>
              <a:t> Kernel Density (KD) detector based on Bayesian uncertainty features</a:t>
            </a:r>
          </a:p>
          <a:p>
            <a:pPr lvl="2"/>
            <a:r>
              <a:rPr lang="en-US" dirty="0" err="1">
                <a:hlinkClick r:id="rId3"/>
              </a:rPr>
              <a:t>Feinman</a:t>
            </a:r>
            <a:r>
              <a:rPr lang="en-US" dirty="0">
                <a:hlinkClick r:id="rId3"/>
              </a:rPr>
              <a:t> (2017) – Detecting Adversarial Samples from Artifacts</a:t>
            </a:r>
            <a:endParaRPr lang="en-US" dirty="0"/>
          </a:p>
          <a:p>
            <a:pPr lvl="1"/>
            <a:r>
              <a:rPr lang="en-US" dirty="0"/>
              <a:t>Local Intrinsic Dimensionality (LID) of adversarial subspaces</a:t>
            </a:r>
          </a:p>
          <a:p>
            <a:pPr lvl="2"/>
            <a:r>
              <a:rPr lang="en-US" dirty="0">
                <a:hlinkClick r:id="rId4"/>
              </a:rPr>
              <a:t>Ma (2018) - Characterizing Adversarial Subspaces Using Local Intrinsic Dimensionality</a:t>
            </a:r>
            <a:endParaRPr lang="en-US" dirty="0"/>
          </a:p>
          <a:p>
            <a:pPr lvl="1"/>
            <a:r>
              <a:rPr lang="de-DE" dirty="0"/>
              <a:t>Adversary detection networks</a:t>
            </a:r>
          </a:p>
          <a:p>
            <a:pPr lvl="2"/>
            <a:r>
              <a:rPr lang="de-DE" dirty="0">
                <a:hlinkClick r:id="rId5"/>
              </a:rPr>
              <a:t>Metzen (2017) </a:t>
            </a:r>
            <a:r>
              <a:rPr lang="en-US" dirty="0">
                <a:hlinkClick r:id="rId5"/>
              </a:rPr>
              <a:t>On detecting adversarial perturbations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910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2272-1DA0-4D74-9AA9-64B6D3A8A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251F2-86B6-45AE-B7FF-B062AA016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Gradient masking</a:t>
            </a:r>
            <a:r>
              <a:rPr lang="en-US" dirty="0"/>
              <a:t> defense methods deliberately hide the gradient information of the model</a:t>
            </a:r>
          </a:p>
          <a:p>
            <a:pPr lvl="1"/>
            <a:r>
              <a:rPr lang="en-US" dirty="0"/>
              <a:t>Since most attacks are based on the model’s gradient information</a:t>
            </a:r>
          </a:p>
          <a:p>
            <a:r>
              <a:rPr lang="en-US" dirty="0"/>
              <a:t>Distillation defense – changes the scaling of the last hidden layer in NNs, hindering the calculation of gradients</a:t>
            </a:r>
          </a:p>
          <a:p>
            <a:pPr lvl="1"/>
            <a:r>
              <a:rPr lang="en-US" dirty="0" err="1">
                <a:hlinkClick r:id="rId2"/>
              </a:rPr>
              <a:t>Papernot</a:t>
            </a:r>
            <a:r>
              <a:rPr lang="en-US" dirty="0">
                <a:hlinkClick r:id="rId2"/>
              </a:rPr>
              <a:t> (2016) Distillation as a defense to adversarial perturbations against deep neural networks</a:t>
            </a:r>
            <a:endParaRPr lang="en-US" dirty="0"/>
          </a:p>
          <a:p>
            <a:r>
              <a:rPr lang="en-US" dirty="0"/>
              <a:t>Input preprocessing by discretization of image’s pixel values, or resizing and cropping, or smoothing</a:t>
            </a:r>
          </a:p>
          <a:p>
            <a:pPr lvl="1"/>
            <a:r>
              <a:rPr lang="en-US" dirty="0">
                <a:hlinkClick r:id="rId3"/>
              </a:rPr>
              <a:t>Buckman (2018) Thermometer encoding: One hot way to resist adversarial examples</a:t>
            </a:r>
            <a:endParaRPr lang="en-US" dirty="0"/>
          </a:p>
          <a:p>
            <a:r>
              <a:rPr lang="en-US" dirty="0" err="1"/>
              <a:t>DefenseGAN</a:t>
            </a:r>
            <a:r>
              <a:rPr lang="en-US" dirty="0"/>
              <a:t> – uses a GAN model to transform perturbed images into clean images</a:t>
            </a:r>
          </a:p>
          <a:p>
            <a:pPr lvl="1"/>
            <a:r>
              <a:rPr lang="en-US" dirty="0" err="1">
                <a:hlinkClick r:id="rId4"/>
              </a:rPr>
              <a:t>Samangouei</a:t>
            </a:r>
            <a:r>
              <a:rPr lang="en-US" dirty="0">
                <a:hlinkClick r:id="rId4"/>
              </a:rPr>
              <a:t> (2017) Defense-GAN: Protecting classifiers against adversarial attacks using generative models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97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AF45-6A6F-49FE-A937-EEED6035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F97A-09A0-4F4C-8FAA-BD5C4EF25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Robust optimization </a:t>
            </a:r>
            <a:r>
              <a:rPr lang="en-US" dirty="0"/>
              <a:t>aims to evaluate, and improve, the model robustness to adversarial attacks</a:t>
            </a:r>
          </a:p>
          <a:p>
            <a:pPr lvl="1"/>
            <a:r>
              <a:rPr lang="en-US" dirty="0"/>
              <a:t>Consequently, learn model parameters that minimize the misclassification of adversarial examples</a:t>
            </a:r>
          </a:p>
          <a:p>
            <a:r>
              <a:rPr lang="en-US" dirty="0"/>
              <a:t>Regularization methods – train the model by penalizing large values of the parameters, or large values of the gradients</a:t>
            </a:r>
          </a:p>
          <a:p>
            <a:pPr lvl="1"/>
            <a:r>
              <a:rPr lang="en-US" dirty="0" err="1">
                <a:hlinkClick r:id="rId2"/>
              </a:rPr>
              <a:t>Cisse</a:t>
            </a:r>
            <a:r>
              <a:rPr lang="en-US" dirty="0">
                <a:hlinkClick r:id="rId2"/>
              </a:rPr>
              <a:t> (2017) Parseval networks: Improving robustness to adversarial examples</a:t>
            </a:r>
            <a:endParaRPr lang="en-US" dirty="0"/>
          </a:p>
          <a:p>
            <a:r>
              <a:rPr lang="en-US" dirty="0"/>
              <a:t>Adversarial Training - Minimax optimization</a:t>
            </a:r>
          </a:p>
          <a:p>
            <a:pPr lvl="1"/>
            <a:r>
              <a:rPr lang="en-US" dirty="0" err="1">
                <a:hlinkClick r:id="rId3"/>
              </a:rPr>
              <a:t>Madry</a:t>
            </a:r>
            <a:r>
              <a:rPr lang="en-US" dirty="0">
                <a:hlinkClick r:id="rId3"/>
              </a:rPr>
              <a:t> (2018) Towards deep learning models resistant to adversarial attacks.</a:t>
            </a:r>
            <a:endParaRPr lang="en-US" dirty="0"/>
          </a:p>
          <a:p>
            <a:r>
              <a:rPr lang="en-US" dirty="0"/>
              <a:t>Certified defenses – for a given dataset and model, find the lower bound of the minimal perturbation: the model will be safe against any perturbations smaller than the lower bound</a:t>
            </a:r>
          </a:p>
          <a:p>
            <a:pPr lvl="1"/>
            <a:r>
              <a:rPr lang="en-US" dirty="0">
                <a:hlinkClick r:id="rId4"/>
              </a:rPr>
              <a:t>Raghunathan (2018) Certified defenses against adversarial examples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5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9E11E8-2BD2-4AFB-82AC-F4EBE5C8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5D7942-11FF-4C98-A8D5-CD0F9DF0A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between the original and manipulated images are very small (hardly noticeable to the human eye)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A2FB1-E6FE-4981-B4FA-144C042B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469" y="2837950"/>
            <a:ext cx="5385574" cy="3743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3536933" y="2566879"/>
            <a:ext cx="186016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Original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5200863" y="2566879"/>
            <a:ext cx="186016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Attack image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7112583" y="2566879"/>
            <a:ext cx="186016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Difference</a:t>
            </a:r>
            <a:endParaRPr lang="en-US" sz="1588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</a:t>
            </a:r>
            <a:r>
              <a:rPr lang="en-US" sz="882" dirty="0" err="1"/>
              <a:t>Binghui</a:t>
            </a:r>
            <a:r>
              <a:rPr lang="en-US" sz="882" dirty="0"/>
              <a:t> Wang: Adversarial Machine Learning — An Introduction</a:t>
            </a:r>
          </a:p>
        </p:txBody>
      </p:sp>
    </p:spTree>
    <p:extLst>
      <p:ext uri="{BB962C8B-B14F-4D97-AF65-F5344CB8AC3E}">
        <p14:creationId xmlns:p14="http://schemas.microsoft.com/office/powerpoint/2010/main" val="2220433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E5DC-CFCB-B4D5-81AD-A01ACD93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 minimax optimizer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8EB81-F9EB-A745-A5F8-ED932A162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15" y="1908620"/>
            <a:ext cx="9674548" cy="312738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65CB1A-854A-840E-C234-5C0AF290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2287"/>
            <a:ext cx="10515600" cy="1479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Instead of minimizing loss,</a:t>
            </a:r>
            <a:br>
              <a:rPr lang="en-US" dirty="0"/>
            </a:br>
            <a:r>
              <a:rPr lang="en-US" b="1" dirty="0"/>
              <a:t>minimize the maximum loss </a:t>
            </a:r>
            <a:r>
              <a:rPr lang="en-US" dirty="0"/>
              <a:t>in the neighborhood of the image.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6761F1-A92E-76CE-2664-EADC4305D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871002"/>
            <a:ext cx="7035800" cy="889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4BED2BA-3F65-FD1A-0F8C-D04862FD1D94}"/>
              </a:ext>
            </a:extLst>
          </p:cNvPr>
          <p:cNvSpPr/>
          <p:nvPr/>
        </p:nvSpPr>
        <p:spPr>
          <a:xfrm>
            <a:off x="236463" y="3664208"/>
            <a:ext cx="2218869" cy="2025545"/>
          </a:xfrm>
          <a:custGeom>
            <a:avLst/>
            <a:gdLst>
              <a:gd name="connsiteX0" fmla="*/ 552719 w 2056666"/>
              <a:gd name="connsiteY0" fmla="*/ 2025545 h 2025545"/>
              <a:gd name="connsiteX1" fmla="*/ 83487 w 2056666"/>
              <a:gd name="connsiteY1" fmla="*/ 232840 h 2025545"/>
              <a:gd name="connsiteX2" fmla="*/ 2056666 w 2056666"/>
              <a:gd name="connsiteY2" fmla="*/ 76429 h 202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6666" h="2025545">
                <a:moveTo>
                  <a:pt x="552719" y="2025545"/>
                </a:moveTo>
                <a:cubicBezTo>
                  <a:pt x="192774" y="1291619"/>
                  <a:pt x="-167171" y="557693"/>
                  <a:pt x="83487" y="232840"/>
                </a:cubicBezTo>
                <a:cubicBezTo>
                  <a:pt x="334145" y="-92013"/>
                  <a:pt x="1195405" y="-7792"/>
                  <a:pt x="2056666" y="76429"/>
                </a:cubicBezTo>
              </a:path>
            </a:pathLst>
          </a:custGeom>
          <a:noFill/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10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27DD1-F6E6-CF5A-3AAC-05EC29AC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robust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6583-4657-B20A-7B61-B525FE42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Smoothing via Adversarial Training creates a performance penalty</a:t>
            </a:r>
          </a:p>
          <a:p>
            <a:r>
              <a:rPr lang="en-US" dirty="0"/>
              <a:t>Yang 2020, A closer Look at Accuracy vs Robustness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BF0485-D5EA-3E8C-4DE6-7C7ED6E8F0A2}"/>
              </a:ext>
            </a:extLst>
          </p:cNvPr>
          <p:cNvGrpSpPr/>
          <p:nvPr/>
        </p:nvGrpSpPr>
        <p:grpSpPr>
          <a:xfrm>
            <a:off x="2074761" y="2199158"/>
            <a:ext cx="8042477" cy="4278215"/>
            <a:chOff x="2439682" y="2561529"/>
            <a:chExt cx="6103185" cy="32466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F5E26-4D38-3822-8DCD-9028162D4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63" b="17091"/>
            <a:stretch/>
          </p:blipFill>
          <p:spPr>
            <a:xfrm>
              <a:off x="4047067" y="2561529"/>
              <a:ext cx="4495800" cy="324660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BB50A8-2DBD-6216-9E89-52086A308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4398" b="17091"/>
            <a:stretch/>
          </p:blipFill>
          <p:spPr>
            <a:xfrm>
              <a:off x="2439682" y="2561529"/>
              <a:ext cx="1607385" cy="3246604"/>
            </a:xfrm>
            <a:prstGeom prst="rect">
              <a:avLst/>
            </a:prstGeom>
          </p:spPr>
        </p:pic>
      </p:grpSp>
      <p:sp>
        <p:nvSpPr>
          <p:cNvPr id="7" name="Freeform 6">
            <a:extLst>
              <a:ext uri="{FF2B5EF4-FFF2-40B4-BE49-F238E27FC236}">
                <a16:creationId xmlns:a16="http://schemas.microsoft.com/office/drawing/2014/main" id="{6C0592E5-4F7F-CEB5-3345-7B5766B83159}"/>
              </a:ext>
            </a:extLst>
          </p:cNvPr>
          <p:cNvSpPr/>
          <p:nvPr/>
        </p:nvSpPr>
        <p:spPr>
          <a:xfrm rot="4913067" flipV="1">
            <a:off x="7452127" y="2039331"/>
            <a:ext cx="2005153" cy="3973843"/>
          </a:xfrm>
          <a:custGeom>
            <a:avLst/>
            <a:gdLst>
              <a:gd name="connsiteX0" fmla="*/ 552719 w 2056666"/>
              <a:gd name="connsiteY0" fmla="*/ 2025545 h 2025545"/>
              <a:gd name="connsiteX1" fmla="*/ 83487 w 2056666"/>
              <a:gd name="connsiteY1" fmla="*/ 232840 h 2025545"/>
              <a:gd name="connsiteX2" fmla="*/ 2056666 w 2056666"/>
              <a:gd name="connsiteY2" fmla="*/ 76429 h 2025545"/>
              <a:gd name="connsiteX0" fmla="*/ 443867 w 2078740"/>
              <a:gd name="connsiteY0" fmla="*/ 6425677 h 6425677"/>
              <a:gd name="connsiteX1" fmla="*/ 105561 w 2078740"/>
              <a:gd name="connsiteY1" fmla="*/ 232840 h 6425677"/>
              <a:gd name="connsiteX2" fmla="*/ 2078740 w 2078740"/>
              <a:gd name="connsiteY2" fmla="*/ 76429 h 6425677"/>
              <a:gd name="connsiteX0" fmla="*/ 172318 w 1807191"/>
              <a:gd name="connsiteY0" fmla="*/ 6351624 h 6351624"/>
              <a:gd name="connsiteX1" fmla="*/ 340125 w 1807191"/>
              <a:gd name="connsiteY1" fmla="*/ 2424451 h 6351624"/>
              <a:gd name="connsiteX2" fmla="*/ 1807191 w 1807191"/>
              <a:gd name="connsiteY2" fmla="*/ 2376 h 6351624"/>
              <a:gd name="connsiteX0" fmla="*/ 208974 w 1843847"/>
              <a:gd name="connsiteY0" fmla="*/ 6351624 h 6351624"/>
              <a:gd name="connsiteX1" fmla="*/ 376781 w 1843847"/>
              <a:gd name="connsiteY1" fmla="*/ 2424451 h 6351624"/>
              <a:gd name="connsiteX2" fmla="*/ 1843847 w 1843847"/>
              <a:gd name="connsiteY2" fmla="*/ 2376 h 6351624"/>
              <a:gd name="connsiteX0" fmla="*/ 208974 w 1843847"/>
              <a:gd name="connsiteY0" fmla="*/ 6352023 h 6352023"/>
              <a:gd name="connsiteX1" fmla="*/ 376781 w 1843847"/>
              <a:gd name="connsiteY1" fmla="*/ 2424850 h 6352023"/>
              <a:gd name="connsiteX2" fmla="*/ 1843847 w 1843847"/>
              <a:gd name="connsiteY2" fmla="*/ 2775 h 6352023"/>
              <a:gd name="connsiteX0" fmla="*/ 0 w 1634873"/>
              <a:gd name="connsiteY0" fmla="*/ 6349247 h 6349247"/>
              <a:gd name="connsiteX1" fmla="*/ 1634873 w 1634873"/>
              <a:gd name="connsiteY1" fmla="*/ -1 h 6349247"/>
              <a:gd name="connsiteX0" fmla="*/ 132378 w 1767251"/>
              <a:gd name="connsiteY0" fmla="*/ 6349249 h 6349249"/>
              <a:gd name="connsiteX1" fmla="*/ 1767251 w 1767251"/>
              <a:gd name="connsiteY1" fmla="*/ 1 h 6349249"/>
              <a:gd name="connsiteX0" fmla="*/ 184812 w 1819685"/>
              <a:gd name="connsiteY0" fmla="*/ 6349247 h 6349247"/>
              <a:gd name="connsiteX1" fmla="*/ 1819685 w 1819685"/>
              <a:gd name="connsiteY1" fmla="*/ -1 h 6349247"/>
              <a:gd name="connsiteX0" fmla="*/ 198672 w 1716095"/>
              <a:gd name="connsiteY0" fmla="*/ 5655144 h 5655143"/>
              <a:gd name="connsiteX1" fmla="*/ 1716095 w 1716095"/>
              <a:gd name="connsiteY1" fmla="*/ 1 h 56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6095" h="5655143">
                <a:moveTo>
                  <a:pt x="198672" y="5655144"/>
                </a:moveTo>
                <a:cubicBezTo>
                  <a:pt x="-417794" y="3484176"/>
                  <a:pt x="487607" y="1400892"/>
                  <a:pt x="1716095" y="1"/>
                </a:cubicBezTo>
              </a:path>
            </a:pathLst>
          </a:custGeom>
          <a:noFill/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2D17B6A-A90C-E670-C922-6ABAB4D80CE6}"/>
              </a:ext>
            </a:extLst>
          </p:cNvPr>
          <p:cNvSpPr/>
          <p:nvPr/>
        </p:nvSpPr>
        <p:spPr>
          <a:xfrm rot="5590090" flipV="1">
            <a:off x="7588622" y="1420879"/>
            <a:ext cx="1851438" cy="3673542"/>
          </a:xfrm>
          <a:custGeom>
            <a:avLst/>
            <a:gdLst>
              <a:gd name="connsiteX0" fmla="*/ 552719 w 2056666"/>
              <a:gd name="connsiteY0" fmla="*/ 2025545 h 2025545"/>
              <a:gd name="connsiteX1" fmla="*/ 83487 w 2056666"/>
              <a:gd name="connsiteY1" fmla="*/ 232840 h 2025545"/>
              <a:gd name="connsiteX2" fmla="*/ 2056666 w 2056666"/>
              <a:gd name="connsiteY2" fmla="*/ 76429 h 2025545"/>
              <a:gd name="connsiteX0" fmla="*/ 443867 w 2078740"/>
              <a:gd name="connsiteY0" fmla="*/ 6425677 h 6425677"/>
              <a:gd name="connsiteX1" fmla="*/ 105561 w 2078740"/>
              <a:gd name="connsiteY1" fmla="*/ 232840 h 6425677"/>
              <a:gd name="connsiteX2" fmla="*/ 2078740 w 2078740"/>
              <a:gd name="connsiteY2" fmla="*/ 76429 h 6425677"/>
              <a:gd name="connsiteX0" fmla="*/ 172318 w 1807191"/>
              <a:gd name="connsiteY0" fmla="*/ 6351624 h 6351624"/>
              <a:gd name="connsiteX1" fmla="*/ 340125 w 1807191"/>
              <a:gd name="connsiteY1" fmla="*/ 2424451 h 6351624"/>
              <a:gd name="connsiteX2" fmla="*/ 1807191 w 1807191"/>
              <a:gd name="connsiteY2" fmla="*/ 2376 h 6351624"/>
              <a:gd name="connsiteX0" fmla="*/ 208974 w 1843847"/>
              <a:gd name="connsiteY0" fmla="*/ 6351624 h 6351624"/>
              <a:gd name="connsiteX1" fmla="*/ 376781 w 1843847"/>
              <a:gd name="connsiteY1" fmla="*/ 2424451 h 6351624"/>
              <a:gd name="connsiteX2" fmla="*/ 1843847 w 1843847"/>
              <a:gd name="connsiteY2" fmla="*/ 2376 h 6351624"/>
              <a:gd name="connsiteX0" fmla="*/ 208974 w 1843847"/>
              <a:gd name="connsiteY0" fmla="*/ 6352023 h 6352023"/>
              <a:gd name="connsiteX1" fmla="*/ 376781 w 1843847"/>
              <a:gd name="connsiteY1" fmla="*/ 2424850 h 6352023"/>
              <a:gd name="connsiteX2" fmla="*/ 1843847 w 1843847"/>
              <a:gd name="connsiteY2" fmla="*/ 2775 h 6352023"/>
              <a:gd name="connsiteX0" fmla="*/ 0 w 1634873"/>
              <a:gd name="connsiteY0" fmla="*/ 6349247 h 6349247"/>
              <a:gd name="connsiteX1" fmla="*/ 1634873 w 1634873"/>
              <a:gd name="connsiteY1" fmla="*/ -1 h 6349247"/>
              <a:gd name="connsiteX0" fmla="*/ 132378 w 1767251"/>
              <a:gd name="connsiteY0" fmla="*/ 6349249 h 6349249"/>
              <a:gd name="connsiteX1" fmla="*/ 1767251 w 1767251"/>
              <a:gd name="connsiteY1" fmla="*/ 1 h 6349249"/>
              <a:gd name="connsiteX0" fmla="*/ 184812 w 1819685"/>
              <a:gd name="connsiteY0" fmla="*/ 6349247 h 6349247"/>
              <a:gd name="connsiteX1" fmla="*/ 1819685 w 1819685"/>
              <a:gd name="connsiteY1" fmla="*/ -1 h 6349247"/>
              <a:gd name="connsiteX0" fmla="*/ 198672 w 1716095"/>
              <a:gd name="connsiteY0" fmla="*/ 5655144 h 5655143"/>
              <a:gd name="connsiteX1" fmla="*/ 1716095 w 1716095"/>
              <a:gd name="connsiteY1" fmla="*/ 1 h 56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6095" h="5655143">
                <a:moveTo>
                  <a:pt x="198672" y="5655144"/>
                </a:moveTo>
                <a:cubicBezTo>
                  <a:pt x="-417794" y="3484176"/>
                  <a:pt x="487607" y="1400892"/>
                  <a:pt x="1716095" y="1"/>
                </a:cubicBezTo>
              </a:path>
            </a:pathLst>
          </a:custGeom>
          <a:noFill/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B0C23B3-4608-8585-1EEC-119F3ECA237D}"/>
              </a:ext>
            </a:extLst>
          </p:cNvPr>
          <p:cNvSpPr/>
          <p:nvPr/>
        </p:nvSpPr>
        <p:spPr>
          <a:xfrm rot="7615508" flipH="1">
            <a:off x="2305850" y="3364394"/>
            <a:ext cx="1725429" cy="3778659"/>
          </a:xfrm>
          <a:custGeom>
            <a:avLst/>
            <a:gdLst>
              <a:gd name="connsiteX0" fmla="*/ 552719 w 2056666"/>
              <a:gd name="connsiteY0" fmla="*/ 2025545 h 2025545"/>
              <a:gd name="connsiteX1" fmla="*/ 83487 w 2056666"/>
              <a:gd name="connsiteY1" fmla="*/ 232840 h 2025545"/>
              <a:gd name="connsiteX2" fmla="*/ 2056666 w 2056666"/>
              <a:gd name="connsiteY2" fmla="*/ 76429 h 202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6666" h="2025545">
                <a:moveTo>
                  <a:pt x="552719" y="2025545"/>
                </a:moveTo>
                <a:cubicBezTo>
                  <a:pt x="192774" y="1291619"/>
                  <a:pt x="-167171" y="557693"/>
                  <a:pt x="83487" y="232840"/>
                </a:cubicBezTo>
                <a:cubicBezTo>
                  <a:pt x="334145" y="-92013"/>
                  <a:pt x="1195405" y="-7792"/>
                  <a:pt x="2056666" y="76429"/>
                </a:cubicBezTo>
              </a:path>
            </a:pathLst>
          </a:custGeom>
          <a:noFill/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AE438-7184-4258-0411-C3F081FDAF3F}"/>
              </a:ext>
            </a:extLst>
          </p:cNvPr>
          <p:cNvSpPr txBox="1"/>
          <p:nvPr/>
        </p:nvSpPr>
        <p:spPr>
          <a:xfrm>
            <a:off x="283771" y="3428996"/>
            <a:ext cx="20598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Performance</a:t>
            </a:r>
            <a:br>
              <a:rPr lang="en-US" sz="2800" dirty="0"/>
            </a:br>
            <a:r>
              <a:rPr lang="en-US" sz="2800" dirty="0"/>
              <a:t>drop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52EB3-F9B0-C307-09EB-00134962AB36}"/>
              </a:ext>
            </a:extLst>
          </p:cNvPr>
          <p:cNvSpPr txBox="1"/>
          <p:nvPr/>
        </p:nvSpPr>
        <p:spPr>
          <a:xfrm>
            <a:off x="10492870" y="2290901"/>
            <a:ext cx="1219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Attack!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AF4F4-41C9-383B-6D6C-37D2B907F3A4}"/>
              </a:ext>
            </a:extLst>
          </p:cNvPr>
          <p:cNvSpPr txBox="1"/>
          <p:nvPr/>
        </p:nvSpPr>
        <p:spPr>
          <a:xfrm>
            <a:off x="10225225" y="2798809"/>
            <a:ext cx="148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Defense!</a:t>
            </a:r>
          </a:p>
        </p:txBody>
      </p:sp>
    </p:spTree>
    <p:extLst>
      <p:ext uri="{BB962C8B-B14F-4D97-AF65-F5344CB8AC3E}">
        <p14:creationId xmlns:p14="http://schemas.microsoft.com/office/powerpoint/2010/main" val="10868214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25DAC5-ACBA-B504-848E-A92861ED460A}"/>
              </a:ext>
            </a:extLst>
          </p:cNvPr>
          <p:cNvSpPr/>
          <p:nvPr/>
        </p:nvSpPr>
        <p:spPr>
          <a:xfrm>
            <a:off x="0" y="18256"/>
            <a:ext cx="12174071" cy="6821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6F3A-FAE0-F606-C2FF-B4A76C61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it: make an adversarial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E72E4-A231-6CFF-1D7D-A866FC48A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https://bit.ly/adv-att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5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468BE7-95FE-4745-B3A4-539E4542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FF17FB-FE23-4287-BE06-B1289155C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adversarially perturbated image of a panda is misclassified as a gibbon</a:t>
            </a:r>
          </a:p>
          <a:p>
            <a:r>
              <a:rPr lang="en-US" dirty="0"/>
              <a:t>The image with the perturbation to the human eye looks indistinguishable from the original image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CA9128-0828-4B6B-9192-9C22FEC6BFE9}"/>
              </a:ext>
            </a:extLst>
          </p:cNvPr>
          <p:cNvGrpSpPr/>
          <p:nvPr/>
        </p:nvGrpSpPr>
        <p:grpSpPr>
          <a:xfrm>
            <a:off x="3989882" y="3967284"/>
            <a:ext cx="2067554" cy="2226031"/>
            <a:chOff x="3140876" y="1848426"/>
            <a:chExt cx="2343227" cy="25228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5D3B9B-6349-4733-A474-52EA03B2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081" y="1848426"/>
              <a:ext cx="1983509" cy="19835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38670C-0B4E-4750-9BF2-7C56725F9D8A}"/>
                </a:ext>
              </a:extLst>
            </p:cNvPr>
            <p:cNvSpPr txBox="1"/>
            <p:nvPr/>
          </p:nvSpPr>
          <p:spPr>
            <a:xfrm>
              <a:off x="3140876" y="3989674"/>
              <a:ext cx="2343227" cy="3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 dirty="0"/>
                <a:t>Small adversarial noise</a:t>
              </a:r>
            </a:p>
          </p:txBody>
        </p:sp>
      </p:grpSp>
      <p:sp>
        <p:nvSpPr>
          <p:cNvPr id="15" name="Plus 12">
            <a:extLst>
              <a:ext uri="{FF2B5EF4-FFF2-40B4-BE49-F238E27FC236}">
                <a16:creationId xmlns:a16="http://schemas.microsoft.com/office/drawing/2014/main" id="{01F845A7-291F-4BD2-95CE-423C44ED4310}"/>
              </a:ext>
            </a:extLst>
          </p:cNvPr>
          <p:cNvSpPr/>
          <p:nvPr/>
        </p:nvSpPr>
        <p:spPr>
          <a:xfrm>
            <a:off x="3495410" y="4572785"/>
            <a:ext cx="567538" cy="5378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6" name="Equal 13">
            <a:extLst>
              <a:ext uri="{FF2B5EF4-FFF2-40B4-BE49-F238E27FC236}">
                <a16:creationId xmlns:a16="http://schemas.microsoft.com/office/drawing/2014/main" id="{A556CE6B-B560-48E0-8805-4FF10FC3F918}"/>
              </a:ext>
            </a:extLst>
          </p:cNvPr>
          <p:cNvSpPr/>
          <p:nvPr/>
        </p:nvSpPr>
        <p:spPr>
          <a:xfrm>
            <a:off x="5920806" y="4646131"/>
            <a:ext cx="540375" cy="36673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694917" y="3520916"/>
            <a:ext cx="1818705" cy="2903899"/>
            <a:chOff x="41306" y="3990372"/>
            <a:chExt cx="2061199" cy="32910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8A2DE6-E339-415E-AF2E-69CCFC085957}"/>
                </a:ext>
              </a:extLst>
            </p:cNvPr>
            <p:cNvGrpSpPr/>
            <p:nvPr/>
          </p:nvGrpSpPr>
          <p:grpSpPr>
            <a:xfrm>
              <a:off x="81104" y="4481680"/>
              <a:ext cx="2021401" cy="2799778"/>
              <a:chOff x="628650" y="1848427"/>
              <a:chExt cx="2021401" cy="279977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133AAD5-8CEC-4ED0-9C9B-A336FB3E7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650" y="1848427"/>
                <a:ext cx="1983509" cy="19835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D6F58-9F10-4F7A-8F76-84F6B1094E7D}"/>
                  </a:ext>
                </a:extLst>
              </p:cNvPr>
              <p:cNvSpPr txBox="1"/>
              <p:nvPr/>
            </p:nvSpPr>
            <p:spPr>
              <a:xfrm>
                <a:off x="665811" y="3989674"/>
                <a:ext cx="1984240" cy="658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88" dirty="0"/>
                  <a:t>Classified as </a:t>
                </a:r>
                <a:r>
                  <a:rPr lang="en-US" sz="1588" dirty="0">
                    <a:solidFill>
                      <a:srgbClr val="00B050"/>
                    </a:solidFill>
                  </a:rPr>
                  <a:t>panda</a:t>
                </a:r>
              </a:p>
              <a:p>
                <a:pPr algn="ctr"/>
                <a:r>
                  <a:rPr lang="en-US" sz="1588" dirty="0"/>
                  <a:t>57.7% confidence</a:t>
                </a:r>
                <a:endParaRPr lang="en-US" sz="1588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9199F2-FBE0-4E34-A054-BD2E6B2D966E}"/>
                </a:ext>
              </a:extLst>
            </p:cNvPr>
            <p:cNvSpPr txBox="1"/>
            <p:nvPr/>
          </p:nvSpPr>
          <p:spPr>
            <a:xfrm>
              <a:off x="41306" y="3990372"/>
              <a:ext cx="1908655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Original image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61181" y="3547931"/>
            <a:ext cx="1972960" cy="2903899"/>
            <a:chOff x="5443071" y="4020990"/>
            <a:chExt cx="2236022" cy="32910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D97329-5EB7-46D9-BE6C-D9819B4503AA}"/>
                </a:ext>
              </a:extLst>
            </p:cNvPr>
            <p:cNvGrpSpPr/>
            <p:nvPr/>
          </p:nvGrpSpPr>
          <p:grpSpPr>
            <a:xfrm>
              <a:off x="5541842" y="4512298"/>
              <a:ext cx="2137251" cy="2799778"/>
              <a:chOff x="6075219" y="1848427"/>
              <a:chExt cx="2137251" cy="2799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970BF87-A585-438A-AE38-CA3BC1BE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5219" y="1848427"/>
                <a:ext cx="1983508" cy="198350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0ABEDA-7266-4CBE-9DCD-47828C0E70DB}"/>
                  </a:ext>
                </a:extLst>
              </p:cNvPr>
              <p:cNvSpPr txBox="1"/>
              <p:nvPr/>
            </p:nvSpPr>
            <p:spPr>
              <a:xfrm>
                <a:off x="6166461" y="3989674"/>
                <a:ext cx="2046009" cy="658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88" dirty="0"/>
                  <a:t>Classified as </a:t>
                </a:r>
                <a:r>
                  <a:rPr lang="en-US" sz="1588" dirty="0">
                    <a:solidFill>
                      <a:srgbClr val="FF0000"/>
                    </a:solidFill>
                  </a:rPr>
                  <a:t>gibbon</a:t>
                </a:r>
              </a:p>
              <a:p>
                <a:pPr algn="ctr"/>
                <a:r>
                  <a:rPr lang="en-US" sz="1588" dirty="0"/>
                  <a:t>99.3% confidence</a:t>
                </a:r>
                <a:endParaRPr lang="en-US" sz="1588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078FD5-9EA1-46BB-ADB3-2A9134BE6384}"/>
                </a:ext>
              </a:extLst>
            </p:cNvPr>
            <p:cNvSpPr txBox="1"/>
            <p:nvPr/>
          </p:nvSpPr>
          <p:spPr>
            <a:xfrm>
              <a:off x="5443071" y="4020990"/>
              <a:ext cx="2180561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Adversarial image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66151" y="4001257"/>
            <a:ext cx="1880298" cy="1838228"/>
            <a:chOff x="7828705" y="4534758"/>
            <a:chExt cx="2131004" cy="208332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987D53-AEED-4758-97D3-3AEC1E7A790F}"/>
                </a:ext>
              </a:extLst>
            </p:cNvPr>
            <p:cNvSpPr txBox="1"/>
            <p:nvPr/>
          </p:nvSpPr>
          <p:spPr>
            <a:xfrm>
              <a:off x="8085957" y="6236496"/>
              <a:ext cx="1509516" cy="38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Gibbon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8705" y="4534758"/>
              <a:ext cx="2131004" cy="1761542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872224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https://blog.floydhub.com/introduction-to-adversarial-machine-learning</a:t>
            </a:r>
            <a:r>
              <a:rPr lang="en-US" sz="882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154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8214"/>
          <a:stretch/>
        </p:blipFill>
        <p:spPr>
          <a:xfrm>
            <a:off x="1804226" y="2857172"/>
            <a:ext cx="8612254" cy="2818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5151" y="664074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 err="1"/>
              <a:t>Szagedy</a:t>
            </a:r>
            <a:r>
              <a:rPr lang="en-US" sz="882" dirty="0"/>
              <a:t> (2014) – Intriguing Properties of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94215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42F024-3F92-43D4-B1D0-DA5950DE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457492-EA89-4A53-841F-08248FBFD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stop sign is adversarially manipulated and it is not recognized by a self-driving car, it can result in an accident</a:t>
            </a:r>
          </a:p>
        </p:txBody>
      </p:sp>
      <p:sp>
        <p:nvSpPr>
          <p:cNvPr id="6" name="Equal 13">
            <a:extLst>
              <a:ext uri="{FF2B5EF4-FFF2-40B4-BE49-F238E27FC236}">
                <a16:creationId xmlns:a16="http://schemas.microsoft.com/office/drawing/2014/main" id="{3D7002D8-9A0C-4D9D-A603-A847AAD55D23}"/>
              </a:ext>
            </a:extLst>
          </p:cNvPr>
          <p:cNvSpPr/>
          <p:nvPr/>
        </p:nvSpPr>
        <p:spPr>
          <a:xfrm>
            <a:off x="7366730" y="4064365"/>
            <a:ext cx="540375" cy="36673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tx1"/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E108146E-CC43-47D3-834B-F52F868F5E73}"/>
              </a:ext>
            </a:extLst>
          </p:cNvPr>
          <p:cNvGrpSpPr/>
          <p:nvPr/>
        </p:nvGrpSpPr>
        <p:grpSpPr>
          <a:xfrm>
            <a:off x="5037033" y="3323495"/>
            <a:ext cx="2067554" cy="2226031"/>
            <a:chOff x="3140876" y="1848426"/>
            <a:chExt cx="2343227" cy="2522836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2FA81A0-9888-4D8B-B56E-62C205F58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081" y="1848426"/>
              <a:ext cx="1983509" cy="1983509"/>
            </a:xfrm>
            <a:prstGeom prst="rect">
              <a:avLst/>
            </a:prstGeom>
          </p:spPr>
        </p:pic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A46911F-87DB-4AB1-852F-95D31569CD6C}"/>
                </a:ext>
              </a:extLst>
            </p:cNvPr>
            <p:cNvSpPr txBox="1"/>
            <p:nvPr/>
          </p:nvSpPr>
          <p:spPr>
            <a:xfrm>
              <a:off x="3140876" y="3989674"/>
              <a:ext cx="2343227" cy="3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88"/>
                <a:t>Small adversarial noise</a:t>
              </a:r>
            </a:p>
          </p:txBody>
        </p:sp>
      </p:grpSp>
      <p:pic>
        <p:nvPicPr>
          <p:cNvPr id="10" name="Pictur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AC00C2-1432-4514-A8DB-C28CB7987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86" y="3380844"/>
            <a:ext cx="1692806" cy="1692806"/>
          </a:xfrm>
          <a:prstGeom prst="rect">
            <a:avLst/>
          </a:prstGeom>
        </p:spPr>
      </p:pic>
      <p:sp>
        <p:nvSpPr>
          <p:cNvPr id="11" name="Plus 7">
            <a:extLst>
              <a:ext uri="{FF2B5EF4-FFF2-40B4-BE49-F238E27FC236}">
                <a16:creationId xmlns:a16="http://schemas.microsoft.com/office/drawing/2014/main" id="{AD1839E7-C7D7-482B-8EAC-A1BB8A753E60}"/>
              </a:ext>
            </a:extLst>
          </p:cNvPr>
          <p:cNvSpPr/>
          <p:nvPr/>
        </p:nvSpPr>
        <p:spPr>
          <a:xfrm>
            <a:off x="4539942" y="3929630"/>
            <a:ext cx="567538" cy="5378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135CC27A-126C-453D-8B63-3B706063210C}"/>
              </a:ext>
            </a:extLst>
          </p:cNvPr>
          <p:cNvSpPr/>
          <p:nvPr/>
        </p:nvSpPr>
        <p:spPr>
          <a:xfrm>
            <a:off x="8328294" y="3709749"/>
            <a:ext cx="509189" cy="977549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/>
            <a:r>
              <a:rPr lang="en-US" altLang="zh-CN" sz="582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zh-CN" altLang="en-US" sz="5823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8159" y="6643356"/>
            <a:ext cx="5146454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He </a:t>
            </a:r>
            <a:r>
              <a:rPr lang="en-US" sz="882" dirty="0" err="1"/>
              <a:t>Xiaoyi</a:t>
            </a:r>
            <a:r>
              <a:rPr lang="en-US" sz="882" dirty="0"/>
              <a:t> – Adversarial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289599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777D2607-77E0-384B-BDD7-F35D469D60DB}" vid="{4A1DB25B-D6FF-654D-85D6-1C898B3B9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3766</Words>
  <Application>Microsoft Macintosh PowerPoint</Application>
  <PresentationFormat>Widescreen</PresentationFormat>
  <Paragraphs>515</Paragraphs>
  <Slides>62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ＭＳ Ｐゴシック</vt:lpstr>
      <vt:lpstr>Arial</vt:lpstr>
      <vt:lpstr>Calibri</vt:lpstr>
      <vt:lpstr>Calibri Light</vt:lpstr>
      <vt:lpstr>Cambria Math</vt:lpstr>
      <vt:lpstr>Euclid</vt:lpstr>
      <vt:lpstr>Times New Roman</vt:lpstr>
      <vt:lpstr>Office Theme</vt:lpstr>
      <vt:lpstr>DS 4440</vt:lpstr>
      <vt:lpstr>Lecture Outline</vt:lpstr>
      <vt:lpstr>Adversarial ML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ML</vt:lpstr>
      <vt:lpstr>Attack Taxonomy</vt:lpstr>
      <vt:lpstr>Attack Taxonomy</vt:lpstr>
      <vt:lpstr>Evasion Attack</vt:lpstr>
      <vt:lpstr>Attack Taxonomy</vt:lpstr>
      <vt:lpstr>Attack Taxonomy</vt:lpstr>
      <vt:lpstr>Evasion Attacks</vt:lpstr>
      <vt:lpstr>Evasion Attacks</vt:lpstr>
      <vt:lpstr>Evasion Attacks</vt:lpstr>
      <vt:lpstr>Spam Filtering Adversarial Game</vt:lpstr>
      <vt:lpstr>Spam Filtering Adversarial Game</vt:lpstr>
      <vt:lpstr>Spam Filtering Adversarial Game</vt:lpstr>
      <vt:lpstr>Common Adversarial Attacks</vt:lpstr>
      <vt:lpstr>Noise Attack</vt:lpstr>
      <vt:lpstr>Semantic Attack</vt:lpstr>
      <vt:lpstr>FGSM Attack</vt:lpstr>
      <vt:lpstr>FGSM Attack</vt:lpstr>
      <vt:lpstr>FGSM Attack</vt:lpstr>
      <vt:lpstr>FGSM Attack</vt:lpstr>
      <vt:lpstr>FGSM Attack</vt:lpstr>
      <vt:lpstr>BIM Attack</vt:lpstr>
      <vt:lpstr>BIM Attack</vt:lpstr>
      <vt:lpstr>PGD Attack</vt:lpstr>
      <vt:lpstr>PGD Attack</vt:lpstr>
      <vt:lpstr>PGD Attack</vt:lpstr>
      <vt:lpstr>PGD Attack</vt:lpstr>
      <vt:lpstr>DeepFool Attack</vt:lpstr>
      <vt:lpstr>DeepFool Attack</vt:lpstr>
      <vt:lpstr>DeepFool Attack</vt:lpstr>
      <vt:lpstr>DeepFool Attack</vt:lpstr>
      <vt:lpstr>DeepFool Attack</vt:lpstr>
      <vt:lpstr>Carlini Wagner (CW) Attack</vt:lpstr>
      <vt:lpstr>Carlini Wagner (CW) Attack</vt:lpstr>
      <vt:lpstr>Carlini Wagner (CW) Attack</vt:lpstr>
      <vt:lpstr>Evasion Attacks on Black-Box Models</vt:lpstr>
      <vt:lpstr>Defense Against Adversarial Attacks</vt:lpstr>
      <vt:lpstr>Adversarial Training</vt:lpstr>
      <vt:lpstr>Adversarial Training</vt:lpstr>
      <vt:lpstr>Adversarial Training</vt:lpstr>
      <vt:lpstr>Random Resizing and Padding</vt:lpstr>
      <vt:lpstr>Detecting Adversarial Examples</vt:lpstr>
      <vt:lpstr>Gradient Masking</vt:lpstr>
      <vt:lpstr>Robust Optimization</vt:lpstr>
      <vt:lpstr>Example of a minimax optimizer</vt:lpstr>
      <vt:lpstr>Disadvantages of robust optimization</vt:lpstr>
      <vt:lpstr>Try it: make an adversarial attack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 4440</dc:title>
  <dc:creator>David Bau</dc:creator>
  <cp:lastModifiedBy>David Bau</cp:lastModifiedBy>
  <cp:revision>3</cp:revision>
  <dcterms:created xsi:type="dcterms:W3CDTF">2024-04-02T03:25:28Z</dcterms:created>
  <dcterms:modified xsi:type="dcterms:W3CDTF">2024-04-02T10:36:50Z</dcterms:modified>
</cp:coreProperties>
</file>